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comments/comment1.xml" ContentType="application/vnd.openxmlformats-officedocument.presentationml.comment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97" r:id="rId2"/>
    <p:sldId id="498" r:id="rId3"/>
    <p:sldId id="499" r:id="rId4"/>
    <p:sldId id="553" r:id="rId5"/>
    <p:sldId id="306" r:id="rId6"/>
    <p:sldId id="555" r:id="rId7"/>
    <p:sldId id="556" r:id="rId8"/>
    <p:sldId id="557" r:id="rId9"/>
    <p:sldId id="584" r:id="rId10"/>
    <p:sldId id="559" r:id="rId11"/>
    <p:sldId id="575" r:id="rId12"/>
    <p:sldId id="585" r:id="rId13"/>
    <p:sldId id="271" r:id="rId14"/>
    <p:sldId id="554" r:id="rId15"/>
    <p:sldId id="500" r:id="rId16"/>
    <p:sldId id="586" r:id="rId17"/>
    <p:sldId id="587" r:id="rId18"/>
    <p:sldId id="588" r:id="rId19"/>
    <p:sldId id="589" r:id="rId20"/>
    <p:sldId id="507" r:id="rId21"/>
    <p:sldId id="509" r:id="rId22"/>
    <p:sldId id="508" r:id="rId23"/>
    <p:sldId id="590" r:id="rId24"/>
    <p:sldId id="591" r:id="rId25"/>
    <p:sldId id="592" r:id="rId26"/>
    <p:sldId id="594" r:id="rId27"/>
    <p:sldId id="568" r:id="rId28"/>
    <p:sldId id="569" r:id="rId29"/>
    <p:sldId id="595" r:id="rId30"/>
    <p:sldId id="596" r:id="rId31"/>
    <p:sldId id="597" r:id="rId32"/>
    <p:sldId id="598" r:id="rId33"/>
    <p:sldId id="574" r:id="rId34"/>
    <p:sldId id="582" r:id="rId35"/>
    <p:sldId id="583" r:id="rId36"/>
    <p:sldId id="599" r:id="rId37"/>
    <p:sldId id="600" r:id="rId38"/>
    <p:sldId id="542" r:id="rId39"/>
    <p:sldId id="54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0852575-EAD6-4660-B380-0D3FA1FE7787}">
          <p14:sldIdLst/>
        </p14:section>
        <p14:section name="Default Section" id="{73925AE7-E9D8-48BC-A988-41815CE32A48}">
          <p14:sldIdLst>
            <p14:sldId id="497"/>
            <p14:sldId id="498"/>
            <p14:sldId id="499"/>
            <p14:sldId id="553"/>
            <p14:sldId id="306"/>
            <p14:sldId id="555"/>
            <p14:sldId id="556"/>
            <p14:sldId id="557"/>
            <p14:sldId id="584"/>
            <p14:sldId id="559"/>
            <p14:sldId id="575"/>
            <p14:sldId id="585"/>
            <p14:sldId id="271"/>
            <p14:sldId id="554"/>
            <p14:sldId id="500"/>
            <p14:sldId id="586"/>
            <p14:sldId id="587"/>
            <p14:sldId id="588"/>
            <p14:sldId id="589"/>
            <p14:sldId id="507"/>
            <p14:sldId id="509"/>
            <p14:sldId id="508"/>
            <p14:sldId id="590"/>
            <p14:sldId id="591"/>
            <p14:sldId id="592"/>
            <p14:sldId id="594"/>
            <p14:sldId id="568"/>
            <p14:sldId id="569"/>
            <p14:sldId id="595"/>
            <p14:sldId id="596"/>
            <p14:sldId id="597"/>
            <p14:sldId id="598"/>
            <p14:sldId id="574"/>
            <p14:sldId id="582"/>
            <p14:sldId id="583"/>
            <p14:sldId id="599"/>
            <p14:sldId id="600"/>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kba Alsabbagh" initials="OA" lastIdx="1" clrIdx="0">
    <p:extLst>
      <p:ext uri="{19B8F6BF-5375-455C-9EA6-DF929625EA0E}">
        <p15:presenceInfo xmlns:p15="http://schemas.microsoft.com/office/powerpoint/2012/main" userId="Okba Alsabbag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4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5-27T20:27:41.004" idx="1">
    <p:pos x="10" y="10"/>
    <p:text/>
    <p:extLst>
      <p:ext uri="{C676402C-5697-4E1C-873F-D02D1690AC5C}">
        <p15:threadingInfo xmlns:p15="http://schemas.microsoft.com/office/powerpoint/2012/main" timeZoneBias="-1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29B8C1-AA12-47CB-A25F-E86EA9A4CAE3}" type="datetimeFigureOut">
              <a:rPr lang="en-US" smtClean="0"/>
              <a:t>06/07/2025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1FA4E-93CC-41E0-B521-59D3365E0AB5}" type="slidenum">
              <a:rPr lang="en-US" smtClean="0"/>
              <a:t>‹#›</a:t>
            </a:fld>
            <a:endParaRPr lang="en-US"/>
          </a:p>
        </p:txBody>
      </p:sp>
    </p:spTree>
    <p:extLst>
      <p:ext uri="{BB962C8B-B14F-4D97-AF65-F5344CB8AC3E}">
        <p14:creationId xmlns:p14="http://schemas.microsoft.com/office/powerpoint/2010/main" val="3648278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26912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33395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4261-924A-49C7-ABB6-98ACE89E05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5E9213-ED91-44EE-B05C-1314CDA95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2A50F20-B573-428D-9233-26C71A9340D7}"/>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54A06791-8D96-49A6-B256-6E637ABF4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08B06-BD14-43FA-9FD5-FB2F2821B051}"/>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410001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672B-42E7-4613-8A3B-E9BA059CDE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12C3975-D75A-4B07-A8C7-72D64FB1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7AFFDA-8B38-4BFC-8BBF-D17701281403}"/>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9FE9136A-463A-41C6-B6E1-2476DAA61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DE73F9-2DF5-4B0B-A9E1-9023FB4FBBD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40885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493F-B342-487E-B4BF-A689139C3E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77666DF-C921-4EFF-B18E-B82C40A16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9CFD16-01D4-4408-A49E-066A86F1B798}"/>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4123523D-D90A-4EC6-8BA8-DC64BCE0A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F0BED2-3A7E-4BC7-AA9F-8CAA79F4F4E0}"/>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78798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75BD6-B7F7-4C2F-A2C9-EB7DA114FC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7B3A34-B737-435D-90D3-86193A382D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EF30F0-3E0D-44D9-9282-5A654EFDF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A55AAF-1417-4281-9EA3-2B2104E2C1ED}"/>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6" name="Footer Placeholder 5">
            <a:extLst>
              <a:ext uri="{FF2B5EF4-FFF2-40B4-BE49-F238E27FC236}">
                <a16:creationId xmlns:a16="http://schemas.microsoft.com/office/drawing/2014/main" id="{3D372FDC-A884-4D1B-90C3-4DB673B393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35E63D-ACBB-4060-A76A-A5946951F599}"/>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604096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DFEA-06A7-4A54-A3C0-04D33B406A5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138041B-1F90-4E5C-9BF9-D9783D6DE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120007-4EC7-4D48-944E-1D6EAC54AA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11931C-0A00-462A-BD77-AE3F90E013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FEBACD-C0AE-49D1-8123-5D428B5C93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EEE348-A37E-43BD-81C2-BE653AEE2426}"/>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8" name="Footer Placeholder 7">
            <a:extLst>
              <a:ext uri="{FF2B5EF4-FFF2-40B4-BE49-F238E27FC236}">
                <a16:creationId xmlns:a16="http://schemas.microsoft.com/office/drawing/2014/main" id="{494DDE4A-447F-4E05-A3E9-F3750CEC8E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354B1A-8A35-49D0-86C4-DADDE10195F4}"/>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3842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6865-86D7-41AE-992D-D6BADA0C29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A900324-E517-4603-B45F-783024B5DDB4}"/>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4" name="Footer Placeholder 3">
            <a:extLst>
              <a:ext uri="{FF2B5EF4-FFF2-40B4-BE49-F238E27FC236}">
                <a16:creationId xmlns:a16="http://schemas.microsoft.com/office/drawing/2014/main" id="{BBF4C836-305C-4647-86FF-461B9F67B2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E7569-725F-4269-AF16-177B6CA25E7E}"/>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395557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7F6595-2742-40BD-B1D4-27CF80FA642A}"/>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3" name="Footer Placeholder 2">
            <a:extLst>
              <a:ext uri="{FF2B5EF4-FFF2-40B4-BE49-F238E27FC236}">
                <a16:creationId xmlns:a16="http://schemas.microsoft.com/office/drawing/2014/main" id="{213740C1-CB57-4F92-B035-EE36B23C0B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5D57AB-C84B-4999-A842-0FDD41A55782}"/>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849918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2270B-F916-4FD7-9B1B-2AD24AC790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63313B3-1644-4640-86E4-6DBF4D57D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A4424C-47B4-452A-815E-514B4889E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803D8D-8C7F-48E4-B777-FD9101548601}"/>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6" name="Footer Placeholder 5">
            <a:extLst>
              <a:ext uri="{FF2B5EF4-FFF2-40B4-BE49-F238E27FC236}">
                <a16:creationId xmlns:a16="http://schemas.microsoft.com/office/drawing/2014/main" id="{0A031FC5-217E-4D86-A60F-840F6E6D3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AD3C9-622D-4B42-A93C-DE300FB26B4C}"/>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154454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FE58-0253-4F9A-A8AF-40E45D84AC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B0408D-09FE-4911-B16F-9E0FC218E4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CC7CDD-FC48-4CFA-A934-5CD431F7C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F77E3-3C20-4294-89B4-5B03461374AC}"/>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6" name="Footer Placeholder 5">
            <a:extLst>
              <a:ext uri="{FF2B5EF4-FFF2-40B4-BE49-F238E27FC236}">
                <a16:creationId xmlns:a16="http://schemas.microsoft.com/office/drawing/2014/main" id="{B5852690-0FD5-4F5D-81C8-8F8D9E96A6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2923AF-408C-453C-B301-9BF20ED473E3}"/>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528724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F88E-1501-4B29-BD36-597B93270C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18DB9-5783-478F-974C-5237125AF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7B823B-CA26-4F89-852E-316DF1BEB0C7}"/>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85AF878B-A3D0-4FBE-9C5C-4B5A2C52F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86ACA-D067-4E24-93F2-CE7CC6D02B38}"/>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186493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52143E-FAB5-4F05-BD65-364A84D82C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427F04-1C57-4A1B-8220-FDA4BA603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8ACE89-CF25-4B24-8D36-0E17A2E4AF14}"/>
              </a:ext>
            </a:extLst>
          </p:cNvPr>
          <p:cNvSpPr>
            <a:spLocks noGrp="1"/>
          </p:cNvSpPr>
          <p:nvPr>
            <p:ph type="dt" sz="half" idx="10"/>
          </p:nvPr>
        </p:nvSpPr>
        <p:spPr/>
        <p:txBody>
          <a:body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43F5D4F2-EDED-4DEB-ACBE-C70EA01F0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D0D09A-CE6A-4967-A245-B40A3C9FF67A}"/>
              </a:ext>
            </a:extLst>
          </p:cNvPr>
          <p:cNvSpPr>
            <a:spLocks noGrp="1"/>
          </p:cNvSpPr>
          <p:nvPr>
            <p:ph type="sldNum" sz="quarter" idx="12"/>
          </p:nvPr>
        </p:nvSpPr>
        <p:spPr/>
        <p:txBody>
          <a:bodyPr/>
          <a:lstStyle/>
          <a:p>
            <a:fld id="{6F1D7DBE-A038-42CA-806D-AF47F708943E}" type="slidenum">
              <a:rPr lang="en-US" smtClean="0"/>
              <a:t>‹#›</a:t>
            </a:fld>
            <a:endParaRPr lang="en-US"/>
          </a:p>
        </p:txBody>
      </p:sp>
    </p:spTree>
    <p:extLst>
      <p:ext uri="{BB962C8B-B14F-4D97-AF65-F5344CB8AC3E}">
        <p14:creationId xmlns:p14="http://schemas.microsoft.com/office/powerpoint/2010/main" val="2138256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71356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73249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2467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8327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1416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9102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5B96A9-0AE9-4D7F-81EE-9C50B3F07A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B17144-47C7-4E1F-A3E1-A958B76CD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A4537D-BC7D-487E-B3FB-7B5825BD98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826EA1-EEF2-4008-9EE9-BE8E617E511F}" type="datetimeFigureOut">
              <a:rPr lang="en-US" smtClean="0"/>
              <a:t>06/07/2025</a:t>
            </a:fld>
            <a:endParaRPr lang="en-US"/>
          </a:p>
        </p:txBody>
      </p:sp>
      <p:sp>
        <p:nvSpPr>
          <p:cNvPr id="5" name="Footer Placeholder 4">
            <a:extLst>
              <a:ext uri="{FF2B5EF4-FFF2-40B4-BE49-F238E27FC236}">
                <a16:creationId xmlns:a16="http://schemas.microsoft.com/office/drawing/2014/main" id="{F8CAC6CD-03D8-4246-B20A-00390E3CBB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046BFA-18D4-4B8A-BC6A-B35C8EFE0D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1D7DBE-A038-42CA-806D-AF47F708943E}" type="slidenum">
              <a:rPr lang="en-US" smtClean="0"/>
              <a:t>‹#›</a:t>
            </a:fld>
            <a:endParaRPr lang="en-US"/>
          </a:p>
        </p:txBody>
      </p:sp>
    </p:spTree>
    <p:extLst>
      <p:ext uri="{BB962C8B-B14F-4D97-AF65-F5344CB8AC3E}">
        <p14:creationId xmlns:p14="http://schemas.microsoft.com/office/powerpoint/2010/main" val="794368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6.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8.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www.booking.com/" TargetMode="External"/><Relationship Id="rId2" Type="http://schemas.openxmlformats.org/officeDocument/2006/relationships/slideLayout" Target="../slideLayouts/slideLayout16.xml"/><Relationship Id="rId1" Type="http://schemas.openxmlformats.org/officeDocument/2006/relationships/tags" Target="../tags/tag9.xml"/><Relationship Id="rId5" Type="http://schemas.openxmlformats.org/officeDocument/2006/relationships/image" Target="../media/image12.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0.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5.xml"/><Relationship Id="rId1" Type="http://schemas.openxmlformats.org/officeDocument/2006/relationships/tags" Target="../tags/tag11.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3.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4.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5.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6.xml"/><Relationship Id="rId1" Type="http://schemas.openxmlformats.org/officeDocument/2006/relationships/tags" Target="../tags/tag16.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 Id="rId4" Type="http://schemas.openxmlformats.org/officeDocument/2006/relationships/comments" Target="../comments/comment1.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etflix.com/" TargetMode="External"/><Relationship Id="rId1" Type="http://schemas.openxmlformats.org/officeDocument/2006/relationships/slideLayout" Target="../slideLayouts/slideLayout16.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pensea.io/" TargetMode="External"/><Relationship Id="rId1" Type="http://schemas.openxmlformats.org/officeDocument/2006/relationships/slideLayout" Target="../slideLayouts/slideLayout16.xml"/><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7.xml"/><Relationship Id="rId5" Type="http://schemas.openxmlformats.org/officeDocument/2006/relationships/image" Target="../media/image35.png"/><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428099" y="3543959"/>
            <a:ext cx="7823890" cy="1138773"/>
          </a:xfrm>
          <a:prstGeom prst="rect">
            <a:avLst/>
          </a:prstGeom>
          <a:noFill/>
        </p:spPr>
        <p:txBody>
          <a:bodyPr wrap="square" rtlCol="0">
            <a:spAutoFit/>
          </a:bodyPr>
          <a:lstStyle/>
          <a:p>
            <a:pPr algn="ctr"/>
            <a:r>
              <a:rPr lang="ar-SY" sz="3400" b="1" dirty="0">
                <a:latin typeface="Tahoma" panose="020B0604030504040204" pitchFamily="34" charset="0"/>
                <a:ea typeface="Tahoma" panose="020B0604030504040204" pitchFamily="34" charset="0"/>
                <a:cs typeface="Tahoma" panose="020B0604030504040204" pitchFamily="34" charset="0"/>
              </a:rPr>
              <a:t>	</a:t>
            </a:r>
            <a:r>
              <a:rPr lang="en-US" sz="3400" b="1" dirty="0">
                <a:latin typeface="Tahoma" panose="020B0604030504040204" pitchFamily="34" charset="0"/>
                <a:ea typeface="Tahoma" panose="020B0604030504040204" pitchFamily="34" charset="0"/>
                <a:cs typeface="Tahoma" panose="020B0604030504040204" pitchFamily="34" charset="0"/>
              </a:rPr>
              <a:t> </a:t>
            </a:r>
            <a:r>
              <a:rPr lang="ar-SY" sz="3400" b="1" dirty="0">
                <a:latin typeface="Tahoma" panose="020B0604030504040204" pitchFamily="34" charset="0"/>
                <a:ea typeface="Tahoma" panose="020B0604030504040204" pitchFamily="34" charset="0"/>
                <a:cs typeface="Tahoma" panose="020B0604030504040204" pitchFamily="34" charset="0"/>
              </a:rPr>
              <a:t>            استراتيجيات التسعير الذكي باستخدام التقنيات الحديثة</a:t>
            </a:r>
            <a:endParaRPr lang="en-US" sz="3400" b="1"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Rounded Corners 9"/>
          <p:cNvSpPr/>
          <p:nvPr/>
        </p:nvSpPr>
        <p:spPr>
          <a:xfrm>
            <a:off x="5748017" y="472133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600" b="1" dirty="0">
                <a:solidFill>
                  <a:schemeClr val="tx1"/>
                </a:solidFill>
                <a:latin typeface="Tahoma" panose="020B0604030504040204" pitchFamily="34" charset="0"/>
                <a:ea typeface="Tahoma" panose="020B0604030504040204" pitchFamily="34" charset="0"/>
                <a:cs typeface="Tahoma" panose="020B0604030504040204" pitchFamily="34" charset="0"/>
              </a:rPr>
              <a:t>المحاضرة الخامسة</a:t>
            </a:r>
            <a:endParaRPr lang="en-US" sz="2600" b="1"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6400263" y="5197485"/>
            <a:ext cx="1181734"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MKT312</a:t>
            </a:r>
            <a:endParaRPr lang="ar-SY" sz="20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Okba Alsabbagh</a:t>
            </a: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8F7C9B8C-7226-41EA-9955-577D10B19E73}"/>
              </a:ext>
            </a:extLst>
          </p:cNvPr>
          <p:cNvSpPr txBox="1"/>
          <p:nvPr/>
        </p:nvSpPr>
        <p:spPr>
          <a:xfrm>
            <a:off x="6824027" y="2106761"/>
            <a:ext cx="5779733" cy="1261884"/>
          </a:xfrm>
          <a:prstGeom prst="rect">
            <a:avLst/>
          </a:prstGeom>
          <a:noFill/>
        </p:spPr>
        <p:txBody>
          <a:bodyPr wrap="square" rtlCol="0">
            <a:spAutoFit/>
          </a:bodyPr>
          <a:lstStyle/>
          <a:p>
            <a:pPr algn="ctr"/>
            <a:r>
              <a:rPr lang="ar-SY" sz="3800" b="1" dirty="0">
                <a:solidFill>
                  <a:srgbClr val="00B0F0"/>
                </a:solidFill>
                <a:latin typeface="Tahoma" panose="020B0604030504040204" pitchFamily="34" charset="0"/>
                <a:ea typeface="Tahoma" panose="020B0604030504040204" pitchFamily="34" charset="0"/>
                <a:cs typeface="Tahoma" panose="020B0604030504040204" pitchFamily="34" charset="0"/>
              </a:rPr>
              <a:t>التسويق عبر التقنيات الحديثة</a:t>
            </a:r>
            <a:endParaRPr lang="en-US" sz="38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4983"/>
    </mc:Choice>
    <mc:Fallback xmlns="">
      <p:transition spd="slow" advTm="2498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369178" y="1126961"/>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تمهيد</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22280" y="2177069"/>
            <a:ext cx="8417320" cy="3036152"/>
          </a:xfrm>
          <a:prstGeom prst="rect">
            <a:avLst/>
          </a:prstGeom>
          <a:noFill/>
        </p:spPr>
        <p:txBody>
          <a:bodyPr wrap="square" rtlCol="0">
            <a:spAutoFit/>
          </a:bodyPr>
          <a:lstStyle/>
          <a:p>
            <a:pPr algn="just" rtl="1">
              <a:lnSpc>
                <a:spcPct val="250000"/>
              </a:lnSpc>
            </a:pPr>
            <a:r>
              <a:rPr lang="ar-SY" sz="2000" dirty="0"/>
              <a:t>في ظل التحول الرقمي المتسارع، أصبح التسعير أكثر من مجرد تحديد رقم نهائي للمنتج؛ بل غدا علماً وفناً واستراتيجية متكاملة. اليوم، لم يعد التسعير قراراً يُتخذ على أساس الحدس أو المنافسة فقط، بل بات يعتمد على الذكاء الاصطناعي، وتعلّم الآلة، وتحليلات البيانات الضخمة. هذه المحاضرة تأخذنا في جولة تحليلية لفهم كيف يمكن أن تصبح استراتيجيات التسعير أكثر ذكاءً وفعالية في بيئة السوق الحديثة.</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82057"/>
    </mc:Choice>
    <mc:Fallback xmlns="">
      <p:transition spd="slow" advTm="820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938920" y="979842"/>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الأهداف</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01157" y="1793915"/>
            <a:ext cx="8417320" cy="3690177"/>
          </a:xfrm>
          <a:prstGeom prst="rect">
            <a:avLst/>
          </a:prstGeom>
          <a:noFill/>
        </p:spPr>
        <p:txBody>
          <a:bodyPr wrap="square" rtlCol="0">
            <a:spAutoFit/>
          </a:bodyPr>
          <a:lstStyle/>
          <a:p>
            <a:pPr algn="just" rtl="1">
              <a:lnSpc>
                <a:spcPct val="200000"/>
              </a:lnSpc>
            </a:pPr>
            <a:r>
              <a:rPr lang="ar-SY" sz="2000" dirty="0"/>
              <a:t>تسعى المحاضرة إلى:</a:t>
            </a:r>
          </a:p>
          <a:p>
            <a:pPr algn="just" rtl="1">
              <a:lnSpc>
                <a:spcPct val="200000"/>
              </a:lnSpc>
            </a:pPr>
            <a:r>
              <a:rPr lang="ar-SY" sz="2000" dirty="0"/>
              <a:t>1. تعريف مفهوم التسعير الذكي ومكانته في التسويق المعاصر.</a:t>
            </a:r>
          </a:p>
          <a:p>
            <a:pPr algn="just" rtl="1">
              <a:lnSpc>
                <a:spcPct val="200000"/>
              </a:lnSpc>
            </a:pPr>
            <a:r>
              <a:rPr lang="ar-SY" sz="2000" dirty="0"/>
              <a:t>2. استكشاف أهم النماذج والاستراتيجيات المستخدمة في التسعير الذكي.</a:t>
            </a:r>
          </a:p>
          <a:p>
            <a:pPr algn="just" rtl="1">
              <a:lnSpc>
                <a:spcPct val="200000"/>
              </a:lnSpc>
            </a:pPr>
            <a:r>
              <a:rPr lang="ar-SY" sz="2000" dirty="0"/>
              <a:t>3. عرض الأدوات والتقنيات الرقمية المستخدمة في تحليل وتحديد الأسعار.</a:t>
            </a:r>
          </a:p>
          <a:p>
            <a:pPr algn="just" rtl="1">
              <a:lnSpc>
                <a:spcPct val="200000"/>
              </a:lnSpc>
            </a:pPr>
            <a:r>
              <a:rPr lang="ar-SY" sz="2000" dirty="0"/>
              <a:t>4. مناقشة أبرز التحديات والفرص التي تواجه المؤسسات عند تبني التسعير الذكي.</a:t>
            </a:r>
          </a:p>
          <a:p>
            <a:pPr algn="just" rtl="1">
              <a:lnSpc>
                <a:spcPct val="200000"/>
              </a:lnSpc>
            </a:pPr>
            <a:r>
              <a:rPr lang="ar-SY" sz="2000" dirty="0"/>
              <a:t>5. تقديم أمثلة تطبيقية على استخدام الذكاء الاصطناعي في عمليات التسعير.</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868502536"/>
      </p:ext>
    </p:extLst>
  </p:cSld>
  <p:clrMapOvr>
    <a:masterClrMapping/>
  </p:clrMapOvr>
  <mc:AlternateContent xmlns:mc="http://schemas.openxmlformats.org/markup-compatibility/2006" xmlns:p14="http://schemas.microsoft.com/office/powerpoint/2010/main">
    <mc:Choice Requires="p14">
      <p:transition spd="slow" p14:dur="2000" advTm="53104"/>
    </mc:Choice>
    <mc:Fallback xmlns="">
      <p:transition spd="slow" advTm="531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493979" y="990932"/>
            <a:ext cx="419377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الأول</a:t>
            </a:r>
          </a:p>
          <a:p>
            <a:pPr algn="ctr" rtl="1"/>
            <a:r>
              <a:rPr lang="ar-SY" sz="2600" dirty="0">
                <a:solidFill>
                  <a:srgbClr val="00B0F0"/>
                </a:solidFill>
                <a:latin typeface="Alexandria" charset="0"/>
                <a:cs typeface="Alexandria" charset="0"/>
              </a:rPr>
              <a:t>مفهوم التسعير الذكي وتطوراته الرقمية</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937949851"/>
      </p:ext>
    </p:extLst>
  </p:cSld>
  <p:clrMapOvr>
    <a:masterClrMapping/>
  </p:clrMapOvr>
  <mc:AlternateContent xmlns:mc="http://schemas.openxmlformats.org/markup-compatibility/2006" xmlns:p14="http://schemas.microsoft.com/office/powerpoint/2010/main">
    <mc:Choice Requires="p14">
      <p:transition spd="slow" p14:dur="2000" advTm="67984"/>
    </mc:Choice>
    <mc:Fallback xmlns="">
      <p:transition spd="slow" advTm="67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187059" y="1262696"/>
            <a:ext cx="4587191" cy="4659289"/>
          </a:xfrm>
          <a:prstGeom prst="rect">
            <a:avLst/>
          </a:prstGeom>
        </p:spPr>
        <p:txBody>
          <a:bodyPr wrap="square">
            <a:spAutoFit/>
          </a:bodyPr>
          <a:lstStyle/>
          <a:p>
            <a:pPr algn="just" rtl="1">
              <a:lnSpc>
                <a:spcPct val="150000"/>
              </a:lnSpc>
            </a:pPr>
            <a:r>
              <a:rPr lang="ar-SY" sz="2000" dirty="0"/>
              <a:t>يُعد التسعير من الركائز الأساسية في استراتيجيات التسويق، حيث يؤثر بشكل مباشر على القدرة التنافسية للشركات وأدائها المالي. مع التحولات الرقمية المتسارعة في بيئة الأعمال، أصبح التسعير أكثر تعقيداً ومرونة، متطلباً استخدام أدوات وتقنيات حديثة تُمكّن الشركات من التكيف مع تغيرات السوق بسرعة ودقة.</a:t>
            </a:r>
          </a:p>
          <a:p>
            <a:pPr algn="just" rtl="1">
              <a:lnSpc>
                <a:spcPct val="150000"/>
              </a:lnSpc>
            </a:pPr>
            <a:r>
              <a:rPr lang="ar-SY" sz="2000" dirty="0"/>
              <a:t>هذا المحور يسلط الضوء على خلفية هذا التطور الرقمي في التسعير، ويساعد على فهم التحولات التي مرت بها استراتيجيات التسعير عبر الزمن، تمهيدًا لاستكشاف مفاهيم وأدوات التسعير الذكي الحديثة.</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Tree>
    <p:custDataLst>
      <p:tags r:id="rId1"/>
    </p:custDataLst>
  </p:cSld>
  <p:clrMapOvr>
    <a:masterClrMapping/>
  </p:clrMapOvr>
  <p:transition spd="slow" advTm="141602">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670560" y="985567"/>
            <a:ext cx="6679186"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تعريف التسعير الذكي</a:t>
            </a:r>
          </a:p>
        </p:txBody>
      </p:sp>
      <p:sp>
        <p:nvSpPr>
          <p:cNvPr id="48" name="TextBox 47"/>
          <p:cNvSpPr txBox="1"/>
          <p:nvPr/>
        </p:nvSpPr>
        <p:spPr>
          <a:xfrm>
            <a:off x="825500" y="1713471"/>
            <a:ext cx="10541000" cy="3491469"/>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algn="just" rtl="1">
              <a:lnSpc>
                <a:spcPct val="200000"/>
              </a:lnSpc>
            </a:pPr>
            <a:r>
              <a:rPr lang="ar-SY" sz="2000" dirty="0"/>
              <a:t>التسعير الذكي (</a:t>
            </a:r>
            <a:r>
              <a:rPr lang="en-US" sz="2000" dirty="0"/>
              <a:t>Smart Pricing</a:t>
            </a:r>
            <a:r>
              <a:rPr lang="ar-SY" sz="2000" dirty="0"/>
              <a:t>) هو استخدام الخوارزميات وتقنيات الذكاء الاصطناعي والبيانات الضخمة لتحديد السعر الأمثل لمنتج أو خدمة، بما يحقق التوازن بين الربح والطلب. يعتمد هذا النوع من التسعير على تحليل كميات ضخمة ومتنوعة من البيانات التي تشمل عوامل متعددة ومتغيرة، مما يسمح باتخاذ قرارات تسعيرية دقيقة تتكيف مع ظروف السوق الفعلية. </a:t>
            </a:r>
            <a:endParaRPr lang="en-US" sz="2000" dirty="0"/>
          </a:p>
          <a:p>
            <a:pPr algn="just" rtl="1">
              <a:lnSpc>
                <a:spcPct val="200000"/>
              </a:lnSpc>
            </a:pPr>
            <a:r>
              <a:rPr lang="ar-SY" sz="2000" dirty="0"/>
              <a:t>يتيح التسعير الذكي للشركات تحسين مرونتها وقدرتها على المنافسة، من خلال تعديل الأسعار بشكل </a:t>
            </a:r>
            <a:endParaRPr lang="en-US" sz="2000" dirty="0"/>
          </a:p>
          <a:p>
            <a:pPr algn="just" rtl="1">
              <a:lnSpc>
                <a:spcPct val="200000"/>
              </a:lnSpc>
            </a:pPr>
            <a:r>
              <a:rPr lang="ar-SY" sz="2000" dirty="0"/>
              <a:t>سريع وفعال بناءً على المعلومات الحية، مما يعزز من رضا العملاء ويزيد من العائدات المالية.</a:t>
            </a:r>
            <a:endParaRPr lang="en-US"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2" descr="Smart Price | Smart Honda of Des Moines">
            <a:extLst>
              <a:ext uri="{FF2B5EF4-FFF2-40B4-BE49-F238E27FC236}">
                <a16:creationId xmlns:a16="http://schemas.microsoft.com/office/drawing/2014/main" id="{C9FD117E-F1D0-4C84-8A37-055E6C0ECD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1360" y="4160509"/>
            <a:ext cx="1735187" cy="18137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448253200"/>
      </p:ext>
    </p:extLst>
  </p:cSld>
  <p:clrMapOvr>
    <a:masterClrMapping/>
  </p:clrMapOvr>
  <mc:AlternateContent xmlns:mc="http://schemas.openxmlformats.org/markup-compatibility/2006" xmlns:p14="http://schemas.microsoft.com/office/powerpoint/2010/main">
    <mc:Choice Requires="p14">
      <p:transition p14:dur="10" advTm="326007"/>
    </mc:Choice>
    <mc:Fallback xmlns="">
      <p:transition advTm="32600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738623"/>
            <a:ext cx="10541000" cy="4203138"/>
          </a:xfrm>
          <a:prstGeom prst="rect">
            <a:avLst/>
          </a:prstGeom>
          <a:noFill/>
        </p:spPr>
        <p:txBody>
          <a:bodyPr wrap="square" rtlCol="0">
            <a:spAutoFit/>
          </a:bodyPr>
          <a:lstStyle/>
          <a:p>
            <a:pPr marL="0" marR="0" algn="r" rtl="1">
              <a:lnSpc>
                <a:spcPct val="200000"/>
              </a:lnSpc>
              <a:spcBef>
                <a:spcPts val="0"/>
              </a:spcBef>
              <a:spcAft>
                <a:spcPts val="800"/>
              </a:spcAft>
            </a:pPr>
            <a:r>
              <a:rPr lang="ar-SY" sz="2000" b="1" dirty="0">
                <a:effectLst/>
                <a:latin typeface="Times New Roman" panose="02020603050405020304" pitchFamily="18" charset="0"/>
                <a:ea typeface="Calibri" panose="020F0502020204030204" pitchFamily="34" charset="0"/>
              </a:rPr>
              <a:t>لا يعتمد فقط على التكاليف، بل يشمل أيضاً:</a:t>
            </a:r>
            <a:endParaRPr lang="en-US" sz="2000" b="1" dirty="0">
              <a:effectLst/>
              <a:latin typeface="Times New Roman" panose="02020603050405020304" pitchFamily="18" charset="0"/>
              <a:ea typeface="Calibri" panose="020F0502020204030204" pitchFamily="34" charset="0"/>
            </a:endParaRPr>
          </a:p>
          <a:p>
            <a:pPr marL="0" marR="0" algn="r" rtl="1">
              <a:lnSpc>
                <a:spcPct val="200000"/>
              </a:lnSpc>
              <a:spcBef>
                <a:spcPts val="0"/>
              </a:spcBef>
              <a:spcAft>
                <a:spcPts val="800"/>
              </a:spcAft>
            </a:pPr>
            <a:r>
              <a:rPr lang="ar-SY" sz="2000" dirty="0">
                <a:effectLst/>
                <a:latin typeface="Times New Roman" panose="02020603050405020304" pitchFamily="18" charset="0"/>
                <a:ea typeface="Calibri" panose="020F0502020204030204" pitchFamily="34" charset="0"/>
              </a:rPr>
              <a:t>• سلوك العملاء: مثل أنماط الشراء، الحساسية للسعر، وتكرار التفاعل مع العروض.</a:t>
            </a:r>
            <a:endParaRPr lang="en-US" sz="2000" dirty="0">
              <a:effectLst/>
              <a:latin typeface="Times New Roman" panose="02020603050405020304" pitchFamily="18" charset="0"/>
              <a:ea typeface="Calibri" panose="020F0502020204030204" pitchFamily="34" charset="0"/>
            </a:endParaRPr>
          </a:p>
          <a:p>
            <a:pPr marL="0" marR="0" algn="r" rtl="1">
              <a:lnSpc>
                <a:spcPct val="200000"/>
              </a:lnSpc>
              <a:spcBef>
                <a:spcPts val="0"/>
              </a:spcBef>
              <a:spcAft>
                <a:spcPts val="800"/>
              </a:spcAft>
            </a:pPr>
            <a:r>
              <a:rPr lang="ar-SY" sz="2000" dirty="0">
                <a:effectLst/>
                <a:latin typeface="Times New Roman" panose="02020603050405020304" pitchFamily="18" charset="0"/>
                <a:ea typeface="Calibri" panose="020F0502020204030204" pitchFamily="34" charset="0"/>
              </a:rPr>
              <a:t>• المنافسة: من خلال مقارنة الأسعار والعروض التي يقدمها المنافسون في الزمن الحقيقي.</a:t>
            </a:r>
            <a:endParaRPr lang="en-US" sz="2000" dirty="0">
              <a:effectLst/>
              <a:latin typeface="Times New Roman" panose="02020603050405020304" pitchFamily="18" charset="0"/>
              <a:ea typeface="Calibri" panose="020F0502020204030204" pitchFamily="34" charset="0"/>
            </a:endParaRPr>
          </a:p>
          <a:p>
            <a:pPr marL="0" marR="0" algn="r" rtl="1">
              <a:lnSpc>
                <a:spcPct val="200000"/>
              </a:lnSpc>
              <a:spcBef>
                <a:spcPts val="0"/>
              </a:spcBef>
              <a:spcAft>
                <a:spcPts val="800"/>
              </a:spcAft>
            </a:pPr>
            <a:r>
              <a:rPr lang="ar-SY" sz="2000" dirty="0">
                <a:effectLst/>
                <a:latin typeface="Times New Roman" panose="02020603050405020304" pitchFamily="18" charset="0"/>
                <a:ea typeface="Calibri" panose="020F0502020204030204" pitchFamily="34" charset="0"/>
              </a:rPr>
              <a:t>• الوقت والمكان: لأن الطلب يختلف حسب الفصول، الأيام، الساعات، والموقع الجغرافي.</a:t>
            </a:r>
            <a:endParaRPr lang="en-US" sz="2000" dirty="0">
              <a:effectLst/>
              <a:latin typeface="Times New Roman" panose="02020603050405020304" pitchFamily="18" charset="0"/>
              <a:ea typeface="Calibri" panose="020F0502020204030204" pitchFamily="34" charset="0"/>
            </a:endParaRPr>
          </a:p>
          <a:p>
            <a:pPr marL="0" marR="0" algn="r" rtl="1">
              <a:lnSpc>
                <a:spcPct val="200000"/>
              </a:lnSpc>
              <a:spcBef>
                <a:spcPts val="0"/>
              </a:spcBef>
              <a:spcAft>
                <a:spcPts val="800"/>
              </a:spcAft>
            </a:pPr>
            <a:r>
              <a:rPr lang="ar-SY" sz="2000" dirty="0">
                <a:effectLst/>
                <a:latin typeface="Times New Roman" panose="02020603050405020304" pitchFamily="18" charset="0"/>
                <a:ea typeface="Calibri" panose="020F0502020204030204" pitchFamily="34" charset="0"/>
              </a:rPr>
              <a:t>• تفاعل السوق الفوري: أي الاستجابة الفورية لتغيرات العرض والطلب، أو الظروف المفاجئة كالأزمات أو الازدحام.</a:t>
            </a:r>
            <a:endParaRPr lang="en-US" sz="2000" dirty="0">
              <a:effectLst/>
              <a:latin typeface="Times New Roman" panose="02020603050405020304" pitchFamily="18" charset="0"/>
              <a:ea typeface="Calibri" panose="020F0502020204030204" pitchFamily="34" charset="0"/>
            </a:endParaRPr>
          </a:p>
          <a:p>
            <a:pPr marL="0" marR="0" algn="r" rtl="1">
              <a:lnSpc>
                <a:spcPct val="200000"/>
              </a:lnSpc>
              <a:spcBef>
                <a:spcPts val="0"/>
              </a:spcBef>
              <a:spcAft>
                <a:spcPts val="800"/>
              </a:spcAft>
            </a:pPr>
            <a:r>
              <a:rPr lang="ar-SY" sz="2000" dirty="0">
                <a:effectLst/>
                <a:latin typeface="Times New Roman" panose="02020603050405020304" pitchFamily="18" charset="0"/>
                <a:ea typeface="Calibri" panose="020F0502020204030204" pitchFamily="34" charset="0"/>
              </a:rPr>
              <a:t>هذه العوامل مجتمعة تتيح بناء نموذج تسعير أكثر مرونة وواقعية، يحقق موازنة دقيقة بين أهداف الشركة والسوق المستهدف.</a:t>
            </a:r>
            <a:endParaRPr lang="ar-SY"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73A00F3A-57EE-4122-A5A7-1C0F13BB85EC}"/>
              </a:ext>
            </a:extLst>
          </p:cNvPr>
          <p:cNvPicPr>
            <a:picLocks noChangeAspect="1"/>
          </p:cNvPicPr>
          <p:nvPr/>
        </p:nvPicPr>
        <p:blipFill>
          <a:blip r:embed="rId4"/>
          <a:stretch>
            <a:fillRect/>
          </a:stretch>
        </p:blipFill>
        <p:spPr>
          <a:xfrm>
            <a:off x="689640" y="2284911"/>
            <a:ext cx="3585046" cy="2288178"/>
          </a:xfrm>
          <a:prstGeom prst="rect">
            <a:avLst/>
          </a:prstGeom>
          <a:ln>
            <a:noFill/>
          </a:ln>
          <a:effectLst>
            <a:softEdge rad="112500"/>
          </a:effectLst>
        </p:spPr>
      </p:pic>
    </p:spTree>
    <p:custDataLst>
      <p:tags r:id="rId1"/>
    </p:custDataLst>
    <p:extLst>
      <p:ext uri="{BB962C8B-B14F-4D97-AF65-F5344CB8AC3E}">
        <p14:creationId xmlns:p14="http://schemas.microsoft.com/office/powerpoint/2010/main" val="1409889136"/>
      </p:ext>
    </p:extLst>
  </p:cSld>
  <p:clrMapOvr>
    <a:masterClrMapping/>
  </p:clrMapOvr>
  <mc:AlternateContent xmlns:mc="http://schemas.openxmlformats.org/markup-compatibility/2006" xmlns:p14="http://schemas.microsoft.com/office/powerpoint/2010/main">
    <mc:Choice Requires="p14">
      <p:transition p14:dur="10" advTm="130844"/>
    </mc:Choice>
    <mc:Fallback xmlns="">
      <p:transition advTm="13084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460335" y="874000"/>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الفرق بين التسعير التقليدي والتسعير الذكي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0" name="TextBox 9">
            <a:extLst>
              <a:ext uri="{FF2B5EF4-FFF2-40B4-BE49-F238E27FC236}">
                <a16:creationId xmlns:a16="http://schemas.microsoft.com/office/drawing/2014/main" id="{A07E57B9-7FBA-4667-A3FC-963F2C719219}"/>
              </a:ext>
            </a:extLst>
          </p:cNvPr>
          <p:cNvSpPr txBox="1"/>
          <p:nvPr/>
        </p:nvSpPr>
        <p:spPr>
          <a:xfrm>
            <a:off x="218657" y="1509479"/>
            <a:ext cx="10541000" cy="4197624"/>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sz="2000" b="1" dirty="0">
              <a:latin typeface="Times New Roman" panose="02020603050405020304" pitchFamily="18" charset="0"/>
            </a:endParaRPr>
          </a:p>
          <a:p>
            <a:pPr algn="just" rtl="1">
              <a:lnSpc>
                <a:spcPct val="150000"/>
              </a:lnSpc>
            </a:pPr>
            <a:r>
              <a:rPr lang="ar-SY" sz="2000" dirty="0"/>
              <a:t>في السابق، اعتمد التسعير على:</a:t>
            </a:r>
          </a:p>
          <a:p>
            <a:pPr algn="just" rtl="1">
              <a:lnSpc>
                <a:spcPct val="150000"/>
              </a:lnSpc>
            </a:pPr>
            <a:r>
              <a:rPr lang="ar-SY" sz="2000" dirty="0"/>
              <a:t>•	التكلفة + هامش ربح</a:t>
            </a:r>
          </a:p>
          <a:p>
            <a:pPr algn="just" rtl="1">
              <a:lnSpc>
                <a:spcPct val="150000"/>
              </a:lnSpc>
            </a:pPr>
            <a:r>
              <a:rPr lang="ar-SY" sz="2000" dirty="0"/>
              <a:t>•	تحليل المنافسين</a:t>
            </a:r>
          </a:p>
          <a:p>
            <a:pPr algn="just" rtl="1">
              <a:lnSpc>
                <a:spcPct val="150000"/>
              </a:lnSpc>
            </a:pPr>
            <a:r>
              <a:rPr lang="ar-SY" sz="2000" dirty="0"/>
              <a:t>•	الخبرة الشخصية</a:t>
            </a:r>
          </a:p>
          <a:p>
            <a:pPr algn="just" rtl="1">
              <a:lnSpc>
                <a:spcPct val="150000"/>
              </a:lnSpc>
            </a:pPr>
            <a:r>
              <a:rPr lang="ar-SY" sz="2000" dirty="0"/>
              <a:t>أما اليوم، فأصبحت الشركات تستخدم:</a:t>
            </a:r>
          </a:p>
          <a:p>
            <a:pPr algn="just" rtl="1">
              <a:lnSpc>
                <a:spcPct val="150000"/>
              </a:lnSpc>
            </a:pPr>
            <a:r>
              <a:rPr lang="ar-SY" sz="2000" dirty="0"/>
              <a:t>•	التعلم الآلي لتوقع سلوك المستهلك</a:t>
            </a:r>
          </a:p>
          <a:p>
            <a:pPr algn="just" rtl="1">
              <a:lnSpc>
                <a:spcPct val="150000"/>
              </a:lnSpc>
            </a:pPr>
            <a:r>
              <a:rPr lang="ar-SY" sz="2000" dirty="0"/>
              <a:t>•	نماذج تسعير تعتمد على البيانات الحية</a:t>
            </a:r>
          </a:p>
          <a:p>
            <a:pPr algn="just" rtl="1">
              <a:lnSpc>
                <a:spcPct val="150000"/>
              </a:lnSpc>
            </a:pPr>
            <a:r>
              <a:rPr lang="ar-SY" sz="2000" dirty="0"/>
              <a:t>•	تقنيات اختبار </a:t>
            </a:r>
            <a:r>
              <a:rPr lang="en-US" sz="2000" dirty="0"/>
              <a:t>A/B </a:t>
            </a:r>
            <a:r>
              <a:rPr lang="ar-SY" sz="2000" dirty="0"/>
              <a:t>للتسعير</a:t>
            </a:r>
          </a:p>
        </p:txBody>
      </p:sp>
      <p:pic>
        <p:nvPicPr>
          <p:cNvPr id="3074" name="Picture 2" descr="How to Price Products on Your Online Store: A Comprehensive Guide">
            <a:extLst>
              <a:ext uri="{FF2B5EF4-FFF2-40B4-BE49-F238E27FC236}">
                <a16:creationId xmlns:a16="http://schemas.microsoft.com/office/drawing/2014/main" id="{E4CB2CFF-7425-474D-A5F6-B82B9CCDE8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7984" y="2832673"/>
            <a:ext cx="4593771" cy="30640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05025972"/>
      </p:ext>
    </p:extLst>
  </p:cSld>
  <p:clrMapOvr>
    <a:masterClrMapping/>
  </p:clrMapOvr>
  <mc:AlternateContent xmlns:mc="http://schemas.openxmlformats.org/markup-compatibility/2006" xmlns:p14="http://schemas.microsoft.com/office/powerpoint/2010/main">
    <mc:Choice Requires="p14">
      <p:transition p14:dur="10" advTm="441571"/>
    </mc:Choice>
    <mc:Fallback xmlns="">
      <p:transition advTm="44157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F8091A3F-7586-40BF-96EC-43C42ECD9CAF}"/>
              </a:ext>
            </a:extLst>
          </p:cNvPr>
          <p:cNvGraphicFramePr>
            <a:graphicFrameLocks noGrp="1"/>
          </p:cNvGraphicFramePr>
          <p:nvPr>
            <p:extLst>
              <p:ext uri="{D42A27DB-BD31-4B8C-83A1-F6EECF244321}">
                <p14:modId xmlns:p14="http://schemas.microsoft.com/office/powerpoint/2010/main" val="1029106946"/>
              </p:ext>
            </p:extLst>
          </p:nvPr>
        </p:nvGraphicFramePr>
        <p:xfrm>
          <a:off x="838200" y="2019630"/>
          <a:ext cx="10515600" cy="3762850"/>
        </p:xfrm>
        <a:graphic>
          <a:graphicData uri="http://schemas.openxmlformats.org/drawingml/2006/table">
            <a:tbl>
              <a:tblPr firstRow="1" firstCol="1" bandRow="1">
                <a:tableStyleId>{5C22544A-7EE6-4342-B048-85BDC9FD1C3A}</a:tableStyleId>
              </a:tblPr>
              <a:tblGrid>
                <a:gridCol w="3505200">
                  <a:extLst>
                    <a:ext uri="{9D8B030D-6E8A-4147-A177-3AD203B41FA5}">
                      <a16:colId xmlns:a16="http://schemas.microsoft.com/office/drawing/2014/main" val="182472503"/>
                    </a:ext>
                  </a:extLst>
                </a:gridCol>
                <a:gridCol w="3505200">
                  <a:extLst>
                    <a:ext uri="{9D8B030D-6E8A-4147-A177-3AD203B41FA5}">
                      <a16:colId xmlns:a16="http://schemas.microsoft.com/office/drawing/2014/main" val="900607211"/>
                    </a:ext>
                  </a:extLst>
                </a:gridCol>
                <a:gridCol w="3505200">
                  <a:extLst>
                    <a:ext uri="{9D8B030D-6E8A-4147-A177-3AD203B41FA5}">
                      <a16:colId xmlns:a16="http://schemas.microsoft.com/office/drawing/2014/main" val="590275183"/>
                    </a:ext>
                  </a:extLst>
                </a:gridCol>
              </a:tblGrid>
              <a:tr h="501229">
                <a:tc>
                  <a:txBody>
                    <a:bodyPr/>
                    <a:lstStyle/>
                    <a:p>
                      <a:pPr marL="0" marR="0" algn="ctr" rtl="1">
                        <a:lnSpc>
                          <a:spcPct val="107000"/>
                        </a:lnSpc>
                        <a:spcBef>
                          <a:spcPts val="0"/>
                        </a:spcBef>
                        <a:spcAft>
                          <a:spcPts val="0"/>
                        </a:spcAft>
                      </a:pPr>
                      <a:r>
                        <a:rPr lang="ar-SA" sz="1800" dirty="0">
                          <a:effectLst/>
                        </a:rPr>
                        <a:t>الجانب</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التسعير التقليدي</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التسعير الذكي</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563901422"/>
                  </a:ext>
                </a:extLst>
              </a:tr>
              <a:tr h="501229">
                <a:tc>
                  <a:txBody>
                    <a:bodyPr/>
                    <a:lstStyle/>
                    <a:p>
                      <a:pPr marL="0" marR="0" algn="ctr" rtl="1">
                        <a:lnSpc>
                          <a:spcPct val="107000"/>
                        </a:lnSpc>
                        <a:spcBef>
                          <a:spcPts val="0"/>
                        </a:spcBef>
                        <a:spcAft>
                          <a:spcPts val="0"/>
                        </a:spcAft>
                      </a:pPr>
                      <a:r>
                        <a:rPr lang="ar-SA" sz="1800">
                          <a:effectLst/>
                        </a:rPr>
                        <a:t>طريقة تحديد السعر</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سعر ثابت أو بناءً على تكلفة المنتج</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سعر ديناميكي يتغير بناءً على بيانات وتحليلات ذكية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973023922"/>
                  </a:ext>
                </a:extLst>
              </a:tr>
              <a:tr h="501229">
                <a:tc>
                  <a:txBody>
                    <a:bodyPr/>
                    <a:lstStyle/>
                    <a:p>
                      <a:pPr marL="0" marR="0" algn="ctr" rtl="1">
                        <a:lnSpc>
                          <a:spcPct val="107000"/>
                        </a:lnSpc>
                        <a:spcBef>
                          <a:spcPts val="0"/>
                        </a:spcBef>
                        <a:spcAft>
                          <a:spcPts val="0"/>
                        </a:spcAft>
                      </a:pPr>
                      <a:r>
                        <a:rPr lang="ar-SA" sz="1800" dirty="0">
                          <a:effectLst/>
                        </a:rPr>
                        <a:t>الاستجابة للسوق</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بطيئة وتستند إلى تقديرات بسيطة</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فورية وتستند إلى تحليلات بيانات ضخمة وسلوك العملاء</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2267104457"/>
                  </a:ext>
                </a:extLst>
              </a:tr>
              <a:tr h="501229">
                <a:tc>
                  <a:txBody>
                    <a:bodyPr/>
                    <a:lstStyle/>
                    <a:p>
                      <a:pPr marL="0" marR="0" algn="ctr" rtl="1">
                        <a:lnSpc>
                          <a:spcPct val="107000"/>
                        </a:lnSpc>
                        <a:spcBef>
                          <a:spcPts val="0"/>
                        </a:spcBef>
                        <a:spcAft>
                          <a:spcPts val="0"/>
                        </a:spcAft>
                      </a:pPr>
                      <a:r>
                        <a:rPr lang="ar-SA" sz="1800">
                          <a:effectLst/>
                        </a:rPr>
                        <a:t>التخصيص</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سعر واحد للجميع</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تسعير مخصص حسب شريحة العميل وسلوكه</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3242444603"/>
                  </a:ext>
                </a:extLst>
              </a:tr>
              <a:tr h="501229">
                <a:tc>
                  <a:txBody>
                    <a:bodyPr/>
                    <a:lstStyle/>
                    <a:p>
                      <a:pPr marL="0" marR="0" algn="ctr" rtl="1">
                        <a:lnSpc>
                          <a:spcPct val="107000"/>
                        </a:lnSpc>
                        <a:spcBef>
                          <a:spcPts val="0"/>
                        </a:spcBef>
                        <a:spcAft>
                          <a:spcPts val="0"/>
                        </a:spcAft>
                      </a:pPr>
                      <a:r>
                        <a:rPr lang="ar-SA" sz="1800">
                          <a:effectLst/>
                        </a:rPr>
                        <a:t>التكنولوجيا المستخدمة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قليلة أو معدومة</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تعتمد على الذكاء الاصطناعي، التعلم الآلي، وبيانات السوق الكبيرة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2978030036"/>
                  </a:ext>
                </a:extLst>
              </a:tr>
              <a:tr h="501229">
                <a:tc>
                  <a:txBody>
                    <a:bodyPr/>
                    <a:lstStyle/>
                    <a:p>
                      <a:pPr marL="0" marR="0" algn="ctr" rtl="1">
                        <a:lnSpc>
                          <a:spcPct val="107000"/>
                        </a:lnSpc>
                        <a:spcBef>
                          <a:spcPts val="0"/>
                        </a:spcBef>
                        <a:spcAft>
                          <a:spcPts val="0"/>
                        </a:spcAft>
                      </a:pPr>
                      <a:r>
                        <a:rPr lang="ar-SA" sz="1800" dirty="0">
                          <a:effectLst/>
                        </a:rPr>
                        <a:t>المرونة</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منخفضة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عالية جد</a:t>
                      </a:r>
                      <a:r>
                        <a:rPr lang="ar-SY" sz="1800" dirty="0">
                          <a:effectLst/>
                        </a:rPr>
                        <a:t>اً</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4032652561"/>
                  </a:ext>
                </a:extLst>
              </a:tr>
              <a:tr h="501229">
                <a:tc>
                  <a:txBody>
                    <a:bodyPr/>
                    <a:lstStyle/>
                    <a:p>
                      <a:pPr marL="0" marR="0" algn="ctr" rtl="1">
                        <a:lnSpc>
                          <a:spcPct val="107000"/>
                        </a:lnSpc>
                        <a:spcBef>
                          <a:spcPts val="0"/>
                        </a:spcBef>
                        <a:spcAft>
                          <a:spcPts val="0"/>
                        </a:spcAft>
                      </a:pPr>
                      <a:r>
                        <a:rPr lang="ar-SA" sz="1800">
                          <a:effectLst/>
                        </a:rPr>
                        <a:t>الأمثلة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a:effectLst/>
                        </a:rPr>
                        <a:t>أسعار المنتجات في المحلات التقليدية</a:t>
                      </a:r>
                      <a:endParaRPr lang="en-US" sz="180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tc>
                  <a:txBody>
                    <a:bodyPr/>
                    <a:lstStyle/>
                    <a:p>
                      <a:pPr marL="0" marR="0" algn="ctr" rtl="1">
                        <a:lnSpc>
                          <a:spcPct val="107000"/>
                        </a:lnSpc>
                        <a:spcBef>
                          <a:spcPts val="0"/>
                        </a:spcBef>
                        <a:spcAft>
                          <a:spcPts val="0"/>
                        </a:spcAft>
                      </a:pPr>
                      <a:r>
                        <a:rPr lang="ar-SA" sz="1800" dirty="0">
                          <a:effectLst/>
                        </a:rPr>
                        <a:t>أسعار تذاكر الطيران</a:t>
                      </a:r>
                      <a:endParaRPr lang="en-US" sz="18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9525" marR="9525" marT="9525" marB="9525" anchor="ctr"/>
                </a:tc>
                <a:extLst>
                  <a:ext uri="{0D108BD9-81ED-4DB2-BD59-A6C34878D82A}">
                    <a16:rowId xmlns:a16="http://schemas.microsoft.com/office/drawing/2014/main" val="4031170170"/>
                  </a:ext>
                </a:extLst>
              </a:tr>
            </a:tbl>
          </a:graphicData>
        </a:graphic>
      </p:graphicFrame>
    </p:spTree>
    <p:custDataLst>
      <p:tags r:id="rId1"/>
    </p:custDataLst>
    <p:extLst>
      <p:ext uri="{BB962C8B-B14F-4D97-AF65-F5344CB8AC3E}">
        <p14:creationId xmlns:p14="http://schemas.microsoft.com/office/powerpoint/2010/main" val="2247022049"/>
      </p:ext>
    </p:extLst>
  </p:cSld>
  <p:clrMapOvr>
    <a:masterClrMapping/>
  </p:clrMapOvr>
  <mc:AlternateContent xmlns:mc="http://schemas.openxmlformats.org/markup-compatibility/2006" xmlns:p14="http://schemas.microsoft.com/office/powerpoint/2010/main">
    <mc:Choice Requires="p14">
      <p:transition p14:dur="10" advTm="130844"/>
    </mc:Choice>
    <mc:Fallback xmlns="">
      <p:transition advTm="13084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914418"/>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مكونات نظام التسعير الذكي</a:t>
            </a: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272480"/>
            <a:ext cx="10541000" cy="4313040"/>
          </a:xfrm>
          <a:prstGeom prst="rect">
            <a:avLst/>
          </a:prstGeom>
          <a:noFill/>
        </p:spPr>
        <p:txBody>
          <a:bodyPr wrap="square" rtlCol="0">
            <a:spAutoFit/>
          </a:bodyPr>
          <a:lstStyle/>
          <a:p>
            <a:pPr marL="517525" indent="-285750" algn="just" rtl="1">
              <a:lnSpc>
                <a:spcPct val="200000"/>
              </a:lnSpc>
              <a:buFont typeface="Wingdings" panose="05000000000000000000" pitchFamily="2" charset="2"/>
              <a:buChar char="Ø"/>
            </a:pPr>
            <a:endParaRPr lang="en-US" sz="2000" b="1" dirty="0">
              <a:latin typeface="Times New Roman" panose="02020603050405020304" pitchFamily="18" charset="0"/>
            </a:endParaRPr>
          </a:p>
          <a:p>
            <a:pPr algn="just" rtl="1">
              <a:lnSpc>
                <a:spcPct val="200000"/>
              </a:lnSpc>
            </a:pPr>
            <a:r>
              <a:rPr lang="ar-SY" sz="2000" b="1" dirty="0"/>
              <a:t>1</a:t>
            </a:r>
            <a:r>
              <a:rPr lang="ar-SY" sz="2000" dirty="0"/>
              <a:t>. </a:t>
            </a:r>
            <a:r>
              <a:rPr lang="ar-SY" sz="2000" b="1" dirty="0"/>
              <a:t>قاعدة بيانات ضخمة</a:t>
            </a:r>
            <a:r>
              <a:rPr lang="en-US" sz="2000" dirty="0"/>
              <a:t>:</a:t>
            </a:r>
            <a:r>
              <a:rPr lang="ar-SY" sz="2000" dirty="0"/>
              <a:t> تُخزّن كميات هائلة من المعلومات مثل سلوك العملاء، المبيعات، المنافسين، والمخزون. كلما زادت كمية البيانات، أصبح القرار السعري أكثر دقة.</a:t>
            </a:r>
          </a:p>
          <a:p>
            <a:pPr algn="just" rtl="1">
              <a:lnSpc>
                <a:spcPct val="200000"/>
              </a:lnSpc>
            </a:pPr>
            <a:r>
              <a:rPr lang="ar-SY" sz="2000" b="1" dirty="0"/>
              <a:t>2</a:t>
            </a:r>
            <a:r>
              <a:rPr lang="ar-SY" sz="2000" dirty="0"/>
              <a:t>. </a:t>
            </a:r>
            <a:r>
              <a:rPr lang="ar-SY" sz="2000" b="1" dirty="0"/>
              <a:t>نظام تحليلي ذكي (مثل خوارزميات التعلم الآلي): </a:t>
            </a:r>
            <a:r>
              <a:rPr lang="ar-SY" sz="2000" dirty="0"/>
              <a:t>يستخدم هذه البيانات لاكتشاف الأنماط والعلاقات بينها، </a:t>
            </a:r>
          </a:p>
          <a:p>
            <a:pPr algn="just" rtl="1">
              <a:lnSpc>
                <a:spcPct val="200000"/>
              </a:lnSpc>
            </a:pPr>
            <a:r>
              <a:rPr lang="ar-SY" sz="2000" dirty="0"/>
              <a:t>ويتعلّم مع الوقت كيف يتوقع أفضل سعر ممكن لكل منتج أو خدمة.</a:t>
            </a:r>
          </a:p>
          <a:p>
            <a:pPr algn="just" rtl="1">
              <a:lnSpc>
                <a:spcPct val="200000"/>
              </a:lnSpc>
            </a:pPr>
            <a:r>
              <a:rPr lang="ar-SY" sz="2000" b="1" dirty="0"/>
              <a:t>3</a:t>
            </a:r>
            <a:r>
              <a:rPr lang="ar-SY" sz="2000" dirty="0"/>
              <a:t>. </a:t>
            </a:r>
            <a:r>
              <a:rPr lang="ar-SY" sz="2000" b="1" dirty="0"/>
              <a:t>منصة تنفيذ تلقائي للأسعار: </a:t>
            </a:r>
            <a:r>
              <a:rPr lang="ar-SY" sz="2000" dirty="0"/>
              <a:t>تُستخدم لتغيير الأسعار بشكل تلقائي وفوري على الموقع أو التطبيق، </a:t>
            </a:r>
          </a:p>
          <a:p>
            <a:pPr algn="just" rtl="1">
              <a:lnSpc>
                <a:spcPct val="200000"/>
              </a:lnSpc>
            </a:pPr>
            <a:r>
              <a:rPr lang="ar-SY" sz="2000" dirty="0"/>
              <a:t>دون الحاجة لتدخل يدوي، وذلك بناءً على التحليلات والظروف الفعلية.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5122" name="Picture 2" descr="Article] We Are Big Data: New Technologies and Personal Data Management –  EDUARDO MAGRANI">
            <a:extLst>
              <a:ext uri="{FF2B5EF4-FFF2-40B4-BE49-F238E27FC236}">
                <a16:creationId xmlns:a16="http://schemas.microsoft.com/office/drawing/2014/main" id="{1A51B210-6F4C-4804-814E-4392406298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4228664"/>
            <a:ext cx="2543175" cy="18002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341964862"/>
      </p:ext>
    </p:extLst>
  </p:cSld>
  <p:clrMapOvr>
    <a:masterClrMapping/>
  </p:clrMapOvr>
  <mc:AlternateContent xmlns:mc="http://schemas.openxmlformats.org/markup-compatibility/2006" xmlns:p14="http://schemas.microsoft.com/office/powerpoint/2010/main">
    <mc:Choice Requires="p14">
      <p:transition p14:dur="10" advTm="299175"/>
    </mc:Choice>
    <mc:Fallback xmlns="">
      <p:transition advTm="29917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715849"/>
            <a:ext cx="10541000" cy="5536837"/>
          </a:xfrm>
          <a:prstGeom prst="rect">
            <a:avLst/>
          </a:prstGeom>
          <a:noFill/>
        </p:spPr>
        <p:txBody>
          <a:bodyPr wrap="square" rtlCol="0">
            <a:spAutoFit/>
          </a:bodyPr>
          <a:lstStyle/>
          <a:p>
            <a:pPr algn="r" rtl="1">
              <a:lnSpc>
                <a:spcPct val="200000"/>
              </a:lnSpc>
            </a:pPr>
            <a:r>
              <a:rPr lang="ar-SY" sz="2000" dirty="0"/>
              <a:t>4. وحدة اختبار وتحسين مستمر: تُجري تجارب مثل اختبار </a:t>
            </a:r>
            <a:r>
              <a:rPr lang="en-US" sz="2000" dirty="0"/>
              <a:t>A/B </a:t>
            </a:r>
            <a:r>
              <a:rPr lang="ar-SY" sz="2000" dirty="0"/>
              <a:t>لمقارنة نتائج تسعير مختلفة، وتساعد في تحسين دقة النظام مع مرور الوقت وضبطه لتحقيق نتائج أفضل.</a:t>
            </a:r>
          </a:p>
          <a:p>
            <a:pPr algn="r" rtl="1">
              <a:lnSpc>
                <a:spcPct val="200000"/>
              </a:lnSpc>
            </a:pPr>
            <a:r>
              <a:rPr lang="ar-SY" sz="2000" b="1" u="sng" dirty="0"/>
              <a:t>مثال:</a:t>
            </a:r>
          </a:p>
          <a:p>
            <a:pPr algn="r" rtl="1">
              <a:lnSpc>
                <a:spcPct val="200000"/>
              </a:lnSpc>
            </a:pPr>
            <a:r>
              <a:rPr lang="ar-SY" sz="2000" dirty="0"/>
              <a:t>تستخدم شركة (</a:t>
            </a:r>
            <a:r>
              <a:rPr lang="en-US" sz="2000" dirty="0"/>
              <a:t>Booking.com </a:t>
            </a:r>
            <a:r>
              <a:rPr lang="ar-SY" sz="2000" dirty="0"/>
              <a:t>) بيانات الحجوزات والبحث لتحديد فترات الذروة والانخفاض في الطلب.</a:t>
            </a:r>
            <a:br>
              <a:rPr lang="ar-SY" sz="2000" dirty="0"/>
            </a:br>
            <a:r>
              <a:rPr lang="ar-SY" sz="2000" dirty="0"/>
              <a:t>تعتمد على خوارزميات ذكية لضبط أسعار الغرف تلقائياً حسب سلوك العملاء والمنافسة.</a:t>
            </a:r>
            <a:br>
              <a:rPr lang="ar-SY" sz="2000" dirty="0"/>
            </a:br>
            <a:r>
              <a:rPr lang="ar-SY" sz="2000" dirty="0"/>
              <a:t>وتجري اختبارات مستمرة (</a:t>
            </a:r>
            <a:r>
              <a:rPr lang="en-US" sz="2000" dirty="0"/>
              <a:t>A/B</a:t>
            </a:r>
            <a:r>
              <a:rPr lang="ar-SY" sz="2000" dirty="0"/>
              <a:t>)</a:t>
            </a:r>
            <a:r>
              <a:rPr lang="en-US" sz="2000" dirty="0"/>
              <a:t> </a:t>
            </a:r>
            <a:r>
              <a:rPr lang="ar-SY" sz="2000" dirty="0"/>
              <a:t>لتحسين دقة التسعير وزيادة معدلات الحجز.</a:t>
            </a:r>
            <a:endParaRPr lang="ar-SY" sz="2000" b="1" u="sng" dirty="0"/>
          </a:p>
          <a:p>
            <a:pPr algn="r" rtl="1">
              <a:lnSpc>
                <a:spcPct val="200000"/>
              </a:lnSpc>
            </a:pPr>
            <a:r>
              <a:rPr lang="ar-SY" sz="2000" b="1" dirty="0"/>
              <a:t>رابط </a:t>
            </a:r>
            <a:r>
              <a:rPr lang="ar-SY" sz="2000" dirty="0"/>
              <a:t>شركة (</a:t>
            </a:r>
            <a:r>
              <a:rPr lang="en-US" sz="2000" dirty="0"/>
              <a:t>Booking.com </a:t>
            </a:r>
            <a:r>
              <a:rPr lang="ar-SY" sz="2000" dirty="0"/>
              <a:t>)</a:t>
            </a:r>
            <a:r>
              <a:rPr lang="ar-SY" sz="2000" b="1" dirty="0"/>
              <a:t>: </a:t>
            </a:r>
            <a:r>
              <a:rPr lang="en-US" sz="2000" b="1" dirty="0">
                <a:hlinkClick r:id="rId3"/>
              </a:rPr>
              <a:t>https://www.booking.com/</a:t>
            </a:r>
            <a:endParaRPr lang="ar-SY" sz="2000" b="1" dirty="0"/>
          </a:p>
          <a:p>
            <a:pPr algn="r" rtl="1">
              <a:lnSpc>
                <a:spcPct val="200000"/>
              </a:lnSpc>
            </a:pPr>
            <a:endParaRPr lang="ar-SY" sz="2000" b="1" u="sng" dirty="0"/>
          </a:p>
          <a:p>
            <a:pPr algn="r" rtl="1">
              <a:lnSpc>
                <a:spcPct val="200000"/>
              </a:lnSpc>
            </a:pPr>
            <a:endParaRPr lang="ar-SY" sz="2000" b="1" u="sng"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148" name="Picture 4" descr="كود خصم بوكينج booking 2025 علي جميع حجوزات الطيران والحجوزات الفندقية -  كوبونافا">
            <a:extLst>
              <a:ext uri="{FF2B5EF4-FFF2-40B4-BE49-F238E27FC236}">
                <a16:creationId xmlns:a16="http://schemas.microsoft.com/office/drawing/2014/main" id="{760C8D78-0D82-4DC1-AFAC-2F2D8CD46F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5984" y="4116625"/>
            <a:ext cx="2563974" cy="192298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77443490"/>
      </p:ext>
    </p:extLst>
  </p:cSld>
  <p:clrMapOvr>
    <a:masterClrMapping/>
  </p:clrMapOvr>
  <mc:AlternateContent xmlns:mc="http://schemas.openxmlformats.org/markup-compatibility/2006" xmlns:p14="http://schemas.microsoft.com/office/powerpoint/2010/main">
    <mc:Choice Requires="p14">
      <p:transition p14:dur="10" advTm="183535"/>
    </mc:Choice>
    <mc:Fallback xmlns="">
      <p:transition advTm="18353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097961" y="906919"/>
            <a:ext cx="6963398"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دوافع الاعتماد على التسعير الذكي</a:t>
            </a: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345306"/>
            <a:ext cx="10541000" cy="4305730"/>
          </a:xfrm>
          <a:prstGeom prst="rect">
            <a:avLst/>
          </a:prstGeom>
          <a:noFill/>
        </p:spPr>
        <p:txBody>
          <a:bodyPr wrap="square" rtlCol="0">
            <a:spAutoFit/>
          </a:bodyPr>
          <a:lstStyle/>
          <a:p>
            <a:pPr marL="517525" indent="-285750" algn="just" rtl="1">
              <a:lnSpc>
                <a:spcPct val="200000"/>
              </a:lnSpc>
              <a:buFont typeface="Wingdings" panose="05000000000000000000" pitchFamily="2" charset="2"/>
              <a:buChar char="Ø"/>
            </a:pPr>
            <a:endParaRPr lang="en-US" sz="2000" b="1" dirty="0">
              <a:latin typeface="Times New Roman" panose="02020603050405020304" pitchFamily="18" charset="0"/>
            </a:endParaRPr>
          </a:p>
          <a:p>
            <a:pPr algn="just" rtl="1">
              <a:lnSpc>
                <a:spcPct val="200000"/>
              </a:lnSpc>
            </a:pPr>
            <a:r>
              <a:rPr lang="ar-SY" sz="2000" b="1" dirty="0"/>
              <a:t>1. تعقيد السوق وتغيراته السريعة: </a:t>
            </a:r>
            <a:r>
              <a:rPr lang="ar-SY" sz="2000" dirty="0"/>
              <a:t>الأسواق تتغير باستمرار من حيث الطلب، الاتجاهات، والتحديات، مما يتطلب من الشركات تسعيرًا سريع التكيف.</a:t>
            </a:r>
          </a:p>
          <a:p>
            <a:pPr algn="just" rtl="1">
              <a:lnSpc>
                <a:spcPct val="200000"/>
              </a:lnSpc>
            </a:pPr>
            <a:r>
              <a:rPr lang="ar-SY" sz="2000" b="1" dirty="0"/>
              <a:t>2. زيادة المنافسة: </a:t>
            </a:r>
            <a:r>
              <a:rPr lang="ar-SY" sz="2000" dirty="0"/>
              <a:t>مع تعدد الخيارات أمام المستهلك، أصبح من الضروري استخدام تسعير ذكي يجمع بين الجاذبية والربحية.</a:t>
            </a:r>
          </a:p>
          <a:p>
            <a:pPr algn="just" rtl="1">
              <a:lnSpc>
                <a:spcPct val="200000"/>
              </a:lnSpc>
            </a:pPr>
            <a:r>
              <a:rPr lang="ar-SY" sz="2000" b="1" dirty="0"/>
              <a:t>3. توفر البيانات الآنية: </a:t>
            </a:r>
            <a:r>
              <a:rPr lang="ar-SY" sz="2000" dirty="0"/>
              <a:t>توفر البيانات الفورية من المتاجر الرقمية والتطبيقات يسمح للشركات بضبط الأسعار في اللحظة المناسبة.</a:t>
            </a:r>
          </a:p>
          <a:p>
            <a:pPr algn="just" rtl="1">
              <a:lnSpc>
                <a:spcPct val="200000"/>
              </a:lnSpc>
            </a:pPr>
            <a:r>
              <a:rPr lang="ar-SY" sz="2000" dirty="0"/>
              <a:t>4</a:t>
            </a:r>
            <a:r>
              <a:rPr lang="ar-SY" sz="2000" b="1" dirty="0"/>
              <a:t>. التخصيص المفرط للسوق: </a:t>
            </a:r>
            <a:r>
              <a:rPr lang="ar-SY" sz="2000" dirty="0"/>
              <a:t>لم يعد السعر الواحد يناسب الجميع؛ التسعير الذكي يتيح تقديم أسعار </a:t>
            </a:r>
          </a:p>
          <a:p>
            <a:pPr algn="just" rtl="1">
              <a:lnSpc>
                <a:spcPct val="200000"/>
              </a:lnSpc>
            </a:pPr>
            <a:r>
              <a:rPr lang="ar-SY" sz="2000" dirty="0"/>
              <a:t>مخصصة لكل عميل بحسب سلوكه وتفضيلاته.</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7170" name="Picture 2" descr="What Is A Consumer In Marketing (Everything You Need To Know) | Medium">
            <a:extLst>
              <a:ext uri="{FF2B5EF4-FFF2-40B4-BE49-F238E27FC236}">
                <a16:creationId xmlns:a16="http://schemas.microsoft.com/office/drawing/2014/main" id="{FB1AC4E7-BC08-4A13-9B20-5D1452C7AB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4546568"/>
            <a:ext cx="2524498" cy="142095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528312681"/>
      </p:ext>
    </p:extLst>
  </p:cSld>
  <p:clrMapOvr>
    <a:masterClrMapping/>
  </p:clrMapOvr>
  <mc:AlternateContent xmlns:mc="http://schemas.openxmlformats.org/markup-compatibility/2006" xmlns:p14="http://schemas.microsoft.com/office/powerpoint/2010/main">
    <mc:Choice Requires="p14">
      <p:transition p14:dur="10" advTm="299175"/>
    </mc:Choice>
    <mc:Fallback xmlns="">
      <p:transition advTm="29917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680728" y="990932"/>
            <a:ext cx="3820277"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الثاني</a:t>
            </a:r>
          </a:p>
          <a:p>
            <a:pPr algn="ctr" rtl="1"/>
            <a:r>
              <a:rPr lang="ar-SY" sz="2600" dirty="0">
                <a:solidFill>
                  <a:srgbClr val="00B0F0"/>
                </a:solidFill>
                <a:latin typeface="Alexandria" charset="0"/>
                <a:cs typeface="Alexandria" charset="0"/>
              </a:rPr>
              <a:t>نماذج واستراتيجيات التسعير الذكي</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689"/>
    </mc:Choice>
    <mc:Fallback xmlns="">
      <p:transition spd="slow" advTm="66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569167" y="1018498"/>
            <a:ext cx="5205083" cy="5544146"/>
          </a:xfrm>
          <a:prstGeom prst="rect">
            <a:avLst/>
          </a:prstGeom>
        </p:spPr>
        <p:txBody>
          <a:bodyPr wrap="square">
            <a:spAutoFit/>
          </a:bodyPr>
          <a:lstStyle/>
          <a:p>
            <a:pPr algn="just" rtl="1">
              <a:lnSpc>
                <a:spcPct val="200000"/>
              </a:lnSpc>
            </a:pPr>
            <a:r>
              <a:rPr lang="ar-SY" sz="2000" dirty="0"/>
              <a:t>مع التحول الرقمي السريع، لم يعد التسعير قراراً ثابتاً يُبنى فقط على التكاليف، بل أصبح عملية ذكية ومتغيرة تستند إلى نماذج واستراتيجيات متقدمة. تعتمد الشركات اليوم على أدوات تحليل البيانات والذكاء الاصطناعي لتطبيق نماذج تسعير تتفاعل مع سلوك العملاء وتغيرات السوق في الوقت الحقيقي. في هذا المحور، سنستعرض أبرز هذه النماذج: مثل التسعير الديناميكي، التفاضلي، والتسعير المبني على القيمة أو التنبؤ. هذه النماذج لا تُستخدم بشكل منفصل دائمًا، بل يمكن الجمع بينها لتحقيق أقصى استفادة من مرونة التسعير وفاعليته.</a:t>
            </a:r>
            <a:endParaRPr lang="en-US" sz="2000" dirty="0"/>
          </a:p>
        </p:txBody>
      </p:sp>
      <p:sp>
        <p:nvSpPr>
          <p:cNvPr id="17" name="TextBox 16"/>
          <p:cNvSpPr txBox="1"/>
          <p:nvPr/>
        </p:nvSpPr>
        <p:spPr>
          <a:xfrm>
            <a:off x="6944248" y="4298015"/>
            <a:ext cx="4113898" cy="892552"/>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p>
          <a:p>
            <a:pPr algn="ctr"/>
            <a:r>
              <a:rPr lang="ar-SY" sz="2600" b="1" dirty="0">
                <a:solidFill>
                  <a:srgbClr val="00B0F0"/>
                </a:solidFill>
                <a:latin typeface="Alexandria" charset="0"/>
                <a:cs typeface="Alexandria" charset="0"/>
              </a:rPr>
              <a:t> </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Tree>
    <p:custDataLst>
      <p:tags r:id="rId1"/>
    </p:custDataLst>
    <p:extLst>
      <p:ext uri="{BB962C8B-B14F-4D97-AF65-F5344CB8AC3E}">
        <p14:creationId xmlns:p14="http://schemas.microsoft.com/office/powerpoint/2010/main" val="3519566076"/>
      </p:ext>
    </p:extLst>
  </p:cSld>
  <p:clrMapOvr>
    <a:masterClrMapping/>
  </p:clrMapOvr>
  <p:transition spd="slow" advTm="78841">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42301" y="767137"/>
            <a:ext cx="621457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التسعير الديناميكي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Dynamic Pricing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p:txBody>
      </p:sp>
      <p:sp>
        <p:nvSpPr>
          <p:cNvPr id="48" name="TextBox 47"/>
          <p:cNvSpPr txBox="1"/>
          <p:nvPr/>
        </p:nvSpPr>
        <p:spPr>
          <a:xfrm>
            <a:off x="825500" y="1213413"/>
            <a:ext cx="10541000" cy="4722575"/>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b="1" dirty="0">
              <a:latin typeface="Times New Roman" panose="02020603050405020304" pitchFamily="18" charset="0"/>
            </a:endParaRPr>
          </a:p>
          <a:p>
            <a:pPr algn="just" rtl="1">
              <a:lnSpc>
                <a:spcPct val="200000"/>
              </a:lnSpc>
            </a:pPr>
            <a:r>
              <a:rPr lang="ar-SY" sz="2000" dirty="0"/>
              <a:t>إن التسعير الديناميكي نموذج حديث لتحديد الأسعار، يقوم على تعديل السعر بشكل تلقائي ومستمر بحسب عوامل تتغير لحظياً، مثل حجم الطلب، توقيت الشراء، الموقع الجغرافي، المخزون المتاح، وحتى سلوك العميل في اللحظة نفسها. </a:t>
            </a:r>
          </a:p>
          <a:p>
            <a:pPr algn="just" rtl="1">
              <a:lnSpc>
                <a:spcPct val="200000"/>
              </a:lnSpc>
            </a:pPr>
            <a:r>
              <a:rPr lang="ar-SY" sz="2000" dirty="0"/>
              <a:t>يعتمد هذا النموذج على أن السعر ليس قيمة ثابتة، بل يجب أن يعكس واقع السوق في كل لحظة.</a:t>
            </a:r>
          </a:p>
          <a:p>
            <a:pPr algn="just" rtl="1">
              <a:lnSpc>
                <a:spcPct val="200000"/>
              </a:lnSpc>
            </a:pPr>
            <a:r>
              <a:rPr lang="ar-SY" sz="2000" dirty="0"/>
              <a:t>يُستخدم التسعير الديناميكي بشكل واسع في قطاعات تتغير فيها الظروف بسرعة، مثل النقل، الضيافة، وتجارة التجزئة الإلكترونية، ويُدار عادة من خلال أنظمة ذكية تحلل البيانات وتُعدّل الأسعار بشكل مباشر دون تدخل بشري.</a:t>
            </a:r>
          </a:p>
          <a:p>
            <a:pPr algn="just" rtl="1">
              <a:lnSpc>
                <a:spcPct val="200000"/>
              </a:lnSpc>
            </a:pPr>
            <a:r>
              <a:rPr lang="ar-SY" sz="2000" dirty="0"/>
              <a:t> </a:t>
            </a:r>
            <a:r>
              <a:rPr lang="ar-SY" sz="2000" b="1" u="sng" dirty="0"/>
              <a:t>مثال: </a:t>
            </a:r>
            <a:r>
              <a:rPr lang="ar-SY" sz="2000" dirty="0"/>
              <a:t>شركة طيران (</a:t>
            </a:r>
            <a:r>
              <a:rPr lang="en-US" sz="2000" dirty="0"/>
              <a:t>Lufthansa </a:t>
            </a:r>
            <a:r>
              <a:rPr lang="ar-SY" sz="2000" dirty="0"/>
              <a:t>) ترفع سعر التذكرة تلقائياً عندما يزداد الطلب أو</a:t>
            </a:r>
          </a:p>
          <a:p>
            <a:pPr algn="just" rtl="1">
              <a:lnSpc>
                <a:spcPct val="200000"/>
              </a:lnSpc>
            </a:pPr>
            <a:r>
              <a:rPr lang="ar-SY" sz="2000" dirty="0"/>
              <a:t> يقترب موعد الرحلة، وتخفضه في فترات الركود لجذب المزيد من المسافرين.</a:t>
            </a:r>
            <a:endParaRPr lang="en-US" sz="2000"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8194" name="Picture 2" descr="خرید بلیط هواپیما از لوفتهانزا و قوانین مربوط به آن - سفر میزبان">
            <a:extLst>
              <a:ext uri="{FF2B5EF4-FFF2-40B4-BE49-F238E27FC236}">
                <a16:creationId xmlns:a16="http://schemas.microsoft.com/office/drawing/2014/main" id="{60508F5E-D285-4D68-8B5C-18AD29C7AE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500" y="4201077"/>
            <a:ext cx="3018712" cy="18100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93788132"/>
      </p:ext>
    </p:extLst>
  </p:cSld>
  <p:clrMapOvr>
    <a:masterClrMapping/>
  </p:clrMapOvr>
  <mc:AlternateContent xmlns:mc="http://schemas.openxmlformats.org/markup-compatibility/2006" xmlns:p14="http://schemas.microsoft.com/office/powerpoint/2010/main">
    <mc:Choice Requires="p14">
      <p:transition p14:dur="10" advTm="213818"/>
    </mc:Choice>
    <mc:Fallback xmlns="">
      <p:transition advTm="21381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33435" y="632886"/>
            <a:ext cx="621457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التسعير التفاضلي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Differential Pricing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p:txBody>
      </p:sp>
      <p:sp>
        <p:nvSpPr>
          <p:cNvPr id="48" name="TextBox 47"/>
          <p:cNvSpPr txBox="1"/>
          <p:nvPr/>
        </p:nvSpPr>
        <p:spPr>
          <a:xfrm>
            <a:off x="825500" y="1213413"/>
            <a:ext cx="10541000" cy="4722575"/>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b="1" dirty="0">
              <a:latin typeface="Times New Roman" panose="02020603050405020304" pitchFamily="18" charset="0"/>
            </a:endParaRPr>
          </a:p>
          <a:p>
            <a:pPr algn="just" rtl="1">
              <a:lnSpc>
                <a:spcPct val="200000"/>
              </a:lnSpc>
            </a:pPr>
            <a:r>
              <a:rPr lang="ar-SY" sz="2000" dirty="0"/>
              <a:t>ويُسمى أيضًا "التمييز السعري"، ويعني تقديم نفس المنتج أو الخدمة بأسعار مختلفة لفئات مختلفة من العملاء، بناءً على معايير مثل الموقع الجغرافي، الفئة العمرية، طبيعة الاستخدام، أو حتى تاريخ التصفح. الهدف من هذا النموذج هو تحقيق أقصى قدر ممكن من العائد من خلال مراعاة قدرة العميل على الدفع أو مدى اهتمامه بالمنتج. هذا النوع من التسعير يساعد الشركات على زيادة المبيعات من خلال استهداف شرائح مختلفة بأسعار مناسبة لها، دون الحاجة إلى تغيير المنتج نفسه.</a:t>
            </a:r>
          </a:p>
          <a:p>
            <a:pPr algn="just" rtl="1">
              <a:lnSpc>
                <a:spcPct val="200000"/>
              </a:lnSpc>
            </a:pPr>
            <a:r>
              <a:rPr lang="ar-SY" sz="2000" b="1" u="sng" dirty="0"/>
              <a:t>مثال: </a:t>
            </a:r>
            <a:r>
              <a:rPr lang="ar-SY" sz="2000" dirty="0"/>
              <a:t>يعرض موقع (</a:t>
            </a:r>
            <a:r>
              <a:rPr lang="en-US" sz="2000" dirty="0"/>
              <a:t>Booking.com </a:t>
            </a:r>
            <a:r>
              <a:rPr lang="ar-SY" sz="2000" dirty="0"/>
              <a:t>) سعراً مختلفاً لنفس الفندق بحسب الدولة التي يتصفح </a:t>
            </a:r>
          </a:p>
          <a:p>
            <a:pPr algn="just" rtl="1">
              <a:lnSpc>
                <a:spcPct val="200000"/>
              </a:lnSpc>
            </a:pPr>
            <a:r>
              <a:rPr lang="ar-SY" sz="2000" dirty="0"/>
              <a:t>منها المستخدم أو بحسب ملفه الشخصي وسجله في الحجوزات السابقة،</a:t>
            </a:r>
          </a:p>
          <a:p>
            <a:pPr algn="just" rtl="1">
              <a:lnSpc>
                <a:spcPct val="200000"/>
              </a:lnSpc>
            </a:pPr>
            <a:r>
              <a:rPr lang="ar-SY" sz="2000" dirty="0"/>
              <a:t> وذلك من خلال تتبع بيانات التصفح وسلوك الشراء.</a:t>
            </a:r>
            <a:endParaRPr lang="en-US" sz="2000"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1266" name="Picture 2" descr="معلومات عن شركة بوكينج Booking">
            <a:extLst>
              <a:ext uri="{FF2B5EF4-FFF2-40B4-BE49-F238E27FC236}">
                <a16:creationId xmlns:a16="http://schemas.microsoft.com/office/drawing/2014/main" id="{10DB2D48-CEE7-4F61-B041-AF0634433F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845" y="3623426"/>
            <a:ext cx="3261308" cy="24436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58064325"/>
      </p:ext>
    </p:extLst>
  </p:cSld>
  <p:clrMapOvr>
    <a:masterClrMapping/>
  </p:clrMapOvr>
  <mc:AlternateContent xmlns:mc="http://schemas.openxmlformats.org/markup-compatibility/2006" xmlns:p14="http://schemas.microsoft.com/office/powerpoint/2010/main">
    <mc:Choice Requires="p14">
      <p:transition p14:dur="10" advTm="213818"/>
    </mc:Choice>
    <mc:Fallback xmlns="">
      <p:transition advTm="21381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09106" y="616864"/>
            <a:ext cx="621457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التسعير المستند إلى القيمة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Value-Based Pricing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p:txBody>
      </p:sp>
      <p:sp>
        <p:nvSpPr>
          <p:cNvPr id="48" name="TextBox 47"/>
          <p:cNvSpPr txBox="1"/>
          <p:nvPr/>
        </p:nvSpPr>
        <p:spPr>
          <a:xfrm>
            <a:off x="825500" y="1213413"/>
            <a:ext cx="10541000" cy="4861074"/>
          </a:xfrm>
          <a:prstGeom prst="rect">
            <a:avLst/>
          </a:prstGeom>
          <a:noFill/>
        </p:spPr>
        <p:txBody>
          <a:bodyPr wrap="square" rtlCol="0">
            <a:spAutoFit/>
          </a:bodyPr>
          <a:lstStyle/>
          <a:p>
            <a:pPr marL="517525" indent="-285750" algn="just" rtl="1">
              <a:lnSpc>
                <a:spcPct val="200000"/>
              </a:lnSpc>
              <a:buFont typeface="Wingdings" panose="05000000000000000000" pitchFamily="2" charset="2"/>
              <a:buChar char="Ø"/>
            </a:pPr>
            <a:endParaRPr lang="en-US" b="1" dirty="0">
              <a:latin typeface="Times New Roman" panose="02020603050405020304" pitchFamily="18" charset="0"/>
            </a:endParaRPr>
          </a:p>
          <a:p>
            <a:pPr algn="just" rtl="1">
              <a:lnSpc>
                <a:spcPct val="200000"/>
              </a:lnSpc>
            </a:pPr>
            <a:r>
              <a:rPr lang="ar-SY" sz="2000" dirty="0"/>
              <a:t>يقوم هذا النموذج على تحديد السعر بحسب القيمة التي يُدركها العميل من المنتج أو الخدمة، وليس بناءً على تكلفة الإنتاج أو المنافسة. بمعنى آخر، يدفع العميل سعراً أعلى إذا شعر أن المنتج يقدم له قيمة فريدة أو فائدة خاصة، حتى لو كانت التكلفة الفعلية أقل بكثير. </a:t>
            </a:r>
          </a:p>
          <a:p>
            <a:pPr algn="just" rtl="1">
              <a:lnSpc>
                <a:spcPct val="200000"/>
              </a:lnSpc>
            </a:pPr>
            <a:r>
              <a:rPr lang="ar-SY" sz="2000" dirty="0"/>
              <a:t>تُستخدم هذه الاستراتيجية عندما يكون للعلامة التجارية مكانة قوية، أو عندما يقدم المنتج ميزة يصعب تقليدها.</a:t>
            </a:r>
          </a:p>
          <a:p>
            <a:pPr algn="just" rtl="1">
              <a:lnSpc>
                <a:spcPct val="200000"/>
              </a:lnSpc>
            </a:pPr>
            <a:r>
              <a:rPr lang="ar-SY" sz="2000" b="1" u="sng" dirty="0"/>
              <a:t>مثال: </a:t>
            </a:r>
            <a:r>
              <a:rPr lang="ar-SY" sz="2000" dirty="0"/>
              <a:t>تسعّر شركة (</a:t>
            </a:r>
            <a:r>
              <a:rPr lang="en-US" sz="2000" dirty="0"/>
              <a:t>Apple</a:t>
            </a:r>
            <a:r>
              <a:rPr lang="ar-SY" sz="2000" dirty="0"/>
              <a:t>) أجهزتها بأسعار أعلى من المتوسط، ليس فقط بسبب التكنولوجيا، </a:t>
            </a:r>
          </a:p>
          <a:p>
            <a:pPr algn="just" rtl="1">
              <a:lnSpc>
                <a:spcPct val="200000"/>
              </a:lnSpc>
            </a:pPr>
            <a:r>
              <a:rPr lang="ar-SY" sz="2000" dirty="0"/>
              <a:t>بل لأن العملاء ينظرون إليها كرمز للجودة والابتكار والانتماء للعلامة، </a:t>
            </a:r>
          </a:p>
          <a:p>
            <a:pPr algn="just" rtl="1">
              <a:lnSpc>
                <a:spcPct val="200000"/>
              </a:lnSpc>
            </a:pPr>
            <a:r>
              <a:rPr lang="ar-SY" sz="2000" dirty="0"/>
              <a:t>ما يجعلهم مستعدين لدفع أكثر مقابل القيمة التي يتصورونها.</a:t>
            </a:r>
            <a:endParaRPr lang="en-US" sz="2000"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242" name="Picture 2" descr="السر من اختيار آبل لتفاحة مقضومة كشعار لها - شبكة ابو نواف">
            <a:extLst>
              <a:ext uri="{FF2B5EF4-FFF2-40B4-BE49-F238E27FC236}">
                <a16:creationId xmlns:a16="http://schemas.microsoft.com/office/drawing/2014/main" id="{13CAE805-9AEB-43E7-AE59-43A1FF0D63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99" y="4049486"/>
            <a:ext cx="3041847" cy="20250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70092334"/>
      </p:ext>
    </p:extLst>
  </p:cSld>
  <p:clrMapOvr>
    <a:masterClrMapping/>
  </p:clrMapOvr>
  <mc:AlternateContent xmlns:mc="http://schemas.openxmlformats.org/markup-compatibility/2006" xmlns:p14="http://schemas.microsoft.com/office/powerpoint/2010/main">
    <mc:Choice Requires="p14">
      <p:transition p14:dur="10" advTm="213818"/>
    </mc:Choice>
    <mc:Fallback xmlns="">
      <p:transition advTm="21381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731401"/>
            <a:ext cx="621457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التسعير التنبؤي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Predictive Pricing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p:txBody>
      </p:sp>
      <p:sp>
        <p:nvSpPr>
          <p:cNvPr id="48" name="TextBox 47"/>
          <p:cNvSpPr txBox="1"/>
          <p:nvPr/>
        </p:nvSpPr>
        <p:spPr>
          <a:xfrm>
            <a:off x="825500" y="1213413"/>
            <a:ext cx="10541000" cy="4722575"/>
          </a:xfrm>
          <a:prstGeom prst="rect">
            <a:avLst/>
          </a:prstGeom>
          <a:noFill/>
        </p:spPr>
        <p:txBody>
          <a:bodyPr wrap="square" rtlCol="0">
            <a:spAutoFit/>
          </a:bodyPr>
          <a:lstStyle/>
          <a:p>
            <a:pPr marL="517525" indent="-285750" algn="just" rtl="1">
              <a:lnSpc>
                <a:spcPct val="150000"/>
              </a:lnSpc>
              <a:buFont typeface="Wingdings" panose="05000000000000000000" pitchFamily="2" charset="2"/>
              <a:buChar char="Ø"/>
            </a:pPr>
            <a:endParaRPr lang="en-US" b="1" dirty="0">
              <a:latin typeface="Times New Roman" panose="02020603050405020304" pitchFamily="18" charset="0"/>
            </a:endParaRPr>
          </a:p>
          <a:p>
            <a:pPr algn="just" rtl="1">
              <a:lnSpc>
                <a:spcPct val="200000"/>
              </a:lnSpc>
            </a:pPr>
            <a:r>
              <a:rPr lang="ar-SY" sz="2000" dirty="0"/>
              <a:t>هو نموذج تسعيري يعتمد على نماذج التعلم الآلي (</a:t>
            </a:r>
            <a:r>
              <a:rPr lang="en-US" sz="2000" dirty="0"/>
              <a:t>Machine Learning) </a:t>
            </a:r>
            <a:r>
              <a:rPr lang="ar-SY" sz="2000" dirty="0"/>
              <a:t>لتحليل بيانات سابقة وتوقّع السعر الأمثل لمنتج أو خدمة قبل طرحها في السوق. يستخدم هذا النموذج بيانات مثل سلوك العملاء، الاتجاهات السابقة، تفاعلات السوق، وأسعار المنافسين بهدف التنبؤ بالسعر الذي يحقق أعلى ربح مع أكبر قدر من الإقبال.</a:t>
            </a:r>
          </a:p>
          <a:p>
            <a:pPr algn="just" rtl="1">
              <a:lnSpc>
                <a:spcPct val="200000"/>
              </a:lnSpc>
            </a:pPr>
            <a:r>
              <a:rPr lang="ar-SY" sz="2000" dirty="0"/>
              <a:t>يُعتبر هذا النموذج مفيدًا جدًا في القطاعات سريعة التغير مثل الموضة، الترفيه، أو المنتجات الموسمية، حيث التوقيت والسعر المناسبان يصنعان الفرق بين النجاح والفشل.</a:t>
            </a:r>
          </a:p>
          <a:p>
            <a:pPr algn="just" rtl="1">
              <a:lnSpc>
                <a:spcPct val="200000"/>
              </a:lnSpc>
            </a:pPr>
            <a:r>
              <a:rPr lang="ar-SY" sz="2000" b="1" u="sng" dirty="0"/>
              <a:t>مثال:</a:t>
            </a:r>
            <a:r>
              <a:rPr lang="ar-SY" sz="2000" b="1" dirty="0"/>
              <a:t> </a:t>
            </a:r>
            <a:r>
              <a:rPr lang="ar-SY" sz="2000" dirty="0"/>
              <a:t>تستخدم شركة (</a:t>
            </a:r>
            <a:r>
              <a:rPr lang="en-US" sz="2000" dirty="0"/>
              <a:t>Zara</a:t>
            </a:r>
            <a:r>
              <a:rPr lang="ar-SY" sz="2000" dirty="0"/>
              <a:t>) الذكاء الاصطناعي لتحليل اتجاهات الموضة، </a:t>
            </a:r>
          </a:p>
          <a:p>
            <a:pPr algn="just" rtl="1">
              <a:lnSpc>
                <a:spcPct val="200000"/>
              </a:lnSpc>
            </a:pPr>
            <a:r>
              <a:rPr lang="ar-SY" sz="2000" dirty="0"/>
              <a:t>وبيانات التفاعل مع صور التصاميم على الموقع والتطبيقات.</a:t>
            </a:r>
            <a:endParaRPr lang="en-US" sz="2000"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423733" y="639506"/>
            <a:ext cx="1255117"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9218" name="Picture 2" descr="نبذة عن شركة زارا Zara">
            <a:extLst>
              <a:ext uri="{FF2B5EF4-FFF2-40B4-BE49-F238E27FC236}">
                <a16:creationId xmlns:a16="http://schemas.microsoft.com/office/drawing/2014/main" id="{A488968B-6D3F-4B96-AB76-B67213607F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7711" y="4009382"/>
            <a:ext cx="2771775" cy="20768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690843405"/>
      </p:ext>
    </p:extLst>
  </p:cSld>
  <p:clrMapOvr>
    <a:masterClrMapping/>
  </p:clrMapOvr>
  <mc:AlternateContent xmlns:mc="http://schemas.openxmlformats.org/markup-compatibility/2006" xmlns:p14="http://schemas.microsoft.com/office/powerpoint/2010/main">
    <mc:Choice Requires="p14">
      <p:transition p14:dur="10" advTm="213818"/>
    </mc:Choice>
    <mc:Fallback xmlns="">
      <p:transition advTm="21381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71584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62128" y="639506"/>
            <a:ext cx="6214576"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التسعير المعزز بالاختبارات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Test-Driven Pricing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p:txBody>
      </p:sp>
      <p:sp>
        <p:nvSpPr>
          <p:cNvPr id="48" name="TextBox 47"/>
          <p:cNvSpPr txBox="1"/>
          <p:nvPr/>
        </p:nvSpPr>
        <p:spPr>
          <a:xfrm>
            <a:off x="825500" y="1181983"/>
            <a:ext cx="10541000" cy="4922630"/>
          </a:xfrm>
          <a:prstGeom prst="rect">
            <a:avLst/>
          </a:prstGeom>
          <a:noFill/>
        </p:spPr>
        <p:txBody>
          <a:bodyPr wrap="square" rtlCol="0">
            <a:spAutoFit/>
          </a:bodyPr>
          <a:lstStyle/>
          <a:p>
            <a:pPr marL="517525" indent="-285750" algn="just" rtl="1">
              <a:lnSpc>
                <a:spcPct val="200000"/>
              </a:lnSpc>
              <a:buFont typeface="Wingdings" panose="05000000000000000000" pitchFamily="2" charset="2"/>
              <a:buChar char="Ø"/>
            </a:pPr>
            <a:endParaRPr lang="en-US" sz="2000" b="1" dirty="0">
              <a:latin typeface="Times New Roman" panose="02020603050405020304" pitchFamily="18" charset="0"/>
            </a:endParaRPr>
          </a:p>
          <a:p>
            <a:pPr algn="just" rtl="1">
              <a:lnSpc>
                <a:spcPct val="200000"/>
              </a:lnSpc>
            </a:pPr>
            <a:r>
              <a:rPr lang="ar-SY" sz="2000" dirty="0"/>
              <a:t>هذا النموذج يعتمد على إجراء تجارب فعلية لقياس تفاعل العملاء مع أسعار مختلفة، بهدف تحديد السعر الأفضل الذي يجمع بين تحقيق الأرباح ورضا العملاء. أكثر هذه الاختبارات شيوعاً هو اختبار </a:t>
            </a:r>
            <a:r>
              <a:rPr lang="en-US" sz="2000" dirty="0"/>
              <a:t>A/B، </a:t>
            </a:r>
            <a:r>
              <a:rPr lang="ar-SY" sz="2000" dirty="0"/>
              <a:t>حيث يتم عرض نفس المنتج لشرائح مختلفة من المستخدمين بأسعار مختلفة، ويتم تحليل أي سعر يحقق النتائج الأفضل (مبيعات، نقرات، اشتراكات...). </a:t>
            </a:r>
          </a:p>
          <a:p>
            <a:pPr algn="just" rtl="1">
              <a:lnSpc>
                <a:spcPct val="200000"/>
              </a:lnSpc>
            </a:pPr>
            <a:r>
              <a:rPr lang="ar-SY" sz="2000" b="1" u="sng" dirty="0"/>
              <a:t>مثال: </a:t>
            </a:r>
            <a:r>
              <a:rPr lang="ar-SY" sz="2000" dirty="0"/>
              <a:t>شركة (</a:t>
            </a:r>
            <a:r>
              <a:rPr lang="en-US" sz="2000" dirty="0"/>
              <a:t>SaaS</a:t>
            </a:r>
            <a:r>
              <a:rPr lang="ar-SY" sz="2000" dirty="0"/>
              <a:t>)</a:t>
            </a:r>
            <a:r>
              <a:rPr lang="en-US" sz="2000" dirty="0"/>
              <a:t> </a:t>
            </a:r>
            <a:r>
              <a:rPr lang="ar-SY" sz="2000" dirty="0"/>
              <a:t>التي تعمل بخدمات المطارات والنقل المساند عرضت ثلاث خطط تسعير لنفس</a:t>
            </a:r>
          </a:p>
          <a:p>
            <a:pPr algn="just" rtl="1">
              <a:lnSpc>
                <a:spcPct val="200000"/>
              </a:lnSpc>
            </a:pPr>
            <a:r>
              <a:rPr lang="ar-SY" sz="2000" dirty="0"/>
              <a:t> الخدمة: خطة أساسية، خطة متوسطة، وخطة متقدمة. </a:t>
            </a:r>
          </a:p>
          <a:p>
            <a:pPr algn="just" rtl="1">
              <a:lnSpc>
                <a:spcPct val="200000"/>
              </a:lnSpc>
            </a:pPr>
            <a:r>
              <a:rPr lang="ar-SY" sz="2000" dirty="0"/>
              <a:t>بعد اختبار </a:t>
            </a:r>
            <a:r>
              <a:rPr lang="en-US" sz="2000" dirty="0"/>
              <a:t>A/B، </a:t>
            </a:r>
            <a:r>
              <a:rPr lang="ar-SY" sz="2000" dirty="0"/>
              <a:t>أظهرت البيانات أن الخطة المتوسطة حصلت على أعلى نسبة اشتراك، </a:t>
            </a:r>
          </a:p>
          <a:p>
            <a:pPr algn="just" rtl="1">
              <a:lnSpc>
                <a:spcPct val="200000"/>
              </a:lnSpc>
            </a:pPr>
            <a:r>
              <a:rPr lang="ar-SY" sz="2000" dirty="0"/>
              <a:t>فاعتمدتها الشركة كخيار رئيسي في تسعيرها.</a:t>
            </a:r>
            <a:endParaRPr lang="en-US" sz="2000" dirty="0">
              <a:latin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a:extLst>
              <a:ext uri="{FF2B5EF4-FFF2-40B4-BE49-F238E27FC236}">
                <a16:creationId xmlns:a16="http://schemas.microsoft.com/office/drawing/2014/main" id="{D1D1FB8A-91D6-4333-A384-0396802B4880}"/>
              </a:ext>
            </a:extLst>
          </p:cNvPr>
          <p:cNvSpPr/>
          <p:nvPr/>
        </p:nvSpPr>
        <p:spPr>
          <a:xfrm>
            <a:off x="8350899" y="639506"/>
            <a:ext cx="1327952"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2290" name="Picture 2" descr="بيانات الفروع | شركة الأمد السعودي لخدمات المطارات والنقل المساند">
            <a:extLst>
              <a:ext uri="{FF2B5EF4-FFF2-40B4-BE49-F238E27FC236}">
                <a16:creationId xmlns:a16="http://schemas.microsoft.com/office/drawing/2014/main" id="{0EEDA119-C50A-406A-BB77-72AE985F7D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315" y="3993502"/>
            <a:ext cx="4599470" cy="209275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10473325"/>
      </p:ext>
    </p:extLst>
  </p:cSld>
  <p:clrMapOvr>
    <a:masterClrMapping/>
  </p:clrMapOvr>
  <mc:AlternateContent xmlns:mc="http://schemas.openxmlformats.org/markup-compatibility/2006" xmlns:p14="http://schemas.microsoft.com/office/powerpoint/2010/main">
    <mc:Choice Requires="p14">
      <p:transition p14:dur="10" advTm="213818"/>
    </mc:Choice>
    <mc:Fallback xmlns="">
      <p:transition advTm="21381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951636" y="990932"/>
            <a:ext cx="3278462"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الثالث</a:t>
            </a:r>
          </a:p>
          <a:p>
            <a:pPr algn="ctr" rtl="1"/>
            <a:r>
              <a:rPr lang="ar-SY" sz="2600" dirty="0">
                <a:solidFill>
                  <a:srgbClr val="00B0F0"/>
                </a:solidFill>
                <a:latin typeface="Alexandria" charset="0"/>
                <a:cs typeface="Alexandria" charset="0"/>
              </a:rPr>
              <a:t>أدوات وتقنيات التسعير الذكي</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413546418"/>
      </p:ext>
    </p:extLst>
  </p:cSld>
  <p:clrMapOvr>
    <a:masterClrMapping/>
  </p:clrMapOvr>
  <mc:AlternateContent xmlns:mc="http://schemas.openxmlformats.org/markup-compatibility/2006" xmlns:p14="http://schemas.microsoft.com/office/powerpoint/2010/main">
    <mc:Choice Requires="p14">
      <p:transition spd="slow" p14:dur="2000" advTm="26062"/>
    </mc:Choice>
    <mc:Fallback xmlns="">
      <p:transition spd="slow" advTm="26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127300" y="1185822"/>
            <a:ext cx="4650962" cy="5120954"/>
          </a:xfrm>
          <a:prstGeom prst="rect">
            <a:avLst/>
          </a:prstGeom>
        </p:spPr>
        <p:txBody>
          <a:bodyPr wrap="square">
            <a:spAutoFit/>
          </a:bodyPr>
          <a:lstStyle/>
          <a:p>
            <a:pPr algn="just" rtl="1">
              <a:lnSpc>
                <a:spcPct val="150000"/>
              </a:lnSpc>
            </a:pPr>
            <a:r>
              <a:rPr lang="ar-SY" sz="2000" dirty="0"/>
              <a:t>مع زيادة تعقيد الأسواق وتوفر كميات ضخمة من البيانات، أصبحت تقنيات التسعير الذكي ضرورية لتحديد أسعار دقيقة ومرنة. تعتمد هذه التقنيات على جمع وتحليل البيانات باستخدام التعلم الآلي ومعالجة اللغة الطبيعية، مما يساعد الشركات على فهم سلوك العملاء وتخصيص الأسعار بذكاء. كما تساهم تقنيات مثل (</a:t>
            </a:r>
            <a:r>
              <a:rPr lang="en-US" sz="2000" dirty="0"/>
              <a:t>Blockchain</a:t>
            </a:r>
            <a:r>
              <a:rPr lang="ar-SY" sz="2000" dirty="0"/>
              <a:t>) في تعزيز الشفافية والثقة في عمليات التسعير، خاصة في الأسواق الرقمية والسلع النادرة. في هذا المحور، سنستعرض أهم الأدوات والتقنيات التي تدعم التسعير الذكي مع أمثلة تطبيقية توضح دورها الفعّال.</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2121536285"/>
      </p:ext>
    </p:extLst>
  </p:cSld>
  <p:clrMapOvr>
    <a:masterClrMapping/>
  </p:clrMapOvr>
  <p:transition spd="slow" advTm="63702">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6549"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البيانات الضخمة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Big Data</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696975" y="1679157"/>
            <a:ext cx="10541000" cy="4908460"/>
          </a:xfrm>
          <a:prstGeom prst="rect">
            <a:avLst/>
          </a:prstGeom>
          <a:noFill/>
        </p:spPr>
        <p:txBody>
          <a:bodyPr wrap="square" rtlCol="0">
            <a:spAutoFit/>
          </a:bodyPr>
          <a:lstStyle/>
          <a:p>
            <a:pPr algn="r" defTabSz="344488" rtl="1">
              <a:lnSpc>
                <a:spcPct val="150000"/>
              </a:lnSpc>
              <a:spcAft>
                <a:spcPts val="800"/>
              </a:spcAft>
              <a:tabLst>
                <a:tab pos="285750" algn="l"/>
              </a:tabLst>
            </a:pPr>
            <a:r>
              <a:rPr lang="ar-SY" sz="2000" dirty="0"/>
              <a:t>تُعد البيانات الضخمة مصدراً أساسياً لنظام التسعير الذكي، إذ توفّر كميات هائلة من المعلومات التي تُجمع من مصادر متنوعة وتُستخدم لفهم سلوك العملاء وتوجهات السوق بدقة.</a:t>
            </a:r>
          </a:p>
          <a:p>
            <a:pPr algn="r" defTabSz="344488" rtl="1">
              <a:lnSpc>
                <a:spcPct val="150000"/>
              </a:lnSpc>
              <a:spcAft>
                <a:spcPts val="800"/>
              </a:spcAft>
              <a:tabLst>
                <a:tab pos="285750" algn="l"/>
              </a:tabLst>
            </a:pPr>
            <a:r>
              <a:rPr lang="ar-SY" sz="2000" dirty="0"/>
              <a:t>تشمل هذه البيانات: </a:t>
            </a:r>
          </a:p>
          <a:p>
            <a:pPr marL="342900" indent="-342900" algn="r" defTabSz="344488" rtl="1">
              <a:lnSpc>
                <a:spcPct val="150000"/>
              </a:lnSpc>
              <a:spcAft>
                <a:spcPts val="800"/>
              </a:spcAft>
              <a:buFont typeface="Arial" panose="020B0604020202020204" pitchFamily="34" charset="0"/>
              <a:buChar char="•"/>
              <a:tabLst>
                <a:tab pos="285750" algn="l"/>
              </a:tabLst>
            </a:pPr>
            <a:r>
              <a:rPr lang="ar-SY" sz="2000" dirty="0"/>
              <a:t>سجل الشراء: ماذا اشترى العميل؟ متى؟ وكم مرة؟</a:t>
            </a:r>
          </a:p>
          <a:p>
            <a:pPr marL="342900" indent="-342900" algn="r" defTabSz="344488" rtl="1">
              <a:lnSpc>
                <a:spcPct val="150000"/>
              </a:lnSpc>
              <a:spcAft>
                <a:spcPts val="800"/>
              </a:spcAft>
              <a:buFont typeface="Arial" panose="020B0604020202020204" pitchFamily="34" charset="0"/>
              <a:buChar char="•"/>
              <a:tabLst>
                <a:tab pos="285750" algn="l"/>
              </a:tabLst>
            </a:pPr>
            <a:r>
              <a:rPr lang="ar-SY" sz="2000" dirty="0"/>
              <a:t>الموقع الجغرافي: أين يعيش العميل أو يتسوق؟</a:t>
            </a:r>
          </a:p>
          <a:p>
            <a:pPr marL="342900" indent="-342900" algn="r" defTabSz="344488" rtl="1">
              <a:lnSpc>
                <a:spcPct val="150000"/>
              </a:lnSpc>
              <a:spcAft>
                <a:spcPts val="800"/>
              </a:spcAft>
              <a:buFont typeface="Arial" panose="020B0604020202020204" pitchFamily="34" charset="0"/>
              <a:buChar char="•"/>
              <a:tabLst>
                <a:tab pos="285750" algn="l"/>
              </a:tabLst>
            </a:pPr>
            <a:r>
              <a:rPr lang="ar-SY" sz="2000" dirty="0"/>
              <a:t>البيانات الاجتماعية: التفاعلات عبر وسائل التواصل الاجتماعي، الاهتمامات، والآراء.</a:t>
            </a:r>
          </a:p>
          <a:p>
            <a:pPr marL="342900" indent="-342900" algn="r" defTabSz="344488" rtl="1">
              <a:lnSpc>
                <a:spcPct val="150000"/>
              </a:lnSpc>
              <a:spcAft>
                <a:spcPts val="800"/>
              </a:spcAft>
              <a:buFont typeface="Arial" panose="020B0604020202020204" pitchFamily="34" charset="0"/>
              <a:buChar char="•"/>
              <a:tabLst>
                <a:tab pos="285750" algn="l"/>
              </a:tabLst>
            </a:pPr>
            <a:r>
              <a:rPr lang="ar-SY" sz="2000" dirty="0"/>
              <a:t>التفاعل مع الإعلانات: ما الإعلانات التي نقر عليها العميل؟ وما المنتجات التي تجاهلها؟</a:t>
            </a:r>
          </a:p>
          <a:p>
            <a:pPr algn="r" defTabSz="344488" rtl="1">
              <a:lnSpc>
                <a:spcPct val="150000"/>
              </a:lnSpc>
              <a:spcAft>
                <a:spcPts val="800"/>
              </a:spcAft>
              <a:tabLst>
                <a:tab pos="285750" algn="l"/>
              </a:tabLst>
            </a:pPr>
            <a:r>
              <a:rPr lang="ar-SY" sz="2000" dirty="0"/>
              <a:t>باستخدام هذه البيانات، يمكن بناء نماذج تسعيرية دقيقة تتوقع ما السعر الأنسب لكل عميل أو ظرف.</a:t>
            </a:r>
          </a:p>
          <a:p>
            <a:pPr algn="r" defTabSz="344488" rtl="1">
              <a:lnSpc>
                <a:spcPct val="150000"/>
              </a:lnSpc>
              <a:spcAft>
                <a:spcPts val="800"/>
              </a:spcAft>
              <a:tabLst>
                <a:tab pos="285750" algn="l"/>
              </a:tabLst>
            </a:pPr>
            <a:r>
              <a:rPr lang="ar-SY" sz="2000" b="1" u="sng" dirty="0"/>
              <a:t> </a:t>
            </a:r>
            <a:endParaRPr lang="ar-SY" sz="20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3314" name="Picture 2" descr="5 REASONS FOR USING BIG DATA. What is BIGDATA? | by Sasangi Chanodya |  Medium">
            <a:extLst>
              <a:ext uri="{FF2B5EF4-FFF2-40B4-BE49-F238E27FC236}">
                <a16:creationId xmlns:a16="http://schemas.microsoft.com/office/drawing/2014/main" id="{364F5A9F-2A99-4A74-BC91-0D91FEBC0E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40" y="2679024"/>
            <a:ext cx="3154913" cy="2105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648445"/>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6549"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التعلم الآلي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Machine Learning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825500" y="1834091"/>
            <a:ext cx="10541000" cy="3895362"/>
          </a:xfrm>
          <a:prstGeom prst="rect">
            <a:avLst/>
          </a:prstGeom>
          <a:noFill/>
        </p:spPr>
        <p:txBody>
          <a:bodyPr wrap="square" rtlCol="0">
            <a:spAutoFit/>
          </a:bodyPr>
          <a:lstStyle/>
          <a:p>
            <a:pPr algn="just" defTabSz="344488" rtl="1">
              <a:lnSpc>
                <a:spcPct val="200000"/>
              </a:lnSpc>
              <a:spcAft>
                <a:spcPts val="800"/>
              </a:spcAft>
              <a:tabLst>
                <a:tab pos="285750" algn="l"/>
              </a:tabLst>
            </a:pPr>
            <a:r>
              <a:rPr lang="ar-SY" sz="2000" dirty="0"/>
              <a:t>التعلم الآلي هو أحد فروع الذكاء الاصطناعي، يُستخدم في التسعير الذكي لتمكين الخوارزميات من تحليل البيانات والتعلّم منها تلقائيًا دون برمجة مباشرة. مع مرور الوقت، تتحسن هذه الخوارزميات وتصبح أكثر دقة في التنبؤ بالسعر الأنسب بناءً على أنماط الطلب، وسلوك العملاء، وظروف السوق.</a:t>
            </a:r>
          </a:p>
          <a:p>
            <a:pPr algn="just" defTabSz="344488" rtl="1">
              <a:lnSpc>
                <a:spcPct val="200000"/>
              </a:lnSpc>
              <a:spcAft>
                <a:spcPts val="800"/>
              </a:spcAft>
              <a:tabLst>
                <a:tab pos="285750" algn="l"/>
              </a:tabLst>
            </a:pPr>
            <a:r>
              <a:rPr lang="ar-SY" sz="2000" b="1" u="sng" dirty="0"/>
              <a:t>مثال: </a:t>
            </a:r>
            <a:r>
              <a:rPr lang="ar-SY" sz="2000" dirty="0"/>
              <a:t>تستخدم شركة (</a:t>
            </a:r>
            <a:r>
              <a:rPr lang="en-US" sz="2000" dirty="0"/>
              <a:t>Walmart</a:t>
            </a:r>
            <a:r>
              <a:rPr lang="ar-SY" sz="2000" dirty="0"/>
              <a:t>) خوارزميات تعلم آلي لتحليل بيانات المبيعات وسلوك العملاء. فعلى سبيل المثال، إذا لاحظت الخوارزمية أن الطلب على مستلزمات الشواء يزداد في عطلات نهاية الأسبوع، تقوم برفع الأسعار </a:t>
            </a:r>
          </a:p>
          <a:p>
            <a:pPr algn="just" defTabSz="344488" rtl="1">
              <a:lnSpc>
                <a:spcPct val="200000"/>
              </a:lnSpc>
              <a:spcAft>
                <a:spcPts val="800"/>
              </a:spcAft>
              <a:tabLst>
                <a:tab pos="285750" algn="l"/>
              </a:tabLst>
            </a:pPr>
            <a:r>
              <a:rPr lang="ar-SY" sz="2000" dirty="0"/>
              <a:t>تلقائياً في تلك الفترات وتخفيضها لاحقاً، مما يعزز الأرباح ويحافظ على التوازن بين العرض والطلب.</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4338" name="Picture 2" descr="Walmart | Foro Económico Mundial">
            <a:extLst>
              <a:ext uri="{FF2B5EF4-FFF2-40B4-BE49-F238E27FC236}">
                <a16:creationId xmlns:a16="http://schemas.microsoft.com/office/drawing/2014/main" id="{3E9AFA0A-969E-4A54-9094-8B280E78A4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40" y="4410270"/>
            <a:ext cx="2527129" cy="1516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8098707"/>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753140" y="721682"/>
            <a:ext cx="836159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معالجة اللغة الطبيعية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Natural Language Processing</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753140" y="1611522"/>
            <a:ext cx="10541000" cy="3997954"/>
          </a:xfrm>
          <a:prstGeom prst="rect">
            <a:avLst/>
          </a:prstGeom>
          <a:noFill/>
        </p:spPr>
        <p:txBody>
          <a:bodyPr wrap="square" rtlCol="0">
            <a:spAutoFit/>
          </a:bodyPr>
          <a:lstStyle/>
          <a:p>
            <a:pPr algn="r" defTabSz="344488" rtl="1">
              <a:lnSpc>
                <a:spcPct val="200000"/>
              </a:lnSpc>
              <a:spcAft>
                <a:spcPts val="800"/>
              </a:spcAft>
            </a:pPr>
            <a:r>
              <a:rPr lang="ar-SY" sz="2000" dirty="0"/>
              <a:t>معالجة اللغة الطبيعية هي تقنية من تقنيات الذكاء الاصطناعي تُستخدم لفهم اللغة البشرية المكتوبة أو المنطوقة. في التسعير الذكي، تُستخدم معالجة اللغة الطبيعية (</a:t>
            </a:r>
            <a:r>
              <a:rPr lang="en-US" sz="2000" dirty="0"/>
              <a:t>NLP</a:t>
            </a:r>
            <a:r>
              <a:rPr lang="ar-SY" sz="2000" dirty="0"/>
              <a:t>)</a:t>
            </a:r>
            <a:r>
              <a:rPr lang="en-US" sz="2000" dirty="0"/>
              <a:t> </a:t>
            </a:r>
            <a:r>
              <a:rPr lang="ar-SY" sz="2000" dirty="0"/>
              <a:t>لتحليل تقييمات العملاء، التعليقات، والمحادثات على وسائل التواصل الاجتماعي من أجل فهم ما يراه العملاء مهمًا أو قيّمًا في المنتج، وبالتالي تحديد السعر الذي يعكس هذه القيمة.</a:t>
            </a:r>
          </a:p>
          <a:p>
            <a:pPr algn="r" defTabSz="344488" rtl="1">
              <a:lnSpc>
                <a:spcPct val="200000"/>
              </a:lnSpc>
              <a:spcAft>
                <a:spcPts val="800"/>
              </a:spcAft>
            </a:pPr>
            <a:r>
              <a:rPr lang="ar-SY" sz="2000" b="1" u="sng" dirty="0"/>
              <a:t>مثال: </a:t>
            </a:r>
            <a:r>
              <a:rPr lang="ar-SY" sz="2000" dirty="0"/>
              <a:t>تستخدم شركة (</a:t>
            </a:r>
            <a:r>
              <a:rPr lang="en-US" sz="2000" dirty="0"/>
              <a:t>Sephora</a:t>
            </a:r>
            <a:r>
              <a:rPr lang="ar-SY" sz="2000" dirty="0"/>
              <a:t>) تقنية (</a:t>
            </a:r>
            <a:r>
              <a:rPr lang="en-US" sz="2000" dirty="0"/>
              <a:t>NLP</a:t>
            </a:r>
            <a:r>
              <a:rPr lang="ar-SY" sz="2000" dirty="0"/>
              <a:t>) لتحليل آلاف المراجعات على منتجات التجميل. </a:t>
            </a:r>
          </a:p>
          <a:p>
            <a:pPr algn="r" defTabSz="344488" rtl="1">
              <a:lnSpc>
                <a:spcPct val="200000"/>
              </a:lnSpc>
              <a:spcAft>
                <a:spcPts val="800"/>
              </a:spcAft>
            </a:pPr>
            <a:r>
              <a:rPr lang="ar-SY" sz="2000" dirty="0"/>
              <a:t>فعندما تُظهر البيانات أن العملاء يمدحون تركيبة منتج معين ويعتبرونه عالي الجودة، </a:t>
            </a:r>
          </a:p>
          <a:p>
            <a:pPr algn="r" defTabSz="344488" rtl="1">
              <a:lnSpc>
                <a:spcPct val="200000"/>
              </a:lnSpc>
              <a:spcAft>
                <a:spcPts val="800"/>
              </a:spcAft>
            </a:pPr>
            <a:r>
              <a:rPr lang="ar-SY" sz="2000" dirty="0"/>
              <a:t>يمكن للشركة أن ترفع سعره تدريجيًا بناءً على القيمة المدركة لديهم.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5362" name="Picture 2" descr="SEPHORA - متجر مكياجي غير">
            <a:extLst>
              <a:ext uri="{FF2B5EF4-FFF2-40B4-BE49-F238E27FC236}">
                <a16:creationId xmlns:a16="http://schemas.microsoft.com/office/drawing/2014/main" id="{32AEE9F4-EA14-4700-B27C-24ED504D82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944" y="3323673"/>
            <a:ext cx="2552019" cy="2552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3875894"/>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243"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أنظمة التوصية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Recommendation Engines</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753140" y="1611522"/>
            <a:ext cx="10541000" cy="4708981"/>
          </a:xfrm>
          <a:prstGeom prst="rect">
            <a:avLst/>
          </a:prstGeom>
          <a:noFill/>
        </p:spPr>
        <p:txBody>
          <a:bodyPr wrap="square" rtlCol="0">
            <a:spAutoFit/>
          </a:bodyPr>
          <a:lstStyle/>
          <a:p>
            <a:pPr algn="r" defTabSz="344488" rtl="1">
              <a:lnSpc>
                <a:spcPct val="200000"/>
              </a:lnSpc>
              <a:spcAft>
                <a:spcPts val="800"/>
              </a:spcAft>
            </a:pPr>
            <a:r>
              <a:rPr lang="ar-SY" sz="2000" dirty="0"/>
              <a:t>هي أدوات ذكية تعتمد على الذكاء الاصطناعي لتحليل سلوك المستخدم الفردي مثل عمليات البحث، المشاهدة، أو الشراء، بهدف تقديم عروض وأسعار مخصصة تلائم اهتماماته واحتياجاته.</a:t>
            </a:r>
          </a:p>
          <a:p>
            <a:pPr algn="r" defTabSz="344488" rtl="1">
              <a:lnSpc>
                <a:spcPct val="150000"/>
              </a:lnSpc>
              <a:spcAft>
                <a:spcPts val="800"/>
              </a:spcAft>
            </a:pPr>
            <a:r>
              <a:rPr lang="ar-SY" sz="2000" dirty="0"/>
              <a:t>في التسعير الذكي، تُستخدم هذه الأنظمة لتحديد المنتج الأنسب والسعر الأمثل لكل عميل على حدة، مما يزيد من احتمالية الشراء ويُحسن تجربة المستخدم.</a:t>
            </a:r>
          </a:p>
          <a:p>
            <a:pPr algn="r" defTabSz="344488" rtl="1">
              <a:lnSpc>
                <a:spcPct val="150000"/>
              </a:lnSpc>
              <a:spcAft>
                <a:spcPts val="800"/>
              </a:spcAft>
            </a:pPr>
            <a:r>
              <a:rPr lang="ar-SY" sz="2000" dirty="0"/>
              <a:t> </a:t>
            </a:r>
            <a:r>
              <a:rPr lang="ar-SY" sz="2000" b="1" u="sng" dirty="0"/>
              <a:t>مثال: </a:t>
            </a:r>
            <a:r>
              <a:rPr lang="ar-SY" sz="2000" dirty="0"/>
              <a:t>تستخدم (</a:t>
            </a:r>
            <a:r>
              <a:rPr lang="en-US" sz="2000" dirty="0"/>
              <a:t>Netflix</a:t>
            </a:r>
            <a:r>
              <a:rPr lang="ar-SY" sz="2000" dirty="0"/>
              <a:t>) أنظمة توصية لتحليل ما يشاهده كل مستخدم ونوع المحتوى الذي يفضّله. </a:t>
            </a:r>
          </a:p>
          <a:p>
            <a:pPr algn="r" defTabSz="344488" rtl="1">
              <a:lnSpc>
                <a:spcPct val="150000"/>
              </a:lnSpc>
              <a:spcAft>
                <a:spcPts val="800"/>
              </a:spcAft>
            </a:pPr>
            <a:r>
              <a:rPr lang="ar-SY" sz="2000" dirty="0"/>
              <a:t>بناءً على هذا السلوك، تقدم الشركة باقات تسعير مختلفة أو توصيات لعروض </a:t>
            </a:r>
          </a:p>
          <a:p>
            <a:pPr algn="r" defTabSz="344488" rtl="1">
              <a:spcAft>
                <a:spcPts val="800"/>
              </a:spcAft>
            </a:pPr>
            <a:r>
              <a:rPr lang="ar-SY" sz="2000" dirty="0"/>
              <a:t>محددة تناسب نمط الاستخدام، مما يرفع من ولاء العميل ويزيد من القيمة المدركة.</a:t>
            </a:r>
          </a:p>
          <a:p>
            <a:pPr algn="r" defTabSz="344488" rtl="1">
              <a:spcAft>
                <a:spcPts val="800"/>
              </a:spcAft>
            </a:pPr>
            <a:r>
              <a:rPr lang="ar-SY" sz="2000" b="1" dirty="0"/>
              <a:t>رابط (</a:t>
            </a:r>
            <a:r>
              <a:rPr lang="en-US" sz="2000" b="1" dirty="0"/>
              <a:t>Netflix</a:t>
            </a:r>
            <a:r>
              <a:rPr lang="ar-SY" sz="2000" b="1" dirty="0"/>
              <a:t>) : </a:t>
            </a:r>
            <a:r>
              <a:rPr lang="en-US" sz="2000" dirty="0">
                <a:hlinkClick r:id="rId2"/>
              </a:rPr>
              <a:t>https://www.netflix.com/</a:t>
            </a:r>
            <a:endParaRPr lang="ar-SY" sz="2000" dirty="0"/>
          </a:p>
          <a:p>
            <a:pPr algn="r" defTabSz="344488" rtl="1">
              <a:spcAft>
                <a:spcPts val="800"/>
              </a:spcAft>
            </a:pPr>
            <a:endParaRPr lang="ar-SY" sz="20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6386" name="Picture 2" descr="Netflix password sharing bans - The Miami Student">
            <a:extLst>
              <a:ext uri="{FF2B5EF4-FFF2-40B4-BE49-F238E27FC236}">
                <a16:creationId xmlns:a16="http://schemas.microsoft.com/office/drawing/2014/main" id="{90527781-E376-487A-8D4A-5C5CA4B450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133" y="3919715"/>
            <a:ext cx="2703756" cy="20887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923432"/>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11945"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تقنية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Blockchain</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والتسعير</a:t>
            </a:r>
          </a:p>
        </p:txBody>
      </p:sp>
      <p:sp>
        <p:nvSpPr>
          <p:cNvPr id="48" name="TextBox 47"/>
          <p:cNvSpPr txBox="1"/>
          <p:nvPr/>
        </p:nvSpPr>
        <p:spPr>
          <a:xfrm>
            <a:off x="753140" y="1611522"/>
            <a:ext cx="10541000" cy="4754571"/>
          </a:xfrm>
          <a:prstGeom prst="rect">
            <a:avLst/>
          </a:prstGeom>
          <a:noFill/>
        </p:spPr>
        <p:txBody>
          <a:bodyPr wrap="square" rtlCol="0">
            <a:spAutoFit/>
          </a:bodyPr>
          <a:lstStyle/>
          <a:p>
            <a:pPr algn="r" defTabSz="344488" rtl="1">
              <a:lnSpc>
                <a:spcPct val="200000"/>
              </a:lnSpc>
              <a:spcAft>
                <a:spcPts val="800"/>
              </a:spcAft>
            </a:pPr>
            <a:r>
              <a:rPr lang="ar-SY" sz="2000" dirty="0"/>
              <a:t>تُستخدم تقنية (</a:t>
            </a:r>
            <a:r>
              <a:rPr lang="en-US" sz="2000" dirty="0"/>
              <a:t>Blockchain</a:t>
            </a:r>
            <a:r>
              <a:rPr lang="ar-SY" sz="2000" dirty="0"/>
              <a:t>) لتعزيز الشفافية والمصداقية في عمليات التسعير، من خلال إنشاء سجل رقمي غير قابل للتعديل يُوثّق كل تغيير في السعر أو ملكية المنتج.</a:t>
            </a:r>
          </a:p>
          <a:p>
            <a:pPr algn="r" defTabSz="344488" rtl="1">
              <a:lnSpc>
                <a:spcPct val="200000"/>
              </a:lnSpc>
              <a:spcAft>
                <a:spcPts val="800"/>
              </a:spcAft>
            </a:pPr>
            <a:r>
              <a:rPr lang="ar-SY" sz="2000" dirty="0"/>
              <a:t>هذه الشفافية مهمة بشكل خاص في أسواق السلع النادرة، الأعمال الفنية الرقمية، والعملات المشفّرة، حيث يصعب التحقق من أصل المنتج أو عدالة السعر. </a:t>
            </a:r>
          </a:p>
          <a:p>
            <a:pPr algn="r" defTabSz="344488" rtl="1">
              <a:lnSpc>
                <a:spcPct val="150000"/>
              </a:lnSpc>
              <a:spcAft>
                <a:spcPts val="800"/>
              </a:spcAft>
            </a:pPr>
            <a:r>
              <a:rPr lang="ar-SY" sz="2000" b="1" u="sng" dirty="0"/>
              <a:t>مثال: </a:t>
            </a:r>
            <a:r>
              <a:rPr lang="ar-SY" sz="2000" dirty="0"/>
              <a:t>في منصات بيع الرموز غير القابلة للاستبدال (</a:t>
            </a:r>
            <a:r>
              <a:rPr lang="en-US" sz="2000" dirty="0"/>
              <a:t>NFTs</a:t>
            </a:r>
            <a:r>
              <a:rPr lang="ar-SY" sz="2000" dirty="0"/>
              <a:t>)</a:t>
            </a:r>
            <a:r>
              <a:rPr lang="en-US" sz="2000" dirty="0"/>
              <a:t> </a:t>
            </a:r>
            <a:r>
              <a:rPr lang="ar-SY" sz="2000" dirty="0"/>
              <a:t>مثل (</a:t>
            </a:r>
            <a:r>
              <a:rPr lang="en-US" sz="2000" dirty="0" err="1"/>
              <a:t>OpenSea</a:t>
            </a:r>
            <a:r>
              <a:rPr lang="ar-SY" sz="2000" dirty="0"/>
              <a:t>)</a:t>
            </a:r>
            <a:r>
              <a:rPr lang="en-US" sz="2000" dirty="0"/>
              <a:t>، </a:t>
            </a:r>
            <a:r>
              <a:rPr lang="ar-SY" sz="2000" dirty="0"/>
              <a:t>تُستخدم هذه التقنية لتوثيق سعر كل قطعة رقمية، والتغييرات التي طرأت عليه، مما يمنح المشترين ثقة في مصدر السعر وعدالته ويمنع التلاعب</a:t>
            </a:r>
          </a:p>
          <a:p>
            <a:pPr algn="r" defTabSz="344488" rtl="1">
              <a:lnSpc>
                <a:spcPct val="150000"/>
              </a:lnSpc>
              <a:spcAft>
                <a:spcPts val="800"/>
              </a:spcAft>
            </a:pPr>
            <a:r>
              <a:rPr lang="ar-SY" sz="2000" b="1" dirty="0"/>
              <a:t>رابط منصة (</a:t>
            </a:r>
            <a:r>
              <a:rPr lang="en-US" sz="2000" b="1" dirty="0" err="1"/>
              <a:t>OpenSea</a:t>
            </a:r>
            <a:r>
              <a:rPr lang="ar-SY" sz="2000" b="1" dirty="0"/>
              <a:t>): </a:t>
            </a:r>
            <a:r>
              <a:rPr lang="en-US" sz="2000" b="1" dirty="0">
                <a:hlinkClick r:id="rId2"/>
              </a:rPr>
              <a:t>https://opensea.io/</a:t>
            </a:r>
            <a:endParaRPr lang="ar-SY" sz="2000" b="1" dirty="0"/>
          </a:p>
          <a:p>
            <a:pPr algn="r" defTabSz="344488" rtl="1">
              <a:lnSpc>
                <a:spcPct val="150000"/>
              </a:lnSpc>
              <a:spcAft>
                <a:spcPts val="800"/>
              </a:spcAft>
            </a:pPr>
            <a:endParaRPr lang="ar-SY" sz="20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خامساً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7410" name="Picture 2" descr="What Is Opensea and How Does It Work?">
            <a:extLst>
              <a:ext uri="{FF2B5EF4-FFF2-40B4-BE49-F238E27FC236}">
                <a16:creationId xmlns:a16="http://schemas.microsoft.com/office/drawing/2014/main" id="{F125F2E7-DF57-4197-9CBB-ADBFF40E0B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860" y="4665306"/>
            <a:ext cx="2662933" cy="13314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712323"/>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8907" y="922611"/>
            <a:ext cx="4346062"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الرابع</a:t>
            </a:r>
          </a:p>
          <a:p>
            <a:pPr algn="ctr" rtl="1"/>
            <a:r>
              <a:rPr lang="ar-SY" sz="2600" dirty="0">
                <a:solidFill>
                  <a:srgbClr val="00B0F0"/>
                </a:solidFill>
                <a:latin typeface="Alexandria" charset="0"/>
                <a:cs typeface="Alexandria" charset="0"/>
              </a:rPr>
              <a:t>تحديات وفرص استخدام التسعير الذكي</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136592519"/>
      </p:ext>
    </p:extLst>
  </p:cSld>
  <p:clrMapOvr>
    <a:masterClrMapping/>
  </p:clrMapOvr>
  <mc:AlternateContent xmlns:mc="http://schemas.openxmlformats.org/markup-compatibility/2006" xmlns:p14="http://schemas.microsoft.com/office/powerpoint/2010/main">
    <mc:Choice Requires="p14">
      <p:transition spd="slow" p14:dur="2000" advTm="9924"/>
    </mc:Choice>
    <mc:Fallback xmlns="">
      <p:transition spd="slow" advTm="9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894051" y="1185822"/>
            <a:ext cx="4865639" cy="5120954"/>
          </a:xfrm>
          <a:prstGeom prst="rect">
            <a:avLst/>
          </a:prstGeom>
        </p:spPr>
        <p:txBody>
          <a:bodyPr wrap="square">
            <a:spAutoFit/>
          </a:bodyPr>
          <a:lstStyle/>
          <a:p>
            <a:pPr algn="just" rtl="1">
              <a:lnSpc>
                <a:spcPct val="150000"/>
              </a:lnSpc>
            </a:pPr>
            <a:r>
              <a:rPr lang="ar-SY" sz="2000" dirty="0"/>
              <a:t>إن التسعير الذكي يفتح آفاقاً جديدة لزيادة الأرباح وتحسين تجربة العملاء من خلال استخدام البيانات والتقنيات الحديثة. لكنه يواجه تحديات تقنية مثل تعقيد الأنظمة وارتفاع التكلفة، بالإضافة إلى قضايا أخلاقية تتعلق بالشفافية والخصوصية والتمييز السعري. رغم ذلك، يوفر التسعير الذكي فرصاً مهمة لرفع هامش الربح وتخصيص الأسعار بما يلبي احتياجات العملاء بدقة. ومع ذلك، لا يناسب هذا الأسلوب جميع الأسواق، خاصةً التي تفتقر إلى بيانات جيدة أو التي يرفض فيها العملاء الأسعار المتغيرة. يعتبر الفهم المتوازن لهذه التحديات والفرص ضروري لتطبيق استراتيجيات تسعير ذكية ناجحة ومستدامة.</a:t>
            </a:r>
            <a:endParaRPr lang="en-US" sz="2000" dirty="0"/>
          </a:p>
        </p:txBody>
      </p:sp>
      <p:sp>
        <p:nvSpPr>
          <p:cNvPr id="17" name="TextBox 16"/>
          <p:cNvSpPr txBox="1"/>
          <p:nvPr/>
        </p:nvSpPr>
        <p:spPr>
          <a:xfrm>
            <a:off x="6905603" y="4342194"/>
            <a:ext cx="4392346" cy="492443"/>
          </a:xfrm>
          <a:prstGeom prst="rect">
            <a:avLst/>
          </a:prstGeom>
          <a:noFill/>
        </p:spPr>
        <p:txBody>
          <a:bodyPr wrap="square" rtlCol="0">
            <a:spAutoFit/>
          </a:bodyPr>
          <a:lstStyle/>
          <a:p>
            <a:pPr algn="ctr"/>
            <a:r>
              <a:rPr lang="ar-SY" sz="2600" b="1" dirty="0">
                <a:solidFill>
                  <a:srgbClr val="00B0F0"/>
                </a:solidFill>
                <a:latin typeface="Alexandria" charset="0"/>
                <a:cs typeface="Alexandria" charset="0"/>
              </a:rPr>
              <a:t>مقدمة تحليلية</a:t>
            </a:r>
            <a:endParaRPr lang="ar-SY" sz="2600" dirty="0">
              <a:solidFill>
                <a:srgbClr val="00B0F0"/>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Rectangle 12">
            <a:extLst>
              <a:ext uri="{FF2B5EF4-FFF2-40B4-BE49-F238E27FC236}">
                <a16:creationId xmlns:a16="http://schemas.microsoft.com/office/drawing/2014/main" id="{0A42A053-B159-4774-8B00-177B4403EA6B}"/>
              </a:ext>
            </a:extLst>
          </p:cNvPr>
          <p:cNvSpPr/>
          <p:nvPr/>
        </p:nvSpPr>
        <p:spPr>
          <a:xfrm>
            <a:off x="5827455" y="35154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14" name="TextBox 13">
            <a:extLst>
              <a:ext uri="{FF2B5EF4-FFF2-40B4-BE49-F238E27FC236}">
                <a16:creationId xmlns:a16="http://schemas.microsoft.com/office/drawing/2014/main" id="{CB292B76-7816-4ED3-A87A-13B73B4252DE}"/>
              </a:ext>
            </a:extLst>
          </p:cNvPr>
          <p:cNvSpPr txBox="1"/>
          <p:nvPr/>
        </p:nvSpPr>
        <p:spPr>
          <a:xfrm>
            <a:off x="5895220" y="3635439"/>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spTree>
    <p:extLst>
      <p:ext uri="{BB962C8B-B14F-4D97-AF65-F5344CB8AC3E}">
        <p14:creationId xmlns:p14="http://schemas.microsoft.com/office/powerpoint/2010/main" val="178005244"/>
      </p:ext>
    </p:extLst>
  </p:cSld>
  <p:clrMapOvr>
    <a:masterClrMapping/>
  </p:clrMapOvr>
  <p:transition spd="slow" advTm="50791">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26549"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التحديات التقنية</a:t>
            </a:r>
          </a:p>
        </p:txBody>
      </p:sp>
      <p:sp>
        <p:nvSpPr>
          <p:cNvPr id="48" name="TextBox 47"/>
          <p:cNvSpPr txBox="1"/>
          <p:nvPr/>
        </p:nvSpPr>
        <p:spPr>
          <a:xfrm>
            <a:off x="753140" y="1871287"/>
            <a:ext cx="10541000" cy="3997954"/>
          </a:xfrm>
          <a:prstGeom prst="rect">
            <a:avLst/>
          </a:prstGeom>
          <a:noFill/>
        </p:spPr>
        <p:txBody>
          <a:bodyPr wrap="square" rtlCol="0">
            <a:spAutoFit/>
          </a:bodyPr>
          <a:lstStyle/>
          <a:p>
            <a:pPr algn="r" defTabSz="344488" rtl="1">
              <a:lnSpc>
                <a:spcPct val="200000"/>
              </a:lnSpc>
              <a:spcAft>
                <a:spcPts val="800"/>
              </a:spcAft>
            </a:pPr>
            <a:r>
              <a:rPr lang="ar-SY" sz="2000" dirty="0"/>
              <a:t>1. </a:t>
            </a:r>
            <a:r>
              <a:rPr lang="ar-SY" sz="2000" b="1" dirty="0"/>
              <a:t>تعقيد الخوارزميات: </a:t>
            </a:r>
            <a:r>
              <a:rPr lang="ar-SY" sz="2000" dirty="0"/>
              <a:t>تتطلب استراتيجيات التسعير الذكي خوارزميات متقدمة لتحليل بيانات ضخمة وتحديد الأسعار بدقة، وهذا يزيد من تعقيد البرمجة والصيانة.</a:t>
            </a:r>
          </a:p>
          <a:p>
            <a:pPr algn="r" defTabSz="344488" rtl="1">
              <a:lnSpc>
                <a:spcPct val="200000"/>
              </a:lnSpc>
              <a:spcAft>
                <a:spcPts val="800"/>
              </a:spcAft>
            </a:pPr>
            <a:r>
              <a:rPr lang="ar-SY" sz="2000" dirty="0"/>
              <a:t>2. </a:t>
            </a:r>
            <a:r>
              <a:rPr lang="ar-SY" sz="2000" b="1" dirty="0"/>
              <a:t>تكلفة بناء الأنظمة: </a:t>
            </a:r>
            <a:r>
              <a:rPr lang="ar-SY" sz="2000" dirty="0"/>
              <a:t>تطوير هذه الأنظمة يحتاج إلى استثمارات مالية كبيرة في البنية التحتية التكنولوجية مثل مراكز البيانات والبرمجيات المتخصصة.</a:t>
            </a:r>
          </a:p>
          <a:p>
            <a:pPr algn="r" defTabSz="344488" rtl="1">
              <a:lnSpc>
                <a:spcPct val="200000"/>
              </a:lnSpc>
              <a:spcAft>
                <a:spcPts val="800"/>
              </a:spcAft>
            </a:pPr>
            <a:r>
              <a:rPr lang="ar-SY" sz="2000" dirty="0"/>
              <a:t>3. </a:t>
            </a:r>
            <a:r>
              <a:rPr lang="ar-SY" sz="2000" b="1" dirty="0"/>
              <a:t>قلة الكفاءات المتخصصة: </a:t>
            </a:r>
            <a:r>
              <a:rPr lang="ar-SY" sz="2000" dirty="0"/>
              <a:t>قلة الخبراء في الذكاء الاصطناعي وتحليل البيانات تجعل</a:t>
            </a:r>
            <a:endParaRPr lang="en-US" sz="2000" dirty="0"/>
          </a:p>
          <a:p>
            <a:pPr algn="r" defTabSz="344488" rtl="1">
              <a:lnSpc>
                <a:spcPct val="200000"/>
              </a:lnSpc>
              <a:spcAft>
                <a:spcPts val="800"/>
              </a:spcAft>
            </a:pPr>
            <a:r>
              <a:rPr lang="ar-SY" sz="2000" dirty="0"/>
              <a:t>من الصعب على الشركات بناء فرق قوية قادرة على إدارة أنظمة التسعير الذكي.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1506" name="Picture 2" descr="Obstacles vs. Barriers – Inspirational ...">
            <a:extLst>
              <a:ext uri="{FF2B5EF4-FFF2-40B4-BE49-F238E27FC236}">
                <a16:creationId xmlns:a16="http://schemas.microsoft.com/office/drawing/2014/main" id="{0FE5FB2D-F2B0-4F93-BCC5-7A89E5854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704" y="3943041"/>
            <a:ext cx="2295525" cy="199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098376"/>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243"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التحديات الأخلاقية</a:t>
            </a:r>
          </a:p>
        </p:txBody>
      </p:sp>
      <p:sp>
        <p:nvSpPr>
          <p:cNvPr id="48" name="TextBox 47"/>
          <p:cNvSpPr txBox="1"/>
          <p:nvPr/>
        </p:nvSpPr>
        <p:spPr>
          <a:xfrm>
            <a:off x="825500" y="1790240"/>
            <a:ext cx="10541000" cy="3997954"/>
          </a:xfrm>
          <a:prstGeom prst="rect">
            <a:avLst/>
          </a:prstGeom>
          <a:noFill/>
        </p:spPr>
        <p:txBody>
          <a:bodyPr wrap="square" rtlCol="0">
            <a:spAutoFit/>
          </a:bodyPr>
          <a:lstStyle/>
          <a:p>
            <a:pPr marL="342900" indent="-342900" algn="r" defTabSz="344488" rtl="1">
              <a:lnSpc>
                <a:spcPct val="200000"/>
              </a:lnSpc>
              <a:spcAft>
                <a:spcPts val="800"/>
              </a:spcAft>
              <a:buFont typeface="Arial" panose="020B0604020202020204" pitchFamily="34" charset="0"/>
              <a:buChar char="•"/>
            </a:pPr>
            <a:r>
              <a:rPr lang="ar-SY" sz="2000" b="1" dirty="0"/>
              <a:t>الشفافية مع العملاء: </a:t>
            </a:r>
            <a:r>
              <a:rPr lang="ar-SY" sz="2000" dirty="0"/>
              <a:t>يجب على الشركات أن تكون واضحة مع العملاء بشأن كيفية جمع بياناتهم واستخدامها في التسويق. عندما يفهم العميل كيف تُستخدم معلوماته، يشعر بالثقة ولا يظن أن هناك أمور مخفية.</a:t>
            </a:r>
          </a:p>
          <a:p>
            <a:pPr marL="342900" indent="-342900" algn="r" defTabSz="344488" rtl="1">
              <a:lnSpc>
                <a:spcPct val="200000"/>
              </a:lnSpc>
              <a:spcAft>
                <a:spcPts val="800"/>
              </a:spcAft>
              <a:buFont typeface="Arial" panose="020B0604020202020204" pitchFamily="34" charset="0"/>
              <a:buChar char="•"/>
            </a:pPr>
            <a:r>
              <a:rPr lang="ar-SY" sz="2000" b="1" dirty="0"/>
              <a:t>التمييز السعري غير العادل: </a:t>
            </a:r>
            <a:r>
              <a:rPr lang="ar-SY" sz="2000" dirty="0"/>
              <a:t>بعض الشركات تقدم أسعاراً مختلفة لنفس المنتج لأشخاص مختلفين بناءً على معلومات شخصية أو سلوكهم. قد يكون هذا غير عادل إذا لم يكن هناك سبب واضح، وقد يسبب شعوراً بالظلم لدى العملاء.</a:t>
            </a:r>
          </a:p>
          <a:p>
            <a:pPr marL="342900" indent="-342900" algn="r" defTabSz="344488" rtl="1">
              <a:lnSpc>
                <a:spcPct val="200000"/>
              </a:lnSpc>
              <a:spcAft>
                <a:spcPts val="800"/>
              </a:spcAft>
              <a:buFont typeface="Arial" panose="020B0604020202020204" pitchFamily="34" charset="0"/>
              <a:buChar char="•"/>
            </a:pPr>
            <a:r>
              <a:rPr lang="ar-SY" sz="2000" b="1" dirty="0"/>
              <a:t>الخصوصية: </a:t>
            </a:r>
            <a:r>
              <a:rPr lang="ar-SY" sz="2000" dirty="0"/>
              <a:t>يجب أن تُحفظ البيانات الشخصية للعملاء بسرية وأمان. على الشركات ألا تستخدم </a:t>
            </a:r>
            <a:endParaRPr lang="en-US" sz="2000" dirty="0"/>
          </a:p>
          <a:p>
            <a:pPr marL="342900" indent="-342900" algn="r" defTabSz="344488" rtl="1">
              <a:lnSpc>
                <a:spcPct val="200000"/>
              </a:lnSpc>
              <a:spcAft>
                <a:spcPts val="800"/>
              </a:spcAft>
              <a:buFont typeface="Arial" panose="020B0604020202020204" pitchFamily="34" charset="0"/>
              <a:buChar char="•"/>
            </a:pPr>
            <a:r>
              <a:rPr lang="ar-SY" sz="2000" dirty="0"/>
              <a:t>هذه البيانات أو تشاركها مع أطراف أخرى بدون موافقة العملاء، حتى تحافظ على خصوصيتهم وثقتهم.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0482" name="Picture 2" descr="Organizational Ethics and its Barriers">
            <a:extLst>
              <a:ext uri="{FF2B5EF4-FFF2-40B4-BE49-F238E27FC236}">
                <a16:creationId xmlns:a16="http://schemas.microsoft.com/office/drawing/2014/main" id="{24BF526B-FC09-4E22-B1C8-5FAF324CB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816" y="3859427"/>
            <a:ext cx="2016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5180862"/>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95921"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فرص التسعير الذكي</a:t>
            </a:r>
          </a:p>
        </p:txBody>
      </p:sp>
      <p:sp>
        <p:nvSpPr>
          <p:cNvPr id="48" name="TextBox 47"/>
          <p:cNvSpPr txBox="1"/>
          <p:nvPr/>
        </p:nvSpPr>
        <p:spPr>
          <a:xfrm>
            <a:off x="762000" y="1715847"/>
            <a:ext cx="10541000" cy="3997954"/>
          </a:xfrm>
          <a:prstGeom prst="rect">
            <a:avLst/>
          </a:prstGeom>
          <a:noFill/>
        </p:spPr>
        <p:txBody>
          <a:bodyPr wrap="square" rtlCol="0">
            <a:spAutoFit/>
          </a:bodyPr>
          <a:lstStyle/>
          <a:p>
            <a:pPr marL="342900" indent="-342900" algn="r" defTabSz="344488" rtl="1">
              <a:lnSpc>
                <a:spcPct val="200000"/>
              </a:lnSpc>
              <a:spcAft>
                <a:spcPts val="800"/>
              </a:spcAft>
              <a:buFont typeface="Arial" panose="020B0604020202020204" pitchFamily="34" charset="0"/>
              <a:buChar char="•"/>
            </a:pPr>
            <a:r>
              <a:rPr lang="ar-SY" sz="2000" b="1" dirty="0"/>
              <a:t>رفع هامش الربح بنسبة تصل إلى 20%:</a:t>
            </a:r>
            <a:r>
              <a:rPr lang="ar-SY" sz="2000" dirty="0"/>
              <a:t> التسعير الذكي يساعد الشركات على زيادة أرباحها عن طريق تعديل الأسعار بطريقة ذكية تناسب السوق والعملاء. تقرير (</a:t>
            </a:r>
            <a:r>
              <a:rPr lang="en-US" sz="2000" dirty="0"/>
              <a:t>McKinsey</a:t>
            </a:r>
            <a:r>
              <a:rPr lang="ar-SY" sz="2000" dirty="0"/>
              <a:t>) قال إن الأرباح قد ترتفع حتى 20%.</a:t>
            </a:r>
          </a:p>
          <a:p>
            <a:pPr marL="342900" indent="-342900" algn="r" defTabSz="344488" rtl="1">
              <a:lnSpc>
                <a:spcPct val="200000"/>
              </a:lnSpc>
              <a:spcAft>
                <a:spcPts val="800"/>
              </a:spcAft>
              <a:buFont typeface="Arial" panose="020B0604020202020204" pitchFamily="34" charset="0"/>
              <a:buChar char="•"/>
            </a:pPr>
            <a:r>
              <a:rPr lang="ar-SY" sz="2000" b="1" dirty="0"/>
              <a:t>زيادة رضا العملاء من خلال التسعير العادل: </a:t>
            </a:r>
            <a:r>
              <a:rPr lang="ar-SY" sz="2000" dirty="0"/>
              <a:t>عندما يشعر العملاء أن الأسعار عادلة وتناسبهم، يكونون أكثر رضا ويميلون لشراء نفس المنتج مرة أخرى.</a:t>
            </a:r>
          </a:p>
          <a:p>
            <a:pPr marL="342900" indent="-342900" algn="r" defTabSz="344488" rtl="1">
              <a:lnSpc>
                <a:spcPct val="200000"/>
              </a:lnSpc>
              <a:spcAft>
                <a:spcPts val="800"/>
              </a:spcAft>
              <a:buFont typeface="Arial" panose="020B0604020202020204" pitchFamily="34" charset="0"/>
              <a:buChar char="•"/>
            </a:pPr>
            <a:r>
              <a:rPr lang="ar-SY" sz="2000" b="1" dirty="0"/>
              <a:t>القدرة على التخصيص الكامل حسب العميل: </a:t>
            </a:r>
            <a:r>
              <a:rPr lang="ar-SY" sz="2000" dirty="0"/>
              <a:t>يمكن للشركات أن تحدد سعراً خاصاً لكل عميل بناءً </a:t>
            </a:r>
            <a:endParaRPr lang="en-US" sz="2000" dirty="0"/>
          </a:p>
          <a:p>
            <a:pPr marL="342900" indent="-342900" algn="r" defTabSz="344488" rtl="1">
              <a:lnSpc>
                <a:spcPct val="200000"/>
              </a:lnSpc>
              <a:spcAft>
                <a:spcPts val="800"/>
              </a:spcAft>
              <a:buFont typeface="Arial" panose="020B0604020202020204" pitchFamily="34" charset="0"/>
              <a:buChar char="•"/>
            </a:pPr>
            <a:r>
              <a:rPr lang="ar-SY" sz="2000" dirty="0"/>
              <a:t>على احتياجاته واهتماماته، مما يزيد فرص البيع ويجعل العميل يشعر بأنه مهم.</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ثالثاً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9458" name="Picture 2" descr="Arrow and word opportunity stock ...">
            <a:extLst>
              <a:ext uri="{FF2B5EF4-FFF2-40B4-BE49-F238E27FC236}">
                <a16:creationId xmlns:a16="http://schemas.microsoft.com/office/drawing/2014/main" id="{3C539586-72D0-4DC2-AB15-86ACA23E6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40" y="4497355"/>
            <a:ext cx="2411617" cy="140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380939"/>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243" y="931453"/>
            <a:ext cx="8361590" cy="492443"/>
          </a:xfrm>
          <a:prstGeom prst="rect">
            <a:avLst/>
          </a:prstGeom>
          <a:noFill/>
        </p:spPr>
        <p:txBody>
          <a:bodyPr wrap="square" rtlCol="0">
            <a:spAutoFit/>
          </a:bodyPr>
          <a:lstStyle/>
          <a:p>
            <a:pPr algn="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متى لا يصلح التسعير الذكي؟</a:t>
            </a:r>
          </a:p>
        </p:txBody>
      </p:sp>
      <p:sp>
        <p:nvSpPr>
          <p:cNvPr id="48" name="TextBox 47"/>
          <p:cNvSpPr txBox="1"/>
          <p:nvPr/>
        </p:nvSpPr>
        <p:spPr>
          <a:xfrm>
            <a:off x="753140" y="1715847"/>
            <a:ext cx="10541000" cy="3997954"/>
          </a:xfrm>
          <a:prstGeom prst="rect">
            <a:avLst/>
          </a:prstGeom>
          <a:noFill/>
        </p:spPr>
        <p:txBody>
          <a:bodyPr wrap="square" rtlCol="0">
            <a:spAutoFit/>
          </a:bodyPr>
          <a:lstStyle/>
          <a:p>
            <a:pPr marL="342900" indent="-342900" algn="r" defTabSz="344488" rtl="1">
              <a:lnSpc>
                <a:spcPct val="200000"/>
              </a:lnSpc>
              <a:spcAft>
                <a:spcPts val="800"/>
              </a:spcAft>
              <a:buFont typeface="Arial" panose="020B0604020202020204" pitchFamily="34" charset="0"/>
              <a:buChar char="•"/>
            </a:pPr>
            <a:r>
              <a:rPr lang="ar-SY" sz="2000" b="1" dirty="0"/>
              <a:t>في الأسواق الصغيرة منخفضة التغير:</a:t>
            </a:r>
            <a:r>
              <a:rPr lang="ar-SY" sz="2000" dirty="0"/>
              <a:t> إذا كان السوق صغير وعدد العملاء قليل، والأسعار ثابتة ولا تتغير كثيراً، فالتسعير الذكي قد لا يكون فعال لأنه يعتمد على تغييرات وتحليلات كثيرة.</a:t>
            </a:r>
          </a:p>
          <a:p>
            <a:pPr marL="342900" indent="-342900" algn="r" defTabSz="344488" rtl="1">
              <a:lnSpc>
                <a:spcPct val="200000"/>
              </a:lnSpc>
              <a:spcAft>
                <a:spcPts val="800"/>
              </a:spcAft>
              <a:buFont typeface="Arial" panose="020B0604020202020204" pitchFamily="34" charset="0"/>
              <a:buChar char="•"/>
            </a:pPr>
            <a:r>
              <a:rPr lang="ar-SY" sz="2000" b="1" dirty="0"/>
              <a:t>عند غياب البيانات الجيدة: </a:t>
            </a:r>
            <a:r>
              <a:rPr lang="ar-SY" sz="2000" dirty="0"/>
              <a:t>التسعير الذكي يحتاج إلى بيانات صحيحة وكبيرة ليعمل بشكل جيد. إذا لم تتوفر بيانات دقيقة عن العملاء أو السوق، فإن النتائج قد تكون خاطئة أو غير مفيدة.</a:t>
            </a:r>
          </a:p>
          <a:p>
            <a:pPr marL="342900" indent="-342900" algn="r" defTabSz="344488" rtl="1">
              <a:lnSpc>
                <a:spcPct val="200000"/>
              </a:lnSpc>
              <a:spcAft>
                <a:spcPts val="800"/>
              </a:spcAft>
              <a:buFont typeface="Arial" panose="020B0604020202020204" pitchFamily="34" charset="0"/>
              <a:buChar char="•"/>
            </a:pPr>
            <a:r>
              <a:rPr lang="ar-SY" sz="2000" b="1" dirty="0"/>
              <a:t>عند رفض العملاء لفكرة الأسعار المتغيرة: </a:t>
            </a:r>
            <a:r>
              <a:rPr lang="ar-SY" sz="2000" dirty="0"/>
              <a:t>بعض العملاء لا يحبون فكرة أن الأسعار تختلف</a:t>
            </a:r>
          </a:p>
          <a:p>
            <a:pPr algn="r" defTabSz="344488" rtl="1">
              <a:lnSpc>
                <a:spcPct val="200000"/>
              </a:lnSpc>
              <a:spcAft>
                <a:spcPts val="800"/>
              </a:spcAft>
            </a:pPr>
            <a:r>
              <a:rPr lang="ar-SY" sz="2000" dirty="0"/>
              <a:t>    لهم بين فترة وأخرى أو من شخص لآخر، وهذا قد يسبب لهم إحباط ويؤثر على سمعة الشركة.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رابعاً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8436" name="Picture 4" descr="Vector Graphics &amp; Clip Art ...">
            <a:extLst>
              <a:ext uri="{FF2B5EF4-FFF2-40B4-BE49-F238E27FC236}">
                <a16:creationId xmlns:a16="http://schemas.microsoft.com/office/drawing/2014/main" id="{09ECF84D-A51F-4275-871F-CE98B4DA9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953" y="3635785"/>
            <a:ext cx="2290762" cy="2290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339095"/>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7550609" y="990932"/>
            <a:ext cx="1965603" cy="892552"/>
          </a:xfrm>
          <a:prstGeom prst="rect">
            <a:avLst/>
          </a:prstGeom>
          <a:noFill/>
        </p:spPr>
        <p:txBody>
          <a:bodyPr wrap="none" rtlCol="0">
            <a:spAutoFit/>
          </a:bodyPr>
          <a:lstStyle/>
          <a:p>
            <a:pPr algn="ctr" rtl="1"/>
            <a:r>
              <a:rPr lang="ar-SY" sz="2600" b="1" dirty="0">
                <a:solidFill>
                  <a:srgbClr val="00B0F0"/>
                </a:solidFill>
                <a:latin typeface="Alexandria" charset="0"/>
                <a:cs typeface="Alexandria" charset="0"/>
              </a:rPr>
              <a:t>المحور الخامس</a:t>
            </a:r>
          </a:p>
          <a:p>
            <a:pPr algn="ctr" rtl="1"/>
            <a:r>
              <a:rPr lang="ar-SY" sz="2600" dirty="0">
                <a:solidFill>
                  <a:srgbClr val="00B0F0"/>
                </a:solidFill>
                <a:latin typeface="Alexandria" charset="0"/>
                <a:cs typeface="Alexandria" charset="0"/>
              </a:rPr>
              <a:t>أمثلة تطبيقية</a:t>
            </a:r>
            <a:endParaRPr lang="en-US" sz="2600" dirty="0">
              <a:solidFill>
                <a:srgbClr val="00B0F0"/>
              </a:solidFill>
              <a:latin typeface="Alexandria" charset="0"/>
              <a:cs typeface="Alexandria" charset="0"/>
            </a:endParaRPr>
          </a:p>
        </p:txBody>
      </p:sp>
      <p:sp>
        <p:nvSpPr>
          <p:cNvPr id="43" name="TextBox 42"/>
          <p:cNvSpPr txBox="1"/>
          <p:nvPr/>
        </p:nvSpPr>
        <p:spPr>
          <a:xfrm>
            <a:off x="5018860" y="1237666"/>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Y" sz="4000" b="1" dirty="0">
                <a:solidFill>
                  <a:schemeClr val="bg1"/>
                </a:solidFill>
                <a:latin typeface="Alexandria" charset="0"/>
                <a:cs typeface="Alexandria" charset="0"/>
              </a:rPr>
              <a:t>5</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639141941"/>
      </p:ext>
    </p:extLst>
  </p:cSld>
  <p:clrMapOvr>
    <a:masterClrMapping/>
  </p:clrMapOvr>
  <mc:AlternateContent xmlns:mc="http://schemas.openxmlformats.org/markup-compatibility/2006" xmlns:p14="http://schemas.microsoft.com/office/powerpoint/2010/main">
    <mc:Choice Requires="p14">
      <p:transition spd="slow" p14:dur="2000" advTm="18794"/>
    </mc:Choice>
    <mc:Fallback xmlns="">
      <p:transition spd="slow" advTm="18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1639902" y="926112"/>
            <a:ext cx="8361590"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شركة أوبر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Uber</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a:t>
            </a:r>
          </a:p>
        </p:txBody>
      </p:sp>
      <p:sp>
        <p:nvSpPr>
          <p:cNvPr id="48" name="TextBox 47"/>
          <p:cNvSpPr txBox="1"/>
          <p:nvPr/>
        </p:nvSpPr>
        <p:spPr>
          <a:xfrm>
            <a:off x="762000" y="1743002"/>
            <a:ext cx="10541000" cy="4805867"/>
          </a:xfrm>
          <a:prstGeom prst="rect">
            <a:avLst/>
          </a:prstGeom>
          <a:noFill/>
        </p:spPr>
        <p:txBody>
          <a:bodyPr wrap="square" rtlCol="0">
            <a:spAutoFit/>
          </a:bodyPr>
          <a:lstStyle/>
          <a:p>
            <a:pPr algn="r" rtl="1">
              <a:lnSpc>
                <a:spcPct val="150000"/>
              </a:lnSpc>
              <a:spcAft>
                <a:spcPts val="800"/>
              </a:spcAft>
            </a:pPr>
            <a:r>
              <a:rPr lang="ar-SY" sz="2000" b="1" dirty="0">
                <a:solidFill>
                  <a:srgbClr val="FF0000"/>
                </a:solidFill>
              </a:rPr>
              <a:t>كيف طبقت شركة أوبر (</a:t>
            </a:r>
            <a:r>
              <a:rPr lang="en-US" sz="2000" b="1" dirty="0">
                <a:solidFill>
                  <a:srgbClr val="FF0000"/>
                </a:solidFill>
              </a:rPr>
              <a:t>Uber</a:t>
            </a:r>
            <a:r>
              <a:rPr lang="ar-SY" sz="2000" b="1" dirty="0">
                <a:solidFill>
                  <a:srgbClr val="FF0000"/>
                </a:solidFill>
              </a:rPr>
              <a:t>) نظام التسعير الذكي؟</a:t>
            </a:r>
            <a:br>
              <a:rPr lang="en-US" sz="2000" dirty="0"/>
            </a:br>
            <a:r>
              <a:rPr lang="ar-SY" sz="2000" dirty="0"/>
              <a:t>هي شركة عالمية تقدم خدمة توصيل الركاب عبر تطبيق إلكتروني، حيث تربط بين السائقين والركاب بطريقة سهلة وسريعة باستخدام التكنولوجيا الحديثة.</a:t>
            </a:r>
          </a:p>
          <a:p>
            <a:pPr algn="r" rtl="1">
              <a:lnSpc>
                <a:spcPct val="150000"/>
              </a:lnSpc>
              <a:spcAft>
                <a:spcPts val="800"/>
              </a:spcAft>
            </a:pPr>
            <a:r>
              <a:rPr lang="ar-SY" sz="2000" b="1" dirty="0"/>
              <a:t>1. جمع البيانات اللحظية (</a:t>
            </a:r>
            <a:r>
              <a:rPr lang="en-US" sz="2000" b="1" dirty="0"/>
              <a:t>Real-time Data</a:t>
            </a:r>
            <a:r>
              <a:rPr lang="ar-SY" sz="2000" b="1" dirty="0"/>
              <a:t>)</a:t>
            </a:r>
            <a:r>
              <a:rPr lang="en-US" sz="2000" b="1" dirty="0"/>
              <a:t>:</a:t>
            </a:r>
          </a:p>
          <a:p>
            <a:pPr marL="342900" indent="-342900" algn="r" rtl="1">
              <a:lnSpc>
                <a:spcPct val="150000"/>
              </a:lnSpc>
              <a:spcAft>
                <a:spcPts val="800"/>
              </a:spcAft>
              <a:buFont typeface="Arial" panose="020B0604020202020204" pitchFamily="34" charset="0"/>
              <a:buChar char="•"/>
            </a:pPr>
            <a:r>
              <a:rPr lang="ar-SY" sz="2000" dirty="0"/>
              <a:t>تحليل حركة المستخدمين، عدد السائقين المتاحين، وحجم الطلب في مناطق وزمن محددين باستخدام تطبيقات الهاتف والخرائط.</a:t>
            </a:r>
          </a:p>
          <a:p>
            <a:pPr algn="r" rtl="1">
              <a:lnSpc>
                <a:spcPct val="150000"/>
              </a:lnSpc>
              <a:spcAft>
                <a:spcPts val="800"/>
              </a:spcAft>
            </a:pPr>
            <a:r>
              <a:rPr lang="ar-SY" sz="2000" b="1" dirty="0"/>
              <a:t>2. استخدام الذكاء الاصطناعي والتعلم الآلي:</a:t>
            </a:r>
          </a:p>
          <a:p>
            <a:pPr marL="342900" indent="-342900" algn="r" rtl="1">
              <a:lnSpc>
                <a:spcPct val="150000"/>
              </a:lnSpc>
              <a:spcAft>
                <a:spcPts val="800"/>
              </a:spcAft>
              <a:buFont typeface="Arial" panose="020B0604020202020204" pitchFamily="34" charset="0"/>
              <a:buChar char="•"/>
            </a:pPr>
            <a:r>
              <a:rPr lang="ar-SY" sz="2000" dirty="0"/>
              <a:t>خوارزميات متطورة تحلل الفجوة بين العرض (عدد السائقين) والطلب (عدد الركاب) بشكل مستمر.</a:t>
            </a:r>
          </a:p>
          <a:p>
            <a:pPr marL="342900" indent="-342900" algn="r" rtl="1">
              <a:lnSpc>
                <a:spcPct val="150000"/>
              </a:lnSpc>
              <a:spcAft>
                <a:spcPts val="800"/>
              </a:spcAft>
              <a:buFont typeface="Arial" panose="020B0604020202020204" pitchFamily="34" charset="0"/>
              <a:buChar char="•"/>
            </a:pPr>
            <a:r>
              <a:rPr lang="ar-SY" sz="2000" dirty="0"/>
              <a:t>تحديد الفترات التي تشهد طلبًا زائدًا (مثل أوقات الذروة، الفعاليات الكبرى، الطقس السيئ).</a:t>
            </a:r>
          </a:p>
          <a:p>
            <a:pPr algn="r" rtl="1">
              <a:lnSpc>
                <a:spcPct val="150000"/>
              </a:lnSpc>
              <a:spcAft>
                <a:spcPts val="800"/>
              </a:spcAft>
            </a:pPr>
            <a:endParaRPr lang="ar-SY" sz="2000" b="1"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أولاً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2530" name="Picture 2" descr="‫مقالات‬‎">
            <a:extLst>
              <a:ext uri="{FF2B5EF4-FFF2-40B4-BE49-F238E27FC236}">
                <a16:creationId xmlns:a16="http://schemas.microsoft.com/office/drawing/2014/main" id="{B919F87B-0282-4202-88B4-E702C01C4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140" y="4290528"/>
            <a:ext cx="2261118" cy="16413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38966"/>
      </p:ext>
    </p:extLst>
  </p:cSld>
  <p:clrMapOvr>
    <a:masterClrMapping/>
  </p:clrMapOvr>
  <mc:AlternateContent xmlns:mc="http://schemas.openxmlformats.org/markup-compatibility/2006" xmlns:p14="http://schemas.microsoft.com/office/powerpoint/2010/main">
    <mc:Choice Requires="p14">
      <p:transition p14:dur="10" advTm="113250"/>
    </mc:Choice>
    <mc:Fallback xmlns="">
      <p:transition advTm="11325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0" y="1680203"/>
            <a:ext cx="10541000" cy="4203138"/>
          </a:xfrm>
          <a:prstGeom prst="rect">
            <a:avLst/>
          </a:prstGeom>
          <a:noFill/>
        </p:spPr>
        <p:txBody>
          <a:bodyPr wrap="square" rtlCol="0">
            <a:spAutoFit/>
          </a:bodyPr>
          <a:lstStyle/>
          <a:p>
            <a:pPr algn="r" rtl="1">
              <a:lnSpc>
                <a:spcPct val="200000"/>
              </a:lnSpc>
              <a:spcAft>
                <a:spcPts val="800"/>
              </a:spcAft>
            </a:pPr>
            <a:r>
              <a:rPr lang="ar-SY" sz="2000" b="1" dirty="0"/>
              <a:t>3. تفعيل نظام التسعير المتغير (</a:t>
            </a:r>
            <a:r>
              <a:rPr lang="en-US" sz="2000" b="1" dirty="0"/>
              <a:t>Surge Pricing</a:t>
            </a:r>
            <a:r>
              <a:rPr lang="ar-SY" sz="2000" b="1" dirty="0"/>
              <a:t>): </a:t>
            </a:r>
          </a:p>
          <a:p>
            <a:pPr marL="342900" indent="-342900" algn="r" rtl="1">
              <a:lnSpc>
                <a:spcPct val="200000"/>
              </a:lnSpc>
              <a:spcAft>
                <a:spcPts val="800"/>
              </a:spcAft>
              <a:buFont typeface="Arial" panose="020B0604020202020204" pitchFamily="34" charset="0"/>
              <a:buChar char="•"/>
            </a:pPr>
            <a:r>
              <a:rPr lang="ar-SY" sz="2000" dirty="0"/>
              <a:t>رفع السعر تلقائياً بنسبة معينة، مثلاً (1.5</a:t>
            </a:r>
            <a:r>
              <a:rPr lang="en-US" sz="2000" dirty="0"/>
              <a:t>x</a:t>
            </a:r>
            <a:r>
              <a:rPr lang="ar-SY" sz="2000" dirty="0"/>
              <a:t>) خلال فترات الذروة لتحفيز السائقين على التوفر وزيادة العرض.</a:t>
            </a:r>
          </a:p>
          <a:p>
            <a:pPr marL="342900" indent="-342900" algn="r" rtl="1">
              <a:lnSpc>
                <a:spcPct val="200000"/>
              </a:lnSpc>
              <a:spcAft>
                <a:spcPts val="800"/>
              </a:spcAft>
              <a:buFont typeface="Arial" panose="020B0604020202020204" pitchFamily="34" charset="0"/>
              <a:buChar char="•"/>
            </a:pPr>
            <a:r>
              <a:rPr lang="en-US" sz="2000" dirty="0"/>
              <a:t> </a:t>
            </a:r>
            <a:r>
              <a:rPr lang="ar-SY" sz="2000" dirty="0"/>
              <a:t>إبلاغ العملاء مسبقاً بارتفاع الأسعار عبر التطبيق لضمان الشفافية.</a:t>
            </a:r>
          </a:p>
          <a:p>
            <a:pPr marL="342900" indent="-342900" algn="r" rtl="1">
              <a:lnSpc>
                <a:spcPct val="200000"/>
              </a:lnSpc>
              <a:spcAft>
                <a:spcPts val="800"/>
              </a:spcAft>
              <a:buFont typeface="Arial" panose="020B0604020202020204" pitchFamily="34" charset="0"/>
              <a:buChar char="•"/>
            </a:pPr>
            <a:r>
              <a:rPr lang="en-US" sz="2000" dirty="0"/>
              <a:t> </a:t>
            </a:r>
            <a:r>
              <a:rPr lang="ar-SY" sz="2000" dirty="0"/>
              <a:t>يساعد هذا النظام في موازنة العرض والطلب بشكل ديناميكي، حيث يشجع السائقين على العمل في أوقات الذروة.</a:t>
            </a:r>
          </a:p>
          <a:p>
            <a:pPr marL="342900" indent="-342900" algn="r" rtl="1">
              <a:lnSpc>
                <a:spcPct val="200000"/>
              </a:lnSpc>
              <a:spcAft>
                <a:spcPts val="800"/>
              </a:spcAft>
              <a:buFont typeface="Arial" panose="020B0604020202020204" pitchFamily="34" charset="0"/>
              <a:buChar char="•"/>
            </a:pPr>
            <a:r>
              <a:rPr lang="en-US" sz="2000" dirty="0"/>
              <a:t> </a:t>
            </a:r>
            <a:r>
              <a:rPr lang="ar-SY" sz="2000" dirty="0"/>
              <a:t>في نفس الوقت، يمنح العملاء خيار قبول السعر الأعلى أو الانتظار حتى تنخفض الأسعار، </a:t>
            </a:r>
          </a:p>
          <a:p>
            <a:pPr algn="r" rtl="1">
              <a:lnSpc>
                <a:spcPct val="200000"/>
              </a:lnSpc>
              <a:spcAft>
                <a:spcPts val="800"/>
              </a:spcAft>
            </a:pPr>
            <a:r>
              <a:rPr lang="ar-SY" sz="2000" dirty="0"/>
              <a:t>     مما يعزز العدالة والرضا.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3554" name="Picture 2" descr="Surge Pricing: Is It Right for Tax and ...">
            <a:extLst>
              <a:ext uri="{FF2B5EF4-FFF2-40B4-BE49-F238E27FC236}">
                <a16:creationId xmlns:a16="http://schemas.microsoft.com/office/drawing/2014/main" id="{7C806F36-00BB-4808-86FD-B7892A4ED2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999" y="4416132"/>
            <a:ext cx="2087465" cy="156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116988"/>
      </p:ext>
    </p:extLst>
  </p:cSld>
  <p:clrMapOvr>
    <a:masterClrMapping/>
  </p:clrMapOvr>
  <mc:AlternateContent xmlns:mc="http://schemas.openxmlformats.org/markup-compatibility/2006" xmlns:p14="http://schemas.microsoft.com/office/powerpoint/2010/main">
    <mc:Choice Requires="p14">
      <p:transition p14:dur="10" advTm="125893"/>
    </mc:Choice>
    <mc:Fallback xmlns="">
      <p:transition advTm="12589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2000" y="1680203"/>
            <a:ext cx="10541000" cy="4454104"/>
          </a:xfrm>
          <a:prstGeom prst="rect">
            <a:avLst/>
          </a:prstGeom>
          <a:noFill/>
        </p:spPr>
        <p:txBody>
          <a:bodyPr wrap="square" rtlCol="0">
            <a:spAutoFit/>
          </a:bodyPr>
          <a:lstStyle/>
          <a:p>
            <a:pPr algn="r" rtl="1">
              <a:lnSpc>
                <a:spcPct val="150000"/>
              </a:lnSpc>
              <a:spcAft>
                <a:spcPts val="800"/>
              </a:spcAft>
            </a:pPr>
            <a:r>
              <a:rPr lang="ar-SY" sz="2000" b="1" dirty="0">
                <a:solidFill>
                  <a:srgbClr val="FF0000"/>
                </a:solidFill>
              </a:rPr>
              <a:t>نتائج وأثر نظام التسعير الذكي في أوبر (</a:t>
            </a:r>
            <a:r>
              <a:rPr lang="en-US" sz="2000" b="1" dirty="0">
                <a:solidFill>
                  <a:srgbClr val="FF0000"/>
                </a:solidFill>
              </a:rPr>
              <a:t>Uber</a:t>
            </a:r>
            <a:r>
              <a:rPr lang="ar-SY" sz="2000" b="1" dirty="0">
                <a:solidFill>
                  <a:srgbClr val="FF0000"/>
                </a:solidFill>
              </a:rPr>
              <a:t>)</a:t>
            </a:r>
          </a:p>
          <a:p>
            <a:pPr marL="342900" indent="-342900" algn="r" rtl="1">
              <a:lnSpc>
                <a:spcPct val="150000"/>
              </a:lnSpc>
              <a:spcAft>
                <a:spcPts val="800"/>
              </a:spcAft>
              <a:buFont typeface="Arial" panose="020B0604020202020204" pitchFamily="34" charset="0"/>
              <a:buChar char="•"/>
            </a:pPr>
            <a:r>
              <a:rPr lang="ar-SY" sz="2000" b="1" dirty="0"/>
              <a:t>تحقيق توازن بين العرض والطلب:</a:t>
            </a:r>
          </a:p>
          <a:p>
            <a:pPr algn="r" rtl="1">
              <a:lnSpc>
                <a:spcPct val="150000"/>
              </a:lnSpc>
              <a:spcAft>
                <a:spcPts val="800"/>
              </a:spcAft>
            </a:pPr>
            <a:r>
              <a:rPr lang="ar-SY" sz="2000" dirty="0"/>
              <a:t>زيادة عدد السائقين المتاحين خلال فترات الطلب العالي مما قلل من وقت الانتظار للركاب.</a:t>
            </a:r>
          </a:p>
          <a:p>
            <a:pPr marL="342900" indent="-342900" algn="r" rtl="1">
              <a:lnSpc>
                <a:spcPct val="150000"/>
              </a:lnSpc>
              <a:spcAft>
                <a:spcPts val="800"/>
              </a:spcAft>
              <a:buFont typeface="Arial" panose="020B0604020202020204" pitchFamily="34" charset="0"/>
              <a:buChar char="•"/>
            </a:pPr>
            <a:r>
              <a:rPr lang="ar-SY" sz="2000" b="1" dirty="0"/>
              <a:t>زيادة الأرباح للشركة والسائقين:</a:t>
            </a:r>
          </a:p>
          <a:p>
            <a:pPr algn="r" rtl="1">
              <a:lnSpc>
                <a:spcPct val="150000"/>
              </a:lnSpc>
              <a:spcAft>
                <a:spcPts val="800"/>
              </a:spcAft>
            </a:pPr>
            <a:r>
              <a:rPr lang="ar-SY" sz="2000" dirty="0"/>
              <a:t>استفاد السائقون من فرص تحقيق دخل أعلى خلال أوقات الذروة، ما زاد من تحفيزهم.</a:t>
            </a:r>
          </a:p>
          <a:p>
            <a:pPr marL="342900" indent="-342900" algn="r" rtl="1">
              <a:lnSpc>
                <a:spcPct val="150000"/>
              </a:lnSpc>
              <a:spcAft>
                <a:spcPts val="800"/>
              </a:spcAft>
              <a:buFont typeface="Arial" panose="020B0604020202020204" pitchFamily="34" charset="0"/>
              <a:buChar char="•"/>
            </a:pPr>
            <a:r>
              <a:rPr lang="ar-SY" sz="2000" b="1" dirty="0"/>
              <a:t>التحديات والانتقادات:</a:t>
            </a:r>
          </a:p>
          <a:p>
            <a:pPr algn="r" rtl="1">
              <a:lnSpc>
                <a:spcPct val="150000"/>
              </a:lnSpc>
              <a:spcAft>
                <a:spcPts val="800"/>
              </a:spcAft>
            </a:pPr>
            <a:r>
              <a:rPr lang="ar-SY" sz="2000" dirty="0"/>
              <a:t>- ارتفاع الأسعار أحياناً يؤدي إلى استياء العملاء، خاصة في أوقات الأزمات أو الطوارئ.</a:t>
            </a:r>
          </a:p>
          <a:p>
            <a:pPr algn="r" rtl="1">
              <a:lnSpc>
                <a:spcPct val="150000"/>
              </a:lnSpc>
              <a:spcAft>
                <a:spcPts val="800"/>
              </a:spcAft>
            </a:pPr>
            <a:r>
              <a:rPr lang="ar-SY" sz="2000" dirty="0"/>
              <a:t>- ضرورة إدارة تواصل فعّال مع العملاء لشرح سبب التسعير المتغير.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4578" name="Picture 2" descr="خسائر لشركة أوبر بنصف مليار دولار.. فما السبب وراء ذلك؟">
            <a:extLst>
              <a:ext uri="{FF2B5EF4-FFF2-40B4-BE49-F238E27FC236}">
                <a16:creationId xmlns:a16="http://schemas.microsoft.com/office/drawing/2014/main" id="{B71CB834-5B14-4F56-BC1F-B59322EC11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140" y="3876869"/>
            <a:ext cx="3497990" cy="22093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2027246"/>
      </p:ext>
    </p:extLst>
  </p:cSld>
  <p:clrMapOvr>
    <a:masterClrMapping/>
  </p:clrMapOvr>
  <mc:AlternateContent xmlns:mc="http://schemas.openxmlformats.org/markup-compatibility/2006" xmlns:p14="http://schemas.microsoft.com/office/powerpoint/2010/main">
    <mc:Choice Requires="p14">
      <p:transition p14:dur="10" advTm="125893"/>
    </mc:Choice>
    <mc:Fallback xmlns="">
      <p:transition advTm="12589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71584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762000" y="662755"/>
            <a:ext cx="8361590" cy="892552"/>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كيف تستخدم (</a:t>
            </a:r>
            <a:r>
              <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rPr>
              <a:t>Booking.com </a:t>
            </a:r>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 </a:t>
            </a:r>
          </a:p>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المكونات الأربعة معًا؟</a:t>
            </a:r>
          </a:p>
        </p:txBody>
      </p:sp>
      <p:sp>
        <p:nvSpPr>
          <p:cNvPr id="48" name="TextBox 47"/>
          <p:cNvSpPr txBox="1"/>
          <p:nvPr/>
        </p:nvSpPr>
        <p:spPr>
          <a:xfrm>
            <a:off x="762000" y="1743002"/>
            <a:ext cx="10541000" cy="4401205"/>
          </a:xfrm>
          <a:prstGeom prst="rect">
            <a:avLst/>
          </a:prstGeom>
          <a:noFill/>
        </p:spPr>
        <p:txBody>
          <a:bodyPr wrap="square" rtlCol="0">
            <a:spAutoFit/>
          </a:bodyPr>
          <a:lstStyle/>
          <a:p>
            <a:pPr marL="342900" indent="-342900" algn="r" rtl="1">
              <a:spcAft>
                <a:spcPts val="800"/>
              </a:spcAft>
              <a:buFont typeface="Arial" panose="020B0604020202020204" pitchFamily="34" charset="0"/>
              <a:buChar char="•"/>
            </a:pPr>
            <a:r>
              <a:rPr lang="ar-SY" sz="2000" b="1" dirty="0"/>
              <a:t>قاعدة بيانات ضخمة:</a:t>
            </a:r>
            <a:endParaRPr lang="en-US" sz="2000" b="1" dirty="0"/>
          </a:p>
          <a:p>
            <a:pPr algn="r" rtl="1">
              <a:spcAft>
                <a:spcPts val="800"/>
              </a:spcAft>
            </a:pPr>
            <a:r>
              <a:rPr lang="ar-SY" sz="2000" dirty="0"/>
              <a:t>تجمع بيانات من ملايين عمليات البحث والحجز حول العالم، مثل تواريخ السفر، مدة الإقامة، نوع الغرفة، والموقع الجغرافي.</a:t>
            </a:r>
          </a:p>
          <a:p>
            <a:pPr marL="342900" indent="-342900" algn="r" rtl="1">
              <a:spcAft>
                <a:spcPts val="800"/>
              </a:spcAft>
              <a:buFont typeface="Arial" panose="020B0604020202020204" pitchFamily="34" charset="0"/>
              <a:buChar char="•"/>
            </a:pPr>
            <a:r>
              <a:rPr lang="ar-SY" sz="2000" b="1" dirty="0"/>
              <a:t>نظام تحليلي ذكي:</a:t>
            </a:r>
          </a:p>
          <a:p>
            <a:pPr algn="r" rtl="1">
              <a:spcAft>
                <a:spcPts val="800"/>
              </a:spcAft>
            </a:pPr>
            <a:r>
              <a:rPr lang="ar-SY" sz="2000" dirty="0"/>
              <a:t>تستخدم خوارزميات تعلم آلي لتحليل هذه البيانات والتنبؤ بأوقات الذروة أو انخفاض الطلب، وكذلك لفهم أنماط سلوك المستخدمين (مثل تفضيل فندق 3 نجوم على 5 نجوم في بعض المدن).</a:t>
            </a:r>
          </a:p>
          <a:p>
            <a:pPr marL="342900" indent="-342900" algn="r" rtl="1">
              <a:spcAft>
                <a:spcPts val="800"/>
              </a:spcAft>
              <a:buFont typeface="Arial" panose="020B0604020202020204" pitchFamily="34" charset="0"/>
              <a:buChar char="•"/>
            </a:pPr>
            <a:r>
              <a:rPr lang="ar-SY" sz="2000" b="1" dirty="0"/>
              <a:t>منصة تنفيذ تلقائي للأسعار:</a:t>
            </a:r>
          </a:p>
          <a:p>
            <a:pPr algn="r" rtl="1">
              <a:spcAft>
                <a:spcPts val="800"/>
              </a:spcAft>
            </a:pPr>
            <a:r>
              <a:rPr lang="ar-SY" sz="2000" dirty="0"/>
              <a:t>عندما ترتفع نسبة البحث على فندق معين، يقوم النظام تلقائيًا برفع سعر الغرف المتبقية. أما إذا كان الطلب منخفضًا، </a:t>
            </a:r>
          </a:p>
          <a:p>
            <a:pPr algn="r" rtl="1">
              <a:spcAft>
                <a:spcPts val="800"/>
              </a:spcAft>
            </a:pPr>
            <a:r>
              <a:rPr lang="ar-SY" sz="2000" dirty="0"/>
              <a:t>فيُخفض السعر لجذب المزيد من العملاء – دون تدخل بشري.</a:t>
            </a:r>
          </a:p>
          <a:p>
            <a:pPr marL="342900" indent="-342900" algn="r" rtl="1">
              <a:spcAft>
                <a:spcPts val="800"/>
              </a:spcAft>
              <a:buFont typeface="Arial" panose="020B0604020202020204" pitchFamily="34" charset="0"/>
              <a:buChar char="•"/>
            </a:pPr>
            <a:r>
              <a:rPr lang="ar-SY" sz="2000" b="1" dirty="0"/>
              <a:t>وحدة اختبار وتحسين مستمر:</a:t>
            </a:r>
          </a:p>
          <a:p>
            <a:pPr algn="r" rtl="1">
              <a:spcAft>
                <a:spcPts val="800"/>
              </a:spcAft>
            </a:pPr>
            <a:r>
              <a:rPr lang="ar-SY" sz="2000" dirty="0"/>
              <a:t>تجري تجارب </a:t>
            </a:r>
            <a:r>
              <a:rPr lang="en-US" sz="2000" dirty="0"/>
              <a:t>A/B </a:t>
            </a:r>
            <a:r>
              <a:rPr lang="ar-SY" sz="2000" dirty="0"/>
              <a:t>لمقارنة استجابات العملاء لأسعار مختلفة (مثل عرض خاص مقابل خصم مباشر)، </a:t>
            </a:r>
          </a:p>
          <a:p>
            <a:pPr algn="r" rtl="1">
              <a:spcAft>
                <a:spcPts val="800"/>
              </a:spcAft>
            </a:pPr>
            <a:r>
              <a:rPr lang="ar-SY" sz="2000" dirty="0"/>
              <a:t>وتستخدم النتائج لتحسين نماذج التسعير باستمرار.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Rectangle 12">
            <a:extLst>
              <a:ext uri="{FF2B5EF4-FFF2-40B4-BE49-F238E27FC236}">
                <a16:creationId xmlns:a16="http://schemas.microsoft.com/office/drawing/2014/main" id="{7F60261A-B700-44BD-82CC-777ACD321402}"/>
              </a:ext>
            </a:extLst>
          </p:cNvPr>
          <p:cNvSpPr/>
          <p:nvPr/>
        </p:nvSpPr>
        <p:spPr>
          <a:xfrm>
            <a:off x="8337755" y="639504"/>
            <a:ext cx="1341095" cy="107634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800" b="1" dirty="0">
                <a:solidFill>
                  <a:schemeClr val="bg1"/>
                </a:solidFill>
                <a:latin typeface="Tahoma" panose="020B0604030504040204" pitchFamily="34" charset="0"/>
                <a:ea typeface="Tahoma" panose="020B0604030504040204" pitchFamily="34" charset="0"/>
                <a:cs typeface="Tahoma" panose="020B0604030504040204" pitchFamily="34" charset="0"/>
              </a:rPr>
              <a:t>ثانياً</a:t>
            </a:r>
            <a:endParaRPr lang="en-US" sz="28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5602" name="Picture 2" descr="Booking.com API - Developer docs, APIs, SDKs, and auth. | API Tracker">
            <a:extLst>
              <a:ext uri="{FF2B5EF4-FFF2-40B4-BE49-F238E27FC236}">
                <a16:creationId xmlns:a16="http://schemas.microsoft.com/office/drawing/2014/main" id="{6B62D225-CB1C-4077-9A91-1198F5B63D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000" y="4441372"/>
            <a:ext cx="1501613" cy="150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402060"/>
      </p:ext>
    </p:extLst>
  </p:cSld>
  <p:clrMapOvr>
    <a:masterClrMapping/>
  </p:clrMapOvr>
  <mc:AlternateContent xmlns:mc="http://schemas.openxmlformats.org/markup-compatibility/2006" xmlns:p14="http://schemas.microsoft.com/office/powerpoint/2010/main">
    <mc:Choice Requires="p14">
      <p:transition p14:dur="10" advTm="113250"/>
    </mc:Choice>
    <mc:Fallback xmlns="">
      <p:transition advTm="11325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077023" y="1210119"/>
            <a:ext cx="4923523" cy="492443"/>
          </a:xfrm>
          <a:prstGeom prst="rect">
            <a:avLst/>
          </a:prstGeom>
          <a:noFill/>
        </p:spPr>
        <p:txBody>
          <a:bodyPr wrap="square" rtlCol="0">
            <a:spAutoFit/>
          </a:bodyPr>
          <a:lstStyle/>
          <a:p>
            <a:pPr algn="ctr" rtl="1"/>
            <a:r>
              <a:rPr lang="ar-SY" sz="2600" b="1" dirty="0">
                <a:solidFill>
                  <a:srgbClr val="00B0F0"/>
                </a:solidFill>
                <a:latin typeface="Tahoma" panose="020B0604030504040204" pitchFamily="34" charset="0"/>
                <a:ea typeface="Tahoma" panose="020B0604030504040204" pitchFamily="34" charset="0"/>
                <a:cs typeface="Tahoma" panose="020B0604030504040204" pitchFamily="34" charset="0"/>
              </a:rPr>
              <a:t>خاتمة</a:t>
            </a:r>
            <a:endParaRPr lang="en-US" sz="26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52864" y="1957704"/>
            <a:ext cx="8417320" cy="3690177"/>
          </a:xfrm>
          <a:prstGeom prst="rect">
            <a:avLst/>
          </a:prstGeom>
          <a:noFill/>
        </p:spPr>
        <p:txBody>
          <a:bodyPr wrap="square" rtlCol="0">
            <a:spAutoFit/>
          </a:bodyPr>
          <a:lstStyle/>
          <a:p>
            <a:pPr algn="just" rtl="1">
              <a:lnSpc>
                <a:spcPct val="200000"/>
              </a:lnSpc>
            </a:pPr>
            <a:r>
              <a:rPr lang="ar-SY" sz="2000" dirty="0"/>
              <a:t>في خضم الثورة الرقمية والتحول السريع في الأسواق، أصبح التسعير الذكي أحد الركائز الأساسية التي تساعد الشركات على التنافس بفعالية ومرونة. من خلال الاعتماد على البيانات الضخمة وتقنيات الذكاء الاصطناعي، يمكن للشركات تحديد أسعار دقيقة تعكس الواقع الفعلي للسوق واحتياجات العملاء، مما يزيد من الربحية ويرفع من رضا العملاء. رغم التحديات التقنية والأخلاقية التي قد تواجه تطبيق هذه الاستراتيجيات، إلا أن الفرص التي تتيحها، مثل تحسين الهامش الربحي والتخصيص الكامل للأسعار، تجعل من التسعير الذكي أداة لا غنى عنها في إدارة الأعمال الحديثة. </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78458933"/>
      </p:ext>
    </p:extLst>
  </p:cSld>
  <p:clrMapOvr>
    <a:masterClrMapping/>
  </p:clrMapOvr>
  <mc:AlternateContent xmlns:mc="http://schemas.openxmlformats.org/markup-compatibility/2006" xmlns:p14="http://schemas.microsoft.com/office/powerpoint/2010/main">
    <mc:Choice Requires="p14">
      <p:transition spd="slow" p14:dur="2000" advTm="35002"/>
    </mc:Choice>
    <mc:Fallback xmlns="">
      <p:transition spd="slow" advTm="3500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886244" y="803822"/>
            <a:ext cx="5711998" cy="1210716"/>
          </a:xfrm>
          <a:prstGeom prst="rect">
            <a:avLst/>
          </a:prstGeom>
          <a:noFill/>
        </p:spPr>
        <p:txBody>
          <a:bodyPr wrap="square">
            <a:spAutoFit/>
          </a:bodyPr>
          <a:lstStyle/>
          <a:p>
            <a:pPr algn="ctr" rtl="1">
              <a:lnSpc>
                <a:spcPct val="120000"/>
              </a:lnSpc>
            </a:pPr>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إلى اللقاء </a:t>
            </a:r>
          </a:p>
          <a:p>
            <a:pPr algn="ctr" rtl="1">
              <a:lnSpc>
                <a:spcPct val="120000"/>
              </a:lnSpc>
            </a:pPr>
            <a:r>
              <a:rPr lang="ar-SY" sz="3200" b="1">
                <a:solidFill>
                  <a:srgbClr val="00B0F0"/>
                </a:solidFill>
                <a:latin typeface="Tahoma" panose="020B0604030504040204" pitchFamily="34" charset="0"/>
                <a:ea typeface="Tahoma" panose="020B0604030504040204" pitchFamily="34" charset="0"/>
                <a:cs typeface="Tahoma" panose="020B0604030504040204" pitchFamily="34" charset="0"/>
              </a:rPr>
              <a:t>في المحاضرة التالية</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41" name="TextBox 40"/>
          <p:cNvSpPr txBox="1"/>
          <p:nvPr/>
        </p:nvSpPr>
        <p:spPr>
          <a:xfrm>
            <a:off x="355868" y="4966240"/>
            <a:ext cx="6176443" cy="1077218"/>
          </a:xfrm>
          <a:prstGeom prst="rect">
            <a:avLst/>
          </a:prstGeom>
          <a:noFill/>
        </p:spPr>
        <p:txBody>
          <a:bodyPr wrap="square" rtlCol="0">
            <a:spAutoFit/>
          </a:bodyPr>
          <a:lstStyle/>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استخدام التقنيات الحديثة </a:t>
            </a:r>
          </a:p>
          <a:p>
            <a:pPr algn="ctr" rtl="1"/>
            <a:r>
              <a:rPr lang="ar-SY" sz="3200" b="1" dirty="0">
                <a:solidFill>
                  <a:srgbClr val="00B0F0"/>
                </a:solidFill>
                <a:latin typeface="Tahoma" panose="020B0604030504040204" pitchFamily="34" charset="0"/>
                <a:ea typeface="Tahoma" panose="020B0604030504040204" pitchFamily="34" charset="0"/>
                <a:cs typeface="Tahoma" panose="020B0604030504040204" pitchFamily="34" charset="0"/>
              </a:rPr>
              <a:t>في إدارة أنشطة التوزيع</a:t>
            </a:r>
            <a:endParaRPr lang="en-US" sz="3200" b="1"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652"/>
    </mc:Choice>
    <mc:Fallback xmlns="">
      <p:transition spd="slow" advTm="15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767715" y="5721795"/>
            <a:ext cx="5282014" cy="830997"/>
          </a:xfrm>
          <a:prstGeom prst="rect">
            <a:avLst/>
          </a:prstGeom>
          <a:noFill/>
        </p:spPr>
        <p:txBody>
          <a:bodyPr wrap="square" rtlCol="0">
            <a:spAutoFit/>
          </a:bodyPr>
          <a:lstStyle/>
          <a:p>
            <a:r>
              <a:rPr lang="ar-SY" sz="4800" b="1" dirty="0">
                <a:solidFill>
                  <a:schemeClr val="bg1"/>
                </a:solidFill>
                <a:latin typeface="Alexandria" charset="0"/>
                <a:cs typeface="Alexandria" charset="0"/>
              </a:rPr>
              <a:t>شكراً لحسن إصغائكم</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81"/>
    </mc:Choice>
    <mc:Fallback xmlns="">
      <p:transition spd="slow" advTm="5081"/>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3"/>
</p:tagLst>
</file>

<file path=ppt/tags/tag2.xml><?xml version="1.0" encoding="utf-8"?>
<p:tagLst xmlns:a="http://schemas.openxmlformats.org/drawingml/2006/main" xmlns:r="http://schemas.openxmlformats.org/officeDocument/2006/relationships" xmlns:p="http://schemas.openxmlformats.org/presentationml/2006/main">
  <p:tag name="TIMING" val="|1.2"/>
</p:tagLst>
</file>

<file path=ppt/tags/tag3.xml><?xml version="1.0" encoding="utf-8"?>
<p:tagLst xmlns:a="http://schemas.openxmlformats.org/drawingml/2006/main" xmlns:r="http://schemas.openxmlformats.org/officeDocument/2006/relationships" xmlns:p="http://schemas.openxmlformats.org/presentationml/2006/main">
  <p:tag name="TIMING" val="|0.3"/>
</p:tagLst>
</file>

<file path=ppt/tags/tag4.xml><?xml version="1.0" encoding="utf-8"?>
<p:tagLst xmlns:a="http://schemas.openxmlformats.org/drawingml/2006/main" xmlns:r="http://schemas.openxmlformats.org/officeDocument/2006/relationships" xmlns:p="http://schemas.openxmlformats.org/presentationml/2006/main">
  <p:tag name="TIMING" val="|47.4"/>
</p:tagLst>
</file>

<file path=ppt/tags/tag5.xml><?xml version="1.0" encoding="utf-8"?>
<p:tagLst xmlns:a="http://schemas.openxmlformats.org/drawingml/2006/main" xmlns:r="http://schemas.openxmlformats.org/officeDocument/2006/relationships" xmlns:p="http://schemas.openxmlformats.org/presentationml/2006/main">
  <p:tag name="TIMING" val="|47.4"/>
</p:tagLst>
</file>

<file path=ppt/tags/tag6.xml><?xml version="1.0" encoding="utf-8"?>
<p:tagLst xmlns:a="http://schemas.openxmlformats.org/drawingml/2006/main" xmlns:r="http://schemas.openxmlformats.org/officeDocument/2006/relationships" xmlns:p="http://schemas.openxmlformats.org/presentationml/2006/main">
  <p:tag name="TIMING" val="|47.4"/>
</p:tagLst>
</file>

<file path=ppt/tags/tag7.xml><?xml version="1.0" encoding="utf-8"?>
<p:tagLst xmlns:a="http://schemas.openxmlformats.org/drawingml/2006/main" xmlns:r="http://schemas.openxmlformats.org/officeDocument/2006/relationships" xmlns:p="http://schemas.openxmlformats.org/presentationml/2006/main">
  <p:tag name="TIMING" val="|47.4"/>
</p:tagLst>
</file>

<file path=ppt/tags/tag8.xml><?xml version="1.0" encoding="utf-8"?>
<p:tagLst xmlns:a="http://schemas.openxmlformats.org/drawingml/2006/main" xmlns:r="http://schemas.openxmlformats.org/officeDocument/2006/relationships" xmlns:p="http://schemas.openxmlformats.org/presentationml/2006/main">
  <p:tag name="TIMING" val="|47.4"/>
</p:tagLst>
</file>

<file path=ppt/tags/tag9.xml><?xml version="1.0" encoding="utf-8"?>
<p:tagLst xmlns:a="http://schemas.openxmlformats.org/drawingml/2006/main" xmlns:r="http://schemas.openxmlformats.org/officeDocument/2006/relationships" xmlns:p="http://schemas.openxmlformats.org/presentationml/2006/main">
  <p:tag name="TIMING" val="|47.4"/>
</p:tagLst>
</file>

<file path=ppt/tags/tag10.xml><?xml version="1.0" encoding="utf-8"?>
<p:tagLst xmlns:a="http://schemas.openxmlformats.org/drawingml/2006/main" xmlns:r="http://schemas.openxmlformats.org/officeDocument/2006/relationships" xmlns:p="http://schemas.openxmlformats.org/presentationml/2006/main">
  <p:tag name="TIMING" val="|47.4"/>
</p:tagLst>
</file>

<file path=ppt/tags/tag11.xml><?xml version="1.0" encoding="utf-8"?>
<p:tagLst xmlns:a="http://schemas.openxmlformats.org/drawingml/2006/main" xmlns:r="http://schemas.openxmlformats.org/officeDocument/2006/relationships" xmlns:p="http://schemas.openxmlformats.org/presentationml/2006/main">
  <p:tag name="TIMING" val="|1.5"/>
</p:tagLst>
</file>

<file path=ppt/tags/tag12.xml><?xml version="1.0" encoding="utf-8"?>
<p:tagLst xmlns:a="http://schemas.openxmlformats.org/drawingml/2006/main" xmlns:r="http://schemas.openxmlformats.org/officeDocument/2006/relationships" xmlns:p="http://schemas.openxmlformats.org/presentationml/2006/main">
  <p:tag name="TIMING" val="|47.4"/>
</p:tagLst>
</file>

<file path=ppt/tags/tag13.xml><?xml version="1.0" encoding="utf-8"?>
<p:tagLst xmlns:a="http://schemas.openxmlformats.org/drawingml/2006/main" xmlns:r="http://schemas.openxmlformats.org/officeDocument/2006/relationships" xmlns:p="http://schemas.openxmlformats.org/presentationml/2006/main">
  <p:tag name="TIMING" val="|47.4"/>
</p:tagLst>
</file>

<file path=ppt/tags/tag14.xml><?xml version="1.0" encoding="utf-8"?>
<p:tagLst xmlns:a="http://schemas.openxmlformats.org/drawingml/2006/main" xmlns:r="http://schemas.openxmlformats.org/officeDocument/2006/relationships" xmlns:p="http://schemas.openxmlformats.org/presentationml/2006/main">
  <p:tag name="TIMING" val="|47.4"/>
</p:tagLst>
</file>

<file path=ppt/tags/tag15.xml><?xml version="1.0" encoding="utf-8"?>
<p:tagLst xmlns:a="http://schemas.openxmlformats.org/drawingml/2006/main" xmlns:r="http://schemas.openxmlformats.org/officeDocument/2006/relationships" xmlns:p="http://schemas.openxmlformats.org/presentationml/2006/main">
  <p:tag name="TIMING" val="|47.4"/>
</p:tagLst>
</file>

<file path=ppt/tags/tag16.xml><?xml version="1.0" encoding="utf-8"?>
<p:tagLst xmlns:a="http://schemas.openxmlformats.org/drawingml/2006/main" xmlns:r="http://schemas.openxmlformats.org/officeDocument/2006/relationships" xmlns:p="http://schemas.openxmlformats.org/presentationml/2006/main">
  <p:tag name="TIMING" val="|47.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TotalTime>
  <Words>3460</Words>
  <Application>Microsoft Office PowerPoint</Application>
  <PresentationFormat>Widescreen</PresentationFormat>
  <Paragraphs>292</Paragraphs>
  <Slides>40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Alexandria</vt:lpstr>
      <vt:lpstr>Arial</vt:lpstr>
      <vt:lpstr>Calibri</vt:lpstr>
      <vt:lpstr>Calibri Light</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Okba Alsabbagh</dc:creator>
  <cp:lastModifiedBy>Okba Alsabbagh</cp:lastModifiedBy>
  <cp:revision>141</cp:revision>
  <dcterms:created xsi:type="dcterms:W3CDTF">2025-07-01T03:58:26Z</dcterms:created>
  <dcterms:modified xsi:type="dcterms:W3CDTF">2025-07-06T11:08:35Z</dcterms:modified>
</cp:coreProperties>
</file>