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media/image13.jpg" ContentType="image/jpg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6" Type="http://schemas.openxmlformats.org/officeDocument/2006/relationships/custom-properties" Target="docProps/custom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62"/>
  </p:notesMasterIdLst>
  <p:sldIdLst>
    <p:sldId id="497" r:id="rId2"/>
    <p:sldId id="498" r:id="rId3"/>
    <p:sldId id="499" r:id="rId4"/>
    <p:sldId id="500" r:id="rId5"/>
    <p:sldId id="501" r:id="rId6"/>
    <p:sldId id="502" r:id="rId7"/>
    <p:sldId id="503" r:id="rId8"/>
    <p:sldId id="504" r:id="rId9"/>
    <p:sldId id="505" r:id="rId10"/>
    <p:sldId id="506" r:id="rId11"/>
    <p:sldId id="507" r:id="rId12"/>
    <p:sldId id="508" r:id="rId13"/>
    <p:sldId id="509" r:id="rId14"/>
    <p:sldId id="510" r:id="rId15"/>
    <p:sldId id="511" r:id="rId16"/>
    <p:sldId id="512" r:id="rId17"/>
    <p:sldId id="513" r:id="rId18"/>
    <p:sldId id="514" r:id="rId19"/>
    <p:sldId id="515" r:id="rId20"/>
    <p:sldId id="516" r:id="rId21"/>
    <p:sldId id="517" r:id="rId22"/>
    <p:sldId id="518" r:id="rId23"/>
    <p:sldId id="519" r:id="rId24"/>
    <p:sldId id="520" r:id="rId25"/>
    <p:sldId id="521" r:id="rId26"/>
    <p:sldId id="522" r:id="rId27"/>
    <p:sldId id="523" r:id="rId28"/>
    <p:sldId id="524" r:id="rId29"/>
    <p:sldId id="525" r:id="rId30"/>
    <p:sldId id="526" r:id="rId31"/>
    <p:sldId id="527" r:id="rId32"/>
    <p:sldId id="528" r:id="rId33"/>
    <p:sldId id="529" r:id="rId34"/>
    <p:sldId id="530" r:id="rId35"/>
    <p:sldId id="531" r:id="rId36"/>
    <p:sldId id="532" r:id="rId37"/>
    <p:sldId id="533" r:id="rId38"/>
    <p:sldId id="534" r:id="rId39"/>
    <p:sldId id="535" r:id="rId40"/>
    <p:sldId id="536" r:id="rId41"/>
    <p:sldId id="537" r:id="rId42"/>
    <p:sldId id="538" r:id="rId43"/>
    <p:sldId id="539" r:id="rId44"/>
    <p:sldId id="540" r:id="rId45"/>
    <p:sldId id="541" r:id="rId46"/>
    <p:sldId id="542" r:id="rId47"/>
    <p:sldId id="543" r:id="rId48"/>
    <p:sldId id="544" r:id="rId49"/>
    <p:sldId id="545" r:id="rId50"/>
    <p:sldId id="546" r:id="rId51"/>
    <p:sldId id="547" r:id="rId52"/>
    <p:sldId id="548" r:id="rId53"/>
    <p:sldId id="549" r:id="rId54"/>
    <p:sldId id="550" r:id="rId55"/>
    <p:sldId id="551" r:id="rId56"/>
    <p:sldId id="552" r:id="rId57"/>
    <p:sldId id="553" r:id="rId58"/>
    <p:sldId id="554" r:id="rId59"/>
    <p:sldId id="555" r:id="rId60"/>
    <p:sldId id="556" r:id="rId61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31348"/>
    <p:restoredTop sz="94610"/>
  </p:normalViewPr>
  <p:slideViewPr>
    <p:cSldViewPr snapToGrid="0" snapToObjects="1">
      <p:cViewPr varScale="1">
        <p:scale>
          <a:sx n="109" d="100"/>
          <a:sy n="109" d="100"/>
        </p:scale>
        <p:origin x="216" y="5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203627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Opening slide. Emphasize that the lecture is self-contained and that interest rates are the foundation for valuing cash flows, securities, projects, and financing decisions.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Lecture 5 slide 2: Link with Earnings and Cash Flows. Explain the concept slowly, connect it with business decisions, and use the key takeaway: A profitable project can be rejected if its cash flows are too risky or too delayed relative to the required rate of return.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Lecture 5 slide 3: Why Interest Rates Matter in Finance. Use the image to anchor the discussion and then connect the bullets to financial decision-making.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Lecture 5 slide 4: Interest Rate as the Price of Money. Explain the concept slowly, connect it with business decisions, and use the key takeaway: Borrowing $10,000 at 8% means paying $800 per year for access to money today, excluding fees and principal repayment.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Lecture 5 slide 5: Borrowers and Lenders. Use the image to anchor the discussion and then connect the bullets to financial decision-making.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Lecture 5 slide 6: Supply of Loanable Funds. Explain the concept slowly, connect it with business decisions, and use the key takeaway: When lenders are more willing to provide funds, financing becomes easier and the equilibrium rate tends to fall.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Lecture 5 slide 7: Demand for Loanable Funds. Explain the concept slowly, connect it with business decisions, and use the key takeaway: When investment opportunities and borrowing needs rise, demand shifts right and the equilibrium interest rate tends to increase.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Lecture 5 slide 8: Equilibrium Interest Rate. Explain the concept slowly, connect it with business decisions, and use the key takeaway: Managers should monitor both macroeconomic saving conditions and borrowing demand because both affect financing costs.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Lecture 5 slide 9: Factors Shifting Supply of Funds. Explain the concept slowly, connect it with business decisions, and use the key takeaway: A rightward supply shift normally lowers interest rates; a leftward shift normally raises interest rates.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Lecture 5 slide 10: Factors Shifting Demand for Funds. Explain the concept slowly, connect it with business decisions, and use the key takeaway: A rightward demand shift normally raises interest rates; a leftward shift normally lowers interest rates.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Lecture 5 slide 11: Nominal Interest Rate. Present the formula, explain each symbol verbally, and show how it is used in decision-making.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Lecture 5 slide 12: Real Interest Rate. Present the formula, explain each symbol verbally, and show how it is used in decision-making.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Lecture 5 slide 13: Inflation Premium. Explain the concept slowly, connect it with business decisions, and use the key takeaway: When expected inflation rises, market interest rates usually rise even if real economic risk is unchanged.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Lecture 5 slide 14: Default Risk Premium. Explain the concept slowly, connect it with business decisions, and use the key takeaway: A corporate bond yield above a Treasury yield of similar maturity often reflects credit/default risk and other premiums.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Lecture 5 slide 15: Liquidity Premium. Explain the concept slowly, connect it with business decisions, and use the key takeaway: Two securities with similar default risk may have different rates if one is easier to trade than the other.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Lecture 5 slide 16: Maturity Risk Premium. Explain the concept slowly, connect it with business decisions, and use the key takeaway: When rates rise, long-term bond prices usually fall more than short-term bond prices.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Lecture 5 slide 17: Tax Considerations in Interest Rates. Present the formula, explain each symbol verbally, and show how it is used in decision-making.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Lecture 5 slide 18: Required Return Formula Overview. Explain the concept slowly, connect it with business decisions, and use the key takeaway: Required return = real risk-free rate + inflation premium + default risk premium + liquidity premium + maturity risk premium.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Lecture 5 slide 19: Risk-Free Rate. Explain the concept slowly, connect it with business decisions, and use the key takeaway: Use a short-term risk-free rate for short-term cash flows and a long-term benchmark for long-term valuation.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Lecture 5 slide 20: Treasury Securities as Benchmarks. Use the image to anchor the discussion and then connect the bullets to financial decision-making.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Lecture 5 slide 21: Short-Term versus Long-Term Rates. Explain the concept slowly, connect it with business decisions, and use the key takeaway: Finance long-lived assets with long-term capital when possible; avoid funding permanent needs only with short-term debt.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Lecture 5 slide 22: Yield Curve Definition. Explain the concept slowly, connect it with business decisions, and use the key takeaway: How much extra return do investors require to lend for longer periods today?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Lecture 5 slide 23: Normal Yield Curve. Draw students' attention to the slope of the curve and the economic interpretation.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Lecture 5 slide 24: Inverted Yield Curve. Draw students' attention to the slope of the curve and the economic interpretation.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Lecture 5 slide 25: Flat Yield Curve. Draw students' attention to the slope of the curve and the economic interpretation.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Lecture 5 slide 26: Yield Curve Interpretation. Explain the concept slowly, connect it with business decisions, and use the key takeaway: Yield curves should guide analysis, but decisions must also consider firm risk, cash-flow timing, covenants, and strategy.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Lecture 5 slide 27: Term Structure of Interest Rates. Explain the concept slowly, connect it with business decisions, and use the key takeaway: Term structure turns a list of market rates into an economic explanation of investor expectations and preferences.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Lecture 5 slide 28: Expectations Theory. Draw students' attention to the slope of the curve and the economic interpretation.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Lecture 5 slide 29: Liquidity Preference Theory. Explain the concept slowly, connect it with business decisions, and use the key takeaway: Long-term financing may appear more expensive, but it buys stability and reduces refinancing risk.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Lecture 5 slide 30: Market Segmentation View. Explain the concept slowly, connect it with business decisions, and use the key takeaway: Rates are shaped by the behavior of actual market participants, not only by theoretical expectations.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Lecture 5 slide 31: Interest Rates and Bond Prices. Use the image to anchor the discussion and then connect the bullets to financial decision-making.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Lecture 5 slide 32: Interest Rates and Stock Valuation. Present the formula, explain each symbol verbally, and show how it is used in decision-making.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Lecture 5 slide 33: Interest Rates and Cost of Capital. Present the formula, explain each symbol verbally, and show how it is used in decision-making.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Lecture 5 slide 34: Interest Rates and Capital Budgeting. Present the formula, explain each symbol verbally, and show how it is used in decision-making.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Lecture 5 slide 35: Interest Rates and Corporate Borrowing. Explain the concept slowly, connect it with business decisions, and use the key takeaway: Should the firm borrow now, wait, refinance, issue equity, or reduce the project scale?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Lecture 5 slide 36: Interest Rates and Consumer Credit. Explain the concept slowly, connect it with business decisions, and use the key takeaway: Interest rates affect both sides of the income statement: revenue through demand and expenses through financing cost.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Lecture 5 slide 37: Central Bank Influence on Interest Rates. Use the image to anchor the discussion and then connect the bullets to financial decision-making.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Lecture 5 slide 38: Monetary Policy and Financial Markets. Use the image to anchor the discussion and then connect the bullets to financial decision-making.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Lecture 5 slide 39: International Interest Rate Differences. Use the image to anchor the discussion and then connect the bullets to financial decision-making.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Lecture 5 slide 40: Exchange Rates and Interest Rates. Explain the concept slowly, connect it with business decisions, and use the key takeaway: A higher nominal rate is not automatically better; investors also consider expected currency changes and risk.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Lecture 5 slide 41: Mini-Case: Rate Increase and Firm Decisions. Use the image to anchor the discussion and then connect the bullets to financial decision-making.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Lecture 5 slide 42: Numerical Practice: Nominal versus Real Return. Present the formula, explain each symbol verbally, and show how it is used in decision-making.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Lecture 5 slide 43: Discussion: Why Do Lenders Require Higher Rates?. Explain the concept slowly, connect it with business decisions, and use the key takeaway: Which premium would be most important for a long-term loan to a risky company: default, liquidity, maturity, or inflation?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Lecture 5 slide 44: Key Terms Review. Explain the concept slowly, connect it with business decisions, and use the key takeaway: Most interest-rate analysis asks: What is the base rate, what risks are added, and what maturity is involved?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Lecture 5 slide 45: Lecture Summary and Preparation for Time Value of Money. Use the image to anchor the discussion and then connect the bullets to financial decision-making.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MCQ 1. Correct answer B. Explanation: Interest is the cost to borrowers and the return to lenders for the use of funds over time.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MCQ 2. Correct answer A. Explanation: More funds supplied shifts supply to the right, placing downward pressure on the equilibrium rate.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MCQ 3. Correct answer B. Explanation: Approximate real return = nominal return − inflation = 10% − 4% = 6%.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MCQ 4. Correct answer B. Explanation: Default risk premium compensates lenders for credit risk and expected nonpayment uncertainty.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MCQ 5. Correct answer B. Explanation: Existing fixed coupons become less attractive when market rates rise, so bond prices fall.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MCQ 6. Correct answer B. Explanation: After-tax yield = 9% × (1 − 0.30) = 6.3%.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MCQ 7. Correct answer B. Explanation: An inverted curve slopes downward because short-term yields exceed long-term yields.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MCQ 8. Correct answer B. Explanation: A higher discount rate reduces the present value of future cash flows.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MCQ 9. Correct answer C. Explanation: Expectations theory interprets long-term rates as reflecting expected future short-term rates.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MCQ 10. Correct answer B. Explanation: A higher borrowing cost changes required return, cash-flow coverage, and NPV; the decision should be recalculated.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">
    <p:bg>
      <p:bgPr>
        <a:solidFill>
          <a:srgbClr val="F7FA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24">
            <a:extLst>
              <a:ext uri="{FF2B5EF4-FFF2-40B4-BE49-F238E27FC236}">
                <a16:creationId xmlns:a16="http://schemas.microsoft.com/office/drawing/2014/main" id="{12A0D8B5-FE53-30F9-5243-7363A83C3E34}"/>
              </a:ext>
            </a:extLst>
          </p:cNvPr>
          <p:cNvSpPr/>
          <p:nvPr userDrawn="1"/>
        </p:nvSpPr>
        <p:spPr>
          <a:xfrm>
            <a:off x="348916" y="1519758"/>
            <a:ext cx="11550315" cy="470174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42EBF6AD-CFA6-7424-071F-4818007E828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EBEA5100-20E6-765D-0181-A5F5E82D8968}"/>
              </a:ext>
            </a:extLst>
          </p:cNvPr>
          <p:cNvSpPr/>
          <p:nvPr userDrawn="1"/>
        </p:nvSpPr>
        <p:spPr>
          <a:xfrm>
            <a:off x="1002268" y="305812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0289D73-828D-8401-B188-230978CFF06A}"/>
              </a:ext>
            </a:extLst>
          </p:cNvPr>
          <p:cNvSpPr txBox="1"/>
          <p:nvPr userDrawn="1"/>
        </p:nvSpPr>
        <p:spPr>
          <a:xfrm>
            <a:off x="1171544" y="346390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5A8FADA-D145-E082-E480-E687DC95A1F4}"/>
              </a:ext>
            </a:extLst>
          </p:cNvPr>
          <p:cNvSpPr txBox="1"/>
          <p:nvPr userDrawn="1"/>
        </p:nvSpPr>
        <p:spPr>
          <a:xfrm>
            <a:off x="1274139" y="602205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56369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97822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7/3/26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EG" smtClean="0"/>
              <a:t>‹#›</a:t>
            </a:fld>
            <a:endParaRPr lang="en-EG"/>
          </a:p>
        </p:txBody>
      </p:sp>
    </p:spTree>
    <p:extLst>
      <p:ext uri="{BB962C8B-B14F-4D97-AF65-F5344CB8AC3E}">
        <p14:creationId xmlns:p14="http://schemas.microsoft.com/office/powerpoint/2010/main" val="15009251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/>
          </a:p>
        </p:txBody>
      </p:sp>
      <p:sp>
        <p:nvSpPr>
          <p:cNvPr id="30" name="TextBox 29"/>
          <p:cNvSpPr txBox="1"/>
          <p:nvPr/>
        </p:nvSpPr>
        <p:spPr>
          <a:xfrm>
            <a:off x="707123" y="3317233"/>
            <a:ext cx="521652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002060"/>
                </a:solidFill>
                <a:latin typeface="Arial"/>
              </a:rPr>
              <a:t>Prepared by </a:t>
            </a:r>
          </a:p>
          <a:p>
            <a:r>
              <a:rPr lang="en-US" sz="2000" b="1" dirty="0">
                <a:solidFill>
                  <a:srgbClr val="002060"/>
                </a:solidFill>
                <a:latin typeface="Arial"/>
              </a:rPr>
              <a:t>Dr. Mohamed Hussein</a:t>
            </a:r>
          </a:p>
          <a:p>
            <a:r>
              <a:rPr lang="en-US" altLang="en-US" sz="1600" b="1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Assistant Professor of Accounting 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707123" y="1681509"/>
            <a:ext cx="4164923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AEEF"/>
                </a:solidFill>
                <a:latin typeface="Arial"/>
              </a:rPr>
              <a:t>Introduction to</a:t>
            </a:r>
            <a:endParaRPr lang="ar-SA" sz="4400" b="1" dirty="0">
              <a:solidFill>
                <a:srgbClr val="00AEEF"/>
              </a:solidFill>
              <a:latin typeface="Arial"/>
            </a:endParaRPr>
          </a:p>
          <a:p>
            <a:r>
              <a:rPr lang="en-US" sz="4400" b="1" dirty="0">
                <a:solidFill>
                  <a:srgbClr val="00AEEF"/>
                </a:solidFill>
                <a:latin typeface="Arial"/>
              </a:rPr>
              <a:t>Finance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5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707123" y="4601849"/>
            <a:ext cx="41921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MGM 237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AB2935D-5824-2899-8987-CD882D04D3EB}"/>
              </a:ext>
            </a:extLst>
          </p:cNvPr>
          <p:cNvSpPr txBox="1"/>
          <p:nvPr/>
        </p:nvSpPr>
        <p:spPr>
          <a:xfrm>
            <a:off x="707123" y="5026551"/>
            <a:ext cx="47392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Interest Rates and Financial Markets</a:t>
            </a: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DEEE7494-C7E0-1F7E-6B3A-60CB912FC0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8979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b="1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b="1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886378" y="1640815"/>
            <a:ext cx="6621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19455" marR="99060">
              <a:defRPr b="1"/>
            </a:pPr>
            <a:r>
              <a:rPr lang="en-US" sz="2400" b="1" spc="-15" dirty="0">
                <a:solidFill>
                  <a:srgbClr val="00B0F0"/>
                </a:solidFill>
                <a:cs typeface="Calibri"/>
              </a:rPr>
              <a:t>Interest Rates and Financial Markets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437433" y="2212064"/>
            <a:ext cx="8136722" cy="4303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sz="2400" b="1" spc="-15" dirty="0">
                <a:solidFill>
                  <a:srgbClr val="002060"/>
                </a:solidFill>
                <a:cs typeface="Calibri"/>
              </a:rPr>
              <a:t>Learning Outcomes</a:t>
            </a:r>
          </a:p>
          <a:p>
            <a:pPr>
              <a:lnSpc>
                <a:spcPct val="200000"/>
              </a:lnSpc>
            </a:pPr>
            <a:r>
              <a:rPr lang="en-US" sz="2000" b="1" dirty="0">
                <a:solidFill>
                  <a:srgbClr val="FFC000"/>
                </a:solidFill>
              </a:rPr>
              <a:t>Students will be able to: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/>
              <a:t>Explain interest rates as the price paid for using funds over time.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/>
              <a:t>Apply the loanable funds framework to supply, demand, and equilibrium rates.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/>
              <a:t>Break nominal rates into real rate, inflation, and risk premiums.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/>
              <a:t>Interpret yield curves and term-structure theories.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/>
              <a:t>Connect interest rates to bond prices, stock valuation, cost of capital, borrowing, and capital budgeting.</a:t>
            </a:r>
          </a:p>
        </p:txBody>
      </p:sp>
      <p:sp>
        <p:nvSpPr>
          <p:cNvPr id="3" name="Text 4">
            <a:extLst>
              <a:ext uri="{FF2B5EF4-FFF2-40B4-BE49-F238E27FC236}">
                <a16:creationId xmlns:a16="http://schemas.microsoft.com/office/drawing/2014/main" id="{81E286E3-3D90-444D-6EA8-49E19E31B846}"/>
              </a:ext>
            </a:extLst>
          </p:cNvPr>
          <p:cNvSpPr/>
          <p:nvPr/>
        </p:nvSpPr>
        <p:spPr>
          <a:xfrm>
            <a:off x="11384280" y="6473952"/>
            <a:ext cx="3200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400" b="1" dirty="0">
                <a:solidFill>
                  <a:srgbClr val="17324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01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88FADD8E-F051-755E-9370-06BE5D0BE04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C0ADF636-7AAF-93DA-CC7E-6C968B7AE806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b="1">
              <a:ea typeface="Roboto Light" panose="020000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F4CE1E8-1347-4227-9953-9677DBC89531}"/>
              </a:ext>
            </a:extLst>
          </p:cNvPr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1CAE343-07CB-A2B8-D614-A08358F2AA18}"/>
              </a:ext>
            </a:extLst>
          </p:cNvPr>
          <p:cNvSpPr txBox="1"/>
          <p:nvPr/>
        </p:nvSpPr>
        <p:spPr>
          <a:xfrm>
            <a:off x="3473752" y="1599946"/>
            <a:ext cx="916928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13574384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3"/>
          <p:cNvSpPr/>
          <p:nvPr/>
        </p:nvSpPr>
        <p:spPr>
          <a:xfrm>
            <a:off x="3035808" y="338328"/>
            <a:ext cx="1572768" cy="283464"/>
          </a:xfrm>
          <a:prstGeom prst="roundRect">
            <a:avLst>
              <a:gd name="adj" fmla="val 25806"/>
            </a:avLst>
          </a:prstGeom>
          <a:solidFill>
            <a:srgbClr val="EAF5FB"/>
          </a:solidFill>
          <a:ln>
            <a:solidFill>
              <a:srgbClr val="EAF5FB">
                <a:alpha val="0"/>
              </a:srgbClr>
            </a:solidFill>
          </a:ln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C5A8E"/>
                </a:solidFill>
                <a:latin typeface="Aptos"/>
              </a:rPr>
              <a:t>LECTURE 5</a:t>
            </a:r>
            <a:endParaRPr lang="en-US" sz="1100" b="1" dirty="0"/>
          </a:p>
        </p:txBody>
      </p:sp>
      <p:sp>
        <p:nvSpPr>
          <p:cNvPr id="6" name="Text 4"/>
          <p:cNvSpPr/>
          <p:nvPr/>
        </p:nvSpPr>
        <p:spPr>
          <a:xfrm>
            <a:off x="3035808" y="758952"/>
            <a:ext cx="632764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200" b="1" dirty="0">
                <a:solidFill>
                  <a:srgbClr val="17324D"/>
                </a:solidFill>
                <a:latin typeface="Aptos"/>
              </a:rPr>
              <a:t>Interest Rates and Financial Markets</a:t>
            </a:r>
            <a:endParaRPr lang="en-US" sz="2200" b="1" dirty="0"/>
          </a:p>
        </p:txBody>
      </p:sp>
      <p:sp>
        <p:nvSpPr>
          <p:cNvPr id="7" name="Text 5"/>
          <p:cNvSpPr/>
          <p:nvPr/>
        </p:nvSpPr>
        <p:spPr>
          <a:xfrm>
            <a:off x="3035808" y="1216152"/>
            <a:ext cx="658368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>
              <a:buNone/>
            </a:pPr>
            <a:r>
              <a:rPr lang="en-US" sz="1400" b="1" dirty="0">
                <a:solidFill>
                  <a:srgbClr val="FFC000"/>
                </a:solidFill>
                <a:latin typeface="Aptos"/>
              </a:rPr>
              <a:t>How money is priced, why rates differ, and how rates guide financial decisions.</a:t>
            </a:r>
            <a:endParaRPr lang="en-US" sz="1200" b="1" dirty="0"/>
          </a:p>
        </p:txBody>
      </p:sp>
      <p:sp>
        <p:nvSpPr>
          <p:cNvPr id="14" name="Text 12"/>
          <p:cNvSpPr/>
          <p:nvPr/>
        </p:nvSpPr>
        <p:spPr>
          <a:xfrm>
            <a:off x="502920" y="6565392"/>
            <a:ext cx="29260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B2248"/>
                </a:solidFill>
                <a:latin typeface="Aptos"/>
              </a:rPr>
              <a:t>Interest rates and financial markets</a:t>
            </a:r>
            <a:endParaRPr lang="en-US" sz="1100" b="1" dirty="0"/>
          </a:p>
        </p:txBody>
      </p:sp>
      <p:sp>
        <p:nvSpPr>
          <p:cNvPr id="15" name="Text 13"/>
          <p:cNvSpPr/>
          <p:nvPr/>
        </p:nvSpPr>
        <p:spPr>
          <a:xfrm>
            <a:off x="11292840" y="6528816"/>
            <a:ext cx="4114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sz="1400" b="1">
                <a:solidFill>
                  <a:srgbClr val="17324D"/>
                </a:solidFill>
                <a:latin typeface="Arial"/>
              </a:rPr>
              <a:t>01</a:t>
            </a:r>
            <a:endParaRPr lang="en-US" sz="1200" b="1" dirty="0"/>
          </a:p>
        </p:txBody>
      </p:sp>
      <p:pic>
        <p:nvPicPr>
          <p:cNvPr id="16" name="Image 0" descr="/mnt/data/a_wide_modern_classroom_finance_lab_scene_a_larg_batch_1.png"/>
          <p:cNvPicPr>
            <a:picLocks noChangeAspect="1"/>
          </p:cNvPicPr>
          <p:nvPr/>
        </p:nvPicPr>
        <p:blipFill>
          <a:blip r:embed="rId3"/>
          <a:srcRect l="12033" r="12033"/>
          <a:stretch/>
        </p:blipFill>
        <p:spPr>
          <a:xfrm>
            <a:off x="713232" y="1874520"/>
            <a:ext cx="3886200" cy="2880360"/>
          </a:xfrm>
          <a:prstGeom prst="rect">
            <a:avLst/>
          </a:prstGeom>
        </p:spPr>
      </p:pic>
      <p:sp>
        <p:nvSpPr>
          <p:cNvPr id="17" name="Shape 14"/>
          <p:cNvSpPr/>
          <p:nvPr/>
        </p:nvSpPr>
        <p:spPr>
          <a:xfrm>
            <a:off x="713232" y="1874520"/>
            <a:ext cx="3886200" cy="2880360"/>
          </a:xfrm>
          <a:prstGeom prst="roundRect">
            <a:avLst>
              <a:gd name="adj" fmla="val 2540"/>
            </a:avLst>
          </a:prstGeom>
          <a:solidFill>
            <a:srgbClr val="FFFFFF">
              <a:alpha val="0"/>
            </a:srgbClr>
          </a:solidFill>
          <a:ln w="13970">
            <a:solidFill>
              <a:srgbClr val="00A8E0">
                <a:alpha val="80000"/>
              </a:srgbClr>
            </a:solidFill>
            <a:prstDash val="solid"/>
          </a:ln>
        </p:spPr>
        <p:txBody>
          <a:bodyPr/>
          <a:lstStyle/>
          <a:p>
            <a:endParaRPr b="1"/>
          </a:p>
        </p:txBody>
      </p:sp>
      <p:sp>
        <p:nvSpPr>
          <p:cNvPr id="18" name="Text 15"/>
          <p:cNvSpPr/>
          <p:nvPr/>
        </p:nvSpPr>
        <p:spPr>
          <a:xfrm>
            <a:off x="4864608" y="1847088"/>
            <a:ext cx="256032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800" b="1" dirty="0">
                <a:solidFill>
                  <a:srgbClr val="17324D"/>
                </a:solidFill>
                <a:latin typeface="Aptos"/>
              </a:rPr>
              <a:t>Lecture Overview</a:t>
            </a:r>
            <a:endParaRPr lang="en-US" sz="1800" b="1" dirty="0"/>
          </a:p>
        </p:txBody>
      </p:sp>
      <p:sp>
        <p:nvSpPr>
          <p:cNvPr id="20" name="Rounded Rectangle 19"/>
          <p:cNvSpPr/>
          <p:nvPr/>
        </p:nvSpPr>
        <p:spPr>
          <a:xfrm>
            <a:off x="594360" y="5413391"/>
            <a:ext cx="10753344" cy="694944"/>
          </a:xfrm>
          <a:prstGeom prst="roundRect">
            <a:avLst/>
          </a:prstGeom>
          <a:solidFill>
            <a:srgbClr val="F7FAFC"/>
          </a:solidFill>
          <a:ln w="13970">
            <a:solidFill>
              <a:srgbClr val="BEDC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b="1"/>
          </a:p>
        </p:txBody>
      </p:sp>
      <p:sp>
        <p:nvSpPr>
          <p:cNvPr id="21" name="Rounded Rectangle 20"/>
          <p:cNvSpPr/>
          <p:nvPr/>
        </p:nvSpPr>
        <p:spPr>
          <a:xfrm>
            <a:off x="749808" y="5504830"/>
            <a:ext cx="1554480" cy="444285"/>
          </a:xfrm>
          <a:prstGeom prst="roundRect">
            <a:avLst/>
          </a:prstGeom>
          <a:solidFill>
            <a:srgbClr val="E8F6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6094"/>
                </a:solidFill>
                <a:latin typeface="Aptos"/>
              </a:rPr>
              <a:t>MANAGER'S
INSIGHT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487168" y="5523119"/>
            <a:ext cx="8595360" cy="22860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600" b="1" dirty="0">
                <a:solidFill>
                  <a:srgbClr val="122F49"/>
                </a:solidFill>
                <a:latin typeface="Aptos"/>
              </a:rPr>
              <a:t>Rates discipline every valuation, financing, and investment decision.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4864608" y="2258568"/>
            <a:ext cx="6355080" cy="530352"/>
          </a:xfrm>
          <a:prstGeom prst="roundRect">
            <a:avLst/>
          </a:prstGeom>
          <a:solidFill>
            <a:srgbClr val="F5EEDF"/>
          </a:solidFill>
          <a:ln w="11430">
            <a:solidFill>
              <a:srgbClr val="B590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 dirty="0"/>
          </a:p>
        </p:txBody>
      </p:sp>
      <p:sp>
        <p:nvSpPr>
          <p:cNvPr id="24" name="TextBox 23"/>
          <p:cNvSpPr txBox="1"/>
          <p:nvPr/>
        </p:nvSpPr>
        <p:spPr>
          <a:xfrm>
            <a:off x="4956048" y="2304288"/>
            <a:ext cx="6172200" cy="438912"/>
          </a:xfrm>
          <a:prstGeom prst="rect">
            <a:avLst/>
          </a:prstGeom>
          <a:noFill/>
        </p:spPr>
        <p:txBody>
          <a:bodyPr wrap="square" lIns="18288" tIns="9144" rIns="18288" bIns="9144">
            <a:normAutofit/>
          </a:bodyPr>
          <a:lstStyle/>
          <a:p>
            <a:pPr algn="l">
              <a:lnSpc>
                <a:spcPct val="93000"/>
              </a:lnSpc>
            </a:pPr>
            <a:r>
              <a:rPr sz="1400" b="1" dirty="0">
                <a:solidFill>
                  <a:srgbClr val="1B1F27"/>
                </a:solidFill>
                <a:latin typeface="Aptos"/>
              </a:rPr>
              <a:t>Interest rates represent the price of money over time. They affect borrowing, saving, investment decisions, and financial market performance.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4864608" y="2871216"/>
            <a:ext cx="6355080" cy="413308"/>
          </a:xfrm>
          <a:prstGeom prst="roundRect">
            <a:avLst/>
          </a:prstGeom>
          <a:solidFill>
            <a:srgbClr val="FAFBFD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6" name="Rounded Rectangle 25"/>
          <p:cNvSpPr/>
          <p:nvPr/>
        </p:nvSpPr>
        <p:spPr>
          <a:xfrm>
            <a:off x="4956048" y="2958998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01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431536" y="2926080"/>
            <a:ext cx="5678424" cy="303580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550" b="1">
                <a:solidFill>
                  <a:srgbClr val="1B1F27"/>
                </a:solidFill>
                <a:latin typeface="Aptos"/>
              </a:rPr>
              <a:t>How interest rates are determined.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4864608" y="3357676"/>
            <a:ext cx="6355080" cy="413308"/>
          </a:xfrm>
          <a:prstGeom prst="roundRect">
            <a:avLst/>
          </a:prstGeom>
          <a:solidFill>
            <a:srgbClr val="F6F8FB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9" name="Rounded Rectangle 28"/>
          <p:cNvSpPr/>
          <p:nvPr/>
        </p:nvSpPr>
        <p:spPr>
          <a:xfrm>
            <a:off x="4956048" y="3445458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02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5431536" y="3412540"/>
            <a:ext cx="5678424" cy="303580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550" b="1">
                <a:solidFill>
                  <a:srgbClr val="1B1F27"/>
                </a:solidFill>
                <a:latin typeface="Aptos"/>
              </a:rPr>
              <a:t>Why interest rates differ across financial instruments.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4864608" y="3844136"/>
            <a:ext cx="6355080" cy="413308"/>
          </a:xfrm>
          <a:prstGeom prst="roundRect">
            <a:avLst/>
          </a:prstGeom>
          <a:solidFill>
            <a:srgbClr val="FAFBFD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2" name="Rounded Rectangle 31"/>
          <p:cNvSpPr/>
          <p:nvPr/>
        </p:nvSpPr>
        <p:spPr>
          <a:xfrm>
            <a:off x="4956048" y="3931918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03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5431536" y="3899000"/>
            <a:ext cx="5678424" cy="303580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550" b="1" dirty="0">
                <a:solidFill>
                  <a:srgbClr val="1B1F27"/>
                </a:solidFill>
                <a:latin typeface="Aptos"/>
              </a:rPr>
              <a:t>How inflation, risk, maturity, and liquidity affect rates.</a:t>
            </a:r>
          </a:p>
        </p:txBody>
      </p:sp>
      <p:sp>
        <p:nvSpPr>
          <p:cNvPr id="34" name="Rounded Rectangle 33"/>
          <p:cNvSpPr/>
          <p:nvPr/>
        </p:nvSpPr>
        <p:spPr>
          <a:xfrm>
            <a:off x="4864608" y="4330596"/>
            <a:ext cx="6355080" cy="413308"/>
          </a:xfrm>
          <a:prstGeom prst="roundRect">
            <a:avLst/>
          </a:prstGeom>
          <a:solidFill>
            <a:srgbClr val="F6F8FB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5" name="Rounded Rectangle 34"/>
          <p:cNvSpPr/>
          <p:nvPr/>
        </p:nvSpPr>
        <p:spPr>
          <a:xfrm>
            <a:off x="4956048" y="4418378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04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5431536" y="4385460"/>
            <a:ext cx="5678424" cy="303580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550" b="1">
                <a:solidFill>
                  <a:srgbClr val="1B1F27"/>
                </a:solidFill>
                <a:latin typeface="Aptos"/>
              </a:rPr>
              <a:t>How yield curves help interpret market expectations.</a:t>
            </a:r>
          </a:p>
        </p:txBody>
      </p:sp>
      <p:sp>
        <p:nvSpPr>
          <p:cNvPr id="37" name="Rounded Rectangle 36"/>
          <p:cNvSpPr/>
          <p:nvPr/>
        </p:nvSpPr>
        <p:spPr>
          <a:xfrm>
            <a:off x="4864608" y="4817055"/>
            <a:ext cx="6355080" cy="508553"/>
          </a:xfrm>
          <a:prstGeom prst="roundRect">
            <a:avLst/>
          </a:prstGeom>
          <a:solidFill>
            <a:srgbClr val="FAFBFD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8" name="Rounded Rectangle 37"/>
          <p:cNvSpPr/>
          <p:nvPr/>
        </p:nvSpPr>
        <p:spPr>
          <a:xfrm>
            <a:off x="4956048" y="4904838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05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5431536" y="4871920"/>
            <a:ext cx="5678424" cy="303580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 dirty="0">
                <a:solidFill>
                  <a:srgbClr val="1B1F27"/>
                </a:solidFill>
                <a:latin typeface="Aptos"/>
              </a:rPr>
              <a:t>How interest rates influence bond prices, stock valuation, cost of capital, and capital budgeting.</a:t>
            </a:r>
          </a:p>
        </p:txBody>
      </p:sp>
    </p:spTree>
    <p:extLst>
      <p:ext uri="{BB962C8B-B14F-4D97-AF65-F5344CB8AC3E}">
        <p14:creationId xmlns:p14="http://schemas.microsoft.com/office/powerpoint/2010/main" val="14490500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3"/>
          <p:cNvSpPr/>
          <p:nvPr/>
        </p:nvSpPr>
        <p:spPr>
          <a:xfrm>
            <a:off x="3035808" y="338328"/>
            <a:ext cx="1572768" cy="283464"/>
          </a:xfrm>
          <a:prstGeom prst="roundRect">
            <a:avLst>
              <a:gd name="adj" fmla="val 25806"/>
            </a:avLst>
          </a:prstGeom>
          <a:solidFill>
            <a:srgbClr val="EAF5FB"/>
          </a:solidFill>
          <a:ln>
            <a:solidFill>
              <a:srgbClr val="EAF5FB">
                <a:alpha val="0"/>
              </a:srgbClr>
            </a:solidFill>
          </a:ln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C5A8E"/>
                </a:solidFill>
                <a:latin typeface="Aptos"/>
              </a:rPr>
              <a:t>INTEREST RATES</a:t>
            </a:r>
            <a:endParaRPr lang="en-US" sz="1100" b="1" dirty="0"/>
          </a:p>
        </p:txBody>
      </p:sp>
      <p:sp>
        <p:nvSpPr>
          <p:cNvPr id="6" name="Text 4"/>
          <p:cNvSpPr/>
          <p:nvPr/>
        </p:nvSpPr>
        <p:spPr>
          <a:xfrm>
            <a:off x="3035808" y="758952"/>
            <a:ext cx="632764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200" b="1" dirty="0">
                <a:solidFill>
                  <a:srgbClr val="17324D"/>
                </a:solidFill>
                <a:latin typeface="Aptos"/>
              </a:rPr>
              <a:t>Link with Earnings and Cash Flows</a:t>
            </a:r>
            <a:endParaRPr lang="en-US" sz="2200" b="1" dirty="0"/>
          </a:p>
        </p:txBody>
      </p:sp>
      <p:sp>
        <p:nvSpPr>
          <p:cNvPr id="7" name="Text 5"/>
          <p:cNvSpPr/>
          <p:nvPr/>
        </p:nvSpPr>
        <p:spPr>
          <a:xfrm>
            <a:off x="3035808" y="1216152"/>
            <a:ext cx="658368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>
              <a:buNone/>
            </a:pPr>
            <a:r>
              <a:rPr lang="en-US" sz="1400" b="1" dirty="0">
                <a:solidFill>
                  <a:srgbClr val="FFC000"/>
                </a:solidFill>
                <a:latin typeface="Aptos"/>
              </a:rPr>
              <a:t>Interest rates convert accounting performance into economic value.</a:t>
            </a:r>
            <a:endParaRPr lang="en-US" sz="1200" b="1" dirty="0"/>
          </a:p>
        </p:txBody>
      </p:sp>
      <p:sp>
        <p:nvSpPr>
          <p:cNvPr id="14" name="Text 12"/>
          <p:cNvSpPr/>
          <p:nvPr/>
        </p:nvSpPr>
        <p:spPr>
          <a:xfrm>
            <a:off x="502920" y="6565392"/>
            <a:ext cx="29260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B2248"/>
                </a:solidFill>
                <a:latin typeface="Aptos"/>
              </a:rPr>
              <a:t>Interest rates and financial markets</a:t>
            </a:r>
            <a:endParaRPr lang="en-US" sz="1100" b="1" dirty="0"/>
          </a:p>
        </p:txBody>
      </p:sp>
      <p:sp>
        <p:nvSpPr>
          <p:cNvPr id="15" name="Text 13"/>
          <p:cNvSpPr/>
          <p:nvPr/>
        </p:nvSpPr>
        <p:spPr>
          <a:xfrm>
            <a:off x="11292840" y="6528816"/>
            <a:ext cx="4114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sz="1400" b="1">
                <a:solidFill>
                  <a:srgbClr val="17324D"/>
                </a:solidFill>
                <a:latin typeface="Arial"/>
              </a:rPr>
              <a:t>02</a:t>
            </a:r>
            <a:endParaRPr lang="en-US" sz="1200" b="1" dirty="0"/>
          </a:p>
        </p:txBody>
      </p:sp>
      <p:sp>
        <p:nvSpPr>
          <p:cNvPr id="78" name="Rectangle 77"/>
          <p:cNvSpPr/>
          <p:nvPr/>
        </p:nvSpPr>
        <p:spPr>
          <a:xfrm>
            <a:off x="10716768" y="1874519"/>
            <a:ext cx="475488" cy="109728"/>
          </a:xfrm>
          <a:prstGeom prst="rect">
            <a:avLst/>
          </a:prstGeom>
          <a:solidFill>
            <a:srgbClr val="00A9E0"/>
          </a:solidFill>
          <a:ln w="13970">
            <a:solidFill>
              <a:srgbClr val="00A9E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79" name="Rectangle 78"/>
          <p:cNvSpPr/>
          <p:nvPr/>
        </p:nvSpPr>
        <p:spPr>
          <a:xfrm>
            <a:off x="10881360" y="1993392"/>
            <a:ext cx="475488" cy="109728"/>
          </a:xfrm>
          <a:prstGeom prst="rect">
            <a:avLst/>
          </a:prstGeom>
          <a:solidFill>
            <a:srgbClr val="64BEDC"/>
          </a:solidFill>
          <a:ln w="13970">
            <a:solidFill>
              <a:srgbClr val="64BED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80" name="Rectangle 79"/>
          <p:cNvSpPr/>
          <p:nvPr/>
        </p:nvSpPr>
        <p:spPr>
          <a:xfrm>
            <a:off x="11045952" y="2112264"/>
            <a:ext cx="475488" cy="109728"/>
          </a:xfrm>
          <a:prstGeom prst="rect">
            <a:avLst/>
          </a:prstGeom>
          <a:solidFill>
            <a:srgbClr val="F7B500"/>
          </a:solidFill>
          <a:ln w="13970">
            <a:solidFill>
              <a:srgbClr val="F7B5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81" name="Rounded Rectangle 80"/>
          <p:cNvSpPr/>
          <p:nvPr/>
        </p:nvSpPr>
        <p:spPr>
          <a:xfrm>
            <a:off x="768096" y="1783080"/>
            <a:ext cx="1965960" cy="310896"/>
          </a:xfrm>
          <a:prstGeom prst="roundRect">
            <a:avLst/>
          </a:prstGeom>
          <a:solidFill>
            <a:srgbClr val="E8F6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6094"/>
                </a:solidFill>
                <a:latin typeface="Aptos"/>
              </a:rPr>
              <a:t>VALUE BRIDGE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768096" y="2112264"/>
            <a:ext cx="7086600" cy="658368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2400" b="1">
                <a:solidFill>
                  <a:srgbClr val="122F49"/>
                </a:solidFill>
                <a:latin typeface="Aptos"/>
              </a:rPr>
              <a:t>From accounting results to financial value</a:t>
            </a:r>
          </a:p>
        </p:txBody>
      </p:sp>
      <p:sp>
        <p:nvSpPr>
          <p:cNvPr id="83" name="TextBox 82"/>
          <p:cNvSpPr txBox="1"/>
          <p:nvPr/>
        </p:nvSpPr>
        <p:spPr>
          <a:xfrm>
            <a:off x="768096" y="2743200"/>
            <a:ext cx="7452360" cy="402336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50" b="1" dirty="0">
                <a:latin typeface="Aptos"/>
              </a:rPr>
              <a:t>Interest rates translate expected cash flows into today's firm value by linking profitability, risk, and financing cost.</a:t>
            </a:r>
          </a:p>
        </p:txBody>
      </p:sp>
      <p:pic>
        <p:nvPicPr>
          <p:cNvPr id="84" name="Picture 83" descr="imag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49640" y="2103120"/>
            <a:ext cx="2606040" cy="1463040"/>
          </a:xfrm>
          <a:prstGeom prst="rect">
            <a:avLst/>
          </a:prstGeom>
        </p:spPr>
      </p:pic>
      <p:sp>
        <p:nvSpPr>
          <p:cNvPr id="85" name="Rounded Rectangle 84"/>
          <p:cNvSpPr/>
          <p:nvPr/>
        </p:nvSpPr>
        <p:spPr>
          <a:xfrm>
            <a:off x="768096" y="3703320"/>
            <a:ext cx="1874519" cy="694944"/>
          </a:xfrm>
          <a:prstGeom prst="roundRect">
            <a:avLst/>
          </a:prstGeom>
          <a:solidFill>
            <a:srgbClr val="E8F6FC"/>
          </a:solidFill>
          <a:ln w="13970">
            <a:solidFill>
              <a:srgbClr val="00A9E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27432" tIns="27432" rIns="27432" bIns="18288" rtlCol="0" anchor="ctr"/>
          <a:lstStyle/>
          <a:p>
            <a:pPr algn="ctr"/>
            <a:r>
              <a:rPr sz="1500" b="1" dirty="0">
                <a:solidFill>
                  <a:srgbClr val="122F49"/>
                </a:solidFill>
                <a:latin typeface="Aptos"/>
              </a:rPr>
              <a:t>Financial
Statements</a:t>
            </a:r>
          </a:p>
          <a:p>
            <a:pPr algn="ctr"/>
            <a:r>
              <a:rPr sz="1400" b="1" dirty="0">
                <a:solidFill>
                  <a:srgbClr val="FFC000"/>
                </a:solidFill>
                <a:latin typeface="Aptos"/>
              </a:rPr>
              <a:t>Accounting data</a:t>
            </a:r>
          </a:p>
        </p:txBody>
      </p:sp>
      <p:sp>
        <p:nvSpPr>
          <p:cNvPr id="86" name="Right Arrow 85"/>
          <p:cNvSpPr/>
          <p:nvPr/>
        </p:nvSpPr>
        <p:spPr>
          <a:xfrm>
            <a:off x="2615184" y="3977639"/>
            <a:ext cx="374904" cy="146304"/>
          </a:xfrm>
          <a:prstGeom prst="rightArrow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87" name="Rounded Rectangle 86"/>
          <p:cNvSpPr/>
          <p:nvPr/>
        </p:nvSpPr>
        <p:spPr>
          <a:xfrm>
            <a:off x="2953511" y="3703320"/>
            <a:ext cx="1874519" cy="694944"/>
          </a:xfrm>
          <a:prstGeom prst="roundRect">
            <a:avLst/>
          </a:prstGeom>
          <a:solidFill>
            <a:srgbClr val="E8F6FC"/>
          </a:solidFill>
          <a:ln w="13970">
            <a:solidFill>
              <a:srgbClr val="00A9E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27432" tIns="27432" rIns="27432" bIns="18288" rtlCol="0" anchor="ctr"/>
          <a:lstStyle/>
          <a:p>
            <a:pPr algn="ctr"/>
            <a:r>
              <a:rPr sz="1500" b="1" dirty="0">
                <a:solidFill>
                  <a:srgbClr val="122F49"/>
                </a:solidFill>
                <a:latin typeface="Aptos"/>
              </a:rPr>
              <a:t>Earnings
Quality</a:t>
            </a:r>
          </a:p>
          <a:p>
            <a:pPr algn="ctr"/>
            <a:r>
              <a:rPr sz="1400" b="1" dirty="0">
                <a:solidFill>
                  <a:srgbClr val="FFC000"/>
                </a:solidFill>
                <a:latin typeface="Aptos"/>
              </a:rPr>
              <a:t>Performance signal</a:t>
            </a:r>
          </a:p>
        </p:txBody>
      </p:sp>
      <p:sp>
        <p:nvSpPr>
          <p:cNvPr id="88" name="Right Arrow 87"/>
          <p:cNvSpPr/>
          <p:nvPr/>
        </p:nvSpPr>
        <p:spPr>
          <a:xfrm>
            <a:off x="4800599" y="3977639"/>
            <a:ext cx="374904" cy="146304"/>
          </a:xfrm>
          <a:prstGeom prst="rightArrow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89" name="Rounded Rectangle 88"/>
          <p:cNvSpPr/>
          <p:nvPr/>
        </p:nvSpPr>
        <p:spPr>
          <a:xfrm>
            <a:off x="5138927" y="3703320"/>
            <a:ext cx="1874519" cy="694944"/>
          </a:xfrm>
          <a:prstGeom prst="roundRect">
            <a:avLst/>
          </a:prstGeom>
          <a:solidFill>
            <a:srgbClr val="E8F6FC"/>
          </a:solidFill>
          <a:ln w="13970">
            <a:solidFill>
              <a:srgbClr val="00A9E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27432" tIns="27432" rIns="27432" bIns="18288" rtlCol="0" anchor="ctr"/>
          <a:lstStyle/>
          <a:p>
            <a:pPr algn="ctr"/>
            <a:r>
              <a:rPr sz="1500" b="1" dirty="0">
                <a:solidFill>
                  <a:srgbClr val="122F49"/>
                </a:solidFill>
                <a:latin typeface="Aptos"/>
              </a:rPr>
              <a:t>Expected
Cash Flows</a:t>
            </a:r>
          </a:p>
          <a:p>
            <a:pPr algn="ctr"/>
            <a:r>
              <a:rPr sz="1400" b="1" dirty="0">
                <a:solidFill>
                  <a:srgbClr val="FFC000"/>
                </a:solidFill>
                <a:latin typeface="Aptos"/>
              </a:rPr>
              <a:t>Value input</a:t>
            </a:r>
          </a:p>
        </p:txBody>
      </p:sp>
      <p:sp>
        <p:nvSpPr>
          <p:cNvPr id="90" name="Right Arrow 89"/>
          <p:cNvSpPr/>
          <p:nvPr/>
        </p:nvSpPr>
        <p:spPr>
          <a:xfrm>
            <a:off x="6986015" y="3977639"/>
            <a:ext cx="374904" cy="146304"/>
          </a:xfrm>
          <a:prstGeom prst="rightArrow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91" name="Rounded Rectangle 90"/>
          <p:cNvSpPr/>
          <p:nvPr/>
        </p:nvSpPr>
        <p:spPr>
          <a:xfrm>
            <a:off x="7324344" y="3703320"/>
            <a:ext cx="1874519" cy="694944"/>
          </a:xfrm>
          <a:prstGeom prst="roundRect">
            <a:avLst/>
          </a:prstGeom>
          <a:solidFill>
            <a:srgbClr val="E8F6FC"/>
          </a:solidFill>
          <a:ln w="13970">
            <a:solidFill>
              <a:srgbClr val="00A9E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27432" tIns="27432" rIns="27432" bIns="18288" rtlCol="0" anchor="ctr"/>
          <a:lstStyle/>
          <a:p>
            <a:pPr algn="ctr"/>
            <a:r>
              <a:rPr sz="1500" b="1" dirty="0">
                <a:solidFill>
                  <a:srgbClr val="122F49"/>
                </a:solidFill>
                <a:latin typeface="Aptos"/>
              </a:rPr>
              <a:t>Discount
Rate</a:t>
            </a:r>
          </a:p>
          <a:p>
            <a:pPr algn="ctr"/>
            <a:r>
              <a:rPr sz="1400" b="1" dirty="0">
                <a:solidFill>
                  <a:srgbClr val="FFC000"/>
                </a:solidFill>
                <a:latin typeface="Aptos"/>
              </a:rPr>
              <a:t>Risk and time price</a:t>
            </a:r>
          </a:p>
        </p:txBody>
      </p:sp>
      <p:sp>
        <p:nvSpPr>
          <p:cNvPr id="92" name="Right Arrow 91"/>
          <p:cNvSpPr/>
          <p:nvPr/>
        </p:nvSpPr>
        <p:spPr>
          <a:xfrm>
            <a:off x="9171432" y="3977639"/>
            <a:ext cx="374904" cy="146304"/>
          </a:xfrm>
          <a:prstGeom prst="rightArrow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93" name="Rounded Rectangle 92"/>
          <p:cNvSpPr/>
          <p:nvPr/>
        </p:nvSpPr>
        <p:spPr>
          <a:xfrm>
            <a:off x="9509759" y="3703320"/>
            <a:ext cx="1874519" cy="694944"/>
          </a:xfrm>
          <a:prstGeom prst="roundRect">
            <a:avLst/>
          </a:prstGeom>
          <a:solidFill>
            <a:srgbClr val="E2F6F0"/>
          </a:solidFill>
          <a:ln w="13970">
            <a:solidFill>
              <a:srgbClr val="00916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27432" tIns="27432" rIns="27432" bIns="18288" rtlCol="0" anchor="ctr"/>
          <a:lstStyle/>
          <a:p>
            <a:pPr algn="ctr"/>
            <a:r>
              <a:rPr sz="1500" b="1" dirty="0">
                <a:solidFill>
                  <a:srgbClr val="122F49"/>
                </a:solidFill>
                <a:latin typeface="Aptos"/>
              </a:rPr>
              <a:t>Firm
Value</a:t>
            </a:r>
          </a:p>
          <a:p>
            <a:pPr algn="ctr"/>
            <a:r>
              <a:rPr sz="1400" b="1" dirty="0">
                <a:solidFill>
                  <a:srgbClr val="FFC000"/>
                </a:solidFill>
                <a:latin typeface="Aptos"/>
              </a:rPr>
              <a:t>Decision outcome</a:t>
            </a:r>
          </a:p>
        </p:txBody>
      </p:sp>
      <p:sp>
        <p:nvSpPr>
          <p:cNvPr id="94" name="Rectangle 93"/>
          <p:cNvSpPr/>
          <p:nvPr/>
        </p:nvSpPr>
        <p:spPr>
          <a:xfrm>
            <a:off x="512064" y="5053945"/>
            <a:ext cx="11109960" cy="1024128"/>
          </a:xfrm>
          <a:prstGeom prst="rect">
            <a:avLst/>
          </a:prstGeom>
          <a:solidFill>
            <a:srgbClr val="FFFFFF"/>
          </a:solidFill>
          <a:ln w="13970"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b="1"/>
          </a:p>
        </p:txBody>
      </p:sp>
      <p:sp>
        <p:nvSpPr>
          <p:cNvPr id="95" name="Rounded Rectangle 94"/>
          <p:cNvSpPr/>
          <p:nvPr/>
        </p:nvSpPr>
        <p:spPr>
          <a:xfrm>
            <a:off x="658368" y="5273401"/>
            <a:ext cx="10744200" cy="694944"/>
          </a:xfrm>
          <a:prstGeom prst="roundRect">
            <a:avLst/>
          </a:prstGeom>
          <a:solidFill>
            <a:srgbClr val="F7FAFC"/>
          </a:solidFill>
          <a:ln w="13970">
            <a:solidFill>
              <a:srgbClr val="BEDC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96" name="Rounded Rectangle 95"/>
          <p:cNvSpPr/>
          <p:nvPr/>
        </p:nvSpPr>
        <p:spPr>
          <a:xfrm>
            <a:off x="804672" y="5364841"/>
            <a:ext cx="1572768" cy="237744"/>
          </a:xfrm>
          <a:prstGeom prst="roundRect">
            <a:avLst/>
          </a:prstGeom>
          <a:solidFill>
            <a:srgbClr val="E8F6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6094"/>
                </a:solidFill>
                <a:latin typeface="Aptos"/>
              </a:rPr>
              <a:t>MANAGER'S INSIGHT</a:t>
            </a:r>
          </a:p>
        </p:txBody>
      </p:sp>
      <p:sp>
        <p:nvSpPr>
          <p:cNvPr id="97" name="TextBox 96"/>
          <p:cNvSpPr txBox="1"/>
          <p:nvPr/>
        </p:nvSpPr>
        <p:spPr>
          <a:xfrm>
            <a:off x="2505456" y="5337409"/>
            <a:ext cx="8641080" cy="256032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 dirty="0">
                <a:solidFill>
                  <a:srgbClr val="122F49"/>
                </a:solidFill>
                <a:latin typeface="Aptos"/>
              </a:rPr>
              <a:t>A profitable project can be rejected if the required return rises enough to reduce present value.</a:t>
            </a:r>
          </a:p>
        </p:txBody>
      </p:sp>
      <p:sp>
        <p:nvSpPr>
          <p:cNvPr id="98" name="Rounded Rectangle 97"/>
          <p:cNvSpPr/>
          <p:nvPr/>
        </p:nvSpPr>
        <p:spPr>
          <a:xfrm>
            <a:off x="804672" y="5666593"/>
            <a:ext cx="1572768" cy="237744"/>
          </a:xfrm>
          <a:prstGeom prst="roundRect">
            <a:avLst/>
          </a:prstGeom>
          <a:solidFill>
            <a:srgbClr val="E2F6F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916E"/>
                </a:solidFill>
                <a:latin typeface="Aptos"/>
              </a:rPr>
              <a:t>QUICK EXAMPLE</a:t>
            </a:r>
          </a:p>
        </p:txBody>
      </p:sp>
      <p:sp>
        <p:nvSpPr>
          <p:cNvPr id="99" name="TextBox 98"/>
          <p:cNvSpPr txBox="1"/>
          <p:nvPr/>
        </p:nvSpPr>
        <p:spPr>
          <a:xfrm>
            <a:off x="2505456" y="5639161"/>
            <a:ext cx="8641080" cy="256032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 dirty="0">
                <a:solidFill>
                  <a:srgbClr val="122F49"/>
                </a:solidFill>
                <a:latin typeface="Aptos"/>
              </a:rPr>
              <a:t>A $100,000 cash flow next year is worth less today when the discount rate increases.</a:t>
            </a:r>
          </a:p>
        </p:txBody>
      </p:sp>
    </p:spTree>
    <p:extLst>
      <p:ext uri="{BB962C8B-B14F-4D97-AF65-F5344CB8AC3E}">
        <p14:creationId xmlns:p14="http://schemas.microsoft.com/office/powerpoint/2010/main" val="1669151555"/>
      </p:ext>
    </p:extLst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3"/>
          <p:cNvSpPr/>
          <p:nvPr/>
        </p:nvSpPr>
        <p:spPr>
          <a:xfrm>
            <a:off x="3035808" y="338328"/>
            <a:ext cx="1572768" cy="283464"/>
          </a:xfrm>
          <a:prstGeom prst="roundRect">
            <a:avLst>
              <a:gd name="adj" fmla="val 25806"/>
            </a:avLst>
          </a:prstGeom>
          <a:solidFill>
            <a:srgbClr val="EAF5FB"/>
          </a:solidFill>
          <a:ln>
            <a:solidFill>
              <a:srgbClr val="EAF5FB">
                <a:alpha val="0"/>
              </a:srgbClr>
            </a:solidFill>
          </a:ln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C5A8E"/>
                </a:solidFill>
                <a:latin typeface="Aptos"/>
              </a:rPr>
              <a:t>INTEREST RATES</a:t>
            </a:r>
            <a:endParaRPr lang="en-US" sz="1100" b="1" dirty="0"/>
          </a:p>
        </p:txBody>
      </p:sp>
      <p:sp>
        <p:nvSpPr>
          <p:cNvPr id="6" name="Text 4"/>
          <p:cNvSpPr/>
          <p:nvPr/>
        </p:nvSpPr>
        <p:spPr>
          <a:xfrm>
            <a:off x="3035808" y="758952"/>
            <a:ext cx="632764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200" b="1" dirty="0">
                <a:solidFill>
                  <a:srgbClr val="17324D"/>
                </a:solidFill>
                <a:latin typeface="Aptos"/>
              </a:rPr>
              <a:t>Why Interest Rates Matter in Finance</a:t>
            </a:r>
            <a:endParaRPr lang="en-US" sz="2200" b="1" dirty="0"/>
          </a:p>
        </p:txBody>
      </p:sp>
      <p:sp>
        <p:nvSpPr>
          <p:cNvPr id="7" name="Text 5"/>
          <p:cNvSpPr/>
          <p:nvPr/>
        </p:nvSpPr>
        <p:spPr>
          <a:xfrm>
            <a:off x="3035808" y="1216152"/>
            <a:ext cx="658368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>
              <a:buNone/>
            </a:pPr>
            <a:r>
              <a:rPr lang="en-US" sz="1400" b="1" dirty="0">
                <a:solidFill>
                  <a:srgbClr val="FFC000"/>
                </a:solidFill>
                <a:latin typeface="Aptos"/>
              </a:rPr>
              <a:t>Rates influence value, financing cost, investment decisions, and market behavior.</a:t>
            </a:r>
            <a:endParaRPr lang="en-US" sz="1200" b="1" dirty="0"/>
          </a:p>
        </p:txBody>
      </p:sp>
      <p:sp>
        <p:nvSpPr>
          <p:cNvPr id="14" name="Text 12"/>
          <p:cNvSpPr/>
          <p:nvPr/>
        </p:nvSpPr>
        <p:spPr>
          <a:xfrm>
            <a:off x="502920" y="6565392"/>
            <a:ext cx="29260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B2248"/>
                </a:solidFill>
                <a:latin typeface="Aptos"/>
              </a:rPr>
              <a:t>Interest rates and financial markets</a:t>
            </a:r>
            <a:endParaRPr lang="en-US" sz="1100" b="1" dirty="0"/>
          </a:p>
        </p:txBody>
      </p:sp>
      <p:sp>
        <p:nvSpPr>
          <p:cNvPr id="15" name="Text 13"/>
          <p:cNvSpPr/>
          <p:nvPr/>
        </p:nvSpPr>
        <p:spPr>
          <a:xfrm>
            <a:off x="11292840" y="6528816"/>
            <a:ext cx="4114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sz="1400" b="1">
                <a:solidFill>
                  <a:srgbClr val="17324D"/>
                </a:solidFill>
                <a:latin typeface="Arial"/>
              </a:rPr>
              <a:t>03</a:t>
            </a:r>
            <a:endParaRPr lang="en-US" sz="1200" b="1" dirty="0"/>
          </a:p>
        </p:txBody>
      </p:sp>
      <p:pic>
        <p:nvPicPr>
          <p:cNvPr id="16" name="Image 0" descr="/mnt/data/a_cinematic_photorealistic_composite_financial_co_batch_3.png"/>
          <p:cNvPicPr>
            <a:picLocks noChangeAspect="1"/>
          </p:cNvPicPr>
          <p:nvPr/>
        </p:nvPicPr>
        <p:blipFill>
          <a:blip r:embed="rId3"/>
          <a:srcRect l="3345" r="3345"/>
          <a:stretch/>
        </p:blipFill>
        <p:spPr>
          <a:xfrm>
            <a:off x="5989320" y="1920240"/>
            <a:ext cx="5230368" cy="3154680"/>
          </a:xfrm>
          <a:prstGeom prst="rect">
            <a:avLst/>
          </a:prstGeom>
        </p:spPr>
      </p:pic>
      <p:sp>
        <p:nvSpPr>
          <p:cNvPr id="17" name="Shape 14"/>
          <p:cNvSpPr/>
          <p:nvPr/>
        </p:nvSpPr>
        <p:spPr>
          <a:xfrm>
            <a:off x="5989320" y="1920240"/>
            <a:ext cx="5230368" cy="3154680"/>
          </a:xfrm>
          <a:prstGeom prst="roundRect">
            <a:avLst>
              <a:gd name="adj" fmla="val 2319"/>
            </a:avLst>
          </a:prstGeom>
          <a:solidFill>
            <a:srgbClr val="FFFFFF">
              <a:alpha val="0"/>
            </a:srgbClr>
          </a:solidFill>
          <a:ln w="13970">
            <a:solidFill>
              <a:srgbClr val="00A8E0">
                <a:alpha val="80000"/>
              </a:srgbClr>
            </a:solidFill>
            <a:prstDash val="solid"/>
          </a:ln>
        </p:spPr>
        <p:txBody>
          <a:bodyPr/>
          <a:lstStyle/>
          <a:p>
            <a:endParaRPr b="1"/>
          </a:p>
        </p:txBody>
      </p:sp>
      <p:sp>
        <p:nvSpPr>
          <p:cNvPr id="19" name="Rounded Rectangle 18"/>
          <p:cNvSpPr/>
          <p:nvPr/>
        </p:nvSpPr>
        <p:spPr>
          <a:xfrm>
            <a:off x="594360" y="5405056"/>
            <a:ext cx="10753344" cy="694944"/>
          </a:xfrm>
          <a:prstGeom prst="roundRect">
            <a:avLst/>
          </a:prstGeom>
          <a:solidFill>
            <a:srgbClr val="F7FAFC"/>
          </a:solidFill>
          <a:ln w="13970">
            <a:solidFill>
              <a:srgbClr val="BEDC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20" name="Rounded Rectangle 19"/>
          <p:cNvSpPr/>
          <p:nvPr/>
        </p:nvSpPr>
        <p:spPr>
          <a:xfrm>
            <a:off x="749808" y="5496496"/>
            <a:ext cx="1554480" cy="237744"/>
          </a:xfrm>
          <a:prstGeom prst="roundRect">
            <a:avLst/>
          </a:prstGeom>
          <a:solidFill>
            <a:srgbClr val="E8F6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6094"/>
                </a:solidFill>
                <a:latin typeface="Aptos"/>
              </a:rPr>
              <a:t>MANAGER'S
INSIGHT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487168" y="5514784"/>
            <a:ext cx="8595360" cy="22860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 dirty="0">
                <a:solidFill>
                  <a:srgbClr val="122F49"/>
                </a:solidFill>
                <a:latin typeface="Aptos"/>
              </a:rPr>
              <a:t>Interest rates connect financial markets with firm value and risk.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749808" y="5798248"/>
            <a:ext cx="1554480" cy="237744"/>
          </a:xfrm>
          <a:prstGeom prst="roundRect">
            <a:avLst/>
          </a:prstGeom>
          <a:solidFill>
            <a:srgbClr val="E2F6F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916E"/>
                </a:solidFill>
                <a:latin typeface="Aptos"/>
              </a:rPr>
              <a:t>QUICK EXAMPLE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2487168" y="5816536"/>
            <a:ext cx="8595360" cy="22860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 dirty="0">
                <a:solidFill>
                  <a:srgbClr val="122F49"/>
                </a:solidFill>
                <a:latin typeface="Aptos"/>
              </a:rPr>
              <a:t>A 2% rate increase may change borrowing cost, NPV, and share value.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731520" y="1920240"/>
            <a:ext cx="4800600" cy="733806"/>
          </a:xfrm>
          <a:prstGeom prst="roundRect">
            <a:avLst/>
          </a:prstGeom>
          <a:solidFill>
            <a:srgbClr val="FAFBFD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Rounded Rectangle 24"/>
          <p:cNvSpPr/>
          <p:nvPr/>
        </p:nvSpPr>
        <p:spPr>
          <a:xfrm>
            <a:off x="822960" y="2168271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01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298448" y="1975104"/>
            <a:ext cx="4123944" cy="62407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For savers, interest rates represent compensation for delaying consumption.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731520" y="2727198"/>
            <a:ext cx="4800600" cy="733806"/>
          </a:xfrm>
          <a:prstGeom prst="roundRect">
            <a:avLst/>
          </a:prstGeom>
          <a:solidFill>
            <a:srgbClr val="F6F8FB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8" name="Rounded Rectangle 27"/>
          <p:cNvSpPr/>
          <p:nvPr/>
        </p:nvSpPr>
        <p:spPr>
          <a:xfrm>
            <a:off x="822960" y="2975229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02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298448" y="2782062"/>
            <a:ext cx="4123944" cy="62407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550" b="1">
                <a:solidFill>
                  <a:srgbClr val="1B1F27"/>
                </a:solidFill>
                <a:latin typeface="Aptos"/>
              </a:rPr>
              <a:t>For borrowers, rates represent the cost of obtaining funds today.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731520" y="3534156"/>
            <a:ext cx="4800600" cy="733806"/>
          </a:xfrm>
          <a:prstGeom prst="roundRect">
            <a:avLst/>
          </a:prstGeom>
          <a:solidFill>
            <a:srgbClr val="FAFBFD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1" name="Rounded Rectangle 30"/>
          <p:cNvSpPr/>
          <p:nvPr/>
        </p:nvSpPr>
        <p:spPr>
          <a:xfrm>
            <a:off x="822960" y="3782187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03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298448" y="3589020"/>
            <a:ext cx="4123944" cy="62407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For firms, rates affect the cost of debt, cost of equity, WACC, and project acceptance.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731520" y="4341114"/>
            <a:ext cx="4800600" cy="733806"/>
          </a:xfrm>
          <a:prstGeom prst="roundRect">
            <a:avLst/>
          </a:prstGeom>
          <a:solidFill>
            <a:srgbClr val="F6F8FB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4" name="Rounded Rectangle 33"/>
          <p:cNvSpPr/>
          <p:nvPr/>
        </p:nvSpPr>
        <p:spPr>
          <a:xfrm>
            <a:off x="822960" y="4589145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04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1298448" y="4395978"/>
            <a:ext cx="4123944" cy="62407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For markets, rates influence bond prices, equity valuations, exchange rates, and credit conditions.</a:t>
            </a:r>
          </a:p>
        </p:txBody>
      </p:sp>
    </p:spTree>
    <p:extLst>
      <p:ext uri="{BB962C8B-B14F-4D97-AF65-F5344CB8AC3E}">
        <p14:creationId xmlns:p14="http://schemas.microsoft.com/office/powerpoint/2010/main" val="30974495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3"/>
          <p:cNvSpPr/>
          <p:nvPr/>
        </p:nvSpPr>
        <p:spPr>
          <a:xfrm>
            <a:off x="3035808" y="338328"/>
            <a:ext cx="1572768" cy="283464"/>
          </a:xfrm>
          <a:prstGeom prst="roundRect">
            <a:avLst>
              <a:gd name="adj" fmla="val 25806"/>
            </a:avLst>
          </a:prstGeom>
          <a:solidFill>
            <a:srgbClr val="EAF5FB"/>
          </a:solidFill>
          <a:ln>
            <a:solidFill>
              <a:srgbClr val="EAF5FB">
                <a:alpha val="0"/>
              </a:srgbClr>
            </a:solidFill>
          </a:ln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C5A8E"/>
                </a:solidFill>
                <a:latin typeface="Aptos"/>
              </a:rPr>
              <a:t>INTEREST RATES</a:t>
            </a:r>
            <a:endParaRPr lang="en-US" sz="1100" b="1" dirty="0"/>
          </a:p>
        </p:txBody>
      </p:sp>
      <p:sp>
        <p:nvSpPr>
          <p:cNvPr id="6" name="Text 4"/>
          <p:cNvSpPr/>
          <p:nvPr/>
        </p:nvSpPr>
        <p:spPr>
          <a:xfrm>
            <a:off x="3035808" y="758952"/>
            <a:ext cx="632764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200" b="1" dirty="0">
                <a:solidFill>
                  <a:srgbClr val="17324D"/>
                </a:solidFill>
                <a:latin typeface="Aptos"/>
              </a:rPr>
              <a:t>Interest Rate as the Price of Money</a:t>
            </a:r>
            <a:endParaRPr lang="en-US" sz="2200" b="1" dirty="0"/>
          </a:p>
        </p:txBody>
      </p:sp>
      <p:sp>
        <p:nvSpPr>
          <p:cNvPr id="7" name="Text 5"/>
          <p:cNvSpPr/>
          <p:nvPr/>
        </p:nvSpPr>
        <p:spPr>
          <a:xfrm>
            <a:off x="3035808" y="1216152"/>
            <a:ext cx="658368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>
              <a:buNone/>
            </a:pPr>
            <a:r>
              <a:rPr lang="en-US" sz="1400" b="1" dirty="0">
                <a:solidFill>
                  <a:srgbClr val="FFC000"/>
                </a:solidFill>
                <a:latin typeface="Aptos"/>
              </a:rPr>
              <a:t>The interest rate is the price paid to use purchasing power now rather than later.</a:t>
            </a:r>
            <a:endParaRPr lang="en-US" sz="1200" b="1" dirty="0"/>
          </a:p>
        </p:txBody>
      </p:sp>
      <p:sp>
        <p:nvSpPr>
          <p:cNvPr id="14" name="Text 12"/>
          <p:cNvSpPr/>
          <p:nvPr/>
        </p:nvSpPr>
        <p:spPr>
          <a:xfrm>
            <a:off x="502920" y="6565392"/>
            <a:ext cx="29260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B2248"/>
                </a:solidFill>
                <a:latin typeface="Aptos"/>
              </a:rPr>
              <a:t>Interest rates and financial markets</a:t>
            </a:r>
            <a:endParaRPr lang="en-US" sz="1100" b="1" dirty="0"/>
          </a:p>
        </p:txBody>
      </p:sp>
      <p:sp>
        <p:nvSpPr>
          <p:cNvPr id="15" name="Text 13"/>
          <p:cNvSpPr/>
          <p:nvPr/>
        </p:nvSpPr>
        <p:spPr>
          <a:xfrm>
            <a:off x="11292840" y="6528816"/>
            <a:ext cx="4114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sz="1400" b="1">
                <a:solidFill>
                  <a:srgbClr val="17324D"/>
                </a:solidFill>
                <a:latin typeface="Arial"/>
              </a:rPr>
              <a:t>04</a:t>
            </a:r>
            <a:endParaRPr lang="en-US" sz="1200" b="1" dirty="0"/>
          </a:p>
        </p:txBody>
      </p:sp>
      <p:sp>
        <p:nvSpPr>
          <p:cNvPr id="109" name="Rectangle 108"/>
          <p:cNvSpPr/>
          <p:nvPr/>
        </p:nvSpPr>
        <p:spPr>
          <a:xfrm>
            <a:off x="10716768" y="1874519"/>
            <a:ext cx="475488" cy="109728"/>
          </a:xfrm>
          <a:prstGeom prst="rect">
            <a:avLst/>
          </a:prstGeom>
          <a:solidFill>
            <a:srgbClr val="00A9E0"/>
          </a:solidFill>
          <a:ln w="13970">
            <a:solidFill>
              <a:srgbClr val="00A9E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110" name="Rectangle 109"/>
          <p:cNvSpPr/>
          <p:nvPr/>
        </p:nvSpPr>
        <p:spPr>
          <a:xfrm>
            <a:off x="10881360" y="1993392"/>
            <a:ext cx="475488" cy="109728"/>
          </a:xfrm>
          <a:prstGeom prst="rect">
            <a:avLst/>
          </a:prstGeom>
          <a:solidFill>
            <a:srgbClr val="64BEDC"/>
          </a:solidFill>
          <a:ln w="13970">
            <a:solidFill>
              <a:srgbClr val="64BED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111" name="Rectangle 110"/>
          <p:cNvSpPr/>
          <p:nvPr/>
        </p:nvSpPr>
        <p:spPr>
          <a:xfrm>
            <a:off x="11045952" y="2112264"/>
            <a:ext cx="475488" cy="109728"/>
          </a:xfrm>
          <a:prstGeom prst="rect">
            <a:avLst/>
          </a:prstGeom>
          <a:solidFill>
            <a:srgbClr val="F7B500"/>
          </a:solidFill>
          <a:ln w="13970">
            <a:solidFill>
              <a:srgbClr val="F7B5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112" name="Rounded Rectangle 111"/>
          <p:cNvSpPr/>
          <p:nvPr/>
        </p:nvSpPr>
        <p:spPr>
          <a:xfrm>
            <a:off x="768096" y="1783080"/>
            <a:ext cx="2103120" cy="310896"/>
          </a:xfrm>
          <a:prstGeom prst="roundRect">
            <a:avLst/>
          </a:prstGeom>
          <a:solidFill>
            <a:srgbClr val="E8F6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6094"/>
                </a:solidFill>
                <a:latin typeface="Aptos"/>
              </a:rPr>
              <a:t>PRICE OF MONEY</a:t>
            </a:r>
          </a:p>
        </p:txBody>
      </p:sp>
      <p:sp>
        <p:nvSpPr>
          <p:cNvPr id="113" name="TextBox 112"/>
          <p:cNvSpPr txBox="1"/>
          <p:nvPr/>
        </p:nvSpPr>
        <p:spPr>
          <a:xfrm>
            <a:off x="768096" y="2112264"/>
            <a:ext cx="8503920" cy="402336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2400" b="1">
                <a:solidFill>
                  <a:srgbClr val="122F49"/>
                </a:solidFill>
                <a:latin typeface="Aptos"/>
              </a:rPr>
              <a:t>Interest rate = price for using money over time</a:t>
            </a:r>
          </a:p>
        </p:txBody>
      </p:sp>
      <p:sp>
        <p:nvSpPr>
          <p:cNvPr id="114" name="TextBox 113"/>
          <p:cNvSpPr txBox="1"/>
          <p:nvPr/>
        </p:nvSpPr>
        <p:spPr>
          <a:xfrm>
            <a:off x="768096" y="2578608"/>
            <a:ext cx="9372600" cy="347472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50" b="1" dirty="0">
                <a:latin typeface="Aptos"/>
              </a:rPr>
              <a:t>The borrower receives purchasing power now; the lender earns compensation for waiting and accepting risk.</a:t>
            </a:r>
          </a:p>
        </p:txBody>
      </p:sp>
      <p:sp>
        <p:nvSpPr>
          <p:cNvPr id="115" name="Rounded Rectangle 114"/>
          <p:cNvSpPr/>
          <p:nvPr/>
        </p:nvSpPr>
        <p:spPr>
          <a:xfrm>
            <a:off x="868680" y="2999232"/>
            <a:ext cx="2697480" cy="859536"/>
          </a:xfrm>
          <a:prstGeom prst="roundRect">
            <a:avLst/>
          </a:prstGeom>
          <a:solidFill>
            <a:srgbClr val="F7FAFC"/>
          </a:solidFill>
          <a:ln w="13970">
            <a:solidFill>
              <a:srgbClr val="00A9E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b="1"/>
          </a:p>
        </p:txBody>
      </p:sp>
      <p:sp>
        <p:nvSpPr>
          <p:cNvPr id="116" name="Rounded Rectangle 115"/>
          <p:cNvSpPr/>
          <p:nvPr/>
        </p:nvSpPr>
        <p:spPr>
          <a:xfrm>
            <a:off x="987552" y="3063240"/>
            <a:ext cx="1600200" cy="228600"/>
          </a:xfrm>
          <a:prstGeom prst="roundRect">
            <a:avLst/>
          </a:prstGeom>
          <a:solidFill>
            <a:srgbClr val="E8F6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6094"/>
                </a:solidFill>
                <a:latin typeface="Aptos"/>
              </a:rPr>
              <a:t>BORROWER SIDE</a:t>
            </a:r>
          </a:p>
        </p:txBody>
      </p:sp>
      <p:sp>
        <p:nvSpPr>
          <p:cNvPr id="117" name="TextBox 116"/>
          <p:cNvSpPr txBox="1"/>
          <p:nvPr/>
        </p:nvSpPr>
        <p:spPr>
          <a:xfrm>
            <a:off x="1005840" y="3364992"/>
            <a:ext cx="2377440" cy="237744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 dirty="0">
                <a:solidFill>
                  <a:srgbClr val="122F49"/>
                </a:solidFill>
                <a:latin typeface="Aptos"/>
              </a:rPr>
              <a:t>Receives funds today and pays interest.</a:t>
            </a:r>
          </a:p>
        </p:txBody>
      </p:sp>
      <p:sp>
        <p:nvSpPr>
          <p:cNvPr id="118" name="Rounded Rectangle 117"/>
          <p:cNvSpPr/>
          <p:nvPr/>
        </p:nvSpPr>
        <p:spPr>
          <a:xfrm>
            <a:off x="3977639" y="2944368"/>
            <a:ext cx="4160520" cy="914400"/>
          </a:xfrm>
          <a:prstGeom prst="roundRect">
            <a:avLst/>
          </a:prstGeom>
          <a:solidFill>
            <a:srgbClr val="E8F6FC"/>
          </a:solidFill>
          <a:ln w="13970">
            <a:solidFill>
              <a:srgbClr val="00A9E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119" name="TextBox 118"/>
          <p:cNvSpPr txBox="1"/>
          <p:nvPr/>
        </p:nvSpPr>
        <p:spPr>
          <a:xfrm>
            <a:off x="4160520" y="3145536"/>
            <a:ext cx="3794760" cy="27432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ctr"/>
            <a:r>
              <a:rPr sz="2200" b="1">
                <a:solidFill>
                  <a:srgbClr val="122F49"/>
                </a:solidFill>
                <a:latin typeface="Aptos"/>
              </a:rPr>
              <a:t>INTEREST RATE</a:t>
            </a:r>
          </a:p>
        </p:txBody>
      </p:sp>
      <p:sp>
        <p:nvSpPr>
          <p:cNvPr id="120" name="TextBox 119"/>
          <p:cNvSpPr txBox="1"/>
          <p:nvPr/>
        </p:nvSpPr>
        <p:spPr>
          <a:xfrm>
            <a:off x="4251960" y="3465576"/>
            <a:ext cx="3611880" cy="237744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ctr"/>
            <a:r>
              <a:rPr sz="1500" b="1" dirty="0">
                <a:solidFill>
                  <a:srgbClr val="5F7080"/>
                </a:solidFill>
                <a:latin typeface="Aptos"/>
              </a:rPr>
              <a:t>Price of using money over time</a:t>
            </a:r>
          </a:p>
        </p:txBody>
      </p:sp>
      <p:sp>
        <p:nvSpPr>
          <p:cNvPr id="121" name="Rounded Rectangle 120"/>
          <p:cNvSpPr/>
          <p:nvPr/>
        </p:nvSpPr>
        <p:spPr>
          <a:xfrm>
            <a:off x="8686800" y="2999232"/>
            <a:ext cx="2651760" cy="786384"/>
          </a:xfrm>
          <a:prstGeom prst="roundRect">
            <a:avLst/>
          </a:prstGeom>
          <a:solidFill>
            <a:srgbClr val="F7FAFC"/>
          </a:solidFill>
          <a:ln w="13970">
            <a:solidFill>
              <a:srgbClr val="00916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122" name="Rounded Rectangle 121"/>
          <p:cNvSpPr/>
          <p:nvPr/>
        </p:nvSpPr>
        <p:spPr>
          <a:xfrm>
            <a:off x="8833104" y="3063240"/>
            <a:ext cx="1508760" cy="228600"/>
          </a:xfrm>
          <a:prstGeom prst="roundRect">
            <a:avLst/>
          </a:prstGeom>
          <a:solidFill>
            <a:srgbClr val="E2F6F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916E"/>
                </a:solidFill>
                <a:latin typeface="Aptos"/>
              </a:rPr>
              <a:t>LENDER SIDE</a:t>
            </a:r>
          </a:p>
        </p:txBody>
      </p:sp>
      <p:sp>
        <p:nvSpPr>
          <p:cNvPr id="123" name="TextBox 122"/>
          <p:cNvSpPr txBox="1"/>
          <p:nvPr/>
        </p:nvSpPr>
        <p:spPr>
          <a:xfrm>
            <a:off x="8833104" y="3364992"/>
            <a:ext cx="2331720" cy="237744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 dirty="0">
                <a:solidFill>
                  <a:srgbClr val="122F49"/>
                </a:solidFill>
                <a:latin typeface="Aptos"/>
              </a:rPr>
              <a:t>Supplies funds today and earns interest.</a:t>
            </a:r>
          </a:p>
        </p:txBody>
      </p:sp>
      <p:sp>
        <p:nvSpPr>
          <p:cNvPr id="124" name="Rectangle 123"/>
          <p:cNvSpPr/>
          <p:nvPr/>
        </p:nvSpPr>
        <p:spPr>
          <a:xfrm>
            <a:off x="1417320" y="4517136"/>
            <a:ext cx="9372600" cy="36576"/>
          </a:xfrm>
          <a:prstGeom prst="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b="1"/>
          </a:p>
        </p:txBody>
      </p:sp>
      <p:sp>
        <p:nvSpPr>
          <p:cNvPr id="125" name="Oval 124"/>
          <p:cNvSpPr/>
          <p:nvPr/>
        </p:nvSpPr>
        <p:spPr>
          <a:xfrm>
            <a:off x="1188720" y="4270248"/>
            <a:ext cx="530352" cy="530352"/>
          </a:xfrm>
          <a:prstGeom prst="ellipse">
            <a:avLst/>
          </a:prstGeom>
          <a:solidFill>
            <a:srgbClr val="FFFFFF"/>
          </a:solidFill>
          <a:ln w="21590">
            <a:solidFill>
              <a:srgbClr val="00A9E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126" name="TextBox 125"/>
          <p:cNvSpPr txBox="1"/>
          <p:nvPr/>
        </p:nvSpPr>
        <p:spPr>
          <a:xfrm>
            <a:off x="685800" y="4809744"/>
            <a:ext cx="1554480" cy="22860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ctr"/>
            <a:r>
              <a:rPr sz="1400" b="1">
                <a:solidFill>
                  <a:srgbClr val="122F49"/>
                </a:solidFill>
                <a:latin typeface="Aptos"/>
              </a:rPr>
              <a:t>TODAY</a:t>
            </a:r>
          </a:p>
        </p:txBody>
      </p:sp>
      <p:sp>
        <p:nvSpPr>
          <p:cNvPr id="127" name="TextBox 126"/>
          <p:cNvSpPr txBox="1"/>
          <p:nvPr/>
        </p:nvSpPr>
        <p:spPr>
          <a:xfrm>
            <a:off x="548640" y="5029200"/>
            <a:ext cx="1828800" cy="22860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ctr"/>
            <a:r>
              <a:rPr sz="1400" b="1" dirty="0">
                <a:solidFill>
                  <a:srgbClr val="5F7080"/>
                </a:solidFill>
                <a:latin typeface="Aptos"/>
              </a:rPr>
              <a:t>Principal received</a:t>
            </a:r>
          </a:p>
        </p:txBody>
      </p:sp>
      <p:sp>
        <p:nvSpPr>
          <p:cNvPr id="128" name="Oval 127"/>
          <p:cNvSpPr/>
          <p:nvPr/>
        </p:nvSpPr>
        <p:spPr>
          <a:xfrm>
            <a:off x="5806440" y="4270248"/>
            <a:ext cx="530352" cy="530352"/>
          </a:xfrm>
          <a:prstGeom prst="ellipse">
            <a:avLst/>
          </a:prstGeom>
          <a:solidFill>
            <a:srgbClr val="FFFFFF"/>
          </a:solidFill>
          <a:ln w="21590">
            <a:solidFill>
              <a:srgbClr val="00A9E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129" name="TextBox 128"/>
          <p:cNvSpPr txBox="1"/>
          <p:nvPr/>
        </p:nvSpPr>
        <p:spPr>
          <a:xfrm>
            <a:off x="5303520" y="4809744"/>
            <a:ext cx="1554480" cy="22860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ctr"/>
            <a:r>
              <a:rPr sz="1400" b="1">
                <a:solidFill>
                  <a:srgbClr val="122F49"/>
                </a:solidFill>
                <a:latin typeface="Aptos"/>
              </a:rPr>
              <a:t>USE PERIOD</a:t>
            </a:r>
          </a:p>
        </p:txBody>
      </p:sp>
      <p:sp>
        <p:nvSpPr>
          <p:cNvPr id="130" name="TextBox 129"/>
          <p:cNvSpPr txBox="1"/>
          <p:nvPr/>
        </p:nvSpPr>
        <p:spPr>
          <a:xfrm>
            <a:off x="5166359" y="5029200"/>
            <a:ext cx="1828800" cy="22860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ctr"/>
            <a:r>
              <a:rPr sz="1400" b="1" dirty="0">
                <a:solidFill>
                  <a:srgbClr val="5F7080"/>
                </a:solidFill>
                <a:latin typeface="Aptos"/>
              </a:rPr>
              <a:t>Funds employed</a:t>
            </a:r>
          </a:p>
        </p:txBody>
      </p:sp>
      <p:sp>
        <p:nvSpPr>
          <p:cNvPr id="131" name="Oval 130"/>
          <p:cNvSpPr/>
          <p:nvPr/>
        </p:nvSpPr>
        <p:spPr>
          <a:xfrm>
            <a:off x="10424160" y="4270248"/>
            <a:ext cx="530352" cy="530352"/>
          </a:xfrm>
          <a:prstGeom prst="ellipse">
            <a:avLst/>
          </a:prstGeom>
          <a:solidFill>
            <a:srgbClr val="FFFFFF"/>
          </a:solidFill>
          <a:ln w="21590">
            <a:solidFill>
              <a:srgbClr val="00A9E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132" name="TextBox 131"/>
          <p:cNvSpPr txBox="1"/>
          <p:nvPr/>
        </p:nvSpPr>
        <p:spPr>
          <a:xfrm>
            <a:off x="9921240" y="4809744"/>
            <a:ext cx="1554480" cy="22860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ctr"/>
            <a:r>
              <a:rPr sz="1400" b="1">
                <a:solidFill>
                  <a:srgbClr val="122F49"/>
                </a:solidFill>
                <a:latin typeface="Aptos"/>
              </a:rPr>
              <a:t>FUTURE</a:t>
            </a:r>
          </a:p>
        </p:txBody>
      </p:sp>
      <p:sp>
        <p:nvSpPr>
          <p:cNvPr id="133" name="TextBox 132"/>
          <p:cNvSpPr txBox="1"/>
          <p:nvPr/>
        </p:nvSpPr>
        <p:spPr>
          <a:xfrm>
            <a:off x="9784080" y="5029200"/>
            <a:ext cx="1828800" cy="22860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ctr"/>
            <a:r>
              <a:rPr sz="1400" b="1" dirty="0">
                <a:solidFill>
                  <a:srgbClr val="5F7080"/>
                </a:solidFill>
                <a:latin typeface="Aptos"/>
              </a:rPr>
              <a:t>Principal + interest</a:t>
            </a:r>
          </a:p>
        </p:txBody>
      </p:sp>
      <p:sp>
        <p:nvSpPr>
          <p:cNvPr id="134" name="Rounded Rectangle 133"/>
          <p:cNvSpPr/>
          <p:nvPr/>
        </p:nvSpPr>
        <p:spPr>
          <a:xfrm>
            <a:off x="666076" y="5393819"/>
            <a:ext cx="10753344" cy="694944"/>
          </a:xfrm>
          <a:prstGeom prst="roundRect">
            <a:avLst/>
          </a:prstGeom>
          <a:solidFill>
            <a:srgbClr val="F7FAFC"/>
          </a:solidFill>
          <a:ln w="13970">
            <a:solidFill>
              <a:srgbClr val="BEDC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135" name="Rounded Rectangle 134"/>
          <p:cNvSpPr/>
          <p:nvPr/>
        </p:nvSpPr>
        <p:spPr>
          <a:xfrm>
            <a:off x="821524" y="5485259"/>
            <a:ext cx="1554480" cy="237744"/>
          </a:xfrm>
          <a:prstGeom prst="roundRect">
            <a:avLst/>
          </a:prstGeom>
          <a:solidFill>
            <a:srgbClr val="E8F6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6094"/>
                </a:solidFill>
                <a:latin typeface="Aptos"/>
              </a:rPr>
              <a:t>MANAGER'S
INSIGHT</a:t>
            </a:r>
          </a:p>
        </p:txBody>
      </p:sp>
      <p:sp>
        <p:nvSpPr>
          <p:cNvPr id="136" name="TextBox 135"/>
          <p:cNvSpPr txBox="1"/>
          <p:nvPr/>
        </p:nvSpPr>
        <p:spPr>
          <a:xfrm>
            <a:off x="2558884" y="5503547"/>
            <a:ext cx="8595360" cy="22860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 dirty="0">
                <a:solidFill>
                  <a:srgbClr val="122F49"/>
                </a:solidFill>
                <a:latin typeface="Aptos"/>
              </a:rPr>
              <a:t>When rates rise, managers must reassess debt-financed expansion.</a:t>
            </a:r>
          </a:p>
        </p:txBody>
      </p:sp>
      <p:sp>
        <p:nvSpPr>
          <p:cNvPr id="137" name="Rounded Rectangle 136"/>
          <p:cNvSpPr/>
          <p:nvPr/>
        </p:nvSpPr>
        <p:spPr>
          <a:xfrm>
            <a:off x="821524" y="5787011"/>
            <a:ext cx="1554480" cy="237744"/>
          </a:xfrm>
          <a:prstGeom prst="roundRect">
            <a:avLst/>
          </a:prstGeom>
          <a:solidFill>
            <a:srgbClr val="E2F6F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916E"/>
                </a:solidFill>
                <a:latin typeface="Aptos"/>
              </a:rPr>
              <a:t>QUICK EXAMPLE</a:t>
            </a:r>
          </a:p>
        </p:txBody>
      </p:sp>
      <p:sp>
        <p:nvSpPr>
          <p:cNvPr id="138" name="TextBox 137"/>
          <p:cNvSpPr txBox="1"/>
          <p:nvPr/>
        </p:nvSpPr>
        <p:spPr>
          <a:xfrm>
            <a:off x="2558884" y="5805299"/>
            <a:ext cx="8595360" cy="22860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 dirty="0">
                <a:solidFill>
                  <a:srgbClr val="122F49"/>
                </a:solidFill>
                <a:latin typeface="Aptos"/>
              </a:rPr>
              <a:t>Borrowing $10,000 at 8% for one year costs $800 interest.</a:t>
            </a:r>
          </a:p>
        </p:txBody>
      </p:sp>
    </p:spTree>
    <p:extLst>
      <p:ext uri="{BB962C8B-B14F-4D97-AF65-F5344CB8AC3E}">
        <p14:creationId xmlns:p14="http://schemas.microsoft.com/office/powerpoint/2010/main" val="1666456469"/>
      </p:ext>
    </p:extLst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3"/>
          <p:cNvSpPr/>
          <p:nvPr/>
        </p:nvSpPr>
        <p:spPr>
          <a:xfrm>
            <a:off x="3035808" y="338328"/>
            <a:ext cx="1572768" cy="283464"/>
          </a:xfrm>
          <a:prstGeom prst="roundRect">
            <a:avLst>
              <a:gd name="adj" fmla="val 25806"/>
            </a:avLst>
          </a:prstGeom>
          <a:solidFill>
            <a:srgbClr val="EAF5FB"/>
          </a:solidFill>
          <a:ln>
            <a:solidFill>
              <a:srgbClr val="EAF5FB">
                <a:alpha val="0"/>
              </a:srgbClr>
            </a:solidFill>
          </a:ln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C5A8E"/>
                </a:solidFill>
                <a:latin typeface="Aptos"/>
              </a:rPr>
              <a:t>INTEREST RATES</a:t>
            </a:r>
            <a:endParaRPr lang="en-US" sz="1100" b="1" dirty="0"/>
          </a:p>
        </p:txBody>
      </p:sp>
      <p:sp>
        <p:nvSpPr>
          <p:cNvPr id="6" name="Text 4"/>
          <p:cNvSpPr/>
          <p:nvPr/>
        </p:nvSpPr>
        <p:spPr>
          <a:xfrm>
            <a:off x="3035808" y="758952"/>
            <a:ext cx="632764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200" b="1" dirty="0">
                <a:solidFill>
                  <a:srgbClr val="17324D"/>
                </a:solidFill>
                <a:latin typeface="Aptos"/>
              </a:rPr>
              <a:t>Borrowers and Lenders</a:t>
            </a:r>
            <a:endParaRPr lang="en-US" sz="2200" b="1" dirty="0"/>
          </a:p>
        </p:txBody>
      </p:sp>
      <p:sp>
        <p:nvSpPr>
          <p:cNvPr id="7" name="Text 5"/>
          <p:cNvSpPr/>
          <p:nvPr/>
        </p:nvSpPr>
        <p:spPr>
          <a:xfrm>
            <a:off x="3035808" y="1216152"/>
            <a:ext cx="658368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>
              <a:buNone/>
            </a:pPr>
            <a:r>
              <a:rPr lang="en-US" sz="1400" b="1" dirty="0">
                <a:solidFill>
                  <a:srgbClr val="FFC000"/>
                </a:solidFill>
                <a:latin typeface="Aptos"/>
              </a:rPr>
              <a:t>Financial markets transfer funds from surplus units to deficit units.</a:t>
            </a:r>
            <a:endParaRPr lang="en-US" sz="1200" b="1" dirty="0"/>
          </a:p>
        </p:txBody>
      </p:sp>
      <p:sp>
        <p:nvSpPr>
          <p:cNvPr id="14" name="Text 12"/>
          <p:cNvSpPr/>
          <p:nvPr/>
        </p:nvSpPr>
        <p:spPr>
          <a:xfrm>
            <a:off x="502920" y="6565392"/>
            <a:ext cx="29260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B2248"/>
                </a:solidFill>
                <a:latin typeface="Aptos"/>
              </a:rPr>
              <a:t>Interest rates and financial markets</a:t>
            </a:r>
            <a:endParaRPr lang="en-US" sz="1100" b="1" dirty="0"/>
          </a:p>
        </p:txBody>
      </p:sp>
      <p:sp>
        <p:nvSpPr>
          <p:cNvPr id="15" name="Text 13"/>
          <p:cNvSpPr/>
          <p:nvPr/>
        </p:nvSpPr>
        <p:spPr>
          <a:xfrm>
            <a:off x="11292840" y="6528816"/>
            <a:ext cx="4114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sz="1400" b="1">
                <a:solidFill>
                  <a:srgbClr val="17324D"/>
                </a:solidFill>
                <a:latin typeface="Arial"/>
              </a:rPr>
              <a:t>05</a:t>
            </a:r>
            <a:endParaRPr lang="en-US" sz="1200" b="1" dirty="0"/>
          </a:p>
        </p:txBody>
      </p:sp>
      <p:pic>
        <p:nvPicPr>
          <p:cNvPr id="16" name="Image 0" descr="/mnt/data/a_clean_corporate_infographic_conceptual_diagram_batch_2.png"/>
          <p:cNvPicPr>
            <a:picLocks noChangeAspect="1"/>
          </p:cNvPicPr>
          <p:nvPr/>
        </p:nvPicPr>
        <p:blipFill>
          <a:blip r:embed="rId3"/>
          <a:srcRect l="3345" r="3345"/>
          <a:stretch/>
        </p:blipFill>
        <p:spPr>
          <a:xfrm>
            <a:off x="5989320" y="1920240"/>
            <a:ext cx="5230368" cy="3154680"/>
          </a:xfrm>
          <a:prstGeom prst="rect">
            <a:avLst/>
          </a:prstGeom>
        </p:spPr>
      </p:pic>
      <p:sp>
        <p:nvSpPr>
          <p:cNvPr id="17" name="Shape 14"/>
          <p:cNvSpPr/>
          <p:nvPr/>
        </p:nvSpPr>
        <p:spPr>
          <a:xfrm>
            <a:off x="5989320" y="1920240"/>
            <a:ext cx="5230368" cy="3154680"/>
          </a:xfrm>
          <a:prstGeom prst="roundRect">
            <a:avLst>
              <a:gd name="adj" fmla="val 2319"/>
            </a:avLst>
          </a:prstGeom>
          <a:solidFill>
            <a:srgbClr val="FFFFFF">
              <a:alpha val="0"/>
            </a:srgbClr>
          </a:solidFill>
          <a:ln w="13970">
            <a:solidFill>
              <a:srgbClr val="00A8E0">
                <a:alpha val="80000"/>
              </a:srgbClr>
            </a:solidFill>
            <a:prstDash val="solid"/>
          </a:ln>
        </p:spPr>
        <p:txBody>
          <a:bodyPr/>
          <a:lstStyle/>
          <a:p>
            <a:endParaRPr b="1"/>
          </a:p>
        </p:txBody>
      </p:sp>
      <p:sp>
        <p:nvSpPr>
          <p:cNvPr id="19" name="Rounded Rectangle 18"/>
          <p:cNvSpPr/>
          <p:nvPr/>
        </p:nvSpPr>
        <p:spPr>
          <a:xfrm>
            <a:off x="594360" y="5363049"/>
            <a:ext cx="10753344" cy="694944"/>
          </a:xfrm>
          <a:prstGeom prst="roundRect">
            <a:avLst/>
          </a:prstGeom>
          <a:solidFill>
            <a:srgbClr val="F7FAFC"/>
          </a:solidFill>
          <a:ln w="13970">
            <a:solidFill>
              <a:srgbClr val="BEDC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20" name="Rounded Rectangle 19"/>
          <p:cNvSpPr/>
          <p:nvPr/>
        </p:nvSpPr>
        <p:spPr>
          <a:xfrm>
            <a:off x="749808" y="5454488"/>
            <a:ext cx="1554480" cy="370240"/>
          </a:xfrm>
          <a:prstGeom prst="roundRect">
            <a:avLst/>
          </a:prstGeom>
          <a:solidFill>
            <a:srgbClr val="E8F6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6094"/>
                </a:solidFill>
                <a:latin typeface="Aptos"/>
              </a:rPr>
              <a:t>MANAGER'S
INSIGHT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487168" y="5472777"/>
            <a:ext cx="8595360" cy="22860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>
                <a:solidFill>
                  <a:srgbClr val="122F49"/>
                </a:solidFill>
                <a:latin typeface="Aptos"/>
              </a:rPr>
              <a:t>The finance manager must know where funds come from and where they go.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731520" y="1920240"/>
            <a:ext cx="4800600" cy="733806"/>
          </a:xfrm>
          <a:prstGeom prst="roundRect">
            <a:avLst/>
          </a:prstGeom>
          <a:solidFill>
            <a:srgbClr val="FAFBFD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3" name="Rounded Rectangle 22"/>
          <p:cNvSpPr/>
          <p:nvPr/>
        </p:nvSpPr>
        <p:spPr>
          <a:xfrm>
            <a:off x="822960" y="2168271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01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298448" y="1975104"/>
            <a:ext cx="4123944" cy="62407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Surplus units save more than they spend and supply funds to the financial system.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731520" y="2727198"/>
            <a:ext cx="4800600" cy="733806"/>
          </a:xfrm>
          <a:prstGeom prst="roundRect">
            <a:avLst/>
          </a:prstGeom>
          <a:solidFill>
            <a:srgbClr val="F6F8FB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6" name="Rounded Rectangle 25"/>
          <p:cNvSpPr/>
          <p:nvPr/>
        </p:nvSpPr>
        <p:spPr>
          <a:xfrm>
            <a:off x="822960" y="2975229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02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298448" y="2782062"/>
            <a:ext cx="4123944" cy="62407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Deficit units spend or invest more than current income and demand funds.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731520" y="3534156"/>
            <a:ext cx="4800600" cy="733806"/>
          </a:xfrm>
          <a:prstGeom prst="roundRect">
            <a:avLst/>
          </a:prstGeom>
          <a:solidFill>
            <a:srgbClr val="FAFBFD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9" name="Rounded Rectangle 28"/>
          <p:cNvSpPr/>
          <p:nvPr/>
        </p:nvSpPr>
        <p:spPr>
          <a:xfrm>
            <a:off x="822960" y="3782187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03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298448" y="3589020"/>
            <a:ext cx="4123944" cy="62407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550" b="1">
                <a:solidFill>
                  <a:srgbClr val="1B1F27"/>
                </a:solidFill>
                <a:latin typeface="Aptos"/>
              </a:rPr>
              <a:t>Banks, bond markets, and equity markets connect lenders and borrowers.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731520" y="4341114"/>
            <a:ext cx="4800600" cy="733806"/>
          </a:xfrm>
          <a:prstGeom prst="roundRect">
            <a:avLst/>
          </a:prstGeom>
          <a:solidFill>
            <a:srgbClr val="F6F8FB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2" name="Rounded Rectangle 31"/>
          <p:cNvSpPr/>
          <p:nvPr/>
        </p:nvSpPr>
        <p:spPr>
          <a:xfrm>
            <a:off x="822960" y="4589145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04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1298448" y="4395978"/>
            <a:ext cx="4123944" cy="62407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22240"/>
                </a:solidFill>
                <a:latin typeface="Aptos"/>
              </a:rPr>
              <a:t>The rate must be acceptable to both sides: </a:t>
            </a:r>
            <a:r>
              <a:rPr sz="1480" b="1">
                <a:solidFill>
                  <a:srgbClr val="1B1F27"/>
                </a:solidFill>
                <a:latin typeface="Aptos"/>
              </a:rPr>
              <a:t>enough return for lenders, affordable cost for borrowers.</a:t>
            </a:r>
          </a:p>
        </p:txBody>
      </p:sp>
    </p:spTree>
    <p:extLst>
      <p:ext uri="{BB962C8B-B14F-4D97-AF65-F5344CB8AC3E}">
        <p14:creationId xmlns:p14="http://schemas.microsoft.com/office/powerpoint/2010/main" val="2332898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3"/>
          <p:cNvSpPr/>
          <p:nvPr/>
        </p:nvSpPr>
        <p:spPr>
          <a:xfrm>
            <a:off x="3035808" y="338328"/>
            <a:ext cx="1572768" cy="283464"/>
          </a:xfrm>
          <a:prstGeom prst="roundRect">
            <a:avLst>
              <a:gd name="adj" fmla="val 25806"/>
            </a:avLst>
          </a:prstGeom>
          <a:solidFill>
            <a:srgbClr val="EAF5FB"/>
          </a:solidFill>
          <a:ln>
            <a:solidFill>
              <a:srgbClr val="EAF5FB">
                <a:alpha val="0"/>
              </a:srgbClr>
            </a:solidFill>
          </a:ln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C5A8E"/>
                </a:solidFill>
                <a:latin typeface="Aptos"/>
              </a:rPr>
              <a:t>INTEREST RATES</a:t>
            </a:r>
            <a:endParaRPr lang="en-US" sz="1100" b="1" dirty="0"/>
          </a:p>
        </p:txBody>
      </p:sp>
      <p:sp>
        <p:nvSpPr>
          <p:cNvPr id="6" name="Text 4"/>
          <p:cNvSpPr/>
          <p:nvPr/>
        </p:nvSpPr>
        <p:spPr>
          <a:xfrm>
            <a:off x="3035808" y="758952"/>
            <a:ext cx="632764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200" b="1" dirty="0">
                <a:solidFill>
                  <a:srgbClr val="17324D"/>
                </a:solidFill>
                <a:latin typeface="Aptos"/>
              </a:rPr>
              <a:t>Supply of Loanable Funds</a:t>
            </a:r>
            <a:endParaRPr lang="en-US" sz="2200" b="1" dirty="0"/>
          </a:p>
        </p:txBody>
      </p:sp>
      <p:sp>
        <p:nvSpPr>
          <p:cNvPr id="7" name="Text 5"/>
          <p:cNvSpPr/>
          <p:nvPr/>
        </p:nvSpPr>
        <p:spPr>
          <a:xfrm>
            <a:off x="3035808" y="1216152"/>
            <a:ext cx="658368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/>
          </a:bodyPr>
          <a:lstStyle/>
          <a:p>
            <a:pPr marL="0" indent="0">
              <a:buNone/>
            </a:pPr>
            <a:r>
              <a:rPr lang="en-US" sz="1400" b="1" dirty="0">
                <a:solidFill>
                  <a:srgbClr val="FFC000"/>
                </a:solidFill>
                <a:latin typeface="Aptos"/>
              </a:rPr>
              <a:t>The supply curve shows the amount savers are willing to lend at each interest rate.</a:t>
            </a:r>
            <a:endParaRPr lang="en-US" sz="1200" b="1" dirty="0"/>
          </a:p>
        </p:txBody>
      </p:sp>
      <p:sp>
        <p:nvSpPr>
          <p:cNvPr id="14" name="Text 12"/>
          <p:cNvSpPr/>
          <p:nvPr/>
        </p:nvSpPr>
        <p:spPr>
          <a:xfrm>
            <a:off x="502920" y="6565392"/>
            <a:ext cx="29260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B2248"/>
                </a:solidFill>
                <a:latin typeface="Aptos"/>
              </a:rPr>
              <a:t>Interest rates and financial markets</a:t>
            </a:r>
            <a:endParaRPr lang="en-US" sz="1100" b="1" dirty="0"/>
          </a:p>
        </p:txBody>
      </p:sp>
      <p:sp>
        <p:nvSpPr>
          <p:cNvPr id="15" name="Text 13"/>
          <p:cNvSpPr/>
          <p:nvPr/>
        </p:nvSpPr>
        <p:spPr>
          <a:xfrm>
            <a:off x="11292840" y="6528816"/>
            <a:ext cx="4114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sz="1050" b="1">
                <a:solidFill>
                  <a:srgbClr val="17324D"/>
                </a:solidFill>
                <a:latin typeface="Arial"/>
              </a:rPr>
              <a:t>06</a:t>
            </a:r>
            <a:endParaRPr lang="en-US" sz="1200" b="1" dirty="0"/>
          </a:p>
        </p:txBody>
      </p:sp>
      <p:sp>
        <p:nvSpPr>
          <p:cNvPr id="16" name="Text 14"/>
          <p:cNvSpPr/>
          <p:nvPr/>
        </p:nvSpPr>
        <p:spPr>
          <a:xfrm>
            <a:off x="713232" y="1828800"/>
            <a:ext cx="3017520" cy="228600"/>
          </a:xfrm>
          <a:prstGeom prst="rect">
            <a:avLst/>
          </a:prstGeom>
          <a:solidFill>
            <a:srgbClr val="122240"/>
          </a:solidFill>
          <a:ln>
            <a:noFill/>
          </a:ln>
        </p:spPr>
        <p:txBody>
          <a:bodyPr wrap="square" lIns="50800" tIns="0" rIns="50800" bIns="0" rtlCol="0" anchor="ctr"/>
          <a:lstStyle/>
          <a:p>
            <a:pPr marL="0" indent="0"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1550" b="1">
                <a:solidFill>
                  <a:srgbClr val="FFFFFF"/>
                </a:solidFill>
                <a:latin typeface="Aptos"/>
              </a:rPr>
              <a:t>Core explanation</a:t>
            </a:r>
            <a:endParaRPr lang="en-US" sz="1300" b="1" dirty="0"/>
          </a:p>
        </p:txBody>
      </p:sp>
      <p:sp>
        <p:nvSpPr>
          <p:cNvPr id="29" name="Rounded Rectangle 28"/>
          <p:cNvSpPr/>
          <p:nvPr/>
        </p:nvSpPr>
        <p:spPr>
          <a:xfrm>
            <a:off x="594360" y="5398909"/>
            <a:ext cx="10753344" cy="694944"/>
          </a:xfrm>
          <a:prstGeom prst="roundRect">
            <a:avLst/>
          </a:prstGeom>
          <a:solidFill>
            <a:srgbClr val="F7FAFC"/>
          </a:solidFill>
          <a:ln w="13970">
            <a:solidFill>
              <a:srgbClr val="BEDC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b="1"/>
          </a:p>
        </p:txBody>
      </p:sp>
      <p:sp>
        <p:nvSpPr>
          <p:cNvPr id="30" name="Rounded Rectangle 29"/>
          <p:cNvSpPr/>
          <p:nvPr/>
        </p:nvSpPr>
        <p:spPr>
          <a:xfrm>
            <a:off x="749808" y="5490349"/>
            <a:ext cx="1554480" cy="237744"/>
          </a:xfrm>
          <a:prstGeom prst="roundRect">
            <a:avLst/>
          </a:prstGeom>
          <a:solidFill>
            <a:srgbClr val="E8F6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6094"/>
                </a:solidFill>
                <a:latin typeface="Aptos"/>
              </a:rPr>
              <a:t>MANAGER'S
INSIGHT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2487168" y="5508637"/>
            <a:ext cx="8595360" cy="22860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>
                <a:solidFill>
                  <a:srgbClr val="122F49"/>
                </a:solidFill>
                <a:latin typeface="Aptos"/>
              </a:rPr>
              <a:t>More saving can reduce borrowing costs when demand is unchanged.</a:t>
            </a:r>
          </a:p>
        </p:txBody>
      </p:sp>
      <p:sp>
        <p:nvSpPr>
          <p:cNvPr id="32" name="Rounded Rectangle 31"/>
          <p:cNvSpPr/>
          <p:nvPr/>
        </p:nvSpPr>
        <p:spPr>
          <a:xfrm>
            <a:off x="749808" y="5792101"/>
            <a:ext cx="1554480" cy="237744"/>
          </a:xfrm>
          <a:prstGeom prst="roundRect">
            <a:avLst/>
          </a:prstGeom>
          <a:solidFill>
            <a:srgbClr val="E2F6F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916E"/>
                </a:solidFill>
                <a:latin typeface="Aptos"/>
              </a:rPr>
              <a:t>QUICK EXAMPLE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2487168" y="5810389"/>
            <a:ext cx="8595360" cy="22860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>
                <a:solidFill>
                  <a:srgbClr val="122F49"/>
                </a:solidFill>
                <a:latin typeface="Aptos"/>
              </a:rPr>
              <a:t>If households save more, supply shifts right and rates tend to fall.</a:t>
            </a:r>
          </a:p>
        </p:txBody>
      </p:sp>
      <p:sp>
        <p:nvSpPr>
          <p:cNvPr id="34" name="Rectangle 33"/>
          <p:cNvSpPr/>
          <p:nvPr/>
        </p:nvSpPr>
        <p:spPr>
          <a:xfrm>
            <a:off x="5600000" y="1820000"/>
            <a:ext cx="5560000" cy="3520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b="1"/>
          </a:p>
        </p:txBody>
      </p:sp>
      <p:cxnSp>
        <p:nvCxnSpPr>
          <p:cNvPr id="35" name="Connector 34"/>
          <p:cNvCxnSpPr/>
          <p:nvPr/>
        </p:nvCxnSpPr>
        <p:spPr>
          <a:xfrm>
            <a:off x="6200000" y="4760000"/>
            <a:ext cx="4390000" cy="0"/>
          </a:xfrm>
          <a:prstGeom prst="line">
            <a:avLst/>
          </a:prstGeom>
          <a:ln w="19050">
            <a:solidFill>
              <a:srgbClr val="59687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6" name="Connector 35"/>
          <p:cNvCxnSpPr/>
          <p:nvPr/>
        </p:nvCxnSpPr>
        <p:spPr>
          <a:xfrm flipV="1">
            <a:off x="6200000" y="2150000"/>
            <a:ext cx="0" cy="2610000"/>
          </a:xfrm>
          <a:prstGeom prst="line">
            <a:avLst/>
          </a:prstGeom>
          <a:ln w="19050">
            <a:solidFill>
              <a:srgbClr val="59687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6050000" y="1880355"/>
            <a:ext cx="1700000" cy="230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200" b="1" dirty="0">
                <a:solidFill>
                  <a:srgbClr val="59687B"/>
                </a:solidFill>
                <a:latin typeface="Aptos"/>
              </a:rPr>
              <a:t>Interest Rate (r)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7350000" y="4804497"/>
            <a:ext cx="3900000" cy="260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1200" b="1" dirty="0">
                <a:solidFill>
                  <a:srgbClr val="59687B"/>
                </a:solidFill>
                <a:latin typeface="Aptos"/>
              </a:rPr>
              <a:t>Quantity of Loanable Funds</a:t>
            </a:r>
          </a:p>
        </p:txBody>
      </p:sp>
      <p:cxnSp>
        <p:nvCxnSpPr>
          <p:cNvPr id="39" name="Connector 38"/>
          <p:cNvCxnSpPr/>
          <p:nvPr/>
        </p:nvCxnSpPr>
        <p:spPr>
          <a:xfrm flipV="1">
            <a:off x="7100000" y="2690000"/>
            <a:ext cx="2600000" cy="1490000"/>
          </a:xfrm>
          <a:prstGeom prst="line">
            <a:avLst/>
          </a:prstGeom>
          <a:ln w="27940">
            <a:solidFill>
              <a:srgbClr val="008B5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0" name="TextBox 39"/>
          <p:cNvSpPr txBox="1"/>
          <p:nvPr/>
        </p:nvSpPr>
        <p:spPr>
          <a:xfrm>
            <a:off x="9760000" y="2570000"/>
            <a:ext cx="1000000" cy="240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300" b="1">
                <a:solidFill>
                  <a:srgbClr val="008B5F"/>
                </a:solidFill>
                <a:latin typeface="Aptos"/>
              </a:rPr>
              <a:t>Supply (S)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6550000" y="5075000"/>
            <a:ext cx="4350000" cy="270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1300" b="1">
                <a:solidFill>
                  <a:srgbClr val="17314D"/>
                </a:solidFill>
                <a:latin typeface="Aptos"/>
              </a:rPr>
              <a:t>Supply curve: higher interest rates increase funds supplied.</a:t>
            </a:r>
          </a:p>
        </p:txBody>
      </p:sp>
      <p:sp>
        <p:nvSpPr>
          <p:cNvPr id="42" name="Rounded Rectangle 41"/>
          <p:cNvSpPr/>
          <p:nvPr/>
        </p:nvSpPr>
        <p:spPr>
          <a:xfrm>
            <a:off x="713232" y="2148840"/>
            <a:ext cx="4526280" cy="710946"/>
          </a:xfrm>
          <a:prstGeom prst="roundRect">
            <a:avLst/>
          </a:prstGeom>
          <a:solidFill>
            <a:srgbClr val="FAFBFD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3" name="Rounded Rectangle 42"/>
          <p:cNvSpPr/>
          <p:nvPr/>
        </p:nvSpPr>
        <p:spPr>
          <a:xfrm>
            <a:off x="804672" y="2385441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01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1280160" y="2203704"/>
            <a:ext cx="3849624" cy="60121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The supply of loanable funds usually slopes upward: higher rates reward saving.</a:t>
            </a:r>
          </a:p>
        </p:txBody>
      </p:sp>
      <p:sp>
        <p:nvSpPr>
          <p:cNvPr id="45" name="Rounded Rectangle 44"/>
          <p:cNvSpPr/>
          <p:nvPr/>
        </p:nvSpPr>
        <p:spPr>
          <a:xfrm>
            <a:off x="713232" y="2932938"/>
            <a:ext cx="4526280" cy="710946"/>
          </a:xfrm>
          <a:prstGeom prst="roundRect">
            <a:avLst/>
          </a:prstGeom>
          <a:solidFill>
            <a:srgbClr val="F6F8FB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6" name="Rounded Rectangle 45"/>
          <p:cNvSpPr/>
          <p:nvPr/>
        </p:nvSpPr>
        <p:spPr>
          <a:xfrm>
            <a:off x="804672" y="3169539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02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1280160" y="2987802"/>
            <a:ext cx="3849624" cy="60121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1B1F27"/>
                </a:solidFill>
                <a:latin typeface="Aptos"/>
              </a:rPr>
              <a:t>Sources include household savings, business retained earnings, government surpluses, and foreign capital inflows.</a:t>
            </a:r>
          </a:p>
        </p:txBody>
      </p:sp>
      <p:sp>
        <p:nvSpPr>
          <p:cNvPr id="48" name="Rounded Rectangle 47"/>
          <p:cNvSpPr/>
          <p:nvPr/>
        </p:nvSpPr>
        <p:spPr>
          <a:xfrm>
            <a:off x="713232" y="3717036"/>
            <a:ext cx="4526280" cy="710946"/>
          </a:xfrm>
          <a:prstGeom prst="roundRect">
            <a:avLst/>
          </a:prstGeom>
          <a:solidFill>
            <a:srgbClr val="FAFBFD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9" name="Rounded Rectangle 48"/>
          <p:cNvSpPr/>
          <p:nvPr/>
        </p:nvSpPr>
        <p:spPr>
          <a:xfrm>
            <a:off x="804672" y="3953637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03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1280160" y="3771900"/>
            <a:ext cx="3849624" cy="60121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More saving shifts the supply curve to the right and tends to reduce rates.</a:t>
            </a:r>
          </a:p>
        </p:txBody>
      </p:sp>
      <p:sp>
        <p:nvSpPr>
          <p:cNvPr id="51" name="Rounded Rectangle 50"/>
          <p:cNvSpPr/>
          <p:nvPr/>
        </p:nvSpPr>
        <p:spPr>
          <a:xfrm>
            <a:off x="713232" y="4501134"/>
            <a:ext cx="4526280" cy="710946"/>
          </a:xfrm>
          <a:prstGeom prst="roundRect">
            <a:avLst/>
          </a:prstGeom>
          <a:solidFill>
            <a:srgbClr val="F6F8FB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2" name="Rounded Rectangle 51"/>
          <p:cNvSpPr/>
          <p:nvPr/>
        </p:nvSpPr>
        <p:spPr>
          <a:xfrm>
            <a:off x="804672" y="4737735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04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1280160" y="4555998"/>
            <a:ext cx="3849624" cy="60121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550" b="1">
                <a:solidFill>
                  <a:srgbClr val="1B1F27"/>
                </a:solidFill>
                <a:latin typeface="Aptos"/>
              </a:rPr>
              <a:t>Less saving shifts supply left and tends to increase rates.</a:t>
            </a:r>
          </a:p>
        </p:txBody>
      </p:sp>
    </p:spTree>
    <p:extLst>
      <p:ext uri="{BB962C8B-B14F-4D97-AF65-F5344CB8AC3E}">
        <p14:creationId xmlns:p14="http://schemas.microsoft.com/office/powerpoint/2010/main" val="31262644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3"/>
          <p:cNvSpPr/>
          <p:nvPr/>
        </p:nvSpPr>
        <p:spPr>
          <a:xfrm>
            <a:off x="3035808" y="338328"/>
            <a:ext cx="1572768" cy="283464"/>
          </a:xfrm>
          <a:prstGeom prst="roundRect">
            <a:avLst>
              <a:gd name="adj" fmla="val 25806"/>
            </a:avLst>
          </a:prstGeom>
          <a:solidFill>
            <a:srgbClr val="EAF5FB"/>
          </a:solidFill>
          <a:ln>
            <a:solidFill>
              <a:srgbClr val="EAF5FB">
                <a:alpha val="0"/>
              </a:srgbClr>
            </a:solidFill>
          </a:ln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C5A8E"/>
                </a:solidFill>
                <a:latin typeface="Aptos"/>
              </a:rPr>
              <a:t>INTEREST RATES</a:t>
            </a:r>
            <a:endParaRPr lang="en-US" sz="1100" b="1" dirty="0"/>
          </a:p>
        </p:txBody>
      </p:sp>
      <p:sp>
        <p:nvSpPr>
          <p:cNvPr id="6" name="Text 4"/>
          <p:cNvSpPr/>
          <p:nvPr/>
        </p:nvSpPr>
        <p:spPr>
          <a:xfrm>
            <a:off x="3035808" y="758952"/>
            <a:ext cx="632764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200" b="1" dirty="0">
                <a:solidFill>
                  <a:srgbClr val="17324D"/>
                </a:solidFill>
                <a:latin typeface="Aptos"/>
              </a:rPr>
              <a:t>Demand for Loanable Funds</a:t>
            </a:r>
            <a:endParaRPr lang="en-US" sz="2200" b="1" dirty="0"/>
          </a:p>
        </p:txBody>
      </p:sp>
      <p:sp>
        <p:nvSpPr>
          <p:cNvPr id="7" name="Text 5"/>
          <p:cNvSpPr/>
          <p:nvPr/>
        </p:nvSpPr>
        <p:spPr>
          <a:xfrm>
            <a:off x="3035808" y="1216152"/>
            <a:ext cx="658368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>
              <a:buNone/>
            </a:pPr>
            <a:r>
              <a:rPr lang="en-US" sz="1400" b="1" dirty="0">
                <a:solidFill>
                  <a:srgbClr val="FFC000"/>
                </a:solidFill>
                <a:latin typeface="Aptos"/>
              </a:rPr>
              <a:t>The demand curve shows the amount borrowers want at each interest rate.</a:t>
            </a:r>
            <a:endParaRPr lang="en-US" sz="1200" b="1" dirty="0"/>
          </a:p>
        </p:txBody>
      </p:sp>
      <p:sp>
        <p:nvSpPr>
          <p:cNvPr id="14" name="Text 12"/>
          <p:cNvSpPr/>
          <p:nvPr/>
        </p:nvSpPr>
        <p:spPr>
          <a:xfrm>
            <a:off x="502920" y="6565392"/>
            <a:ext cx="29260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B2248"/>
                </a:solidFill>
                <a:latin typeface="Aptos"/>
              </a:rPr>
              <a:t>Interest rates and financial markets</a:t>
            </a:r>
            <a:endParaRPr lang="en-US" sz="1100" b="1" dirty="0"/>
          </a:p>
        </p:txBody>
      </p:sp>
      <p:sp>
        <p:nvSpPr>
          <p:cNvPr id="15" name="Text 13"/>
          <p:cNvSpPr/>
          <p:nvPr/>
        </p:nvSpPr>
        <p:spPr>
          <a:xfrm>
            <a:off x="11292840" y="6528816"/>
            <a:ext cx="4114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sz="1050" b="1">
                <a:solidFill>
                  <a:srgbClr val="17324D"/>
                </a:solidFill>
                <a:latin typeface="Arial"/>
              </a:rPr>
              <a:t>07</a:t>
            </a:r>
            <a:endParaRPr lang="en-US" sz="1200" b="1" dirty="0"/>
          </a:p>
        </p:txBody>
      </p:sp>
      <p:sp>
        <p:nvSpPr>
          <p:cNvPr id="16" name="Text 14"/>
          <p:cNvSpPr/>
          <p:nvPr/>
        </p:nvSpPr>
        <p:spPr>
          <a:xfrm>
            <a:off x="713232" y="1828800"/>
            <a:ext cx="3017520" cy="228600"/>
          </a:xfrm>
          <a:prstGeom prst="rect">
            <a:avLst/>
          </a:prstGeom>
          <a:solidFill>
            <a:srgbClr val="122240"/>
          </a:solidFill>
          <a:ln>
            <a:noFill/>
          </a:ln>
        </p:spPr>
        <p:txBody>
          <a:bodyPr wrap="square" lIns="50800" tIns="0" rIns="50800" bIns="0" rtlCol="0" anchor="ctr"/>
          <a:lstStyle/>
          <a:p>
            <a:pPr marL="0" indent="0"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1550" b="1">
                <a:solidFill>
                  <a:srgbClr val="FFFFFF"/>
                </a:solidFill>
                <a:latin typeface="Aptos"/>
              </a:rPr>
              <a:t>Core explanation</a:t>
            </a:r>
            <a:endParaRPr lang="en-US" sz="1300" b="1" dirty="0"/>
          </a:p>
        </p:txBody>
      </p:sp>
      <p:sp>
        <p:nvSpPr>
          <p:cNvPr id="29" name="Rounded Rectangle 28"/>
          <p:cNvSpPr/>
          <p:nvPr/>
        </p:nvSpPr>
        <p:spPr>
          <a:xfrm>
            <a:off x="594360" y="5416837"/>
            <a:ext cx="10753344" cy="694944"/>
          </a:xfrm>
          <a:prstGeom prst="roundRect">
            <a:avLst/>
          </a:prstGeom>
          <a:solidFill>
            <a:srgbClr val="F7FAFC"/>
          </a:solidFill>
          <a:ln w="13970">
            <a:solidFill>
              <a:srgbClr val="BEDC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30" name="Rounded Rectangle 29"/>
          <p:cNvSpPr/>
          <p:nvPr/>
        </p:nvSpPr>
        <p:spPr>
          <a:xfrm>
            <a:off x="749808" y="5508277"/>
            <a:ext cx="1554480" cy="237744"/>
          </a:xfrm>
          <a:prstGeom prst="roundRect">
            <a:avLst/>
          </a:prstGeom>
          <a:solidFill>
            <a:srgbClr val="E8F6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6094"/>
                </a:solidFill>
                <a:latin typeface="Aptos"/>
              </a:rPr>
              <a:t>MANAGER'S
INSIGHT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2487168" y="5526565"/>
            <a:ext cx="8595360" cy="22860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>
                <a:solidFill>
                  <a:srgbClr val="122F49"/>
                </a:solidFill>
                <a:latin typeface="Aptos"/>
              </a:rPr>
              <a:t>Stronger investment demand can push interest rates upward.</a:t>
            </a:r>
          </a:p>
        </p:txBody>
      </p:sp>
      <p:sp>
        <p:nvSpPr>
          <p:cNvPr id="32" name="Rounded Rectangle 31"/>
          <p:cNvSpPr/>
          <p:nvPr/>
        </p:nvSpPr>
        <p:spPr>
          <a:xfrm>
            <a:off x="749808" y="5810029"/>
            <a:ext cx="1554480" cy="237744"/>
          </a:xfrm>
          <a:prstGeom prst="roundRect">
            <a:avLst/>
          </a:prstGeom>
          <a:solidFill>
            <a:srgbClr val="E2F6F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916E"/>
                </a:solidFill>
                <a:latin typeface="Aptos"/>
              </a:rPr>
              <a:t>QUICK EXAMPLE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2487168" y="5828317"/>
            <a:ext cx="8595360" cy="22860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>
                <a:solidFill>
                  <a:srgbClr val="122F49"/>
                </a:solidFill>
                <a:latin typeface="Aptos"/>
              </a:rPr>
              <a:t>A boom in profitable projects shifts demand right and raises rates.</a:t>
            </a:r>
          </a:p>
        </p:txBody>
      </p:sp>
      <p:sp>
        <p:nvSpPr>
          <p:cNvPr id="34" name="Rectangle 33"/>
          <p:cNvSpPr/>
          <p:nvPr/>
        </p:nvSpPr>
        <p:spPr>
          <a:xfrm>
            <a:off x="5600000" y="1820000"/>
            <a:ext cx="5560000" cy="3520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b="1"/>
          </a:p>
        </p:txBody>
      </p:sp>
      <p:cxnSp>
        <p:nvCxnSpPr>
          <p:cNvPr id="35" name="Connector 34"/>
          <p:cNvCxnSpPr/>
          <p:nvPr/>
        </p:nvCxnSpPr>
        <p:spPr>
          <a:xfrm>
            <a:off x="6200000" y="4760000"/>
            <a:ext cx="4390000" cy="0"/>
          </a:xfrm>
          <a:prstGeom prst="line">
            <a:avLst/>
          </a:prstGeom>
          <a:ln w="19050">
            <a:solidFill>
              <a:srgbClr val="59687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6" name="Connector 35"/>
          <p:cNvCxnSpPr/>
          <p:nvPr/>
        </p:nvCxnSpPr>
        <p:spPr>
          <a:xfrm flipV="1">
            <a:off x="6200000" y="2150000"/>
            <a:ext cx="0" cy="2610000"/>
          </a:xfrm>
          <a:prstGeom prst="line">
            <a:avLst/>
          </a:prstGeom>
          <a:ln w="19050">
            <a:solidFill>
              <a:srgbClr val="59687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6050000" y="1808636"/>
            <a:ext cx="1700000" cy="230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200" b="1" dirty="0">
                <a:solidFill>
                  <a:srgbClr val="59687B"/>
                </a:solidFill>
                <a:latin typeface="Aptos"/>
              </a:rPr>
              <a:t>Interest Rate (r)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7350000" y="4786567"/>
            <a:ext cx="3900000" cy="260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1200" b="1">
                <a:solidFill>
                  <a:srgbClr val="59687B"/>
                </a:solidFill>
                <a:latin typeface="Aptos"/>
              </a:rPr>
              <a:t>Quantity of Loanable Funds</a:t>
            </a:r>
          </a:p>
        </p:txBody>
      </p:sp>
      <p:cxnSp>
        <p:nvCxnSpPr>
          <p:cNvPr id="39" name="Connector 38"/>
          <p:cNvCxnSpPr/>
          <p:nvPr/>
        </p:nvCxnSpPr>
        <p:spPr>
          <a:xfrm>
            <a:off x="7100000" y="2690000"/>
            <a:ext cx="2600000" cy="1490000"/>
          </a:xfrm>
          <a:prstGeom prst="line">
            <a:avLst/>
          </a:prstGeom>
          <a:ln w="27940">
            <a:solidFill>
              <a:srgbClr val="B22418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0" name="TextBox 39"/>
          <p:cNvSpPr txBox="1"/>
          <p:nvPr/>
        </p:nvSpPr>
        <p:spPr>
          <a:xfrm>
            <a:off x="9721361" y="4131716"/>
            <a:ext cx="1160000" cy="240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300" b="1" dirty="0">
                <a:solidFill>
                  <a:srgbClr val="B22418"/>
                </a:solidFill>
                <a:latin typeface="Aptos"/>
              </a:rPr>
              <a:t>Demand (D)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6550000" y="5075000"/>
            <a:ext cx="4350000" cy="270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1300" b="1" dirty="0">
                <a:solidFill>
                  <a:srgbClr val="17314D"/>
                </a:solidFill>
                <a:latin typeface="Aptos"/>
              </a:rPr>
              <a:t>Demand curve: higher interest rates reduce funds demanded.</a:t>
            </a:r>
          </a:p>
        </p:txBody>
      </p:sp>
      <p:sp>
        <p:nvSpPr>
          <p:cNvPr id="42" name="Rounded Rectangle 41"/>
          <p:cNvSpPr/>
          <p:nvPr/>
        </p:nvSpPr>
        <p:spPr>
          <a:xfrm>
            <a:off x="713232" y="2148840"/>
            <a:ext cx="4526280" cy="710946"/>
          </a:xfrm>
          <a:prstGeom prst="roundRect">
            <a:avLst/>
          </a:prstGeom>
          <a:solidFill>
            <a:srgbClr val="FAFBFD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3" name="Rounded Rectangle 42"/>
          <p:cNvSpPr/>
          <p:nvPr/>
        </p:nvSpPr>
        <p:spPr>
          <a:xfrm>
            <a:off x="804672" y="2385441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01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1280160" y="2203704"/>
            <a:ext cx="3849624" cy="60121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The demand for loanable funds usually slopes downward: higher rates discourage borrowing.</a:t>
            </a:r>
          </a:p>
        </p:txBody>
      </p:sp>
      <p:sp>
        <p:nvSpPr>
          <p:cNvPr id="45" name="Rounded Rectangle 44"/>
          <p:cNvSpPr/>
          <p:nvPr/>
        </p:nvSpPr>
        <p:spPr>
          <a:xfrm>
            <a:off x="713232" y="2932938"/>
            <a:ext cx="4526280" cy="710946"/>
          </a:xfrm>
          <a:prstGeom prst="roundRect">
            <a:avLst/>
          </a:prstGeom>
          <a:solidFill>
            <a:srgbClr val="F6F8FB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6" name="Rounded Rectangle 45"/>
          <p:cNvSpPr/>
          <p:nvPr/>
        </p:nvSpPr>
        <p:spPr>
          <a:xfrm>
            <a:off x="804672" y="3169539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02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1280160" y="2987802"/>
            <a:ext cx="3849624" cy="60121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Firms borrow to finance inventories, equipment, acquisitions, and growth projects.</a:t>
            </a:r>
          </a:p>
        </p:txBody>
      </p:sp>
      <p:sp>
        <p:nvSpPr>
          <p:cNvPr id="48" name="Rounded Rectangle 47"/>
          <p:cNvSpPr/>
          <p:nvPr/>
        </p:nvSpPr>
        <p:spPr>
          <a:xfrm>
            <a:off x="713232" y="3717036"/>
            <a:ext cx="4526280" cy="710946"/>
          </a:xfrm>
          <a:prstGeom prst="roundRect">
            <a:avLst/>
          </a:prstGeom>
          <a:solidFill>
            <a:srgbClr val="FAFBFD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9" name="Rounded Rectangle 48"/>
          <p:cNvSpPr/>
          <p:nvPr/>
        </p:nvSpPr>
        <p:spPr>
          <a:xfrm>
            <a:off x="804672" y="3953637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03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1280160" y="3771900"/>
            <a:ext cx="3849624" cy="60121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Households borrow for houses, cars, education, and credit-card spending.</a:t>
            </a:r>
          </a:p>
        </p:txBody>
      </p:sp>
      <p:sp>
        <p:nvSpPr>
          <p:cNvPr id="51" name="Rounded Rectangle 50"/>
          <p:cNvSpPr/>
          <p:nvPr/>
        </p:nvSpPr>
        <p:spPr>
          <a:xfrm>
            <a:off x="713232" y="4501134"/>
            <a:ext cx="4526280" cy="710946"/>
          </a:xfrm>
          <a:prstGeom prst="roundRect">
            <a:avLst/>
          </a:prstGeom>
          <a:solidFill>
            <a:srgbClr val="F6F8FB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2" name="Rounded Rectangle 51"/>
          <p:cNvSpPr/>
          <p:nvPr/>
        </p:nvSpPr>
        <p:spPr>
          <a:xfrm>
            <a:off x="804672" y="4737735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04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1280160" y="4555998"/>
            <a:ext cx="3849624" cy="60121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550" b="1">
                <a:solidFill>
                  <a:srgbClr val="1B1F27"/>
                </a:solidFill>
                <a:latin typeface="Aptos"/>
              </a:rPr>
              <a:t>Governments borrow when expenditures exceed revenues.</a:t>
            </a:r>
          </a:p>
        </p:txBody>
      </p:sp>
    </p:spTree>
    <p:extLst>
      <p:ext uri="{BB962C8B-B14F-4D97-AF65-F5344CB8AC3E}">
        <p14:creationId xmlns:p14="http://schemas.microsoft.com/office/powerpoint/2010/main" val="40585741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3"/>
          <p:cNvSpPr/>
          <p:nvPr/>
        </p:nvSpPr>
        <p:spPr>
          <a:xfrm>
            <a:off x="3035808" y="338328"/>
            <a:ext cx="1572768" cy="283464"/>
          </a:xfrm>
          <a:prstGeom prst="roundRect">
            <a:avLst>
              <a:gd name="adj" fmla="val 25806"/>
            </a:avLst>
          </a:prstGeom>
          <a:solidFill>
            <a:srgbClr val="EAF5FB"/>
          </a:solidFill>
          <a:ln>
            <a:solidFill>
              <a:srgbClr val="EAF5FB">
                <a:alpha val="0"/>
              </a:srgbClr>
            </a:solidFill>
          </a:ln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C5A8E"/>
                </a:solidFill>
                <a:latin typeface="Aptos"/>
              </a:rPr>
              <a:t>INTEREST RATES</a:t>
            </a:r>
            <a:endParaRPr lang="en-US" sz="1100" b="1" dirty="0"/>
          </a:p>
        </p:txBody>
      </p:sp>
      <p:sp>
        <p:nvSpPr>
          <p:cNvPr id="6" name="Text 4"/>
          <p:cNvSpPr/>
          <p:nvPr/>
        </p:nvSpPr>
        <p:spPr>
          <a:xfrm>
            <a:off x="3035808" y="758952"/>
            <a:ext cx="632764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200" b="1" dirty="0">
                <a:solidFill>
                  <a:srgbClr val="17324D"/>
                </a:solidFill>
                <a:latin typeface="Aptos"/>
              </a:rPr>
              <a:t>Equilibrium Interest Rate</a:t>
            </a:r>
            <a:endParaRPr lang="en-US" sz="2200" b="1" dirty="0"/>
          </a:p>
        </p:txBody>
      </p:sp>
      <p:sp>
        <p:nvSpPr>
          <p:cNvPr id="7" name="Text 5"/>
          <p:cNvSpPr/>
          <p:nvPr/>
        </p:nvSpPr>
        <p:spPr>
          <a:xfrm>
            <a:off x="3035808" y="1216152"/>
            <a:ext cx="658368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>
              <a:buNone/>
            </a:pPr>
            <a:r>
              <a:rPr lang="en-US" sz="1400" b="1" dirty="0">
                <a:solidFill>
                  <a:srgbClr val="FFC000"/>
                </a:solidFill>
                <a:latin typeface="Aptos"/>
              </a:rPr>
              <a:t>The market rate balances the quantity of funds supplied and demanded.</a:t>
            </a:r>
            <a:endParaRPr lang="en-US" sz="1200" b="1" dirty="0"/>
          </a:p>
        </p:txBody>
      </p:sp>
      <p:sp>
        <p:nvSpPr>
          <p:cNvPr id="14" name="Text 12"/>
          <p:cNvSpPr/>
          <p:nvPr/>
        </p:nvSpPr>
        <p:spPr>
          <a:xfrm>
            <a:off x="502920" y="6565392"/>
            <a:ext cx="29260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B2248"/>
                </a:solidFill>
                <a:latin typeface="Aptos"/>
              </a:rPr>
              <a:t>Interest rates and financial markets</a:t>
            </a:r>
            <a:endParaRPr lang="en-US" sz="1100" b="1" dirty="0"/>
          </a:p>
        </p:txBody>
      </p:sp>
      <p:sp>
        <p:nvSpPr>
          <p:cNvPr id="15" name="Text 13"/>
          <p:cNvSpPr/>
          <p:nvPr/>
        </p:nvSpPr>
        <p:spPr>
          <a:xfrm>
            <a:off x="11292840" y="6528816"/>
            <a:ext cx="4114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sz="1050" b="1">
                <a:solidFill>
                  <a:srgbClr val="17324D"/>
                </a:solidFill>
                <a:latin typeface="Arial"/>
              </a:rPr>
              <a:t>08</a:t>
            </a:r>
            <a:endParaRPr lang="en-US" sz="1200" b="1" dirty="0"/>
          </a:p>
        </p:txBody>
      </p:sp>
      <p:sp>
        <p:nvSpPr>
          <p:cNvPr id="16" name="Text 14"/>
          <p:cNvSpPr/>
          <p:nvPr/>
        </p:nvSpPr>
        <p:spPr>
          <a:xfrm>
            <a:off x="713232" y="1828800"/>
            <a:ext cx="3017520" cy="228600"/>
          </a:xfrm>
          <a:prstGeom prst="rect">
            <a:avLst/>
          </a:prstGeom>
          <a:solidFill>
            <a:srgbClr val="122240"/>
          </a:solidFill>
          <a:ln>
            <a:noFill/>
          </a:ln>
        </p:spPr>
        <p:txBody>
          <a:bodyPr wrap="square" lIns="50800" tIns="0" rIns="50800" bIns="0" rtlCol="0" anchor="ctr"/>
          <a:lstStyle/>
          <a:p>
            <a:pPr marL="0" indent="0"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1550" b="1">
                <a:solidFill>
                  <a:srgbClr val="FFFFFF"/>
                </a:solidFill>
                <a:latin typeface="Aptos"/>
              </a:rPr>
              <a:t>Core explanation</a:t>
            </a:r>
            <a:endParaRPr lang="en-US" sz="1300" b="1" dirty="0"/>
          </a:p>
        </p:txBody>
      </p:sp>
      <p:sp>
        <p:nvSpPr>
          <p:cNvPr id="18" name="Shape 16"/>
          <p:cNvSpPr/>
          <p:nvPr/>
        </p:nvSpPr>
        <p:spPr>
          <a:xfrm>
            <a:off x="6080760" y="4599432"/>
            <a:ext cx="0" cy="0"/>
          </a:xfrm>
          <a:prstGeom prst="line">
            <a:avLst/>
          </a:prstGeom>
          <a:solidFill>
            <a:srgbClr val="FFFFFF">
              <a:alpha val="0"/>
            </a:srgbClr>
          </a:solidFill>
          <a:ln w="17780">
            <a:solidFill>
              <a:srgbClr val="5B677A"/>
            </a:solidFill>
            <a:prstDash val="solid"/>
            <a:headEnd type="none"/>
            <a:tailEnd type="triangle"/>
          </a:ln>
        </p:spPr>
        <p:txBody>
          <a:bodyPr/>
          <a:lstStyle/>
          <a:p>
            <a:endParaRPr b="1"/>
          </a:p>
        </p:txBody>
      </p:sp>
      <p:sp>
        <p:nvSpPr>
          <p:cNvPr id="19" name="Shape 17"/>
          <p:cNvSpPr/>
          <p:nvPr/>
        </p:nvSpPr>
        <p:spPr>
          <a:xfrm>
            <a:off x="6080760" y="4599432"/>
            <a:ext cx="4892040" cy="0"/>
          </a:xfrm>
          <a:prstGeom prst="line">
            <a:avLst/>
          </a:prstGeom>
          <a:solidFill>
            <a:srgbClr val="FFFFFF">
              <a:alpha val="0"/>
            </a:srgbClr>
          </a:solidFill>
          <a:ln w="17780">
            <a:solidFill>
              <a:srgbClr val="5B677A"/>
            </a:solidFill>
            <a:prstDash val="solid"/>
            <a:tailEnd type="triangle"/>
          </a:ln>
        </p:spPr>
        <p:txBody>
          <a:bodyPr/>
          <a:lstStyle/>
          <a:p>
            <a:endParaRPr b="1"/>
          </a:p>
        </p:txBody>
      </p:sp>
      <p:sp>
        <p:nvSpPr>
          <p:cNvPr id="20" name="Text 18"/>
          <p:cNvSpPr/>
          <p:nvPr/>
        </p:nvSpPr>
        <p:spPr>
          <a:xfrm rot="16200000">
            <a:off x="5779008" y="2039112"/>
            <a:ext cx="5029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/>
          </a:bodyPr>
          <a:lstStyle/>
          <a:p>
            <a:pPr marL="0" indent="0">
              <a:buNone/>
            </a:pPr>
            <a:r>
              <a:rPr lang="en-US" sz="1400" b="1" dirty="0">
                <a:solidFill>
                  <a:srgbClr val="5B677A"/>
                </a:solidFill>
                <a:latin typeface="Aptos"/>
              </a:rPr>
              <a:t>Interest rate</a:t>
            </a:r>
            <a:endParaRPr lang="en-US" sz="900" b="1" dirty="0"/>
          </a:p>
        </p:txBody>
      </p:sp>
      <p:sp>
        <p:nvSpPr>
          <p:cNvPr id="21" name="Text 19"/>
          <p:cNvSpPr/>
          <p:nvPr/>
        </p:nvSpPr>
        <p:spPr>
          <a:xfrm>
            <a:off x="10515600" y="4690872"/>
            <a:ext cx="5486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 lnSpcReduction="20000"/>
          </a:bodyPr>
          <a:lstStyle/>
          <a:p>
            <a:pPr marL="0" indent="0">
              <a:buNone/>
            </a:pPr>
            <a:r>
              <a:rPr lang="en-US" sz="1400" b="1" dirty="0">
                <a:solidFill>
                  <a:srgbClr val="5B677A"/>
                </a:solidFill>
                <a:latin typeface="Aptos"/>
              </a:rPr>
              <a:t>Funds</a:t>
            </a:r>
            <a:endParaRPr lang="en-US" sz="900" b="1" dirty="0"/>
          </a:p>
        </p:txBody>
      </p:sp>
      <p:sp>
        <p:nvSpPr>
          <p:cNvPr id="22" name="Shape 20"/>
          <p:cNvSpPr/>
          <p:nvPr/>
        </p:nvSpPr>
        <p:spPr>
          <a:xfrm>
            <a:off x="6355080" y="4187952"/>
            <a:ext cx="4251960" cy="0"/>
          </a:xfrm>
          <a:prstGeom prst="line">
            <a:avLst/>
          </a:prstGeom>
          <a:solidFill>
            <a:srgbClr val="FFFFFF">
              <a:alpha val="0"/>
            </a:srgbClr>
          </a:solidFill>
          <a:ln w="26670">
            <a:solidFill>
              <a:srgbClr val="008F5A"/>
            </a:solidFill>
            <a:prstDash val="solid"/>
          </a:ln>
        </p:spPr>
        <p:txBody>
          <a:bodyPr/>
          <a:lstStyle/>
          <a:p>
            <a:endParaRPr b="1"/>
          </a:p>
        </p:txBody>
      </p:sp>
      <p:sp>
        <p:nvSpPr>
          <p:cNvPr id="23" name="Shape 21"/>
          <p:cNvSpPr/>
          <p:nvPr/>
        </p:nvSpPr>
        <p:spPr>
          <a:xfrm>
            <a:off x="6355080" y="2359152"/>
            <a:ext cx="4251960" cy="1828800"/>
          </a:xfrm>
          <a:prstGeom prst="line">
            <a:avLst/>
          </a:prstGeom>
          <a:solidFill>
            <a:srgbClr val="FFFFFF">
              <a:alpha val="0"/>
            </a:srgbClr>
          </a:solidFill>
          <a:ln w="26670">
            <a:solidFill>
              <a:srgbClr val="B42318"/>
            </a:solidFill>
            <a:prstDash val="solid"/>
          </a:ln>
        </p:spPr>
        <p:txBody>
          <a:bodyPr/>
          <a:lstStyle/>
          <a:p>
            <a:endParaRPr b="1"/>
          </a:p>
        </p:txBody>
      </p:sp>
      <p:sp>
        <p:nvSpPr>
          <p:cNvPr id="24" name="Text 22"/>
          <p:cNvSpPr/>
          <p:nvPr/>
        </p:nvSpPr>
        <p:spPr>
          <a:xfrm>
            <a:off x="10012680" y="2221992"/>
            <a:ext cx="64008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08F5A"/>
                </a:solidFill>
                <a:latin typeface="Aptos"/>
              </a:rPr>
              <a:t>Supply</a:t>
            </a:r>
            <a:endParaRPr lang="en-US" sz="1000" b="1" dirty="0"/>
          </a:p>
        </p:txBody>
      </p:sp>
      <p:sp>
        <p:nvSpPr>
          <p:cNvPr id="25" name="Text 23"/>
          <p:cNvSpPr/>
          <p:nvPr/>
        </p:nvSpPr>
        <p:spPr>
          <a:xfrm>
            <a:off x="9875520" y="4251960"/>
            <a:ext cx="73152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B42318"/>
                </a:solidFill>
                <a:latin typeface="Aptos"/>
              </a:rPr>
              <a:t>Demand</a:t>
            </a:r>
            <a:endParaRPr lang="en-US" sz="1000" b="1" dirty="0"/>
          </a:p>
        </p:txBody>
      </p:sp>
      <p:sp>
        <p:nvSpPr>
          <p:cNvPr id="26" name="Text 24"/>
          <p:cNvSpPr/>
          <p:nvPr/>
        </p:nvSpPr>
        <p:spPr>
          <a:xfrm>
            <a:off x="8069580" y="3113532"/>
            <a:ext cx="1005840" cy="210312"/>
          </a:xfrm>
          <a:prstGeom prst="roundRect">
            <a:avLst/>
          </a:prstGeom>
          <a:solidFill>
            <a:srgbClr val="EAF5FB"/>
          </a:solidFill>
          <a:ln>
            <a:solidFill>
              <a:srgbClr val="EAF5FB"/>
            </a:solidFill>
          </a:ln>
        </p:spPr>
        <p:txBody>
          <a:bodyPr wrap="square" lIns="127" tIns="127" rIns="127" bIns="127" rtlCol="0" anchor="ctr"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7324D"/>
                </a:solidFill>
                <a:latin typeface="Aptos"/>
              </a:rPr>
              <a:t>Equilibrium</a:t>
            </a:r>
            <a:endParaRPr lang="en-US" sz="1000" b="1" dirty="0"/>
          </a:p>
        </p:txBody>
      </p:sp>
      <p:sp>
        <p:nvSpPr>
          <p:cNvPr id="27" name="Rounded Rectangle 26"/>
          <p:cNvSpPr/>
          <p:nvPr/>
        </p:nvSpPr>
        <p:spPr>
          <a:xfrm>
            <a:off x="594360" y="5363048"/>
            <a:ext cx="10753344" cy="694944"/>
          </a:xfrm>
          <a:prstGeom prst="roundRect">
            <a:avLst/>
          </a:prstGeom>
          <a:solidFill>
            <a:srgbClr val="F7FAFC"/>
          </a:solidFill>
          <a:ln w="13970">
            <a:solidFill>
              <a:srgbClr val="BEDC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28" name="Rounded Rectangle 27"/>
          <p:cNvSpPr/>
          <p:nvPr/>
        </p:nvSpPr>
        <p:spPr>
          <a:xfrm>
            <a:off x="749808" y="5454488"/>
            <a:ext cx="1554480" cy="237744"/>
          </a:xfrm>
          <a:prstGeom prst="roundRect">
            <a:avLst/>
          </a:prstGeom>
          <a:solidFill>
            <a:srgbClr val="E8F6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6094"/>
                </a:solidFill>
                <a:latin typeface="Aptos"/>
              </a:rPr>
              <a:t>MANAGER'S
INSIGHT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487168" y="5472776"/>
            <a:ext cx="8595360" cy="22860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>
                <a:solidFill>
                  <a:srgbClr val="122F49"/>
                </a:solidFill>
                <a:latin typeface="Aptos"/>
              </a:rPr>
              <a:t>Equilibrium rates coordinate plans of savers and borrowers.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749808" y="5756240"/>
            <a:ext cx="1554480" cy="237744"/>
          </a:xfrm>
          <a:prstGeom prst="roundRect">
            <a:avLst/>
          </a:prstGeom>
          <a:solidFill>
            <a:srgbClr val="E2F6F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916E"/>
                </a:solidFill>
                <a:latin typeface="Aptos"/>
              </a:rPr>
              <a:t>QUICK EXAMPLE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2487168" y="5774528"/>
            <a:ext cx="8595360" cy="22860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>
                <a:solidFill>
                  <a:srgbClr val="122F49"/>
                </a:solidFill>
                <a:latin typeface="Aptos"/>
              </a:rPr>
              <a:t>If supply exceeds demand, lenders compete and rates decline.</a:t>
            </a:r>
          </a:p>
        </p:txBody>
      </p:sp>
      <p:sp>
        <p:nvSpPr>
          <p:cNvPr id="32" name="Rectangle 31"/>
          <p:cNvSpPr/>
          <p:nvPr/>
        </p:nvSpPr>
        <p:spPr>
          <a:xfrm>
            <a:off x="5715000" y="1783080"/>
            <a:ext cx="5349240" cy="35204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33" name="Rectangle 32"/>
          <p:cNvSpPr/>
          <p:nvPr/>
        </p:nvSpPr>
        <p:spPr>
          <a:xfrm>
            <a:off x="5742432" y="1920240"/>
            <a:ext cx="5074920" cy="324612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b="1"/>
          </a:p>
        </p:txBody>
      </p:sp>
      <p:cxnSp>
        <p:nvCxnSpPr>
          <p:cNvPr id="34" name="Connector 33"/>
          <p:cNvCxnSpPr/>
          <p:nvPr/>
        </p:nvCxnSpPr>
        <p:spPr>
          <a:xfrm>
            <a:off x="6199632" y="4754880"/>
            <a:ext cx="4389120" cy="0"/>
          </a:xfrm>
          <a:prstGeom prst="line">
            <a:avLst/>
          </a:prstGeom>
          <a:ln w="17780">
            <a:solidFill>
              <a:srgbClr val="59687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5" name="Connector 34"/>
          <p:cNvCxnSpPr/>
          <p:nvPr/>
        </p:nvCxnSpPr>
        <p:spPr>
          <a:xfrm flipV="1">
            <a:off x="6199632" y="2148840"/>
            <a:ext cx="0" cy="2606040"/>
          </a:xfrm>
          <a:prstGeom prst="line">
            <a:avLst/>
          </a:prstGeom>
          <a:ln w="17780">
            <a:solidFill>
              <a:srgbClr val="59687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7114032" y="4757033"/>
            <a:ext cx="3794760" cy="228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1100" b="1">
                <a:solidFill>
                  <a:srgbClr val="59687B"/>
                </a:solidFill>
                <a:latin typeface="Arial"/>
              </a:rPr>
              <a:t>Quantity of Loanable Funds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6016752" y="1894603"/>
            <a:ext cx="1417320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100" b="1" dirty="0">
                <a:solidFill>
                  <a:srgbClr val="59687B"/>
                </a:solidFill>
                <a:latin typeface="Arial"/>
              </a:rPr>
              <a:t>Interest Rate (r)</a:t>
            </a:r>
          </a:p>
        </p:txBody>
      </p:sp>
      <p:cxnSp>
        <p:nvCxnSpPr>
          <p:cNvPr id="38" name="Connector 37"/>
          <p:cNvCxnSpPr/>
          <p:nvPr/>
        </p:nvCxnSpPr>
        <p:spPr>
          <a:xfrm flipV="1">
            <a:off x="7077456" y="2670048"/>
            <a:ext cx="2633472" cy="1563624"/>
          </a:xfrm>
          <a:prstGeom prst="line">
            <a:avLst/>
          </a:prstGeom>
          <a:ln w="25400">
            <a:solidFill>
              <a:srgbClr val="008B5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9" name="Connector 38"/>
          <p:cNvCxnSpPr/>
          <p:nvPr/>
        </p:nvCxnSpPr>
        <p:spPr>
          <a:xfrm>
            <a:off x="7077456" y="2670048"/>
            <a:ext cx="2633472" cy="1563624"/>
          </a:xfrm>
          <a:prstGeom prst="line">
            <a:avLst/>
          </a:prstGeom>
          <a:ln w="25400">
            <a:solidFill>
              <a:srgbClr val="B22418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0" name="Connector 39"/>
          <p:cNvCxnSpPr/>
          <p:nvPr/>
        </p:nvCxnSpPr>
        <p:spPr>
          <a:xfrm>
            <a:off x="6199632" y="3451860"/>
            <a:ext cx="2194560" cy="0"/>
          </a:xfrm>
          <a:prstGeom prst="line">
            <a:avLst/>
          </a:prstGeom>
          <a:ln w="12700">
            <a:solidFill>
              <a:srgbClr val="59687B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" name="Connector 40"/>
          <p:cNvCxnSpPr/>
          <p:nvPr/>
        </p:nvCxnSpPr>
        <p:spPr>
          <a:xfrm flipV="1">
            <a:off x="8394192" y="3451860"/>
            <a:ext cx="0" cy="1303020"/>
          </a:xfrm>
          <a:prstGeom prst="line">
            <a:avLst/>
          </a:prstGeom>
          <a:ln w="12700">
            <a:solidFill>
              <a:srgbClr val="59687B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2" name="TextBox 41"/>
          <p:cNvSpPr txBox="1"/>
          <p:nvPr/>
        </p:nvSpPr>
        <p:spPr>
          <a:xfrm>
            <a:off x="5788152" y="3342132"/>
            <a:ext cx="384048" cy="2011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sz="1000" b="1">
                <a:solidFill>
                  <a:srgbClr val="59687B"/>
                </a:solidFill>
                <a:latin typeface="Arial"/>
              </a:rPr>
              <a:t>4%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9747504" y="2596896"/>
            <a:ext cx="475488" cy="2011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100" b="1">
                <a:solidFill>
                  <a:srgbClr val="008B5F"/>
                </a:solidFill>
                <a:latin typeface="Arial"/>
              </a:rPr>
              <a:t>S₁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9601200" y="4187952"/>
            <a:ext cx="475488" cy="2011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100" b="1">
                <a:solidFill>
                  <a:srgbClr val="B22418"/>
                </a:solidFill>
                <a:latin typeface="Arial"/>
              </a:rPr>
              <a:t>D₁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8439912" y="3314700"/>
            <a:ext cx="1005840" cy="228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000" b="1">
                <a:solidFill>
                  <a:srgbClr val="17324D"/>
                </a:solidFill>
                <a:latin typeface="Arial"/>
              </a:rPr>
              <a:t>Equilibrium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5943600" y="4983480"/>
            <a:ext cx="4663440" cy="228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1200" b="1">
                <a:solidFill>
                  <a:srgbClr val="17324D"/>
                </a:solidFill>
                <a:latin typeface="Arial"/>
              </a:rPr>
              <a:t>Equilibrium occurs where S₁ equals D₁.</a:t>
            </a:r>
          </a:p>
        </p:txBody>
      </p:sp>
      <p:sp>
        <p:nvSpPr>
          <p:cNvPr id="47" name="Rounded Rectangle 46"/>
          <p:cNvSpPr/>
          <p:nvPr/>
        </p:nvSpPr>
        <p:spPr>
          <a:xfrm>
            <a:off x="713232" y="2148840"/>
            <a:ext cx="4526280" cy="710946"/>
          </a:xfrm>
          <a:prstGeom prst="roundRect">
            <a:avLst/>
          </a:prstGeom>
          <a:solidFill>
            <a:srgbClr val="FAFBFD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8" name="Rounded Rectangle 47"/>
          <p:cNvSpPr/>
          <p:nvPr/>
        </p:nvSpPr>
        <p:spPr>
          <a:xfrm>
            <a:off x="804672" y="2385441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01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1280160" y="2203704"/>
            <a:ext cx="3849624" cy="60121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550" b="1">
                <a:solidFill>
                  <a:srgbClr val="1B1F27"/>
                </a:solidFill>
                <a:latin typeface="Aptos"/>
              </a:rPr>
              <a:t>Equilibrium occurs where supply of funds equals demand for funds.</a:t>
            </a:r>
          </a:p>
        </p:txBody>
      </p:sp>
      <p:sp>
        <p:nvSpPr>
          <p:cNvPr id="50" name="Rounded Rectangle 49"/>
          <p:cNvSpPr/>
          <p:nvPr/>
        </p:nvSpPr>
        <p:spPr>
          <a:xfrm>
            <a:off x="713232" y="2932938"/>
            <a:ext cx="4526280" cy="710946"/>
          </a:xfrm>
          <a:prstGeom prst="roundRect">
            <a:avLst/>
          </a:prstGeom>
          <a:solidFill>
            <a:srgbClr val="F6F8FB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1" name="Rounded Rectangle 50"/>
          <p:cNvSpPr/>
          <p:nvPr/>
        </p:nvSpPr>
        <p:spPr>
          <a:xfrm>
            <a:off x="804672" y="3169539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02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1280160" y="2987802"/>
            <a:ext cx="3849624" cy="60121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At rates above equilibrium, excess supply places downward pressure on rates.</a:t>
            </a:r>
          </a:p>
        </p:txBody>
      </p:sp>
      <p:sp>
        <p:nvSpPr>
          <p:cNvPr id="53" name="Rounded Rectangle 52"/>
          <p:cNvSpPr/>
          <p:nvPr/>
        </p:nvSpPr>
        <p:spPr>
          <a:xfrm>
            <a:off x="713232" y="3717036"/>
            <a:ext cx="4526280" cy="710946"/>
          </a:xfrm>
          <a:prstGeom prst="roundRect">
            <a:avLst/>
          </a:prstGeom>
          <a:solidFill>
            <a:srgbClr val="FAFBFD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4" name="Rounded Rectangle 53"/>
          <p:cNvSpPr/>
          <p:nvPr/>
        </p:nvSpPr>
        <p:spPr>
          <a:xfrm>
            <a:off x="804672" y="3953637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03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1280160" y="3771900"/>
            <a:ext cx="3849624" cy="60121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At rates below equilibrium, excess demand places upward pressure on rates.</a:t>
            </a:r>
          </a:p>
        </p:txBody>
      </p:sp>
      <p:sp>
        <p:nvSpPr>
          <p:cNvPr id="56" name="Rounded Rectangle 55"/>
          <p:cNvSpPr/>
          <p:nvPr/>
        </p:nvSpPr>
        <p:spPr>
          <a:xfrm>
            <a:off x="713232" y="4501134"/>
            <a:ext cx="4526280" cy="710946"/>
          </a:xfrm>
          <a:prstGeom prst="roundRect">
            <a:avLst/>
          </a:prstGeom>
          <a:solidFill>
            <a:srgbClr val="F6F8FB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7" name="Rounded Rectangle 56"/>
          <p:cNvSpPr/>
          <p:nvPr/>
        </p:nvSpPr>
        <p:spPr>
          <a:xfrm>
            <a:off x="804672" y="4737735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04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1280160" y="4555998"/>
            <a:ext cx="3849624" cy="60121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550" b="1">
                <a:solidFill>
                  <a:srgbClr val="1B1F27"/>
                </a:solidFill>
                <a:latin typeface="Aptos"/>
              </a:rPr>
              <a:t>The observed market rate changes when supply or demand shifts.</a:t>
            </a:r>
          </a:p>
        </p:txBody>
      </p:sp>
    </p:spTree>
    <p:extLst>
      <p:ext uri="{BB962C8B-B14F-4D97-AF65-F5344CB8AC3E}">
        <p14:creationId xmlns:p14="http://schemas.microsoft.com/office/powerpoint/2010/main" val="6374753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3"/>
          <p:cNvSpPr/>
          <p:nvPr/>
        </p:nvSpPr>
        <p:spPr>
          <a:xfrm>
            <a:off x="3035808" y="338328"/>
            <a:ext cx="1572768" cy="283464"/>
          </a:xfrm>
          <a:prstGeom prst="roundRect">
            <a:avLst>
              <a:gd name="adj" fmla="val 25806"/>
            </a:avLst>
          </a:prstGeom>
          <a:solidFill>
            <a:srgbClr val="EAF5FB"/>
          </a:solidFill>
          <a:ln>
            <a:solidFill>
              <a:srgbClr val="EAF5FB">
                <a:alpha val="0"/>
              </a:srgbClr>
            </a:solidFill>
          </a:ln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C5A8E"/>
                </a:solidFill>
                <a:latin typeface="Aptos"/>
              </a:rPr>
              <a:t>INTEREST RATES</a:t>
            </a:r>
            <a:endParaRPr lang="en-US" sz="1100" b="1" dirty="0"/>
          </a:p>
        </p:txBody>
      </p:sp>
      <p:sp>
        <p:nvSpPr>
          <p:cNvPr id="6" name="Text 4"/>
          <p:cNvSpPr/>
          <p:nvPr/>
        </p:nvSpPr>
        <p:spPr>
          <a:xfrm>
            <a:off x="3035808" y="758952"/>
            <a:ext cx="632764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200" b="1" dirty="0">
                <a:solidFill>
                  <a:srgbClr val="17324D"/>
                </a:solidFill>
                <a:latin typeface="Aptos"/>
              </a:rPr>
              <a:t>Factors Shifting Supply of Funds</a:t>
            </a:r>
            <a:endParaRPr lang="en-US" sz="2200" b="1" dirty="0"/>
          </a:p>
        </p:txBody>
      </p:sp>
      <p:sp>
        <p:nvSpPr>
          <p:cNvPr id="7" name="Text 5"/>
          <p:cNvSpPr/>
          <p:nvPr/>
        </p:nvSpPr>
        <p:spPr>
          <a:xfrm>
            <a:off x="3035808" y="1216152"/>
            <a:ext cx="658368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/>
          </a:bodyPr>
          <a:lstStyle/>
          <a:p>
            <a:pPr marL="0" indent="0">
              <a:buNone/>
            </a:pPr>
            <a:r>
              <a:rPr lang="en-US" sz="1400" b="1" dirty="0">
                <a:solidFill>
                  <a:srgbClr val="FFC000"/>
                </a:solidFill>
                <a:latin typeface="Aptos"/>
              </a:rPr>
              <a:t>Saving behavior and capital flows determine how much money is available to lend.</a:t>
            </a:r>
            <a:endParaRPr lang="en-US" sz="1200" b="1" dirty="0"/>
          </a:p>
        </p:txBody>
      </p:sp>
      <p:sp>
        <p:nvSpPr>
          <p:cNvPr id="14" name="Text 12"/>
          <p:cNvSpPr/>
          <p:nvPr/>
        </p:nvSpPr>
        <p:spPr>
          <a:xfrm>
            <a:off x="502920" y="6565392"/>
            <a:ext cx="29260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B2248"/>
                </a:solidFill>
                <a:latin typeface="Aptos"/>
              </a:rPr>
              <a:t>Interest rates and financial markets</a:t>
            </a:r>
            <a:endParaRPr lang="en-US" sz="1100" b="1" dirty="0"/>
          </a:p>
        </p:txBody>
      </p:sp>
      <p:sp>
        <p:nvSpPr>
          <p:cNvPr id="15" name="Text 13"/>
          <p:cNvSpPr/>
          <p:nvPr/>
        </p:nvSpPr>
        <p:spPr>
          <a:xfrm>
            <a:off x="11292840" y="6528816"/>
            <a:ext cx="4114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sz="1050" b="1">
                <a:solidFill>
                  <a:srgbClr val="17324D"/>
                </a:solidFill>
                <a:latin typeface="Arial"/>
              </a:rPr>
              <a:t>09</a:t>
            </a:r>
            <a:endParaRPr lang="en-US" sz="1200" b="1" dirty="0"/>
          </a:p>
        </p:txBody>
      </p:sp>
      <p:sp>
        <p:nvSpPr>
          <p:cNvPr id="16" name="Text 14"/>
          <p:cNvSpPr/>
          <p:nvPr/>
        </p:nvSpPr>
        <p:spPr>
          <a:xfrm>
            <a:off x="713232" y="1828800"/>
            <a:ext cx="3017520" cy="228600"/>
          </a:xfrm>
          <a:prstGeom prst="rect">
            <a:avLst/>
          </a:prstGeom>
          <a:solidFill>
            <a:srgbClr val="122240"/>
          </a:solidFill>
          <a:ln>
            <a:noFill/>
          </a:ln>
        </p:spPr>
        <p:txBody>
          <a:bodyPr wrap="square" lIns="50800" tIns="0" rIns="50800" bIns="0" rtlCol="0" anchor="ctr"/>
          <a:lstStyle/>
          <a:p>
            <a:pPr marL="0" indent="0"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1550" b="1">
                <a:solidFill>
                  <a:srgbClr val="FFFFFF"/>
                </a:solidFill>
                <a:latin typeface="Aptos"/>
              </a:rPr>
              <a:t>Core explanation</a:t>
            </a:r>
            <a:endParaRPr lang="en-US" sz="1300" b="1" dirty="0"/>
          </a:p>
        </p:txBody>
      </p:sp>
      <p:sp>
        <p:nvSpPr>
          <p:cNvPr id="18" name="Shape 16"/>
          <p:cNvSpPr/>
          <p:nvPr/>
        </p:nvSpPr>
        <p:spPr>
          <a:xfrm>
            <a:off x="6080760" y="4599432"/>
            <a:ext cx="0" cy="0"/>
          </a:xfrm>
          <a:prstGeom prst="line">
            <a:avLst/>
          </a:prstGeom>
          <a:solidFill>
            <a:srgbClr val="FFFFFF">
              <a:alpha val="0"/>
            </a:srgbClr>
          </a:solidFill>
          <a:ln w="17780">
            <a:solidFill>
              <a:srgbClr val="5B677A"/>
            </a:solidFill>
            <a:prstDash val="solid"/>
            <a:headEnd type="none"/>
            <a:tailEnd type="triangle"/>
          </a:ln>
        </p:spPr>
        <p:txBody>
          <a:bodyPr/>
          <a:lstStyle/>
          <a:p>
            <a:endParaRPr b="1"/>
          </a:p>
        </p:txBody>
      </p:sp>
      <p:sp>
        <p:nvSpPr>
          <p:cNvPr id="19" name="Shape 17"/>
          <p:cNvSpPr/>
          <p:nvPr/>
        </p:nvSpPr>
        <p:spPr>
          <a:xfrm>
            <a:off x="6080760" y="4599432"/>
            <a:ext cx="4892040" cy="0"/>
          </a:xfrm>
          <a:prstGeom prst="line">
            <a:avLst/>
          </a:prstGeom>
          <a:solidFill>
            <a:srgbClr val="FFFFFF">
              <a:alpha val="0"/>
            </a:srgbClr>
          </a:solidFill>
          <a:ln w="17780">
            <a:solidFill>
              <a:srgbClr val="5B677A"/>
            </a:solidFill>
            <a:prstDash val="solid"/>
            <a:tailEnd type="triangle"/>
          </a:ln>
        </p:spPr>
        <p:txBody>
          <a:bodyPr/>
          <a:lstStyle/>
          <a:p>
            <a:endParaRPr b="1"/>
          </a:p>
        </p:txBody>
      </p:sp>
      <p:sp>
        <p:nvSpPr>
          <p:cNvPr id="20" name="Text 18"/>
          <p:cNvSpPr/>
          <p:nvPr/>
        </p:nvSpPr>
        <p:spPr>
          <a:xfrm rot="16200000">
            <a:off x="5779008" y="2039112"/>
            <a:ext cx="5029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/>
          </a:bodyPr>
          <a:lstStyle/>
          <a:p>
            <a:pPr marL="0" indent="0">
              <a:buNone/>
            </a:pPr>
            <a:r>
              <a:rPr lang="en-US" sz="1400" b="1" dirty="0">
                <a:solidFill>
                  <a:srgbClr val="5B677A"/>
                </a:solidFill>
                <a:latin typeface="Aptos"/>
              </a:rPr>
              <a:t>Interest rate</a:t>
            </a:r>
            <a:endParaRPr lang="en-US" sz="900" b="1" dirty="0"/>
          </a:p>
        </p:txBody>
      </p:sp>
      <p:sp>
        <p:nvSpPr>
          <p:cNvPr id="21" name="Text 19"/>
          <p:cNvSpPr/>
          <p:nvPr/>
        </p:nvSpPr>
        <p:spPr>
          <a:xfrm>
            <a:off x="10515600" y="4690872"/>
            <a:ext cx="5486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 lnSpcReduction="20000"/>
          </a:bodyPr>
          <a:lstStyle/>
          <a:p>
            <a:pPr marL="0" indent="0">
              <a:buNone/>
            </a:pPr>
            <a:r>
              <a:rPr lang="en-US" sz="1400" b="1" dirty="0">
                <a:solidFill>
                  <a:srgbClr val="5B677A"/>
                </a:solidFill>
                <a:latin typeface="Aptos"/>
              </a:rPr>
              <a:t>Funds</a:t>
            </a:r>
            <a:endParaRPr lang="en-US" sz="900" b="1" dirty="0"/>
          </a:p>
        </p:txBody>
      </p:sp>
      <p:sp>
        <p:nvSpPr>
          <p:cNvPr id="22" name="Shape 20"/>
          <p:cNvSpPr/>
          <p:nvPr/>
        </p:nvSpPr>
        <p:spPr>
          <a:xfrm>
            <a:off x="6355080" y="4187952"/>
            <a:ext cx="4251960" cy="0"/>
          </a:xfrm>
          <a:prstGeom prst="line">
            <a:avLst/>
          </a:prstGeom>
          <a:solidFill>
            <a:srgbClr val="FFFFFF">
              <a:alpha val="0"/>
            </a:srgbClr>
          </a:solidFill>
          <a:ln w="26670">
            <a:solidFill>
              <a:srgbClr val="008F5A"/>
            </a:solidFill>
            <a:prstDash val="solid"/>
          </a:ln>
        </p:spPr>
        <p:txBody>
          <a:bodyPr/>
          <a:lstStyle/>
          <a:p>
            <a:endParaRPr b="1"/>
          </a:p>
        </p:txBody>
      </p:sp>
      <p:sp>
        <p:nvSpPr>
          <p:cNvPr id="23" name="Shape 21"/>
          <p:cNvSpPr/>
          <p:nvPr/>
        </p:nvSpPr>
        <p:spPr>
          <a:xfrm>
            <a:off x="6355080" y="2359152"/>
            <a:ext cx="4251960" cy="1828800"/>
          </a:xfrm>
          <a:prstGeom prst="line">
            <a:avLst/>
          </a:prstGeom>
          <a:solidFill>
            <a:srgbClr val="FFFFFF">
              <a:alpha val="0"/>
            </a:srgbClr>
          </a:solidFill>
          <a:ln w="26670">
            <a:solidFill>
              <a:srgbClr val="B42318"/>
            </a:solidFill>
            <a:prstDash val="solid"/>
          </a:ln>
        </p:spPr>
        <p:txBody>
          <a:bodyPr/>
          <a:lstStyle/>
          <a:p>
            <a:endParaRPr b="1"/>
          </a:p>
        </p:txBody>
      </p:sp>
      <p:sp>
        <p:nvSpPr>
          <p:cNvPr id="24" name="Text 22"/>
          <p:cNvSpPr/>
          <p:nvPr/>
        </p:nvSpPr>
        <p:spPr>
          <a:xfrm>
            <a:off x="10012680" y="2221992"/>
            <a:ext cx="64008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08F5A"/>
                </a:solidFill>
                <a:latin typeface="Aptos"/>
              </a:rPr>
              <a:t>Supply</a:t>
            </a:r>
            <a:endParaRPr lang="en-US" sz="1000" b="1" dirty="0"/>
          </a:p>
        </p:txBody>
      </p:sp>
      <p:sp>
        <p:nvSpPr>
          <p:cNvPr id="25" name="Text 23"/>
          <p:cNvSpPr/>
          <p:nvPr/>
        </p:nvSpPr>
        <p:spPr>
          <a:xfrm>
            <a:off x="9875520" y="4251960"/>
            <a:ext cx="73152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B42318"/>
                </a:solidFill>
                <a:latin typeface="Aptos"/>
              </a:rPr>
              <a:t>Demand</a:t>
            </a:r>
            <a:endParaRPr lang="en-US" sz="1000" b="1" dirty="0"/>
          </a:p>
        </p:txBody>
      </p:sp>
      <p:sp>
        <p:nvSpPr>
          <p:cNvPr id="26" name="Text 24"/>
          <p:cNvSpPr/>
          <p:nvPr/>
        </p:nvSpPr>
        <p:spPr>
          <a:xfrm>
            <a:off x="8069580" y="3113532"/>
            <a:ext cx="1005840" cy="210312"/>
          </a:xfrm>
          <a:prstGeom prst="roundRect">
            <a:avLst/>
          </a:prstGeom>
          <a:solidFill>
            <a:srgbClr val="EAF5FB"/>
          </a:solidFill>
          <a:ln>
            <a:solidFill>
              <a:srgbClr val="EAF5FB"/>
            </a:solidFill>
          </a:ln>
        </p:spPr>
        <p:txBody>
          <a:bodyPr wrap="square" lIns="127" tIns="127" rIns="127" bIns="127" rtlCol="0" anchor="ctr"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7324D"/>
                </a:solidFill>
                <a:latin typeface="Aptos"/>
              </a:rPr>
              <a:t>Equilibrium</a:t>
            </a:r>
            <a:endParaRPr lang="en-US" sz="1000" b="1" dirty="0"/>
          </a:p>
        </p:txBody>
      </p:sp>
      <p:sp>
        <p:nvSpPr>
          <p:cNvPr id="27" name="Shape 25"/>
          <p:cNvSpPr/>
          <p:nvPr/>
        </p:nvSpPr>
        <p:spPr>
          <a:xfrm>
            <a:off x="6583680" y="4096512"/>
            <a:ext cx="4251960" cy="0"/>
          </a:xfrm>
          <a:prstGeom prst="line">
            <a:avLst/>
          </a:prstGeom>
          <a:solidFill>
            <a:srgbClr val="FFFFFF">
              <a:alpha val="0"/>
            </a:srgbClr>
          </a:solidFill>
          <a:ln w="20320">
            <a:solidFill>
              <a:srgbClr val="008F5A"/>
            </a:solidFill>
            <a:prstDash val="solid"/>
          </a:ln>
        </p:spPr>
        <p:txBody>
          <a:bodyPr/>
          <a:lstStyle/>
          <a:p>
            <a:endParaRPr b="1"/>
          </a:p>
        </p:txBody>
      </p:sp>
      <p:sp>
        <p:nvSpPr>
          <p:cNvPr id="28" name="Text 26"/>
          <p:cNvSpPr/>
          <p:nvPr/>
        </p:nvSpPr>
        <p:spPr>
          <a:xfrm>
            <a:off x="6583680" y="4325112"/>
            <a:ext cx="20116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08F5A"/>
                </a:solidFill>
                <a:latin typeface="Aptos"/>
              </a:rPr>
              <a:t>More savings → lower rate</a:t>
            </a:r>
            <a:endParaRPr lang="en-US" sz="900" b="1" dirty="0"/>
          </a:p>
        </p:txBody>
      </p:sp>
      <p:sp>
        <p:nvSpPr>
          <p:cNvPr id="29" name="Rounded Rectangle 28"/>
          <p:cNvSpPr/>
          <p:nvPr/>
        </p:nvSpPr>
        <p:spPr>
          <a:xfrm>
            <a:off x="594360" y="5380976"/>
            <a:ext cx="10753344" cy="694944"/>
          </a:xfrm>
          <a:prstGeom prst="roundRect">
            <a:avLst/>
          </a:prstGeom>
          <a:solidFill>
            <a:srgbClr val="F7FAFC"/>
          </a:solidFill>
          <a:ln w="13970">
            <a:solidFill>
              <a:srgbClr val="BEDC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30" name="Rounded Rectangle 29"/>
          <p:cNvSpPr/>
          <p:nvPr/>
        </p:nvSpPr>
        <p:spPr>
          <a:xfrm>
            <a:off x="749808" y="5472416"/>
            <a:ext cx="1554480" cy="237744"/>
          </a:xfrm>
          <a:prstGeom prst="roundRect">
            <a:avLst/>
          </a:prstGeom>
          <a:solidFill>
            <a:srgbClr val="E8F6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6094"/>
                </a:solidFill>
                <a:latin typeface="Aptos"/>
              </a:rPr>
              <a:t>MANAGER'S
INSIGHT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2487168" y="5490704"/>
            <a:ext cx="8595360" cy="22860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 dirty="0">
                <a:solidFill>
                  <a:srgbClr val="122F49"/>
                </a:solidFill>
                <a:latin typeface="Aptos"/>
              </a:rPr>
              <a:t>Capital inflows increase available funds and may reduce rates.</a:t>
            </a:r>
          </a:p>
        </p:txBody>
      </p:sp>
      <p:sp>
        <p:nvSpPr>
          <p:cNvPr id="32" name="Rounded Rectangle 31"/>
          <p:cNvSpPr/>
          <p:nvPr/>
        </p:nvSpPr>
        <p:spPr>
          <a:xfrm>
            <a:off x="749808" y="5774168"/>
            <a:ext cx="1554480" cy="237744"/>
          </a:xfrm>
          <a:prstGeom prst="roundRect">
            <a:avLst/>
          </a:prstGeom>
          <a:solidFill>
            <a:srgbClr val="E2F6F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916E"/>
                </a:solidFill>
                <a:latin typeface="Aptos"/>
              </a:rPr>
              <a:t>QUICK EXAMPLE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2487168" y="5792456"/>
            <a:ext cx="8595360" cy="22860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>
                <a:solidFill>
                  <a:srgbClr val="122F49"/>
                </a:solidFill>
                <a:latin typeface="Aptos"/>
              </a:rPr>
              <a:t>Pension saving increases the supply of loanable funds.</a:t>
            </a:r>
          </a:p>
        </p:txBody>
      </p:sp>
      <p:sp>
        <p:nvSpPr>
          <p:cNvPr id="34" name="Rectangle 33"/>
          <p:cNvSpPr/>
          <p:nvPr/>
        </p:nvSpPr>
        <p:spPr>
          <a:xfrm>
            <a:off x="5715000" y="1783080"/>
            <a:ext cx="5349240" cy="35204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35" name="Rectangle 34"/>
          <p:cNvSpPr/>
          <p:nvPr/>
        </p:nvSpPr>
        <p:spPr>
          <a:xfrm>
            <a:off x="5742432" y="1920240"/>
            <a:ext cx="5074920" cy="324612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cxnSp>
        <p:nvCxnSpPr>
          <p:cNvPr id="36" name="Connector 35"/>
          <p:cNvCxnSpPr/>
          <p:nvPr/>
        </p:nvCxnSpPr>
        <p:spPr>
          <a:xfrm>
            <a:off x="6199632" y="4754880"/>
            <a:ext cx="4389120" cy="0"/>
          </a:xfrm>
          <a:prstGeom prst="line">
            <a:avLst/>
          </a:prstGeom>
          <a:ln w="17780">
            <a:solidFill>
              <a:srgbClr val="59687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7" name="Connector 36"/>
          <p:cNvCxnSpPr/>
          <p:nvPr/>
        </p:nvCxnSpPr>
        <p:spPr>
          <a:xfrm flipV="1">
            <a:off x="6199632" y="2148840"/>
            <a:ext cx="0" cy="2606040"/>
          </a:xfrm>
          <a:prstGeom prst="line">
            <a:avLst/>
          </a:prstGeom>
          <a:ln w="17780">
            <a:solidFill>
              <a:srgbClr val="59687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7114032" y="4774963"/>
            <a:ext cx="3794760" cy="228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1100" b="1" dirty="0">
                <a:solidFill>
                  <a:srgbClr val="59687B"/>
                </a:solidFill>
                <a:latin typeface="Arial"/>
              </a:rPr>
              <a:t>Quantity of Loanable Funds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6016752" y="1912532"/>
            <a:ext cx="1417320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100" b="1" dirty="0">
                <a:solidFill>
                  <a:srgbClr val="59687B"/>
                </a:solidFill>
                <a:latin typeface="Arial"/>
              </a:rPr>
              <a:t>Interest Rate (r)</a:t>
            </a:r>
          </a:p>
        </p:txBody>
      </p:sp>
      <p:cxnSp>
        <p:nvCxnSpPr>
          <p:cNvPr id="40" name="Connector 39"/>
          <p:cNvCxnSpPr/>
          <p:nvPr/>
        </p:nvCxnSpPr>
        <p:spPr>
          <a:xfrm flipV="1">
            <a:off x="7077456" y="2670048"/>
            <a:ext cx="2633472" cy="1563624"/>
          </a:xfrm>
          <a:prstGeom prst="line">
            <a:avLst/>
          </a:prstGeom>
          <a:ln w="25400">
            <a:solidFill>
              <a:srgbClr val="008B5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" name="Connector 40"/>
          <p:cNvCxnSpPr/>
          <p:nvPr/>
        </p:nvCxnSpPr>
        <p:spPr>
          <a:xfrm>
            <a:off x="7077456" y="2670048"/>
            <a:ext cx="2633472" cy="1563624"/>
          </a:xfrm>
          <a:prstGeom prst="line">
            <a:avLst/>
          </a:prstGeom>
          <a:ln w="25400">
            <a:solidFill>
              <a:srgbClr val="B22418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2" name="Connector 41"/>
          <p:cNvCxnSpPr/>
          <p:nvPr/>
        </p:nvCxnSpPr>
        <p:spPr>
          <a:xfrm>
            <a:off x="6199632" y="3451860"/>
            <a:ext cx="2194560" cy="0"/>
          </a:xfrm>
          <a:prstGeom prst="line">
            <a:avLst/>
          </a:prstGeom>
          <a:ln w="12700">
            <a:solidFill>
              <a:srgbClr val="59687B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3" name="Connector 42"/>
          <p:cNvCxnSpPr/>
          <p:nvPr/>
        </p:nvCxnSpPr>
        <p:spPr>
          <a:xfrm flipV="1">
            <a:off x="8394192" y="3451860"/>
            <a:ext cx="0" cy="1303020"/>
          </a:xfrm>
          <a:prstGeom prst="line">
            <a:avLst/>
          </a:prstGeom>
          <a:ln w="12700">
            <a:solidFill>
              <a:srgbClr val="59687B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4" name="TextBox 43"/>
          <p:cNvSpPr txBox="1"/>
          <p:nvPr/>
        </p:nvSpPr>
        <p:spPr>
          <a:xfrm>
            <a:off x="5788152" y="3342132"/>
            <a:ext cx="384048" cy="2011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sz="1000" b="1">
                <a:solidFill>
                  <a:srgbClr val="59687B"/>
                </a:solidFill>
                <a:latin typeface="Arial"/>
              </a:rPr>
              <a:t>4%</a:t>
            </a:r>
          </a:p>
        </p:txBody>
      </p:sp>
      <p:cxnSp>
        <p:nvCxnSpPr>
          <p:cNvPr id="45" name="Connector 44"/>
          <p:cNvCxnSpPr/>
          <p:nvPr/>
        </p:nvCxnSpPr>
        <p:spPr>
          <a:xfrm flipV="1">
            <a:off x="7604150" y="2800350"/>
            <a:ext cx="2633472" cy="1563624"/>
          </a:xfrm>
          <a:prstGeom prst="line">
            <a:avLst/>
          </a:prstGeom>
          <a:ln w="27940">
            <a:solidFill>
              <a:srgbClr val="14AAD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6" name="Connector 45"/>
          <p:cNvCxnSpPr/>
          <p:nvPr/>
        </p:nvCxnSpPr>
        <p:spPr>
          <a:xfrm>
            <a:off x="6199632" y="3621252"/>
            <a:ext cx="2479852" cy="0"/>
          </a:xfrm>
          <a:prstGeom prst="line">
            <a:avLst/>
          </a:prstGeom>
          <a:ln w="12700">
            <a:solidFill>
              <a:srgbClr val="59687B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7" name="Connector 46"/>
          <p:cNvCxnSpPr/>
          <p:nvPr/>
        </p:nvCxnSpPr>
        <p:spPr>
          <a:xfrm flipV="1">
            <a:off x="8679484" y="3621252"/>
            <a:ext cx="0" cy="1133628"/>
          </a:xfrm>
          <a:prstGeom prst="line">
            <a:avLst/>
          </a:prstGeom>
          <a:ln w="12700">
            <a:solidFill>
              <a:srgbClr val="59687B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8" name="TextBox 47"/>
          <p:cNvSpPr txBox="1"/>
          <p:nvPr/>
        </p:nvSpPr>
        <p:spPr>
          <a:xfrm>
            <a:off x="5605272" y="3511524"/>
            <a:ext cx="566928" cy="2011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sz="1000" b="1">
                <a:solidFill>
                  <a:srgbClr val="59687B"/>
                </a:solidFill>
                <a:latin typeface="Arial"/>
              </a:rPr>
              <a:t>Lower r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10265054" y="2754630"/>
            <a:ext cx="475488" cy="182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100" b="1">
                <a:solidFill>
                  <a:srgbClr val="14AAD2"/>
                </a:solidFill>
                <a:latin typeface="Arial"/>
              </a:rPr>
              <a:t>S₂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9747504" y="2596896"/>
            <a:ext cx="475488" cy="2011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100" b="1">
                <a:solidFill>
                  <a:srgbClr val="008B5F"/>
                </a:solidFill>
                <a:latin typeface="Arial"/>
              </a:rPr>
              <a:t>S₁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9601200" y="4187952"/>
            <a:ext cx="475488" cy="2011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100" b="1">
                <a:solidFill>
                  <a:srgbClr val="B22418"/>
                </a:solidFill>
                <a:latin typeface="Arial"/>
              </a:rPr>
              <a:t>D₁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8439912" y="3314700"/>
            <a:ext cx="1005840" cy="228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000" b="1">
                <a:solidFill>
                  <a:srgbClr val="17324D"/>
                </a:solidFill>
                <a:latin typeface="Arial"/>
              </a:rPr>
              <a:t>Equilibrium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5943600" y="4983480"/>
            <a:ext cx="4663440" cy="228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1200" b="1">
                <a:solidFill>
                  <a:srgbClr val="17324D"/>
                </a:solidFill>
                <a:latin typeface="Arial"/>
              </a:rPr>
              <a:t>Higher saving or capital inflows shift supply right.</a:t>
            </a:r>
          </a:p>
        </p:txBody>
      </p:sp>
      <p:sp>
        <p:nvSpPr>
          <p:cNvPr id="54" name="Rounded Rectangle 53"/>
          <p:cNvSpPr/>
          <p:nvPr/>
        </p:nvSpPr>
        <p:spPr>
          <a:xfrm>
            <a:off x="713232" y="2148840"/>
            <a:ext cx="4526280" cy="710946"/>
          </a:xfrm>
          <a:prstGeom prst="roundRect">
            <a:avLst/>
          </a:prstGeom>
          <a:solidFill>
            <a:srgbClr val="FAFBFD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5" name="Rounded Rectangle 54"/>
          <p:cNvSpPr/>
          <p:nvPr/>
        </p:nvSpPr>
        <p:spPr>
          <a:xfrm>
            <a:off x="804672" y="2385441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01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1280160" y="2203704"/>
            <a:ext cx="3849624" cy="60121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22240"/>
                </a:solidFill>
                <a:latin typeface="Aptos"/>
              </a:rPr>
              <a:t>Household income and saving habits: </a:t>
            </a:r>
            <a:r>
              <a:rPr sz="1480" b="1">
                <a:solidFill>
                  <a:srgbClr val="1B1F27"/>
                </a:solidFill>
                <a:latin typeface="Aptos"/>
              </a:rPr>
              <a:t>higher savings increase available funds.</a:t>
            </a:r>
          </a:p>
        </p:txBody>
      </p:sp>
      <p:sp>
        <p:nvSpPr>
          <p:cNvPr id="57" name="Rounded Rectangle 56"/>
          <p:cNvSpPr/>
          <p:nvPr/>
        </p:nvSpPr>
        <p:spPr>
          <a:xfrm>
            <a:off x="713232" y="2932938"/>
            <a:ext cx="4526280" cy="710946"/>
          </a:xfrm>
          <a:prstGeom prst="roundRect">
            <a:avLst/>
          </a:prstGeom>
          <a:solidFill>
            <a:srgbClr val="F6F8FB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8" name="Rounded Rectangle 57"/>
          <p:cNvSpPr/>
          <p:nvPr/>
        </p:nvSpPr>
        <p:spPr>
          <a:xfrm>
            <a:off x="804672" y="3169539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02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1280160" y="2987802"/>
            <a:ext cx="3849624" cy="60121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22240"/>
                </a:solidFill>
                <a:latin typeface="Aptos"/>
              </a:rPr>
              <a:t>Business cash generation: </a:t>
            </a:r>
            <a:r>
              <a:rPr sz="1480" b="1">
                <a:solidFill>
                  <a:srgbClr val="1B1F27"/>
                </a:solidFill>
                <a:latin typeface="Aptos"/>
              </a:rPr>
              <a:t>stronger retained earnings can increase internal and market funding supply.</a:t>
            </a:r>
          </a:p>
        </p:txBody>
      </p:sp>
      <p:sp>
        <p:nvSpPr>
          <p:cNvPr id="60" name="Rounded Rectangle 59"/>
          <p:cNvSpPr/>
          <p:nvPr/>
        </p:nvSpPr>
        <p:spPr>
          <a:xfrm>
            <a:off x="713232" y="3717036"/>
            <a:ext cx="4526280" cy="710946"/>
          </a:xfrm>
          <a:prstGeom prst="roundRect">
            <a:avLst/>
          </a:prstGeom>
          <a:solidFill>
            <a:srgbClr val="FAFBFD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1" name="Rounded Rectangle 60"/>
          <p:cNvSpPr/>
          <p:nvPr/>
        </p:nvSpPr>
        <p:spPr>
          <a:xfrm>
            <a:off x="804672" y="3953637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03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1280160" y="3771900"/>
            <a:ext cx="3849624" cy="60121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22240"/>
                </a:solidFill>
                <a:latin typeface="Aptos"/>
              </a:rPr>
              <a:t>Government fiscal position: </a:t>
            </a:r>
            <a:r>
              <a:rPr sz="1480" b="1">
                <a:solidFill>
                  <a:srgbClr val="1B1F27"/>
                </a:solidFill>
                <a:latin typeface="Aptos"/>
              </a:rPr>
              <a:t>budget surpluses can add funds, while deficits absorb funds.</a:t>
            </a:r>
          </a:p>
        </p:txBody>
      </p:sp>
      <p:sp>
        <p:nvSpPr>
          <p:cNvPr id="63" name="Rounded Rectangle 62"/>
          <p:cNvSpPr/>
          <p:nvPr/>
        </p:nvSpPr>
        <p:spPr>
          <a:xfrm>
            <a:off x="713232" y="4501134"/>
            <a:ext cx="4526280" cy="710946"/>
          </a:xfrm>
          <a:prstGeom prst="roundRect">
            <a:avLst/>
          </a:prstGeom>
          <a:solidFill>
            <a:srgbClr val="F6F8FB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4" name="Rounded Rectangle 63"/>
          <p:cNvSpPr/>
          <p:nvPr/>
        </p:nvSpPr>
        <p:spPr>
          <a:xfrm>
            <a:off x="804672" y="4737735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04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1280160" y="4555998"/>
            <a:ext cx="3849624" cy="60121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22240"/>
                </a:solidFill>
                <a:latin typeface="Aptos"/>
              </a:rPr>
              <a:t>Foreign capital inflows: </a:t>
            </a:r>
            <a:r>
              <a:rPr sz="1480" b="1">
                <a:solidFill>
                  <a:srgbClr val="1B1F27"/>
                </a:solidFill>
                <a:latin typeface="Aptos"/>
              </a:rPr>
              <a:t>international investors can expand the domestic supply of funds.</a:t>
            </a:r>
          </a:p>
        </p:txBody>
      </p:sp>
    </p:spTree>
    <p:extLst>
      <p:ext uri="{BB962C8B-B14F-4D97-AF65-F5344CB8AC3E}">
        <p14:creationId xmlns:p14="http://schemas.microsoft.com/office/powerpoint/2010/main" val="23585879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3"/>
          <p:cNvSpPr/>
          <p:nvPr/>
        </p:nvSpPr>
        <p:spPr>
          <a:xfrm>
            <a:off x="3035808" y="338328"/>
            <a:ext cx="1572768" cy="283464"/>
          </a:xfrm>
          <a:prstGeom prst="roundRect">
            <a:avLst>
              <a:gd name="adj" fmla="val 25806"/>
            </a:avLst>
          </a:prstGeom>
          <a:solidFill>
            <a:srgbClr val="EAF5FB"/>
          </a:solidFill>
          <a:ln>
            <a:solidFill>
              <a:srgbClr val="EAF5FB">
                <a:alpha val="0"/>
              </a:srgbClr>
            </a:solidFill>
          </a:ln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C5A8E"/>
                </a:solidFill>
                <a:latin typeface="Aptos"/>
              </a:rPr>
              <a:t>INTEREST RATES</a:t>
            </a:r>
            <a:endParaRPr lang="en-US" sz="1100" b="1" dirty="0"/>
          </a:p>
        </p:txBody>
      </p:sp>
      <p:sp>
        <p:nvSpPr>
          <p:cNvPr id="6" name="Text 4"/>
          <p:cNvSpPr/>
          <p:nvPr/>
        </p:nvSpPr>
        <p:spPr>
          <a:xfrm>
            <a:off x="3035808" y="758952"/>
            <a:ext cx="632764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200" b="1" dirty="0">
                <a:solidFill>
                  <a:srgbClr val="17324D"/>
                </a:solidFill>
                <a:latin typeface="Aptos"/>
              </a:rPr>
              <a:t>Factors Shifting Demand for Funds</a:t>
            </a:r>
            <a:endParaRPr lang="en-US" sz="2200" b="1" dirty="0"/>
          </a:p>
        </p:txBody>
      </p:sp>
      <p:sp>
        <p:nvSpPr>
          <p:cNvPr id="7" name="Text 5"/>
          <p:cNvSpPr/>
          <p:nvPr/>
        </p:nvSpPr>
        <p:spPr>
          <a:xfrm>
            <a:off x="3035808" y="1216152"/>
            <a:ext cx="658368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/>
          </a:bodyPr>
          <a:lstStyle/>
          <a:p>
            <a:pPr marL="0" indent="0">
              <a:buNone/>
            </a:pPr>
            <a:r>
              <a:rPr lang="en-US" sz="1400" b="1" dirty="0">
                <a:solidFill>
                  <a:srgbClr val="FFC000"/>
                </a:solidFill>
                <a:latin typeface="Aptos"/>
              </a:rPr>
              <a:t>Investment opportunities, consumption, and government borrowing drive fund demand.</a:t>
            </a:r>
            <a:endParaRPr lang="en-US" sz="1200" b="1" dirty="0"/>
          </a:p>
        </p:txBody>
      </p:sp>
      <p:sp>
        <p:nvSpPr>
          <p:cNvPr id="14" name="Text 12"/>
          <p:cNvSpPr/>
          <p:nvPr/>
        </p:nvSpPr>
        <p:spPr>
          <a:xfrm>
            <a:off x="502920" y="6565392"/>
            <a:ext cx="29260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B2248"/>
                </a:solidFill>
                <a:latin typeface="Aptos"/>
              </a:rPr>
              <a:t>Interest rates and financial markets</a:t>
            </a:r>
            <a:endParaRPr lang="en-US" sz="1100" b="1" dirty="0"/>
          </a:p>
        </p:txBody>
      </p:sp>
      <p:sp>
        <p:nvSpPr>
          <p:cNvPr id="15" name="Text 13"/>
          <p:cNvSpPr/>
          <p:nvPr/>
        </p:nvSpPr>
        <p:spPr>
          <a:xfrm>
            <a:off x="11292840" y="6528816"/>
            <a:ext cx="4114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sz="1050" b="1">
                <a:solidFill>
                  <a:srgbClr val="17324D"/>
                </a:solidFill>
                <a:latin typeface="Arial"/>
              </a:rPr>
              <a:t>10</a:t>
            </a:r>
            <a:endParaRPr lang="en-US" sz="1200" b="1" dirty="0"/>
          </a:p>
        </p:txBody>
      </p:sp>
      <p:sp>
        <p:nvSpPr>
          <p:cNvPr id="16" name="Text 14"/>
          <p:cNvSpPr/>
          <p:nvPr/>
        </p:nvSpPr>
        <p:spPr>
          <a:xfrm>
            <a:off x="713232" y="1828800"/>
            <a:ext cx="3017520" cy="228600"/>
          </a:xfrm>
          <a:prstGeom prst="rect">
            <a:avLst/>
          </a:prstGeom>
          <a:solidFill>
            <a:srgbClr val="122240"/>
          </a:solidFill>
          <a:ln>
            <a:noFill/>
          </a:ln>
        </p:spPr>
        <p:txBody>
          <a:bodyPr wrap="square" lIns="50800" tIns="0" rIns="50800" bIns="0" rtlCol="0" anchor="ctr"/>
          <a:lstStyle/>
          <a:p>
            <a:pPr marL="0" indent="0"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1550" b="1">
                <a:solidFill>
                  <a:srgbClr val="FFFFFF"/>
                </a:solidFill>
                <a:latin typeface="Aptos"/>
              </a:rPr>
              <a:t>Core explanation</a:t>
            </a:r>
            <a:endParaRPr lang="en-US" sz="1300" b="1" dirty="0"/>
          </a:p>
        </p:txBody>
      </p:sp>
      <p:sp>
        <p:nvSpPr>
          <p:cNvPr id="18" name="Shape 16"/>
          <p:cNvSpPr/>
          <p:nvPr/>
        </p:nvSpPr>
        <p:spPr>
          <a:xfrm>
            <a:off x="6080760" y="4599432"/>
            <a:ext cx="0" cy="0"/>
          </a:xfrm>
          <a:prstGeom prst="line">
            <a:avLst/>
          </a:prstGeom>
          <a:solidFill>
            <a:srgbClr val="FFFFFF">
              <a:alpha val="0"/>
            </a:srgbClr>
          </a:solidFill>
          <a:ln w="17780">
            <a:solidFill>
              <a:srgbClr val="5B677A"/>
            </a:solidFill>
            <a:prstDash val="solid"/>
            <a:headEnd type="none"/>
            <a:tailEnd type="triangle"/>
          </a:ln>
        </p:spPr>
        <p:txBody>
          <a:bodyPr/>
          <a:lstStyle/>
          <a:p>
            <a:endParaRPr b="1"/>
          </a:p>
        </p:txBody>
      </p:sp>
      <p:sp>
        <p:nvSpPr>
          <p:cNvPr id="19" name="Shape 17"/>
          <p:cNvSpPr/>
          <p:nvPr/>
        </p:nvSpPr>
        <p:spPr>
          <a:xfrm>
            <a:off x="6080760" y="4599432"/>
            <a:ext cx="4892040" cy="0"/>
          </a:xfrm>
          <a:prstGeom prst="line">
            <a:avLst/>
          </a:prstGeom>
          <a:solidFill>
            <a:srgbClr val="FFFFFF">
              <a:alpha val="0"/>
            </a:srgbClr>
          </a:solidFill>
          <a:ln w="17780">
            <a:solidFill>
              <a:srgbClr val="5B677A"/>
            </a:solidFill>
            <a:prstDash val="solid"/>
            <a:tailEnd type="triangle"/>
          </a:ln>
        </p:spPr>
        <p:txBody>
          <a:bodyPr/>
          <a:lstStyle/>
          <a:p>
            <a:endParaRPr b="1"/>
          </a:p>
        </p:txBody>
      </p:sp>
      <p:sp>
        <p:nvSpPr>
          <p:cNvPr id="20" name="Text 18"/>
          <p:cNvSpPr/>
          <p:nvPr/>
        </p:nvSpPr>
        <p:spPr>
          <a:xfrm rot="16200000">
            <a:off x="5779008" y="2039112"/>
            <a:ext cx="5029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/>
          </a:bodyPr>
          <a:lstStyle/>
          <a:p>
            <a:pPr marL="0" indent="0">
              <a:buNone/>
            </a:pPr>
            <a:r>
              <a:rPr lang="en-US" sz="1400" b="1" dirty="0">
                <a:solidFill>
                  <a:srgbClr val="5B677A"/>
                </a:solidFill>
                <a:latin typeface="Aptos"/>
              </a:rPr>
              <a:t>Interest rate</a:t>
            </a:r>
            <a:endParaRPr lang="en-US" sz="900" b="1" dirty="0"/>
          </a:p>
        </p:txBody>
      </p:sp>
      <p:sp>
        <p:nvSpPr>
          <p:cNvPr id="21" name="Text 19"/>
          <p:cNvSpPr/>
          <p:nvPr/>
        </p:nvSpPr>
        <p:spPr>
          <a:xfrm>
            <a:off x="10515600" y="4690872"/>
            <a:ext cx="5486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 lnSpcReduction="20000"/>
          </a:bodyPr>
          <a:lstStyle/>
          <a:p>
            <a:pPr marL="0" indent="0">
              <a:buNone/>
            </a:pPr>
            <a:r>
              <a:rPr lang="en-US" sz="1400" b="1" dirty="0">
                <a:solidFill>
                  <a:srgbClr val="5B677A"/>
                </a:solidFill>
                <a:latin typeface="Aptos"/>
              </a:rPr>
              <a:t>Funds</a:t>
            </a:r>
            <a:endParaRPr lang="en-US" sz="900" b="1" dirty="0"/>
          </a:p>
        </p:txBody>
      </p:sp>
      <p:sp>
        <p:nvSpPr>
          <p:cNvPr id="22" name="Shape 20"/>
          <p:cNvSpPr/>
          <p:nvPr/>
        </p:nvSpPr>
        <p:spPr>
          <a:xfrm>
            <a:off x="6355080" y="4187952"/>
            <a:ext cx="4251960" cy="0"/>
          </a:xfrm>
          <a:prstGeom prst="line">
            <a:avLst/>
          </a:prstGeom>
          <a:solidFill>
            <a:srgbClr val="FFFFFF">
              <a:alpha val="0"/>
            </a:srgbClr>
          </a:solidFill>
          <a:ln w="26670">
            <a:solidFill>
              <a:srgbClr val="008F5A"/>
            </a:solidFill>
            <a:prstDash val="solid"/>
          </a:ln>
        </p:spPr>
        <p:txBody>
          <a:bodyPr/>
          <a:lstStyle/>
          <a:p>
            <a:endParaRPr b="1"/>
          </a:p>
        </p:txBody>
      </p:sp>
      <p:sp>
        <p:nvSpPr>
          <p:cNvPr id="23" name="Shape 21"/>
          <p:cNvSpPr/>
          <p:nvPr/>
        </p:nvSpPr>
        <p:spPr>
          <a:xfrm>
            <a:off x="6355080" y="2359152"/>
            <a:ext cx="4251960" cy="1828800"/>
          </a:xfrm>
          <a:prstGeom prst="line">
            <a:avLst/>
          </a:prstGeom>
          <a:solidFill>
            <a:srgbClr val="FFFFFF">
              <a:alpha val="0"/>
            </a:srgbClr>
          </a:solidFill>
          <a:ln w="26670">
            <a:solidFill>
              <a:srgbClr val="B42318"/>
            </a:solidFill>
            <a:prstDash val="solid"/>
          </a:ln>
        </p:spPr>
        <p:txBody>
          <a:bodyPr/>
          <a:lstStyle/>
          <a:p>
            <a:endParaRPr b="1"/>
          </a:p>
        </p:txBody>
      </p:sp>
      <p:sp>
        <p:nvSpPr>
          <p:cNvPr id="24" name="Text 22"/>
          <p:cNvSpPr/>
          <p:nvPr/>
        </p:nvSpPr>
        <p:spPr>
          <a:xfrm>
            <a:off x="10012680" y="2221992"/>
            <a:ext cx="64008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08F5A"/>
                </a:solidFill>
                <a:latin typeface="Aptos"/>
              </a:rPr>
              <a:t>Supply</a:t>
            </a:r>
            <a:endParaRPr lang="en-US" sz="1000" b="1" dirty="0"/>
          </a:p>
        </p:txBody>
      </p:sp>
      <p:sp>
        <p:nvSpPr>
          <p:cNvPr id="25" name="Text 23"/>
          <p:cNvSpPr/>
          <p:nvPr/>
        </p:nvSpPr>
        <p:spPr>
          <a:xfrm>
            <a:off x="9875520" y="4251960"/>
            <a:ext cx="73152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B42318"/>
                </a:solidFill>
                <a:latin typeface="Aptos"/>
              </a:rPr>
              <a:t>Demand</a:t>
            </a:r>
            <a:endParaRPr lang="en-US" sz="1000" b="1" dirty="0"/>
          </a:p>
        </p:txBody>
      </p:sp>
      <p:sp>
        <p:nvSpPr>
          <p:cNvPr id="26" name="Text 24"/>
          <p:cNvSpPr/>
          <p:nvPr/>
        </p:nvSpPr>
        <p:spPr>
          <a:xfrm>
            <a:off x="8069580" y="3113532"/>
            <a:ext cx="1005840" cy="210312"/>
          </a:xfrm>
          <a:prstGeom prst="roundRect">
            <a:avLst/>
          </a:prstGeom>
          <a:solidFill>
            <a:srgbClr val="EAF5FB"/>
          </a:solidFill>
          <a:ln>
            <a:solidFill>
              <a:srgbClr val="EAF5FB"/>
            </a:solidFill>
          </a:ln>
        </p:spPr>
        <p:txBody>
          <a:bodyPr wrap="square" lIns="127" tIns="127" rIns="127" bIns="127" rtlCol="0" anchor="ctr"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7324D"/>
                </a:solidFill>
                <a:latin typeface="Aptos"/>
              </a:rPr>
              <a:t>Equilibrium</a:t>
            </a:r>
            <a:endParaRPr lang="en-US" sz="1000" b="1" dirty="0"/>
          </a:p>
        </p:txBody>
      </p:sp>
      <p:sp>
        <p:nvSpPr>
          <p:cNvPr id="27" name="Shape 25"/>
          <p:cNvSpPr/>
          <p:nvPr/>
        </p:nvSpPr>
        <p:spPr>
          <a:xfrm>
            <a:off x="6583680" y="2267712"/>
            <a:ext cx="4251960" cy="1828800"/>
          </a:xfrm>
          <a:prstGeom prst="line">
            <a:avLst/>
          </a:prstGeom>
          <a:solidFill>
            <a:srgbClr val="FFFFFF">
              <a:alpha val="0"/>
            </a:srgbClr>
          </a:solidFill>
          <a:ln w="20320">
            <a:solidFill>
              <a:srgbClr val="B42318"/>
            </a:solidFill>
            <a:prstDash val="solid"/>
          </a:ln>
        </p:spPr>
        <p:txBody>
          <a:bodyPr/>
          <a:lstStyle/>
          <a:p>
            <a:endParaRPr b="1"/>
          </a:p>
        </p:txBody>
      </p:sp>
      <p:sp>
        <p:nvSpPr>
          <p:cNvPr id="28" name="Text 26"/>
          <p:cNvSpPr/>
          <p:nvPr/>
        </p:nvSpPr>
        <p:spPr>
          <a:xfrm>
            <a:off x="6355080" y="2084832"/>
            <a:ext cx="20116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B42318"/>
                </a:solidFill>
                <a:latin typeface="Aptos"/>
              </a:rPr>
              <a:t>More borrowing → higher rate</a:t>
            </a:r>
            <a:endParaRPr lang="en-US" sz="900" b="1" dirty="0"/>
          </a:p>
        </p:txBody>
      </p:sp>
      <p:sp>
        <p:nvSpPr>
          <p:cNvPr id="29" name="Rounded Rectangle 28"/>
          <p:cNvSpPr/>
          <p:nvPr/>
        </p:nvSpPr>
        <p:spPr>
          <a:xfrm>
            <a:off x="594360" y="5416838"/>
            <a:ext cx="10753344" cy="694944"/>
          </a:xfrm>
          <a:prstGeom prst="roundRect">
            <a:avLst/>
          </a:prstGeom>
          <a:solidFill>
            <a:srgbClr val="F7FAFC"/>
          </a:solidFill>
          <a:ln w="13970">
            <a:solidFill>
              <a:srgbClr val="BEDC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30" name="Rounded Rectangle 29"/>
          <p:cNvSpPr/>
          <p:nvPr/>
        </p:nvSpPr>
        <p:spPr>
          <a:xfrm>
            <a:off x="749808" y="5508278"/>
            <a:ext cx="1554480" cy="237744"/>
          </a:xfrm>
          <a:prstGeom prst="roundRect">
            <a:avLst/>
          </a:prstGeom>
          <a:solidFill>
            <a:srgbClr val="E8F6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6094"/>
                </a:solidFill>
                <a:latin typeface="Aptos"/>
              </a:rPr>
              <a:t>MANAGER'S
INSIGHT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2487168" y="5526566"/>
            <a:ext cx="8595360" cy="22860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>
                <a:solidFill>
                  <a:srgbClr val="122F49"/>
                </a:solidFill>
                <a:latin typeface="Aptos"/>
              </a:rPr>
              <a:t>Large borrowing needs can raise rates if supply does not expand.</a:t>
            </a:r>
          </a:p>
        </p:txBody>
      </p:sp>
      <p:sp>
        <p:nvSpPr>
          <p:cNvPr id="32" name="Rounded Rectangle 31"/>
          <p:cNvSpPr/>
          <p:nvPr/>
        </p:nvSpPr>
        <p:spPr>
          <a:xfrm>
            <a:off x="749808" y="5810030"/>
            <a:ext cx="1554480" cy="237744"/>
          </a:xfrm>
          <a:prstGeom prst="roundRect">
            <a:avLst/>
          </a:prstGeom>
          <a:solidFill>
            <a:srgbClr val="E2F6F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916E"/>
                </a:solidFill>
                <a:latin typeface="Aptos"/>
              </a:rPr>
              <a:t>QUICK EXAMPLE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2487168" y="5828318"/>
            <a:ext cx="8595360" cy="22860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>
                <a:solidFill>
                  <a:srgbClr val="122F49"/>
                </a:solidFill>
                <a:latin typeface="Aptos"/>
              </a:rPr>
              <a:t>Government deficits may increase total demand for funds.</a:t>
            </a:r>
          </a:p>
        </p:txBody>
      </p:sp>
      <p:sp>
        <p:nvSpPr>
          <p:cNvPr id="34" name="Rectangle 33"/>
          <p:cNvSpPr/>
          <p:nvPr/>
        </p:nvSpPr>
        <p:spPr>
          <a:xfrm>
            <a:off x="5715000" y="1783080"/>
            <a:ext cx="5349240" cy="35204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35" name="Rectangle 34"/>
          <p:cNvSpPr/>
          <p:nvPr/>
        </p:nvSpPr>
        <p:spPr>
          <a:xfrm>
            <a:off x="5742432" y="1920240"/>
            <a:ext cx="5074920" cy="324612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cxnSp>
        <p:nvCxnSpPr>
          <p:cNvPr id="36" name="Connector 35"/>
          <p:cNvCxnSpPr/>
          <p:nvPr/>
        </p:nvCxnSpPr>
        <p:spPr>
          <a:xfrm>
            <a:off x="6199632" y="4754880"/>
            <a:ext cx="4389120" cy="0"/>
          </a:xfrm>
          <a:prstGeom prst="line">
            <a:avLst/>
          </a:prstGeom>
          <a:ln w="17780">
            <a:solidFill>
              <a:srgbClr val="59687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7" name="Connector 36"/>
          <p:cNvCxnSpPr/>
          <p:nvPr/>
        </p:nvCxnSpPr>
        <p:spPr>
          <a:xfrm flipV="1">
            <a:off x="6199632" y="2148840"/>
            <a:ext cx="0" cy="2606040"/>
          </a:xfrm>
          <a:prstGeom prst="line">
            <a:avLst/>
          </a:prstGeom>
          <a:ln w="17780">
            <a:solidFill>
              <a:srgbClr val="59687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7114032" y="4774963"/>
            <a:ext cx="3794760" cy="228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1100" b="1" dirty="0">
                <a:solidFill>
                  <a:srgbClr val="59687B"/>
                </a:solidFill>
                <a:latin typeface="Arial"/>
              </a:rPr>
              <a:t>Quantity of Loanable Funds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6016752" y="1858743"/>
            <a:ext cx="1417320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100" b="1" dirty="0">
                <a:solidFill>
                  <a:srgbClr val="59687B"/>
                </a:solidFill>
                <a:latin typeface="Arial"/>
              </a:rPr>
              <a:t>Interest Rate (r)</a:t>
            </a:r>
          </a:p>
        </p:txBody>
      </p:sp>
      <p:cxnSp>
        <p:nvCxnSpPr>
          <p:cNvPr id="40" name="Connector 39"/>
          <p:cNvCxnSpPr/>
          <p:nvPr/>
        </p:nvCxnSpPr>
        <p:spPr>
          <a:xfrm flipV="1">
            <a:off x="7077456" y="2670048"/>
            <a:ext cx="2633472" cy="1563624"/>
          </a:xfrm>
          <a:prstGeom prst="line">
            <a:avLst/>
          </a:prstGeom>
          <a:ln w="25400">
            <a:solidFill>
              <a:srgbClr val="008B5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" name="Connector 40"/>
          <p:cNvCxnSpPr/>
          <p:nvPr/>
        </p:nvCxnSpPr>
        <p:spPr>
          <a:xfrm>
            <a:off x="7077456" y="2670048"/>
            <a:ext cx="2633472" cy="1563624"/>
          </a:xfrm>
          <a:prstGeom prst="line">
            <a:avLst/>
          </a:prstGeom>
          <a:ln w="25400">
            <a:solidFill>
              <a:srgbClr val="B22418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2" name="Connector 41"/>
          <p:cNvCxnSpPr/>
          <p:nvPr/>
        </p:nvCxnSpPr>
        <p:spPr>
          <a:xfrm>
            <a:off x="6199632" y="3451860"/>
            <a:ext cx="2194560" cy="0"/>
          </a:xfrm>
          <a:prstGeom prst="line">
            <a:avLst/>
          </a:prstGeom>
          <a:ln w="12700">
            <a:solidFill>
              <a:srgbClr val="59687B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3" name="Connector 42"/>
          <p:cNvCxnSpPr/>
          <p:nvPr/>
        </p:nvCxnSpPr>
        <p:spPr>
          <a:xfrm flipV="1">
            <a:off x="8394192" y="3451860"/>
            <a:ext cx="0" cy="1303020"/>
          </a:xfrm>
          <a:prstGeom prst="line">
            <a:avLst/>
          </a:prstGeom>
          <a:ln w="12700">
            <a:solidFill>
              <a:srgbClr val="59687B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4" name="TextBox 43"/>
          <p:cNvSpPr txBox="1"/>
          <p:nvPr/>
        </p:nvSpPr>
        <p:spPr>
          <a:xfrm>
            <a:off x="5788152" y="3342132"/>
            <a:ext cx="384048" cy="2011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sz="1000" b="1">
                <a:solidFill>
                  <a:srgbClr val="59687B"/>
                </a:solidFill>
                <a:latin typeface="Arial"/>
              </a:rPr>
              <a:t>4%</a:t>
            </a:r>
          </a:p>
        </p:txBody>
      </p:sp>
      <p:cxnSp>
        <p:nvCxnSpPr>
          <p:cNvPr id="45" name="Connector 44"/>
          <p:cNvCxnSpPr/>
          <p:nvPr/>
        </p:nvCxnSpPr>
        <p:spPr>
          <a:xfrm>
            <a:off x="7560259" y="2487625"/>
            <a:ext cx="2633472" cy="1563624"/>
          </a:xfrm>
          <a:prstGeom prst="line">
            <a:avLst/>
          </a:prstGeom>
          <a:ln w="27940">
            <a:solidFill>
              <a:srgbClr val="14AAD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6" name="Connector 45"/>
          <p:cNvCxnSpPr/>
          <p:nvPr/>
        </p:nvCxnSpPr>
        <p:spPr>
          <a:xfrm>
            <a:off x="6199632" y="3282467"/>
            <a:ext cx="2479852" cy="0"/>
          </a:xfrm>
          <a:prstGeom prst="line">
            <a:avLst/>
          </a:prstGeom>
          <a:ln w="12700">
            <a:solidFill>
              <a:srgbClr val="59687B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7" name="Connector 46"/>
          <p:cNvCxnSpPr/>
          <p:nvPr/>
        </p:nvCxnSpPr>
        <p:spPr>
          <a:xfrm flipV="1">
            <a:off x="8679484" y="3282467"/>
            <a:ext cx="0" cy="1472413"/>
          </a:xfrm>
          <a:prstGeom prst="line">
            <a:avLst/>
          </a:prstGeom>
          <a:ln w="12700">
            <a:solidFill>
              <a:srgbClr val="59687B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8" name="TextBox 47"/>
          <p:cNvSpPr txBox="1"/>
          <p:nvPr/>
        </p:nvSpPr>
        <p:spPr>
          <a:xfrm>
            <a:off x="5788152" y="3172739"/>
            <a:ext cx="384048" cy="2011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sz="1000" b="1">
                <a:solidFill>
                  <a:srgbClr val="59687B"/>
                </a:solidFill>
                <a:latin typeface="Arial"/>
              </a:rPr>
              <a:t>5%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9992563" y="4005529"/>
            <a:ext cx="475488" cy="182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100" b="1">
                <a:solidFill>
                  <a:srgbClr val="14AAD2"/>
                </a:solidFill>
                <a:latin typeface="Arial"/>
              </a:rPr>
              <a:t>D₂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9747504" y="2596896"/>
            <a:ext cx="475488" cy="2011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100" b="1">
                <a:solidFill>
                  <a:srgbClr val="008B5F"/>
                </a:solidFill>
                <a:latin typeface="Arial"/>
              </a:rPr>
              <a:t>S₁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9601200" y="4187952"/>
            <a:ext cx="475488" cy="2011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100" b="1">
                <a:solidFill>
                  <a:srgbClr val="B22418"/>
                </a:solidFill>
                <a:latin typeface="Arial"/>
              </a:rPr>
              <a:t>D₁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8439912" y="3314700"/>
            <a:ext cx="1005840" cy="228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000" b="1">
                <a:solidFill>
                  <a:srgbClr val="17324D"/>
                </a:solidFill>
                <a:latin typeface="Arial"/>
              </a:rPr>
              <a:t>Equilibrium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5943600" y="4983480"/>
            <a:ext cx="4663440" cy="228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1200" b="1">
                <a:solidFill>
                  <a:srgbClr val="17324D"/>
                </a:solidFill>
                <a:latin typeface="Arial"/>
              </a:rPr>
              <a:t>Stronger investment or deficits shift demand right.</a:t>
            </a:r>
          </a:p>
        </p:txBody>
      </p:sp>
      <p:sp>
        <p:nvSpPr>
          <p:cNvPr id="54" name="Rounded Rectangle 53"/>
          <p:cNvSpPr/>
          <p:nvPr/>
        </p:nvSpPr>
        <p:spPr>
          <a:xfrm>
            <a:off x="713232" y="2148840"/>
            <a:ext cx="4526280" cy="710946"/>
          </a:xfrm>
          <a:prstGeom prst="roundRect">
            <a:avLst/>
          </a:prstGeom>
          <a:solidFill>
            <a:srgbClr val="FAFBFD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5" name="Rounded Rectangle 54"/>
          <p:cNvSpPr/>
          <p:nvPr/>
        </p:nvSpPr>
        <p:spPr>
          <a:xfrm>
            <a:off x="804672" y="2385441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01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1280160" y="2203704"/>
            <a:ext cx="3849624" cy="60121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22240"/>
                </a:solidFill>
                <a:latin typeface="Aptos"/>
              </a:rPr>
              <a:t>Expected profitability: </a:t>
            </a:r>
            <a:r>
              <a:rPr sz="1480" b="1">
                <a:solidFill>
                  <a:srgbClr val="1B1F27"/>
                </a:solidFill>
                <a:latin typeface="Aptos"/>
              </a:rPr>
              <a:t>stronger investment opportunities increase corporate borrowing.</a:t>
            </a:r>
          </a:p>
        </p:txBody>
      </p:sp>
      <p:sp>
        <p:nvSpPr>
          <p:cNvPr id="57" name="Rounded Rectangle 56"/>
          <p:cNvSpPr/>
          <p:nvPr/>
        </p:nvSpPr>
        <p:spPr>
          <a:xfrm>
            <a:off x="713232" y="2932938"/>
            <a:ext cx="4526280" cy="710946"/>
          </a:xfrm>
          <a:prstGeom prst="roundRect">
            <a:avLst/>
          </a:prstGeom>
          <a:solidFill>
            <a:srgbClr val="F6F8FB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8" name="Rounded Rectangle 57"/>
          <p:cNvSpPr/>
          <p:nvPr/>
        </p:nvSpPr>
        <p:spPr>
          <a:xfrm>
            <a:off x="804672" y="3169539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02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1280160" y="2987802"/>
            <a:ext cx="3849624" cy="60121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22240"/>
                </a:solidFill>
                <a:latin typeface="Aptos"/>
              </a:rPr>
              <a:t>Economic expansion: </a:t>
            </a:r>
            <a:r>
              <a:rPr sz="1480" b="1">
                <a:solidFill>
                  <a:srgbClr val="1B1F27"/>
                </a:solidFill>
                <a:latin typeface="Aptos"/>
              </a:rPr>
              <a:t>rising sales and inventories increase working-capital needs.</a:t>
            </a:r>
          </a:p>
        </p:txBody>
      </p:sp>
      <p:sp>
        <p:nvSpPr>
          <p:cNvPr id="60" name="Rounded Rectangle 59"/>
          <p:cNvSpPr/>
          <p:nvPr/>
        </p:nvSpPr>
        <p:spPr>
          <a:xfrm>
            <a:off x="713232" y="3717036"/>
            <a:ext cx="4526280" cy="710946"/>
          </a:xfrm>
          <a:prstGeom prst="roundRect">
            <a:avLst/>
          </a:prstGeom>
          <a:solidFill>
            <a:srgbClr val="FAFBFD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1" name="Rounded Rectangle 60"/>
          <p:cNvSpPr/>
          <p:nvPr/>
        </p:nvSpPr>
        <p:spPr>
          <a:xfrm>
            <a:off x="804672" y="3953637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03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1280160" y="3771900"/>
            <a:ext cx="3849624" cy="60121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22240"/>
                </a:solidFill>
                <a:latin typeface="Aptos"/>
              </a:rPr>
              <a:t>Government deficits: </a:t>
            </a:r>
            <a:r>
              <a:rPr sz="1480" b="1">
                <a:solidFill>
                  <a:srgbClr val="1B1F27"/>
                </a:solidFill>
                <a:latin typeface="Aptos"/>
              </a:rPr>
              <a:t>public borrowing competes for funds in credit markets.</a:t>
            </a:r>
          </a:p>
        </p:txBody>
      </p:sp>
      <p:sp>
        <p:nvSpPr>
          <p:cNvPr id="63" name="Rounded Rectangle 62"/>
          <p:cNvSpPr/>
          <p:nvPr/>
        </p:nvSpPr>
        <p:spPr>
          <a:xfrm>
            <a:off x="713232" y="4501134"/>
            <a:ext cx="4526280" cy="710946"/>
          </a:xfrm>
          <a:prstGeom prst="roundRect">
            <a:avLst/>
          </a:prstGeom>
          <a:solidFill>
            <a:srgbClr val="F6F8FB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4" name="Rounded Rectangle 63"/>
          <p:cNvSpPr/>
          <p:nvPr/>
        </p:nvSpPr>
        <p:spPr>
          <a:xfrm>
            <a:off x="804672" y="4737735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04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1280160" y="4555998"/>
            <a:ext cx="3849624" cy="60121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22240"/>
                </a:solidFill>
                <a:latin typeface="Aptos"/>
              </a:rPr>
              <a:t>Consumer confidence: </a:t>
            </a:r>
            <a:r>
              <a:rPr sz="1480" b="1">
                <a:solidFill>
                  <a:srgbClr val="1B1F27"/>
                </a:solidFill>
                <a:latin typeface="Aptos"/>
              </a:rPr>
              <a:t>higher credit demand for homes and durable goods shifts demand right.</a:t>
            </a:r>
          </a:p>
        </p:txBody>
      </p:sp>
    </p:spTree>
    <p:extLst>
      <p:ext uri="{BB962C8B-B14F-4D97-AF65-F5344CB8AC3E}">
        <p14:creationId xmlns:p14="http://schemas.microsoft.com/office/powerpoint/2010/main" val="42881248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3"/>
          <p:cNvSpPr/>
          <p:nvPr/>
        </p:nvSpPr>
        <p:spPr>
          <a:xfrm>
            <a:off x="3035808" y="338328"/>
            <a:ext cx="1572768" cy="283464"/>
          </a:xfrm>
          <a:prstGeom prst="roundRect">
            <a:avLst>
              <a:gd name="adj" fmla="val 25806"/>
            </a:avLst>
          </a:prstGeom>
          <a:solidFill>
            <a:srgbClr val="EAF5FB"/>
          </a:solidFill>
          <a:ln>
            <a:solidFill>
              <a:srgbClr val="EAF5FB">
                <a:alpha val="0"/>
              </a:srgbClr>
            </a:solidFill>
          </a:ln>
        </p:spPr>
        <p:txBody>
          <a:bodyPr wrap="square" lIns="254" tIns="254" rIns="254" bIns="254" rtlCol="0" anchor="ctr">
            <a:normAutofit fontScale="85000" lnSpcReduction="10000"/>
          </a:bodyPr>
          <a:lstStyle/>
          <a:p>
            <a:pPr marL="0" indent="0" algn="ctr">
              <a:buNone/>
            </a:pPr>
            <a:r>
              <a:rPr sz="1600" b="1">
                <a:solidFill>
                  <a:srgbClr val="17324D"/>
                </a:solidFill>
                <a:latin typeface="Arial"/>
              </a:rPr>
              <a:t>INTEREST RATES</a:t>
            </a:r>
            <a:endParaRPr lang="en-US" sz="1100" b="1" dirty="0"/>
          </a:p>
        </p:txBody>
      </p:sp>
      <p:sp>
        <p:nvSpPr>
          <p:cNvPr id="6" name="Text 4"/>
          <p:cNvSpPr/>
          <p:nvPr/>
        </p:nvSpPr>
        <p:spPr>
          <a:xfrm>
            <a:off x="3035808" y="758952"/>
            <a:ext cx="632764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85000" lnSpcReduction="10000"/>
          </a:bodyPr>
          <a:lstStyle/>
          <a:p>
            <a:pPr marL="0" indent="0">
              <a:buNone/>
            </a:pPr>
            <a:r>
              <a:rPr sz="2400" b="1">
                <a:solidFill>
                  <a:srgbClr val="17324D"/>
                </a:solidFill>
                <a:latin typeface="Arial"/>
              </a:rPr>
              <a:t>Interest Rate Determination in Financial Markets</a:t>
            </a:r>
            <a:endParaRPr lang="en-US" sz="2200" b="1" dirty="0"/>
          </a:p>
        </p:txBody>
      </p:sp>
      <p:sp>
        <p:nvSpPr>
          <p:cNvPr id="7" name="Text 5"/>
          <p:cNvSpPr/>
          <p:nvPr/>
        </p:nvSpPr>
        <p:spPr>
          <a:xfrm>
            <a:off x="3035808" y="1216152"/>
            <a:ext cx="658368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>
              <a:buNone/>
            </a:pPr>
            <a:r>
              <a:rPr sz="1500" b="1">
                <a:solidFill>
                  <a:srgbClr val="F5B400"/>
                </a:solidFill>
                <a:latin typeface="Arial"/>
              </a:rPr>
              <a:t>Supply and demand shocks move loanable funds and equilibrium rates.</a:t>
            </a:r>
            <a:endParaRPr lang="en-US" sz="1200" b="1" dirty="0"/>
          </a:p>
        </p:txBody>
      </p:sp>
      <p:sp>
        <p:nvSpPr>
          <p:cNvPr id="14" name="Text 12"/>
          <p:cNvSpPr/>
          <p:nvPr/>
        </p:nvSpPr>
        <p:spPr>
          <a:xfrm>
            <a:off x="502920" y="6565392"/>
            <a:ext cx="29260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B2248"/>
                </a:solidFill>
                <a:latin typeface="Aptos"/>
              </a:rPr>
              <a:t>Interest rates and financial markets</a:t>
            </a:r>
            <a:endParaRPr lang="en-US" sz="1100" b="1" dirty="0"/>
          </a:p>
        </p:txBody>
      </p:sp>
      <p:sp>
        <p:nvSpPr>
          <p:cNvPr id="15" name="Text 13"/>
          <p:cNvSpPr/>
          <p:nvPr/>
        </p:nvSpPr>
        <p:spPr>
          <a:xfrm>
            <a:off x="11292840" y="6528816"/>
            <a:ext cx="4114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sz="1050" b="1">
                <a:solidFill>
                  <a:srgbClr val="17324D"/>
                </a:solidFill>
                <a:latin typeface="Arial"/>
              </a:rPr>
              <a:t>11</a:t>
            </a:r>
            <a:endParaRPr lang="en-US" sz="1200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685800" y="1783080"/>
            <a:ext cx="10789920" cy="292608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7324D"/>
                </a:solidFill>
                <a:latin typeface="Arial"/>
              </a:rPr>
              <a:t>Loanable funds framework: market rates move when demand or supply unexpectedly shifts.</a:t>
            </a:r>
          </a:p>
        </p:txBody>
      </p:sp>
      <p:sp>
        <p:nvSpPr>
          <p:cNvPr id="17" name="Rectangle 16"/>
          <p:cNvSpPr/>
          <p:nvPr/>
        </p:nvSpPr>
        <p:spPr>
          <a:xfrm>
            <a:off x="777240" y="2331720"/>
            <a:ext cx="2606040" cy="150876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18" name="TextBox 17"/>
          <p:cNvSpPr txBox="1"/>
          <p:nvPr/>
        </p:nvSpPr>
        <p:spPr>
          <a:xfrm>
            <a:off x="777240" y="2167127"/>
            <a:ext cx="2606040" cy="2011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1000" b="1" dirty="0">
                <a:solidFill>
                  <a:srgbClr val="17324D"/>
                </a:solidFill>
                <a:latin typeface="Arial"/>
              </a:rPr>
              <a:t>Graph A: Initial equilibrium</a:t>
            </a:r>
          </a:p>
        </p:txBody>
      </p:sp>
      <p:cxnSp>
        <p:nvCxnSpPr>
          <p:cNvPr id="19" name="Connector 18"/>
          <p:cNvCxnSpPr/>
          <p:nvPr/>
        </p:nvCxnSpPr>
        <p:spPr>
          <a:xfrm>
            <a:off x="1033271" y="3584447"/>
            <a:ext cx="2258569" cy="0"/>
          </a:xfrm>
          <a:prstGeom prst="line">
            <a:avLst/>
          </a:prstGeom>
          <a:ln w="17780">
            <a:solidFill>
              <a:srgbClr val="59687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Connector 19"/>
          <p:cNvCxnSpPr/>
          <p:nvPr/>
        </p:nvCxnSpPr>
        <p:spPr>
          <a:xfrm flipV="1">
            <a:off x="1033271" y="2441448"/>
            <a:ext cx="0" cy="1142999"/>
          </a:xfrm>
          <a:prstGeom prst="line">
            <a:avLst/>
          </a:prstGeom>
          <a:ln w="17780">
            <a:solidFill>
              <a:srgbClr val="59687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Connector 20"/>
          <p:cNvCxnSpPr/>
          <p:nvPr/>
        </p:nvCxnSpPr>
        <p:spPr>
          <a:xfrm flipV="1">
            <a:off x="1484985" y="2670048"/>
            <a:ext cx="1355141" cy="685799"/>
          </a:xfrm>
          <a:prstGeom prst="line">
            <a:avLst/>
          </a:prstGeom>
          <a:ln w="17780">
            <a:solidFill>
              <a:srgbClr val="008B5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Connector 21"/>
          <p:cNvCxnSpPr/>
          <p:nvPr/>
        </p:nvCxnSpPr>
        <p:spPr>
          <a:xfrm>
            <a:off x="1484985" y="2670048"/>
            <a:ext cx="1355141" cy="685799"/>
          </a:xfrm>
          <a:prstGeom prst="line">
            <a:avLst/>
          </a:prstGeom>
          <a:ln w="17780">
            <a:solidFill>
              <a:srgbClr val="B22418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Connector 22"/>
          <p:cNvCxnSpPr/>
          <p:nvPr/>
        </p:nvCxnSpPr>
        <p:spPr>
          <a:xfrm>
            <a:off x="1033271" y="3012947"/>
            <a:ext cx="1129285" cy="0"/>
          </a:xfrm>
          <a:prstGeom prst="line">
            <a:avLst/>
          </a:prstGeom>
          <a:ln w="12700">
            <a:solidFill>
              <a:srgbClr val="59687B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Connector 23"/>
          <p:cNvCxnSpPr/>
          <p:nvPr/>
        </p:nvCxnSpPr>
        <p:spPr>
          <a:xfrm flipV="1">
            <a:off x="2162556" y="3012947"/>
            <a:ext cx="0" cy="571500"/>
          </a:xfrm>
          <a:prstGeom prst="line">
            <a:avLst/>
          </a:prstGeom>
          <a:ln w="12700">
            <a:solidFill>
              <a:srgbClr val="59687B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777240" y="3858767"/>
            <a:ext cx="260604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1000" b="1" dirty="0">
                <a:solidFill>
                  <a:srgbClr val="17324D"/>
                </a:solidFill>
                <a:latin typeface="Arial"/>
              </a:rPr>
              <a:t>D₁ and S₁ meet at 4%</a:t>
            </a:r>
          </a:p>
        </p:txBody>
      </p:sp>
      <p:sp>
        <p:nvSpPr>
          <p:cNvPr id="26" name="Rectangle 25"/>
          <p:cNvSpPr/>
          <p:nvPr/>
        </p:nvSpPr>
        <p:spPr>
          <a:xfrm>
            <a:off x="3611880" y="2331720"/>
            <a:ext cx="2606040" cy="150876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27" name="TextBox 26"/>
          <p:cNvSpPr txBox="1"/>
          <p:nvPr/>
        </p:nvSpPr>
        <p:spPr>
          <a:xfrm>
            <a:off x="3611880" y="2167127"/>
            <a:ext cx="2606040" cy="2011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1000" b="1">
                <a:solidFill>
                  <a:srgbClr val="17324D"/>
                </a:solidFill>
                <a:latin typeface="Arial"/>
              </a:rPr>
              <a:t>Graph B: Demand increases</a:t>
            </a:r>
          </a:p>
        </p:txBody>
      </p:sp>
      <p:cxnSp>
        <p:nvCxnSpPr>
          <p:cNvPr id="28" name="Connector 27"/>
          <p:cNvCxnSpPr/>
          <p:nvPr/>
        </p:nvCxnSpPr>
        <p:spPr>
          <a:xfrm>
            <a:off x="3867912" y="3584447"/>
            <a:ext cx="2258568" cy="0"/>
          </a:xfrm>
          <a:prstGeom prst="line">
            <a:avLst/>
          </a:prstGeom>
          <a:ln w="17780">
            <a:solidFill>
              <a:srgbClr val="59687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Connector 28"/>
          <p:cNvCxnSpPr/>
          <p:nvPr/>
        </p:nvCxnSpPr>
        <p:spPr>
          <a:xfrm flipV="1">
            <a:off x="3867912" y="2441448"/>
            <a:ext cx="0" cy="1142999"/>
          </a:xfrm>
          <a:prstGeom prst="line">
            <a:avLst/>
          </a:prstGeom>
          <a:ln w="17780">
            <a:solidFill>
              <a:srgbClr val="59687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Connector 29"/>
          <p:cNvCxnSpPr/>
          <p:nvPr/>
        </p:nvCxnSpPr>
        <p:spPr>
          <a:xfrm flipV="1">
            <a:off x="4319625" y="2670048"/>
            <a:ext cx="1355141" cy="685799"/>
          </a:xfrm>
          <a:prstGeom prst="line">
            <a:avLst/>
          </a:prstGeom>
          <a:ln w="17780">
            <a:solidFill>
              <a:srgbClr val="008B5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Connector 30"/>
          <p:cNvCxnSpPr/>
          <p:nvPr/>
        </p:nvCxnSpPr>
        <p:spPr>
          <a:xfrm>
            <a:off x="4319625" y="2670048"/>
            <a:ext cx="1355141" cy="685799"/>
          </a:xfrm>
          <a:prstGeom prst="line">
            <a:avLst/>
          </a:prstGeom>
          <a:ln w="17780">
            <a:solidFill>
              <a:srgbClr val="B22418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2" name="Connector 31"/>
          <p:cNvCxnSpPr/>
          <p:nvPr/>
        </p:nvCxnSpPr>
        <p:spPr>
          <a:xfrm>
            <a:off x="3867912" y="3012947"/>
            <a:ext cx="1129284" cy="0"/>
          </a:xfrm>
          <a:prstGeom prst="line">
            <a:avLst/>
          </a:prstGeom>
          <a:ln w="12700">
            <a:solidFill>
              <a:srgbClr val="59687B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Connector 32"/>
          <p:cNvCxnSpPr/>
          <p:nvPr/>
        </p:nvCxnSpPr>
        <p:spPr>
          <a:xfrm flipV="1">
            <a:off x="4997196" y="3012947"/>
            <a:ext cx="0" cy="571500"/>
          </a:xfrm>
          <a:prstGeom prst="line">
            <a:avLst/>
          </a:prstGeom>
          <a:ln w="12700">
            <a:solidFill>
              <a:srgbClr val="59687B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4" name="Connector 33"/>
          <p:cNvCxnSpPr/>
          <p:nvPr/>
        </p:nvCxnSpPr>
        <p:spPr>
          <a:xfrm>
            <a:off x="4568068" y="2590038"/>
            <a:ext cx="1355140" cy="685799"/>
          </a:xfrm>
          <a:prstGeom prst="line">
            <a:avLst/>
          </a:prstGeom>
          <a:ln w="19050">
            <a:solidFill>
              <a:srgbClr val="14AAD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5" name="Connector 34"/>
          <p:cNvCxnSpPr/>
          <p:nvPr/>
        </p:nvCxnSpPr>
        <p:spPr>
          <a:xfrm>
            <a:off x="3867912" y="2938652"/>
            <a:ext cx="1276090" cy="0"/>
          </a:xfrm>
          <a:prstGeom prst="line">
            <a:avLst/>
          </a:prstGeom>
          <a:ln w="12700">
            <a:solidFill>
              <a:srgbClr val="59687B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6" name="Connector 35"/>
          <p:cNvCxnSpPr/>
          <p:nvPr/>
        </p:nvCxnSpPr>
        <p:spPr>
          <a:xfrm flipV="1">
            <a:off x="5144002" y="2938652"/>
            <a:ext cx="0" cy="645795"/>
          </a:xfrm>
          <a:prstGeom prst="line">
            <a:avLst/>
          </a:prstGeom>
          <a:ln w="12700">
            <a:solidFill>
              <a:srgbClr val="59687B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3611880" y="3858767"/>
            <a:ext cx="260604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1000" b="1" dirty="0">
                <a:solidFill>
                  <a:srgbClr val="17324D"/>
                </a:solidFill>
                <a:latin typeface="Arial"/>
              </a:rPr>
              <a:t>D₁ → D₂ raises r to 5%</a:t>
            </a:r>
          </a:p>
        </p:txBody>
      </p:sp>
      <p:sp>
        <p:nvSpPr>
          <p:cNvPr id="38" name="Rectangle 37"/>
          <p:cNvSpPr/>
          <p:nvPr/>
        </p:nvSpPr>
        <p:spPr>
          <a:xfrm>
            <a:off x="6446520" y="2331720"/>
            <a:ext cx="2606040" cy="150876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39" name="TextBox 38"/>
          <p:cNvSpPr txBox="1"/>
          <p:nvPr/>
        </p:nvSpPr>
        <p:spPr>
          <a:xfrm>
            <a:off x="6446520" y="2167127"/>
            <a:ext cx="2606040" cy="2011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1000" b="1">
                <a:solidFill>
                  <a:srgbClr val="17324D"/>
                </a:solidFill>
                <a:latin typeface="Arial"/>
              </a:rPr>
              <a:t>Graph C: Supply decreases</a:t>
            </a:r>
          </a:p>
        </p:txBody>
      </p:sp>
      <p:cxnSp>
        <p:nvCxnSpPr>
          <p:cNvPr id="40" name="Connector 39"/>
          <p:cNvCxnSpPr/>
          <p:nvPr/>
        </p:nvCxnSpPr>
        <p:spPr>
          <a:xfrm>
            <a:off x="6702552" y="3584447"/>
            <a:ext cx="2258568" cy="0"/>
          </a:xfrm>
          <a:prstGeom prst="line">
            <a:avLst/>
          </a:prstGeom>
          <a:ln w="17780">
            <a:solidFill>
              <a:srgbClr val="59687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" name="Connector 40"/>
          <p:cNvCxnSpPr/>
          <p:nvPr/>
        </p:nvCxnSpPr>
        <p:spPr>
          <a:xfrm flipV="1">
            <a:off x="6702552" y="2441448"/>
            <a:ext cx="0" cy="1142999"/>
          </a:xfrm>
          <a:prstGeom prst="line">
            <a:avLst/>
          </a:prstGeom>
          <a:ln w="17780">
            <a:solidFill>
              <a:srgbClr val="59687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2" name="Connector 41"/>
          <p:cNvCxnSpPr/>
          <p:nvPr/>
        </p:nvCxnSpPr>
        <p:spPr>
          <a:xfrm flipV="1">
            <a:off x="7154265" y="2670048"/>
            <a:ext cx="1355141" cy="685799"/>
          </a:xfrm>
          <a:prstGeom prst="line">
            <a:avLst/>
          </a:prstGeom>
          <a:ln w="17780">
            <a:solidFill>
              <a:srgbClr val="008B5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3" name="Connector 42"/>
          <p:cNvCxnSpPr/>
          <p:nvPr/>
        </p:nvCxnSpPr>
        <p:spPr>
          <a:xfrm>
            <a:off x="7154265" y="2670048"/>
            <a:ext cx="1355141" cy="685799"/>
          </a:xfrm>
          <a:prstGeom prst="line">
            <a:avLst/>
          </a:prstGeom>
          <a:ln w="17780">
            <a:solidFill>
              <a:srgbClr val="B22418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Connector 43"/>
          <p:cNvCxnSpPr/>
          <p:nvPr/>
        </p:nvCxnSpPr>
        <p:spPr>
          <a:xfrm>
            <a:off x="6702552" y="3012947"/>
            <a:ext cx="1129284" cy="0"/>
          </a:xfrm>
          <a:prstGeom prst="line">
            <a:avLst/>
          </a:prstGeom>
          <a:ln w="12700">
            <a:solidFill>
              <a:srgbClr val="59687B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5" name="Connector 44"/>
          <p:cNvCxnSpPr/>
          <p:nvPr/>
        </p:nvCxnSpPr>
        <p:spPr>
          <a:xfrm flipV="1">
            <a:off x="7831836" y="3012947"/>
            <a:ext cx="0" cy="571500"/>
          </a:xfrm>
          <a:prstGeom prst="line">
            <a:avLst/>
          </a:prstGeom>
          <a:ln w="12700">
            <a:solidFill>
              <a:srgbClr val="59687B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6" name="Connector 45"/>
          <p:cNvCxnSpPr/>
          <p:nvPr/>
        </p:nvCxnSpPr>
        <p:spPr>
          <a:xfrm flipV="1">
            <a:off x="6973580" y="2555748"/>
            <a:ext cx="1355140" cy="685799"/>
          </a:xfrm>
          <a:prstGeom prst="line">
            <a:avLst/>
          </a:prstGeom>
          <a:ln w="19050">
            <a:solidFill>
              <a:srgbClr val="BE2D4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7" name="Connector 46"/>
          <p:cNvCxnSpPr/>
          <p:nvPr/>
        </p:nvCxnSpPr>
        <p:spPr>
          <a:xfrm>
            <a:off x="6702552" y="2938652"/>
            <a:ext cx="982477" cy="0"/>
          </a:xfrm>
          <a:prstGeom prst="line">
            <a:avLst/>
          </a:prstGeom>
          <a:ln w="12700">
            <a:solidFill>
              <a:srgbClr val="59687B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8" name="Connector 47"/>
          <p:cNvCxnSpPr/>
          <p:nvPr/>
        </p:nvCxnSpPr>
        <p:spPr>
          <a:xfrm flipV="1">
            <a:off x="7685029" y="2938652"/>
            <a:ext cx="0" cy="645795"/>
          </a:xfrm>
          <a:prstGeom prst="line">
            <a:avLst/>
          </a:prstGeom>
          <a:ln w="12700">
            <a:solidFill>
              <a:srgbClr val="59687B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9" name="TextBox 48"/>
          <p:cNvSpPr txBox="1"/>
          <p:nvPr/>
        </p:nvSpPr>
        <p:spPr>
          <a:xfrm>
            <a:off x="6446520" y="3858767"/>
            <a:ext cx="260604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1000" b="1" dirty="0">
                <a:solidFill>
                  <a:srgbClr val="17324D"/>
                </a:solidFill>
                <a:latin typeface="Arial"/>
              </a:rPr>
              <a:t>S₁ → S₂ raises r to 6%</a:t>
            </a:r>
          </a:p>
        </p:txBody>
      </p:sp>
      <p:sp>
        <p:nvSpPr>
          <p:cNvPr id="50" name="Rectangle 49"/>
          <p:cNvSpPr/>
          <p:nvPr/>
        </p:nvSpPr>
        <p:spPr>
          <a:xfrm>
            <a:off x="9281160" y="2331720"/>
            <a:ext cx="2606040" cy="150876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1" name="TextBox 50"/>
          <p:cNvSpPr txBox="1"/>
          <p:nvPr/>
        </p:nvSpPr>
        <p:spPr>
          <a:xfrm>
            <a:off x="9281160" y="2167127"/>
            <a:ext cx="2606040" cy="2011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1000" b="1">
                <a:solidFill>
                  <a:srgbClr val="17324D"/>
                </a:solidFill>
                <a:latin typeface="Arial"/>
              </a:rPr>
              <a:t>Graph D: Supply and demand shift</a:t>
            </a:r>
          </a:p>
        </p:txBody>
      </p:sp>
      <p:cxnSp>
        <p:nvCxnSpPr>
          <p:cNvPr id="52" name="Connector 51"/>
          <p:cNvCxnSpPr/>
          <p:nvPr/>
        </p:nvCxnSpPr>
        <p:spPr>
          <a:xfrm>
            <a:off x="9537192" y="3584447"/>
            <a:ext cx="2258568" cy="0"/>
          </a:xfrm>
          <a:prstGeom prst="line">
            <a:avLst/>
          </a:prstGeom>
          <a:ln w="17780">
            <a:solidFill>
              <a:srgbClr val="59687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3" name="Connector 52"/>
          <p:cNvCxnSpPr/>
          <p:nvPr/>
        </p:nvCxnSpPr>
        <p:spPr>
          <a:xfrm flipV="1">
            <a:off x="9537192" y="2441448"/>
            <a:ext cx="0" cy="1142999"/>
          </a:xfrm>
          <a:prstGeom prst="line">
            <a:avLst/>
          </a:prstGeom>
          <a:ln w="17780">
            <a:solidFill>
              <a:srgbClr val="59687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4" name="Connector 53"/>
          <p:cNvCxnSpPr/>
          <p:nvPr/>
        </p:nvCxnSpPr>
        <p:spPr>
          <a:xfrm flipV="1">
            <a:off x="9988905" y="2670048"/>
            <a:ext cx="1355141" cy="685799"/>
          </a:xfrm>
          <a:prstGeom prst="line">
            <a:avLst/>
          </a:prstGeom>
          <a:ln w="17780">
            <a:solidFill>
              <a:srgbClr val="008B5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5" name="Connector 54"/>
          <p:cNvCxnSpPr/>
          <p:nvPr/>
        </p:nvCxnSpPr>
        <p:spPr>
          <a:xfrm>
            <a:off x="9988905" y="2670048"/>
            <a:ext cx="1355141" cy="685799"/>
          </a:xfrm>
          <a:prstGeom prst="line">
            <a:avLst/>
          </a:prstGeom>
          <a:ln w="17780">
            <a:solidFill>
              <a:srgbClr val="B22418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6" name="Connector 55"/>
          <p:cNvCxnSpPr/>
          <p:nvPr/>
        </p:nvCxnSpPr>
        <p:spPr>
          <a:xfrm>
            <a:off x="9537192" y="3012947"/>
            <a:ext cx="1129284" cy="0"/>
          </a:xfrm>
          <a:prstGeom prst="line">
            <a:avLst/>
          </a:prstGeom>
          <a:ln w="12700">
            <a:solidFill>
              <a:srgbClr val="59687B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7" name="Connector 56"/>
          <p:cNvCxnSpPr/>
          <p:nvPr/>
        </p:nvCxnSpPr>
        <p:spPr>
          <a:xfrm flipV="1">
            <a:off x="10666476" y="3012947"/>
            <a:ext cx="0" cy="571500"/>
          </a:xfrm>
          <a:prstGeom prst="line">
            <a:avLst/>
          </a:prstGeom>
          <a:ln w="12700">
            <a:solidFill>
              <a:srgbClr val="59687B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8" name="Connector 57"/>
          <p:cNvCxnSpPr/>
          <p:nvPr/>
        </p:nvCxnSpPr>
        <p:spPr>
          <a:xfrm flipV="1">
            <a:off x="9808220" y="2555748"/>
            <a:ext cx="1355140" cy="685799"/>
          </a:xfrm>
          <a:prstGeom prst="line">
            <a:avLst/>
          </a:prstGeom>
          <a:ln w="19050">
            <a:solidFill>
              <a:srgbClr val="BE2D4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9" name="Connector 58"/>
          <p:cNvCxnSpPr/>
          <p:nvPr/>
        </p:nvCxnSpPr>
        <p:spPr>
          <a:xfrm>
            <a:off x="9763048" y="2784348"/>
            <a:ext cx="1355141" cy="685799"/>
          </a:xfrm>
          <a:prstGeom prst="line">
            <a:avLst/>
          </a:prstGeom>
          <a:ln w="19050">
            <a:solidFill>
              <a:srgbClr val="A09169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0" name="Connector 59"/>
          <p:cNvCxnSpPr/>
          <p:nvPr/>
        </p:nvCxnSpPr>
        <p:spPr>
          <a:xfrm>
            <a:off x="9537192" y="3001518"/>
            <a:ext cx="926012" cy="0"/>
          </a:xfrm>
          <a:prstGeom prst="line">
            <a:avLst/>
          </a:prstGeom>
          <a:ln w="12700">
            <a:solidFill>
              <a:srgbClr val="59687B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1" name="Connector 60"/>
          <p:cNvCxnSpPr/>
          <p:nvPr/>
        </p:nvCxnSpPr>
        <p:spPr>
          <a:xfrm flipV="1">
            <a:off x="10463204" y="3001518"/>
            <a:ext cx="0" cy="582929"/>
          </a:xfrm>
          <a:prstGeom prst="line">
            <a:avLst/>
          </a:prstGeom>
          <a:ln w="12700">
            <a:solidFill>
              <a:srgbClr val="59687B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2" name="TextBox 61"/>
          <p:cNvSpPr txBox="1"/>
          <p:nvPr/>
        </p:nvSpPr>
        <p:spPr>
          <a:xfrm>
            <a:off x="9281160" y="3858767"/>
            <a:ext cx="260604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1000" b="1" dirty="0">
                <a:solidFill>
                  <a:srgbClr val="17324D"/>
                </a:solidFill>
                <a:latin typeface="Arial"/>
              </a:rPr>
              <a:t>S left + D left: r near 5%</a:t>
            </a:r>
          </a:p>
        </p:txBody>
      </p:sp>
      <p:sp>
        <p:nvSpPr>
          <p:cNvPr id="63" name="Rounded Rectangle 62"/>
          <p:cNvSpPr/>
          <p:nvPr/>
        </p:nvSpPr>
        <p:spPr>
          <a:xfrm>
            <a:off x="822960" y="4617720"/>
            <a:ext cx="10561320" cy="749808"/>
          </a:xfrm>
          <a:prstGeom prst="roundRect">
            <a:avLst/>
          </a:prstGeom>
          <a:solidFill>
            <a:srgbClr val="EBF7FC"/>
          </a:solidFill>
          <a:ln w="12700">
            <a:solidFill>
              <a:srgbClr val="BEDC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b="1"/>
          </a:p>
        </p:txBody>
      </p:sp>
      <p:sp>
        <p:nvSpPr>
          <p:cNvPr id="64" name="TextBox 63"/>
          <p:cNvSpPr txBox="1"/>
          <p:nvPr/>
        </p:nvSpPr>
        <p:spPr>
          <a:xfrm>
            <a:off x="960120" y="4727448"/>
            <a:ext cx="10287000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1300" b="1" dirty="0">
                <a:solidFill>
                  <a:srgbClr val="17324D"/>
                </a:solidFill>
                <a:latin typeface="Arial"/>
              </a:rPr>
              <a:t>Teaching note: Graph B represents stronger investment demand; Graph C represents lenders requiring higher rates; Graph D shows that a downward demand shift can partly offset the upward supply-shock pressure.</a:t>
            </a:r>
          </a:p>
        </p:txBody>
      </p:sp>
    </p:spTree>
    <p:extLst>
      <p:ext uri="{BB962C8B-B14F-4D97-AF65-F5344CB8AC3E}">
        <p14:creationId xmlns:p14="http://schemas.microsoft.com/office/powerpoint/2010/main" val="16582467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3"/>
          <p:cNvSpPr/>
          <p:nvPr/>
        </p:nvSpPr>
        <p:spPr>
          <a:xfrm>
            <a:off x="3035808" y="338328"/>
            <a:ext cx="1572768" cy="283464"/>
          </a:xfrm>
          <a:prstGeom prst="roundRect">
            <a:avLst>
              <a:gd name="adj" fmla="val 25806"/>
            </a:avLst>
          </a:prstGeom>
          <a:solidFill>
            <a:srgbClr val="EAF5FB"/>
          </a:solidFill>
          <a:ln>
            <a:solidFill>
              <a:srgbClr val="EAF5FB">
                <a:alpha val="0"/>
              </a:srgbClr>
            </a:solidFill>
          </a:ln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C5A8E"/>
                </a:solidFill>
                <a:latin typeface="Aptos"/>
              </a:rPr>
              <a:t>INTEREST RATES</a:t>
            </a:r>
            <a:endParaRPr lang="en-US" sz="1100" b="1" dirty="0"/>
          </a:p>
        </p:txBody>
      </p:sp>
      <p:sp>
        <p:nvSpPr>
          <p:cNvPr id="6" name="Text 4"/>
          <p:cNvSpPr/>
          <p:nvPr/>
        </p:nvSpPr>
        <p:spPr>
          <a:xfrm>
            <a:off x="3035808" y="758952"/>
            <a:ext cx="632764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200" b="1" dirty="0">
                <a:solidFill>
                  <a:srgbClr val="17324D"/>
                </a:solidFill>
                <a:latin typeface="Aptos"/>
              </a:rPr>
              <a:t>Nominal Interest Rate</a:t>
            </a:r>
            <a:endParaRPr lang="en-US" sz="2200" b="1" dirty="0"/>
          </a:p>
        </p:txBody>
      </p:sp>
      <p:sp>
        <p:nvSpPr>
          <p:cNvPr id="7" name="Text 5"/>
          <p:cNvSpPr/>
          <p:nvPr/>
        </p:nvSpPr>
        <p:spPr>
          <a:xfrm>
            <a:off x="3035808" y="1216152"/>
            <a:ext cx="658368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>
              <a:buNone/>
            </a:pPr>
            <a:r>
              <a:rPr lang="en-US" sz="1400" b="1" dirty="0">
                <a:solidFill>
                  <a:srgbClr val="FFC000"/>
                </a:solidFill>
                <a:latin typeface="Aptos"/>
              </a:rPr>
              <a:t>The nominal rate is the stated market rate observed in contracts and quotations.</a:t>
            </a:r>
            <a:endParaRPr lang="en-US" sz="1200" b="1" dirty="0"/>
          </a:p>
        </p:txBody>
      </p:sp>
      <p:sp>
        <p:nvSpPr>
          <p:cNvPr id="14" name="Text 12"/>
          <p:cNvSpPr/>
          <p:nvPr/>
        </p:nvSpPr>
        <p:spPr>
          <a:xfrm>
            <a:off x="502920" y="6565392"/>
            <a:ext cx="29260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B2248"/>
                </a:solidFill>
                <a:latin typeface="Aptos"/>
              </a:rPr>
              <a:t>Interest rates and financial markets</a:t>
            </a:r>
            <a:endParaRPr lang="en-US" sz="1100" b="1" dirty="0"/>
          </a:p>
        </p:txBody>
      </p:sp>
      <p:sp>
        <p:nvSpPr>
          <p:cNvPr id="15" name="Text 13"/>
          <p:cNvSpPr/>
          <p:nvPr/>
        </p:nvSpPr>
        <p:spPr>
          <a:xfrm>
            <a:off x="11292840" y="6528816"/>
            <a:ext cx="4114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sz="1050" b="1">
                <a:solidFill>
                  <a:srgbClr val="17324D"/>
                </a:solidFill>
                <a:latin typeface="Arial"/>
              </a:rPr>
              <a:t>12</a:t>
            </a:r>
            <a:endParaRPr lang="en-US" sz="1200" b="1" dirty="0"/>
          </a:p>
        </p:txBody>
      </p:sp>
      <p:sp>
        <p:nvSpPr>
          <p:cNvPr id="17" name="Text 15"/>
          <p:cNvSpPr/>
          <p:nvPr/>
        </p:nvSpPr>
        <p:spPr>
          <a:xfrm>
            <a:off x="6382512" y="2057400"/>
            <a:ext cx="4754880" cy="502920"/>
          </a:xfrm>
          <a:prstGeom prst="roundRect">
            <a:avLst>
              <a:gd name="adj" fmla="val 10909"/>
            </a:avLst>
          </a:prstGeom>
          <a:solidFill>
            <a:srgbClr val="EEF8FD"/>
          </a:solidFill>
          <a:ln w="15240">
            <a:solidFill>
              <a:srgbClr val="00A8E0"/>
            </a:solidFill>
          </a:ln>
        </p:spPr>
        <p:txBody>
          <a:bodyPr wrap="square" lIns="50800" tIns="0" rIns="50800" bIns="0" rtlCol="0" anchor="ctr">
            <a:normAutofit fontScale="92500" lnSpcReduction="10000"/>
          </a:bodyPr>
          <a:lstStyle/>
          <a:p>
            <a:pPr marL="0" indent="0"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50" b="1" dirty="0">
                <a:solidFill>
                  <a:srgbClr val="17324D"/>
                </a:solidFill>
                <a:latin typeface="Aptos"/>
              </a:rPr>
              <a:t>Nominal rate = Stated market rate paid or received</a:t>
            </a:r>
            <a:endParaRPr lang="en-US" sz="1800" b="1" dirty="0"/>
          </a:p>
        </p:txBody>
      </p:sp>
      <p:sp>
        <p:nvSpPr>
          <p:cNvPr id="18" name="Text 16"/>
          <p:cNvSpPr/>
          <p:nvPr/>
        </p:nvSpPr>
        <p:spPr>
          <a:xfrm>
            <a:off x="6382512" y="2651760"/>
            <a:ext cx="4754880" cy="1417320"/>
          </a:xfrm>
          <a:prstGeom prst="rect">
            <a:avLst/>
          </a:prstGeom>
          <a:noFill/>
          <a:ln/>
        </p:spPr>
        <p:txBody>
          <a:bodyPr wrap="square" lIns="762" tIns="762" rIns="762" bIns="762" rtlCol="0" anchor="t">
            <a:normAutofit/>
          </a:bodyPr>
          <a:lstStyle/>
          <a:p>
            <a:pPr marL="0" indent="0">
              <a:buNone/>
            </a:pPr>
            <a:r>
              <a:rPr lang="en-US" sz="1400" b="1" dirty="0">
                <a:solidFill>
                  <a:srgbClr val="111827"/>
                </a:solidFill>
                <a:latin typeface="Aptos"/>
              </a:rPr>
              <a:t>Nominal rate </a:t>
            </a:r>
            <a:r>
              <a:rPr lang="ar-SA" sz="1400" b="1" dirty="0">
                <a:solidFill>
                  <a:srgbClr val="111827"/>
                </a:solidFill>
                <a:latin typeface="Aptos"/>
              </a:rPr>
              <a:t>=</a:t>
            </a:r>
            <a:r>
              <a:rPr lang="en-US" sz="1400" b="1" dirty="0">
                <a:solidFill>
                  <a:srgbClr val="111827"/>
                </a:solidFill>
                <a:latin typeface="Aptos"/>
              </a:rPr>
              <a:t> real risk-free rate + expected inflation + risk premiums.</a:t>
            </a:r>
            <a:endParaRPr lang="en-US" sz="1250" b="1" dirty="0"/>
          </a:p>
        </p:txBody>
      </p:sp>
      <p:sp>
        <p:nvSpPr>
          <p:cNvPr id="19" name="Rounded Rectangle 18"/>
          <p:cNvSpPr/>
          <p:nvPr/>
        </p:nvSpPr>
        <p:spPr>
          <a:xfrm>
            <a:off x="594360" y="5345118"/>
            <a:ext cx="10753344" cy="694944"/>
          </a:xfrm>
          <a:prstGeom prst="roundRect">
            <a:avLst/>
          </a:prstGeom>
          <a:solidFill>
            <a:srgbClr val="F7FAFC"/>
          </a:solidFill>
          <a:ln w="13970">
            <a:solidFill>
              <a:srgbClr val="BEDC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20" name="Rounded Rectangle 19"/>
          <p:cNvSpPr/>
          <p:nvPr/>
        </p:nvSpPr>
        <p:spPr>
          <a:xfrm>
            <a:off x="749808" y="5436558"/>
            <a:ext cx="1554480" cy="237744"/>
          </a:xfrm>
          <a:prstGeom prst="roundRect">
            <a:avLst/>
          </a:prstGeom>
          <a:solidFill>
            <a:srgbClr val="E8F6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6094"/>
                </a:solidFill>
                <a:latin typeface="Aptos"/>
              </a:rPr>
              <a:t>MANAGER'S
INSIGHT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487168" y="5454846"/>
            <a:ext cx="8595360" cy="22860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>
                <a:solidFill>
                  <a:srgbClr val="122F49"/>
                </a:solidFill>
                <a:latin typeface="Aptos"/>
              </a:rPr>
              <a:t>Nominal rates guide contracts, but not real purchasing power.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749808" y="5738310"/>
            <a:ext cx="1554480" cy="237744"/>
          </a:xfrm>
          <a:prstGeom prst="roundRect">
            <a:avLst/>
          </a:prstGeom>
          <a:solidFill>
            <a:srgbClr val="E2F6F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916E"/>
                </a:solidFill>
                <a:latin typeface="Aptos"/>
              </a:rPr>
              <a:t>QUICK EXAMPLE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2487168" y="5756598"/>
            <a:ext cx="8595360" cy="22860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>
                <a:solidFill>
                  <a:srgbClr val="122F49"/>
                </a:solidFill>
                <a:latin typeface="Aptos"/>
              </a:rPr>
              <a:t>10% nominal return with 4% inflation gives about 6% real return.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777240" y="1874520"/>
            <a:ext cx="5486400" cy="733806"/>
          </a:xfrm>
          <a:prstGeom prst="roundRect">
            <a:avLst/>
          </a:prstGeom>
          <a:solidFill>
            <a:srgbClr val="FAFBFD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Rounded Rectangle 24"/>
          <p:cNvSpPr/>
          <p:nvPr/>
        </p:nvSpPr>
        <p:spPr>
          <a:xfrm>
            <a:off x="868680" y="2122551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01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344168" y="1929384"/>
            <a:ext cx="4809744" cy="62407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Nominal rates are the rates commonly shown on loans, bonds, and bank products.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777240" y="2681478"/>
            <a:ext cx="5486400" cy="733806"/>
          </a:xfrm>
          <a:prstGeom prst="roundRect">
            <a:avLst/>
          </a:prstGeom>
          <a:solidFill>
            <a:srgbClr val="F6F8FB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8" name="Rounded Rectangle 27"/>
          <p:cNvSpPr/>
          <p:nvPr/>
        </p:nvSpPr>
        <p:spPr>
          <a:xfrm>
            <a:off x="868680" y="2929509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02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344168" y="2736342"/>
            <a:ext cx="4809744" cy="62407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They include compensation for expected inflation and various risk premiums.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777240" y="3488436"/>
            <a:ext cx="5486400" cy="733806"/>
          </a:xfrm>
          <a:prstGeom prst="roundRect">
            <a:avLst/>
          </a:prstGeom>
          <a:solidFill>
            <a:srgbClr val="FAFBFD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1" name="Rounded Rectangle 30"/>
          <p:cNvSpPr/>
          <p:nvPr/>
        </p:nvSpPr>
        <p:spPr>
          <a:xfrm>
            <a:off x="868680" y="3736467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03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344168" y="3543300"/>
            <a:ext cx="4809744" cy="62407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Nominal rates are used for actual cash payments, such as coupon interest or loan interest.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777240" y="4295394"/>
            <a:ext cx="5486400" cy="733806"/>
          </a:xfrm>
          <a:prstGeom prst="roundRect">
            <a:avLst/>
          </a:prstGeom>
          <a:solidFill>
            <a:srgbClr val="F6F8FB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4" name="Rounded Rectangle 33"/>
          <p:cNvSpPr/>
          <p:nvPr/>
        </p:nvSpPr>
        <p:spPr>
          <a:xfrm>
            <a:off x="868680" y="4543425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04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1344168" y="4350258"/>
            <a:ext cx="4809744" cy="62407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Comparing nominal rates across periods can be misleading when inflation changes.</a:t>
            </a:r>
          </a:p>
        </p:txBody>
      </p:sp>
    </p:spTree>
    <p:extLst>
      <p:ext uri="{BB962C8B-B14F-4D97-AF65-F5344CB8AC3E}">
        <p14:creationId xmlns:p14="http://schemas.microsoft.com/office/powerpoint/2010/main" val="44192115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3"/>
          <p:cNvSpPr/>
          <p:nvPr/>
        </p:nvSpPr>
        <p:spPr>
          <a:xfrm>
            <a:off x="3035808" y="338328"/>
            <a:ext cx="1572768" cy="283464"/>
          </a:xfrm>
          <a:prstGeom prst="roundRect">
            <a:avLst>
              <a:gd name="adj" fmla="val 25806"/>
            </a:avLst>
          </a:prstGeom>
          <a:solidFill>
            <a:srgbClr val="EAF5FB"/>
          </a:solidFill>
          <a:ln>
            <a:solidFill>
              <a:srgbClr val="EAF5FB">
                <a:alpha val="0"/>
              </a:srgbClr>
            </a:solidFill>
          </a:ln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C5A8E"/>
                </a:solidFill>
                <a:latin typeface="Aptos"/>
              </a:rPr>
              <a:t>INTEREST RATES</a:t>
            </a:r>
            <a:endParaRPr lang="en-US" sz="1100" b="1" dirty="0"/>
          </a:p>
        </p:txBody>
      </p:sp>
      <p:sp>
        <p:nvSpPr>
          <p:cNvPr id="6" name="Text 4"/>
          <p:cNvSpPr/>
          <p:nvPr/>
        </p:nvSpPr>
        <p:spPr>
          <a:xfrm>
            <a:off x="3035808" y="758952"/>
            <a:ext cx="632764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200" b="1" dirty="0">
                <a:solidFill>
                  <a:srgbClr val="17324D"/>
                </a:solidFill>
                <a:latin typeface="Aptos"/>
              </a:rPr>
              <a:t>Real Interest Rate</a:t>
            </a:r>
            <a:endParaRPr lang="en-US" sz="2200" b="1" dirty="0"/>
          </a:p>
        </p:txBody>
      </p:sp>
      <p:sp>
        <p:nvSpPr>
          <p:cNvPr id="7" name="Text 5"/>
          <p:cNvSpPr/>
          <p:nvPr/>
        </p:nvSpPr>
        <p:spPr>
          <a:xfrm>
            <a:off x="3035808" y="1216152"/>
            <a:ext cx="658368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>
              <a:buNone/>
            </a:pPr>
            <a:r>
              <a:rPr lang="en-US" sz="1400" b="1" dirty="0">
                <a:solidFill>
                  <a:srgbClr val="FFC000"/>
                </a:solidFill>
                <a:latin typeface="Aptos"/>
              </a:rPr>
              <a:t>The real rate measures the increase in purchasing power after inflation.</a:t>
            </a:r>
            <a:endParaRPr lang="en-US" sz="1200" b="1" dirty="0"/>
          </a:p>
        </p:txBody>
      </p:sp>
      <p:sp>
        <p:nvSpPr>
          <p:cNvPr id="14" name="Text 12"/>
          <p:cNvSpPr/>
          <p:nvPr/>
        </p:nvSpPr>
        <p:spPr>
          <a:xfrm>
            <a:off x="502920" y="6565392"/>
            <a:ext cx="29260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B2248"/>
                </a:solidFill>
                <a:latin typeface="Aptos"/>
              </a:rPr>
              <a:t>Interest rates and financial markets</a:t>
            </a:r>
            <a:endParaRPr lang="en-US" sz="1100" b="1" dirty="0"/>
          </a:p>
        </p:txBody>
      </p:sp>
      <p:sp>
        <p:nvSpPr>
          <p:cNvPr id="15" name="Text 13"/>
          <p:cNvSpPr/>
          <p:nvPr/>
        </p:nvSpPr>
        <p:spPr>
          <a:xfrm>
            <a:off x="11292840" y="6528816"/>
            <a:ext cx="4114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sz="1050" b="1">
                <a:solidFill>
                  <a:srgbClr val="17324D"/>
                </a:solidFill>
                <a:latin typeface="Arial"/>
              </a:rPr>
              <a:t>13</a:t>
            </a:r>
            <a:endParaRPr lang="en-US" sz="1200" b="1" dirty="0"/>
          </a:p>
        </p:txBody>
      </p:sp>
      <p:sp>
        <p:nvSpPr>
          <p:cNvPr id="17" name="Text 15"/>
          <p:cNvSpPr/>
          <p:nvPr/>
        </p:nvSpPr>
        <p:spPr>
          <a:xfrm>
            <a:off x="6382512" y="2057400"/>
            <a:ext cx="4754880" cy="502920"/>
          </a:xfrm>
          <a:prstGeom prst="roundRect">
            <a:avLst>
              <a:gd name="adj" fmla="val 10909"/>
            </a:avLst>
          </a:prstGeom>
          <a:solidFill>
            <a:srgbClr val="EEF8FD"/>
          </a:solidFill>
          <a:ln w="15240">
            <a:solidFill>
              <a:srgbClr val="00A8E0"/>
            </a:solidFill>
          </a:ln>
        </p:spPr>
        <p:txBody>
          <a:bodyPr wrap="square" lIns="50800" tIns="0" rIns="50800" bIns="0" rtlCol="0" anchor="ctr">
            <a:normAutofit/>
          </a:bodyPr>
          <a:lstStyle/>
          <a:p>
            <a:pPr marL="0" indent="0"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50" b="1" dirty="0">
                <a:solidFill>
                  <a:srgbClr val="17324D"/>
                </a:solidFill>
                <a:latin typeface="Aptos"/>
              </a:rPr>
              <a:t>Approximate: </a:t>
            </a:r>
            <a:r>
              <a:rPr lang="en-US" sz="1550" b="1" dirty="0" err="1">
                <a:solidFill>
                  <a:srgbClr val="17324D"/>
                </a:solidFill>
                <a:latin typeface="Aptos"/>
              </a:rPr>
              <a:t>r_real</a:t>
            </a:r>
            <a:r>
              <a:rPr lang="en-US" sz="1550" b="1" dirty="0">
                <a:solidFill>
                  <a:srgbClr val="17324D"/>
                </a:solidFill>
                <a:latin typeface="Aptos"/>
              </a:rPr>
              <a:t> </a:t>
            </a:r>
            <a:r>
              <a:rPr lang="ar-SA" sz="1550" b="1" dirty="0">
                <a:solidFill>
                  <a:srgbClr val="17324D"/>
                </a:solidFill>
                <a:latin typeface="Aptos"/>
              </a:rPr>
              <a:t>=</a:t>
            </a:r>
            <a:r>
              <a:rPr lang="en-US" sz="1550" b="1" dirty="0">
                <a:solidFill>
                  <a:srgbClr val="17324D"/>
                </a:solidFill>
                <a:latin typeface="Aptos"/>
              </a:rPr>
              <a:t> r_nominal − inflation</a:t>
            </a:r>
            <a:endParaRPr lang="en-US" sz="1800" b="1" dirty="0"/>
          </a:p>
        </p:txBody>
      </p:sp>
      <p:sp>
        <p:nvSpPr>
          <p:cNvPr id="18" name="Text 16"/>
          <p:cNvSpPr/>
          <p:nvPr/>
        </p:nvSpPr>
        <p:spPr>
          <a:xfrm>
            <a:off x="6382512" y="2651760"/>
            <a:ext cx="4754880" cy="1417320"/>
          </a:xfrm>
          <a:prstGeom prst="rect">
            <a:avLst/>
          </a:prstGeom>
          <a:noFill/>
          <a:ln/>
        </p:spPr>
        <p:txBody>
          <a:bodyPr wrap="square" lIns="762" tIns="762" rIns="762" bIns="762" rtlCol="0" anchor="t">
            <a:normAutofit/>
          </a:bodyPr>
          <a:lstStyle/>
          <a:p>
            <a:pPr marL="0" indent="0">
              <a:buNone/>
            </a:pPr>
            <a:r>
              <a:rPr lang="en-US" sz="1400" b="1" dirty="0">
                <a:solidFill>
                  <a:srgbClr val="111827"/>
                </a:solidFill>
                <a:latin typeface="Aptos"/>
              </a:rPr>
              <a:t>If nominal return is 9% and inflation is 5%, approximate real return is 4%; exact real return is about 3.81%.</a:t>
            </a:r>
            <a:endParaRPr lang="en-US" sz="1250" b="1" dirty="0"/>
          </a:p>
        </p:txBody>
      </p:sp>
      <p:sp>
        <p:nvSpPr>
          <p:cNvPr id="19" name="Rounded Rectangle 18"/>
          <p:cNvSpPr/>
          <p:nvPr/>
        </p:nvSpPr>
        <p:spPr>
          <a:xfrm>
            <a:off x="594360" y="5345118"/>
            <a:ext cx="10753344" cy="694944"/>
          </a:xfrm>
          <a:prstGeom prst="roundRect">
            <a:avLst/>
          </a:prstGeom>
          <a:solidFill>
            <a:srgbClr val="F7FAFC"/>
          </a:solidFill>
          <a:ln w="13970">
            <a:solidFill>
              <a:srgbClr val="BEDC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20" name="Rounded Rectangle 19"/>
          <p:cNvSpPr/>
          <p:nvPr/>
        </p:nvSpPr>
        <p:spPr>
          <a:xfrm>
            <a:off x="749808" y="5436558"/>
            <a:ext cx="1554480" cy="237744"/>
          </a:xfrm>
          <a:prstGeom prst="roundRect">
            <a:avLst/>
          </a:prstGeom>
          <a:solidFill>
            <a:srgbClr val="E8F6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6094"/>
                </a:solidFill>
                <a:latin typeface="Aptos"/>
              </a:rPr>
              <a:t>MANAGER'S
INSIGHT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487168" y="5454846"/>
            <a:ext cx="8595360" cy="22860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>
                <a:solidFill>
                  <a:srgbClr val="122F49"/>
                </a:solidFill>
                <a:latin typeface="Aptos"/>
              </a:rPr>
              <a:t>Real rates show whether wealth actually grows.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749808" y="5738310"/>
            <a:ext cx="1554480" cy="237744"/>
          </a:xfrm>
          <a:prstGeom prst="roundRect">
            <a:avLst/>
          </a:prstGeom>
          <a:solidFill>
            <a:srgbClr val="E2F6F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916E"/>
                </a:solidFill>
                <a:latin typeface="Aptos"/>
              </a:rPr>
              <a:t>QUICK EXAMPLE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2487168" y="5756598"/>
            <a:ext cx="8595360" cy="22860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>
                <a:solidFill>
                  <a:srgbClr val="122F49"/>
                </a:solidFill>
                <a:latin typeface="Aptos"/>
              </a:rPr>
              <a:t>Exact real return = (1.10 / 1.04) - 1 = 5.77%.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777240" y="1874520"/>
            <a:ext cx="5486400" cy="733806"/>
          </a:xfrm>
          <a:prstGeom prst="roundRect">
            <a:avLst/>
          </a:prstGeom>
          <a:solidFill>
            <a:srgbClr val="FAFBFD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Rounded Rectangle 24"/>
          <p:cNvSpPr/>
          <p:nvPr/>
        </p:nvSpPr>
        <p:spPr>
          <a:xfrm>
            <a:off x="868680" y="2122551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01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344168" y="1929384"/>
            <a:ext cx="4809744" cy="62407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Real rates adjust nominal returns for the loss of purchasing power caused by inflation.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777240" y="2681478"/>
            <a:ext cx="5486400" cy="733806"/>
          </a:xfrm>
          <a:prstGeom prst="roundRect">
            <a:avLst/>
          </a:prstGeom>
          <a:solidFill>
            <a:srgbClr val="F6F8FB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8" name="Rounded Rectangle 27"/>
          <p:cNvSpPr/>
          <p:nvPr/>
        </p:nvSpPr>
        <p:spPr>
          <a:xfrm>
            <a:off x="868680" y="2929509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02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344168" y="2736342"/>
            <a:ext cx="4809744" cy="62407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Investors care about real returns because money is valuable only for what it can buy.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777240" y="3488436"/>
            <a:ext cx="5486400" cy="733806"/>
          </a:xfrm>
          <a:prstGeom prst="roundRect">
            <a:avLst/>
          </a:prstGeom>
          <a:solidFill>
            <a:srgbClr val="FAFBFD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1" name="Rounded Rectangle 30"/>
          <p:cNvSpPr/>
          <p:nvPr/>
        </p:nvSpPr>
        <p:spPr>
          <a:xfrm>
            <a:off x="868680" y="3736467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03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344168" y="3543300"/>
            <a:ext cx="4809744" cy="62407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550" b="1">
                <a:solidFill>
                  <a:srgbClr val="1B1F27"/>
                </a:solidFill>
                <a:latin typeface="Aptos"/>
              </a:rPr>
              <a:t>Approximate real return = nominal return − inflation rate.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777240" y="4295394"/>
            <a:ext cx="5486400" cy="733806"/>
          </a:xfrm>
          <a:prstGeom prst="roundRect">
            <a:avLst/>
          </a:prstGeom>
          <a:solidFill>
            <a:srgbClr val="F6F8FB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4" name="Rounded Rectangle 33"/>
          <p:cNvSpPr/>
          <p:nvPr/>
        </p:nvSpPr>
        <p:spPr>
          <a:xfrm>
            <a:off x="868680" y="4543425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04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1344168" y="4350258"/>
            <a:ext cx="4809744" cy="62407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550" b="1">
                <a:solidFill>
                  <a:srgbClr val="1B1F27"/>
                </a:solidFill>
                <a:latin typeface="Aptos"/>
              </a:rPr>
              <a:t>Exact real return = [(1 + nominal rate) / (1 + inflation rate)] − 1.</a:t>
            </a:r>
          </a:p>
        </p:txBody>
      </p:sp>
    </p:spTree>
    <p:extLst>
      <p:ext uri="{BB962C8B-B14F-4D97-AF65-F5344CB8AC3E}">
        <p14:creationId xmlns:p14="http://schemas.microsoft.com/office/powerpoint/2010/main" val="5190623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3"/>
          <p:cNvSpPr/>
          <p:nvPr/>
        </p:nvSpPr>
        <p:spPr>
          <a:xfrm>
            <a:off x="3035808" y="338328"/>
            <a:ext cx="1572768" cy="283464"/>
          </a:xfrm>
          <a:prstGeom prst="roundRect">
            <a:avLst>
              <a:gd name="adj" fmla="val 25806"/>
            </a:avLst>
          </a:prstGeom>
          <a:solidFill>
            <a:srgbClr val="EAF5FB"/>
          </a:solidFill>
          <a:ln>
            <a:solidFill>
              <a:srgbClr val="EAF5FB">
                <a:alpha val="0"/>
              </a:srgbClr>
            </a:solidFill>
          </a:ln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C5A8E"/>
                </a:solidFill>
                <a:latin typeface="Aptos"/>
              </a:rPr>
              <a:t>INTEREST RATES</a:t>
            </a:r>
            <a:endParaRPr lang="en-US" sz="1100" b="1" dirty="0"/>
          </a:p>
        </p:txBody>
      </p:sp>
      <p:sp>
        <p:nvSpPr>
          <p:cNvPr id="6" name="Text 4"/>
          <p:cNvSpPr/>
          <p:nvPr/>
        </p:nvSpPr>
        <p:spPr>
          <a:xfrm>
            <a:off x="3035808" y="758952"/>
            <a:ext cx="632764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200" b="1" dirty="0">
                <a:solidFill>
                  <a:srgbClr val="17324D"/>
                </a:solidFill>
                <a:latin typeface="Aptos"/>
              </a:rPr>
              <a:t>Inflation Premium</a:t>
            </a:r>
            <a:endParaRPr lang="en-US" sz="2200" b="1" dirty="0"/>
          </a:p>
        </p:txBody>
      </p:sp>
      <p:sp>
        <p:nvSpPr>
          <p:cNvPr id="7" name="Text 5"/>
          <p:cNvSpPr/>
          <p:nvPr/>
        </p:nvSpPr>
        <p:spPr>
          <a:xfrm>
            <a:off x="3035808" y="1216152"/>
            <a:ext cx="658368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>
              <a:buNone/>
            </a:pPr>
            <a:r>
              <a:rPr lang="en-US" sz="1400" b="1" dirty="0">
                <a:solidFill>
                  <a:srgbClr val="FFC000"/>
                </a:solidFill>
                <a:latin typeface="Aptos"/>
              </a:rPr>
              <a:t>Lenders require compensation for expected loss of purchasing power.</a:t>
            </a:r>
            <a:endParaRPr lang="en-US" sz="1200" b="1" dirty="0"/>
          </a:p>
        </p:txBody>
      </p:sp>
      <p:sp>
        <p:nvSpPr>
          <p:cNvPr id="14" name="Text 12"/>
          <p:cNvSpPr/>
          <p:nvPr/>
        </p:nvSpPr>
        <p:spPr>
          <a:xfrm>
            <a:off x="502920" y="6565392"/>
            <a:ext cx="29260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B2248"/>
                </a:solidFill>
                <a:latin typeface="Aptos"/>
              </a:rPr>
              <a:t>Interest rates and financial markets</a:t>
            </a:r>
            <a:endParaRPr lang="en-US" sz="1100" b="1" dirty="0"/>
          </a:p>
        </p:txBody>
      </p:sp>
      <p:sp>
        <p:nvSpPr>
          <p:cNvPr id="15" name="Text 13"/>
          <p:cNvSpPr/>
          <p:nvPr/>
        </p:nvSpPr>
        <p:spPr>
          <a:xfrm>
            <a:off x="11292840" y="6528816"/>
            <a:ext cx="4114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sz="1050" b="1">
                <a:solidFill>
                  <a:srgbClr val="17324D"/>
                </a:solidFill>
                <a:latin typeface="Arial"/>
              </a:rPr>
              <a:t>14</a:t>
            </a:r>
            <a:endParaRPr lang="en-US" sz="1200" b="1" dirty="0"/>
          </a:p>
        </p:txBody>
      </p:sp>
      <p:sp>
        <p:nvSpPr>
          <p:cNvPr id="16" name="Text 14"/>
          <p:cNvSpPr/>
          <p:nvPr/>
        </p:nvSpPr>
        <p:spPr>
          <a:xfrm>
            <a:off x="713232" y="1828800"/>
            <a:ext cx="3017520" cy="228600"/>
          </a:xfrm>
          <a:prstGeom prst="rect">
            <a:avLst/>
          </a:prstGeom>
          <a:solidFill>
            <a:srgbClr val="122240"/>
          </a:solidFill>
          <a:ln>
            <a:noFill/>
          </a:ln>
        </p:spPr>
        <p:txBody>
          <a:bodyPr wrap="square" lIns="50800" tIns="0" rIns="50800" bIns="0" rtlCol="0" anchor="ctr"/>
          <a:lstStyle/>
          <a:p>
            <a:pPr marL="0" indent="0"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1550" b="1">
                <a:solidFill>
                  <a:srgbClr val="FFFFFF"/>
                </a:solidFill>
                <a:latin typeface="Aptos"/>
              </a:rPr>
              <a:t>Core explanation</a:t>
            </a:r>
            <a:endParaRPr lang="en-US" sz="1300" b="1" dirty="0"/>
          </a:p>
        </p:txBody>
      </p:sp>
      <p:sp>
        <p:nvSpPr>
          <p:cNvPr id="18" name="Shape 16"/>
          <p:cNvSpPr/>
          <p:nvPr/>
        </p:nvSpPr>
        <p:spPr>
          <a:xfrm>
            <a:off x="7203186" y="3022092"/>
            <a:ext cx="164592" cy="0"/>
          </a:xfrm>
          <a:prstGeom prst="line">
            <a:avLst/>
          </a:prstGeom>
          <a:solidFill>
            <a:srgbClr val="FFFFFF">
              <a:alpha val="0"/>
            </a:srgbClr>
          </a:solidFill>
          <a:ln w="19050">
            <a:solidFill>
              <a:srgbClr val="00A8E0"/>
            </a:solidFill>
            <a:prstDash val="solid"/>
            <a:tailEnd type="triangle"/>
          </a:ln>
        </p:spPr>
        <p:txBody>
          <a:bodyPr/>
          <a:lstStyle/>
          <a:p>
            <a:endParaRPr b="1"/>
          </a:p>
        </p:txBody>
      </p:sp>
      <p:sp>
        <p:nvSpPr>
          <p:cNvPr id="19" name="Shape 17"/>
          <p:cNvSpPr/>
          <p:nvPr/>
        </p:nvSpPr>
        <p:spPr>
          <a:xfrm>
            <a:off x="8490204" y="3022092"/>
            <a:ext cx="164592" cy="0"/>
          </a:xfrm>
          <a:prstGeom prst="line">
            <a:avLst/>
          </a:prstGeom>
          <a:solidFill>
            <a:srgbClr val="FFFFFF">
              <a:alpha val="0"/>
            </a:srgbClr>
          </a:solidFill>
          <a:ln w="19050">
            <a:solidFill>
              <a:srgbClr val="00A8E0"/>
            </a:solidFill>
            <a:prstDash val="solid"/>
            <a:tailEnd type="triangle"/>
          </a:ln>
        </p:spPr>
        <p:txBody>
          <a:bodyPr/>
          <a:lstStyle/>
          <a:p>
            <a:endParaRPr b="1"/>
          </a:p>
        </p:txBody>
      </p:sp>
      <p:sp>
        <p:nvSpPr>
          <p:cNvPr id="20" name="Shape 18"/>
          <p:cNvSpPr/>
          <p:nvPr/>
        </p:nvSpPr>
        <p:spPr>
          <a:xfrm>
            <a:off x="9777222" y="3022092"/>
            <a:ext cx="164592" cy="0"/>
          </a:xfrm>
          <a:prstGeom prst="line">
            <a:avLst/>
          </a:prstGeom>
          <a:solidFill>
            <a:srgbClr val="FFFFFF">
              <a:alpha val="0"/>
            </a:srgbClr>
          </a:solidFill>
          <a:ln w="19050">
            <a:solidFill>
              <a:srgbClr val="00A8E0"/>
            </a:solidFill>
            <a:prstDash val="solid"/>
            <a:tailEnd type="triangle"/>
          </a:ln>
        </p:spPr>
        <p:txBody>
          <a:bodyPr/>
          <a:lstStyle/>
          <a:p>
            <a:endParaRPr b="1"/>
          </a:p>
        </p:txBody>
      </p:sp>
      <p:sp>
        <p:nvSpPr>
          <p:cNvPr id="21" name="Text 19"/>
          <p:cNvSpPr/>
          <p:nvPr/>
        </p:nvSpPr>
        <p:spPr>
          <a:xfrm>
            <a:off x="6080760" y="2633472"/>
            <a:ext cx="1122426" cy="777240"/>
          </a:xfrm>
          <a:prstGeom prst="roundRect">
            <a:avLst>
              <a:gd name="adj" fmla="val 9412"/>
            </a:avLst>
          </a:prstGeom>
          <a:solidFill>
            <a:srgbClr val="F4FAFE"/>
          </a:solidFill>
          <a:ln w="13970">
            <a:solidFill>
              <a:srgbClr val="00A8E0"/>
            </a:solidFill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7324D"/>
                </a:solidFill>
                <a:latin typeface="Aptos"/>
              </a:rPr>
              <a:t>Expected inflation</a:t>
            </a:r>
            <a:endParaRPr lang="en-US" sz="1150" b="1" dirty="0"/>
          </a:p>
        </p:txBody>
      </p:sp>
      <p:sp>
        <p:nvSpPr>
          <p:cNvPr id="22" name="Text 20"/>
          <p:cNvSpPr/>
          <p:nvPr/>
        </p:nvSpPr>
        <p:spPr>
          <a:xfrm>
            <a:off x="7367778" y="2633472"/>
            <a:ext cx="1122426" cy="777240"/>
          </a:xfrm>
          <a:prstGeom prst="roundRect">
            <a:avLst>
              <a:gd name="adj" fmla="val 9412"/>
            </a:avLst>
          </a:prstGeom>
          <a:solidFill>
            <a:srgbClr val="F4FAFE"/>
          </a:solidFill>
          <a:ln w="13970">
            <a:solidFill>
              <a:srgbClr val="00A8E0"/>
            </a:solidFill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7324D"/>
                </a:solidFill>
                <a:latin typeface="Aptos"/>
              </a:rPr>
              <a:t>Inflation premium</a:t>
            </a:r>
            <a:endParaRPr lang="en-US" sz="1150" b="1" dirty="0"/>
          </a:p>
        </p:txBody>
      </p:sp>
      <p:sp>
        <p:nvSpPr>
          <p:cNvPr id="23" name="Text 21"/>
          <p:cNvSpPr/>
          <p:nvPr/>
        </p:nvSpPr>
        <p:spPr>
          <a:xfrm>
            <a:off x="8654796" y="2633472"/>
            <a:ext cx="1122426" cy="777240"/>
          </a:xfrm>
          <a:prstGeom prst="roundRect">
            <a:avLst>
              <a:gd name="adj" fmla="val 9412"/>
            </a:avLst>
          </a:prstGeom>
          <a:solidFill>
            <a:srgbClr val="F4FAFE"/>
          </a:solidFill>
          <a:ln w="13970">
            <a:solidFill>
              <a:srgbClr val="00A8E0"/>
            </a:solidFill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7324D"/>
                </a:solidFill>
                <a:latin typeface="Aptos"/>
              </a:rPr>
              <a:t>Higher nominal rate</a:t>
            </a:r>
            <a:endParaRPr lang="en-US" sz="1150" b="1" dirty="0"/>
          </a:p>
        </p:txBody>
      </p:sp>
      <p:sp>
        <p:nvSpPr>
          <p:cNvPr id="24" name="Text 22"/>
          <p:cNvSpPr/>
          <p:nvPr/>
        </p:nvSpPr>
        <p:spPr>
          <a:xfrm>
            <a:off x="9941814" y="2633472"/>
            <a:ext cx="1122426" cy="777240"/>
          </a:xfrm>
          <a:prstGeom prst="roundRect">
            <a:avLst>
              <a:gd name="adj" fmla="val 9412"/>
            </a:avLst>
          </a:prstGeom>
          <a:solidFill>
            <a:srgbClr val="F4FAFE"/>
          </a:solidFill>
          <a:ln w="13970">
            <a:solidFill>
              <a:srgbClr val="00A8E0"/>
            </a:solidFill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7324D"/>
                </a:solidFill>
                <a:latin typeface="Aptos"/>
              </a:rPr>
              <a:t>Preserve purchasing power</a:t>
            </a:r>
            <a:endParaRPr lang="en-US" sz="1150" b="1" dirty="0"/>
          </a:p>
        </p:txBody>
      </p:sp>
      <p:sp>
        <p:nvSpPr>
          <p:cNvPr id="25" name="Rounded Rectangle 24"/>
          <p:cNvSpPr/>
          <p:nvPr/>
        </p:nvSpPr>
        <p:spPr>
          <a:xfrm>
            <a:off x="594360" y="5327188"/>
            <a:ext cx="10753344" cy="694944"/>
          </a:xfrm>
          <a:prstGeom prst="roundRect">
            <a:avLst/>
          </a:prstGeom>
          <a:solidFill>
            <a:srgbClr val="F7FAFC"/>
          </a:solidFill>
          <a:ln w="13970">
            <a:solidFill>
              <a:srgbClr val="BEDC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26" name="Rounded Rectangle 25"/>
          <p:cNvSpPr/>
          <p:nvPr/>
        </p:nvSpPr>
        <p:spPr>
          <a:xfrm>
            <a:off x="749808" y="5418628"/>
            <a:ext cx="1554480" cy="237744"/>
          </a:xfrm>
          <a:prstGeom prst="roundRect">
            <a:avLst/>
          </a:prstGeom>
          <a:solidFill>
            <a:srgbClr val="E8F6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6094"/>
                </a:solidFill>
                <a:latin typeface="Aptos"/>
              </a:rPr>
              <a:t>MANAGER'S
INSIGHT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487168" y="5436916"/>
            <a:ext cx="8595360" cy="22860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>
                <a:solidFill>
                  <a:srgbClr val="122F49"/>
                </a:solidFill>
                <a:latin typeface="Aptos"/>
              </a:rPr>
              <a:t>Inflation expectations are priced before inflation is actually observed.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749808" y="5720380"/>
            <a:ext cx="1554480" cy="237744"/>
          </a:xfrm>
          <a:prstGeom prst="roundRect">
            <a:avLst/>
          </a:prstGeom>
          <a:solidFill>
            <a:srgbClr val="E2F6F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916E"/>
                </a:solidFill>
                <a:latin typeface="Aptos"/>
              </a:rPr>
              <a:t>QUICK EXAMPLE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487168" y="5738668"/>
            <a:ext cx="8595360" cy="22860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>
                <a:solidFill>
                  <a:srgbClr val="122F49"/>
                </a:solidFill>
                <a:latin typeface="Aptos"/>
              </a:rPr>
              <a:t>Expected inflation rising from 3% to 6% pushes lenders to demand more.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713232" y="2148840"/>
            <a:ext cx="4526280" cy="710946"/>
          </a:xfrm>
          <a:prstGeom prst="roundRect">
            <a:avLst/>
          </a:prstGeom>
          <a:solidFill>
            <a:srgbClr val="FAFBFD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1" name="Rounded Rectangle 30"/>
          <p:cNvSpPr/>
          <p:nvPr/>
        </p:nvSpPr>
        <p:spPr>
          <a:xfrm>
            <a:off x="804672" y="2385441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01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280160" y="2203704"/>
            <a:ext cx="3849624" cy="60121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Inflation reduces the real value of future interest and principal payments.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713232" y="2932938"/>
            <a:ext cx="4526280" cy="710946"/>
          </a:xfrm>
          <a:prstGeom prst="roundRect">
            <a:avLst/>
          </a:prstGeom>
          <a:solidFill>
            <a:srgbClr val="F6F8FB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4" name="Rounded Rectangle 33"/>
          <p:cNvSpPr/>
          <p:nvPr/>
        </p:nvSpPr>
        <p:spPr>
          <a:xfrm>
            <a:off x="804672" y="3169539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02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1280160" y="2987802"/>
            <a:ext cx="3849624" cy="60121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The inflation premium is added to nominal rates when future prices are expected to rise.</a:t>
            </a:r>
          </a:p>
        </p:txBody>
      </p:sp>
      <p:sp>
        <p:nvSpPr>
          <p:cNvPr id="36" name="Rounded Rectangle 35"/>
          <p:cNvSpPr/>
          <p:nvPr/>
        </p:nvSpPr>
        <p:spPr>
          <a:xfrm>
            <a:off x="713232" y="3717036"/>
            <a:ext cx="4526280" cy="710946"/>
          </a:xfrm>
          <a:prstGeom prst="roundRect">
            <a:avLst/>
          </a:prstGeom>
          <a:solidFill>
            <a:srgbClr val="FAFBFD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7" name="Rounded Rectangle 36"/>
          <p:cNvSpPr/>
          <p:nvPr/>
        </p:nvSpPr>
        <p:spPr>
          <a:xfrm>
            <a:off x="804672" y="3953637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03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1280160" y="3771900"/>
            <a:ext cx="3849624" cy="60121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Longer maturities often contain greater uncertainty about future inflation.</a:t>
            </a:r>
          </a:p>
        </p:txBody>
      </p:sp>
      <p:sp>
        <p:nvSpPr>
          <p:cNvPr id="39" name="Rounded Rectangle 38"/>
          <p:cNvSpPr/>
          <p:nvPr/>
        </p:nvSpPr>
        <p:spPr>
          <a:xfrm>
            <a:off x="713232" y="4501134"/>
            <a:ext cx="4526280" cy="710946"/>
          </a:xfrm>
          <a:prstGeom prst="roundRect">
            <a:avLst/>
          </a:prstGeom>
          <a:solidFill>
            <a:srgbClr val="F6F8FB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0" name="Rounded Rectangle 39"/>
          <p:cNvSpPr/>
          <p:nvPr/>
        </p:nvSpPr>
        <p:spPr>
          <a:xfrm>
            <a:off x="804672" y="4737735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04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1280160" y="4555998"/>
            <a:ext cx="3849624" cy="60121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Unexpected inflation hurts lenders and benefits borrowers if nominal rates are fixed.</a:t>
            </a:r>
          </a:p>
        </p:txBody>
      </p:sp>
    </p:spTree>
    <p:extLst>
      <p:ext uri="{BB962C8B-B14F-4D97-AF65-F5344CB8AC3E}">
        <p14:creationId xmlns:p14="http://schemas.microsoft.com/office/powerpoint/2010/main" val="186123628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3"/>
          <p:cNvSpPr/>
          <p:nvPr/>
        </p:nvSpPr>
        <p:spPr>
          <a:xfrm>
            <a:off x="3035808" y="338328"/>
            <a:ext cx="1572768" cy="283464"/>
          </a:xfrm>
          <a:prstGeom prst="roundRect">
            <a:avLst>
              <a:gd name="adj" fmla="val 25806"/>
            </a:avLst>
          </a:prstGeom>
          <a:solidFill>
            <a:srgbClr val="EAF5FB"/>
          </a:solidFill>
          <a:ln>
            <a:solidFill>
              <a:srgbClr val="EAF5FB">
                <a:alpha val="0"/>
              </a:srgbClr>
            </a:solidFill>
          </a:ln>
        </p:spPr>
        <p:txBody>
          <a:bodyPr wrap="square" lIns="254" tIns="254" rIns="254" bIns="254" rtlCol="0" anchor="ctr">
            <a:normAutofit fontScale="85000" lnSpcReduction="10000"/>
          </a:bodyPr>
          <a:lstStyle/>
          <a:p>
            <a:pPr marL="0" indent="0" algn="ctr">
              <a:buNone/>
            </a:pPr>
            <a:r>
              <a:rPr sz="1600" b="1">
                <a:solidFill>
                  <a:srgbClr val="17324D"/>
                </a:solidFill>
                <a:latin typeface="Arial"/>
              </a:rPr>
              <a:t>INTEREST RATES</a:t>
            </a:r>
            <a:endParaRPr lang="en-US" sz="1100" b="1" dirty="0"/>
          </a:p>
        </p:txBody>
      </p:sp>
      <p:sp>
        <p:nvSpPr>
          <p:cNvPr id="6" name="Text 4"/>
          <p:cNvSpPr/>
          <p:nvPr/>
        </p:nvSpPr>
        <p:spPr>
          <a:xfrm>
            <a:off x="3035808" y="758952"/>
            <a:ext cx="632764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sz="2400" b="1">
                <a:solidFill>
                  <a:srgbClr val="17324D"/>
                </a:solidFill>
                <a:latin typeface="Arial"/>
              </a:rPr>
              <a:t>Types of Inflation and Price Movements</a:t>
            </a:r>
            <a:endParaRPr lang="en-US" sz="2200" b="1" dirty="0"/>
          </a:p>
        </p:txBody>
      </p:sp>
      <p:sp>
        <p:nvSpPr>
          <p:cNvPr id="7" name="Text 5"/>
          <p:cNvSpPr/>
          <p:nvPr/>
        </p:nvSpPr>
        <p:spPr>
          <a:xfrm>
            <a:off x="3035808" y="1216152"/>
            <a:ext cx="658368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70000" lnSpcReduction="20000"/>
          </a:bodyPr>
          <a:lstStyle/>
          <a:p>
            <a:pPr marL="0" indent="0">
              <a:buNone/>
            </a:pPr>
            <a:r>
              <a:rPr sz="1500" b="1">
                <a:solidFill>
                  <a:srgbClr val="F5B400"/>
                </a:solidFill>
                <a:latin typeface="Arial"/>
              </a:rPr>
              <a:t>Inflation can originate from costs, money supply, expectations, or administrative pressures.</a:t>
            </a:r>
            <a:endParaRPr lang="en-US" sz="1200" b="1" dirty="0"/>
          </a:p>
        </p:txBody>
      </p:sp>
      <p:sp>
        <p:nvSpPr>
          <p:cNvPr id="14" name="Text 12"/>
          <p:cNvSpPr/>
          <p:nvPr/>
        </p:nvSpPr>
        <p:spPr>
          <a:xfrm>
            <a:off x="502920" y="6565392"/>
            <a:ext cx="29260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B2248"/>
                </a:solidFill>
                <a:latin typeface="Aptos"/>
              </a:rPr>
              <a:t>Interest rates and financial markets</a:t>
            </a:r>
            <a:endParaRPr lang="en-US" sz="1100" b="1" dirty="0"/>
          </a:p>
        </p:txBody>
      </p:sp>
      <p:sp>
        <p:nvSpPr>
          <p:cNvPr id="15" name="Text 13"/>
          <p:cNvSpPr/>
          <p:nvPr/>
        </p:nvSpPr>
        <p:spPr>
          <a:xfrm>
            <a:off x="11292840" y="6528816"/>
            <a:ext cx="4114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sz="1400" b="1">
                <a:solidFill>
                  <a:srgbClr val="17324D"/>
                </a:solidFill>
                <a:latin typeface="Arial"/>
              </a:rPr>
              <a:t>15</a:t>
            </a:r>
            <a:endParaRPr lang="en-US" sz="1200" b="1" dirty="0"/>
          </a:p>
        </p:txBody>
      </p:sp>
      <p:sp>
        <p:nvSpPr>
          <p:cNvPr id="16" name="Rounded Rectangle 15"/>
          <p:cNvSpPr/>
          <p:nvPr/>
        </p:nvSpPr>
        <p:spPr>
          <a:xfrm>
            <a:off x="777240" y="1920240"/>
            <a:ext cx="4937760" cy="1417320"/>
          </a:xfrm>
          <a:prstGeom prst="roundRect">
            <a:avLst/>
          </a:prstGeom>
          <a:solidFill>
            <a:srgbClr val="EBF7FC"/>
          </a:solidFill>
          <a:ln w="12700">
            <a:solidFill>
              <a:srgbClr val="BEDC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17" name="TextBox 16"/>
          <p:cNvSpPr txBox="1"/>
          <p:nvPr/>
        </p:nvSpPr>
        <p:spPr>
          <a:xfrm>
            <a:off x="914400" y="2029968"/>
            <a:ext cx="4663440" cy="228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500" b="1">
                <a:solidFill>
                  <a:srgbClr val="008B5F"/>
                </a:solidFill>
                <a:latin typeface="Arial"/>
              </a:rPr>
              <a:t>Cost-push inflation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914400" y="2331720"/>
            <a:ext cx="4617720" cy="777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120" b="1" dirty="0">
                <a:solidFill>
                  <a:srgbClr val="17324D"/>
                </a:solidFill>
                <a:latin typeface="Arial"/>
              </a:rPr>
              <a:t>Prices rise when production costs increase, such as wages, materials, or energy.
Finance effect: firms need more working capital and lenders price higher inflation risk.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6172200" y="1920240"/>
            <a:ext cx="4937760" cy="1417320"/>
          </a:xfrm>
          <a:prstGeom prst="roundRect">
            <a:avLst/>
          </a:prstGeom>
          <a:solidFill>
            <a:srgbClr val="EBF7FC"/>
          </a:solidFill>
          <a:ln w="12700">
            <a:solidFill>
              <a:srgbClr val="BEDC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20" name="TextBox 19"/>
          <p:cNvSpPr txBox="1"/>
          <p:nvPr/>
        </p:nvSpPr>
        <p:spPr>
          <a:xfrm>
            <a:off x="6309360" y="2029968"/>
            <a:ext cx="4663440" cy="228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500" b="1">
                <a:solidFill>
                  <a:srgbClr val="B22418"/>
                </a:solidFill>
                <a:latin typeface="Arial"/>
              </a:rPr>
              <a:t>Demand-pull inflation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309360" y="2331720"/>
            <a:ext cx="4617720" cy="777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120" b="1" dirty="0">
                <a:solidFill>
                  <a:srgbClr val="17324D"/>
                </a:solidFill>
                <a:latin typeface="Arial"/>
              </a:rPr>
              <a:t>Prices rise when aggregate demand exceeds available supply, often during expansion or monetary growth.
Finance effect: demand for loanable funds and nominal rates tend to rise.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777240" y="3703320"/>
            <a:ext cx="4937760" cy="1417320"/>
          </a:xfrm>
          <a:prstGeom prst="roundRect">
            <a:avLst/>
          </a:prstGeom>
          <a:solidFill>
            <a:srgbClr val="EBF7FC"/>
          </a:solidFill>
          <a:ln w="12700">
            <a:solidFill>
              <a:srgbClr val="BEDC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23" name="TextBox 22"/>
          <p:cNvSpPr txBox="1"/>
          <p:nvPr/>
        </p:nvSpPr>
        <p:spPr>
          <a:xfrm>
            <a:off x="914400" y="3813048"/>
            <a:ext cx="4663440" cy="228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500" b="1">
                <a:solidFill>
                  <a:srgbClr val="F5B400"/>
                </a:solidFill>
                <a:latin typeface="Arial"/>
              </a:rPr>
              <a:t>Speculative inflation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914400" y="4114800"/>
            <a:ext cx="4617720" cy="777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120" b="1" dirty="0">
                <a:solidFill>
                  <a:srgbClr val="17324D"/>
                </a:solidFill>
                <a:latin typeface="Arial"/>
              </a:rPr>
              <a:t>Expectations of future price increases lead people to buy earlier, reinforcing current price increases.
Finance effect: inflation expectations move before actual cash-flow costs appear.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6172200" y="3703320"/>
            <a:ext cx="4937760" cy="1417320"/>
          </a:xfrm>
          <a:prstGeom prst="roundRect">
            <a:avLst/>
          </a:prstGeom>
          <a:solidFill>
            <a:srgbClr val="EBF7FC"/>
          </a:solidFill>
          <a:ln w="12700">
            <a:solidFill>
              <a:srgbClr val="BEDC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26" name="TextBox 25"/>
          <p:cNvSpPr txBox="1"/>
          <p:nvPr/>
        </p:nvSpPr>
        <p:spPr>
          <a:xfrm>
            <a:off x="6309360" y="3813048"/>
            <a:ext cx="4663440" cy="228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500" b="1">
                <a:solidFill>
                  <a:srgbClr val="006EA0"/>
                </a:solidFill>
                <a:latin typeface="Arial"/>
              </a:rPr>
              <a:t>Administrative inflation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309360" y="4114800"/>
            <a:ext cx="4617720" cy="777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120" b="1" dirty="0">
                <a:solidFill>
                  <a:srgbClr val="17324D"/>
                </a:solidFill>
                <a:latin typeface="Arial"/>
              </a:rPr>
              <a:t>Prices tend to rise during expansion and resist decline during recession due to contracts and institutional pricing.
Finance effect: traditional policy may control prices only with growth and employment costs.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822960" y="5340814"/>
            <a:ext cx="10561320" cy="64008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BEDC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b="1"/>
          </a:p>
        </p:txBody>
      </p:sp>
      <p:sp>
        <p:nvSpPr>
          <p:cNvPr id="29" name="TextBox 28"/>
          <p:cNvSpPr txBox="1"/>
          <p:nvPr/>
        </p:nvSpPr>
        <p:spPr>
          <a:xfrm>
            <a:off x="960120" y="5449824"/>
            <a:ext cx="10287000" cy="2194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1200" b="1" dirty="0">
                <a:solidFill>
                  <a:srgbClr val="17324D"/>
                </a:solidFill>
                <a:latin typeface="Arial"/>
              </a:rPr>
              <a:t>Managerial implication: nominal interest rates rise when lenders expect inflation to erode the purchasing power of future interest and principal payments.</a:t>
            </a:r>
          </a:p>
        </p:txBody>
      </p:sp>
    </p:spTree>
    <p:extLst>
      <p:ext uri="{BB962C8B-B14F-4D97-AF65-F5344CB8AC3E}">
        <p14:creationId xmlns:p14="http://schemas.microsoft.com/office/powerpoint/2010/main" val="177327981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3"/>
          <p:cNvSpPr/>
          <p:nvPr/>
        </p:nvSpPr>
        <p:spPr>
          <a:xfrm>
            <a:off x="3035808" y="338328"/>
            <a:ext cx="1572768" cy="283464"/>
          </a:xfrm>
          <a:prstGeom prst="roundRect">
            <a:avLst>
              <a:gd name="adj" fmla="val 25806"/>
            </a:avLst>
          </a:prstGeom>
          <a:solidFill>
            <a:srgbClr val="EAF5FB"/>
          </a:solidFill>
          <a:ln>
            <a:solidFill>
              <a:srgbClr val="EAF5FB">
                <a:alpha val="0"/>
              </a:srgbClr>
            </a:solidFill>
          </a:ln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C5A8E"/>
                </a:solidFill>
                <a:latin typeface="Aptos"/>
              </a:rPr>
              <a:t>INTEREST RATES</a:t>
            </a:r>
            <a:endParaRPr lang="en-US" sz="1100" b="1" dirty="0"/>
          </a:p>
        </p:txBody>
      </p:sp>
      <p:sp>
        <p:nvSpPr>
          <p:cNvPr id="6" name="Text 4"/>
          <p:cNvSpPr/>
          <p:nvPr/>
        </p:nvSpPr>
        <p:spPr>
          <a:xfrm>
            <a:off x="3035808" y="758952"/>
            <a:ext cx="632764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200" b="1" dirty="0">
                <a:solidFill>
                  <a:srgbClr val="17324D"/>
                </a:solidFill>
                <a:latin typeface="Aptos"/>
              </a:rPr>
              <a:t>Default Risk Premium</a:t>
            </a:r>
            <a:endParaRPr lang="en-US" sz="2200" b="1" dirty="0"/>
          </a:p>
        </p:txBody>
      </p:sp>
      <p:sp>
        <p:nvSpPr>
          <p:cNvPr id="7" name="Text 5"/>
          <p:cNvSpPr/>
          <p:nvPr/>
        </p:nvSpPr>
        <p:spPr>
          <a:xfrm>
            <a:off x="3035808" y="1216152"/>
            <a:ext cx="658368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/>
          </a:bodyPr>
          <a:lstStyle/>
          <a:p>
            <a:pPr marL="0" indent="0">
              <a:buNone/>
            </a:pPr>
            <a:r>
              <a:rPr lang="en-US" sz="1400" b="1" dirty="0">
                <a:solidFill>
                  <a:srgbClr val="FFC000"/>
                </a:solidFill>
                <a:latin typeface="Aptos"/>
              </a:rPr>
              <a:t>Borrowers with higher probability of nonpayment must offer higher promised returns.</a:t>
            </a:r>
            <a:endParaRPr lang="en-US" sz="1200" b="1" dirty="0"/>
          </a:p>
        </p:txBody>
      </p:sp>
      <p:sp>
        <p:nvSpPr>
          <p:cNvPr id="14" name="Text 12"/>
          <p:cNvSpPr/>
          <p:nvPr/>
        </p:nvSpPr>
        <p:spPr>
          <a:xfrm>
            <a:off x="502920" y="6565392"/>
            <a:ext cx="29260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B2248"/>
                </a:solidFill>
                <a:latin typeface="Aptos"/>
              </a:rPr>
              <a:t>Interest rates and financial markets</a:t>
            </a:r>
            <a:endParaRPr lang="en-US" sz="1100" b="1" dirty="0"/>
          </a:p>
        </p:txBody>
      </p:sp>
      <p:sp>
        <p:nvSpPr>
          <p:cNvPr id="15" name="Text 13"/>
          <p:cNvSpPr/>
          <p:nvPr/>
        </p:nvSpPr>
        <p:spPr>
          <a:xfrm>
            <a:off x="11292840" y="6528816"/>
            <a:ext cx="4114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sz="1050" b="1" dirty="0">
                <a:solidFill>
                  <a:srgbClr val="17324D"/>
                </a:solidFill>
                <a:latin typeface="Arial"/>
              </a:rPr>
              <a:t>16</a:t>
            </a:r>
            <a:endParaRPr lang="en-US" sz="1200" b="1" dirty="0"/>
          </a:p>
        </p:txBody>
      </p:sp>
      <p:sp>
        <p:nvSpPr>
          <p:cNvPr id="16" name="Text 14"/>
          <p:cNvSpPr/>
          <p:nvPr/>
        </p:nvSpPr>
        <p:spPr>
          <a:xfrm>
            <a:off x="713232" y="1828800"/>
            <a:ext cx="3017520" cy="228600"/>
          </a:xfrm>
          <a:prstGeom prst="rect">
            <a:avLst/>
          </a:prstGeom>
          <a:solidFill>
            <a:srgbClr val="122240"/>
          </a:solidFill>
          <a:ln>
            <a:noFill/>
          </a:ln>
        </p:spPr>
        <p:txBody>
          <a:bodyPr wrap="square" lIns="50800" tIns="0" rIns="50800" bIns="0" rtlCol="0" anchor="ctr"/>
          <a:lstStyle/>
          <a:p>
            <a:pPr marL="0" indent="0"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1550" b="1">
                <a:solidFill>
                  <a:srgbClr val="FFFFFF"/>
                </a:solidFill>
                <a:latin typeface="Aptos"/>
              </a:rPr>
              <a:t>Core explanation</a:t>
            </a:r>
            <a:endParaRPr lang="en-US" b="1" dirty="0"/>
          </a:p>
        </p:txBody>
      </p:sp>
      <p:sp>
        <p:nvSpPr>
          <p:cNvPr id="18" name="Shape 16"/>
          <p:cNvSpPr/>
          <p:nvPr/>
        </p:nvSpPr>
        <p:spPr>
          <a:xfrm>
            <a:off x="7203186" y="3022092"/>
            <a:ext cx="164592" cy="0"/>
          </a:xfrm>
          <a:prstGeom prst="line">
            <a:avLst/>
          </a:prstGeom>
          <a:solidFill>
            <a:srgbClr val="FFFFFF">
              <a:alpha val="0"/>
            </a:srgbClr>
          </a:solidFill>
          <a:ln w="19050">
            <a:solidFill>
              <a:srgbClr val="00A8E0"/>
            </a:solidFill>
            <a:prstDash val="solid"/>
            <a:tailEnd type="triangle"/>
          </a:ln>
        </p:spPr>
        <p:txBody>
          <a:bodyPr/>
          <a:lstStyle/>
          <a:p>
            <a:endParaRPr b="1"/>
          </a:p>
        </p:txBody>
      </p:sp>
      <p:sp>
        <p:nvSpPr>
          <p:cNvPr id="19" name="Shape 17"/>
          <p:cNvSpPr/>
          <p:nvPr/>
        </p:nvSpPr>
        <p:spPr>
          <a:xfrm>
            <a:off x="8490204" y="3022092"/>
            <a:ext cx="164592" cy="0"/>
          </a:xfrm>
          <a:prstGeom prst="line">
            <a:avLst/>
          </a:prstGeom>
          <a:solidFill>
            <a:srgbClr val="FFFFFF">
              <a:alpha val="0"/>
            </a:srgbClr>
          </a:solidFill>
          <a:ln w="19050">
            <a:solidFill>
              <a:srgbClr val="00A8E0"/>
            </a:solidFill>
            <a:prstDash val="solid"/>
            <a:tailEnd type="triangle"/>
          </a:ln>
        </p:spPr>
        <p:txBody>
          <a:bodyPr/>
          <a:lstStyle/>
          <a:p>
            <a:endParaRPr b="1"/>
          </a:p>
        </p:txBody>
      </p:sp>
      <p:sp>
        <p:nvSpPr>
          <p:cNvPr id="20" name="Shape 18"/>
          <p:cNvSpPr/>
          <p:nvPr/>
        </p:nvSpPr>
        <p:spPr>
          <a:xfrm>
            <a:off x="9777222" y="3022092"/>
            <a:ext cx="164592" cy="0"/>
          </a:xfrm>
          <a:prstGeom prst="line">
            <a:avLst/>
          </a:prstGeom>
          <a:solidFill>
            <a:srgbClr val="FFFFFF">
              <a:alpha val="0"/>
            </a:srgbClr>
          </a:solidFill>
          <a:ln w="19050">
            <a:solidFill>
              <a:srgbClr val="00A8E0"/>
            </a:solidFill>
            <a:prstDash val="solid"/>
            <a:tailEnd type="triangle"/>
          </a:ln>
        </p:spPr>
        <p:txBody>
          <a:bodyPr/>
          <a:lstStyle/>
          <a:p>
            <a:endParaRPr b="1"/>
          </a:p>
        </p:txBody>
      </p:sp>
      <p:sp>
        <p:nvSpPr>
          <p:cNvPr id="21" name="Text 19"/>
          <p:cNvSpPr/>
          <p:nvPr/>
        </p:nvSpPr>
        <p:spPr>
          <a:xfrm>
            <a:off x="6080760" y="2633472"/>
            <a:ext cx="1122426" cy="777240"/>
          </a:xfrm>
          <a:prstGeom prst="roundRect">
            <a:avLst>
              <a:gd name="adj" fmla="val 9412"/>
            </a:avLst>
          </a:prstGeom>
          <a:solidFill>
            <a:srgbClr val="F4FAFE"/>
          </a:solidFill>
          <a:ln w="13970">
            <a:solidFill>
              <a:srgbClr val="00A8E0"/>
            </a:solidFill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7324D"/>
                </a:solidFill>
                <a:latin typeface="Aptos"/>
              </a:rPr>
              <a:t>Credit quality</a:t>
            </a:r>
            <a:endParaRPr lang="en-US" sz="1150" b="1" dirty="0"/>
          </a:p>
        </p:txBody>
      </p:sp>
      <p:sp>
        <p:nvSpPr>
          <p:cNvPr id="22" name="Text 20"/>
          <p:cNvSpPr/>
          <p:nvPr/>
        </p:nvSpPr>
        <p:spPr>
          <a:xfrm>
            <a:off x="7367778" y="2633472"/>
            <a:ext cx="1122426" cy="777240"/>
          </a:xfrm>
          <a:prstGeom prst="roundRect">
            <a:avLst>
              <a:gd name="adj" fmla="val 9412"/>
            </a:avLst>
          </a:prstGeom>
          <a:solidFill>
            <a:srgbClr val="F4FAFE"/>
          </a:solidFill>
          <a:ln w="13970">
            <a:solidFill>
              <a:srgbClr val="00A8E0"/>
            </a:solidFill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7324D"/>
                </a:solidFill>
                <a:latin typeface="Aptos"/>
              </a:rPr>
              <a:t>Default probability</a:t>
            </a:r>
            <a:endParaRPr lang="en-US" sz="1150" b="1" dirty="0"/>
          </a:p>
        </p:txBody>
      </p:sp>
      <p:sp>
        <p:nvSpPr>
          <p:cNvPr id="23" name="Text 21"/>
          <p:cNvSpPr/>
          <p:nvPr/>
        </p:nvSpPr>
        <p:spPr>
          <a:xfrm>
            <a:off x="8654796" y="2633472"/>
            <a:ext cx="1122426" cy="777240"/>
          </a:xfrm>
          <a:prstGeom prst="roundRect">
            <a:avLst>
              <a:gd name="adj" fmla="val 9412"/>
            </a:avLst>
          </a:prstGeom>
          <a:solidFill>
            <a:srgbClr val="F4FAFE"/>
          </a:solidFill>
          <a:ln w="13970">
            <a:solidFill>
              <a:srgbClr val="00A8E0"/>
            </a:solidFill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7324D"/>
                </a:solidFill>
                <a:latin typeface="Aptos"/>
              </a:rPr>
              <a:t>Default risk premium</a:t>
            </a:r>
            <a:endParaRPr lang="en-US" sz="1150" b="1" dirty="0"/>
          </a:p>
        </p:txBody>
      </p:sp>
      <p:sp>
        <p:nvSpPr>
          <p:cNvPr id="24" name="Text 22"/>
          <p:cNvSpPr/>
          <p:nvPr/>
        </p:nvSpPr>
        <p:spPr>
          <a:xfrm>
            <a:off x="9941814" y="2633472"/>
            <a:ext cx="1122426" cy="777240"/>
          </a:xfrm>
          <a:prstGeom prst="roundRect">
            <a:avLst>
              <a:gd name="adj" fmla="val 9412"/>
            </a:avLst>
          </a:prstGeom>
          <a:solidFill>
            <a:srgbClr val="F4FAFE"/>
          </a:solidFill>
          <a:ln w="13970">
            <a:solidFill>
              <a:srgbClr val="00A8E0"/>
            </a:solidFill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7324D"/>
                </a:solidFill>
                <a:latin typeface="Aptos"/>
              </a:rPr>
              <a:t>Borrowing cost</a:t>
            </a:r>
            <a:endParaRPr lang="en-US" sz="1150" b="1" dirty="0"/>
          </a:p>
        </p:txBody>
      </p:sp>
      <p:sp>
        <p:nvSpPr>
          <p:cNvPr id="25" name="Rounded Rectangle 24"/>
          <p:cNvSpPr/>
          <p:nvPr/>
        </p:nvSpPr>
        <p:spPr>
          <a:xfrm>
            <a:off x="594360" y="5340858"/>
            <a:ext cx="10753344" cy="694944"/>
          </a:xfrm>
          <a:prstGeom prst="roundRect">
            <a:avLst/>
          </a:prstGeom>
          <a:solidFill>
            <a:srgbClr val="F7FAFC"/>
          </a:solidFill>
          <a:ln w="13970">
            <a:solidFill>
              <a:srgbClr val="BEDC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26" name="Rounded Rectangle 25"/>
          <p:cNvSpPr/>
          <p:nvPr/>
        </p:nvSpPr>
        <p:spPr>
          <a:xfrm>
            <a:off x="749808" y="5432298"/>
            <a:ext cx="1554480" cy="237744"/>
          </a:xfrm>
          <a:prstGeom prst="roundRect">
            <a:avLst/>
          </a:prstGeom>
          <a:solidFill>
            <a:srgbClr val="E8F6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6094"/>
                </a:solidFill>
                <a:latin typeface="Aptos"/>
              </a:rPr>
              <a:t>MANAGER'S
INSIGHT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487168" y="5450586"/>
            <a:ext cx="8595360" cy="22860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>
                <a:solidFill>
                  <a:srgbClr val="122F49"/>
                </a:solidFill>
                <a:latin typeface="Aptos"/>
              </a:rPr>
              <a:t>Credit analysis protects lenders from expected nonpayment.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749808" y="5734050"/>
            <a:ext cx="1554480" cy="237744"/>
          </a:xfrm>
          <a:prstGeom prst="roundRect">
            <a:avLst/>
          </a:prstGeom>
          <a:solidFill>
            <a:srgbClr val="E2F6F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916E"/>
                </a:solidFill>
                <a:latin typeface="Aptos"/>
              </a:rPr>
              <a:t>QUICK EXAMPLE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487168" y="5752338"/>
            <a:ext cx="8595360" cy="22860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>
                <a:solidFill>
                  <a:srgbClr val="122F49"/>
                </a:solidFill>
                <a:latin typeface="Aptos"/>
              </a:rPr>
              <a:t>A weak borrower may pay 11% while a strong borrower pays 7%.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6126480" y="4005072"/>
            <a:ext cx="4754880" cy="100584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BEDC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31" name="TextBox 30"/>
          <p:cNvSpPr txBox="1"/>
          <p:nvPr/>
        </p:nvSpPr>
        <p:spPr>
          <a:xfrm>
            <a:off x="6309360" y="4096512"/>
            <a:ext cx="4389120" cy="2103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1300" b="1">
                <a:solidFill>
                  <a:srgbClr val="17324D"/>
                </a:solidFill>
                <a:latin typeface="Arial"/>
              </a:rPr>
              <a:t>Measurement logic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6309360" y="4352544"/>
            <a:ext cx="438912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1200" b="1" dirty="0">
                <a:solidFill>
                  <a:srgbClr val="17324D"/>
                </a:solidFill>
                <a:latin typeface="Arial"/>
              </a:rPr>
              <a:t>r = RR + IP + DRP + MRP + LP
DRP </a:t>
            </a:r>
            <a:r>
              <a:rPr lang="en-US" sz="1200" b="1" dirty="0">
                <a:solidFill>
                  <a:srgbClr val="17324D"/>
                </a:solidFill>
                <a:latin typeface="Arial"/>
              </a:rPr>
              <a:t>=</a:t>
            </a:r>
            <a:r>
              <a:rPr sz="1200" b="1" dirty="0">
                <a:solidFill>
                  <a:srgbClr val="17324D"/>
                </a:solidFill>
                <a:latin typeface="Arial"/>
              </a:rPr>
              <a:t> Corporate bond yield − Treasury yield
Example: 5% − 3% = 2%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713232" y="2148840"/>
            <a:ext cx="4526280" cy="710946"/>
          </a:xfrm>
          <a:prstGeom prst="roundRect">
            <a:avLst/>
          </a:prstGeom>
          <a:solidFill>
            <a:srgbClr val="FAFBFD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4" name="Rounded Rectangle 33"/>
          <p:cNvSpPr/>
          <p:nvPr/>
        </p:nvSpPr>
        <p:spPr>
          <a:xfrm>
            <a:off x="804672" y="2385441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01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1280160" y="2203704"/>
            <a:ext cx="3849624" cy="60121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Default risk is the chance that interest or principal will not be paid as promised.</a:t>
            </a:r>
          </a:p>
        </p:txBody>
      </p:sp>
      <p:sp>
        <p:nvSpPr>
          <p:cNvPr id="36" name="Rounded Rectangle 35"/>
          <p:cNvSpPr/>
          <p:nvPr/>
        </p:nvSpPr>
        <p:spPr>
          <a:xfrm>
            <a:off x="713232" y="2932938"/>
            <a:ext cx="4526280" cy="710946"/>
          </a:xfrm>
          <a:prstGeom prst="roundRect">
            <a:avLst/>
          </a:prstGeom>
          <a:solidFill>
            <a:srgbClr val="F6F8FB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7" name="Rounded Rectangle 36"/>
          <p:cNvSpPr/>
          <p:nvPr/>
        </p:nvSpPr>
        <p:spPr>
          <a:xfrm>
            <a:off x="804672" y="3169539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02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1280160" y="2987802"/>
            <a:ext cx="3849624" cy="60121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Credit ratings, leverage, earnings stability, collateral, and cash-flow coverage affect default risk.</a:t>
            </a:r>
          </a:p>
        </p:txBody>
      </p:sp>
      <p:sp>
        <p:nvSpPr>
          <p:cNvPr id="39" name="Rounded Rectangle 38"/>
          <p:cNvSpPr/>
          <p:nvPr/>
        </p:nvSpPr>
        <p:spPr>
          <a:xfrm>
            <a:off x="713232" y="3717036"/>
            <a:ext cx="4526280" cy="710946"/>
          </a:xfrm>
          <a:prstGeom prst="roundRect">
            <a:avLst/>
          </a:prstGeom>
          <a:solidFill>
            <a:srgbClr val="FAFBFD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0" name="Rounded Rectangle 39"/>
          <p:cNvSpPr/>
          <p:nvPr/>
        </p:nvSpPr>
        <p:spPr>
          <a:xfrm>
            <a:off x="804672" y="3953637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03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1280160" y="3771900"/>
            <a:ext cx="3849624" cy="60121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The default risk premium compensates lenders for expected credit losses and uncertainty.</a:t>
            </a:r>
          </a:p>
        </p:txBody>
      </p:sp>
      <p:sp>
        <p:nvSpPr>
          <p:cNvPr id="42" name="Rounded Rectangle 41"/>
          <p:cNvSpPr/>
          <p:nvPr/>
        </p:nvSpPr>
        <p:spPr>
          <a:xfrm>
            <a:off x="713232" y="4501134"/>
            <a:ext cx="4526280" cy="710946"/>
          </a:xfrm>
          <a:prstGeom prst="roundRect">
            <a:avLst/>
          </a:prstGeom>
          <a:solidFill>
            <a:srgbClr val="F6F8FB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3" name="Rounded Rectangle 42"/>
          <p:cNvSpPr/>
          <p:nvPr/>
        </p:nvSpPr>
        <p:spPr>
          <a:xfrm>
            <a:off x="804672" y="4737735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04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1280160" y="4555998"/>
            <a:ext cx="3849624" cy="60121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Higher default risk increases borrowing cost and can restrict access to capital.</a:t>
            </a:r>
          </a:p>
        </p:txBody>
      </p:sp>
    </p:spTree>
    <p:extLst>
      <p:ext uri="{BB962C8B-B14F-4D97-AF65-F5344CB8AC3E}">
        <p14:creationId xmlns:p14="http://schemas.microsoft.com/office/powerpoint/2010/main" val="237259438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3"/>
          <p:cNvSpPr/>
          <p:nvPr/>
        </p:nvSpPr>
        <p:spPr>
          <a:xfrm>
            <a:off x="3035808" y="338328"/>
            <a:ext cx="1572768" cy="283464"/>
          </a:xfrm>
          <a:prstGeom prst="roundRect">
            <a:avLst>
              <a:gd name="adj" fmla="val 25806"/>
            </a:avLst>
          </a:prstGeom>
          <a:solidFill>
            <a:srgbClr val="EAF5FB"/>
          </a:solidFill>
          <a:ln>
            <a:solidFill>
              <a:srgbClr val="EAF5FB">
                <a:alpha val="0"/>
              </a:srgbClr>
            </a:solidFill>
          </a:ln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C5A8E"/>
                </a:solidFill>
                <a:latin typeface="Aptos"/>
              </a:rPr>
              <a:t>INTEREST RATES</a:t>
            </a:r>
            <a:endParaRPr lang="en-US" sz="1100" b="1" dirty="0"/>
          </a:p>
        </p:txBody>
      </p:sp>
      <p:sp>
        <p:nvSpPr>
          <p:cNvPr id="6" name="Text 4"/>
          <p:cNvSpPr/>
          <p:nvPr/>
        </p:nvSpPr>
        <p:spPr>
          <a:xfrm>
            <a:off x="3035808" y="758952"/>
            <a:ext cx="632764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200" b="1" dirty="0">
                <a:solidFill>
                  <a:srgbClr val="17324D"/>
                </a:solidFill>
                <a:latin typeface="Aptos"/>
              </a:rPr>
              <a:t>Liquidity Premium</a:t>
            </a:r>
            <a:endParaRPr lang="en-US" sz="2200" b="1" dirty="0"/>
          </a:p>
        </p:txBody>
      </p:sp>
      <p:sp>
        <p:nvSpPr>
          <p:cNvPr id="7" name="Text 5"/>
          <p:cNvSpPr/>
          <p:nvPr/>
        </p:nvSpPr>
        <p:spPr>
          <a:xfrm>
            <a:off x="3035808" y="1216152"/>
            <a:ext cx="658368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>
              <a:buNone/>
            </a:pPr>
            <a:r>
              <a:rPr lang="en-US" sz="1400" b="1" dirty="0">
                <a:solidFill>
                  <a:srgbClr val="FFC000"/>
                </a:solidFill>
                <a:latin typeface="Aptos"/>
              </a:rPr>
              <a:t>Investors prefer assets that can be sold quickly without large price concessions.</a:t>
            </a:r>
            <a:endParaRPr lang="en-US" sz="1200" b="1" dirty="0"/>
          </a:p>
        </p:txBody>
      </p:sp>
      <p:sp>
        <p:nvSpPr>
          <p:cNvPr id="14" name="Text 12"/>
          <p:cNvSpPr/>
          <p:nvPr/>
        </p:nvSpPr>
        <p:spPr>
          <a:xfrm>
            <a:off x="502920" y="6565392"/>
            <a:ext cx="29260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B2248"/>
                </a:solidFill>
                <a:latin typeface="Aptos"/>
              </a:rPr>
              <a:t>Interest rates and financial markets</a:t>
            </a:r>
            <a:endParaRPr lang="en-US" sz="1100" b="1" dirty="0"/>
          </a:p>
        </p:txBody>
      </p:sp>
      <p:sp>
        <p:nvSpPr>
          <p:cNvPr id="15" name="Text 13"/>
          <p:cNvSpPr/>
          <p:nvPr/>
        </p:nvSpPr>
        <p:spPr>
          <a:xfrm>
            <a:off x="11292840" y="6528816"/>
            <a:ext cx="4114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sz="1050" b="1">
                <a:solidFill>
                  <a:srgbClr val="17324D"/>
                </a:solidFill>
                <a:latin typeface="Arial"/>
              </a:rPr>
              <a:t>17</a:t>
            </a:r>
            <a:endParaRPr lang="en-US" sz="1200" b="1" dirty="0"/>
          </a:p>
        </p:txBody>
      </p:sp>
      <p:sp>
        <p:nvSpPr>
          <p:cNvPr id="16" name="Text 14"/>
          <p:cNvSpPr/>
          <p:nvPr/>
        </p:nvSpPr>
        <p:spPr>
          <a:xfrm>
            <a:off x="713232" y="1828800"/>
            <a:ext cx="3017520" cy="228600"/>
          </a:xfrm>
          <a:prstGeom prst="rect">
            <a:avLst/>
          </a:prstGeom>
          <a:solidFill>
            <a:srgbClr val="122240"/>
          </a:solidFill>
          <a:ln>
            <a:noFill/>
          </a:ln>
        </p:spPr>
        <p:txBody>
          <a:bodyPr wrap="square" lIns="50800" tIns="0" rIns="50800" bIns="0" rtlCol="0" anchor="ctr"/>
          <a:lstStyle/>
          <a:p>
            <a:pPr marL="0" indent="0"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1550" b="1">
                <a:solidFill>
                  <a:srgbClr val="FFFFFF"/>
                </a:solidFill>
                <a:latin typeface="Aptos"/>
              </a:rPr>
              <a:t>Core explanation</a:t>
            </a:r>
            <a:endParaRPr lang="en-US" sz="1300" b="1" dirty="0"/>
          </a:p>
        </p:txBody>
      </p:sp>
      <p:sp>
        <p:nvSpPr>
          <p:cNvPr id="18" name="Shape 16"/>
          <p:cNvSpPr/>
          <p:nvPr/>
        </p:nvSpPr>
        <p:spPr>
          <a:xfrm>
            <a:off x="7203186" y="3022092"/>
            <a:ext cx="164592" cy="0"/>
          </a:xfrm>
          <a:prstGeom prst="line">
            <a:avLst/>
          </a:prstGeom>
          <a:solidFill>
            <a:srgbClr val="FFFFFF">
              <a:alpha val="0"/>
            </a:srgbClr>
          </a:solidFill>
          <a:ln w="19050">
            <a:solidFill>
              <a:srgbClr val="00A8E0"/>
            </a:solidFill>
            <a:prstDash val="solid"/>
            <a:tailEnd type="triangle"/>
          </a:ln>
        </p:spPr>
        <p:txBody>
          <a:bodyPr/>
          <a:lstStyle/>
          <a:p>
            <a:endParaRPr b="1"/>
          </a:p>
        </p:txBody>
      </p:sp>
      <p:sp>
        <p:nvSpPr>
          <p:cNvPr id="19" name="Shape 17"/>
          <p:cNvSpPr/>
          <p:nvPr/>
        </p:nvSpPr>
        <p:spPr>
          <a:xfrm>
            <a:off x="8490204" y="3022092"/>
            <a:ext cx="164592" cy="0"/>
          </a:xfrm>
          <a:prstGeom prst="line">
            <a:avLst/>
          </a:prstGeom>
          <a:solidFill>
            <a:srgbClr val="FFFFFF">
              <a:alpha val="0"/>
            </a:srgbClr>
          </a:solidFill>
          <a:ln w="19050">
            <a:solidFill>
              <a:srgbClr val="00A8E0"/>
            </a:solidFill>
            <a:prstDash val="solid"/>
            <a:tailEnd type="triangle"/>
          </a:ln>
        </p:spPr>
        <p:txBody>
          <a:bodyPr/>
          <a:lstStyle/>
          <a:p>
            <a:endParaRPr b="1"/>
          </a:p>
        </p:txBody>
      </p:sp>
      <p:sp>
        <p:nvSpPr>
          <p:cNvPr id="20" name="Shape 18"/>
          <p:cNvSpPr/>
          <p:nvPr/>
        </p:nvSpPr>
        <p:spPr>
          <a:xfrm>
            <a:off x="9777222" y="3022092"/>
            <a:ext cx="164592" cy="0"/>
          </a:xfrm>
          <a:prstGeom prst="line">
            <a:avLst/>
          </a:prstGeom>
          <a:solidFill>
            <a:srgbClr val="FFFFFF">
              <a:alpha val="0"/>
            </a:srgbClr>
          </a:solidFill>
          <a:ln w="19050">
            <a:solidFill>
              <a:srgbClr val="00A8E0"/>
            </a:solidFill>
            <a:prstDash val="solid"/>
            <a:tailEnd type="triangle"/>
          </a:ln>
        </p:spPr>
        <p:txBody>
          <a:bodyPr/>
          <a:lstStyle/>
          <a:p>
            <a:endParaRPr b="1"/>
          </a:p>
        </p:txBody>
      </p:sp>
      <p:sp>
        <p:nvSpPr>
          <p:cNvPr id="21" name="Text 19"/>
          <p:cNvSpPr/>
          <p:nvPr/>
        </p:nvSpPr>
        <p:spPr>
          <a:xfrm>
            <a:off x="6080760" y="2633472"/>
            <a:ext cx="1122426" cy="777240"/>
          </a:xfrm>
          <a:prstGeom prst="roundRect">
            <a:avLst>
              <a:gd name="adj" fmla="val 9412"/>
            </a:avLst>
          </a:prstGeom>
          <a:solidFill>
            <a:srgbClr val="F4FAFE"/>
          </a:solidFill>
          <a:ln w="13970">
            <a:solidFill>
              <a:srgbClr val="00A8E0"/>
            </a:solidFill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7324D"/>
                </a:solidFill>
                <a:latin typeface="Aptos"/>
              </a:rPr>
              <a:t>Trading depth</a:t>
            </a:r>
            <a:endParaRPr lang="en-US" sz="1150" b="1" dirty="0"/>
          </a:p>
        </p:txBody>
      </p:sp>
      <p:sp>
        <p:nvSpPr>
          <p:cNvPr id="22" name="Text 20"/>
          <p:cNvSpPr/>
          <p:nvPr/>
        </p:nvSpPr>
        <p:spPr>
          <a:xfrm>
            <a:off x="7367778" y="2633472"/>
            <a:ext cx="1122426" cy="777240"/>
          </a:xfrm>
          <a:prstGeom prst="roundRect">
            <a:avLst>
              <a:gd name="adj" fmla="val 9412"/>
            </a:avLst>
          </a:prstGeom>
          <a:solidFill>
            <a:srgbClr val="F4FAFE"/>
          </a:solidFill>
          <a:ln w="13970">
            <a:solidFill>
              <a:srgbClr val="00A8E0"/>
            </a:solidFill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7324D"/>
                </a:solidFill>
                <a:latin typeface="Aptos"/>
              </a:rPr>
              <a:t>Bid-ask spread</a:t>
            </a:r>
            <a:endParaRPr lang="en-US" sz="1150" b="1" dirty="0"/>
          </a:p>
        </p:txBody>
      </p:sp>
      <p:sp>
        <p:nvSpPr>
          <p:cNvPr id="23" name="Text 21"/>
          <p:cNvSpPr/>
          <p:nvPr/>
        </p:nvSpPr>
        <p:spPr>
          <a:xfrm>
            <a:off x="8654796" y="2633472"/>
            <a:ext cx="1122426" cy="777240"/>
          </a:xfrm>
          <a:prstGeom prst="roundRect">
            <a:avLst>
              <a:gd name="adj" fmla="val 9412"/>
            </a:avLst>
          </a:prstGeom>
          <a:solidFill>
            <a:srgbClr val="F4FAFE"/>
          </a:solidFill>
          <a:ln w="13970">
            <a:solidFill>
              <a:srgbClr val="00A8E0"/>
            </a:solidFill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7324D"/>
                </a:solidFill>
                <a:latin typeface="Aptos"/>
              </a:rPr>
              <a:t>Liquidity premium</a:t>
            </a:r>
            <a:endParaRPr lang="en-US" sz="1150" b="1" dirty="0"/>
          </a:p>
        </p:txBody>
      </p:sp>
      <p:sp>
        <p:nvSpPr>
          <p:cNvPr id="24" name="Text 22"/>
          <p:cNvSpPr/>
          <p:nvPr/>
        </p:nvSpPr>
        <p:spPr>
          <a:xfrm>
            <a:off x="9941814" y="2633472"/>
            <a:ext cx="1122426" cy="777240"/>
          </a:xfrm>
          <a:prstGeom prst="roundRect">
            <a:avLst>
              <a:gd name="adj" fmla="val 9412"/>
            </a:avLst>
          </a:prstGeom>
          <a:solidFill>
            <a:srgbClr val="F4FAFE"/>
          </a:solidFill>
          <a:ln w="13970">
            <a:solidFill>
              <a:srgbClr val="00A8E0"/>
            </a:solidFill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7324D"/>
                </a:solidFill>
                <a:latin typeface="Aptos"/>
              </a:rPr>
              <a:t>Required return</a:t>
            </a:r>
            <a:endParaRPr lang="en-US" sz="1150" b="1" dirty="0"/>
          </a:p>
        </p:txBody>
      </p:sp>
      <p:sp>
        <p:nvSpPr>
          <p:cNvPr id="25" name="Rounded Rectangle 24"/>
          <p:cNvSpPr/>
          <p:nvPr/>
        </p:nvSpPr>
        <p:spPr>
          <a:xfrm>
            <a:off x="594360" y="5340858"/>
            <a:ext cx="10753344" cy="694944"/>
          </a:xfrm>
          <a:prstGeom prst="roundRect">
            <a:avLst/>
          </a:prstGeom>
          <a:solidFill>
            <a:srgbClr val="F7FAFC"/>
          </a:solidFill>
          <a:ln w="13970">
            <a:solidFill>
              <a:srgbClr val="BEDC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26" name="Rounded Rectangle 25"/>
          <p:cNvSpPr/>
          <p:nvPr/>
        </p:nvSpPr>
        <p:spPr>
          <a:xfrm>
            <a:off x="749808" y="5432298"/>
            <a:ext cx="1554480" cy="237744"/>
          </a:xfrm>
          <a:prstGeom prst="roundRect">
            <a:avLst/>
          </a:prstGeom>
          <a:solidFill>
            <a:srgbClr val="E8F6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6094"/>
                </a:solidFill>
                <a:latin typeface="Aptos"/>
              </a:rPr>
              <a:t>MANAGER'S
INSIGHT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487168" y="5450586"/>
            <a:ext cx="8595360" cy="22860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>
                <a:solidFill>
                  <a:srgbClr val="122F49"/>
                </a:solidFill>
                <a:latin typeface="Aptos"/>
              </a:rPr>
              <a:t>Liquidity has value because rapid conversion to cash reduces risk.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749808" y="5734050"/>
            <a:ext cx="1554480" cy="237744"/>
          </a:xfrm>
          <a:prstGeom prst="roundRect">
            <a:avLst/>
          </a:prstGeom>
          <a:solidFill>
            <a:srgbClr val="E2F6F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916E"/>
                </a:solidFill>
                <a:latin typeface="Aptos"/>
              </a:rPr>
              <a:t>QUICK EXAMPLE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487168" y="5752338"/>
            <a:ext cx="8595360" cy="22860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>
                <a:solidFill>
                  <a:srgbClr val="122F49"/>
                </a:solidFill>
                <a:latin typeface="Aptos"/>
              </a:rPr>
              <a:t>A thinly traded bond may require a higher yield.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713231" y="2148840"/>
            <a:ext cx="4969111" cy="710946"/>
          </a:xfrm>
          <a:prstGeom prst="roundRect">
            <a:avLst/>
          </a:prstGeom>
          <a:solidFill>
            <a:srgbClr val="FAFBFD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1" name="Rounded Rectangle 30"/>
          <p:cNvSpPr/>
          <p:nvPr/>
        </p:nvSpPr>
        <p:spPr>
          <a:xfrm>
            <a:off x="804671" y="2385441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01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280159" y="2203704"/>
            <a:ext cx="4292455" cy="60121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Liquidity means the ability to convert an asset into cash quickly at a fair price.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713231" y="2932938"/>
            <a:ext cx="4969111" cy="710946"/>
          </a:xfrm>
          <a:prstGeom prst="roundRect">
            <a:avLst/>
          </a:prstGeom>
          <a:solidFill>
            <a:srgbClr val="F6F8FB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4" name="Rounded Rectangle 33"/>
          <p:cNvSpPr/>
          <p:nvPr/>
        </p:nvSpPr>
        <p:spPr>
          <a:xfrm>
            <a:off x="804671" y="3169539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02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1280159" y="2987802"/>
            <a:ext cx="4292455" cy="60121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Highly liquid securities usually require lower returns because investors value flexibility.</a:t>
            </a:r>
          </a:p>
        </p:txBody>
      </p:sp>
      <p:sp>
        <p:nvSpPr>
          <p:cNvPr id="36" name="Rounded Rectangle 35"/>
          <p:cNvSpPr/>
          <p:nvPr/>
        </p:nvSpPr>
        <p:spPr>
          <a:xfrm>
            <a:off x="713231" y="3717036"/>
            <a:ext cx="4969111" cy="710946"/>
          </a:xfrm>
          <a:prstGeom prst="roundRect">
            <a:avLst/>
          </a:prstGeom>
          <a:solidFill>
            <a:srgbClr val="FAFBFD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7" name="Rounded Rectangle 36"/>
          <p:cNvSpPr/>
          <p:nvPr/>
        </p:nvSpPr>
        <p:spPr>
          <a:xfrm>
            <a:off x="804671" y="3953637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03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1280159" y="3771900"/>
            <a:ext cx="4292455" cy="60121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Illiquid securities require higher returns to compensate for transaction cost and price uncertainty.</a:t>
            </a:r>
          </a:p>
        </p:txBody>
      </p:sp>
      <p:sp>
        <p:nvSpPr>
          <p:cNvPr id="39" name="Rounded Rectangle 38"/>
          <p:cNvSpPr/>
          <p:nvPr/>
        </p:nvSpPr>
        <p:spPr>
          <a:xfrm>
            <a:off x="713231" y="4501134"/>
            <a:ext cx="4969111" cy="710946"/>
          </a:xfrm>
          <a:prstGeom prst="roundRect">
            <a:avLst/>
          </a:prstGeom>
          <a:solidFill>
            <a:srgbClr val="F6F8FB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0" name="Rounded Rectangle 39"/>
          <p:cNvSpPr/>
          <p:nvPr/>
        </p:nvSpPr>
        <p:spPr>
          <a:xfrm>
            <a:off x="804671" y="4737735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04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1280159" y="4555998"/>
            <a:ext cx="4292455" cy="60121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Liquidity can disappear during financial stress, causing spreads to widen.</a:t>
            </a:r>
          </a:p>
        </p:txBody>
      </p:sp>
    </p:spTree>
    <p:extLst>
      <p:ext uri="{BB962C8B-B14F-4D97-AF65-F5344CB8AC3E}">
        <p14:creationId xmlns:p14="http://schemas.microsoft.com/office/powerpoint/2010/main" val="184969764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3"/>
          <p:cNvSpPr/>
          <p:nvPr/>
        </p:nvSpPr>
        <p:spPr>
          <a:xfrm>
            <a:off x="3035808" y="338328"/>
            <a:ext cx="1572768" cy="283464"/>
          </a:xfrm>
          <a:prstGeom prst="roundRect">
            <a:avLst>
              <a:gd name="adj" fmla="val 25806"/>
            </a:avLst>
          </a:prstGeom>
          <a:solidFill>
            <a:srgbClr val="EAF5FB"/>
          </a:solidFill>
          <a:ln>
            <a:solidFill>
              <a:srgbClr val="EAF5FB">
                <a:alpha val="0"/>
              </a:srgbClr>
            </a:solidFill>
          </a:ln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C5A8E"/>
                </a:solidFill>
                <a:latin typeface="Aptos"/>
              </a:rPr>
              <a:t>INTEREST RATES</a:t>
            </a:r>
            <a:endParaRPr lang="en-US" sz="1100" b="1" dirty="0"/>
          </a:p>
        </p:txBody>
      </p:sp>
      <p:sp>
        <p:nvSpPr>
          <p:cNvPr id="6" name="Text 4"/>
          <p:cNvSpPr/>
          <p:nvPr/>
        </p:nvSpPr>
        <p:spPr>
          <a:xfrm>
            <a:off x="3035808" y="758952"/>
            <a:ext cx="632764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200" b="1" dirty="0">
                <a:solidFill>
                  <a:srgbClr val="17324D"/>
                </a:solidFill>
                <a:latin typeface="Aptos"/>
              </a:rPr>
              <a:t>Maturity Risk Premium</a:t>
            </a:r>
            <a:endParaRPr lang="en-US" sz="2200" b="1" dirty="0"/>
          </a:p>
        </p:txBody>
      </p:sp>
      <p:sp>
        <p:nvSpPr>
          <p:cNvPr id="7" name="Text 5"/>
          <p:cNvSpPr/>
          <p:nvPr/>
        </p:nvSpPr>
        <p:spPr>
          <a:xfrm>
            <a:off x="3035808" y="1216152"/>
            <a:ext cx="658368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/>
          </a:bodyPr>
          <a:lstStyle/>
          <a:p>
            <a:pPr marL="0" indent="0">
              <a:buNone/>
            </a:pPr>
            <a:r>
              <a:rPr lang="en-US" sz="1400" b="1" dirty="0">
                <a:solidFill>
                  <a:srgbClr val="FFC000"/>
                </a:solidFill>
                <a:latin typeface="Aptos"/>
              </a:rPr>
              <a:t>Longer maturities expose investors to greater interest-rate and inflation uncertainty.</a:t>
            </a:r>
            <a:endParaRPr lang="en-US" sz="1200" b="1" dirty="0"/>
          </a:p>
        </p:txBody>
      </p:sp>
      <p:sp>
        <p:nvSpPr>
          <p:cNvPr id="14" name="Text 12"/>
          <p:cNvSpPr/>
          <p:nvPr/>
        </p:nvSpPr>
        <p:spPr>
          <a:xfrm>
            <a:off x="502920" y="6565392"/>
            <a:ext cx="29260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B2248"/>
                </a:solidFill>
                <a:latin typeface="Aptos"/>
              </a:rPr>
              <a:t>Interest rates and financial markets</a:t>
            </a:r>
            <a:endParaRPr lang="en-US" sz="1100" b="1" dirty="0"/>
          </a:p>
        </p:txBody>
      </p:sp>
      <p:sp>
        <p:nvSpPr>
          <p:cNvPr id="15" name="Text 13"/>
          <p:cNvSpPr/>
          <p:nvPr/>
        </p:nvSpPr>
        <p:spPr>
          <a:xfrm>
            <a:off x="11292840" y="6528816"/>
            <a:ext cx="4114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sz="1050" b="1">
                <a:solidFill>
                  <a:srgbClr val="17324D"/>
                </a:solidFill>
                <a:latin typeface="Arial"/>
              </a:rPr>
              <a:t>18</a:t>
            </a:r>
            <a:endParaRPr lang="en-US" sz="1200" b="1" dirty="0"/>
          </a:p>
        </p:txBody>
      </p:sp>
      <p:sp>
        <p:nvSpPr>
          <p:cNvPr id="16" name="Text 14"/>
          <p:cNvSpPr/>
          <p:nvPr/>
        </p:nvSpPr>
        <p:spPr>
          <a:xfrm>
            <a:off x="713232" y="1828800"/>
            <a:ext cx="3017520" cy="228600"/>
          </a:xfrm>
          <a:prstGeom prst="rect">
            <a:avLst/>
          </a:prstGeom>
          <a:solidFill>
            <a:srgbClr val="122240"/>
          </a:solidFill>
          <a:ln>
            <a:noFill/>
          </a:ln>
        </p:spPr>
        <p:txBody>
          <a:bodyPr wrap="square" lIns="50800" tIns="0" rIns="50800" bIns="0" rtlCol="0" anchor="ctr"/>
          <a:lstStyle/>
          <a:p>
            <a:pPr marL="0" indent="0"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1550" b="1">
                <a:solidFill>
                  <a:srgbClr val="FFFFFF"/>
                </a:solidFill>
                <a:latin typeface="Aptos"/>
              </a:rPr>
              <a:t>Core explanation</a:t>
            </a:r>
            <a:endParaRPr lang="en-US" sz="1300" b="1" dirty="0"/>
          </a:p>
        </p:txBody>
      </p:sp>
      <p:sp>
        <p:nvSpPr>
          <p:cNvPr id="18" name="Shape 16"/>
          <p:cNvSpPr/>
          <p:nvPr/>
        </p:nvSpPr>
        <p:spPr>
          <a:xfrm>
            <a:off x="7203186" y="3022092"/>
            <a:ext cx="164592" cy="0"/>
          </a:xfrm>
          <a:prstGeom prst="line">
            <a:avLst/>
          </a:prstGeom>
          <a:solidFill>
            <a:srgbClr val="FFFFFF">
              <a:alpha val="0"/>
            </a:srgbClr>
          </a:solidFill>
          <a:ln w="19050">
            <a:solidFill>
              <a:srgbClr val="00A8E0"/>
            </a:solidFill>
            <a:prstDash val="solid"/>
            <a:tailEnd type="triangle"/>
          </a:ln>
        </p:spPr>
        <p:txBody>
          <a:bodyPr/>
          <a:lstStyle/>
          <a:p>
            <a:endParaRPr b="1"/>
          </a:p>
        </p:txBody>
      </p:sp>
      <p:sp>
        <p:nvSpPr>
          <p:cNvPr id="19" name="Shape 17"/>
          <p:cNvSpPr/>
          <p:nvPr/>
        </p:nvSpPr>
        <p:spPr>
          <a:xfrm>
            <a:off x="8490204" y="3022092"/>
            <a:ext cx="164592" cy="0"/>
          </a:xfrm>
          <a:prstGeom prst="line">
            <a:avLst/>
          </a:prstGeom>
          <a:solidFill>
            <a:srgbClr val="FFFFFF">
              <a:alpha val="0"/>
            </a:srgbClr>
          </a:solidFill>
          <a:ln w="19050">
            <a:solidFill>
              <a:srgbClr val="00A8E0"/>
            </a:solidFill>
            <a:prstDash val="solid"/>
            <a:tailEnd type="triangle"/>
          </a:ln>
        </p:spPr>
        <p:txBody>
          <a:bodyPr/>
          <a:lstStyle/>
          <a:p>
            <a:endParaRPr b="1"/>
          </a:p>
        </p:txBody>
      </p:sp>
      <p:sp>
        <p:nvSpPr>
          <p:cNvPr id="20" name="Shape 18"/>
          <p:cNvSpPr/>
          <p:nvPr/>
        </p:nvSpPr>
        <p:spPr>
          <a:xfrm>
            <a:off x="9777222" y="3022092"/>
            <a:ext cx="164592" cy="0"/>
          </a:xfrm>
          <a:prstGeom prst="line">
            <a:avLst/>
          </a:prstGeom>
          <a:solidFill>
            <a:srgbClr val="FFFFFF">
              <a:alpha val="0"/>
            </a:srgbClr>
          </a:solidFill>
          <a:ln w="19050">
            <a:solidFill>
              <a:srgbClr val="00A8E0"/>
            </a:solidFill>
            <a:prstDash val="solid"/>
            <a:tailEnd type="triangle"/>
          </a:ln>
        </p:spPr>
        <p:txBody>
          <a:bodyPr/>
          <a:lstStyle/>
          <a:p>
            <a:endParaRPr b="1"/>
          </a:p>
        </p:txBody>
      </p:sp>
      <p:sp>
        <p:nvSpPr>
          <p:cNvPr id="21" name="Text 19"/>
          <p:cNvSpPr/>
          <p:nvPr/>
        </p:nvSpPr>
        <p:spPr>
          <a:xfrm>
            <a:off x="6080760" y="2633472"/>
            <a:ext cx="1122426" cy="777240"/>
          </a:xfrm>
          <a:prstGeom prst="roundRect">
            <a:avLst>
              <a:gd name="adj" fmla="val 9412"/>
            </a:avLst>
          </a:prstGeom>
          <a:solidFill>
            <a:srgbClr val="F4FAFE"/>
          </a:solidFill>
          <a:ln w="13970">
            <a:solidFill>
              <a:srgbClr val="00A8E0"/>
            </a:solidFill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7324D"/>
                </a:solidFill>
                <a:latin typeface="Aptos"/>
              </a:rPr>
              <a:t>Longer maturity</a:t>
            </a:r>
            <a:endParaRPr lang="en-US" sz="1150" b="1" dirty="0"/>
          </a:p>
        </p:txBody>
      </p:sp>
      <p:sp>
        <p:nvSpPr>
          <p:cNvPr id="22" name="Text 20"/>
          <p:cNvSpPr/>
          <p:nvPr/>
        </p:nvSpPr>
        <p:spPr>
          <a:xfrm>
            <a:off x="7367778" y="2633472"/>
            <a:ext cx="1122426" cy="777240"/>
          </a:xfrm>
          <a:prstGeom prst="roundRect">
            <a:avLst>
              <a:gd name="adj" fmla="val 9412"/>
            </a:avLst>
          </a:prstGeom>
          <a:solidFill>
            <a:srgbClr val="F4FAFE"/>
          </a:solidFill>
          <a:ln w="13970">
            <a:solidFill>
              <a:srgbClr val="00A8E0"/>
            </a:solidFill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7324D"/>
                </a:solidFill>
                <a:latin typeface="Aptos"/>
              </a:rPr>
              <a:t>More uncertainty</a:t>
            </a:r>
            <a:endParaRPr lang="en-US" sz="1150" b="1" dirty="0"/>
          </a:p>
        </p:txBody>
      </p:sp>
      <p:sp>
        <p:nvSpPr>
          <p:cNvPr id="23" name="Text 21"/>
          <p:cNvSpPr/>
          <p:nvPr/>
        </p:nvSpPr>
        <p:spPr>
          <a:xfrm>
            <a:off x="8654796" y="2633472"/>
            <a:ext cx="1122426" cy="777240"/>
          </a:xfrm>
          <a:prstGeom prst="roundRect">
            <a:avLst>
              <a:gd name="adj" fmla="val 9412"/>
            </a:avLst>
          </a:prstGeom>
          <a:solidFill>
            <a:srgbClr val="F4FAFE"/>
          </a:solidFill>
          <a:ln w="13970">
            <a:solidFill>
              <a:srgbClr val="00A8E0"/>
            </a:solidFill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7324D"/>
                </a:solidFill>
                <a:latin typeface="Aptos"/>
              </a:rPr>
              <a:t>Maturity premium</a:t>
            </a:r>
            <a:endParaRPr lang="en-US" sz="1150" b="1" dirty="0"/>
          </a:p>
        </p:txBody>
      </p:sp>
      <p:sp>
        <p:nvSpPr>
          <p:cNvPr id="24" name="Text 22"/>
          <p:cNvSpPr/>
          <p:nvPr/>
        </p:nvSpPr>
        <p:spPr>
          <a:xfrm>
            <a:off x="9941814" y="2633472"/>
            <a:ext cx="1122426" cy="777240"/>
          </a:xfrm>
          <a:prstGeom prst="roundRect">
            <a:avLst>
              <a:gd name="adj" fmla="val 9412"/>
            </a:avLst>
          </a:prstGeom>
          <a:solidFill>
            <a:srgbClr val="F4FAFE"/>
          </a:solidFill>
          <a:ln w="13970">
            <a:solidFill>
              <a:srgbClr val="00A8E0"/>
            </a:solidFill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7324D"/>
                </a:solidFill>
                <a:latin typeface="Aptos"/>
              </a:rPr>
              <a:t>Yield change</a:t>
            </a:r>
            <a:endParaRPr lang="en-US" sz="1150" b="1" dirty="0"/>
          </a:p>
        </p:txBody>
      </p:sp>
      <p:sp>
        <p:nvSpPr>
          <p:cNvPr id="25" name="Rounded Rectangle 24"/>
          <p:cNvSpPr/>
          <p:nvPr/>
        </p:nvSpPr>
        <p:spPr>
          <a:xfrm>
            <a:off x="594360" y="5340858"/>
            <a:ext cx="10753344" cy="694944"/>
          </a:xfrm>
          <a:prstGeom prst="roundRect">
            <a:avLst/>
          </a:prstGeom>
          <a:solidFill>
            <a:srgbClr val="F7FAFC"/>
          </a:solidFill>
          <a:ln w="13970">
            <a:solidFill>
              <a:srgbClr val="BEDC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26" name="Rounded Rectangle 25"/>
          <p:cNvSpPr/>
          <p:nvPr/>
        </p:nvSpPr>
        <p:spPr>
          <a:xfrm>
            <a:off x="749808" y="5432298"/>
            <a:ext cx="1554480" cy="237744"/>
          </a:xfrm>
          <a:prstGeom prst="roundRect">
            <a:avLst/>
          </a:prstGeom>
          <a:solidFill>
            <a:srgbClr val="E8F6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6094"/>
                </a:solidFill>
                <a:latin typeface="Aptos"/>
              </a:rPr>
              <a:t>MANAGER'S
INSIGHT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487168" y="5450586"/>
            <a:ext cx="8595360" cy="22860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>
                <a:solidFill>
                  <a:srgbClr val="122F49"/>
                </a:solidFill>
                <a:latin typeface="Aptos"/>
              </a:rPr>
              <a:t>Longer maturities require compensation for greater uncertainty.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749808" y="5734050"/>
            <a:ext cx="1554480" cy="237744"/>
          </a:xfrm>
          <a:prstGeom prst="roundRect">
            <a:avLst/>
          </a:prstGeom>
          <a:solidFill>
            <a:srgbClr val="E2F6F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916E"/>
                </a:solidFill>
                <a:latin typeface="Aptos"/>
              </a:rPr>
              <a:t>QUICK EXAMPLE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487168" y="5752338"/>
            <a:ext cx="8595360" cy="22860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>
                <a:solidFill>
                  <a:srgbClr val="122F49"/>
                </a:solidFill>
                <a:latin typeface="Aptos"/>
              </a:rPr>
              <a:t>A 10-year loan usually has more maturity risk than a 3-month loan.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713232" y="2148840"/>
            <a:ext cx="4526280" cy="710946"/>
          </a:xfrm>
          <a:prstGeom prst="roundRect">
            <a:avLst/>
          </a:prstGeom>
          <a:solidFill>
            <a:srgbClr val="FAFBFD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1" name="Rounded Rectangle 30"/>
          <p:cNvSpPr/>
          <p:nvPr/>
        </p:nvSpPr>
        <p:spPr>
          <a:xfrm>
            <a:off x="804672" y="2385441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01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280160" y="2203704"/>
            <a:ext cx="3849624" cy="60121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Long-term securities have prices that are more sensitive to changes in market rates.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713232" y="2932938"/>
            <a:ext cx="4526280" cy="710946"/>
          </a:xfrm>
          <a:prstGeom prst="roundRect">
            <a:avLst/>
          </a:prstGeom>
          <a:solidFill>
            <a:srgbClr val="F6F8FB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4" name="Rounded Rectangle 33"/>
          <p:cNvSpPr/>
          <p:nvPr/>
        </p:nvSpPr>
        <p:spPr>
          <a:xfrm>
            <a:off x="804672" y="3169539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02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1280160" y="2987802"/>
            <a:ext cx="3849624" cy="60121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Investors may demand a maturity risk premium for holding longer-term debt.</a:t>
            </a:r>
          </a:p>
        </p:txBody>
      </p:sp>
      <p:sp>
        <p:nvSpPr>
          <p:cNvPr id="36" name="Rounded Rectangle 35"/>
          <p:cNvSpPr/>
          <p:nvPr/>
        </p:nvSpPr>
        <p:spPr>
          <a:xfrm>
            <a:off x="713232" y="3717036"/>
            <a:ext cx="4526280" cy="710946"/>
          </a:xfrm>
          <a:prstGeom prst="roundRect">
            <a:avLst/>
          </a:prstGeom>
          <a:solidFill>
            <a:srgbClr val="FAFBFD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7" name="Rounded Rectangle 36"/>
          <p:cNvSpPr/>
          <p:nvPr/>
        </p:nvSpPr>
        <p:spPr>
          <a:xfrm>
            <a:off x="804672" y="3953637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03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1280160" y="3771900"/>
            <a:ext cx="3849624" cy="60121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Longer time horizons increase uncertainty about inflation, policy, and business conditions.</a:t>
            </a:r>
          </a:p>
        </p:txBody>
      </p:sp>
      <p:sp>
        <p:nvSpPr>
          <p:cNvPr id="39" name="Rounded Rectangle 38"/>
          <p:cNvSpPr/>
          <p:nvPr/>
        </p:nvSpPr>
        <p:spPr>
          <a:xfrm>
            <a:off x="713232" y="4501134"/>
            <a:ext cx="4526280" cy="710946"/>
          </a:xfrm>
          <a:prstGeom prst="roundRect">
            <a:avLst/>
          </a:prstGeom>
          <a:solidFill>
            <a:srgbClr val="F6F8FB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0" name="Rounded Rectangle 39"/>
          <p:cNvSpPr/>
          <p:nvPr/>
        </p:nvSpPr>
        <p:spPr>
          <a:xfrm>
            <a:off x="804672" y="4737735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04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1280160" y="4555998"/>
            <a:ext cx="3849624" cy="60121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The premium helps explain why long-term rates are often above short-term rates.</a:t>
            </a:r>
          </a:p>
        </p:txBody>
      </p:sp>
    </p:spTree>
    <p:extLst>
      <p:ext uri="{BB962C8B-B14F-4D97-AF65-F5344CB8AC3E}">
        <p14:creationId xmlns:p14="http://schemas.microsoft.com/office/powerpoint/2010/main" val="339969241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3"/>
          <p:cNvSpPr/>
          <p:nvPr/>
        </p:nvSpPr>
        <p:spPr>
          <a:xfrm>
            <a:off x="3035808" y="338328"/>
            <a:ext cx="1572768" cy="283464"/>
          </a:xfrm>
          <a:prstGeom prst="roundRect">
            <a:avLst>
              <a:gd name="adj" fmla="val 25806"/>
            </a:avLst>
          </a:prstGeom>
          <a:solidFill>
            <a:srgbClr val="EAF5FB"/>
          </a:solidFill>
          <a:ln>
            <a:solidFill>
              <a:srgbClr val="EAF5FB">
                <a:alpha val="0"/>
              </a:srgbClr>
            </a:solidFill>
          </a:ln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C5A8E"/>
                </a:solidFill>
                <a:latin typeface="Aptos"/>
              </a:rPr>
              <a:t>INTEREST RATES</a:t>
            </a:r>
            <a:endParaRPr lang="en-US" sz="1100" b="1" dirty="0"/>
          </a:p>
        </p:txBody>
      </p:sp>
      <p:sp>
        <p:nvSpPr>
          <p:cNvPr id="6" name="Text 4"/>
          <p:cNvSpPr/>
          <p:nvPr/>
        </p:nvSpPr>
        <p:spPr>
          <a:xfrm>
            <a:off x="3035808" y="758952"/>
            <a:ext cx="632764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200" b="1" dirty="0">
                <a:solidFill>
                  <a:srgbClr val="17324D"/>
                </a:solidFill>
                <a:latin typeface="Aptos"/>
              </a:rPr>
              <a:t>Tax Considerations in Interest Rates</a:t>
            </a:r>
            <a:endParaRPr lang="en-US" sz="2200" b="1" dirty="0"/>
          </a:p>
        </p:txBody>
      </p:sp>
      <p:sp>
        <p:nvSpPr>
          <p:cNvPr id="7" name="Text 5"/>
          <p:cNvSpPr/>
          <p:nvPr/>
        </p:nvSpPr>
        <p:spPr>
          <a:xfrm>
            <a:off x="3035808" y="1216152"/>
            <a:ext cx="658368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>
              <a:buNone/>
            </a:pPr>
            <a:r>
              <a:rPr lang="en-US" sz="1400" b="1" dirty="0">
                <a:solidFill>
                  <a:srgbClr val="FFC000"/>
                </a:solidFill>
                <a:latin typeface="Aptos"/>
              </a:rPr>
              <a:t>Investors compare after-tax returns, not only stated before-tax yields.</a:t>
            </a:r>
            <a:endParaRPr lang="en-US" sz="1200" b="1" dirty="0"/>
          </a:p>
        </p:txBody>
      </p:sp>
      <p:sp>
        <p:nvSpPr>
          <p:cNvPr id="14" name="Text 12"/>
          <p:cNvSpPr/>
          <p:nvPr/>
        </p:nvSpPr>
        <p:spPr>
          <a:xfrm>
            <a:off x="502920" y="6565392"/>
            <a:ext cx="29260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B2248"/>
                </a:solidFill>
                <a:latin typeface="Aptos"/>
              </a:rPr>
              <a:t>Interest rates and financial markets</a:t>
            </a:r>
            <a:endParaRPr lang="en-US" sz="1100" b="1" dirty="0"/>
          </a:p>
        </p:txBody>
      </p:sp>
      <p:sp>
        <p:nvSpPr>
          <p:cNvPr id="15" name="Text 13"/>
          <p:cNvSpPr/>
          <p:nvPr/>
        </p:nvSpPr>
        <p:spPr>
          <a:xfrm>
            <a:off x="11292840" y="6528816"/>
            <a:ext cx="4114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sz="1050" b="1">
                <a:solidFill>
                  <a:srgbClr val="17324D"/>
                </a:solidFill>
                <a:latin typeface="Arial"/>
              </a:rPr>
              <a:t>19</a:t>
            </a:r>
            <a:endParaRPr lang="en-US" sz="1200" b="1" dirty="0"/>
          </a:p>
        </p:txBody>
      </p:sp>
      <p:sp>
        <p:nvSpPr>
          <p:cNvPr id="17" name="Text 15"/>
          <p:cNvSpPr/>
          <p:nvPr/>
        </p:nvSpPr>
        <p:spPr>
          <a:xfrm>
            <a:off x="6382512" y="2057400"/>
            <a:ext cx="4754880" cy="502920"/>
          </a:xfrm>
          <a:prstGeom prst="roundRect">
            <a:avLst>
              <a:gd name="adj" fmla="val 10909"/>
            </a:avLst>
          </a:prstGeom>
          <a:solidFill>
            <a:srgbClr val="EEF8FD"/>
          </a:solidFill>
          <a:ln w="15240">
            <a:solidFill>
              <a:srgbClr val="00A8E0"/>
            </a:solidFill>
          </a:ln>
        </p:spPr>
        <p:txBody>
          <a:bodyPr wrap="square" lIns="50800" tIns="0" rIns="50800" bIns="0" rtlCol="0" anchor="ctr">
            <a:normAutofit/>
          </a:bodyPr>
          <a:lstStyle/>
          <a:p>
            <a:pPr marL="0" indent="0"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50" b="1" dirty="0">
                <a:solidFill>
                  <a:srgbClr val="17324D"/>
                </a:solidFill>
                <a:latin typeface="Aptos"/>
              </a:rPr>
              <a:t>After-tax yield = Taxable yield × (1 − tax rate)</a:t>
            </a:r>
            <a:endParaRPr lang="en-US" sz="1800" b="1" dirty="0"/>
          </a:p>
        </p:txBody>
      </p:sp>
      <p:sp>
        <p:nvSpPr>
          <p:cNvPr id="18" name="Text 16"/>
          <p:cNvSpPr/>
          <p:nvPr/>
        </p:nvSpPr>
        <p:spPr>
          <a:xfrm>
            <a:off x="6382512" y="2651760"/>
            <a:ext cx="4754880" cy="1417320"/>
          </a:xfrm>
          <a:prstGeom prst="rect">
            <a:avLst/>
          </a:prstGeom>
          <a:noFill/>
          <a:ln/>
        </p:spPr>
        <p:txBody>
          <a:bodyPr wrap="square" lIns="762" tIns="762" rIns="762" bIns="762" rtlCol="0" anchor="t">
            <a:normAutofit/>
          </a:bodyPr>
          <a:lstStyle/>
          <a:p>
            <a:pPr marL="0" indent="0">
              <a:buNone/>
            </a:pPr>
            <a:r>
              <a:rPr lang="en-US" sz="1400" b="1" dirty="0">
                <a:solidFill>
                  <a:srgbClr val="111827"/>
                </a:solidFill>
                <a:latin typeface="Aptos"/>
              </a:rPr>
              <a:t>A 7% taxable yield at a 30% tax rate gives 4.9% after tax; a 5% tax-exempt yield may be better.</a:t>
            </a:r>
            <a:endParaRPr lang="en-US" sz="1250" b="1" dirty="0"/>
          </a:p>
        </p:txBody>
      </p:sp>
      <p:sp>
        <p:nvSpPr>
          <p:cNvPr id="19" name="Rounded Rectangle 18"/>
          <p:cNvSpPr/>
          <p:nvPr/>
        </p:nvSpPr>
        <p:spPr>
          <a:xfrm>
            <a:off x="594360" y="5340858"/>
            <a:ext cx="10753344" cy="694944"/>
          </a:xfrm>
          <a:prstGeom prst="roundRect">
            <a:avLst/>
          </a:prstGeom>
          <a:solidFill>
            <a:srgbClr val="F7FAFC"/>
          </a:solidFill>
          <a:ln w="13970">
            <a:solidFill>
              <a:srgbClr val="BEDC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20" name="Rounded Rectangle 19"/>
          <p:cNvSpPr/>
          <p:nvPr/>
        </p:nvSpPr>
        <p:spPr>
          <a:xfrm>
            <a:off x="749808" y="5432298"/>
            <a:ext cx="1554480" cy="237744"/>
          </a:xfrm>
          <a:prstGeom prst="roundRect">
            <a:avLst/>
          </a:prstGeom>
          <a:solidFill>
            <a:srgbClr val="E8F6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6094"/>
                </a:solidFill>
                <a:latin typeface="Aptos"/>
              </a:rPr>
              <a:t>MANAGER'S
INSIGHT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487168" y="5450586"/>
            <a:ext cx="8595360" cy="22860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>
                <a:solidFill>
                  <a:srgbClr val="122F49"/>
                </a:solidFill>
                <a:latin typeface="Aptos"/>
              </a:rPr>
              <a:t>Investors choose based on after-tax returns, not stated yields alone.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749808" y="5734050"/>
            <a:ext cx="1554480" cy="237744"/>
          </a:xfrm>
          <a:prstGeom prst="roundRect">
            <a:avLst/>
          </a:prstGeom>
          <a:solidFill>
            <a:srgbClr val="E2F6F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916E"/>
                </a:solidFill>
                <a:latin typeface="Aptos"/>
              </a:rPr>
              <a:t>QUICK EXAMPLE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2487168" y="5752338"/>
            <a:ext cx="8595360" cy="22860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>
                <a:solidFill>
                  <a:srgbClr val="122F49"/>
                </a:solidFill>
                <a:latin typeface="Aptos"/>
              </a:rPr>
              <a:t>After-tax yield = taxable yield x (1 - tax rate).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777240" y="1874520"/>
            <a:ext cx="5032249" cy="733806"/>
          </a:xfrm>
          <a:prstGeom prst="roundRect">
            <a:avLst/>
          </a:prstGeom>
          <a:solidFill>
            <a:srgbClr val="FAFBFD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Rounded Rectangle 24"/>
          <p:cNvSpPr/>
          <p:nvPr/>
        </p:nvSpPr>
        <p:spPr>
          <a:xfrm>
            <a:off x="868680" y="2122551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01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344168" y="1929384"/>
            <a:ext cx="4355593" cy="62407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Interest income can be taxable, tax-exempt, or taxed differently across jurisdictions.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777240" y="2681478"/>
            <a:ext cx="5032249" cy="733806"/>
          </a:xfrm>
          <a:prstGeom prst="roundRect">
            <a:avLst/>
          </a:prstGeom>
          <a:solidFill>
            <a:srgbClr val="F6F8FB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8" name="Rounded Rectangle 27"/>
          <p:cNvSpPr/>
          <p:nvPr/>
        </p:nvSpPr>
        <p:spPr>
          <a:xfrm>
            <a:off x="868680" y="2929509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02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344168" y="2736342"/>
            <a:ext cx="4355593" cy="62407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Tax-exempt securities can offer lower stated yields but attractive after-tax returns.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777240" y="3488436"/>
            <a:ext cx="5032249" cy="733806"/>
          </a:xfrm>
          <a:prstGeom prst="roundRect">
            <a:avLst/>
          </a:prstGeom>
          <a:solidFill>
            <a:srgbClr val="FAFBFD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1" name="Rounded Rectangle 30"/>
          <p:cNvSpPr/>
          <p:nvPr/>
        </p:nvSpPr>
        <p:spPr>
          <a:xfrm>
            <a:off x="868680" y="3736467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03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344168" y="3543300"/>
            <a:ext cx="4355593" cy="62407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22240"/>
                </a:solidFill>
                <a:latin typeface="Aptos"/>
              </a:rPr>
              <a:t>The relevant comparison is after-tax yield: </a:t>
            </a:r>
            <a:r>
              <a:rPr sz="1480" b="1">
                <a:solidFill>
                  <a:srgbClr val="1B1F27"/>
                </a:solidFill>
                <a:latin typeface="Aptos"/>
              </a:rPr>
              <a:t>before-tax yield × (1 − tax rate).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777240" y="4295394"/>
            <a:ext cx="5032249" cy="733806"/>
          </a:xfrm>
          <a:prstGeom prst="roundRect">
            <a:avLst/>
          </a:prstGeom>
          <a:solidFill>
            <a:srgbClr val="F6F8FB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4" name="Rounded Rectangle 33"/>
          <p:cNvSpPr/>
          <p:nvPr/>
        </p:nvSpPr>
        <p:spPr>
          <a:xfrm>
            <a:off x="868680" y="4543425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04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1344168" y="4350258"/>
            <a:ext cx="4355593" cy="62407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Tax status helps explain yield differences among otherwise similar instruments.</a:t>
            </a:r>
          </a:p>
        </p:txBody>
      </p:sp>
    </p:spTree>
    <p:extLst>
      <p:ext uri="{BB962C8B-B14F-4D97-AF65-F5344CB8AC3E}">
        <p14:creationId xmlns:p14="http://schemas.microsoft.com/office/powerpoint/2010/main" val="290951455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3"/>
          <p:cNvSpPr/>
          <p:nvPr/>
        </p:nvSpPr>
        <p:spPr>
          <a:xfrm>
            <a:off x="3035808" y="338328"/>
            <a:ext cx="1572768" cy="283464"/>
          </a:xfrm>
          <a:prstGeom prst="roundRect">
            <a:avLst>
              <a:gd name="adj" fmla="val 25806"/>
            </a:avLst>
          </a:prstGeom>
          <a:solidFill>
            <a:srgbClr val="EAF5FB"/>
          </a:solidFill>
          <a:ln>
            <a:solidFill>
              <a:srgbClr val="EAF5FB">
                <a:alpha val="0"/>
              </a:srgbClr>
            </a:solidFill>
          </a:ln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C5A8E"/>
                </a:solidFill>
                <a:latin typeface="Aptos"/>
              </a:rPr>
              <a:t>INTEREST RATES</a:t>
            </a:r>
            <a:endParaRPr lang="en-US" sz="1100" b="1" dirty="0"/>
          </a:p>
        </p:txBody>
      </p:sp>
      <p:sp>
        <p:nvSpPr>
          <p:cNvPr id="6" name="Text 4"/>
          <p:cNvSpPr/>
          <p:nvPr/>
        </p:nvSpPr>
        <p:spPr>
          <a:xfrm>
            <a:off x="3035808" y="758952"/>
            <a:ext cx="632764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200" b="1" dirty="0">
                <a:solidFill>
                  <a:srgbClr val="17324D"/>
                </a:solidFill>
                <a:latin typeface="Aptos"/>
              </a:rPr>
              <a:t>Required Return Formula Overview</a:t>
            </a:r>
            <a:endParaRPr lang="en-US" sz="2200" b="1" dirty="0"/>
          </a:p>
        </p:txBody>
      </p:sp>
      <p:sp>
        <p:nvSpPr>
          <p:cNvPr id="7" name="Text 5"/>
          <p:cNvSpPr/>
          <p:nvPr/>
        </p:nvSpPr>
        <p:spPr>
          <a:xfrm>
            <a:off x="3035808" y="1216152"/>
            <a:ext cx="658368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>
              <a:buNone/>
            </a:pPr>
            <a:r>
              <a:rPr lang="en-US" sz="1400" b="1" dirty="0">
                <a:solidFill>
                  <a:srgbClr val="FFC000"/>
                </a:solidFill>
                <a:latin typeface="Aptos"/>
              </a:rPr>
              <a:t>Required return combines time value, inflation, and risk compensation.</a:t>
            </a:r>
            <a:endParaRPr lang="en-US" sz="1200" b="1" dirty="0"/>
          </a:p>
        </p:txBody>
      </p:sp>
      <p:sp>
        <p:nvSpPr>
          <p:cNvPr id="14" name="Text 12"/>
          <p:cNvSpPr/>
          <p:nvPr/>
        </p:nvSpPr>
        <p:spPr>
          <a:xfrm>
            <a:off x="502920" y="6565392"/>
            <a:ext cx="29260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B2248"/>
                </a:solidFill>
                <a:latin typeface="Aptos"/>
              </a:rPr>
              <a:t>Interest rates and financial markets</a:t>
            </a:r>
            <a:endParaRPr lang="en-US" sz="1100" b="1" dirty="0"/>
          </a:p>
        </p:txBody>
      </p:sp>
      <p:sp>
        <p:nvSpPr>
          <p:cNvPr id="15" name="Text 13"/>
          <p:cNvSpPr/>
          <p:nvPr/>
        </p:nvSpPr>
        <p:spPr>
          <a:xfrm>
            <a:off x="11292840" y="6528816"/>
            <a:ext cx="4114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sz="1050" b="1">
                <a:solidFill>
                  <a:srgbClr val="17324D"/>
                </a:solidFill>
                <a:latin typeface="Arial"/>
              </a:rPr>
              <a:t>20</a:t>
            </a:r>
            <a:endParaRPr lang="en-US" sz="1200" b="1" dirty="0"/>
          </a:p>
        </p:txBody>
      </p:sp>
      <p:sp>
        <p:nvSpPr>
          <p:cNvPr id="16" name="Text 14"/>
          <p:cNvSpPr/>
          <p:nvPr/>
        </p:nvSpPr>
        <p:spPr>
          <a:xfrm>
            <a:off x="713232" y="1828800"/>
            <a:ext cx="3017520" cy="228600"/>
          </a:xfrm>
          <a:prstGeom prst="rect">
            <a:avLst/>
          </a:prstGeom>
          <a:solidFill>
            <a:srgbClr val="122240"/>
          </a:solidFill>
          <a:ln>
            <a:noFill/>
          </a:ln>
        </p:spPr>
        <p:txBody>
          <a:bodyPr wrap="square" lIns="50800" tIns="0" rIns="50800" bIns="0" rtlCol="0" anchor="ctr"/>
          <a:lstStyle/>
          <a:p>
            <a:pPr marL="0" indent="0"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1550" b="1">
                <a:solidFill>
                  <a:srgbClr val="FFFFFF"/>
                </a:solidFill>
                <a:latin typeface="Aptos"/>
              </a:rPr>
              <a:t>Core explanation</a:t>
            </a:r>
            <a:endParaRPr lang="en-US" sz="1300" b="1" dirty="0"/>
          </a:p>
        </p:txBody>
      </p:sp>
      <p:sp>
        <p:nvSpPr>
          <p:cNvPr id="18" name="Shape 16"/>
          <p:cNvSpPr/>
          <p:nvPr/>
        </p:nvSpPr>
        <p:spPr>
          <a:xfrm>
            <a:off x="6945782" y="2907792"/>
            <a:ext cx="164592" cy="0"/>
          </a:xfrm>
          <a:prstGeom prst="line">
            <a:avLst/>
          </a:prstGeom>
          <a:solidFill>
            <a:srgbClr val="FFFFFF">
              <a:alpha val="0"/>
            </a:srgbClr>
          </a:solidFill>
          <a:ln w="19050">
            <a:solidFill>
              <a:srgbClr val="00A8E0"/>
            </a:solidFill>
            <a:prstDash val="solid"/>
            <a:tailEnd type="triangle"/>
          </a:ln>
        </p:spPr>
        <p:txBody>
          <a:bodyPr/>
          <a:lstStyle/>
          <a:p>
            <a:endParaRPr b="1"/>
          </a:p>
        </p:txBody>
      </p:sp>
      <p:sp>
        <p:nvSpPr>
          <p:cNvPr id="19" name="Shape 17"/>
          <p:cNvSpPr/>
          <p:nvPr/>
        </p:nvSpPr>
        <p:spPr>
          <a:xfrm>
            <a:off x="7975397" y="2907792"/>
            <a:ext cx="164592" cy="0"/>
          </a:xfrm>
          <a:prstGeom prst="line">
            <a:avLst/>
          </a:prstGeom>
          <a:solidFill>
            <a:srgbClr val="FFFFFF">
              <a:alpha val="0"/>
            </a:srgbClr>
          </a:solidFill>
          <a:ln w="19050">
            <a:solidFill>
              <a:srgbClr val="00A8E0"/>
            </a:solidFill>
            <a:prstDash val="solid"/>
            <a:tailEnd type="triangle"/>
          </a:ln>
        </p:spPr>
        <p:txBody>
          <a:bodyPr/>
          <a:lstStyle/>
          <a:p>
            <a:endParaRPr b="1"/>
          </a:p>
        </p:txBody>
      </p:sp>
      <p:sp>
        <p:nvSpPr>
          <p:cNvPr id="20" name="Shape 18"/>
          <p:cNvSpPr/>
          <p:nvPr/>
        </p:nvSpPr>
        <p:spPr>
          <a:xfrm>
            <a:off x="9005011" y="2907792"/>
            <a:ext cx="164592" cy="0"/>
          </a:xfrm>
          <a:prstGeom prst="line">
            <a:avLst/>
          </a:prstGeom>
          <a:solidFill>
            <a:srgbClr val="FFFFFF">
              <a:alpha val="0"/>
            </a:srgbClr>
          </a:solidFill>
          <a:ln w="19050">
            <a:solidFill>
              <a:srgbClr val="00A8E0"/>
            </a:solidFill>
            <a:prstDash val="solid"/>
            <a:tailEnd type="triangle"/>
          </a:ln>
        </p:spPr>
        <p:txBody>
          <a:bodyPr/>
          <a:lstStyle/>
          <a:p>
            <a:endParaRPr b="1"/>
          </a:p>
        </p:txBody>
      </p:sp>
      <p:sp>
        <p:nvSpPr>
          <p:cNvPr id="21" name="Shape 19"/>
          <p:cNvSpPr/>
          <p:nvPr/>
        </p:nvSpPr>
        <p:spPr>
          <a:xfrm>
            <a:off x="10034626" y="2907792"/>
            <a:ext cx="164592" cy="0"/>
          </a:xfrm>
          <a:prstGeom prst="line">
            <a:avLst/>
          </a:prstGeom>
          <a:solidFill>
            <a:srgbClr val="FFFFFF">
              <a:alpha val="0"/>
            </a:srgbClr>
          </a:solidFill>
          <a:ln w="19050">
            <a:solidFill>
              <a:srgbClr val="00A8E0"/>
            </a:solidFill>
            <a:prstDash val="solid"/>
            <a:tailEnd type="triangle"/>
          </a:ln>
        </p:spPr>
        <p:txBody>
          <a:bodyPr/>
          <a:lstStyle/>
          <a:p>
            <a:endParaRPr b="1"/>
          </a:p>
        </p:txBody>
      </p:sp>
      <p:sp>
        <p:nvSpPr>
          <p:cNvPr id="22" name="Text 20"/>
          <p:cNvSpPr/>
          <p:nvPr/>
        </p:nvSpPr>
        <p:spPr>
          <a:xfrm>
            <a:off x="6080760" y="2496312"/>
            <a:ext cx="865022" cy="822960"/>
          </a:xfrm>
          <a:prstGeom prst="roundRect">
            <a:avLst>
              <a:gd name="adj" fmla="val 8889"/>
            </a:avLst>
          </a:prstGeom>
          <a:solidFill>
            <a:srgbClr val="F4FAFE"/>
          </a:solidFill>
          <a:ln w="13970">
            <a:solidFill>
              <a:srgbClr val="00A8E0"/>
            </a:solidFill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7324D"/>
                </a:solidFill>
                <a:latin typeface="Aptos"/>
              </a:rPr>
              <a:t>Real risk-free rate</a:t>
            </a:r>
            <a:endParaRPr lang="en-US" sz="1150" b="1" dirty="0"/>
          </a:p>
        </p:txBody>
      </p:sp>
      <p:sp>
        <p:nvSpPr>
          <p:cNvPr id="23" name="Text 21"/>
          <p:cNvSpPr/>
          <p:nvPr/>
        </p:nvSpPr>
        <p:spPr>
          <a:xfrm>
            <a:off x="7110374" y="2496312"/>
            <a:ext cx="865022" cy="822960"/>
          </a:xfrm>
          <a:prstGeom prst="roundRect">
            <a:avLst>
              <a:gd name="adj" fmla="val 8889"/>
            </a:avLst>
          </a:prstGeom>
          <a:solidFill>
            <a:srgbClr val="F4FAFE"/>
          </a:solidFill>
          <a:ln w="13970">
            <a:solidFill>
              <a:srgbClr val="00A8E0"/>
            </a:solidFill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7324D"/>
                </a:solidFill>
                <a:latin typeface="Aptos"/>
              </a:rPr>
              <a:t>Inflation premium</a:t>
            </a:r>
            <a:endParaRPr lang="en-US" sz="1150" b="1" dirty="0"/>
          </a:p>
        </p:txBody>
      </p:sp>
      <p:sp>
        <p:nvSpPr>
          <p:cNvPr id="24" name="Text 22"/>
          <p:cNvSpPr/>
          <p:nvPr/>
        </p:nvSpPr>
        <p:spPr>
          <a:xfrm>
            <a:off x="8139989" y="2496312"/>
            <a:ext cx="865022" cy="822960"/>
          </a:xfrm>
          <a:prstGeom prst="roundRect">
            <a:avLst>
              <a:gd name="adj" fmla="val 8889"/>
            </a:avLst>
          </a:prstGeom>
          <a:solidFill>
            <a:srgbClr val="F4FAFE"/>
          </a:solidFill>
          <a:ln w="13970">
            <a:solidFill>
              <a:srgbClr val="00A8E0"/>
            </a:solidFill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7324D"/>
                </a:solidFill>
                <a:latin typeface="Aptos"/>
              </a:rPr>
              <a:t>Default premium</a:t>
            </a:r>
            <a:endParaRPr lang="en-US" sz="1150" b="1" dirty="0"/>
          </a:p>
        </p:txBody>
      </p:sp>
      <p:sp>
        <p:nvSpPr>
          <p:cNvPr id="25" name="Text 23"/>
          <p:cNvSpPr/>
          <p:nvPr/>
        </p:nvSpPr>
        <p:spPr>
          <a:xfrm>
            <a:off x="9169603" y="2496312"/>
            <a:ext cx="865022" cy="822960"/>
          </a:xfrm>
          <a:prstGeom prst="roundRect">
            <a:avLst>
              <a:gd name="adj" fmla="val 8889"/>
            </a:avLst>
          </a:prstGeom>
          <a:solidFill>
            <a:srgbClr val="F4FAFE"/>
          </a:solidFill>
          <a:ln w="13970">
            <a:solidFill>
              <a:srgbClr val="00A8E0"/>
            </a:solidFill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7324D"/>
                </a:solidFill>
                <a:latin typeface="Aptos"/>
              </a:rPr>
              <a:t>Liquidity premium</a:t>
            </a:r>
            <a:endParaRPr lang="en-US" sz="1150" b="1" dirty="0"/>
          </a:p>
        </p:txBody>
      </p:sp>
      <p:sp>
        <p:nvSpPr>
          <p:cNvPr id="26" name="Text 24"/>
          <p:cNvSpPr/>
          <p:nvPr/>
        </p:nvSpPr>
        <p:spPr>
          <a:xfrm>
            <a:off x="10199218" y="2496312"/>
            <a:ext cx="865022" cy="822960"/>
          </a:xfrm>
          <a:prstGeom prst="roundRect">
            <a:avLst>
              <a:gd name="adj" fmla="val 8889"/>
            </a:avLst>
          </a:prstGeom>
          <a:solidFill>
            <a:srgbClr val="F4FAFE"/>
          </a:solidFill>
          <a:ln w="13970">
            <a:solidFill>
              <a:srgbClr val="00A8E0"/>
            </a:solidFill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7324D"/>
                </a:solidFill>
                <a:latin typeface="Aptos"/>
              </a:rPr>
              <a:t>Maturity premium</a:t>
            </a:r>
            <a:endParaRPr lang="en-US" sz="1150" b="1" dirty="0"/>
          </a:p>
        </p:txBody>
      </p:sp>
      <p:sp>
        <p:nvSpPr>
          <p:cNvPr id="27" name="Rounded Rectangle 26"/>
          <p:cNvSpPr/>
          <p:nvPr/>
        </p:nvSpPr>
        <p:spPr>
          <a:xfrm>
            <a:off x="594360" y="5340858"/>
            <a:ext cx="10753344" cy="694944"/>
          </a:xfrm>
          <a:prstGeom prst="roundRect">
            <a:avLst/>
          </a:prstGeom>
          <a:solidFill>
            <a:srgbClr val="F7FAFC"/>
          </a:solidFill>
          <a:ln w="13970">
            <a:solidFill>
              <a:srgbClr val="BEDC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28" name="Rounded Rectangle 27"/>
          <p:cNvSpPr/>
          <p:nvPr/>
        </p:nvSpPr>
        <p:spPr>
          <a:xfrm>
            <a:off x="749808" y="5432298"/>
            <a:ext cx="1554480" cy="237744"/>
          </a:xfrm>
          <a:prstGeom prst="roundRect">
            <a:avLst/>
          </a:prstGeom>
          <a:solidFill>
            <a:srgbClr val="E8F6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6094"/>
                </a:solidFill>
                <a:latin typeface="Aptos"/>
              </a:rPr>
              <a:t>MANAGER'S
INSIGHT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487168" y="5450586"/>
            <a:ext cx="8595360" cy="22860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>
                <a:solidFill>
                  <a:srgbClr val="122F49"/>
                </a:solidFill>
                <a:latin typeface="Aptos"/>
              </a:rPr>
              <a:t>Required return combines a base rate with risk compensation.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749808" y="5734050"/>
            <a:ext cx="1554480" cy="237744"/>
          </a:xfrm>
          <a:prstGeom prst="roundRect">
            <a:avLst/>
          </a:prstGeom>
          <a:solidFill>
            <a:srgbClr val="E2F6F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916E"/>
                </a:solidFill>
                <a:latin typeface="Aptos"/>
              </a:rPr>
              <a:t>QUICK EXAMPLE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2487168" y="5752338"/>
            <a:ext cx="8595360" cy="22860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>
                <a:solidFill>
                  <a:srgbClr val="122F49"/>
                </a:solidFill>
                <a:latin typeface="Aptos"/>
              </a:rPr>
              <a:t>If rf=4% and premiums total 5%, required return = 9%.</a:t>
            </a:r>
          </a:p>
        </p:txBody>
      </p:sp>
      <p:sp>
        <p:nvSpPr>
          <p:cNvPr id="32" name="Rounded Rectangle 31"/>
          <p:cNvSpPr/>
          <p:nvPr/>
        </p:nvSpPr>
        <p:spPr>
          <a:xfrm>
            <a:off x="713232" y="2148840"/>
            <a:ext cx="4526280" cy="710946"/>
          </a:xfrm>
          <a:prstGeom prst="roundRect">
            <a:avLst/>
          </a:prstGeom>
          <a:solidFill>
            <a:srgbClr val="FAFBFD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3" name="Rounded Rectangle 32"/>
          <p:cNvSpPr/>
          <p:nvPr/>
        </p:nvSpPr>
        <p:spPr>
          <a:xfrm>
            <a:off x="804672" y="2385441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01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1280160" y="2203704"/>
            <a:ext cx="3849624" cy="60121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550" b="1">
                <a:solidFill>
                  <a:srgbClr val="1B1F27"/>
                </a:solidFill>
                <a:latin typeface="Aptos"/>
              </a:rPr>
              <a:t>Investors require a base return for giving up current use of funds.</a:t>
            </a:r>
          </a:p>
        </p:txBody>
      </p:sp>
      <p:sp>
        <p:nvSpPr>
          <p:cNvPr id="35" name="Rounded Rectangle 34"/>
          <p:cNvSpPr/>
          <p:nvPr/>
        </p:nvSpPr>
        <p:spPr>
          <a:xfrm>
            <a:off x="713232" y="2932938"/>
            <a:ext cx="4526280" cy="710946"/>
          </a:xfrm>
          <a:prstGeom prst="roundRect">
            <a:avLst/>
          </a:prstGeom>
          <a:solidFill>
            <a:srgbClr val="F6F8FB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6" name="Rounded Rectangle 35"/>
          <p:cNvSpPr/>
          <p:nvPr/>
        </p:nvSpPr>
        <p:spPr>
          <a:xfrm>
            <a:off x="804672" y="3169539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02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1280160" y="2987802"/>
            <a:ext cx="3849624" cy="60121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550" b="1">
                <a:solidFill>
                  <a:srgbClr val="1B1F27"/>
                </a:solidFill>
                <a:latin typeface="Aptos"/>
              </a:rPr>
              <a:t>They add expected inflation to preserve purchasing power.</a:t>
            </a:r>
          </a:p>
        </p:txBody>
      </p:sp>
      <p:sp>
        <p:nvSpPr>
          <p:cNvPr id="38" name="Rounded Rectangle 37"/>
          <p:cNvSpPr/>
          <p:nvPr/>
        </p:nvSpPr>
        <p:spPr>
          <a:xfrm>
            <a:off x="713232" y="3717036"/>
            <a:ext cx="4526280" cy="710946"/>
          </a:xfrm>
          <a:prstGeom prst="roundRect">
            <a:avLst/>
          </a:prstGeom>
          <a:solidFill>
            <a:srgbClr val="FAFBFD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9" name="Rounded Rectangle 38"/>
          <p:cNvSpPr/>
          <p:nvPr/>
        </p:nvSpPr>
        <p:spPr>
          <a:xfrm>
            <a:off x="804672" y="3953637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03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1280160" y="3771900"/>
            <a:ext cx="3849624" cy="60121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They add premiums for default risk, liquidity risk, maturity risk, and other relevant risks.</a:t>
            </a:r>
          </a:p>
        </p:txBody>
      </p:sp>
      <p:sp>
        <p:nvSpPr>
          <p:cNvPr id="41" name="Rounded Rectangle 40"/>
          <p:cNvSpPr/>
          <p:nvPr/>
        </p:nvSpPr>
        <p:spPr>
          <a:xfrm>
            <a:off x="713232" y="4501134"/>
            <a:ext cx="4526280" cy="710946"/>
          </a:xfrm>
          <a:prstGeom prst="roundRect">
            <a:avLst/>
          </a:prstGeom>
          <a:solidFill>
            <a:srgbClr val="F6F8FB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2" name="Rounded Rectangle 41"/>
          <p:cNvSpPr/>
          <p:nvPr/>
        </p:nvSpPr>
        <p:spPr>
          <a:xfrm>
            <a:off x="804672" y="4737735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04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1280160" y="4555998"/>
            <a:ext cx="3849624" cy="60121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The required return becomes the discount rate used in valuation and capital budgeting.</a:t>
            </a:r>
          </a:p>
        </p:txBody>
      </p:sp>
    </p:spTree>
    <p:extLst>
      <p:ext uri="{BB962C8B-B14F-4D97-AF65-F5344CB8AC3E}">
        <p14:creationId xmlns:p14="http://schemas.microsoft.com/office/powerpoint/2010/main" val="300899687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3"/>
          <p:cNvSpPr/>
          <p:nvPr/>
        </p:nvSpPr>
        <p:spPr>
          <a:xfrm>
            <a:off x="3035808" y="338328"/>
            <a:ext cx="1572768" cy="283464"/>
          </a:xfrm>
          <a:prstGeom prst="roundRect">
            <a:avLst>
              <a:gd name="adj" fmla="val 25806"/>
            </a:avLst>
          </a:prstGeom>
          <a:solidFill>
            <a:srgbClr val="EAF5FB"/>
          </a:solidFill>
          <a:ln>
            <a:solidFill>
              <a:srgbClr val="EAF5FB">
                <a:alpha val="0"/>
              </a:srgbClr>
            </a:solidFill>
          </a:ln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C5A8E"/>
                </a:solidFill>
                <a:latin typeface="Aptos"/>
              </a:rPr>
              <a:t>INTEREST RATES</a:t>
            </a:r>
            <a:endParaRPr lang="en-US" sz="1100" b="1" dirty="0"/>
          </a:p>
        </p:txBody>
      </p:sp>
      <p:sp>
        <p:nvSpPr>
          <p:cNvPr id="6" name="Text 4"/>
          <p:cNvSpPr/>
          <p:nvPr/>
        </p:nvSpPr>
        <p:spPr>
          <a:xfrm>
            <a:off x="3035808" y="758952"/>
            <a:ext cx="632764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200" b="1" dirty="0">
                <a:solidFill>
                  <a:srgbClr val="17324D"/>
                </a:solidFill>
                <a:latin typeface="Aptos"/>
              </a:rPr>
              <a:t>Risk-Free Rate</a:t>
            </a:r>
            <a:endParaRPr lang="en-US" sz="2200" b="1" dirty="0"/>
          </a:p>
        </p:txBody>
      </p:sp>
      <p:sp>
        <p:nvSpPr>
          <p:cNvPr id="7" name="Text 5"/>
          <p:cNvSpPr/>
          <p:nvPr/>
        </p:nvSpPr>
        <p:spPr>
          <a:xfrm>
            <a:off x="3035808" y="1216152"/>
            <a:ext cx="658368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70000" lnSpcReduction="20000"/>
          </a:bodyPr>
          <a:lstStyle/>
          <a:p>
            <a:pPr marL="0" indent="0">
              <a:buNone/>
            </a:pPr>
            <a:r>
              <a:rPr lang="en-US" sz="1400" b="1" dirty="0">
                <a:solidFill>
                  <a:srgbClr val="FFC000"/>
                </a:solidFill>
                <a:latin typeface="Aptos"/>
              </a:rPr>
              <a:t>The risk-free rate is the return on an investment with no default risk under the same currency and horizon.</a:t>
            </a:r>
            <a:endParaRPr lang="en-US" sz="1200" b="1" dirty="0"/>
          </a:p>
        </p:txBody>
      </p:sp>
      <p:sp>
        <p:nvSpPr>
          <p:cNvPr id="14" name="Text 12"/>
          <p:cNvSpPr/>
          <p:nvPr/>
        </p:nvSpPr>
        <p:spPr>
          <a:xfrm>
            <a:off x="502920" y="6565392"/>
            <a:ext cx="29260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B2248"/>
                </a:solidFill>
                <a:latin typeface="Aptos"/>
              </a:rPr>
              <a:t>Interest rates and financial markets</a:t>
            </a:r>
            <a:endParaRPr lang="en-US" sz="1100" b="1" dirty="0"/>
          </a:p>
        </p:txBody>
      </p:sp>
      <p:sp>
        <p:nvSpPr>
          <p:cNvPr id="15" name="Text 13"/>
          <p:cNvSpPr/>
          <p:nvPr/>
        </p:nvSpPr>
        <p:spPr>
          <a:xfrm>
            <a:off x="11292840" y="6528816"/>
            <a:ext cx="4114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sz="1400" b="1">
                <a:solidFill>
                  <a:srgbClr val="17324D"/>
                </a:solidFill>
                <a:latin typeface="Arial"/>
              </a:rPr>
              <a:t>21</a:t>
            </a:r>
            <a:endParaRPr lang="en-US" sz="1200" b="1" dirty="0"/>
          </a:p>
        </p:txBody>
      </p:sp>
      <p:sp>
        <p:nvSpPr>
          <p:cNvPr id="93" name="Rectangle 92"/>
          <p:cNvSpPr/>
          <p:nvPr/>
        </p:nvSpPr>
        <p:spPr>
          <a:xfrm>
            <a:off x="10716768" y="1874519"/>
            <a:ext cx="475488" cy="109728"/>
          </a:xfrm>
          <a:prstGeom prst="rect">
            <a:avLst/>
          </a:prstGeom>
          <a:solidFill>
            <a:srgbClr val="00A9E0"/>
          </a:solidFill>
          <a:ln w="13970">
            <a:solidFill>
              <a:srgbClr val="00A9E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94" name="Rectangle 93"/>
          <p:cNvSpPr/>
          <p:nvPr/>
        </p:nvSpPr>
        <p:spPr>
          <a:xfrm>
            <a:off x="10881360" y="1993392"/>
            <a:ext cx="475488" cy="109728"/>
          </a:xfrm>
          <a:prstGeom prst="rect">
            <a:avLst/>
          </a:prstGeom>
          <a:solidFill>
            <a:srgbClr val="64BEDC"/>
          </a:solidFill>
          <a:ln w="13970">
            <a:solidFill>
              <a:srgbClr val="64BED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95" name="Rectangle 94"/>
          <p:cNvSpPr/>
          <p:nvPr/>
        </p:nvSpPr>
        <p:spPr>
          <a:xfrm>
            <a:off x="11045952" y="2112264"/>
            <a:ext cx="475488" cy="109728"/>
          </a:xfrm>
          <a:prstGeom prst="rect">
            <a:avLst/>
          </a:prstGeom>
          <a:solidFill>
            <a:srgbClr val="F7B500"/>
          </a:solidFill>
          <a:ln w="13970">
            <a:solidFill>
              <a:srgbClr val="F7B5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96" name="Rounded Rectangle 95"/>
          <p:cNvSpPr/>
          <p:nvPr/>
        </p:nvSpPr>
        <p:spPr>
          <a:xfrm>
            <a:off x="768096" y="1783080"/>
            <a:ext cx="2057400" cy="310896"/>
          </a:xfrm>
          <a:prstGeom prst="roundRect">
            <a:avLst/>
          </a:prstGeom>
          <a:solidFill>
            <a:srgbClr val="E8F6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6094"/>
                </a:solidFill>
                <a:latin typeface="Aptos"/>
              </a:rPr>
              <a:t>BASE RATE</a:t>
            </a:r>
          </a:p>
        </p:txBody>
      </p:sp>
      <p:sp>
        <p:nvSpPr>
          <p:cNvPr id="97" name="TextBox 96"/>
          <p:cNvSpPr txBox="1"/>
          <p:nvPr/>
        </p:nvSpPr>
        <p:spPr>
          <a:xfrm>
            <a:off x="768096" y="2112264"/>
            <a:ext cx="8138160" cy="438912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2400" b="1">
                <a:solidFill>
                  <a:srgbClr val="122F49"/>
                </a:solidFill>
                <a:latin typeface="Aptos"/>
              </a:rPr>
              <a:t>Risk-free rate: base rate before risk premiums</a:t>
            </a:r>
          </a:p>
        </p:txBody>
      </p:sp>
      <p:sp>
        <p:nvSpPr>
          <p:cNvPr id="98" name="TextBox 97"/>
          <p:cNvSpPr txBox="1"/>
          <p:nvPr/>
        </p:nvSpPr>
        <p:spPr>
          <a:xfrm>
            <a:off x="768096" y="2560320"/>
            <a:ext cx="8183879" cy="384048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50" b="1">
                <a:solidFill>
                  <a:srgbClr val="5F7080"/>
                </a:solidFill>
                <a:latin typeface="Aptos"/>
              </a:rPr>
              <a:t>The risk-free rate is the starting return before adding compensation for credit, liquidity, and maturity risk.</a:t>
            </a:r>
          </a:p>
        </p:txBody>
      </p:sp>
      <p:pic>
        <p:nvPicPr>
          <p:cNvPr id="99" name="Picture 98" descr="imag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9536" y="3063240"/>
            <a:ext cx="3017520" cy="1691640"/>
          </a:xfrm>
          <a:prstGeom prst="rect">
            <a:avLst/>
          </a:prstGeom>
        </p:spPr>
      </p:pic>
      <p:sp>
        <p:nvSpPr>
          <p:cNvPr id="100" name="Rounded Rectangle 99"/>
          <p:cNvSpPr/>
          <p:nvPr/>
        </p:nvSpPr>
        <p:spPr>
          <a:xfrm>
            <a:off x="4251960" y="2980944"/>
            <a:ext cx="6995160" cy="868680"/>
          </a:xfrm>
          <a:prstGeom prst="roundRect">
            <a:avLst/>
          </a:prstGeom>
          <a:solidFill>
            <a:srgbClr val="E8F6FC"/>
          </a:solidFill>
          <a:ln w="13970">
            <a:solidFill>
              <a:srgbClr val="00A9E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54864" tIns="91440" rIns="54864" bIns="18288" rtlCol="0" anchor="ctr"/>
          <a:lstStyle/>
          <a:p>
            <a:pPr algn="ctr"/>
            <a:r>
              <a:rPr sz="1700" b="1">
                <a:solidFill>
                  <a:srgbClr val="122F49"/>
                </a:solidFill>
                <a:latin typeface="Aptos"/>
              </a:rPr>
              <a:t>Required Return</a:t>
            </a:r>
            <a:r>
              <a:rPr sz="1700" b="1">
                <a:solidFill>
                  <a:srgbClr val="00A9E0"/>
                </a:solidFill>
                <a:latin typeface="Aptos"/>
              </a:rPr>
              <a:t>  =  </a:t>
            </a:r>
            <a:r>
              <a:rPr sz="1700" b="1">
                <a:solidFill>
                  <a:srgbClr val="00916E"/>
                </a:solidFill>
                <a:latin typeface="Aptos"/>
              </a:rPr>
              <a:t>Risk-Free Rate</a:t>
            </a:r>
            <a:r>
              <a:rPr sz="1700" b="1">
                <a:solidFill>
                  <a:srgbClr val="00A9E0"/>
                </a:solidFill>
                <a:latin typeface="Aptos"/>
              </a:rPr>
              <a:t>  +  </a:t>
            </a:r>
            <a:r>
              <a:rPr sz="1700" b="1">
                <a:solidFill>
                  <a:srgbClr val="F7B500"/>
                </a:solidFill>
                <a:latin typeface="Aptos"/>
              </a:rPr>
              <a:t>Risk Premium</a:t>
            </a:r>
          </a:p>
          <a:p>
            <a:pPr algn="ctr"/>
            <a:r>
              <a:rPr sz="1400" b="1">
                <a:solidFill>
                  <a:srgbClr val="5F7080"/>
                </a:solidFill>
                <a:latin typeface="Aptos"/>
              </a:rPr>
              <a:t>Risk-free rate is the floor; premiums are added for uncertainty.</a:t>
            </a:r>
          </a:p>
        </p:txBody>
      </p:sp>
      <p:sp>
        <p:nvSpPr>
          <p:cNvPr id="101" name="Rounded Rectangle 100"/>
          <p:cNvSpPr/>
          <p:nvPr/>
        </p:nvSpPr>
        <p:spPr>
          <a:xfrm>
            <a:off x="4251960" y="4160520"/>
            <a:ext cx="2148840" cy="676656"/>
          </a:xfrm>
          <a:prstGeom prst="roundRect">
            <a:avLst/>
          </a:prstGeom>
          <a:solidFill>
            <a:srgbClr val="F7FAFC"/>
          </a:solidFill>
          <a:ln w="13970">
            <a:solidFill>
              <a:srgbClr val="00A9E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102" name="Rounded Rectangle 101"/>
          <p:cNvSpPr/>
          <p:nvPr/>
        </p:nvSpPr>
        <p:spPr>
          <a:xfrm>
            <a:off x="4325112" y="4224528"/>
            <a:ext cx="1828800" cy="228600"/>
          </a:xfrm>
          <a:prstGeom prst="roundRect">
            <a:avLst/>
          </a:prstGeom>
          <a:solidFill>
            <a:srgbClr val="E8F6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6094"/>
                </a:solidFill>
                <a:latin typeface="Aptos"/>
              </a:rPr>
              <a:t>TREASURY BILLS</a:t>
            </a:r>
          </a:p>
        </p:txBody>
      </p:sp>
      <p:sp>
        <p:nvSpPr>
          <p:cNvPr id="103" name="TextBox 102"/>
          <p:cNvSpPr txBox="1"/>
          <p:nvPr/>
        </p:nvSpPr>
        <p:spPr>
          <a:xfrm>
            <a:off x="4398264" y="4498848"/>
            <a:ext cx="1874519" cy="219456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 dirty="0">
                <a:solidFill>
                  <a:srgbClr val="122F49"/>
                </a:solidFill>
                <a:latin typeface="Aptos"/>
              </a:rPr>
              <a:t>Short horizon</a:t>
            </a:r>
          </a:p>
        </p:txBody>
      </p:sp>
      <p:sp>
        <p:nvSpPr>
          <p:cNvPr id="104" name="Rounded Rectangle 103"/>
          <p:cNvSpPr/>
          <p:nvPr/>
        </p:nvSpPr>
        <p:spPr>
          <a:xfrm>
            <a:off x="6601968" y="4160520"/>
            <a:ext cx="2148840" cy="676656"/>
          </a:xfrm>
          <a:prstGeom prst="roundRect">
            <a:avLst/>
          </a:prstGeom>
          <a:solidFill>
            <a:srgbClr val="F7FAFC"/>
          </a:solidFill>
          <a:ln w="13970">
            <a:solidFill>
              <a:srgbClr val="00A9E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b="1"/>
          </a:p>
        </p:txBody>
      </p:sp>
      <p:sp>
        <p:nvSpPr>
          <p:cNvPr id="105" name="Rounded Rectangle 104"/>
          <p:cNvSpPr/>
          <p:nvPr/>
        </p:nvSpPr>
        <p:spPr>
          <a:xfrm>
            <a:off x="6675120" y="4224528"/>
            <a:ext cx="1828800" cy="228600"/>
          </a:xfrm>
          <a:prstGeom prst="roundRect">
            <a:avLst/>
          </a:prstGeom>
          <a:solidFill>
            <a:srgbClr val="E8F6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6094"/>
                </a:solidFill>
                <a:latin typeface="Aptos"/>
              </a:rPr>
              <a:t>TREASURY NOTES</a:t>
            </a:r>
          </a:p>
        </p:txBody>
      </p:sp>
      <p:sp>
        <p:nvSpPr>
          <p:cNvPr id="106" name="TextBox 105"/>
          <p:cNvSpPr txBox="1"/>
          <p:nvPr/>
        </p:nvSpPr>
        <p:spPr>
          <a:xfrm>
            <a:off x="6617640" y="4545330"/>
            <a:ext cx="2164517" cy="172974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 dirty="0">
                <a:solidFill>
                  <a:srgbClr val="122F49"/>
                </a:solidFill>
                <a:latin typeface="Aptos"/>
              </a:rPr>
              <a:t>Medium-term benchmark</a:t>
            </a:r>
          </a:p>
        </p:txBody>
      </p:sp>
      <p:sp>
        <p:nvSpPr>
          <p:cNvPr id="107" name="Rounded Rectangle 106"/>
          <p:cNvSpPr/>
          <p:nvPr/>
        </p:nvSpPr>
        <p:spPr>
          <a:xfrm>
            <a:off x="8942832" y="4160520"/>
            <a:ext cx="2148840" cy="676656"/>
          </a:xfrm>
          <a:prstGeom prst="roundRect">
            <a:avLst/>
          </a:prstGeom>
          <a:solidFill>
            <a:srgbClr val="F7FAFC"/>
          </a:solidFill>
          <a:ln w="13970">
            <a:solidFill>
              <a:srgbClr val="00916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108" name="Rounded Rectangle 107"/>
          <p:cNvSpPr/>
          <p:nvPr/>
        </p:nvSpPr>
        <p:spPr>
          <a:xfrm>
            <a:off x="9015984" y="4224528"/>
            <a:ext cx="1828800" cy="228600"/>
          </a:xfrm>
          <a:prstGeom prst="roundRect">
            <a:avLst/>
          </a:prstGeom>
          <a:solidFill>
            <a:srgbClr val="E2F6F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916E"/>
                </a:solidFill>
                <a:latin typeface="Aptos"/>
              </a:rPr>
              <a:t>TREASURY BONDS</a:t>
            </a:r>
          </a:p>
        </p:txBody>
      </p:sp>
      <p:sp>
        <p:nvSpPr>
          <p:cNvPr id="109" name="TextBox 108"/>
          <p:cNvSpPr txBox="1"/>
          <p:nvPr/>
        </p:nvSpPr>
        <p:spPr>
          <a:xfrm>
            <a:off x="9089136" y="4498848"/>
            <a:ext cx="1874519" cy="219456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 dirty="0">
                <a:solidFill>
                  <a:srgbClr val="122F49"/>
                </a:solidFill>
                <a:latin typeface="Aptos"/>
              </a:rPr>
              <a:t>Long maturity</a:t>
            </a:r>
          </a:p>
        </p:txBody>
      </p:sp>
      <p:sp>
        <p:nvSpPr>
          <p:cNvPr id="110" name="Rounded Rectangle 109"/>
          <p:cNvSpPr/>
          <p:nvPr/>
        </p:nvSpPr>
        <p:spPr>
          <a:xfrm>
            <a:off x="594360" y="5340858"/>
            <a:ext cx="10753344" cy="694944"/>
          </a:xfrm>
          <a:prstGeom prst="roundRect">
            <a:avLst/>
          </a:prstGeom>
          <a:solidFill>
            <a:srgbClr val="F7FAFC"/>
          </a:solidFill>
          <a:ln w="13970">
            <a:solidFill>
              <a:srgbClr val="BEDC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b="1"/>
          </a:p>
        </p:txBody>
      </p:sp>
      <p:sp>
        <p:nvSpPr>
          <p:cNvPr id="111" name="Rounded Rectangle 110"/>
          <p:cNvSpPr/>
          <p:nvPr/>
        </p:nvSpPr>
        <p:spPr>
          <a:xfrm>
            <a:off x="749808" y="5432298"/>
            <a:ext cx="1554480" cy="237744"/>
          </a:xfrm>
          <a:prstGeom prst="roundRect">
            <a:avLst/>
          </a:prstGeom>
          <a:solidFill>
            <a:srgbClr val="E8F6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6094"/>
                </a:solidFill>
                <a:latin typeface="Aptos"/>
              </a:rPr>
              <a:t>MANAGER'S
INSIGHT</a:t>
            </a:r>
          </a:p>
        </p:txBody>
      </p:sp>
      <p:sp>
        <p:nvSpPr>
          <p:cNvPr id="112" name="TextBox 111"/>
          <p:cNvSpPr txBox="1"/>
          <p:nvPr/>
        </p:nvSpPr>
        <p:spPr>
          <a:xfrm>
            <a:off x="2487168" y="5450586"/>
            <a:ext cx="8595360" cy="22860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>
                <a:solidFill>
                  <a:srgbClr val="122F49"/>
                </a:solidFill>
                <a:latin typeface="Aptos"/>
              </a:rPr>
              <a:t>Match the risk-free rate to the currency and maturity of the cash flows.</a:t>
            </a:r>
          </a:p>
        </p:txBody>
      </p:sp>
      <p:sp>
        <p:nvSpPr>
          <p:cNvPr id="113" name="Rounded Rectangle 112"/>
          <p:cNvSpPr/>
          <p:nvPr/>
        </p:nvSpPr>
        <p:spPr>
          <a:xfrm>
            <a:off x="749808" y="5734050"/>
            <a:ext cx="1554480" cy="237744"/>
          </a:xfrm>
          <a:prstGeom prst="roundRect">
            <a:avLst/>
          </a:prstGeom>
          <a:solidFill>
            <a:srgbClr val="E2F6F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916E"/>
                </a:solidFill>
                <a:latin typeface="Aptos"/>
              </a:rPr>
              <a:t>QUICK EXAMPLE</a:t>
            </a:r>
          </a:p>
        </p:txBody>
      </p:sp>
      <p:sp>
        <p:nvSpPr>
          <p:cNvPr id="114" name="TextBox 113"/>
          <p:cNvSpPr txBox="1"/>
          <p:nvPr/>
        </p:nvSpPr>
        <p:spPr>
          <a:xfrm>
            <a:off x="2487168" y="5752338"/>
            <a:ext cx="8595360" cy="22860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>
                <a:solidFill>
                  <a:srgbClr val="122F49"/>
                </a:solidFill>
                <a:latin typeface="Aptos"/>
              </a:rPr>
              <a:t>Do not discount EGP cash flows using a USD Treasury yield.</a:t>
            </a:r>
          </a:p>
        </p:txBody>
      </p:sp>
    </p:spTree>
    <p:extLst>
      <p:ext uri="{BB962C8B-B14F-4D97-AF65-F5344CB8AC3E}">
        <p14:creationId xmlns:p14="http://schemas.microsoft.com/office/powerpoint/2010/main" val="1948808327"/>
      </p:ext>
    </p:extLst>
  </p:cSld>
  <p:clrMapOvr>
    <a:masterClrMapping/>
  </p:clrMapOvr>
  <p:transition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3"/>
          <p:cNvSpPr/>
          <p:nvPr/>
        </p:nvSpPr>
        <p:spPr>
          <a:xfrm>
            <a:off x="3035808" y="338328"/>
            <a:ext cx="1572768" cy="283464"/>
          </a:xfrm>
          <a:prstGeom prst="roundRect">
            <a:avLst>
              <a:gd name="adj" fmla="val 25806"/>
            </a:avLst>
          </a:prstGeom>
          <a:solidFill>
            <a:srgbClr val="EAF5FB"/>
          </a:solidFill>
          <a:ln>
            <a:solidFill>
              <a:srgbClr val="EAF5FB">
                <a:alpha val="0"/>
              </a:srgbClr>
            </a:solidFill>
          </a:ln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C5A8E"/>
                </a:solidFill>
                <a:latin typeface="Aptos"/>
              </a:rPr>
              <a:t>INTEREST RATES</a:t>
            </a:r>
            <a:endParaRPr lang="en-US" sz="1100" b="1" dirty="0"/>
          </a:p>
        </p:txBody>
      </p:sp>
      <p:sp>
        <p:nvSpPr>
          <p:cNvPr id="6" name="Text 4"/>
          <p:cNvSpPr/>
          <p:nvPr/>
        </p:nvSpPr>
        <p:spPr>
          <a:xfrm>
            <a:off x="3035808" y="758952"/>
            <a:ext cx="632764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200" b="1" dirty="0">
                <a:solidFill>
                  <a:srgbClr val="17324D"/>
                </a:solidFill>
                <a:latin typeface="Aptos"/>
              </a:rPr>
              <a:t>Treasury Securities as Benchmarks</a:t>
            </a:r>
            <a:endParaRPr lang="en-US" sz="2200" b="1" dirty="0"/>
          </a:p>
        </p:txBody>
      </p:sp>
      <p:sp>
        <p:nvSpPr>
          <p:cNvPr id="7" name="Text 5"/>
          <p:cNvSpPr/>
          <p:nvPr/>
        </p:nvSpPr>
        <p:spPr>
          <a:xfrm>
            <a:off x="3035808" y="1216152"/>
            <a:ext cx="658368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/>
          </a:bodyPr>
          <a:lstStyle/>
          <a:p>
            <a:pPr marL="0" indent="0">
              <a:buNone/>
            </a:pPr>
            <a:r>
              <a:rPr lang="en-US" sz="1400" b="1" dirty="0">
                <a:solidFill>
                  <a:srgbClr val="FFC000"/>
                </a:solidFill>
                <a:latin typeface="Aptos"/>
              </a:rPr>
              <a:t>Government securities provide reference yields for pricing other financial instruments.</a:t>
            </a:r>
            <a:endParaRPr lang="en-US" sz="1200" b="1" dirty="0"/>
          </a:p>
        </p:txBody>
      </p:sp>
      <p:sp>
        <p:nvSpPr>
          <p:cNvPr id="14" name="Text 12"/>
          <p:cNvSpPr/>
          <p:nvPr/>
        </p:nvSpPr>
        <p:spPr>
          <a:xfrm>
            <a:off x="502920" y="6565392"/>
            <a:ext cx="29260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B2248"/>
                </a:solidFill>
                <a:latin typeface="Aptos"/>
              </a:rPr>
              <a:t>Interest rates and financial markets</a:t>
            </a:r>
            <a:endParaRPr lang="en-US" sz="1100" b="1" dirty="0"/>
          </a:p>
        </p:txBody>
      </p:sp>
      <p:sp>
        <p:nvSpPr>
          <p:cNvPr id="15" name="Text 13"/>
          <p:cNvSpPr/>
          <p:nvPr/>
        </p:nvSpPr>
        <p:spPr>
          <a:xfrm>
            <a:off x="11292840" y="6528816"/>
            <a:ext cx="4114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sz="1400" b="1">
                <a:solidFill>
                  <a:srgbClr val="17324D"/>
                </a:solidFill>
                <a:latin typeface="Arial"/>
              </a:rPr>
              <a:t>22</a:t>
            </a:r>
            <a:endParaRPr lang="en-US" sz="1200" b="1" dirty="0"/>
          </a:p>
        </p:txBody>
      </p:sp>
      <p:pic>
        <p:nvPicPr>
          <p:cNvPr id="16" name="Image 0" descr="/mnt/data/a_cinematic_photorealistic_composite_financial_co_batch_3.png"/>
          <p:cNvPicPr>
            <a:picLocks noChangeAspect="1"/>
          </p:cNvPicPr>
          <p:nvPr/>
        </p:nvPicPr>
        <p:blipFill>
          <a:blip r:embed="rId3"/>
          <a:srcRect l="3345" r="3345"/>
          <a:stretch/>
        </p:blipFill>
        <p:spPr>
          <a:xfrm>
            <a:off x="5989320" y="1920240"/>
            <a:ext cx="5230368" cy="3154680"/>
          </a:xfrm>
          <a:prstGeom prst="rect">
            <a:avLst/>
          </a:prstGeom>
        </p:spPr>
      </p:pic>
      <p:sp>
        <p:nvSpPr>
          <p:cNvPr id="17" name="Shape 14"/>
          <p:cNvSpPr/>
          <p:nvPr/>
        </p:nvSpPr>
        <p:spPr>
          <a:xfrm>
            <a:off x="5989320" y="1920240"/>
            <a:ext cx="5230368" cy="3154680"/>
          </a:xfrm>
          <a:prstGeom prst="roundRect">
            <a:avLst>
              <a:gd name="adj" fmla="val 2319"/>
            </a:avLst>
          </a:prstGeom>
          <a:solidFill>
            <a:srgbClr val="FFFFFF">
              <a:alpha val="0"/>
            </a:srgbClr>
          </a:solidFill>
          <a:ln w="13970">
            <a:solidFill>
              <a:srgbClr val="00A8E0">
                <a:alpha val="80000"/>
              </a:srgbClr>
            </a:solidFill>
            <a:prstDash val="solid"/>
          </a:ln>
        </p:spPr>
        <p:txBody>
          <a:bodyPr/>
          <a:lstStyle/>
          <a:p>
            <a:endParaRPr b="1"/>
          </a:p>
        </p:txBody>
      </p:sp>
      <p:sp>
        <p:nvSpPr>
          <p:cNvPr id="19" name="Rounded Rectangle 18"/>
          <p:cNvSpPr/>
          <p:nvPr/>
        </p:nvSpPr>
        <p:spPr>
          <a:xfrm>
            <a:off x="594360" y="5340858"/>
            <a:ext cx="10753344" cy="694944"/>
          </a:xfrm>
          <a:prstGeom prst="roundRect">
            <a:avLst/>
          </a:prstGeom>
          <a:solidFill>
            <a:srgbClr val="F7FAFC"/>
          </a:solidFill>
          <a:ln w="13970">
            <a:solidFill>
              <a:srgbClr val="BEDC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20" name="Rounded Rectangle 19"/>
          <p:cNvSpPr/>
          <p:nvPr/>
        </p:nvSpPr>
        <p:spPr>
          <a:xfrm>
            <a:off x="749808" y="5432298"/>
            <a:ext cx="1554480" cy="237744"/>
          </a:xfrm>
          <a:prstGeom prst="roundRect">
            <a:avLst/>
          </a:prstGeom>
          <a:solidFill>
            <a:srgbClr val="E8F6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6094"/>
                </a:solidFill>
                <a:latin typeface="Aptos"/>
              </a:rPr>
              <a:t>MANAGER'S
INSIGHT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487168" y="5450586"/>
            <a:ext cx="8595360" cy="22860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>
                <a:solidFill>
                  <a:srgbClr val="122F49"/>
                </a:solidFill>
                <a:latin typeface="Aptos"/>
              </a:rPr>
              <a:t>Treasury yields anchor pricing across financial markets.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749808" y="5734050"/>
            <a:ext cx="1554480" cy="237744"/>
          </a:xfrm>
          <a:prstGeom prst="roundRect">
            <a:avLst/>
          </a:prstGeom>
          <a:solidFill>
            <a:srgbClr val="E2F6F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916E"/>
                </a:solidFill>
                <a:latin typeface="Aptos"/>
              </a:rPr>
              <a:t>QUICK EXAMPLE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2487168" y="5752338"/>
            <a:ext cx="8595360" cy="22860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>
                <a:solidFill>
                  <a:srgbClr val="122F49"/>
                </a:solidFill>
                <a:latin typeface="Aptos"/>
              </a:rPr>
              <a:t>Corporate bond yield = Treasury yield + risk spread.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731520" y="1920240"/>
            <a:ext cx="4800600" cy="733806"/>
          </a:xfrm>
          <a:prstGeom prst="roundRect">
            <a:avLst/>
          </a:prstGeom>
          <a:solidFill>
            <a:srgbClr val="FAFBFD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Rounded Rectangle 24"/>
          <p:cNvSpPr/>
          <p:nvPr/>
        </p:nvSpPr>
        <p:spPr>
          <a:xfrm>
            <a:off x="822960" y="2168271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01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298448" y="1975104"/>
            <a:ext cx="4123944" cy="62407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Treasury bills are short-term instruments and often benchmark short-term rates.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731520" y="2727198"/>
            <a:ext cx="4800600" cy="733806"/>
          </a:xfrm>
          <a:prstGeom prst="roundRect">
            <a:avLst/>
          </a:prstGeom>
          <a:solidFill>
            <a:srgbClr val="F6F8FB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8" name="Rounded Rectangle 27"/>
          <p:cNvSpPr/>
          <p:nvPr/>
        </p:nvSpPr>
        <p:spPr>
          <a:xfrm>
            <a:off x="822960" y="2975229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02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298448" y="2782062"/>
            <a:ext cx="4123944" cy="62407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550" b="1">
                <a:solidFill>
                  <a:srgbClr val="1B1F27"/>
                </a:solidFill>
                <a:latin typeface="Aptos"/>
              </a:rPr>
              <a:t>Treasury notes and bonds benchmark medium- and long-term rates.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731520" y="3534156"/>
            <a:ext cx="4800600" cy="733806"/>
          </a:xfrm>
          <a:prstGeom prst="roundRect">
            <a:avLst/>
          </a:prstGeom>
          <a:solidFill>
            <a:srgbClr val="FAFBFD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1" name="Rounded Rectangle 30"/>
          <p:cNvSpPr/>
          <p:nvPr/>
        </p:nvSpPr>
        <p:spPr>
          <a:xfrm>
            <a:off x="822960" y="3782187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03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298448" y="3589020"/>
            <a:ext cx="4123944" cy="62407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Corporate and municipal securities are frequently priced as a spread over Treasury yields.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731520" y="4341114"/>
            <a:ext cx="4800600" cy="733806"/>
          </a:xfrm>
          <a:prstGeom prst="roundRect">
            <a:avLst/>
          </a:prstGeom>
          <a:solidFill>
            <a:srgbClr val="F6F8FB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4" name="Rounded Rectangle 33"/>
          <p:cNvSpPr/>
          <p:nvPr/>
        </p:nvSpPr>
        <p:spPr>
          <a:xfrm>
            <a:off x="822960" y="4589145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04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1298448" y="4395978"/>
            <a:ext cx="4123944" cy="62407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The spread reflects credit risk, liquidity, taxes, and market conditions.</a:t>
            </a:r>
          </a:p>
        </p:txBody>
      </p:sp>
    </p:spTree>
    <p:extLst>
      <p:ext uri="{BB962C8B-B14F-4D97-AF65-F5344CB8AC3E}">
        <p14:creationId xmlns:p14="http://schemas.microsoft.com/office/powerpoint/2010/main" val="111686004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3"/>
          <p:cNvSpPr/>
          <p:nvPr/>
        </p:nvSpPr>
        <p:spPr>
          <a:xfrm>
            <a:off x="3035808" y="338328"/>
            <a:ext cx="1572768" cy="283464"/>
          </a:xfrm>
          <a:prstGeom prst="roundRect">
            <a:avLst>
              <a:gd name="adj" fmla="val 25806"/>
            </a:avLst>
          </a:prstGeom>
          <a:solidFill>
            <a:srgbClr val="EAF5FB"/>
          </a:solidFill>
          <a:ln>
            <a:solidFill>
              <a:srgbClr val="EAF5FB">
                <a:alpha val="0"/>
              </a:srgbClr>
            </a:solidFill>
          </a:ln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C5A8E"/>
                </a:solidFill>
                <a:latin typeface="Aptos"/>
              </a:rPr>
              <a:t>INTEREST RATES</a:t>
            </a:r>
            <a:endParaRPr lang="en-US" sz="1100" b="1" dirty="0"/>
          </a:p>
        </p:txBody>
      </p:sp>
      <p:sp>
        <p:nvSpPr>
          <p:cNvPr id="6" name="Text 4"/>
          <p:cNvSpPr/>
          <p:nvPr/>
        </p:nvSpPr>
        <p:spPr>
          <a:xfrm>
            <a:off x="3035808" y="758952"/>
            <a:ext cx="632764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200" b="1" dirty="0">
                <a:solidFill>
                  <a:srgbClr val="17324D"/>
                </a:solidFill>
                <a:latin typeface="Aptos"/>
              </a:rPr>
              <a:t>Short-Term versus Long-Term Rates</a:t>
            </a:r>
            <a:endParaRPr lang="en-US" sz="2200" b="1" dirty="0"/>
          </a:p>
        </p:txBody>
      </p:sp>
      <p:sp>
        <p:nvSpPr>
          <p:cNvPr id="7" name="Text 5"/>
          <p:cNvSpPr/>
          <p:nvPr/>
        </p:nvSpPr>
        <p:spPr>
          <a:xfrm>
            <a:off x="3035808" y="1216152"/>
            <a:ext cx="658368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>
              <a:buNone/>
            </a:pPr>
            <a:r>
              <a:rPr lang="en-US" sz="1400" b="1" dirty="0">
                <a:solidFill>
                  <a:srgbClr val="FFC000"/>
                </a:solidFill>
                <a:latin typeface="Aptos"/>
              </a:rPr>
              <a:t>Rates differ across maturities because cash-flow timing and risk differ.</a:t>
            </a:r>
            <a:endParaRPr lang="en-US" sz="1200" b="1" dirty="0"/>
          </a:p>
        </p:txBody>
      </p:sp>
      <p:sp>
        <p:nvSpPr>
          <p:cNvPr id="14" name="Text 12"/>
          <p:cNvSpPr/>
          <p:nvPr/>
        </p:nvSpPr>
        <p:spPr>
          <a:xfrm>
            <a:off x="502920" y="6565392"/>
            <a:ext cx="29260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B2248"/>
                </a:solidFill>
                <a:latin typeface="Aptos"/>
              </a:rPr>
              <a:t>Interest rates and financial markets</a:t>
            </a:r>
            <a:endParaRPr lang="en-US" sz="1100" b="1" dirty="0"/>
          </a:p>
        </p:txBody>
      </p:sp>
      <p:sp>
        <p:nvSpPr>
          <p:cNvPr id="15" name="Text 13"/>
          <p:cNvSpPr/>
          <p:nvPr/>
        </p:nvSpPr>
        <p:spPr>
          <a:xfrm>
            <a:off x="11292840" y="6528816"/>
            <a:ext cx="4114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sz="1050" b="1">
                <a:solidFill>
                  <a:srgbClr val="17324D"/>
                </a:solidFill>
                <a:latin typeface="Arial"/>
              </a:rPr>
              <a:t>23</a:t>
            </a:r>
            <a:endParaRPr lang="en-US" sz="1200" b="1" dirty="0"/>
          </a:p>
        </p:txBody>
      </p:sp>
      <p:sp>
        <p:nvSpPr>
          <p:cNvPr id="16" name="Text 14"/>
          <p:cNvSpPr/>
          <p:nvPr/>
        </p:nvSpPr>
        <p:spPr>
          <a:xfrm>
            <a:off x="713232" y="1828800"/>
            <a:ext cx="3017520" cy="228600"/>
          </a:xfrm>
          <a:prstGeom prst="rect">
            <a:avLst/>
          </a:prstGeom>
          <a:solidFill>
            <a:srgbClr val="122240"/>
          </a:solidFill>
          <a:ln>
            <a:noFill/>
          </a:ln>
        </p:spPr>
        <p:txBody>
          <a:bodyPr wrap="square" lIns="50800" tIns="0" rIns="50800" bIns="0" rtlCol="0" anchor="ctr"/>
          <a:lstStyle/>
          <a:p>
            <a:pPr marL="0" indent="0"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1550" b="1">
                <a:solidFill>
                  <a:srgbClr val="FFFFFF"/>
                </a:solidFill>
                <a:latin typeface="Aptos"/>
              </a:rPr>
              <a:t>Core explanation</a:t>
            </a:r>
            <a:endParaRPr lang="en-US" sz="1300" b="1" dirty="0"/>
          </a:p>
        </p:txBody>
      </p:sp>
      <p:sp>
        <p:nvSpPr>
          <p:cNvPr id="18" name="Shape 16"/>
          <p:cNvSpPr/>
          <p:nvPr/>
        </p:nvSpPr>
        <p:spPr>
          <a:xfrm>
            <a:off x="6309360" y="4416552"/>
            <a:ext cx="0" cy="0"/>
          </a:xfrm>
          <a:prstGeom prst="line">
            <a:avLst/>
          </a:prstGeom>
          <a:solidFill>
            <a:srgbClr val="FFFFFF">
              <a:alpha val="0"/>
            </a:srgbClr>
          </a:solidFill>
          <a:ln w="15240">
            <a:solidFill>
              <a:srgbClr val="5B677A"/>
            </a:solidFill>
            <a:prstDash val="solid"/>
            <a:tailEnd type="triangle"/>
          </a:ln>
        </p:spPr>
        <p:txBody>
          <a:bodyPr/>
          <a:lstStyle/>
          <a:p>
            <a:endParaRPr b="1"/>
          </a:p>
        </p:txBody>
      </p:sp>
      <p:sp>
        <p:nvSpPr>
          <p:cNvPr id="19" name="Shape 17"/>
          <p:cNvSpPr/>
          <p:nvPr/>
        </p:nvSpPr>
        <p:spPr>
          <a:xfrm>
            <a:off x="6309360" y="4416552"/>
            <a:ext cx="4434840" cy="0"/>
          </a:xfrm>
          <a:prstGeom prst="line">
            <a:avLst/>
          </a:prstGeom>
          <a:solidFill>
            <a:srgbClr val="FFFFFF">
              <a:alpha val="0"/>
            </a:srgbClr>
          </a:solidFill>
          <a:ln w="15240">
            <a:solidFill>
              <a:srgbClr val="5B677A"/>
            </a:solidFill>
            <a:prstDash val="solid"/>
            <a:tailEnd type="triangle"/>
          </a:ln>
        </p:spPr>
        <p:txBody>
          <a:bodyPr/>
          <a:lstStyle/>
          <a:p>
            <a:endParaRPr b="1"/>
          </a:p>
        </p:txBody>
      </p:sp>
      <p:sp>
        <p:nvSpPr>
          <p:cNvPr id="20" name="Text 18"/>
          <p:cNvSpPr/>
          <p:nvPr/>
        </p:nvSpPr>
        <p:spPr>
          <a:xfrm rot="16200000">
            <a:off x="6080760" y="2084832"/>
            <a:ext cx="3657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5B677A"/>
                </a:solidFill>
                <a:latin typeface="Aptos"/>
              </a:rPr>
              <a:t>Yield</a:t>
            </a:r>
            <a:endParaRPr lang="en-US" sz="800" b="1" dirty="0"/>
          </a:p>
        </p:txBody>
      </p:sp>
      <p:sp>
        <p:nvSpPr>
          <p:cNvPr id="21" name="Text 19"/>
          <p:cNvSpPr/>
          <p:nvPr/>
        </p:nvSpPr>
        <p:spPr>
          <a:xfrm>
            <a:off x="10012680" y="4489704"/>
            <a:ext cx="6858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5B677A"/>
                </a:solidFill>
                <a:latin typeface="Aptos"/>
              </a:rPr>
              <a:t>Maturity</a:t>
            </a:r>
            <a:endParaRPr lang="en-US" sz="800" b="1" dirty="0"/>
          </a:p>
        </p:txBody>
      </p:sp>
      <p:sp>
        <p:nvSpPr>
          <p:cNvPr id="22" name="Shape 20"/>
          <p:cNvSpPr/>
          <p:nvPr/>
        </p:nvSpPr>
        <p:spPr>
          <a:xfrm>
            <a:off x="6583680" y="4005072"/>
            <a:ext cx="3886200" cy="0"/>
          </a:xfrm>
          <a:prstGeom prst="line">
            <a:avLst/>
          </a:prstGeom>
          <a:solidFill>
            <a:srgbClr val="FFFFFF">
              <a:alpha val="0"/>
            </a:srgbClr>
          </a:solidFill>
          <a:ln w="31750">
            <a:solidFill>
              <a:srgbClr val="008F5A"/>
            </a:solidFill>
            <a:prstDash val="solid"/>
          </a:ln>
        </p:spPr>
        <p:txBody>
          <a:bodyPr/>
          <a:lstStyle/>
          <a:p>
            <a:endParaRPr b="1"/>
          </a:p>
        </p:txBody>
      </p:sp>
      <p:sp>
        <p:nvSpPr>
          <p:cNvPr id="23" name="Text 21"/>
          <p:cNvSpPr/>
          <p:nvPr/>
        </p:nvSpPr>
        <p:spPr>
          <a:xfrm>
            <a:off x="6446520" y="2221992"/>
            <a:ext cx="2103120" cy="265176"/>
          </a:xfrm>
          <a:prstGeom prst="roundRect">
            <a:avLst>
              <a:gd name="adj" fmla="val 17241"/>
            </a:avLst>
          </a:prstGeom>
          <a:solidFill>
            <a:srgbClr val="17324D"/>
          </a:solidFill>
          <a:ln>
            <a:solidFill>
              <a:srgbClr val="17324D">
                <a:alpha val="0"/>
              </a:srgbClr>
            </a:solidFill>
          </a:ln>
        </p:spPr>
        <p:txBody>
          <a:bodyPr wrap="square" lIns="127" tIns="127" rIns="127" bIns="127" rtlCol="0" anchor="ctr">
            <a:normAutofit fontScale="85000" lnSpcReduction="10000"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Aptos"/>
              </a:rPr>
              <a:t>Short rates: policy-sensitive</a:t>
            </a:r>
            <a:endParaRPr lang="en-US" sz="1000" b="1" dirty="0"/>
          </a:p>
        </p:txBody>
      </p:sp>
      <p:sp>
        <p:nvSpPr>
          <p:cNvPr id="24" name="Text 22"/>
          <p:cNvSpPr/>
          <p:nvPr/>
        </p:nvSpPr>
        <p:spPr>
          <a:xfrm>
            <a:off x="8503920" y="4142232"/>
            <a:ext cx="2926080" cy="265176"/>
          </a:xfrm>
          <a:prstGeom prst="roundRect">
            <a:avLst>
              <a:gd name="adj" fmla="val 17241"/>
            </a:avLst>
          </a:prstGeom>
          <a:solidFill>
            <a:srgbClr val="00A8E0"/>
          </a:solidFill>
          <a:ln>
            <a:solidFill>
              <a:srgbClr val="00A8E0">
                <a:alpha val="0"/>
              </a:srgbClr>
            </a:solidFill>
          </a:ln>
        </p:spPr>
        <p:txBody>
          <a:bodyPr wrap="square" lIns="127" tIns="127" rIns="127" bIns="127" rtlCol="0" anchor="ctr">
            <a:normAutofit fontScale="92500"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Aptos"/>
              </a:rPr>
              <a:t>Long rates: expectations + premiums</a:t>
            </a:r>
            <a:endParaRPr lang="en-US" sz="1000" b="1" dirty="0"/>
          </a:p>
        </p:txBody>
      </p:sp>
      <p:sp>
        <p:nvSpPr>
          <p:cNvPr id="25" name="Rounded Rectangle 24"/>
          <p:cNvSpPr/>
          <p:nvPr/>
        </p:nvSpPr>
        <p:spPr>
          <a:xfrm>
            <a:off x="594360" y="5340858"/>
            <a:ext cx="10753344" cy="694944"/>
          </a:xfrm>
          <a:prstGeom prst="roundRect">
            <a:avLst/>
          </a:prstGeom>
          <a:solidFill>
            <a:srgbClr val="F7FAFC"/>
          </a:solidFill>
          <a:ln w="13970">
            <a:solidFill>
              <a:srgbClr val="BEDC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26" name="Rounded Rectangle 25"/>
          <p:cNvSpPr/>
          <p:nvPr/>
        </p:nvSpPr>
        <p:spPr>
          <a:xfrm>
            <a:off x="749808" y="5432298"/>
            <a:ext cx="1554480" cy="237744"/>
          </a:xfrm>
          <a:prstGeom prst="roundRect">
            <a:avLst/>
          </a:prstGeom>
          <a:solidFill>
            <a:srgbClr val="E8F6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6094"/>
                </a:solidFill>
                <a:latin typeface="Aptos"/>
              </a:rPr>
              <a:t>MANAGER'S
INSIGHT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487168" y="5450586"/>
            <a:ext cx="8595360" cy="22860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>
                <a:solidFill>
                  <a:srgbClr val="122F49"/>
                </a:solidFill>
                <a:latin typeface="Aptos"/>
              </a:rPr>
              <a:t>Match financing maturity with the useful life of the asset.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749808" y="5734050"/>
            <a:ext cx="1554480" cy="237744"/>
          </a:xfrm>
          <a:prstGeom prst="roundRect">
            <a:avLst/>
          </a:prstGeom>
          <a:solidFill>
            <a:srgbClr val="E2F6F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916E"/>
                </a:solidFill>
                <a:latin typeface="Aptos"/>
              </a:rPr>
              <a:t>QUICK EXAMPLE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487168" y="5752338"/>
            <a:ext cx="8595360" cy="22860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>
                <a:solidFill>
                  <a:srgbClr val="122F49"/>
                </a:solidFill>
                <a:latin typeface="Aptos"/>
              </a:rPr>
              <a:t>Use short-term credit for inventory and long-term debt for equipment.</a:t>
            </a:r>
          </a:p>
        </p:txBody>
      </p:sp>
      <p:sp>
        <p:nvSpPr>
          <p:cNvPr id="30" name="Rectangle 29"/>
          <p:cNvSpPr/>
          <p:nvPr/>
        </p:nvSpPr>
        <p:spPr>
          <a:xfrm>
            <a:off x="5897880" y="1737361"/>
            <a:ext cx="5623560" cy="347472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31" name="Rectangle 30"/>
          <p:cNvSpPr/>
          <p:nvPr/>
        </p:nvSpPr>
        <p:spPr>
          <a:xfrm>
            <a:off x="6053328" y="1874519"/>
            <a:ext cx="4709160" cy="3429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cxnSp>
        <p:nvCxnSpPr>
          <p:cNvPr id="32" name="Connector 31"/>
          <p:cNvCxnSpPr/>
          <p:nvPr/>
        </p:nvCxnSpPr>
        <p:spPr>
          <a:xfrm>
            <a:off x="6510528" y="4892040"/>
            <a:ext cx="4023360" cy="0"/>
          </a:xfrm>
          <a:prstGeom prst="line">
            <a:avLst/>
          </a:prstGeom>
          <a:ln w="17780">
            <a:solidFill>
              <a:srgbClr val="59687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Connector 32"/>
          <p:cNvCxnSpPr/>
          <p:nvPr/>
        </p:nvCxnSpPr>
        <p:spPr>
          <a:xfrm flipV="1">
            <a:off x="6510528" y="2103120"/>
            <a:ext cx="0" cy="2788920"/>
          </a:xfrm>
          <a:prstGeom prst="line">
            <a:avLst/>
          </a:prstGeom>
          <a:ln w="17780">
            <a:solidFill>
              <a:srgbClr val="59687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7424928" y="5001768"/>
            <a:ext cx="3429000" cy="228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1100" b="1">
                <a:solidFill>
                  <a:srgbClr val="59687B"/>
                </a:solidFill>
                <a:latin typeface="Arial"/>
              </a:rPr>
              <a:t>Maturity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6327648" y="1938527"/>
            <a:ext cx="1417320" cy="2011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950" b="1">
                <a:solidFill>
                  <a:srgbClr val="59687B"/>
                </a:solidFill>
                <a:latin typeface="Arial"/>
              </a:rPr>
              <a:t>Yield</a:t>
            </a:r>
          </a:p>
        </p:txBody>
      </p:sp>
      <p:cxnSp>
        <p:nvCxnSpPr>
          <p:cNvPr id="36" name="Connector 35"/>
          <p:cNvCxnSpPr/>
          <p:nvPr/>
        </p:nvCxnSpPr>
        <p:spPr>
          <a:xfrm flipV="1">
            <a:off x="7154265" y="3553358"/>
            <a:ext cx="965606" cy="641451"/>
          </a:xfrm>
          <a:prstGeom prst="line">
            <a:avLst/>
          </a:prstGeom>
          <a:ln w="31750">
            <a:solidFill>
              <a:srgbClr val="008B5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7" name="Connector 36"/>
          <p:cNvCxnSpPr/>
          <p:nvPr/>
        </p:nvCxnSpPr>
        <p:spPr>
          <a:xfrm flipV="1">
            <a:off x="8119871" y="2939796"/>
            <a:ext cx="1528877" cy="613562"/>
          </a:xfrm>
          <a:prstGeom prst="line">
            <a:avLst/>
          </a:prstGeom>
          <a:ln w="31750">
            <a:solidFill>
              <a:srgbClr val="008B5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6309360" y="1993392"/>
            <a:ext cx="2331720" cy="274320"/>
          </a:xfrm>
          <a:prstGeom prst="rect">
            <a:avLst/>
          </a:prstGeom>
          <a:solidFill>
            <a:srgbClr val="17324D"/>
          </a:solidFill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sz="950" b="1">
                <a:solidFill>
                  <a:srgbClr val="FFFFFF"/>
                </a:solidFill>
                <a:latin typeface="Arial"/>
              </a:rPr>
              <a:t>Short rates: policy-sensitive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7799831" y="4370832"/>
            <a:ext cx="2926080" cy="276999"/>
          </a:xfrm>
          <a:prstGeom prst="rect">
            <a:avLst/>
          </a:prstGeom>
          <a:solidFill>
            <a:srgbClr val="00A0D2"/>
          </a:solidFill>
          <a:ln>
            <a:noFill/>
          </a:ln>
        </p:spPr>
        <p:txBody>
          <a:bodyPr wrap="square">
            <a:spAutoFit/>
          </a:bodyPr>
          <a:lstStyle/>
          <a:p>
            <a:r>
              <a:rPr sz="1200" b="1" dirty="0"/>
              <a:t>Long rates: expectations + premiums</a:t>
            </a:r>
          </a:p>
        </p:txBody>
      </p:sp>
      <p:sp>
        <p:nvSpPr>
          <p:cNvPr id="40" name="Rounded Rectangle 39"/>
          <p:cNvSpPr/>
          <p:nvPr/>
        </p:nvSpPr>
        <p:spPr>
          <a:xfrm>
            <a:off x="713232" y="2148840"/>
            <a:ext cx="4526280" cy="710946"/>
          </a:xfrm>
          <a:prstGeom prst="roundRect">
            <a:avLst/>
          </a:prstGeom>
          <a:solidFill>
            <a:srgbClr val="FAFBFD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1" name="Rounded Rectangle 40"/>
          <p:cNvSpPr/>
          <p:nvPr/>
        </p:nvSpPr>
        <p:spPr>
          <a:xfrm>
            <a:off x="804672" y="2385441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01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1280160" y="2203704"/>
            <a:ext cx="3849624" cy="60121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Short-term rates are strongly influenced by current monetary policy and near-term liquidity.</a:t>
            </a:r>
          </a:p>
        </p:txBody>
      </p:sp>
      <p:sp>
        <p:nvSpPr>
          <p:cNvPr id="43" name="Rounded Rectangle 42"/>
          <p:cNvSpPr/>
          <p:nvPr/>
        </p:nvSpPr>
        <p:spPr>
          <a:xfrm>
            <a:off x="713232" y="2932938"/>
            <a:ext cx="4526280" cy="710946"/>
          </a:xfrm>
          <a:prstGeom prst="roundRect">
            <a:avLst/>
          </a:prstGeom>
          <a:solidFill>
            <a:srgbClr val="F6F8FB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4" name="Rounded Rectangle 43"/>
          <p:cNvSpPr/>
          <p:nvPr/>
        </p:nvSpPr>
        <p:spPr>
          <a:xfrm>
            <a:off x="804672" y="3169539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02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1280160" y="2987802"/>
            <a:ext cx="3849624" cy="60121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Long-term rates reflect expected future short-term rates, inflation expectations, and risk premiums.</a:t>
            </a:r>
          </a:p>
        </p:txBody>
      </p:sp>
      <p:sp>
        <p:nvSpPr>
          <p:cNvPr id="46" name="Rounded Rectangle 45"/>
          <p:cNvSpPr/>
          <p:nvPr/>
        </p:nvSpPr>
        <p:spPr>
          <a:xfrm>
            <a:off x="713232" y="3717036"/>
            <a:ext cx="4526280" cy="710946"/>
          </a:xfrm>
          <a:prstGeom prst="roundRect">
            <a:avLst/>
          </a:prstGeom>
          <a:solidFill>
            <a:srgbClr val="FAFBFD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7" name="Rounded Rectangle 46"/>
          <p:cNvSpPr/>
          <p:nvPr/>
        </p:nvSpPr>
        <p:spPr>
          <a:xfrm>
            <a:off x="804672" y="3953637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03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280160" y="3771900"/>
            <a:ext cx="3849624" cy="60121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A firm’s short-term bank loan and long-term bond will usually carry different rates.</a:t>
            </a:r>
          </a:p>
        </p:txBody>
      </p:sp>
      <p:sp>
        <p:nvSpPr>
          <p:cNvPr id="49" name="Rounded Rectangle 48"/>
          <p:cNvSpPr/>
          <p:nvPr/>
        </p:nvSpPr>
        <p:spPr>
          <a:xfrm>
            <a:off x="713232" y="4501134"/>
            <a:ext cx="4526280" cy="710946"/>
          </a:xfrm>
          <a:prstGeom prst="roundRect">
            <a:avLst/>
          </a:prstGeom>
          <a:solidFill>
            <a:srgbClr val="F6F8FB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0" name="Rounded Rectangle 49"/>
          <p:cNvSpPr/>
          <p:nvPr/>
        </p:nvSpPr>
        <p:spPr>
          <a:xfrm>
            <a:off x="804672" y="4737735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04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1280160" y="4555998"/>
            <a:ext cx="3849624" cy="60121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550" b="1">
                <a:solidFill>
                  <a:srgbClr val="1B1F27"/>
                </a:solidFill>
                <a:latin typeface="Aptos"/>
              </a:rPr>
              <a:t>Maturity matching reduces refinancing and interest-rate risk.</a:t>
            </a:r>
          </a:p>
        </p:txBody>
      </p:sp>
    </p:spTree>
    <p:extLst>
      <p:ext uri="{BB962C8B-B14F-4D97-AF65-F5344CB8AC3E}">
        <p14:creationId xmlns:p14="http://schemas.microsoft.com/office/powerpoint/2010/main" val="51603476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3"/>
          <p:cNvSpPr/>
          <p:nvPr/>
        </p:nvSpPr>
        <p:spPr>
          <a:xfrm>
            <a:off x="3035808" y="338328"/>
            <a:ext cx="1572768" cy="283464"/>
          </a:xfrm>
          <a:prstGeom prst="roundRect">
            <a:avLst>
              <a:gd name="adj" fmla="val 25806"/>
            </a:avLst>
          </a:prstGeom>
          <a:solidFill>
            <a:srgbClr val="EAF5FB"/>
          </a:solidFill>
          <a:ln>
            <a:solidFill>
              <a:srgbClr val="EAF5FB">
                <a:alpha val="0"/>
              </a:srgbClr>
            </a:solidFill>
          </a:ln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C5A8E"/>
                </a:solidFill>
                <a:latin typeface="Aptos"/>
              </a:rPr>
              <a:t>INTEREST RATES</a:t>
            </a:r>
            <a:endParaRPr lang="en-US" sz="1100" b="1" dirty="0"/>
          </a:p>
        </p:txBody>
      </p:sp>
      <p:sp>
        <p:nvSpPr>
          <p:cNvPr id="6" name="Text 4"/>
          <p:cNvSpPr/>
          <p:nvPr/>
        </p:nvSpPr>
        <p:spPr>
          <a:xfrm>
            <a:off x="3035808" y="758952"/>
            <a:ext cx="632764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200" b="1" dirty="0">
                <a:solidFill>
                  <a:srgbClr val="17324D"/>
                </a:solidFill>
                <a:latin typeface="Aptos"/>
              </a:rPr>
              <a:t>Yield Curve Definition</a:t>
            </a:r>
            <a:endParaRPr lang="en-US" sz="2200" b="1" dirty="0"/>
          </a:p>
        </p:txBody>
      </p:sp>
      <p:sp>
        <p:nvSpPr>
          <p:cNvPr id="7" name="Text 5"/>
          <p:cNvSpPr/>
          <p:nvPr/>
        </p:nvSpPr>
        <p:spPr>
          <a:xfrm>
            <a:off x="3035808" y="1216152"/>
            <a:ext cx="658368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>
              <a:buNone/>
            </a:pPr>
            <a:r>
              <a:rPr lang="en-US" sz="1400" b="1" dirty="0">
                <a:solidFill>
                  <a:srgbClr val="FFC000"/>
                </a:solidFill>
                <a:latin typeface="Aptos"/>
              </a:rPr>
              <a:t>The yield curve plots interest rates on similar-quality securities across maturities.</a:t>
            </a:r>
            <a:endParaRPr lang="en-US" sz="1200" b="1" dirty="0"/>
          </a:p>
        </p:txBody>
      </p:sp>
      <p:sp>
        <p:nvSpPr>
          <p:cNvPr id="14" name="Text 12"/>
          <p:cNvSpPr/>
          <p:nvPr/>
        </p:nvSpPr>
        <p:spPr>
          <a:xfrm>
            <a:off x="502920" y="6565392"/>
            <a:ext cx="29260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B2248"/>
                </a:solidFill>
                <a:latin typeface="Aptos"/>
              </a:rPr>
              <a:t>Interest rates and financial markets</a:t>
            </a:r>
            <a:endParaRPr lang="en-US" sz="1100" b="1" dirty="0"/>
          </a:p>
        </p:txBody>
      </p:sp>
      <p:sp>
        <p:nvSpPr>
          <p:cNvPr id="15" name="Text 13"/>
          <p:cNvSpPr/>
          <p:nvPr/>
        </p:nvSpPr>
        <p:spPr>
          <a:xfrm>
            <a:off x="11292840" y="6528816"/>
            <a:ext cx="4114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sz="1050" b="1">
                <a:solidFill>
                  <a:srgbClr val="17324D"/>
                </a:solidFill>
                <a:latin typeface="Arial"/>
              </a:rPr>
              <a:t>24</a:t>
            </a:r>
            <a:endParaRPr lang="en-US" sz="1200" b="1" dirty="0"/>
          </a:p>
        </p:txBody>
      </p:sp>
      <p:sp>
        <p:nvSpPr>
          <p:cNvPr id="16" name="Text 14"/>
          <p:cNvSpPr/>
          <p:nvPr/>
        </p:nvSpPr>
        <p:spPr>
          <a:xfrm>
            <a:off x="713232" y="1828800"/>
            <a:ext cx="3017520" cy="228600"/>
          </a:xfrm>
          <a:prstGeom prst="rect">
            <a:avLst/>
          </a:prstGeom>
          <a:solidFill>
            <a:srgbClr val="122240"/>
          </a:solidFill>
          <a:ln>
            <a:noFill/>
          </a:ln>
        </p:spPr>
        <p:txBody>
          <a:bodyPr wrap="square" lIns="50800" tIns="0" rIns="50800" bIns="0" rtlCol="0" anchor="ctr"/>
          <a:lstStyle/>
          <a:p>
            <a:pPr marL="0" indent="0"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1550" b="1">
                <a:solidFill>
                  <a:srgbClr val="FFFFFF"/>
                </a:solidFill>
                <a:latin typeface="Aptos"/>
              </a:rPr>
              <a:t>Core explanation</a:t>
            </a:r>
            <a:endParaRPr lang="en-US" sz="1300" b="1" dirty="0"/>
          </a:p>
        </p:txBody>
      </p:sp>
      <p:sp>
        <p:nvSpPr>
          <p:cNvPr id="18" name="Shape 16"/>
          <p:cNvSpPr/>
          <p:nvPr/>
        </p:nvSpPr>
        <p:spPr>
          <a:xfrm>
            <a:off x="6217920" y="4416552"/>
            <a:ext cx="0" cy="0"/>
          </a:xfrm>
          <a:prstGeom prst="line">
            <a:avLst/>
          </a:prstGeom>
          <a:solidFill>
            <a:srgbClr val="FFFFFF">
              <a:alpha val="0"/>
            </a:srgbClr>
          </a:solidFill>
          <a:ln w="15240">
            <a:solidFill>
              <a:srgbClr val="5B677A"/>
            </a:solidFill>
            <a:prstDash val="solid"/>
            <a:tailEnd type="triangle"/>
          </a:ln>
        </p:spPr>
        <p:txBody>
          <a:bodyPr/>
          <a:lstStyle/>
          <a:p>
            <a:endParaRPr b="1"/>
          </a:p>
        </p:txBody>
      </p:sp>
      <p:sp>
        <p:nvSpPr>
          <p:cNvPr id="19" name="Shape 17"/>
          <p:cNvSpPr/>
          <p:nvPr/>
        </p:nvSpPr>
        <p:spPr>
          <a:xfrm>
            <a:off x="6217920" y="4416552"/>
            <a:ext cx="4617720" cy="0"/>
          </a:xfrm>
          <a:prstGeom prst="line">
            <a:avLst/>
          </a:prstGeom>
          <a:solidFill>
            <a:srgbClr val="FFFFFF">
              <a:alpha val="0"/>
            </a:srgbClr>
          </a:solidFill>
          <a:ln w="15240">
            <a:solidFill>
              <a:srgbClr val="5B677A"/>
            </a:solidFill>
            <a:prstDash val="solid"/>
            <a:tailEnd type="triangle"/>
          </a:ln>
        </p:spPr>
        <p:txBody>
          <a:bodyPr/>
          <a:lstStyle/>
          <a:p>
            <a:endParaRPr b="1"/>
          </a:p>
        </p:txBody>
      </p:sp>
      <p:sp>
        <p:nvSpPr>
          <p:cNvPr id="20" name="Text 18"/>
          <p:cNvSpPr/>
          <p:nvPr/>
        </p:nvSpPr>
        <p:spPr>
          <a:xfrm rot="16200000">
            <a:off x="5989320" y="2084832"/>
            <a:ext cx="3657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5B677A"/>
                </a:solidFill>
                <a:latin typeface="Aptos"/>
              </a:rPr>
              <a:t>Yield</a:t>
            </a:r>
            <a:endParaRPr lang="en-US" sz="800" b="1" dirty="0"/>
          </a:p>
        </p:txBody>
      </p:sp>
      <p:sp>
        <p:nvSpPr>
          <p:cNvPr id="21" name="Text 19"/>
          <p:cNvSpPr/>
          <p:nvPr/>
        </p:nvSpPr>
        <p:spPr>
          <a:xfrm>
            <a:off x="10104120" y="4489704"/>
            <a:ext cx="6858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5B677A"/>
                </a:solidFill>
                <a:latin typeface="Aptos"/>
              </a:rPr>
              <a:t>Maturity</a:t>
            </a:r>
            <a:endParaRPr lang="en-US" sz="800" b="1" dirty="0"/>
          </a:p>
        </p:txBody>
      </p:sp>
      <p:sp>
        <p:nvSpPr>
          <p:cNvPr id="22" name="Shape 20"/>
          <p:cNvSpPr/>
          <p:nvPr/>
        </p:nvSpPr>
        <p:spPr>
          <a:xfrm>
            <a:off x="6492240" y="4005072"/>
            <a:ext cx="4069080" cy="0"/>
          </a:xfrm>
          <a:prstGeom prst="line">
            <a:avLst/>
          </a:prstGeom>
          <a:solidFill>
            <a:srgbClr val="FFFFFF">
              <a:alpha val="0"/>
            </a:srgbClr>
          </a:solidFill>
          <a:ln w="31750">
            <a:solidFill>
              <a:srgbClr val="008F5A"/>
            </a:solidFill>
            <a:prstDash val="solid"/>
          </a:ln>
        </p:spPr>
        <p:txBody>
          <a:bodyPr/>
          <a:lstStyle/>
          <a:p>
            <a:endParaRPr b="1"/>
          </a:p>
        </p:txBody>
      </p:sp>
      <p:sp>
        <p:nvSpPr>
          <p:cNvPr id="23" name="Text 21"/>
          <p:cNvSpPr/>
          <p:nvPr/>
        </p:nvSpPr>
        <p:spPr>
          <a:xfrm>
            <a:off x="7132320" y="2221992"/>
            <a:ext cx="2926080" cy="265176"/>
          </a:xfrm>
          <a:prstGeom prst="roundRect">
            <a:avLst>
              <a:gd name="adj" fmla="val 17241"/>
            </a:avLst>
          </a:prstGeom>
          <a:solidFill>
            <a:srgbClr val="17324D"/>
          </a:solidFill>
          <a:ln>
            <a:solidFill>
              <a:srgbClr val="17324D">
                <a:alpha val="0"/>
              </a:srgbClr>
            </a:solidFill>
          </a:ln>
        </p:spPr>
        <p:txBody>
          <a:bodyPr wrap="square" lIns="127" tIns="127" rIns="127" bIns="127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Aptos"/>
              </a:rPr>
              <a:t>Yield curve = rates by maturity</a:t>
            </a:r>
            <a:endParaRPr lang="en-US" sz="1000" b="1" dirty="0"/>
          </a:p>
        </p:txBody>
      </p:sp>
      <p:sp>
        <p:nvSpPr>
          <p:cNvPr id="24" name="Rounded Rectangle 23"/>
          <p:cNvSpPr/>
          <p:nvPr/>
        </p:nvSpPr>
        <p:spPr>
          <a:xfrm>
            <a:off x="594360" y="5340858"/>
            <a:ext cx="10753344" cy="694944"/>
          </a:xfrm>
          <a:prstGeom prst="roundRect">
            <a:avLst/>
          </a:prstGeom>
          <a:solidFill>
            <a:srgbClr val="F7FAFC"/>
          </a:solidFill>
          <a:ln w="13970">
            <a:solidFill>
              <a:srgbClr val="BEDC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25" name="Rounded Rectangle 24"/>
          <p:cNvSpPr/>
          <p:nvPr/>
        </p:nvSpPr>
        <p:spPr>
          <a:xfrm>
            <a:off x="749808" y="5432298"/>
            <a:ext cx="1554480" cy="237744"/>
          </a:xfrm>
          <a:prstGeom prst="roundRect">
            <a:avLst/>
          </a:prstGeom>
          <a:solidFill>
            <a:srgbClr val="E8F6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6094"/>
                </a:solidFill>
                <a:latin typeface="Aptos"/>
              </a:rPr>
              <a:t>MANAGER'S
INSIGHT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2487168" y="5450586"/>
            <a:ext cx="8595360" cy="22860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>
                <a:solidFill>
                  <a:srgbClr val="122F49"/>
                </a:solidFill>
                <a:latin typeface="Aptos"/>
              </a:rPr>
              <a:t>The yield curve summarizes market pricing across maturities.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749808" y="5734050"/>
            <a:ext cx="1554480" cy="237744"/>
          </a:xfrm>
          <a:prstGeom prst="roundRect">
            <a:avLst/>
          </a:prstGeom>
          <a:solidFill>
            <a:srgbClr val="E2F6F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916E"/>
                </a:solidFill>
                <a:latin typeface="Aptos"/>
              </a:rPr>
              <a:t>QUICK EXAMPLE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2487168" y="5752338"/>
            <a:ext cx="8595360" cy="22860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>
                <a:solidFill>
                  <a:srgbClr val="122F49"/>
                </a:solidFill>
                <a:latin typeface="Aptos"/>
              </a:rPr>
              <a:t>Compare 1-year, 5-year, and 10-year yields.</a:t>
            </a:r>
          </a:p>
        </p:txBody>
      </p:sp>
      <p:sp>
        <p:nvSpPr>
          <p:cNvPr id="29" name="Rectangle 28"/>
          <p:cNvSpPr/>
          <p:nvPr/>
        </p:nvSpPr>
        <p:spPr>
          <a:xfrm>
            <a:off x="5897880" y="1694744"/>
            <a:ext cx="5623560" cy="3580641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30" name="Rectangle 29"/>
          <p:cNvSpPr/>
          <p:nvPr/>
        </p:nvSpPr>
        <p:spPr>
          <a:xfrm>
            <a:off x="6053328" y="1874519"/>
            <a:ext cx="4709160" cy="3429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cxnSp>
        <p:nvCxnSpPr>
          <p:cNvPr id="31" name="Connector 30"/>
          <p:cNvCxnSpPr/>
          <p:nvPr/>
        </p:nvCxnSpPr>
        <p:spPr>
          <a:xfrm>
            <a:off x="6510528" y="4892040"/>
            <a:ext cx="4023360" cy="0"/>
          </a:xfrm>
          <a:prstGeom prst="line">
            <a:avLst/>
          </a:prstGeom>
          <a:ln w="17780">
            <a:solidFill>
              <a:srgbClr val="59687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2" name="Connector 31"/>
          <p:cNvCxnSpPr/>
          <p:nvPr/>
        </p:nvCxnSpPr>
        <p:spPr>
          <a:xfrm flipV="1">
            <a:off x="6510528" y="2103120"/>
            <a:ext cx="0" cy="2788920"/>
          </a:xfrm>
          <a:prstGeom prst="line">
            <a:avLst/>
          </a:prstGeom>
          <a:ln w="17780">
            <a:solidFill>
              <a:srgbClr val="59687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7424928" y="5001768"/>
            <a:ext cx="3429000" cy="228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1100" b="1" dirty="0">
                <a:solidFill>
                  <a:srgbClr val="59687B"/>
                </a:solidFill>
                <a:latin typeface="Arial"/>
              </a:rPr>
              <a:t>Maturity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327648" y="1830925"/>
            <a:ext cx="1417320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100" b="1" dirty="0">
                <a:solidFill>
                  <a:srgbClr val="59687B"/>
                </a:solidFill>
                <a:latin typeface="Arial"/>
              </a:rPr>
              <a:t>Yield</a:t>
            </a:r>
          </a:p>
        </p:txBody>
      </p:sp>
      <p:cxnSp>
        <p:nvCxnSpPr>
          <p:cNvPr id="35" name="Connector 34"/>
          <p:cNvCxnSpPr/>
          <p:nvPr/>
        </p:nvCxnSpPr>
        <p:spPr>
          <a:xfrm flipV="1">
            <a:off x="7154265" y="3553358"/>
            <a:ext cx="965606" cy="641451"/>
          </a:xfrm>
          <a:prstGeom prst="line">
            <a:avLst/>
          </a:prstGeom>
          <a:ln w="31750">
            <a:solidFill>
              <a:srgbClr val="008B5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6" name="Connector 35"/>
          <p:cNvCxnSpPr/>
          <p:nvPr/>
        </p:nvCxnSpPr>
        <p:spPr>
          <a:xfrm flipV="1">
            <a:off x="8119871" y="2939796"/>
            <a:ext cx="1528877" cy="613562"/>
          </a:xfrm>
          <a:prstGeom prst="line">
            <a:avLst/>
          </a:prstGeom>
          <a:ln w="31750">
            <a:solidFill>
              <a:srgbClr val="008B5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6720840" y="4496506"/>
            <a:ext cx="457200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1200" b="1" dirty="0">
                <a:solidFill>
                  <a:srgbClr val="17324D"/>
                </a:solidFill>
                <a:latin typeface="Arial"/>
              </a:rPr>
              <a:t>Yield curve = rates by maturity for similar-quality securities.</a:t>
            </a:r>
          </a:p>
        </p:txBody>
      </p:sp>
      <p:sp>
        <p:nvSpPr>
          <p:cNvPr id="38" name="Rounded Rectangle 37"/>
          <p:cNvSpPr/>
          <p:nvPr/>
        </p:nvSpPr>
        <p:spPr>
          <a:xfrm>
            <a:off x="713232" y="2148840"/>
            <a:ext cx="4526280" cy="710946"/>
          </a:xfrm>
          <a:prstGeom prst="roundRect">
            <a:avLst/>
          </a:prstGeom>
          <a:solidFill>
            <a:srgbClr val="FAFBFD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9" name="Rounded Rectangle 38"/>
          <p:cNvSpPr/>
          <p:nvPr/>
        </p:nvSpPr>
        <p:spPr>
          <a:xfrm>
            <a:off x="804672" y="2385441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01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1280160" y="2203704"/>
            <a:ext cx="3849624" cy="60121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The horizontal axis shows time to maturity; the vertical axis shows yield.</a:t>
            </a:r>
          </a:p>
        </p:txBody>
      </p:sp>
      <p:sp>
        <p:nvSpPr>
          <p:cNvPr id="41" name="Rounded Rectangle 40"/>
          <p:cNvSpPr/>
          <p:nvPr/>
        </p:nvSpPr>
        <p:spPr>
          <a:xfrm>
            <a:off x="713232" y="2932938"/>
            <a:ext cx="4526280" cy="710946"/>
          </a:xfrm>
          <a:prstGeom prst="roundRect">
            <a:avLst/>
          </a:prstGeom>
          <a:solidFill>
            <a:srgbClr val="F6F8FB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2" name="Rounded Rectangle 41"/>
          <p:cNvSpPr/>
          <p:nvPr/>
        </p:nvSpPr>
        <p:spPr>
          <a:xfrm>
            <a:off x="804672" y="3169539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02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1280160" y="2987802"/>
            <a:ext cx="3849624" cy="60121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A Treasury yield curve is commonly used because credit risk is relatively low.</a:t>
            </a:r>
          </a:p>
        </p:txBody>
      </p:sp>
      <p:sp>
        <p:nvSpPr>
          <p:cNvPr id="44" name="Rounded Rectangle 43"/>
          <p:cNvSpPr/>
          <p:nvPr/>
        </p:nvSpPr>
        <p:spPr>
          <a:xfrm>
            <a:off x="713232" y="3717036"/>
            <a:ext cx="4526280" cy="710946"/>
          </a:xfrm>
          <a:prstGeom prst="roundRect">
            <a:avLst/>
          </a:prstGeom>
          <a:solidFill>
            <a:srgbClr val="FAFBFD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5" name="Rounded Rectangle 44"/>
          <p:cNvSpPr/>
          <p:nvPr/>
        </p:nvSpPr>
        <p:spPr>
          <a:xfrm>
            <a:off x="804672" y="3953637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03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1280160" y="3771900"/>
            <a:ext cx="3849624" cy="60121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The curve summarizes market expectations and risk premiums across time.</a:t>
            </a:r>
          </a:p>
        </p:txBody>
      </p:sp>
      <p:sp>
        <p:nvSpPr>
          <p:cNvPr id="47" name="Rounded Rectangle 46"/>
          <p:cNvSpPr/>
          <p:nvPr/>
        </p:nvSpPr>
        <p:spPr>
          <a:xfrm>
            <a:off x="713232" y="4501134"/>
            <a:ext cx="4526280" cy="710946"/>
          </a:xfrm>
          <a:prstGeom prst="roundRect">
            <a:avLst/>
          </a:prstGeom>
          <a:solidFill>
            <a:srgbClr val="F6F8FB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8" name="Rounded Rectangle 47"/>
          <p:cNvSpPr/>
          <p:nvPr/>
        </p:nvSpPr>
        <p:spPr>
          <a:xfrm>
            <a:off x="804672" y="4737735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04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1280160" y="4555998"/>
            <a:ext cx="3849624" cy="60121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Managers use the curve to time borrowing, investment, and refinancing decisions.</a:t>
            </a:r>
          </a:p>
        </p:txBody>
      </p:sp>
    </p:spTree>
    <p:extLst>
      <p:ext uri="{BB962C8B-B14F-4D97-AF65-F5344CB8AC3E}">
        <p14:creationId xmlns:p14="http://schemas.microsoft.com/office/powerpoint/2010/main" val="321830939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3"/>
          <p:cNvSpPr/>
          <p:nvPr/>
        </p:nvSpPr>
        <p:spPr>
          <a:xfrm>
            <a:off x="3035808" y="338328"/>
            <a:ext cx="1572768" cy="283464"/>
          </a:xfrm>
          <a:prstGeom prst="roundRect">
            <a:avLst>
              <a:gd name="adj" fmla="val 25806"/>
            </a:avLst>
          </a:prstGeom>
          <a:solidFill>
            <a:srgbClr val="EAF5FB"/>
          </a:solidFill>
          <a:ln>
            <a:solidFill>
              <a:srgbClr val="EAF5FB">
                <a:alpha val="0"/>
              </a:srgbClr>
            </a:solidFill>
          </a:ln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C5A8E"/>
                </a:solidFill>
                <a:latin typeface="Aptos"/>
              </a:rPr>
              <a:t>TERM STRUCTURE</a:t>
            </a:r>
            <a:endParaRPr lang="en-US" sz="1100" b="1" dirty="0"/>
          </a:p>
        </p:txBody>
      </p:sp>
      <p:sp>
        <p:nvSpPr>
          <p:cNvPr id="6" name="Text 4"/>
          <p:cNvSpPr/>
          <p:nvPr/>
        </p:nvSpPr>
        <p:spPr>
          <a:xfrm>
            <a:off x="3035808" y="758952"/>
            <a:ext cx="632764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200" b="1" dirty="0">
                <a:solidFill>
                  <a:srgbClr val="17324D"/>
                </a:solidFill>
                <a:latin typeface="Aptos"/>
              </a:rPr>
              <a:t>Normal Yield Curve</a:t>
            </a:r>
            <a:endParaRPr lang="en-US" sz="2200" b="1" dirty="0"/>
          </a:p>
        </p:txBody>
      </p:sp>
      <p:sp>
        <p:nvSpPr>
          <p:cNvPr id="7" name="Text 5"/>
          <p:cNvSpPr/>
          <p:nvPr/>
        </p:nvSpPr>
        <p:spPr>
          <a:xfrm>
            <a:off x="3035808" y="1216152"/>
            <a:ext cx="658368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>
              <a:buNone/>
            </a:pPr>
            <a:r>
              <a:rPr lang="en-US" sz="1400" b="1" dirty="0">
                <a:solidFill>
                  <a:srgbClr val="FFC000"/>
                </a:solidFill>
                <a:latin typeface="Aptos"/>
              </a:rPr>
              <a:t>A normal curve slopes upward: long-term rates exceed short-term rates.</a:t>
            </a:r>
            <a:endParaRPr lang="en-US" sz="1200" b="1" dirty="0"/>
          </a:p>
        </p:txBody>
      </p:sp>
      <p:sp>
        <p:nvSpPr>
          <p:cNvPr id="14" name="Text 12"/>
          <p:cNvSpPr/>
          <p:nvPr/>
        </p:nvSpPr>
        <p:spPr>
          <a:xfrm>
            <a:off x="502920" y="6565392"/>
            <a:ext cx="29260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B2248"/>
                </a:solidFill>
                <a:latin typeface="Aptos"/>
              </a:rPr>
              <a:t>Interest rates and financial markets</a:t>
            </a:r>
            <a:endParaRPr lang="en-US" sz="1100" b="1" dirty="0"/>
          </a:p>
        </p:txBody>
      </p:sp>
      <p:sp>
        <p:nvSpPr>
          <p:cNvPr id="15" name="Text 13"/>
          <p:cNvSpPr/>
          <p:nvPr/>
        </p:nvSpPr>
        <p:spPr>
          <a:xfrm>
            <a:off x="11292840" y="6528816"/>
            <a:ext cx="4114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sz="1400" b="1">
                <a:solidFill>
                  <a:srgbClr val="17324D"/>
                </a:solidFill>
                <a:latin typeface="Arial"/>
              </a:rPr>
              <a:t>25</a:t>
            </a:r>
            <a:endParaRPr lang="en-US" sz="1200" b="1" dirty="0"/>
          </a:p>
        </p:txBody>
      </p:sp>
      <p:sp>
        <p:nvSpPr>
          <p:cNvPr id="17" name="Shape 15"/>
          <p:cNvSpPr/>
          <p:nvPr/>
        </p:nvSpPr>
        <p:spPr>
          <a:xfrm>
            <a:off x="6217920" y="4846320"/>
            <a:ext cx="0" cy="0"/>
          </a:xfrm>
          <a:prstGeom prst="line">
            <a:avLst/>
          </a:prstGeom>
          <a:solidFill>
            <a:srgbClr val="FFFFFF">
              <a:alpha val="0"/>
            </a:srgbClr>
          </a:solidFill>
          <a:ln w="15240">
            <a:solidFill>
              <a:srgbClr val="5B677A"/>
            </a:solidFill>
            <a:prstDash val="solid"/>
            <a:tailEnd type="triangle"/>
          </a:ln>
        </p:spPr>
        <p:txBody>
          <a:bodyPr/>
          <a:lstStyle/>
          <a:p>
            <a:endParaRPr b="1"/>
          </a:p>
        </p:txBody>
      </p:sp>
      <p:sp>
        <p:nvSpPr>
          <p:cNvPr id="18" name="Shape 16"/>
          <p:cNvSpPr/>
          <p:nvPr/>
        </p:nvSpPr>
        <p:spPr>
          <a:xfrm>
            <a:off x="6217920" y="4846320"/>
            <a:ext cx="4389120" cy="0"/>
          </a:xfrm>
          <a:prstGeom prst="line">
            <a:avLst/>
          </a:prstGeom>
          <a:solidFill>
            <a:srgbClr val="FFFFFF">
              <a:alpha val="0"/>
            </a:srgbClr>
          </a:solidFill>
          <a:ln w="15240">
            <a:solidFill>
              <a:srgbClr val="5B677A"/>
            </a:solidFill>
            <a:prstDash val="solid"/>
            <a:tailEnd type="triangle"/>
          </a:ln>
        </p:spPr>
        <p:txBody>
          <a:bodyPr/>
          <a:lstStyle/>
          <a:p>
            <a:endParaRPr b="1"/>
          </a:p>
        </p:txBody>
      </p:sp>
      <p:sp>
        <p:nvSpPr>
          <p:cNvPr id="19" name="Text 17"/>
          <p:cNvSpPr/>
          <p:nvPr/>
        </p:nvSpPr>
        <p:spPr>
          <a:xfrm rot="16200000">
            <a:off x="5989320" y="2057400"/>
            <a:ext cx="3657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5B677A"/>
                </a:solidFill>
                <a:latin typeface="Aptos"/>
              </a:rPr>
              <a:t>Yield</a:t>
            </a:r>
            <a:endParaRPr lang="en-US" sz="800" b="1" dirty="0"/>
          </a:p>
        </p:txBody>
      </p:sp>
      <p:sp>
        <p:nvSpPr>
          <p:cNvPr id="20" name="Text 18"/>
          <p:cNvSpPr/>
          <p:nvPr/>
        </p:nvSpPr>
        <p:spPr>
          <a:xfrm>
            <a:off x="9875520" y="4919472"/>
            <a:ext cx="6858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5B677A"/>
                </a:solidFill>
                <a:latin typeface="Aptos"/>
              </a:rPr>
              <a:t>Maturity</a:t>
            </a:r>
            <a:endParaRPr lang="en-US" sz="800" b="1" dirty="0"/>
          </a:p>
        </p:txBody>
      </p:sp>
      <p:sp>
        <p:nvSpPr>
          <p:cNvPr id="21" name="Shape 19"/>
          <p:cNvSpPr/>
          <p:nvPr/>
        </p:nvSpPr>
        <p:spPr>
          <a:xfrm>
            <a:off x="6492240" y="4434840"/>
            <a:ext cx="3840480" cy="0"/>
          </a:xfrm>
          <a:prstGeom prst="line">
            <a:avLst/>
          </a:prstGeom>
          <a:solidFill>
            <a:srgbClr val="FFFFFF">
              <a:alpha val="0"/>
            </a:srgbClr>
          </a:solidFill>
          <a:ln w="31750">
            <a:solidFill>
              <a:srgbClr val="008F5A"/>
            </a:solidFill>
            <a:prstDash val="solid"/>
          </a:ln>
        </p:spPr>
        <p:txBody>
          <a:bodyPr/>
          <a:lstStyle/>
          <a:p>
            <a:endParaRPr b="1"/>
          </a:p>
        </p:txBody>
      </p:sp>
      <p:sp>
        <p:nvSpPr>
          <p:cNvPr id="22" name="Rounded Rectangle 21"/>
          <p:cNvSpPr/>
          <p:nvPr/>
        </p:nvSpPr>
        <p:spPr>
          <a:xfrm>
            <a:off x="594360" y="5340858"/>
            <a:ext cx="10753344" cy="694944"/>
          </a:xfrm>
          <a:prstGeom prst="roundRect">
            <a:avLst/>
          </a:prstGeom>
          <a:solidFill>
            <a:srgbClr val="F7FAFC"/>
          </a:solidFill>
          <a:ln w="13970">
            <a:solidFill>
              <a:srgbClr val="BEDC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23" name="Rounded Rectangle 22"/>
          <p:cNvSpPr/>
          <p:nvPr/>
        </p:nvSpPr>
        <p:spPr>
          <a:xfrm>
            <a:off x="749808" y="5432298"/>
            <a:ext cx="1554480" cy="237744"/>
          </a:xfrm>
          <a:prstGeom prst="roundRect">
            <a:avLst/>
          </a:prstGeom>
          <a:solidFill>
            <a:srgbClr val="E8F6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6094"/>
                </a:solidFill>
                <a:latin typeface="Aptos"/>
              </a:rPr>
              <a:t>MANAGER'S
INSIGHT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2487168" y="5450586"/>
            <a:ext cx="8595360" cy="22860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>
                <a:solidFill>
                  <a:srgbClr val="122F49"/>
                </a:solidFill>
                <a:latin typeface="Aptos"/>
              </a:rPr>
              <a:t>A normal curve supports long-term investment planning with caution.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749808" y="5734050"/>
            <a:ext cx="1554480" cy="237744"/>
          </a:xfrm>
          <a:prstGeom prst="roundRect">
            <a:avLst/>
          </a:prstGeom>
          <a:solidFill>
            <a:srgbClr val="E2F6F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916E"/>
                </a:solidFill>
                <a:latin typeface="Aptos"/>
              </a:rPr>
              <a:t>QUICK EXAMPLE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2487168" y="5752338"/>
            <a:ext cx="8595360" cy="22860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>
                <a:solidFill>
                  <a:srgbClr val="122F49"/>
                </a:solidFill>
                <a:latin typeface="Aptos"/>
              </a:rPr>
              <a:t>Long-term borrowing may cost more than short-term borrowing.</a:t>
            </a:r>
          </a:p>
        </p:txBody>
      </p:sp>
      <p:sp>
        <p:nvSpPr>
          <p:cNvPr id="27" name="Rectangle 26"/>
          <p:cNvSpPr/>
          <p:nvPr/>
        </p:nvSpPr>
        <p:spPr>
          <a:xfrm>
            <a:off x="5897880" y="1737361"/>
            <a:ext cx="5623560" cy="349300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28" name="Rectangle 27"/>
          <p:cNvSpPr/>
          <p:nvPr/>
        </p:nvSpPr>
        <p:spPr>
          <a:xfrm>
            <a:off x="6053328" y="1874519"/>
            <a:ext cx="4709160" cy="3429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cxnSp>
        <p:nvCxnSpPr>
          <p:cNvPr id="29" name="Connector 28"/>
          <p:cNvCxnSpPr/>
          <p:nvPr/>
        </p:nvCxnSpPr>
        <p:spPr>
          <a:xfrm>
            <a:off x="6510528" y="4892040"/>
            <a:ext cx="4023360" cy="0"/>
          </a:xfrm>
          <a:prstGeom prst="line">
            <a:avLst/>
          </a:prstGeom>
          <a:ln w="17780">
            <a:solidFill>
              <a:srgbClr val="59687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Connector 29"/>
          <p:cNvCxnSpPr/>
          <p:nvPr/>
        </p:nvCxnSpPr>
        <p:spPr>
          <a:xfrm flipV="1">
            <a:off x="6510528" y="2103120"/>
            <a:ext cx="0" cy="2788920"/>
          </a:xfrm>
          <a:prstGeom prst="line">
            <a:avLst/>
          </a:prstGeom>
          <a:ln w="17780">
            <a:solidFill>
              <a:srgbClr val="59687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7424928" y="5001768"/>
            <a:ext cx="3429000" cy="228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1100" b="1">
                <a:solidFill>
                  <a:srgbClr val="59687B"/>
                </a:solidFill>
                <a:latin typeface="Arial"/>
              </a:rPr>
              <a:t>Maturity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6327648" y="1830925"/>
            <a:ext cx="1417320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100" b="1" dirty="0">
                <a:solidFill>
                  <a:srgbClr val="59687B"/>
                </a:solidFill>
                <a:latin typeface="Arial"/>
              </a:rPr>
              <a:t>Yield</a:t>
            </a:r>
          </a:p>
        </p:txBody>
      </p:sp>
      <p:cxnSp>
        <p:nvCxnSpPr>
          <p:cNvPr id="33" name="Connector 32"/>
          <p:cNvCxnSpPr/>
          <p:nvPr/>
        </p:nvCxnSpPr>
        <p:spPr>
          <a:xfrm flipV="1">
            <a:off x="7154265" y="3553358"/>
            <a:ext cx="965606" cy="641451"/>
          </a:xfrm>
          <a:prstGeom prst="line">
            <a:avLst/>
          </a:prstGeom>
          <a:ln w="31750">
            <a:solidFill>
              <a:srgbClr val="008B5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4" name="Connector 33"/>
          <p:cNvCxnSpPr/>
          <p:nvPr/>
        </p:nvCxnSpPr>
        <p:spPr>
          <a:xfrm flipV="1">
            <a:off x="8119871" y="2939796"/>
            <a:ext cx="1528877" cy="613562"/>
          </a:xfrm>
          <a:prstGeom prst="line">
            <a:avLst/>
          </a:prstGeom>
          <a:ln w="31750">
            <a:solidFill>
              <a:srgbClr val="008B5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6355080" y="4552099"/>
            <a:ext cx="457200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1200" b="1" dirty="0">
                <a:solidFill>
                  <a:srgbClr val="17324D"/>
                </a:solidFill>
                <a:latin typeface="Arial"/>
              </a:rPr>
              <a:t>Upward slope: longer maturities carry higher yields.</a:t>
            </a:r>
          </a:p>
        </p:txBody>
      </p:sp>
      <p:sp>
        <p:nvSpPr>
          <p:cNvPr id="36" name="Rounded Rectangle 35"/>
          <p:cNvSpPr/>
          <p:nvPr/>
        </p:nvSpPr>
        <p:spPr>
          <a:xfrm>
            <a:off x="777240" y="1874520"/>
            <a:ext cx="5120640" cy="756666"/>
          </a:xfrm>
          <a:prstGeom prst="roundRect">
            <a:avLst/>
          </a:prstGeom>
          <a:solidFill>
            <a:srgbClr val="FAFBFD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7" name="Rounded Rectangle 36"/>
          <p:cNvSpPr/>
          <p:nvPr/>
        </p:nvSpPr>
        <p:spPr>
          <a:xfrm>
            <a:off x="868680" y="2133981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01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1344168" y="1929384"/>
            <a:ext cx="4443984" cy="64693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550" b="1">
                <a:solidFill>
                  <a:srgbClr val="1B1F27"/>
                </a:solidFill>
                <a:latin typeface="Aptos"/>
              </a:rPr>
              <a:t>Normally, investors require higher yields for longer maturities.</a:t>
            </a:r>
          </a:p>
        </p:txBody>
      </p:sp>
      <p:sp>
        <p:nvSpPr>
          <p:cNvPr id="39" name="Rounded Rectangle 38"/>
          <p:cNvSpPr/>
          <p:nvPr/>
        </p:nvSpPr>
        <p:spPr>
          <a:xfrm>
            <a:off x="777240" y="2704338"/>
            <a:ext cx="5120640" cy="756666"/>
          </a:xfrm>
          <a:prstGeom prst="roundRect">
            <a:avLst/>
          </a:prstGeom>
          <a:solidFill>
            <a:srgbClr val="F6F8FB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0" name="Rounded Rectangle 39"/>
          <p:cNvSpPr/>
          <p:nvPr/>
        </p:nvSpPr>
        <p:spPr>
          <a:xfrm>
            <a:off x="868680" y="2963799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02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1344168" y="2759202"/>
            <a:ext cx="4443984" cy="64693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1B1F27"/>
                </a:solidFill>
                <a:latin typeface="Aptos"/>
              </a:rPr>
              <a:t>The upward slope can reflect expected future rate increases, inflation uncertainty, and maturity risk premiums.</a:t>
            </a:r>
          </a:p>
        </p:txBody>
      </p:sp>
      <p:sp>
        <p:nvSpPr>
          <p:cNvPr id="42" name="Rounded Rectangle 41"/>
          <p:cNvSpPr/>
          <p:nvPr/>
        </p:nvSpPr>
        <p:spPr>
          <a:xfrm>
            <a:off x="777240" y="3534156"/>
            <a:ext cx="5120640" cy="756666"/>
          </a:xfrm>
          <a:prstGeom prst="roundRect">
            <a:avLst/>
          </a:prstGeom>
          <a:solidFill>
            <a:srgbClr val="FAFBFD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3" name="Rounded Rectangle 42"/>
          <p:cNvSpPr/>
          <p:nvPr/>
        </p:nvSpPr>
        <p:spPr>
          <a:xfrm>
            <a:off x="868680" y="3793617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03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1344168" y="3589020"/>
            <a:ext cx="4443984" cy="64693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A normal curve often occurs during economic expansion or normal credit conditions.</a:t>
            </a:r>
          </a:p>
        </p:txBody>
      </p:sp>
      <p:sp>
        <p:nvSpPr>
          <p:cNvPr id="45" name="Rounded Rectangle 44"/>
          <p:cNvSpPr/>
          <p:nvPr/>
        </p:nvSpPr>
        <p:spPr>
          <a:xfrm>
            <a:off x="777240" y="4363974"/>
            <a:ext cx="5120640" cy="756666"/>
          </a:xfrm>
          <a:prstGeom prst="roundRect">
            <a:avLst/>
          </a:prstGeom>
          <a:solidFill>
            <a:srgbClr val="F6F8FB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6" name="Rounded Rectangle 45"/>
          <p:cNvSpPr/>
          <p:nvPr/>
        </p:nvSpPr>
        <p:spPr>
          <a:xfrm>
            <a:off x="868680" y="4623435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04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1344168" y="4418838"/>
            <a:ext cx="4443984" cy="64693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Borrowers pay more for long-term certainty but reduce refinancing risk.</a:t>
            </a:r>
          </a:p>
        </p:txBody>
      </p:sp>
    </p:spTree>
    <p:extLst>
      <p:ext uri="{BB962C8B-B14F-4D97-AF65-F5344CB8AC3E}">
        <p14:creationId xmlns:p14="http://schemas.microsoft.com/office/powerpoint/2010/main" val="105575043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3"/>
          <p:cNvSpPr/>
          <p:nvPr/>
        </p:nvSpPr>
        <p:spPr>
          <a:xfrm>
            <a:off x="3035808" y="338328"/>
            <a:ext cx="1572768" cy="283464"/>
          </a:xfrm>
          <a:prstGeom prst="roundRect">
            <a:avLst>
              <a:gd name="adj" fmla="val 25806"/>
            </a:avLst>
          </a:prstGeom>
          <a:solidFill>
            <a:srgbClr val="EAF5FB"/>
          </a:solidFill>
          <a:ln>
            <a:solidFill>
              <a:srgbClr val="EAF5FB">
                <a:alpha val="0"/>
              </a:srgbClr>
            </a:solidFill>
          </a:ln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C5A8E"/>
                </a:solidFill>
                <a:latin typeface="Aptos"/>
              </a:rPr>
              <a:t>TERM STRUCTURE</a:t>
            </a:r>
            <a:endParaRPr lang="en-US" sz="1100" b="1" dirty="0"/>
          </a:p>
        </p:txBody>
      </p:sp>
      <p:sp>
        <p:nvSpPr>
          <p:cNvPr id="6" name="Text 4"/>
          <p:cNvSpPr/>
          <p:nvPr/>
        </p:nvSpPr>
        <p:spPr>
          <a:xfrm>
            <a:off x="3035808" y="758952"/>
            <a:ext cx="632764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200" b="1" dirty="0">
                <a:solidFill>
                  <a:srgbClr val="17324D"/>
                </a:solidFill>
                <a:latin typeface="Aptos"/>
              </a:rPr>
              <a:t>Inverted Yield Curve</a:t>
            </a:r>
            <a:endParaRPr lang="en-US" sz="2200" b="1" dirty="0"/>
          </a:p>
        </p:txBody>
      </p:sp>
      <p:sp>
        <p:nvSpPr>
          <p:cNvPr id="7" name="Text 5"/>
          <p:cNvSpPr/>
          <p:nvPr/>
        </p:nvSpPr>
        <p:spPr>
          <a:xfrm>
            <a:off x="3035808" y="1216152"/>
            <a:ext cx="658368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>
              <a:buNone/>
            </a:pPr>
            <a:r>
              <a:rPr lang="en-US" sz="1400" b="1" dirty="0">
                <a:solidFill>
                  <a:srgbClr val="FFC000"/>
                </a:solidFill>
                <a:latin typeface="Aptos"/>
              </a:rPr>
              <a:t>An inverted curve slopes downward: short-term rates exceed long-term rates.</a:t>
            </a:r>
            <a:endParaRPr lang="en-US" sz="1200" b="1" dirty="0"/>
          </a:p>
        </p:txBody>
      </p:sp>
      <p:sp>
        <p:nvSpPr>
          <p:cNvPr id="14" name="Text 12"/>
          <p:cNvSpPr/>
          <p:nvPr/>
        </p:nvSpPr>
        <p:spPr>
          <a:xfrm>
            <a:off x="502920" y="6565392"/>
            <a:ext cx="29260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B2248"/>
                </a:solidFill>
                <a:latin typeface="Aptos"/>
              </a:rPr>
              <a:t>Interest rates and financial markets</a:t>
            </a:r>
            <a:endParaRPr lang="en-US" sz="1100" b="1" dirty="0"/>
          </a:p>
        </p:txBody>
      </p:sp>
      <p:sp>
        <p:nvSpPr>
          <p:cNvPr id="15" name="Text 13"/>
          <p:cNvSpPr/>
          <p:nvPr/>
        </p:nvSpPr>
        <p:spPr>
          <a:xfrm>
            <a:off x="11292840" y="6528816"/>
            <a:ext cx="4114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sz="1400" b="1">
                <a:solidFill>
                  <a:srgbClr val="17324D"/>
                </a:solidFill>
                <a:latin typeface="Arial"/>
              </a:rPr>
              <a:t>26</a:t>
            </a:r>
            <a:endParaRPr lang="en-US" sz="1200" b="1" dirty="0"/>
          </a:p>
        </p:txBody>
      </p:sp>
      <p:sp>
        <p:nvSpPr>
          <p:cNvPr id="17" name="Shape 15"/>
          <p:cNvSpPr/>
          <p:nvPr/>
        </p:nvSpPr>
        <p:spPr>
          <a:xfrm>
            <a:off x="6217920" y="4846320"/>
            <a:ext cx="0" cy="0"/>
          </a:xfrm>
          <a:prstGeom prst="line">
            <a:avLst/>
          </a:prstGeom>
          <a:solidFill>
            <a:srgbClr val="FFFFFF">
              <a:alpha val="0"/>
            </a:srgbClr>
          </a:solidFill>
          <a:ln w="15240">
            <a:solidFill>
              <a:srgbClr val="5B677A"/>
            </a:solidFill>
            <a:prstDash val="solid"/>
            <a:tailEnd type="triangle"/>
          </a:ln>
        </p:spPr>
        <p:txBody>
          <a:bodyPr/>
          <a:lstStyle/>
          <a:p>
            <a:endParaRPr b="1"/>
          </a:p>
        </p:txBody>
      </p:sp>
      <p:sp>
        <p:nvSpPr>
          <p:cNvPr id="18" name="Shape 16"/>
          <p:cNvSpPr/>
          <p:nvPr/>
        </p:nvSpPr>
        <p:spPr>
          <a:xfrm>
            <a:off x="6217920" y="4846320"/>
            <a:ext cx="4389120" cy="0"/>
          </a:xfrm>
          <a:prstGeom prst="line">
            <a:avLst/>
          </a:prstGeom>
          <a:solidFill>
            <a:srgbClr val="FFFFFF">
              <a:alpha val="0"/>
            </a:srgbClr>
          </a:solidFill>
          <a:ln w="15240">
            <a:solidFill>
              <a:srgbClr val="5B677A"/>
            </a:solidFill>
            <a:prstDash val="solid"/>
            <a:tailEnd type="triangle"/>
          </a:ln>
        </p:spPr>
        <p:txBody>
          <a:bodyPr/>
          <a:lstStyle/>
          <a:p>
            <a:endParaRPr b="1"/>
          </a:p>
        </p:txBody>
      </p:sp>
      <p:sp>
        <p:nvSpPr>
          <p:cNvPr id="19" name="Text 17"/>
          <p:cNvSpPr/>
          <p:nvPr/>
        </p:nvSpPr>
        <p:spPr>
          <a:xfrm rot="16200000">
            <a:off x="5989320" y="2057400"/>
            <a:ext cx="3657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5B677A"/>
                </a:solidFill>
                <a:latin typeface="Aptos"/>
              </a:rPr>
              <a:t>Yield</a:t>
            </a:r>
            <a:endParaRPr lang="en-US" sz="800" b="1" dirty="0"/>
          </a:p>
        </p:txBody>
      </p:sp>
      <p:sp>
        <p:nvSpPr>
          <p:cNvPr id="20" name="Text 18"/>
          <p:cNvSpPr/>
          <p:nvPr/>
        </p:nvSpPr>
        <p:spPr>
          <a:xfrm>
            <a:off x="9875520" y="4919472"/>
            <a:ext cx="6858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5B677A"/>
                </a:solidFill>
                <a:latin typeface="Aptos"/>
              </a:rPr>
              <a:t>Maturity</a:t>
            </a:r>
            <a:endParaRPr lang="en-US" sz="800" b="1" dirty="0"/>
          </a:p>
        </p:txBody>
      </p:sp>
      <p:sp>
        <p:nvSpPr>
          <p:cNvPr id="21" name="Shape 19"/>
          <p:cNvSpPr/>
          <p:nvPr/>
        </p:nvSpPr>
        <p:spPr>
          <a:xfrm>
            <a:off x="6492240" y="2377440"/>
            <a:ext cx="3840480" cy="2057400"/>
          </a:xfrm>
          <a:prstGeom prst="line">
            <a:avLst/>
          </a:prstGeom>
          <a:solidFill>
            <a:srgbClr val="FFFFFF">
              <a:alpha val="0"/>
            </a:srgbClr>
          </a:solidFill>
          <a:ln w="31750">
            <a:solidFill>
              <a:srgbClr val="B42318"/>
            </a:solidFill>
            <a:prstDash val="solid"/>
          </a:ln>
        </p:spPr>
        <p:txBody>
          <a:bodyPr/>
          <a:lstStyle/>
          <a:p>
            <a:endParaRPr b="1"/>
          </a:p>
        </p:txBody>
      </p:sp>
      <p:sp>
        <p:nvSpPr>
          <p:cNvPr id="22" name="Rounded Rectangle 21"/>
          <p:cNvSpPr/>
          <p:nvPr/>
        </p:nvSpPr>
        <p:spPr>
          <a:xfrm>
            <a:off x="594360" y="5340858"/>
            <a:ext cx="10753344" cy="694944"/>
          </a:xfrm>
          <a:prstGeom prst="roundRect">
            <a:avLst/>
          </a:prstGeom>
          <a:solidFill>
            <a:srgbClr val="F7FAFC"/>
          </a:solidFill>
          <a:ln w="13970">
            <a:solidFill>
              <a:srgbClr val="BEDC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23" name="Rounded Rectangle 22"/>
          <p:cNvSpPr/>
          <p:nvPr/>
        </p:nvSpPr>
        <p:spPr>
          <a:xfrm>
            <a:off x="749808" y="5432298"/>
            <a:ext cx="1554480" cy="237744"/>
          </a:xfrm>
          <a:prstGeom prst="roundRect">
            <a:avLst/>
          </a:prstGeom>
          <a:solidFill>
            <a:srgbClr val="E8F6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6094"/>
                </a:solidFill>
                <a:latin typeface="Aptos"/>
              </a:rPr>
              <a:t>MANAGER'S
INSIGHT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2487168" y="5450586"/>
            <a:ext cx="8595360" cy="22860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>
                <a:solidFill>
                  <a:srgbClr val="122F49"/>
                </a:solidFill>
                <a:latin typeface="Aptos"/>
              </a:rPr>
              <a:t>An inverted curve should trigger cash-flow stress testing.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749808" y="5734050"/>
            <a:ext cx="1554480" cy="237744"/>
          </a:xfrm>
          <a:prstGeom prst="roundRect">
            <a:avLst/>
          </a:prstGeom>
          <a:solidFill>
            <a:srgbClr val="E2F6F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916E"/>
                </a:solidFill>
                <a:latin typeface="Aptos"/>
              </a:rPr>
              <a:t>QUICK EXAMPLE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2487168" y="5752338"/>
            <a:ext cx="8595360" cy="22860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>
                <a:solidFill>
                  <a:srgbClr val="122F49"/>
                </a:solidFill>
                <a:latin typeface="Aptos"/>
              </a:rPr>
              <a:t>Refinancing risk rises when short-term rates jump.</a:t>
            </a:r>
          </a:p>
        </p:txBody>
      </p:sp>
      <p:sp>
        <p:nvSpPr>
          <p:cNvPr id="27" name="Rectangle 26"/>
          <p:cNvSpPr/>
          <p:nvPr/>
        </p:nvSpPr>
        <p:spPr>
          <a:xfrm>
            <a:off x="5897880" y="1673098"/>
            <a:ext cx="5623560" cy="355930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b="1"/>
          </a:p>
        </p:txBody>
      </p:sp>
      <p:sp>
        <p:nvSpPr>
          <p:cNvPr id="28" name="Rectangle 27"/>
          <p:cNvSpPr/>
          <p:nvPr/>
        </p:nvSpPr>
        <p:spPr>
          <a:xfrm>
            <a:off x="6053328" y="1874519"/>
            <a:ext cx="4709160" cy="3429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b="1"/>
          </a:p>
        </p:txBody>
      </p:sp>
      <p:cxnSp>
        <p:nvCxnSpPr>
          <p:cNvPr id="29" name="Connector 28"/>
          <p:cNvCxnSpPr/>
          <p:nvPr/>
        </p:nvCxnSpPr>
        <p:spPr>
          <a:xfrm>
            <a:off x="6510528" y="4892040"/>
            <a:ext cx="4023360" cy="0"/>
          </a:xfrm>
          <a:prstGeom prst="line">
            <a:avLst/>
          </a:prstGeom>
          <a:ln w="17780">
            <a:solidFill>
              <a:srgbClr val="59687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Connector 29"/>
          <p:cNvCxnSpPr/>
          <p:nvPr/>
        </p:nvCxnSpPr>
        <p:spPr>
          <a:xfrm flipV="1">
            <a:off x="6510528" y="2103120"/>
            <a:ext cx="0" cy="2788920"/>
          </a:xfrm>
          <a:prstGeom prst="line">
            <a:avLst/>
          </a:prstGeom>
          <a:ln w="17780">
            <a:solidFill>
              <a:srgbClr val="59687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7655356" y="4865624"/>
            <a:ext cx="3429000" cy="228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1100" b="1" dirty="0">
                <a:solidFill>
                  <a:srgbClr val="59687B"/>
                </a:solidFill>
                <a:latin typeface="Arial"/>
              </a:rPr>
              <a:t>Maturity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6327648" y="1853479"/>
            <a:ext cx="1417320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100" b="1" dirty="0">
                <a:solidFill>
                  <a:srgbClr val="59687B"/>
                </a:solidFill>
                <a:latin typeface="Arial"/>
              </a:rPr>
              <a:t>Yield</a:t>
            </a:r>
          </a:p>
        </p:txBody>
      </p:sp>
      <p:cxnSp>
        <p:nvCxnSpPr>
          <p:cNvPr id="33" name="Connector 32"/>
          <p:cNvCxnSpPr/>
          <p:nvPr/>
        </p:nvCxnSpPr>
        <p:spPr>
          <a:xfrm>
            <a:off x="7154265" y="2884017"/>
            <a:ext cx="1166775" cy="613562"/>
          </a:xfrm>
          <a:prstGeom prst="line">
            <a:avLst/>
          </a:prstGeom>
          <a:ln w="31750">
            <a:solidFill>
              <a:srgbClr val="B22418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4" name="Connector 33"/>
          <p:cNvCxnSpPr/>
          <p:nvPr/>
        </p:nvCxnSpPr>
        <p:spPr>
          <a:xfrm>
            <a:off x="8321040" y="3497579"/>
            <a:ext cx="1327708" cy="613563"/>
          </a:xfrm>
          <a:prstGeom prst="line">
            <a:avLst/>
          </a:prstGeom>
          <a:ln w="31750">
            <a:solidFill>
              <a:srgbClr val="B22418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6574536" y="4535064"/>
            <a:ext cx="457200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1200" b="1" dirty="0">
                <a:solidFill>
                  <a:srgbClr val="17324D"/>
                </a:solidFill>
                <a:latin typeface="Arial"/>
              </a:rPr>
              <a:t>Downward slope: short-term rates exceed long-term rates.</a:t>
            </a:r>
          </a:p>
        </p:txBody>
      </p:sp>
      <p:sp>
        <p:nvSpPr>
          <p:cNvPr id="36" name="Rounded Rectangle 35"/>
          <p:cNvSpPr/>
          <p:nvPr/>
        </p:nvSpPr>
        <p:spPr>
          <a:xfrm>
            <a:off x="777240" y="1874520"/>
            <a:ext cx="5120640" cy="756666"/>
          </a:xfrm>
          <a:prstGeom prst="roundRect">
            <a:avLst/>
          </a:prstGeom>
          <a:solidFill>
            <a:srgbClr val="FAFBFD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7" name="Rounded Rectangle 36"/>
          <p:cNvSpPr/>
          <p:nvPr/>
        </p:nvSpPr>
        <p:spPr>
          <a:xfrm>
            <a:off x="868680" y="2133981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01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1344168" y="1929384"/>
            <a:ext cx="4443984" cy="64693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550" b="1">
                <a:solidFill>
                  <a:srgbClr val="1B1F27"/>
                </a:solidFill>
                <a:latin typeface="Aptos"/>
              </a:rPr>
              <a:t>Short-term rates may rise when central banks tighten monetary policy.</a:t>
            </a:r>
          </a:p>
        </p:txBody>
      </p:sp>
      <p:sp>
        <p:nvSpPr>
          <p:cNvPr id="39" name="Rounded Rectangle 38"/>
          <p:cNvSpPr/>
          <p:nvPr/>
        </p:nvSpPr>
        <p:spPr>
          <a:xfrm>
            <a:off x="777240" y="2704338"/>
            <a:ext cx="5120640" cy="756666"/>
          </a:xfrm>
          <a:prstGeom prst="roundRect">
            <a:avLst/>
          </a:prstGeom>
          <a:solidFill>
            <a:srgbClr val="F6F8FB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0" name="Rounded Rectangle 39"/>
          <p:cNvSpPr/>
          <p:nvPr/>
        </p:nvSpPr>
        <p:spPr>
          <a:xfrm>
            <a:off x="868680" y="2963799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02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1344168" y="2759202"/>
            <a:ext cx="4443984" cy="64693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Long-term rates may fall if markets expect slower growth or lower future inflation.</a:t>
            </a:r>
          </a:p>
        </p:txBody>
      </p:sp>
      <p:sp>
        <p:nvSpPr>
          <p:cNvPr id="42" name="Rounded Rectangle 41"/>
          <p:cNvSpPr/>
          <p:nvPr/>
        </p:nvSpPr>
        <p:spPr>
          <a:xfrm>
            <a:off x="777240" y="3534156"/>
            <a:ext cx="5120640" cy="756666"/>
          </a:xfrm>
          <a:prstGeom prst="roundRect">
            <a:avLst/>
          </a:prstGeom>
          <a:solidFill>
            <a:srgbClr val="FAFBFD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3" name="Rounded Rectangle 42"/>
          <p:cNvSpPr/>
          <p:nvPr/>
        </p:nvSpPr>
        <p:spPr>
          <a:xfrm>
            <a:off x="868680" y="3793617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03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1344168" y="3589020"/>
            <a:ext cx="4443984" cy="64693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An inverted curve is often interpreted as a warning signal about future economic weakness.</a:t>
            </a:r>
          </a:p>
        </p:txBody>
      </p:sp>
      <p:sp>
        <p:nvSpPr>
          <p:cNvPr id="45" name="Rounded Rectangle 44"/>
          <p:cNvSpPr/>
          <p:nvPr/>
        </p:nvSpPr>
        <p:spPr>
          <a:xfrm>
            <a:off x="777240" y="4363974"/>
            <a:ext cx="5120640" cy="756666"/>
          </a:xfrm>
          <a:prstGeom prst="roundRect">
            <a:avLst/>
          </a:prstGeom>
          <a:solidFill>
            <a:srgbClr val="F6F8FB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6" name="Rounded Rectangle 45"/>
          <p:cNvSpPr/>
          <p:nvPr/>
        </p:nvSpPr>
        <p:spPr>
          <a:xfrm>
            <a:off x="868680" y="4623435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04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1344168" y="4418838"/>
            <a:ext cx="4443984" cy="64693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Borrowers may face expensive short-term financing and tighter credit standards.</a:t>
            </a:r>
          </a:p>
        </p:txBody>
      </p:sp>
    </p:spTree>
    <p:extLst>
      <p:ext uri="{BB962C8B-B14F-4D97-AF65-F5344CB8AC3E}">
        <p14:creationId xmlns:p14="http://schemas.microsoft.com/office/powerpoint/2010/main" val="408360414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3"/>
          <p:cNvSpPr/>
          <p:nvPr/>
        </p:nvSpPr>
        <p:spPr>
          <a:xfrm>
            <a:off x="3035808" y="338328"/>
            <a:ext cx="1572768" cy="283464"/>
          </a:xfrm>
          <a:prstGeom prst="roundRect">
            <a:avLst>
              <a:gd name="adj" fmla="val 25806"/>
            </a:avLst>
          </a:prstGeom>
          <a:solidFill>
            <a:srgbClr val="EAF5FB"/>
          </a:solidFill>
          <a:ln>
            <a:solidFill>
              <a:srgbClr val="EAF5FB">
                <a:alpha val="0"/>
              </a:srgbClr>
            </a:solidFill>
          </a:ln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C5A8E"/>
                </a:solidFill>
                <a:latin typeface="Aptos"/>
              </a:rPr>
              <a:t>TERM STRUCTURE</a:t>
            </a:r>
            <a:endParaRPr lang="en-US" sz="1100" b="1" dirty="0"/>
          </a:p>
        </p:txBody>
      </p:sp>
      <p:sp>
        <p:nvSpPr>
          <p:cNvPr id="6" name="Text 4"/>
          <p:cNvSpPr/>
          <p:nvPr/>
        </p:nvSpPr>
        <p:spPr>
          <a:xfrm>
            <a:off x="3035808" y="758952"/>
            <a:ext cx="632764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200" b="1" dirty="0">
                <a:solidFill>
                  <a:srgbClr val="17324D"/>
                </a:solidFill>
                <a:latin typeface="Aptos"/>
              </a:rPr>
              <a:t>Flat Yield Curve</a:t>
            </a:r>
            <a:endParaRPr lang="en-US" sz="2200" b="1" dirty="0"/>
          </a:p>
        </p:txBody>
      </p:sp>
      <p:sp>
        <p:nvSpPr>
          <p:cNvPr id="7" name="Text 5"/>
          <p:cNvSpPr/>
          <p:nvPr/>
        </p:nvSpPr>
        <p:spPr>
          <a:xfrm>
            <a:off x="3035808" y="1216152"/>
            <a:ext cx="658368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>
              <a:buNone/>
            </a:pPr>
            <a:r>
              <a:rPr lang="en-US" sz="1400" b="1" dirty="0">
                <a:solidFill>
                  <a:srgbClr val="FFC000"/>
                </a:solidFill>
                <a:latin typeface="Aptos"/>
              </a:rPr>
              <a:t>A flat curve shows similar yields across maturities.</a:t>
            </a:r>
            <a:endParaRPr lang="en-US" sz="1200" b="1" dirty="0"/>
          </a:p>
        </p:txBody>
      </p:sp>
      <p:sp>
        <p:nvSpPr>
          <p:cNvPr id="14" name="Text 12"/>
          <p:cNvSpPr/>
          <p:nvPr/>
        </p:nvSpPr>
        <p:spPr>
          <a:xfrm>
            <a:off x="502920" y="6565392"/>
            <a:ext cx="29260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B2248"/>
                </a:solidFill>
                <a:latin typeface="Aptos"/>
              </a:rPr>
              <a:t>Interest rates and financial markets</a:t>
            </a:r>
            <a:endParaRPr lang="en-US" sz="1100" b="1" dirty="0"/>
          </a:p>
        </p:txBody>
      </p:sp>
      <p:sp>
        <p:nvSpPr>
          <p:cNvPr id="15" name="Text 13"/>
          <p:cNvSpPr/>
          <p:nvPr/>
        </p:nvSpPr>
        <p:spPr>
          <a:xfrm>
            <a:off x="11292840" y="6528816"/>
            <a:ext cx="4114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sz="1400" b="1">
                <a:solidFill>
                  <a:srgbClr val="17324D"/>
                </a:solidFill>
                <a:latin typeface="Arial"/>
              </a:rPr>
              <a:t>27</a:t>
            </a:r>
            <a:endParaRPr lang="en-US" sz="1200" b="1" dirty="0"/>
          </a:p>
        </p:txBody>
      </p:sp>
      <p:sp>
        <p:nvSpPr>
          <p:cNvPr id="17" name="Shape 15"/>
          <p:cNvSpPr/>
          <p:nvPr/>
        </p:nvSpPr>
        <p:spPr>
          <a:xfrm>
            <a:off x="6217920" y="4846320"/>
            <a:ext cx="0" cy="0"/>
          </a:xfrm>
          <a:prstGeom prst="line">
            <a:avLst/>
          </a:prstGeom>
          <a:solidFill>
            <a:srgbClr val="FFFFFF">
              <a:alpha val="0"/>
            </a:srgbClr>
          </a:solidFill>
          <a:ln w="15240">
            <a:solidFill>
              <a:srgbClr val="5B677A"/>
            </a:solidFill>
            <a:prstDash val="solid"/>
            <a:tailEnd type="triangle"/>
          </a:ln>
        </p:spPr>
        <p:txBody>
          <a:bodyPr/>
          <a:lstStyle/>
          <a:p>
            <a:endParaRPr b="1"/>
          </a:p>
        </p:txBody>
      </p:sp>
      <p:sp>
        <p:nvSpPr>
          <p:cNvPr id="18" name="Shape 16"/>
          <p:cNvSpPr/>
          <p:nvPr/>
        </p:nvSpPr>
        <p:spPr>
          <a:xfrm>
            <a:off x="6217920" y="4846320"/>
            <a:ext cx="4389120" cy="0"/>
          </a:xfrm>
          <a:prstGeom prst="line">
            <a:avLst/>
          </a:prstGeom>
          <a:solidFill>
            <a:srgbClr val="FFFFFF">
              <a:alpha val="0"/>
            </a:srgbClr>
          </a:solidFill>
          <a:ln w="15240">
            <a:solidFill>
              <a:srgbClr val="5B677A"/>
            </a:solidFill>
            <a:prstDash val="solid"/>
            <a:tailEnd type="triangle"/>
          </a:ln>
        </p:spPr>
        <p:txBody>
          <a:bodyPr/>
          <a:lstStyle/>
          <a:p>
            <a:endParaRPr b="1"/>
          </a:p>
        </p:txBody>
      </p:sp>
      <p:sp>
        <p:nvSpPr>
          <p:cNvPr id="19" name="Text 17"/>
          <p:cNvSpPr/>
          <p:nvPr/>
        </p:nvSpPr>
        <p:spPr>
          <a:xfrm rot="16200000">
            <a:off x="5989320" y="2057400"/>
            <a:ext cx="3657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5B677A"/>
                </a:solidFill>
                <a:latin typeface="Aptos"/>
              </a:rPr>
              <a:t>Yield</a:t>
            </a:r>
            <a:endParaRPr lang="en-US" sz="800" b="1" dirty="0"/>
          </a:p>
        </p:txBody>
      </p:sp>
      <p:sp>
        <p:nvSpPr>
          <p:cNvPr id="20" name="Text 18"/>
          <p:cNvSpPr/>
          <p:nvPr/>
        </p:nvSpPr>
        <p:spPr>
          <a:xfrm>
            <a:off x="9875520" y="4919472"/>
            <a:ext cx="6858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5B677A"/>
                </a:solidFill>
                <a:latin typeface="Aptos"/>
              </a:rPr>
              <a:t>Maturity</a:t>
            </a:r>
            <a:endParaRPr lang="en-US" sz="800" b="1" dirty="0"/>
          </a:p>
        </p:txBody>
      </p:sp>
      <p:sp>
        <p:nvSpPr>
          <p:cNvPr id="21" name="Shape 19"/>
          <p:cNvSpPr/>
          <p:nvPr/>
        </p:nvSpPr>
        <p:spPr>
          <a:xfrm>
            <a:off x="6492240" y="3406140"/>
            <a:ext cx="3840480" cy="0"/>
          </a:xfrm>
          <a:prstGeom prst="line">
            <a:avLst/>
          </a:prstGeom>
          <a:solidFill>
            <a:srgbClr val="FFFFFF">
              <a:alpha val="0"/>
            </a:srgbClr>
          </a:solidFill>
          <a:ln w="31750">
            <a:solidFill>
              <a:srgbClr val="FFC000"/>
            </a:solidFill>
            <a:prstDash val="solid"/>
          </a:ln>
        </p:spPr>
        <p:txBody>
          <a:bodyPr/>
          <a:lstStyle/>
          <a:p>
            <a:endParaRPr b="1"/>
          </a:p>
        </p:txBody>
      </p:sp>
      <p:sp>
        <p:nvSpPr>
          <p:cNvPr id="22" name="Rounded Rectangle 21"/>
          <p:cNvSpPr/>
          <p:nvPr/>
        </p:nvSpPr>
        <p:spPr>
          <a:xfrm>
            <a:off x="594360" y="5340858"/>
            <a:ext cx="10753344" cy="694944"/>
          </a:xfrm>
          <a:prstGeom prst="roundRect">
            <a:avLst/>
          </a:prstGeom>
          <a:solidFill>
            <a:srgbClr val="F7FAFC"/>
          </a:solidFill>
          <a:ln w="13970">
            <a:solidFill>
              <a:srgbClr val="BEDC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23" name="Rounded Rectangle 22"/>
          <p:cNvSpPr/>
          <p:nvPr/>
        </p:nvSpPr>
        <p:spPr>
          <a:xfrm>
            <a:off x="749808" y="5432298"/>
            <a:ext cx="1554480" cy="237744"/>
          </a:xfrm>
          <a:prstGeom prst="roundRect">
            <a:avLst/>
          </a:prstGeom>
          <a:solidFill>
            <a:srgbClr val="E8F6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6094"/>
                </a:solidFill>
                <a:latin typeface="Aptos"/>
              </a:rPr>
              <a:t>MANAGER'S
INSIGHT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2487168" y="5450586"/>
            <a:ext cx="8595360" cy="22860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>
                <a:solidFill>
                  <a:srgbClr val="122F49"/>
                </a:solidFill>
                <a:latin typeface="Aptos"/>
              </a:rPr>
              <a:t>A flat curve signals uncertainty about the future rate path.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749808" y="5734050"/>
            <a:ext cx="1554480" cy="237744"/>
          </a:xfrm>
          <a:prstGeom prst="roundRect">
            <a:avLst/>
          </a:prstGeom>
          <a:solidFill>
            <a:srgbClr val="E2F6F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916E"/>
                </a:solidFill>
                <a:latin typeface="Aptos"/>
              </a:rPr>
              <a:t>QUICK EXAMPLE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2487168" y="5752338"/>
            <a:ext cx="8595360" cy="22860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>
                <a:solidFill>
                  <a:srgbClr val="122F49"/>
                </a:solidFill>
                <a:latin typeface="Aptos"/>
              </a:rPr>
              <a:t>Short and long borrowing costs become close.</a:t>
            </a:r>
          </a:p>
        </p:txBody>
      </p:sp>
      <p:sp>
        <p:nvSpPr>
          <p:cNvPr id="27" name="Rectangle 26"/>
          <p:cNvSpPr/>
          <p:nvPr/>
        </p:nvSpPr>
        <p:spPr>
          <a:xfrm>
            <a:off x="5897880" y="1737360"/>
            <a:ext cx="5623560" cy="3749039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28" name="Rectangle 27"/>
          <p:cNvSpPr/>
          <p:nvPr/>
        </p:nvSpPr>
        <p:spPr>
          <a:xfrm>
            <a:off x="6053328" y="1874519"/>
            <a:ext cx="4709160" cy="3429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cxnSp>
        <p:nvCxnSpPr>
          <p:cNvPr id="29" name="Connector 28"/>
          <p:cNvCxnSpPr/>
          <p:nvPr/>
        </p:nvCxnSpPr>
        <p:spPr>
          <a:xfrm>
            <a:off x="6510528" y="4892040"/>
            <a:ext cx="4023360" cy="0"/>
          </a:xfrm>
          <a:prstGeom prst="line">
            <a:avLst/>
          </a:prstGeom>
          <a:ln w="17780">
            <a:solidFill>
              <a:srgbClr val="59687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Connector 29"/>
          <p:cNvCxnSpPr/>
          <p:nvPr/>
        </p:nvCxnSpPr>
        <p:spPr>
          <a:xfrm flipV="1">
            <a:off x="6510528" y="2103120"/>
            <a:ext cx="0" cy="2788920"/>
          </a:xfrm>
          <a:prstGeom prst="line">
            <a:avLst/>
          </a:prstGeom>
          <a:ln w="17780">
            <a:solidFill>
              <a:srgbClr val="59687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7424928" y="5001768"/>
            <a:ext cx="3429000" cy="228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1100" b="1">
                <a:solidFill>
                  <a:srgbClr val="59687B"/>
                </a:solidFill>
                <a:latin typeface="Arial"/>
              </a:rPr>
              <a:t>Maturity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6327648" y="1821297"/>
            <a:ext cx="1417320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100" b="1" dirty="0">
                <a:solidFill>
                  <a:srgbClr val="59687B"/>
                </a:solidFill>
                <a:latin typeface="Arial"/>
              </a:rPr>
              <a:t>Yield</a:t>
            </a:r>
          </a:p>
        </p:txBody>
      </p:sp>
      <p:cxnSp>
        <p:nvCxnSpPr>
          <p:cNvPr id="33" name="Connector 32"/>
          <p:cNvCxnSpPr/>
          <p:nvPr/>
        </p:nvCxnSpPr>
        <p:spPr>
          <a:xfrm>
            <a:off x="7154265" y="3497579"/>
            <a:ext cx="2574951" cy="0"/>
          </a:xfrm>
          <a:prstGeom prst="line">
            <a:avLst/>
          </a:prstGeom>
          <a:ln w="31750">
            <a:solidFill>
              <a:srgbClr val="F5B4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6155740" y="4549141"/>
            <a:ext cx="457200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1200" b="1" dirty="0">
                <a:solidFill>
                  <a:srgbClr val="17324D"/>
                </a:solidFill>
                <a:latin typeface="Arial"/>
              </a:rPr>
              <a:t>Flat slope: maturities carry similar yields.</a:t>
            </a:r>
          </a:p>
        </p:txBody>
      </p:sp>
      <p:sp>
        <p:nvSpPr>
          <p:cNvPr id="35" name="Rounded Rectangle 34"/>
          <p:cNvSpPr/>
          <p:nvPr/>
        </p:nvSpPr>
        <p:spPr>
          <a:xfrm>
            <a:off x="777240" y="1874520"/>
            <a:ext cx="5120640" cy="756666"/>
          </a:xfrm>
          <a:prstGeom prst="roundRect">
            <a:avLst/>
          </a:prstGeom>
          <a:solidFill>
            <a:srgbClr val="FAFBFD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6" name="Rounded Rectangle 35"/>
          <p:cNvSpPr/>
          <p:nvPr/>
        </p:nvSpPr>
        <p:spPr>
          <a:xfrm>
            <a:off x="868680" y="2133981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01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1344168" y="1929384"/>
            <a:ext cx="4443984" cy="64693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A flat curve can occur during transitions between expansion and slowdown.</a:t>
            </a:r>
          </a:p>
        </p:txBody>
      </p:sp>
      <p:sp>
        <p:nvSpPr>
          <p:cNvPr id="38" name="Rounded Rectangle 37"/>
          <p:cNvSpPr/>
          <p:nvPr/>
        </p:nvSpPr>
        <p:spPr>
          <a:xfrm>
            <a:off x="777240" y="2704338"/>
            <a:ext cx="5120640" cy="756666"/>
          </a:xfrm>
          <a:prstGeom prst="roundRect">
            <a:avLst/>
          </a:prstGeom>
          <a:solidFill>
            <a:srgbClr val="F6F8FB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9" name="Rounded Rectangle 38"/>
          <p:cNvSpPr/>
          <p:nvPr/>
        </p:nvSpPr>
        <p:spPr>
          <a:xfrm>
            <a:off x="868680" y="2963799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02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1344168" y="2759202"/>
            <a:ext cx="4443984" cy="64693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It suggests uncertainty or balance between current policy and future expectations.</a:t>
            </a:r>
          </a:p>
        </p:txBody>
      </p:sp>
      <p:sp>
        <p:nvSpPr>
          <p:cNvPr id="41" name="Rounded Rectangle 40"/>
          <p:cNvSpPr/>
          <p:nvPr/>
        </p:nvSpPr>
        <p:spPr>
          <a:xfrm>
            <a:off x="777240" y="3534156"/>
            <a:ext cx="5120640" cy="756666"/>
          </a:xfrm>
          <a:prstGeom prst="roundRect">
            <a:avLst/>
          </a:prstGeom>
          <a:solidFill>
            <a:srgbClr val="FAFBFD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2" name="Rounded Rectangle 41"/>
          <p:cNvSpPr/>
          <p:nvPr/>
        </p:nvSpPr>
        <p:spPr>
          <a:xfrm>
            <a:off x="868680" y="3793617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03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1344168" y="3589020"/>
            <a:ext cx="4443984" cy="64693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550" b="1">
                <a:solidFill>
                  <a:srgbClr val="1B1F27"/>
                </a:solidFill>
                <a:latin typeface="Aptos"/>
              </a:rPr>
              <a:t>The reward for extending maturity is limited.</a:t>
            </a:r>
          </a:p>
        </p:txBody>
      </p:sp>
      <p:sp>
        <p:nvSpPr>
          <p:cNvPr id="44" name="Rounded Rectangle 43"/>
          <p:cNvSpPr/>
          <p:nvPr/>
        </p:nvSpPr>
        <p:spPr>
          <a:xfrm>
            <a:off x="777240" y="4363974"/>
            <a:ext cx="5120640" cy="756666"/>
          </a:xfrm>
          <a:prstGeom prst="roundRect">
            <a:avLst/>
          </a:prstGeom>
          <a:solidFill>
            <a:srgbClr val="F6F8FB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5" name="Rounded Rectangle 44"/>
          <p:cNvSpPr/>
          <p:nvPr/>
        </p:nvSpPr>
        <p:spPr>
          <a:xfrm>
            <a:off x="868680" y="4623435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04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1344168" y="4418838"/>
            <a:ext cx="4443984" cy="64693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Managers should compare fixed versus floating rates carefully when the curve is flat.</a:t>
            </a:r>
          </a:p>
        </p:txBody>
      </p:sp>
    </p:spTree>
    <p:extLst>
      <p:ext uri="{BB962C8B-B14F-4D97-AF65-F5344CB8AC3E}">
        <p14:creationId xmlns:p14="http://schemas.microsoft.com/office/powerpoint/2010/main" val="263748137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3"/>
          <p:cNvSpPr/>
          <p:nvPr/>
        </p:nvSpPr>
        <p:spPr>
          <a:xfrm>
            <a:off x="3035808" y="338328"/>
            <a:ext cx="1572768" cy="283464"/>
          </a:xfrm>
          <a:prstGeom prst="roundRect">
            <a:avLst>
              <a:gd name="adj" fmla="val 25806"/>
            </a:avLst>
          </a:prstGeom>
          <a:solidFill>
            <a:srgbClr val="EAF5FB"/>
          </a:solidFill>
          <a:ln>
            <a:solidFill>
              <a:srgbClr val="EAF5FB">
                <a:alpha val="0"/>
              </a:srgbClr>
            </a:solidFill>
          </a:ln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C5A8E"/>
                </a:solidFill>
                <a:latin typeface="Aptos"/>
              </a:rPr>
              <a:t>INTEREST RATES</a:t>
            </a:r>
            <a:endParaRPr lang="en-US" sz="1100" b="1" dirty="0"/>
          </a:p>
        </p:txBody>
      </p:sp>
      <p:sp>
        <p:nvSpPr>
          <p:cNvPr id="6" name="Text 4"/>
          <p:cNvSpPr/>
          <p:nvPr/>
        </p:nvSpPr>
        <p:spPr>
          <a:xfrm>
            <a:off x="3035808" y="758952"/>
            <a:ext cx="632764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200" b="1" dirty="0">
                <a:solidFill>
                  <a:srgbClr val="17324D"/>
                </a:solidFill>
                <a:latin typeface="Aptos"/>
              </a:rPr>
              <a:t>Yield Curve Interpretation</a:t>
            </a:r>
            <a:endParaRPr lang="en-US" sz="2200" b="1" dirty="0"/>
          </a:p>
        </p:txBody>
      </p:sp>
      <p:sp>
        <p:nvSpPr>
          <p:cNvPr id="7" name="Text 5"/>
          <p:cNvSpPr/>
          <p:nvPr/>
        </p:nvSpPr>
        <p:spPr>
          <a:xfrm>
            <a:off x="3035808" y="1216152"/>
            <a:ext cx="658368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>
              <a:buNone/>
            </a:pPr>
            <a:r>
              <a:rPr lang="en-US" sz="1400" b="1" dirty="0">
                <a:solidFill>
                  <a:srgbClr val="FFC000"/>
                </a:solidFill>
                <a:latin typeface="Aptos"/>
              </a:rPr>
              <a:t>The curve is a compact market signal, not a perfect forecast.</a:t>
            </a:r>
            <a:endParaRPr lang="en-US" sz="1200" b="1" dirty="0"/>
          </a:p>
        </p:txBody>
      </p:sp>
      <p:sp>
        <p:nvSpPr>
          <p:cNvPr id="14" name="Text 12"/>
          <p:cNvSpPr/>
          <p:nvPr/>
        </p:nvSpPr>
        <p:spPr>
          <a:xfrm>
            <a:off x="502920" y="6565392"/>
            <a:ext cx="29260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B2248"/>
                </a:solidFill>
                <a:latin typeface="Aptos"/>
              </a:rPr>
              <a:t>Interest rates and financial markets</a:t>
            </a:r>
            <a:endParaRPr lang="en-US" sz="1100" b="1" dirty="0"/>
          </a:p>
        </p:txBody>
      </p:sp>
      <p:sp>
        <p:nvSpPr>
          <p:cNvPr id="15" name="Text 13"/>
          <p:cNvSpPr/>
          <p:nvPr/>
        </p:nvSpPr>
        <p:spPr>
          <a:xfrm>
            <a:off x="11292840" y="6528816"/>
            <a:ext cx="4114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sz="1050" b="1">
                <a:solidFill>
                  <a:srgbClr val="17324D"/>
                </a:solidFill>
                <a:latin typeface="Arial"/>
              </a:rPr>
              <a:t>28</a:t>
            </a:r>
            <a:endParaRPr lang="en-US" sz="1200" b="1" dirty="0"/>
          </a:p>
        </p:txBody>
      </p:sp>
      <p:sp>
        <p:nvSpPr>
          <p:cNvPr id="16" name="Text 14"/>
          <p:cNvSpPr/>
          <p:nvPr/>
        </p:nvSpPr>
        <p:spPr>
          <a:xfrm>
            <a:off x="713232" y="1828800"/>
            <a:ext cx="3017520" cy="228600"/>
          </a:xfrm>
          <a:prstGeom prst="rect">
            <a:avLst/>
          </a:prstGeom>
          <a:solidFill>
            <a:srgbClr val="122240"/>
          </a:solidFill>
          <a:ln>
            <a:noFill/>
          </a:ln>
        </p:spPr>
        <p:txBody>
          <a:bodyPr wrap="square" lIns="50800" tIns="0" rIns="50800" bIns="0" rtlCol="0" anchor="ctr"/>
          <a:lstStyle/>
          <a:p>
            <a:pPr marL="0" indent="0"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1550" b="1">
                <a:solidFill>
                  <a:srgbClr val="FFFFFF"/>
                </a:solidFill>
                <a:latin typeface="Aptos"/>
              </a:rPr>
              <a:t>Core explanation</a:t>
            </a:r>
            <a:endParaRPr lang="en-US" sz="1300" b="1" dirty="0"/>
          </a:p>
        </p:txBody>
      </p:sp>
      <p:sp>
        <p:nvSpPr>
          <p:cNvPr id="18" name="Shape 16"/>
          <p:cNvSpPr/>
          <p:nvPr/>
        </p:nvSpPr>
        <p:spPr>
          <a:xfrm>
            <a:off x="6080760" y="3502152"/>
            <a:ext cx="0" cy="0"/>
          </a:xfrm>
          <a:prstGeom prst="line">
            <a:avLst/>
          </a:prstGeom>
          <a:solidFill>
            <a:srgbClr val="FFFFFF">
              <a:alpha val="0"/>
            </a:srgbClr>
          </a:solidFill>
          <a:ln w="15240">
            <a:solidFill>
              <a:srgbClr val="5B677A"/>
            </a:solidFill>
            <a:prstDash val="solid"/>
            <a:tailEnd type="triangle"/>
          </a:ln>
        </p:spPr>
        <p:txBody>
          <a:bodyPr/>
          <a:lstStyle/>
          <a:p>
            <a:endParaRPr b="1"/>
          </a:p>
        </p:txBody>
      </p:sp>
      <p:sp>
        <p:nvSpPr>
          <p:cNvPr id="19" name="Shape 17"/>
          <p:cNvSpPr/>
          <p:nvPr/>
        </p:nvSpPr>
        <p:spPr>
          <a:xfrm>
            <a:off x="6080760" y="3502152"/>
            <a:ext cx="1508760" cy="0"/>
          </a:xfrm>
          <a:prstGeom prst="line">
            <a:avLst/>
          </a:prstGeom>
          <a:solidFill>
            <a:srgbClr val="FFFFFF">
              <a:alpha val="0"/>
            </a:srgbClr>
          </a:solidFill>
          <a:ln w="15240">
            <a:solidFill>
              <a:srgbClr val="5B677A"/>
            </a:solidFill>
            <a:prstDash val="solid"/>
            <a:tailEnd type="triangle"/>
          </a:ln>
        </p:spPr>
        <p:txBody>
          <a:bodyPr/>
          <a:lstStyle/>
          <a:p>
            <a:endParaRPr b="1"/>
          </a:p>
        </p:txBody>
      </p:sp>
      <p:sp>
        <p:nvSpPr>
          <p:cNvPr id="20" name="Text 18"/>
          <p:cNvSpPr/>
          <p:nvPr/>
        </p:nvSpPr>
        <p:spPr>
          <a:xfrm rot="16200000">
            <a:off x="5852160" y="2084832"/>
            <a:ext cx="3657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5B677A"/>
                </a:solidFill>
                <a:latin typeface="Aptos"/>
              </a:rPr>
              <a:t>Yield</a:t>
            </a:r>
            <a:endParaRPr lang="en-US" sz="800" b="1" dirty="0"/>
          </a:p>
        </p:txBody>
      </p:sp>
      <p:sp>
        <p:nvSpPr>
          <p:cNvPr id="21" name="Text 19"/>
          <p:cNvSpPr/>
          <p:nvPr/>
        </p:nvSpPr>
        <p:spPr>
          <a:xfrm>
            <a:off x="6858000" y="3575304"/>
            <a:ext cx="6858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5B677A"/>
                </a:solidFill>
                <a:latin typeface="Aptos"/>
              </a:rPr>
              <a:t>Maturity</a:t>
            </a:r>
            <a:endParaRPr lang="en-US" sz="800" b="1" dirty="0"/>
          </a:p>
        </p:txBody>
      </p:sp>
      <p:sp>
        <p:nvSpPr>
          <p:cNvPr id="22" name="Shape 20"/>
          <p:cNvSpPr/>
          <p:nvPr/>
        </p:nvSpPr>
        <p:spPr>
          <a:xfrm>
            <a:off x="6355080" y="3090672"/>
            <a:ext cx="960120" cy="0"/>
          </a:xfrm>
          <a:prstGeom prst="line">
            <a:avLst/>
          </a:prstGeom>
          <a:solidFill>
            <a:srgbClr val="FFFFFF">
              <a:alpha val="0"/>
            </a:srgbClr>
          </a:solidFill>
          <a:ln w="31750">
            <a:solidFill>
              <a:srgbClr val="008F5A"/>
            </a:solidFill>
            <a:prstDash val="solid"/>
          </a:ln>
        </p:spPr>
        <p:txBody>
          <a:bodyPr/>
          <a:lstStyle/>
          <a:p>
            <a:endParaRPr b="1"/>
          </a:p>
        </p:txBody>
      </p:sp>
      <p:sp>
        <p:nvSpPr>
          <p:cNvPr id="23" name="Shape 21"/>
          <p:cNvSpPr/>
          <p:nvPr/>
        </p:nvSpPr>
        <p:spPr>
          <a:xfrm>
            <a:off x="7955280" y="3502152"/>
            <a:ext cx="0" cy="0"/>
          </a:xfrm>
          <a:prstGeom prst="line">
            <a:avLst/>
          </a:prstGeom>
          <a:solidFill>
            <a:srgbClr val="FFFFFF">
              <a:alpha val="0"/>
            </a:srgbClr>
          </a:solidFill>
          <a:ln w="15240">
            <a:solidFill>
              <a:srgbClr val="5B677A"/>
            </a:solidFill>
            <a:prstDash val="solid"/>
            <a:tailEnd type="triangle"/>
          </a:ln>
        </p:spPr>
        <p:txBody>
          <a:bodyPr/>
          <a:lstStyle/>
          <a:p>
            <a:endParaRPr b="1"/>
          </a:p>
        </p:txBody>
      </p:sp>
      <p:sp>
        <p:nvSpPr>
          <p:cNvPr id="24" name="Shape 22"/>
          <p:cNvSpPr/>
          <p:nvPr/>
        </p:nvSpPr>
        <p:spPr>
          <a:xfrm>
            <a:off x="7955280" y="3502152"/>
            <a:ext cx="1508760" cy="0"/>
          </a:xfrm>
          <a:prstGeom prst="line">
            <a:avLst/>
          </a:prstGeom>
          <a:solidFill>
            <a:srgbClr val="FFFFFF">
              <a:alpha val="0"/>
            </a:srgbClr>
          </a:solidFill>
          <a:ln w="15240">
            <a:solidFill>
              <a:srgbClr val="5B677A"/>
            </a:solidFill>
            <a:prstDash val="solid"/>
            <a:tailEnd type="triangle"/>
          </a:ln>
        </p:spPr>
        <p:txBody>
          <a:bodyPr/>
          <a:lstStyle/>
          <a:p>
            <a:endParaRPr b="1"/>
          </a:p>
        </p:txBody>
      </p:sp>
      <p:sp>
        <p:nvSpPr>
          <p:cNvPr id="25" name="Text 23"/>
          <p:cNvSpPr/>
          <p:nvPr/>
        </p:nvSpPr>
        <p:spPr>
          <a:xfrm rot="16200000">
            <a:off x="7726680" y="2084832"/>
            <a:ext cx="3657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5B677A"/>
                </a:solidFill>
                <a:latin typeface="Aptos"/>
              </a:rPr>
              <a:t>Yield</a:t>
            </a:r>
            <a:endParaRPr lang="en-US" sz="800" b="1" dirty="0"/>
          </a:p>
        </p:txBody>
      </p:sp>
      <p:sp>
        <p:nvSpPr>
          <p:cNvPr id="26" name="Text 24"/>
          <p:cNvSpPr/>
          <p:nvPr/>
        </p:nvSpPr>
        <p:spPr>
          <a:xfrm>
            <a:off x="8732520" y="3575304"/>
            <a:ext cx="6858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5B677A"/>
                </a:solidFill>
                <a:latin typeface="Aptos"/>
              </a:rPr>
              <a:t>Maturity</a:t>
            </a:r>
            <a:endParaRPr lang="en-US" sz="800" b="1" dirty="0"/>
          </a:p>
        </p:txBody>
      </p:sp>
      <p:sp>
        <p:nvSpPr>
          <p:cNvPr id="27" name="Shape 25"/>
          <p:cNvSpPr/>
          <p:nvPr/>
        </p:nvSpPr>
        <p:spPr>
          <a:xfrm>
            <a:off x="8229600" y="2404872"/>
            <a:ext cx="960120" cy="685800"/>
          </a:xfrm>
          <a:prstGeom prst="line">
            <a:avLst/>
          </a:prstGeom>
          <a:solidFill>
            <a:srgbClr val="FFFFFF">
              <a:alpha val="0"/>
            </a:srgbClr>
          </a:solidFill>
          <a:ln w="31750">
            <a:solidFill>
              <a:srgbClr val="B42318"/>
            </a:solidFill>
            <a:prstDash val="solid"/>
          </a:ln>
        </p:spPr>
        <p:txBody>
          <a:bodyPr/>
          <a:lstStyle/>
          <a:p>
            <a:endParaRPr b="1"/>
          </a:p>
        </p:txBody>
      </p:sp>
      <p:sp>
        <p:nvSpPr>
          <p:cNvPr id="28" name="Shape 26"/>
          <p:cNvSpPr/>
          <p:nvPr/>
        </p:nvSpPr>
        <p:spPr>
          <a:xfrm>
            <a:off x="9829800" y="3502152"/>
            <a:ext cx="0" cy="0"/>
          </a:xfrm>
          <a:prstGeom prst="line">
            <a:avLst/>
          </a:prstGeom>
          <a:solidFill>
            <a:srgbClr val="FFFFFF">
              <a:alpha val="0"/>
            </a:srgbClr>
          </a:solidFill>
          <a:ln w="15240">
            <a:solidFill>
              <a:srgbClr val="5B677A"/>
            </a:solidFill>
            <a:prstDash val="solid"/>
            <a:tailEnd type="triangle"/>
          </a:ln>
        </p:spPr>
        <p:txBody>
          <a:bodyPr/>
          <a:lstStyle/>
          <a:p>
            <a:endParaRPr b="1"/>
          </a:p>
        </p:txBody>
      </p:sp>
      <p:sp>
        <p:nvSpPr>
          <p:cNvPr id="29" name="Shape 27"/>
          <p:cNvSpPr/>
          <p:nvPr/>
        </p:nvSpPr>
        <p:spPr>
          <a:xfrm>
            <a:off x="9829800" y="3502152"/>
            <a:ext cx="1508760" cy="0"/>
          </a:xfrm>
          <a:prstGeom prst="line">
            <a:avLst/>
          </a:prstGeom>
          <a:solidFill>
            <a:srgbClr val="FFFFFF">
              <a:alpha val="0"/>
            </a:srgbClr>
          </a:solidFill>
          <a:ln w="15240">
            <a:solidFill>
              <a:srgbClr val="5B677A"/>
            </a:solidFill>
            <a:prstDash val="solid"/>
            <a:tailEnd type="triangle"/>
          </a:ln>
        </p:spPr>
        <p:txBody>
          <a:bodyPr/>
          <a:lstStyle/>
          <a:p>
            <a:endParaRPr b="1"/>
          </a:p>
        </p:txBody>
      </p:sp>
      <p:sp>
        <p:nvSpPr>
          <p:cNvPr id="30" name="Text 28"/>
          <p:cNvSpPr/>
          <p:nvPr/>
        </p:nvSpPr>
        <p:spPr>
          <a:xfrm rot="16200000">
            <a:off x="9601200" y="2084832"/>
            <a:ext cx="3657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5B677A"/>
                </a:solidFill>
                <a:latin typeface="Aptos"/>
              </a:rPr>
              <a:t>Yield</a:t>
            </a:r>
            <a:endParaRPr lang="en-US" sz="800" b="1" dirty="0"/>
          </a:p>
        </p:txBody>
      </p:sp>
      <p:sp>
        <p:nvSpPr>
          <p:cNvPr id="31" name="Text 29"/>
          <p:cNvSpPr/>
          <p:nvPr/>
        </p:nvSpPr>
        <p:spPr>
          <a:xfrm>
            <a:off x="10607040" y="3575304"/>
            <a:ext cx="6858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5B677A"/>
                </a:solidFill>
                <a:latin typeface="Aptos"/>
              </a:rPr>
              <a:t>Maturity</a:t>
            </a:r>
            <a:endParaRPr lang="en-US" sz="800" b="1" dirty="0"/>
          </a:p>
        </p:txBody>
      </p:sp>
      <p:sp>
        <p:nvSpPr>
          <p:cNvPr id="32" name="Shape 30"/>
          <p:cNvSpPr/>
          <p:nvPr/>
        </p:nvSpPr>
        <p:spPr>
          <a:xfrm>
            <a:off x="10104120" y="2747772"/>
            <a:ext cx="960120" cy="0"/>
          </a:xfrm>
          <a:prstGeom prst="line">
            <a:avLst/>
          </a:prstGeom>
          <a:solidFill>
            <a:srgbClr val="FFFFFF">
              <a:alpha val="0"/>
            </a:srgbClr>
          </a:solidFill>
          <a:ln w="31750">
            <a:solidFill>
              <a:srgbClr val="FFC000"/>
            </a:solidFill>
            <a:prstDash val="solid"/>
          </a:ln>
        </p:spPr>
        <p:txBody>
          <a:bodyPr/>
          <a:lstStyle/>
          <a:p>
            <a:endParaRPr b="1"/>
          </a:p>
        </p:txBody>
      </p:sp>
      <p:sp>
        <p:nvSpPr>
          <p:cNvPr id="33" name="Text 31"/>
          <p:cNvSpPr/>
          <p:nvPr/>
        </p:nvSpPr>
        <p:spPr>
          <a:xfrm>
            <a:off x="6492240" y="3895344"/>
            <a:ext cx="82296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008F5A"/>
                </a:solidFill>
                <a:latin typeface="Aptos"/>
              </a:rPr>
              <a:t>Normal</a:t>
            </a:r>
            <a:endParaRPr lang="en-US" sz="1000" b="1" dirty="0"/>
          </a:p>
        </p:txBody>
      </p:sp>
      <p:sp>
        <p:nvSpPr>
          <p:cNvPr id="34" name="Text 32"/>
          <p:cNvSpPr/>
          <p:nvPr/>
        </p:nvSpPr>
        <p:spPr>
          <a:xfrm>
            <a:off x="8229600" y="3895344"/>
            <a:ext cx="96012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B42318"/>
                </a:solidFill>
                <a:latin typeface="Aptos"/>
              </a:rPr>
              <a:t>Inverted</a:t>
            </a:r>
            <a:endParaRPr lang="en-US" sz="1000" b="1" dirty="0"/>
          </a:p>
        </p:txBody>
      </p:sp>
      <p:sp>
        <p:nvSpPr>
          <p:cNvPr id="35" name="Text 33"/>
          <p:cNvSpPr/>
          <p:nvPr/>
        </p:nvSpPr>
        <p:spPr>
          <a:xfrm>
            <a:off x="10268712" y="3895344"/>
            <a:ext cx="6400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C000"/>
                </a:solidFill>
                <a:latin typeface="Aptos"/>
              </a:rPr>
              <a:t>Flat</a:t>
            </a:r>
            <a:endParaRPr lang="en-US" sz="1000" b="1" dirty="0"/>
          </a:p>
        </p:txBody>
      </p:sp>
      <p:sp>
        <p:nvSpPr>
          <p:cNvPr id="36" name="Rounded Rectangle 35"/>
          <p:cNvSpPr/>
          <p:nvPr/>
        </p:nvSpPr>
        <p:spPr>
          <a:xfrm>
            <a:off x="594360" y="5340858"/>
            <a:ext cx="10753344" cy="694944"/>
          </a:xfrm>
          <a:prstGeom prst="roundRect">
            <a:avLst/>
          </a:prstGeom>
          <a:solidFill>
            <a:srgbClr val="F7FAFC"/>
          </a:solidFill>
          <a:ln w="13970">
            <a:solidFill>
              <a:srgbClr val="BEDC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37" name="Rounded Rectangle 36"/>
          <p:cNvSpPr/>
          <p:nvPr/>
        </p:nvSpPr>
        <p:spPr>
          <a:xfrm>
            <a:off x="749808" y="5432298"/>
            <a:ext cx="1554480" cy="237744"/>
          </a:xfrm>
          <a:prstGeom prst="roundRect">
            <a:avLst/>
          </a:prstGeom>
          <a:solidFill>
            <a:srgbClr val="E8F6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6094"/>
                </a:solidFill>
                <a:latin typeface="Aptos"/>
              </a:rPr>
              <a:t>MANAGER'S
INSIGHT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2487168" y="5450586"/>
            <a:ext cx="8595360" cy="22860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>
                <a:solidFill>
                  <a:srgbClr val="122F49"/>
                </a:solidFill>
                <a:latin typeface="Aptos"/>
              </a:rPr>
              <a:t>Use the yield curve as a market signal, not a guaranteed forecast.</a:t>
            </a:r>
          </a:p>
        </p:txBody>
      </p:sp>
      <p:sp>
        <p:nvSpPr>
          <p:cNvPr id="39" name="Rounded Rectangle 38"/>
          <p:cNvSpPr/>
          <p:nvPr/>
        </p:nvSpPr>
        <p:spPr>
          <a:xfrm>
            <a:off x="749808" y="5734050"/>
            <a:ext cx="1554480" cy="237744"/>
          </a:xfrm>
          <a:prstGeom prst="roundRect">
            <a:avLst/>
          </a:prstGeom>
          <a:solidFill>
            <a:srgbClr val="E2F6F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916E"/>
                </a:solidFill>
                <a:latin typeface="Aptos"/>
              </a:rPr>
              <a:t>QUICK EXAMPLE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2487168" y="5752338"/>
            <a:ext cx="8595360" cy="22860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>
                <a:solidFill>
                  <a:srgbClr val="122F49"/>
                </a:solidFill>
                <a:latin typeface="Aptos"/>
              </a:rPr>
              <a:t>Combine the curve with inflation, policy, and credit-risk analysis.</a:t>
            </a:r>
          </a:p>
        </p:txBody>
      </p:sp>
      <p:sp>
        <p:nvSpPr>
          <p:cNvPr id="41" name="Rectangle 40"/>
          <p:cNvSpPr/>
          <p:nvPr/>
        </p:nvSpPr>
        <p:spPr>
          <a:xfrm>
            <a:off x="5989320" y="1828800"/>
            <a:ext cx="5394960" cy="33832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42" name="Rectangle 41"/>
          <p:cNvSpPr/>
          <p:nvPr/>
        </p:nvSpPr>
        <p:spPr>
          <a:xfrm>
            <a:off x="6035040" y="2057400"/>
            <a:ext cx="1600200" cy="20574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cxnSp>
        <p:nvCxnSpPr>
          <p:cNvPr id="43" name="Connector 42"/>
          <p:cNvCxnSpPr/>
          <p:nvPr/>
        </p:nvCxnSpPr>
        <p:spPr>
          <a:xfrm>
            <a:off x="6291072" y="3858768"/>
            <a:ext cx="1252728" cy="0"/>
          </a:xfrm>
          <a:prstGeom prst="line">
            <a:avLst/>
          </a:prstGeom>
          <a:ln w="17780">
            <a:solidFill>
              <a:srgbClr val="59687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Connector 43"/>
          <p:cNvCxnSpPr/>
          <p:nvPr/>
        </p:nvCxnSpPr>
        <p:spPr>
          <a:xfrm flipV="1">
            <a:off x="6291072" y="2167128"/>
            <a:ext cx="0" cy="1691640"/>
          </a:xfrm>
          <a:prstGeom prst="line">
            <a:avLst/>
          </a:prstGeom>
          <a:ln w="17780">
            <a:solidFill>
              <a:srgbClr val="59687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5" name="Connector 44"/>
          <p:cNvCxnSpPr/>
          <p:nvPr/>
        </p:nvCxnSpPr>
        <p:spPr>
          <a:xfrm flipV="1">
            <a:off x="6491508" y="3046780"/>
            <a:ext cx="300655" cy="389078"/>
          </a:xfrm>
          <a:prstGeom prst="line">
            <a:avLst/>
          </a:prstGeom>
          <a:ln w="22860">
            <a:solidFill>
              <a:srgbClr val="008B5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6" name="Connector 45"/>
          <p:cNvCxnSpPr/>
          <p:nvPr/>
        </p:nvCxnSpPr>
        <p:spPr>
          <a:xfrm flipV="1">
            <a:off x="6792163" y="2674620"/>
            <a:ext cx="476036" cy="372160"/>
          </a:xfrm>
          <a:prstGeom prst="line">
            <a:avLst/>
          </a:prstGeom>
          <a:ln w="22860">
            <a:solidFill>
              <a:srgbClr val="008B5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6035040" y="4133087"/>
            <a:ext cx="1600200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1100" b="1" dirty="0">
                <a:solidFill>
                  <a:srgbClr val="008B5F"/>
                </a:solidFill>
                <a:latin typeface="Arial"/>
              </a:rPr>
              <a:t>Normal</a:t>
            </a:r>
          </a:p>
        </p:txBody>
      </p:sp>
      <p:sp>
        <p:nvSpPr>
          <p:cNvPr id="48" name="Rectangle 47"/>
          <p:cNvSpPr/>
          <p:nvPr/>
        </p:nvSpPr>
        <p:spPr>
          <a:xfrm>
            <a:off x="7818120" y="2057400"/>
            <a:ext cx="1600200" cy="20574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cxnSp>
        <p:nvCxnSpPr>
          <p:cNvPr id="49" name="Connector 48"/>
          <p:cNvCxnSpPr/>
          <p:nvPr/>
        </p:nvCxnSpPr>
        <p:spPr>
          <a:xfrm>
            <a:off x="8074152" y="3858768"/>
            <a:ext cx="1252728" cy="0"/>
          </a:xfrm>
          <a:prstGeom prst="line">
            <a:avLst/>
          </a:prstGeom>
          <a:ln w="17780">
            <a:solidFill>
              <a:srgbClr val="59687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0" name="Connector 49"/>
          <p:cNvCxnSpPr/>
          <p:nvPr/>
        </p:nvCxnSpPr>
        <p:spPr>
          <a:xfrm flipV="1">
            <a:off x="8074152" y="2167128"/>
            <a:ext cx="0" cy="1691640"/>
          </a:xfrm>
          <a:prstGeom prst="line">
            <a:avLst/>
          </a:prstGeom>
          <a:ln w="17780">
            <a:solidFill>
              <a:srgbClr val="59687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1" name="Connector 50"/>
          <p:cNvCxnSpPr/>
          <p:nvPr/>
        </p:nvCxnSpPr>
        <p:spPr>
          <a:xfrm>
            <a:off x="8274588" y="2640787"/>
            <a:ext cx="363291" cy="372161"/>
          </a:xfrm>
          <a:prstGeom prst="line">
            <a:avLst/>
          </a:prstGeom>
          <a:ln w="22860">
            <a:solidFill>
              <a:srgbClr val="B22418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2" name="Connector 51"/>
          <p:cNvCxnSpPr/>
          <p:nvPr/>
        </p:nvCxnSpPr>
        <p:spPr>
          <a:xfrm>
            <a:off x="8637879" y="3012948"/>
            <a:ext cx="413400" cy="372160"/>
          </a:xfrm>
          <a:prstGeom prst="line">
            <a:avLst/>
          </a:prstGeom>
          <a:ln w="22860">
            <a:solidFill>
              <a:srgbClr val="B22418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3" name="TextBox 52"/>
          <p:cNvSpPr txBox="1"/>
          <p:nvPr/>
        </p:nvSpPr>
        <p:spPr>
          <a:xfrm>
            <a:off x="7818120" y="4133087"/>
            <a:ext cx="1600200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1100" b="1" dirty="0">
                <a:solidFill>
                  <a:srgbClr val="B22418"/>
                </a:solidFill>
                <a:latin typeface="Arial"/>
              </a:rPr>
              <a:t>Inverted</a:t>
            </a:r>
          </a:p>
        </p:txBody>
      </p:sp>
      <p:sp>
        <p:nvSpPr>
          <p:cNvPr id="54" name="Rectangle 53"/>
          <p:cNvSpPr/>
          <p:nvPr/>
        </p:nvSpPr>
        <p:spPr>
          <a:xfrm>
            <a:off x="9601200" y="2057400"/>
            <a:ext cx="1600200" cy="20574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cxnSp>
        <p:nvCxnSpPr>
          <p:cNvPr id="55" name="Connector 54"/>
          <p:cNvCxnSpPr/>
          <p:nvPr/>
        </p:nvCxnSpPr>
        <p:spPr>
          <a:xfrm>
            <a:off x="9857232" y="3858768"/>
            <a:ext cx="1252728" cy="0"/>
          </a:xfrm>
          <a:prstGeom prst="line">
            <a:avLst/>
          </a:prstGeom>
          <a:ln w="17780">
            <a:solidFill>
              <a:srgbClr val="59687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6" name="Connector 55"/>
          <p:cNvCxnSpPr/>
          <p:nvPr/>
        </p:nvCxnSpPr>
        <p:spPr>
          <a:xfrm flipV="1">
            <a:off x="9857232" y="2167128"/>
            <a:ext cx="0" cy="1691640"/>
          </a:xfrm>
          <a:prstGeom prst="line">
            <a:avLst/>
          </a:prstGeom>
          <a:ln w="17780">
            <a:solidFill>
              <a:srgbClr val="59687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7" name="Connector 56"/>
          <p:cNvCxnSpPr/>
          <p:nvPr/>
        </p:nvCxnSpPr>
        <p:spPr>
          <a:xfrm>
            <a:off x="10057668" y="3012948"/>
            <a:ext cx="801746" cy="0"/>
          </a:xfrm>
          <a:prstGeom prst="line">
            <a:avLst/>
          </a:prstGeom>
          <a:ln w="22860">
            <a:solidFill>
              <a:srgbClr val="F5B4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8" name="TextBox 57"/>
          <p:cNvSpPr txBox="1"/>
          <p:nvPr/>
        </p:nvSpPr>
        <p:spPr>
          <a:xfrm>
            <a:off x="9601200" y="4133087"/>
            <a:ext cx="1600200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1100" b="1" dirty="0">
                <a:solidFill>
                  <a:srgbClr val="F5B400"/>
                </a:solidFill>
                <a:latin typeface="Arial"/>
              </a:rPr>
              <a:t>Flat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5545015" y="4597400"/>
            <a:ext cx="579354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400" b="1" dirty="0"/>
              <a:t>Level = general cost of money | Slope = expectations + premiums | Shape = maturity-specific pressures</a:t>
            </a:r>
          </a:p>
        </p:txBody>
      </p:sp>
      <p:sp>
        <p:nvSpPr>
          <p:cNvPr id="60" name="Rounded Rectangle 59"/>
          <p:cNvSpPr/>
          <p:nvPr/>
        </p:nvSpPr>
        <p:spPr>
          <a:xfrm>
            <a:off x="713232" y="2148840"/>
            <a:ext cx="4526280" cy="710946"/>
          </a:xfrm>
          <a:prstGeom prst="roundRect">
            <a:avLst/>
          </a:prstGeom>
          <a:solidFill>
            <a:srgbClr val="FAFBFD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1" name="Rounded Rectangle 60"/>
          <p:cNvSpPr/>
          <p:nvPr/>
        </p:nvSpPr>
        <p:spPr>
          <a:xfrm>
            <a:off x="804672" y="2385441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01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1280160" y="2203704"/>
            <a:ext cx="3849624" cy="60121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550" b="1">
                <a:solidFill>
                  <a:srgbClr val="1B1F27"/>
                </a:solidFill>
                <a:latin typeface="Aptos"/>
              </a:rPr>
              <a:t>The level of the curve shows the general cost of money.</a:t>
            </a:r>
          </a:p>
        </p:txBody>
      </p:sp>
      <p:sp>
        <p:nvSpPr>
          <p:cNvPr id="63" name="Rounded Rectangle 62"/>
          <p:cNvSpPr/>
          <p:nvPr/>
        </p:nvSpPr>
        <p:spPr>
          <a:xfrm>
            <a:off x="713232" y="2932938"/>
            <a:ext cx="4526280" cy="710946"/>
          </a:xfrm>
          <a:prstGeom prst="roundRect">
            <a:avLst/>
          </a:prstGeom>
          <a:solidFill>
            <a:srgbClr val="F6F8FB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4" name="Rounded Rectangle 63"/>
          <p:cNvSpPr/>
          <p:nvPr/>
        </p:nvSpPr>
        <p:spPr>
          <a:xfrm>
            <a:off x="804672" y="3169539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02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1280160" y="2987802"/>
            <a:ext cx="3849624" cy="60121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550" b="1">
                <a:solidFill>
                  <a:srgbClr val="1B1F27"/>
                </a:solidFill>
                <a:latin typeface="Aptos"/>
              </a:rPr>
              <a:t>The slope shows how rates change with maturity.</a:t>
            </a:r>
          </a:p>
        </p:txBody>
      </p:sp>
      <p:sp>
        <p:nvSpPr>
          <p:cNvPr id="66" name="Rounded Rectangle 65"/>
          <p:cNvSpPr/>
          <p:nvPr/>
        </p:nvSpPr>
        <p:spPr>
          <a:xfrm>
            <a:off x="713232" y="3717036"/>
            <a:ext cx="4526280" cy="710946"/>
          </a:xfrm>
          <a:prstGeom prst="roundRect">
            <a:avLst/>
          </a:prstGeom>
          <a:solidFill>
            <a:srgbClr val="FAFBFD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7" name="Rounded Rectangle 66"/>
          <p:cNvSpPr/>
          <p:nvPr/>
        </p:nvSpPr>
        <p:spPr>
          <a:xfrm>
            <a:off x="804672" y="3953637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03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1280160" y="3771900"/>
            <a:ext cx="3849624" cy="60121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The curvature or humps show special pressures in specific maturity segments.</a:t>
            </a:r>
          </a:p>
        </p:txBody>
      </p:sp>
      <p:sp>
        <p:nvSpPr>
          <p:cNvPr id="69" name="Rounded Rectangle 68"/>
          <p:cNvSpPr/>
          <p:nvPr/>
        </p:nvSpPr>
        <p:spPr>
          <a:xfrm>
            <a:off x="713232" y="4501134"/>
            <a:ext cx="4526280" cy="710946"/>
          </a:xfrm>
          <a:prstGeom prst="roundRect">
            <a:avLst/>
          </a:prstGeom>
          <a:solidFill>
            <a:srgbClr val="F6F8FB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0" name="Rounded Rectangle 69"/>
          <p:cNvSpPr/>
          <p:nvPr/>
        </p:nvSpPr>
        <p:spPr>
          <a:xfrm>
            <a:off x="804672" y="4737735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04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1280160" y="4555998"/>
            <a:ext cx="3849624" cy="60121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Interpretation should include inflation expectations, central-bank policy, liquidity, and risk appetite.</a:t>
            </a:r>
          </a:p>
        </p:txBody>
      </p:sp>
    </p:spTree>
    <p:extLst>
      <p:ext uri="{BB962C8B-B14F-4D97-AF65-F5344CB8AC3E}">
        <p14:creationId xmlns:p14="http://schemas.microsoft.com/office/powerpoint/2010/main" val="210291505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3"/>
          <p:cNvSpPr/>
          <p:nvPr/>
        </p:nvSpPr>
        <p:spPr>
          <a:xfrm>
            <a:off x="3035808" y="338328"/>
            <a:ext cx="1572768" cy="283464"/>
          </a:xfrm>
          <a:prstGeom prst="roundRect">
            <a:avLst>
              <a:gd name="adj" fmla="val 25806"/>
            </a:avLst>
          </a:prstGeom>
          <a:solidFill>
            <a:srgbClr val="EAF5FB"/>
          </a:solidFill>
          <a:ln>
            <a:solidFill>
              <a:srgbClr val="EAF5FB">
                <a:alpha val="0"/>
              </a:srgbClr>
            </a:solidFill>
          </a:ln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C5A8E"/>
                </a:solidFill>
                <a:latin typeface="Aptos"/>
              </a:rPr>
              <a:t>INTEREST RATES</a:t>
            </a:r>
            <a:endParaRPr lang="en-US" sz="1100" b="1" dirty="0"/>
          </a:p>
        </p:txBody>
      </p:sp>
      <p:sp>
        <p:nvSpPr>
          <p:cNvPr id="6" name="Text 4"/>
          <p:cNvSpPr/>
          <p:nvPr/>
        </p:nvSpPr>
        <p:spPr>
          <a:xfrm>
            <a:off x="3035808" y="758952"/>
            <a:ext cx="632764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200" b="1" dirty="0">
                <a:solidFill>
                  <a:srgbClr val="17324D"/>
                </a:solidFill>
                <a:latin typeface="Aptos"/>
              </a:rPr>
              <a:t>Term Structure of Interest Rates</a:t>
            </a:r>
            <a:endParaRPr lang="en-US" sz="2200" b="1" dirty="0"/>
          </a:p>
        </p:txBody>
      </p:sp>
      <p:sp>
        <p:nvSpPr>
          <p:cNvPr id="7" name="Text 5"/>
          <p:cNvSpPr/>
          <p:nvPr/>
        </p:nvSpPr>
        <p:spPr>
          <a:xfrm>
            <a:off x="3035808" y="1216152"/>
            <a:ext cx="658368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>
              <a:buNone/>
            </a:pPr>
            <a:r>
              <a:rPr lang="en-US" sz="1400" b="1" dirty="0">
                <a:solidFill>
                  <a:srgbClr val="FFC000"/>
                </a:solidFill>
                <a:latin typeface="Aptos"/>
              </a:rPr>
              <a:t>The term structure explains why rates differ by maturity.</a:t>
            </a:r>
            <a:endParaRPr lang="en-US" sz="1200" b="1" dirty="0"/>
          </a:p>
        </p:txBody>
      </p:sp>
      <p:sp>
        <p:nvSpPr>
          <p:cNvPr id="14" name="Text 12"/>
          <p:cNvSpPr/>
          <p:nvPr/>
        </p:nvSpPr>
        <p:spPr>
          <a:xfrm>
            <a:off x="502920" y="6565392"/>
            <a:ext cx="29260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B2248"/>
                </a:solidFill>
                <a:latin typeface="Aptos"/>
              </a:rPr>
              <a:t>Interest rates and financial markets</a:t>
            </a:r>
            <a:endParaRPr lang="en-US" sz="1100" b="1" dirty="0"/>
          </a:p>
        </p:txBody>
      </p:sp>
      <p:sp>
        <p:nvSpPr>
          <p:cNvPr id="15" name="Text 13"/>
          <p:cNvSpPr/>
          <p:nvPr/>
        </p:nvSpPr>
        <p:spPr>
          <a:xfrm>
            <a:off x="11292840" y="6528816"/>
            <a:ext cx="4114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sz="1050" b="1">
                <a:solidFill>
                  <a:srgbClr val="17324D"/>
                </a:solidFill>
                <a:latin typeface="Arial"/>
              </a:rPr>
              <a:t>29</a:t>
            </a:r>
            <a:endParaRPr lang="en-US" sz="1200" b="1" dirty="0"/>
          </a:p>
        </p:txBody>
      </p:sp>
      <p:sp>
        <p:nvSpPr>
          <p:cNvPr id="16" name="Text 14"/>
          <p:cNvSpPr/>
          <p:nvPr/>
        </p:nvSpPr>
        <p:spPr>
          <a:xfrm>
            <a:off x="713232" y="1828800"/>
            <a:ext cx="3017520" cy="228600"/>
          </a:xfrm>
          <a:prstGeom prst="rect">
            <a:avLst/>
          </a:prstGeom>
          <a:solidFill>
            <a:srgbClr val="122240"/>
          </a:solidFill>
          <a:ln>
            <a:noFill/>
          </a:ln>
        </p:spPr>
        <p:txBody>
          <a:bodyPr wrap="square" lIns="50800" tIns="0" rIns="50800" bIns="0" rtlCol="0" anchor="ctr"/>
          <a:lstStyle/>
          <a:p>
            <a:pPr marL="0" indent="0"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1550" b="1">
                <a:solidFill>
                  <a:srgbClr val="FFFFFF"/>
                </a:solidFill>
                <a:latin typeface="Aptos"/>
              </a:rPr>
              <a:t>Core explanation</a:t>
            </a:r>
            <a:endParaRPr lang="en-US" sz="1300" b="1" dirty="0"/>
          </a:p>
        </p:txBody>
      </p:sp>
      <p:sp>
        <p:nvSpPr>
          <p:cNvPr id="18" name="Shape 16"/>
          <p:cNvSpPr/>
          <p:nvPr/>
        </p:nvSpPr>
        <p:spPr>
          <a:xfrm>
            <a:off x="6654800" y="2907792"/>
            <a:ext cx="101600" cy="0"/>
          </a:xfrm>
          <a:prstGeom prst="line">
            <a:avLst/>
          </a:prstGeom>
          <a:solidFill>
            <a:srgbClr val="FFFFFF">
              <a:alpha val="0"/>
            </a:srgbClr>
          </a:solidFill>
          <a:ln w="19050">
            <a:solidFill>
              <a:srgbClr val="00A8E0"/>
            </a:solidFill>
            <a:prstDash val="solid"/>
            <a:tailEnd type="triangle"/>
          </a:ln>
        </p:spPr>
        <p:txBody>
          <a:bodyPr/>
          <a:lstStyle/>
          <a:p>
            <a:endParaRPr b="1"/>
          </a:p>
        </p:txBody>
      </p:sp>
      <p:sp>
        <p:nvSpPr>
          <p:cNvPr id="19" name="Shape 17"/>
          <p:cNvSpPr/>
          <p:nvPr/>
        </p:nvSpPr>
        <p:spPr>
          <a:xfrm>
            <a:off x="7924800" y="2907792"/>
            <a:ext cx="101600" cy="0"/>
          </a:xfrm>
          <a:prstGeom prst="line">
            <a:avLst/>
          </a:prstGeom>
          <a:solidFill>
            <a:srgbClr val="FFFFFF">
              <a:alpha val="0"/>
            </a:srgbClr>
          </a:solidFill>
          <a:ln w="19050">
            <a:solidFill>
              <a:srgbClr val="00A8E0"/>
            </a:solidFill>
            <a:prstDash val="solid"/>
            <a:tailEnd type="triangle"/>
          </a:ln>
        </p:spPr>
        <p:txBody>
          <a:bodyPr/>
          <a:lstStyle/>
          <a:p>
            <a:endParaRPr b="1"/>
          </a:p>
        </p:txBody>
      </p:sp>
      <p:sp>
        <p:nvSpPr>
          <p:cNvPr id="20" name="Shape 18"/>
          <p:cNvSpPr/>
          <p:nvPr/>
        </p:nvSpPr>
        <p:spPr>
          <a:xfrm>
            <a:off x="9194800" y="2907792"/>
            <a:ext cx="101600" cy="0"/>
          </a:xfrm>
          <a:prstGeom prst="line">
            <a:avLst/>
          </a:prstGeom>
          <a:solidFill>
            <a:srgbClr val="FFFFFF">
              <a:alpha val="0"/>
            </a:srgbClr>
          </a:solidFill>
          <a:ln w="19050">
            <a:solidFill>
              <a:srgbClr val="00A8E0"/>
            </a:solidFill>
            <a:prstDash val="solid"/>
            <a:tailEnd type="triangle"/>
          </a:ln>
        </p:spPr>
        <p:txBody>
          <a:bodyPr/>
          <a:lstStyle/>
          <a:p>
            <a:endParaRPr b="1"/>
          </a:p>
        </p:txBody>
      </p:sp>
      <p:sp>
        <p:nvSpPr>
          <p:cNvPr id="21" name="Shape 19"/>
          <p:cNvSpPr/>
          <p:nvPr/>
        </p:nvSpPr>
        <p:spPr>
          <a:xfrm>
            <a:off x="10464800" y="2907792"/>
            <a:ext cx="101600" cy="0"/>
          </a:xfrm>
          <a:prstGeom prst="line">
            <a:avLst/>
          </a:prstGeom>
          <a:solidFill>
            <a:srgbClr val="FFFFFF">
              <a:alpha val="0"/>
            </a:srgbClr>
          </a:solidFill>
          <a:ln w="19050">
            <a:solidFill>
              <a:srgbClr val="00A8E0"/>
            </a:solidFill>
            <a:prstDash val="solid"/>
            <a:tailEnd type="triangle"/>
          </a:ln>
        </p:spPr>
        <p:txBody>
          <a:bodyPr/>
          <a:lstStyle/>
          <a:p>
            <a:endParaRPr b="1"/>
          </a:p>
        </p:txBody>
      </p:sp>
      <p:sp>
        <p:nvSpPr>
          <p:cNvPr id="22" name="Text 20"/>
          <p:cNvSpPr/>
          <p:nvPr/>
        </p:nvSpPr>
        <p:spPr>
          <a:xfrm>
            <a:off x="5486400" y="2496312"/>
            <a:ext cx="1168400" cy="822960"/>
          </a:xfrm>
          <a:prstGeom prst="roundRect">
            <a:avLst>
              <a:gd name="adj" fmla="val 8889"/>
            </a:avLst>
          </a:prstGeom>
          <a:solidFill>
            <a:srgbClr val="F4FAFE"/>
          </a:solidFill>
          <a:ln w="13970">
            <a:solidFill>
              <a:srgbClr val="00A8E0"/>
            </a:solidFill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7324D"/>
                </a:solidFill>
                <a:latin typeface="Aptos"/>
              </a:rPr>
              <a:t>Yield curve</a:t>
            </a:r>
            <a:endParaRPr lang="en-US" sz="1150" b="1" dirty="0"/>
          </a:p>
        </p:txBody>
      </p:sp>
      <p:sp>
        <p:nvSpPr>
          <p:cNvPr id="23" name="Text 21"/>
          <p:cNvSpPr/>
          <p:nvPr/>
        </p:nvSpPr>
        <p:spPr>
          <a:xfrm>
            <a:off x="6756400" y="2496312"/>
            <a:ext cx="1168400" cy="822960"/>
          </a:xfrm>
          <a:prstGeom prst="roundRect">
            <a:avLst>
              <a:gd name="adj" fmla="val 8889"/>
            </a:avLst>
          </a:prstGeom>
          <a:solidFill>
            <a:srgbClr val="F4FAFE"/>
          </a:solidFill>
          <a:ln w="13970">
            <a:solidFill>
              <a:srgbClr val="00A8E0"/>
            </a:solidFill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7324D"/>
                </a:solidFill>
                <a:latin typeface="Aptos"/>
              </a:rPr>
              <a:t>Expectations</a:t>
            </a:r>
            <a:endParaRPr lang="en-US" sz="1150" b="1" dirty="0"/>
          </a:p>
        </p:txBody>
      </p:sp>
      <p:sp>
        <p:nvSpPr>
          <p:cNvPr id="24" name="Text 22"/>
          <p:cNvSpPr/>
          <p:nvPr/>
        </p:nvSpPr>
        <p:spPr>
          <a:xfrm>
            <a:off x="8026400" y="2496312"/>
            <a:ext cx="1168400" cy="822960"/>
          </a:xfrm>
          <a:prstGeom prst="roundRect">
            <a:avLst>
              <a:gd name="adj" fmla="val 8889"/>
            </a:avLst>
          </a:prstGeom>
          <a:solidFill>
            <a:srgbClr val="F4FAFE"/>
          </a:solidFill>
          <a:ln w="13970">
            <a:solidFill>
              <a:srgbClr val="00A8E0"/>
            </a:solidFill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7324D"/>
                </a:solidFill>
                <a:latin typeface="Aptos"/>
              </a:rPr>
              <a:t>Liquidity preference</a:t>
            </a:r>
            <a:endParaRPr lang="en-US" sz="1150" b="1" dirty="0"/>
          </a:p>
        </p:txBody>
      </p:sp>
      <p:sp>
        <p:nvSpPr>
          <p:cNvPr id="25" name="Text 23"/>
          <p:cNvSpPr/>
          <p:nvPr/>
        </p:nvSpPr>
        <p:spPr>
          <a:xfrm>
            <a:off x="9296400" y="2496312"/>
            <a:ext cx="1168400" cy="822960"/>
          </a:xfrm>
          <a:prstGeom prst="roundRect">
            <a:avLst>
              <a:gd name="adj" fmla="val 8889"/>
            </a:avLst>
          </a:prstGeom>
          <a:solidFill>
            <a:srgbClr val="F4FAFE"/>
          </a:solidFill>
          <a:ln w="13970">
            <a:solidFill>
              <a:srgbClr val="00A8E0"/>
            </a:solidFill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7324D"/>
                </a:solidFill>
                <a:latin typeface="Aptos"/>
              </a:rPr>
              <a:t>Market segmentation</a:t>
            </a:r>
            <a:endParaRPr lang="en-US" sz="1150" b="1" dirty="0"/>
          </a:p>
        </p:txBody>
      </p:sp>
      <p:sp>
        <p:nvSpPr>
          <p:cNvPr id="26" name="Text 24"/>
          <p:cNvSpPr/>
          <p:nvPr/>
        </p:nvSpPr>
        <p:spPr>
          <a:xfrm>
            <a:off x="10566400" y="2496312"/>
            <a:ext cx="1168400" cy="822960"/>
          </a:xfrm>
          <a:prstGeom prst="roundRect">
            <a:avLst>
              <a:gd name="adj" fmla="val 8889"/>
            </a:avLst>
          </a:prstGeom>
          <a:solidFill>
            <a:srgbClr val="F4FAFE"/>
          </a:solidFill>
          <a:ln w="13970">
            <a:solidFill>
              <a:srgbClr val="00A8E0"/>
            </a:solidFill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7324D"/>
                </a:solidFill>
                <a:latin typeface="Aptos"/>
              </a:rPr>
              <a:t>Managerial decision</a:t>
            </a:r>
            <a:endParaRPr lang="en-US" sz="1150" b="1" dirty="0"/>
          </a:p>
        </p:txBody>
      </p:sp>
      <p:sp>
        <p:nvSpPr>
          <p:cNvPr id="27" name="Rounded Rectangle 26"/>
          <p:cNvSpPr/>
          <p:nvPr/>
        </p:nvSpPr>
        <p:spPr>
          <a:xfrm>
            <a:off x="594360" y="5340858"/>
            <a:ext cx="10753344" cy="694944"/>
          </a:xfrm>
          <a:prstGeom prst="roundRect">
            <a:avLst/>
          </a:prstGeom>
          <a:solidFill>
            <a:srgbClr val="F7FAFC"/>
          </a:solidFill>
          <a:ln w="13970">
            <a:solidFill>
              <a:srgbClr val="BEDC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28" name="Rounded Rectangle 27"/>
          <p:cNvSpPr/>
          <p:nvPr/>
        </p:nvSpPr>
        <p:spPr>
          <a:xfrm>
            <a:off x="749808" y="5432298"/>
            <a:ext cx="1554480" cy="237744"/>
          </a:xfrm>
          <a:prstGeom prst="roundRect">
            <a:avLst/>
          </a:prstGeom>
          <a:solidFill>
            <a:srgbClr val="E8F6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6094"/>
                </a:solidFill>
                <a:latin typeface="Aptos"/>
              </a:rPr>
              <a:t>MANAGER'S
INSIGHT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487168" y="5450586"/>
            <a:ext cx="8595360" cy="22860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>
                <a:solidFill>
                  <a:srgbClr val="122F49"/>
                </a:solidFill>
                <a:latin typeface="Aptos"/>
              </a:rPr>
              <a:t>Term structure helps the CFO choose debt maturity.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749808" y="5734050"/>
            <a:ext cx="1554480" cy="237744"/>
          </a:xfrm>
          <a:prstGeom prst="roundRect">
            <a:avLst/>
          </a:prstGeom>
          <a:solidFill>
            <a:srgbClr val="E2F6F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916E"/>
                </a:solidFill>
                <a:latin typeface="Aptos"/>
              </a:rPr>
              <a:t>QUICK EXAMPLE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2487168" y="5752338"/>
            <a:ext cx="8595360" cy="22860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>
                <a:solidFill>
                  <a:srgbClr val="122F49"/>
                </a:solidFill>
                <a:latin typeface="Aptos"/>
              </a:rPr>
              <a:t>Compare 2-year and 10-year rates before issuing debt.</a:t>
            </a:r>
          </a:p>
        </p:txBody>
      </p:sp>
      <p:sp>
        <p:nvSpPr>
          <p:cNvPr id="32" name="Rounded Rectangle 31"/>
          <p:cNvSpPr/>
          <p:nvPr/>
        </p:nvSpPr>
        <p:spPr>
          <a:xfrm>
            <a:off x="713232" y="2148840"/>
            <a:ext cx="4526280" cy="710946"/>
          </a:xfrm>
          <a:prstGeom prst="roundRect">
            <a:avLst/>
          </a:prstGeom>
          <a:solidFill>
            <a:srgbClr val="FAFBFD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3" name="Rounded Rectangle 32"/>
          <p:cNvSpPr/>
          <p:nvPr/>
        </p:nvSpPr>
        <p:spPr>
          <a:xfrm>
            <a:off x="804672" y="2385441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01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1280160" y="2203704"/>
            <a:ext cx="3849624" cy="60121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1B1F27"/>
                </a:solidFill>
                <a:latin typeface="Aptos"/>
              </a:rPr>
              <a:t>Term structure refers to the relationship between yield and maturity for securities with similar credit quality.</a:t>
            </a:r>
          </a:p>
        </p:txBody>
      </p:sp>
      <p:sp>
        <p:nvSpPr>
          <p:cNvPr id="35" name="Rounded Rectangle 34"/>
          <p:cNvSpPr/>
          <p:nvPr/>
        </p:nvSpPr>
        <p:spPr>
          <a:xfrm>
            <a:off x="713232" y="2932938"/>
            <a:ext cx="4526280" cy="710946"/>
          </a:xfrm>
          <a:prstGeom prst="roundRect">
            <a:avLst/>
          </a:prstGeom>
          <a:solidFill>
            <a:srgbClr val="F6F8FB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6" name="Rounded Rectangle 35"/>
          <p:cNvSpPr/>
          <p:nvPr/>
        </p:nvSpPr>
        <p:spPr>
          <a:xfrm>
            <a:off x="804672" y="3169539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02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1280160" y="2987802"/>
            <a:ext cx="3849624" cy="60121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550" b="1">
                <a:solidFill>
                  <a:srgbClr val="1B1F27"/>
                </a:solidFill>
                <a:latin typeface="Aptos"/>
              </a:rPr>
              <a:t>It is commonly observed through the yield curve.</a:t>
            </a:r>
          </a:p>
        </p:txBody>
      </p:sp>
      <p:sp>
        <p:nvSpPr>
          <p:cNvPr id="38" name="Rounded Rectangle 37"/>
          <p:cNvSpPr/>
          <p:nvPr/>
        </p:nvSpPr>
        <p:spPr>
          <a:xfrm>
            <a:off x="713232" y="3717036"/>
            <a:ext cx="4526280" cy="710946"/>
          </a:xfrm>
          <a:prstGeom prst="roundRect">
            <a:avLst/>
          </a:prstGeom>
          <a:solidFill>
            <a:srgbClr val="FAFBFD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9" name="Rounded Rectangle 38"/>
          <p:cNvSpPr/>
          <p:nvPr/>
        </p:nvSpPr>
        <p:spPr>
          <a:xfrm>
            <a:off x="804672" y="3953637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03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1280160" y="3771900"/>
            <a:ext cx="3849624" cy="60121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Three major views are expectations theory, liquidity preference theory, and market segmentation.</a:t>
            </a:r>
          </a:p>
        </p:txBody>
      </p:sp>
      <p:sp>
        <p:nvSpPr>
          <p:cNvPr id="41" name="Rounded Rectangle 40"/>
          <p:cNvSpPr/>
          <p:nvPr/>
        </p:nvSpPr>
        <p:spPr>
          <a:xfrm>
            <a:off x="713232" y="4501134"/>
            <a:ext cx="4526280" cy="710946"/>
          </a:xfrm>
          <a:prstGeom prst="roundRect">
            <a:avLst/>
          </a:prstGeom>
          <a:solidFill>
            <a:srgbClr val="F6F8FB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2" name="Rounded Rectangle 41"/>
          <p:cNvSpPr/>
          <p:nvPr/>
        </p:nvSpPr>
        <p:spPr>
          <a:xfrm>
            <a:off x="804672" y="4737735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04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1280160" y="4555998"/>
            <a:ext cx="3849624" cy="60121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Each theory emphasizes a different driver of the maturity-rate relationship.</a:t>
            </a:r>
          </a:p>
        </p:txBody>
      </p:sp>
    </p:spTree>
    <p:extLst>
      <p:ext uri="{BB962C8B-B14F-4D97-AF65-F5344CB8AC3E}">
        <p14:creationId xmlns:p14="http://schemas.microsoft.com/office/powerpoint/2010/main" val="131956828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8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3"/>
          <p:cNvSpPr/>
          <p:nvPr/>
        </p:nvSpPr>
        <p:spPr>
          <a:xfrm>
            <a:off x="3035808" y="338328"/>
            <a:ext cx="1572768" cy="283464"/>
          </a:xfrm>
          <a:prstGeom prst="roundRect">
            <a:avLst>
              <a:gd name="adj" fmla="val 25806"/>
            </a:avLst>
          </a:prstGeom>
          <a:solidFill>
            <a:srgbClr val="EAF5FB"/>
          </a:solidFill>
          <a:ln>
            <a:solidFill>
              <a:srgbClr val="EAF5FB">
                <a:alpha val="0"/>
              </a:srgbClr>
            </a:solidFill>
          </a:ln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C5A8E"/>
                </a:solidFill>
                <a:latin typeface="Aptos"/>
              </a:rPr>
              <a:t>TERM STRUCTURE</a:t>
            </a:r>
            <a:endParaRPr lang="en-US" sz="1100" b="1" dirty="0"/>
          </a:p>
        </p:txBody>
      </p:sp>
      <p:sp>
        <p:nvSpPr>
          <p:cNvPr id="6" name="Text 4"/>
          <p:cNvSpPr/>
          <p:nvPr/>
        </p:nvSpPr>
        <p:spPr>
          <a:xfrm>
            <a:off x="3035808" y="758952"/>
            <a:ext cx="632764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200" b="1" dirty="0">
                <a:solidFill>
                  <a:srgbClr val="17324D"/>
                </a:solidFill>
                <a:latin typeface="Aptos"/>
              </a:rPr>
              <a:t>Expectations Theory</a:t>
            </a:r>
            <a:endParaRPr lang="en-US" sz="2200" b="1" dirty="0"/>
          </a:p>
        </p:txBody>
      </p:sp>
      <p:sp>
        <p:nvSpPr>
          <p:cNvPr id="7" name="Text 5"/>
          <p:cNvSpPr/>
          <p:nvPr/>
        </p:nvSpPr>
        <p:spPr>
          <a:xfrm>
            <a:off x="3035808" y="1216152"/>
            <a:ext cx="658368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>
              <a:buNone/>
            </a:pPr>
            <a:r>
              <a:rPr lang="en-US" sz="1400" b="1" dirty="0">
                <a:solidFill>
                  <a:srgbClr val="FFC000"/>
                </a:solidFill>
                <a:latin typeface="Aptos"/>
              </a:rPr>
              <a:t>Long-term rates reflect expected future short-term rates.</a:t>
            </a:r>
            <a:endParaRPr lang="en-US" sz="1200" b="1" dirty="0"/>
          </a:p>
        </p:txBody>
      </p:sp>
      <p:sp>
        <p:nvSpPr>
          <p:cNvPr id="14" name="Text 12"/>
          <p:cNvSpPr/>
          <p:nvPr/>
        </p:nvSpPr>
        <p:spPr>
          <a:xfrm>
            <a:off x="502920" y="6565392"/>
            <a:ext cx="29260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B2248"/>
                </a:solidFill>
                <a:latin typeface="Aptos"/>
              </a:rPr>
              <a:t>Interest rates and financial markets</a:t>
            </a:r>
            <a:endParaRPr lang="en-US" sz="1100" b="1" dirty="0"/>
          </a:p>
        </p:txBody>
      </p:sp>
      <p:sp>
        <p:nvSpPr>
          <p:cNvPr id="15" name="Text 13"/>
          <p:cNvSpPr/>
          <p:nvPr/>
        </p:nvSpPr>
        <p:spPr>
          <a:xfrm>
            <a:off x="11292840" y="6528816"/>
            <a:ext cx="4114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sz="1400" b="1">
                <a:solidFill>
                  <a:srgbClr val="17324D"/>
                </a:solidFill>
                <a:latin typeface="Arial"/>
              </a:rPr>
              <a:t>30</a:t>
            </a:r>
            <a:endParaRPr lang="en-US" sz="1200" b="1" dirty="0"/>
          </a:p>
        </p:txBody>
      </p:sp>
      <p:sp>
        <p:nvSpPr>
          <p:cNvPr id="17" name="Shape 15"/>
          <p:cNvSpPr/>
          <p:nvPr/>
        </p:nvSpPr>
        <p:spPr>
          <a:xfrm flipH="1">
            <a:off x="6094827" y="4846320"/>
            <a:ext cx="228600" cy="0"/>
          </a:xfrm>
          <a:prstGeom prst="line">
            <a:avLst/>
          </a:prstGeom>
          <a:solidFill>
            <a:srgbClr val="FFFFFF">
              <a:alpha val="0"/>
            </a:srgbClr>
          </a:solidFill>
          <a:ln w="15240">
            <a:solidFill>
              <a:srgbClr val="5B677A"/>
            </a:solidFill>
            <a:prstDash val="solid"/>
            <a:tailEnd type="triangle"/>
          </a:ln>
        </p:spPr>
        <p:txBody>
          <a:bodyPr/>
          <a:lstStyle/>
          <a:p>
            <a:pPr marL="0" algn="r" defTabSz="914400" rtl="1" eaLnBrk="1" latinLnBrk="0" hangingPunct="1"/>
            <a:endParaRPr b="1"/>
          </a:p>
        </p:txBody>
      </p:sp>
      <p:sp>
        <p:nvSpPr>
          <p:cNvPr id="18" name="Shape 16"/>
          <p:cNvSpPr/>
          <p:nvPr/>
        </p:nvSpPr>
        <p:spPr>
          <a:xfrm>
            <a:off x="6217920" y="4846320"/>
            <a:ext cx="4389120" cy="0"/>
          </a:xfrm>
          <a:prstGeom prst="line">
            <a:avLst/>
          </a:prstGeom>
          <a:solidFill>
            <a:srgbClr val="FFFFFF">
              <a:alpha val="0"/>
            </a:srgbClr>
          </a:solidFill>
          <a:ln w="15240">
            <a:solidFill>
              <a:srgbClr val="5B677A"/>
            </a:solidFill>
            <a:prstDash val="solid"/>
            <a:tailEnd type="triangle"/>
          </a:ln>
        </p:spPr>
        <p:txBody>
          <a:bodyPr/>
          <a:lstStyle/>
          <a:p>
            <a:pPr marL="0" algn="r" defTabSz="914400" rtl="1" eaLnBrk="1" latinLnBrk="0" hangingPunct="1"/>
            <a:endParaRPr b="1"/>
          </a:p>
        </p:txBody>
      </p:sp>
      <p:sp>
        <p:nvSpPr>
          <p:cNvPr id="19" name="Text 17"/>
          <p:cNvSpPr/>
          <p:nvPr/>
        </p:nvSpPr>
        <p:spPr>
          <a:xfrm rot="16200000">
            <a:off x="5844161" y="2202559"/>
            <a:ext cx="601214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5B677A"/>
                </a:solidFill>
                <a:latin typeface="Aptos"/>
              </a:rPr>
              <a:t>Yield</a:t>
            </a:r>
            <a:endParaRPr lang="en-US" sz="800" b="1" dirty="0"/>
          </a:p>
        </p:txBody>
      </p:sp>
      <p:sp>
        <p:nvSpPr>
          <p:cNvPr id="20" name="Text 18"/>
          <p:cNvSpPr/>
          <p:nvPr/>
        </p:nvSpPr>
        <p:spPr>
          <a:xfrm>
            <a:off x="9875520" y="4919472"/>
            <a:ext cx="6858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5B677A"/>
                </a:solidFill>
                <a:latin typeface="Aptos"/>
              </a:rPr>
              <a:t>Maturity</a:t>
            </a:r>
            <a:endParaRPr lang="en-US" sz="800" b="1" dirty="0"/>
          </a:p>
        </p:txBody>
      </p:sp>
      <p:sp>
        <p:nvSpPr>
          <p:cNvPr id="21" name="Shape 19"/>
          <p:cNvSpPr/>
          <p:nvPr/>
        </p:nvSpPr>
        <p:spPr>
          <a:xfrm>
            <a:off x="6400800" y="2514600"/>
            <a:ext cx="4114800" cy="2148840"/>
          </a:xfrm>
          <a:prstGeom prst="arc">
            <a:avLst/>
          </a:prstGeom>
          <a:solidFill>
            <a:srgbClr val="FFFFFF">
              <a:alpha val="0"/>
            </a:srgbClr>
          </a:solidFill>
          <a:ln w="27940">
            <a:solidFill>
              <a:srgbClr val="17324D"/>
            </a:solidFill>
            <a:prstDash val="solid"/>
          </a:ln>
        </p:spPr>
        <p:txBody>
          <a:bodyPr/>
          <a:lstStyle/>
          <a:p>
            <a:endParaRPr b="1"/>
          </a:p>
        </p:txBody>
      </p:sp>
      <p:sp>
        <p:nvSpPr>
          <p:cNvPr id="22" name="Rounded Rectangle 21"/>
          <p:cNvSpPr/>
          <p:nvPr/>
        </p:nvSpPr>
        <p:spPr>
          <a:xfrm>
            <a:off x="594360" y="5340858"/>
            <a:ext cx="10753344" cy="694944"/>
          </a:xfrm>
          <a:prstGeom prst="roundRect">
            <a:avLst/>
          </a:prstGeom>
          <a:solidFill>
            <a:srgbClr val="F7FAFC"/>
          </a:solidFill>
          <a:ln w="13970">
            <a:solidFill>
              <a:srgbClr val="BEDC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23" name="Rounded Rectangle 22"/>
          <p:cNvSpPr/>
          <p:nvPr/>
        </p:nvSpPr>
        <p:spPr>
          <a:xfrm>
            <a:off x="749808" y="5432298"/>
            <a:ext cx="1554480" cy="237744"/>
          </a:xfrm>
          <a:prstGeom prst="roundRect">
            <a:avLst/>
          </a:prstGeom>
          <a:solidFill>
            <a:srgbClr val="E8F6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6094"/>
                </a:solidFill>
                <a:latin typeface="Aptos"/>
              </a:rPr>
              <a:t>MANAGER'S
INSIGHT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2487168" y="5450586"/>
            <a:ext cx="8595360" cy="22860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>
                <a:solidFill>
                  <a:srgbClr val="122F49"/>
                </a:solidFill>
                <a:latin typeface="Aptos"/>
              </a:rPr>
              <a:t>Expected future rates influence today’s long-term yields.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749808" y="5734050"/>
            <a:ext cx="1554480" cy="237744"/>
          </a:xfrm>
          <a:prstGeom prst="roundRect">
            <a:avLst/>
          </a:prstGeom>
          <a:solidFill>
            <a:srgbClr val="E2F6F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916E"/>
                </a:solidFill>
                <a:latin typeface="Aptos"/>
              </a:rPr>
              <a:t>QUICK EXAMPLE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2487168" y="5752338"/>
            <a:ext cx="8595360" cy="22860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>
                <a:solidFill>
                  <a:srgbClr val="122F49"/>
                </a:solidFill>
                <a:latin typeface="Aptos"/>
              </a:rPr>
              <a:t>Expected rate cuts may reduce long-term yields.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777240" y="1874520"/>
            <a:ext cx="5120640" cy="756666"/>
          </a:xfrm>
          <a:prstGeom prst="roundRect">
            <a:avLst/>
          </a:prstGeom>
          <a:solidFill>
            <a:srgbClr val="FAFBFD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8" name="Rounded Rectangle 27"/>
          <p:cNvSpPr/>
          <p:nvPr/>
        </p:nvSpPr>
        <p:spPr>
          <a:xfrm>
            <a:off x="868680" y="2133981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01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344168" y="1929384"/>
            <a:ext cx="4443984" cy="64693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Investors are assumed to be mainly concerned with expected return across maturities.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777240" y="2704338"/>
            <a:ext cx="5120640" cy="756666"/>
          </a:xfrm>
          <a:prstGeom prst="roundRect">
            <a:avLst/>
          </a:prstGeom>
          <a:solidFill>
            <a:srgbClr val="F6F8FB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1" name="Rounded Rectangle 30"/>
          <p:cNvSpPr/>
          <p:nvPr/>
        </p:nvSpPr>
        <p:spPr>
          <a:xfrm>
            <a:off x="868680" y="2963799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02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344168" y="2759202"/>
            <a:ext cx="4443984" cy="64693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A long-term rate can be viewed as an average of expected future short-term rates.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777240" y="3534156"/>
            <a:ext cx="5120640" cy="756666"/>
          </a:xfrm>
          <a:prstGeom prst="roundRect">
            <a:avLst/>
          </a:prstGeom>
          <a:solidFill>
            <a:srgbClr val="FAFBFD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4" name="Rounded Rectangle 33"/>
          <p:cNvSpPr/>
          <p:nvPr/>
        </p:nvSpPr>
        <p:spPr>
          <a:xfrm>
            <a:off x="868680" y="3793617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03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1344168" y="3589020"/>
            <a:ext cx="4443984" cy="64693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An upward-sloping curve suggests short-term rates are expected to rise.</a:t>
            </a:r>
          </a:p>
        </p:txBody>
      </p:sp>
      <p:sp>
        <p:nvSpPr>
          <p:cNvPr id="36" name="Rounded Rectangle 35"/>
          <p:cNvSpPr/>
          <p:nvPr/>
        </p:nvSpPr>
        <p:spPr>
          <a:xfrm>
            <a:off x="777240" y="4363974"/>
            <a:ext cx="5120640" cy="756666"/>
          </a:xfrm>
          <a:prstGeom prst="roundRect">
            <a:avLst/>
          </a:prstGeom>
          <a:solidFill>
            <a:srgbClr val="F6F8FB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7" name="Rounded Rectangle 36"/>
          <p:cNvSpPr/>
          <p:nvPr/>
        </p:nvSpPr>
        <p:spPr>
          <a:xfrm>
            <a:off x="868680" y="4623435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04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1344168" y="4418838"/>
            <a:ext cx="4443984" cy="64693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A downward-sloping curve suggests short-term rates are expected to fall.</a:t>
            </a:r>
          </a:p>
        </p:txBody>
      </p:sp>
    </p:spTree>
    <p:extLst>
      <p:ext uri="{BB962C8B-B14F-4D97-AF65-F5344CB8AC3E}">
        <p14:creationId xmlns:p14="http://schemas.microsoft.com/office/powerpoint/2010/main" val="207262424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3"/>
          <p:cNvSpPr/>
          <p:nvPr/>
        </p:nvSpPr>
        <p:spPr>
          <a:xfrm>
            <a:off x="3035808" y="338328"/>
            <a:ext cx="1572768" cy="283464"/>
          </a:xfrm>
          <a:prstGeom prst="roundRect">
            <a:avLst>
              <a:gd name="adj" fmla="val 25806"/>
            </a:avLst>
          </a:prstGeom>
          <a:solidFill>
            <a:srgbClr val="EAF5FB"/>
          </a:solidFill>
          <a:ln>
            <a:solidFill>
              <a:srgbClr val="EAF5FB">
                <a:alpha val="0"/>
              </a:srgbClr>
            </a:solidFill>
          </a:ln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C5A8E"/>
                </a:solidFill>
                <a:latin typeface="Aptos"/>
              </a:rPr>
              <a:t>INTEREST RATES</a:t>
            </a:r>
            <a:endParaRPr lang="en-US" sz="1100" b="1" dirty="0"/>
          </a:p>
        </p:txBody>
      </p:sp>
      <p:sp>
        <p:nvSpPr>
          <p:cNvPr id="6" name="Text 4"/>
          <p:cNvSpPr/>
          <p:nvPr/>
        </p:nvSpPr>
        <p:spPr>
          <a:xfrm>
            <a:off x="3035808" y="758952"/>
            <a:ext cx="632764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200" b="1" dirty="0">
                <a:solidFill>
                  <a:srgbClr val="17324D"/>
                </a:solidFill>
                <a:latin typeface="Aptos"/>
              </a:rPr>
              <a:t>Liquidity Preference Theory</a:t>
            </a:r>
            <a:endParaRPr lang="en-US" sz="2200" b="1" dirty="0"/>
          </a:p>
        </p:txBody>
      </p:sp>
      <p:sp>
        <p:nvSpPr>
          <p:cNvPr id="7" name="Text 5"/>
          <p:cNvSpPr/>
          <p:nvPr/>
        </p:nvSpPr>
        <p:spPr>
          <a:xfrm>
            <a:off x="3035808" y="1216152"/>
            <a:ext cx="658368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>
              <a:buNone/>
            </a:pPr>
            <a:r>
              <a:rPr lang="en-US" sz="1400" b="1" dirty="0">
                <a:solidFill>
                  <a:srgbClr val="FFC000"/>
                </a:solidFill>
                <a:latin typeface="Aptos"/>
              </a:rPr>
              <a:t>Investors prefer shorter maturities and require a premium for longer maturities.</a:t>
            </a:r>
            <a:endParaRPr lang="en-US" sz="1200" b="1" dirty="0"/>
          </a:p>
        </p:txBody>
      </p:sp>
      <p:sp>
        <p:nvSpPr>
          <p:cNvPr id="14" name="Text 12"/>
          <p:cNvSpPr/>
          <p:nvPr/>
        </p:nvSpPr>
        <p:spPr>
          <a:xfrm>
            <a:off x="502920" y="6565392"/>
            <a:ext cx="29260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B2248"/>
                </a:solidFill>
                <a:latin typeface="Aptos"/>
              </a:rPr>
              <a:t>Interest rates and financial markets</a:t>
            </a:r>
            <a:endParaRPr lang="en-US" sz="1100" b="1" dirty="0"/>
          </a:p>
        </p:txBody>
      </p:sp>
      <p:sp>
        <p:nvSpPr>
          <p:cNvPr id="15" name="Text 13"/>
          <p:cNvSpPr/>
          <p:nvPr/>
        </p:nvSpPr>
        <p:spPr>
          <a:xfrm>
            <a:off x="11292840" y="6528816"/>
            <a:ext cx="4114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sz="1050" b="1">
                <a:solidFill>
                  <a:srgbClr val="17324D"/>
                </a:solidFill>
                <a:latin typeface="Arial"/>
              </a:rPr>
              <a:t>31</a:t>
            </a:r>
            <a:endParaRPr lang="en-US" sz="1200" b="1" dirty="0"/>
          </a:p>
        </p:txBody>
      </p:sp>
      <p:sp>
        <p:nvSpPr>
          <p:cNvPr id="16" name="Text 14"/>
          <p:cNvSpPr/>
          <p:nvPr/>
        </p:nvSpPr>
        <p:spPr>
          <a:xfrm>
            <a:off x="713232" y="1828800"/>
            <a:ext cx="3017520" cy="228600"/>
          </a:xfrm>
          <a:prstGeom prst="rect">
            <a:avLst/>
          </a:prstGeom>
          <a:solidFill>
            <a:srgbClr val="122240"/>
          </a:solidFill>
          <a:ln>
            <a:noFill/>
          </a:ln>
        </p:spPr>
        <p:txBody>
          <a:bodyPr wrap="square" lIns="50800" tIns="0" rIns="50800" bIns="0" rtlCol="0" anchor="ctr"/>
          <a:lstStyle/>
          <a:p>
            <a:pPr marL="0" indent="0"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1550" b="1">
                <a:solidFill>
                  <a:srgbClr val="FFFFFF"/>
                </a:solidFill>
                <a:latin typeface="Aptos"/>
              </a:rPr>
              <a:t>Core explanation</a:t>
            </a:r>
            <a:endParaRPr lang="en-US" sz="1300" b="1" dirty="0"/>
          </a:p>
        </p:txBody>
      </p:sp>
      <p:sp>
        <p:nvSpPr>
          <p:cNvPr id="18" name="Shape 16"/>
          <p:cNvSpPr/>
          <p:nvPr/>
        </p:nvSpPr>
        <p:spPr>
          <a:xfrm>
            <a:off x="7203186" y="3022092"/>
            <a:ext cx="164592" cy="0"/>
          </a:xfrm>
          <a:prstGeom prst="line">
            <a:avLst/>
          </a:prstGeom>
          <a:solidFill>
            <a:srgbClr val="FFFFFF">
              <a:alpha val="0"/>
            </a:srgbClr>
          </a:solidFill>
          <a:ln w="19050">
            <a:solidFill>
              <a:srgbClr val="00A8E0"/>
            </a:solidFill>
            <a:prstDash val="solid"/>
            <a:tailEnd type="triangle"/>
          </a:ln>
        </p:spPr>
        <p:txBody>
          <a:bodyPr/>
          <a:lstStyle/>
          <a:p>
            <a:endParaRPr b="1"/>
          </a:p>
        </p:txBody>
      </p:sp>
      <p:sp>
        <p:nvSpPr>
          <p:cNvPr id="19" name="Shape 17"/>
          <p:cNvSpPr/>
          <p:nvPr/>
        </p:nvSpPr>
        <p:spPr>
          <a:xfrm>
            <a:off x="8490204" y="3022092"/>
            <a:ext cx="164592" cy="0"/>
          </a:xfrm>
          <a:prstGeom prst="line">
            <a:avLst/>
          </a:prstGeom>
          <a:solidFill>
            <a:srgbClr val="FFFFFF">
              <a:alpha val="0"/>
            </a:srgbClr>
          </a:solidFill>
          <a:ln w="19050">
            <a:solidFill>
              <a:srgbClr val="00A8E0"/>
            </a:solidFill>
            <a:prstDash val="solid"/>
            <a:tailEnd type="triangle"/>
          </a:ln>
        </p:spPr>
        <p:txBody>
          <a:bodyPr/>
          <a:lstStyle/>
          <a:p>
            <a:endParaRPr b="1"/>
          </a:p>
        </p:txBody>
      </p:sp>
      <p:sp>
        <p:nvSpPr>
          <p:cNvPr id="20" name="Shape 18"/>
          <p:cNvSpPr/>
          <p:nvPr/>
        </p:nvSpPr>
        <p:spPr>
          <a:xfrm>
            <a:off x="9777222" y="3022092"/>
            <a:ext cx="164592" cy="0"/>
          </a:xfrm>
          <a:prstGeom prst="line">
            <a:avLst/>
          </a:prstGeom>
          <a:solidFill>
            <a:srgbClr val="FFFFFF">
              <a:alpha val="0"/>
            </a:srgbClr>
          </a:solidFill>
          <a:ln w="19050">
            <a:solidFill>
              <a:srgbClr val="00A8E0"/>
            </a:solidFill>
            <a:prstDash val="solid"/>
            <a:tailEnd type="triangle"/>
          </a:ln>
        </p:spPr>
        <p:txBody>
          <a:bodyPr/>
          <a:lstStyle/>
          <a:p>
            <a:endParaRPr b="1"/>
          </a:p>
        </p:txBody>
      </p:sp>
      <p:sp>
        <p:nvSpPr>
          <p:cNvPr id="21" name="Text 19"/>
          <p:cNvSpPr/>
          <p:nvPr/>
        </p:nvSpPr>
        <p:spPr>
          <a:xfrm>
            <a:off x="6080760" y="2633472"/>
            <a:ext cx="1122426" cy="777240"/>
          </a:xfrm>
          <a:prstGeom prst="roundRect">
            <a:avLst>
              <a:gd name="adj" fmla="val 9412"/>
            </a:avLst>
          </a:prstGeom>
          <a:solidFill>
            <a:srgbClr val="F4FAFE"/>
          </a:solidFill>
          <a:ln w="13970">
            <a:solidFill>
              <a:srgbClr val="00A8E0"/>
            </a:solidFill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7324D"/>
                </a:solidFill>
                <a:latin typeface="Aptos"/>
              </a:rPr>
              <a:t>Short-term preferred</a:t>
            </a:r>
            <a:endParaRPr lang="en-US" sz="1150" b="1" dirty="0"/>
          </a:p>
        </p:txBody>
      </p:sp>
      <p:sp>
        <p:nvSpPr>
          <p:cNvPr id="22" name="Text 20"/>
          <p:cNvSpPr/>
          <p:nvPr/>
        </p:nvSpPr>
        <p:spPr>
          <a:xfrm>
            <a:off x="7367778" y="2633472"/>
            <a:ext cx="1122426" cy="777240"/>
          </a:xfrm>
          <a:prstGeom prst="roundRect">
            <a:avLst>
              <a:gd name="adj" fmla="val 9412"/>
            </a:avLst>
          </a:prstGeom>
          <a:solidFill>
            <a:srgbClr val="F4FAFE"/>
          </a:solidFill>
          <a:ln w="13970">
            <a:solidFill>
              <a:srgbClr val="00A8E0"/>
            </a:solidFill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7324D"/>
                </a:solidFill>
                <a:latin typeface="Aptos"/>
              </a:rPr>
              <a:t>Long-term riskier</a:t>
            </a:r>
            <a:endParaRPr lang="en-US" sz="1150" b="1" dirty="0"/>
          </a:p>
        </p:txBody>
      </p:sp>
      <p:sp>
        <p:nvSpPr>
          <p:cNvPr id="23" name="Text 21"/>
          <p:cNvSpPr/>
          <p:nvPr/>
        </p:nvSpPr>
        <p:spPr>
          <a:xfrm>
            <a:off x="8654796" y="2633472"/>
            <a:ext cx="1122426" cy="777240"/>
          </a:xfrm>
          <a:prstGeom prst="roundRect">
            <a:avLst>
              <a:gd name="adj" fmla="val 9412"/>
            </a:avLst>
          </a:prstGeom>
          <a:solidFill>
            <a:srgbClr val="F4FAFE"/>
          </a:solidFill>
          <a:ln w="13970">
            <a:solidFill>
              <a:srgbClr val="00A8E0"/>
            </a:solidFill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7324D"/>
                </a:solidFill>
                <a:latin typeface="Aptos"/>
              </a:rPr>
              <a:t>Term premium</a:t>
            </a:r>
            <a:endParaRPr lang="en-US" sz="1150" b="1" dirty="0"/>
          </a:p>
        </p:txBody>
      </p:sp>
      <p:sp>
        <p:nvSpPr>
          <p:cNvPr id="24" name="Text 22"/>
          <p:cNvSpPr/>
          <p:nvPr/>
        </p:nvSpPr>
        <p:spPr>
          <a:xfrm>
            <a:off x="9941814" y="2633472"/>
            <a:ext cx="1122426" cy="777240"/>
          </a:xfrm>
          <a:prstGeom prst="roundRect">
            <a:avLst>
              <a:gd name="adj" fmla="val 9412"/>
            </a:avLst>
          </a:prstGeom>
          <a:solidFill>
            <a:srgbClr val="F4FAFE"/>
          </a:solidFill>
          <a:ln w="13970">
            <a:solidFill>
              <a:srgbClr val="00A8E0"/>
            </a:solidFill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7324D"/>
                </a:solidFill>
                <a:latin typeface="Aptos"/>
              </a:rPr>
              <a:t>Upward slope</a:t>
            </a:r>
            <a:endParaRPr lang="en-US" sz="1150" b="1" dirty="0"/>
          </a:p>
        </p:txBody>
      </p:sp>
      <p:sp>
        <p:nvSpPr>
          <p:cNvPr id="25" name="Rounded Rectangle 24"/>
          <p:cNvSpPr/>
          <p:nvPr/>
        </p:nvSpPr>
        <p:spPr>
          <a:xfrm>
            <a:off x="594360" y="5340858"/>
            <a:ext cx="10753344" cy="694944"/>
          </a:xfrm>
          <a:prstGeom prst="roundRect">
            <a:avLst/>
          </a:prstGeom>
          <a:solidFill>
            <a:srgbClr val="F7FAFC"/>
          </a:solidFill>
          <a:ln w="13970">
            <a:solidFill>
              <a:srgbClr val="BEDC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26" name="Rounded Rectangle 25"/>
          <p:cNvSpPr/>
          <p:nvPr/>
        </p:nvSpPr>
        <p:spPr>
          <a:xfrm>
            <a:off x="749808" y="5432298"/>
            <a:ext cx="1554480" cy="237744"/>
          </a:xfrm>
          <a:prstGeom prst="roundRect">
            <a:avLst/>
          </a:prstGeom>
          <a:solidFill>
            <a:srgbClr val="E8F6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6094"/>
                </a:solidFill>
                <a:latin typeface="Aptos"/>
              </a:rPr>
              <a:t>MANAGER'S
INSIGHT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487168" y="5450586"/>
            <a:ext cx="8595360" cy="22860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>
                <a:solidFill>
                  <a:srgbClr val="122F49"/>
                </a:solidFill>
                <a:latin typeface="Aptos"/>
              </a:rPr>
              <a:t>Investors demand extra yield for tying up money longer.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749808" y="5734050"/>
            <a:ext cx="1554480" cy="237744"/>
          </a:xfrm>
          <a:prstGeom prst="roundRect">
            <a:avLst/>
          </a:prstGeom>
          <a:solidFill>
            <a:srgbClr val="E2F6F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916E"/>
                </a:solidFill>
                <a:latin typeface="Aptos"/>
              </a:rPr>
              <a:t>QUICK EXAMPLE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487168" y="5752338"/>
            <a:ext cx="8595360" cy="22860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>
                <a:solidFill>
                  <a:srgbClr val="122F49"/>
                </a:solidFill>
                <a:latin typeface="Aptos"/>
              </a:rPr>
              <a:t>A 10-year bond may need a premium over a 1-year bond.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713232" y="2148840"/>
            <a:ext cx="4526280" cy="710946"/>
          </a:xfrm>
          <a:prstGeom prst="roundRect">
            <a:avLst/>
          </a:prstGeom>
          <a:solidFill>
            <a:srgbClr val="FAFBFD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1" name="Rounded Rectangle 30"/>
          <p:cNvSpPr/>
          <p:nvPr/>
        </p:nvSpPr>
        <p:spPr>
          <a:xfrm>
            <a:off x="804672" y="2385441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01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280160" y="2203704"/>
            <a:ext cx="3849624" cy="60121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Short-term securities are usually more liquid and less price-sensitive to rate changes.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713232" y="2932938"/>
            <a:ext cx="4526280" cy="710946"/>
          </a:xfrm>
          <a:prstGeom prst="roundRect">
            <a:avLst/>
          </a:prstGeom>
          <a:solidFill>
            <a:srgbClr val="F6F8FB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4" name="Rounded Rectangle 33"/>
          <p:cNvSpPr/>
          <p:nvPr/>
        </p:nvSpPr>
        <p:spPr>
          <a:xfrm>
            <a:off x="804672" y="3169539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02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1280160" y="2987802"/>
            <a:ext cx="3849624" cy="60121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550" b="1">
                <a:solidFill>
                  <a:srgbClr val="1B1F27"/>
                </a:solidFill>
                <a:latin typeface="Aptos"/>
              </a:rPr>
              <a:t>Long-term securities expose investors to greater interest-rate risk.</a:t>
            </a:r>
          </a:p>
        </p:txBody>
      </p:sp>
      <p:sp>
        <p:nvSpPr>
          <p:cNvPr id="36" name="Rounded Rectangle 35"/>
          <p:cNvSpPr/>
          <p:nvPr/>
        </p:nvSpPr>
        <p:spPr>
          <a:xfrm>
            <a:off x="713232" y="3717036"/>
            <a:ext cx="4526280" cy="710946"/>
          </a:xfrm>
          <a:prstGeom prst="roundRect">
            <a:avLst/>
          </a:prstGeom>
          <a:solidFill>
            <a:srgbClr val="FAFBFD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7" name="Rounded Rectangle 36"/>
          <p:cNvSpPr/>
          <p:nvPr/>
        </p:nvSpPr>
        <p:spPr>
          <a:xfrm>
            <a:off x="804672" y="3953637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03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1280160" y="3771900"/>
            <a:ext cx="3849624" cy="60121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Therefore, long-term rates may include a positive liquidity or maturity premium.</a:t>
            </a:r>
          </a:p>
        </p:txBody>
      </p:sp>
      <p:sp>
        <p:nvSpPr>
          <p:cNvPr id="39" name="Rounded Rectangle 38"/>
          <p:cNvSpPr/>
          <p:nvPr/>
        </p:nvSpPr>
        <p:spPr>
          <a:xfrm>
            <a:off x="713232" y="4501134"/>
            <a:ext cx="4526280" cy="710946"/>
          </a:xfrm>
          <a:prstGeom prst="roundRect">
            <a:avLst/>
          </a:prstGeom>
          <a:solidFill>
            <a:srgbClr val="F6F8FB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0" name="Rounded Rectangle 39"/>
          <p:cNvSpPr/>
          <p:nvPr/>
        </p:nvSpPr>
        <p:spPr>
          <a:xfrm>
            <a:off x="804672" y="4737735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04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1280160" y="4555998"/>
            <a:ext cx="3849624" cy="60121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550" b="1">
                <a:solidFill>
                  <a:srgbClr val="1B1F27"/>
                </a:solidFill>
                <a:latin typeface="Aptos"/>
              </a:rPr>
              <a:t>This theory helps explain why yield curves are often upward sloping.</a:t>
            </a:r>
          </a:p>
        </p:txBody>
      </p:sp>
    </p:spTree>
    <p:extLst>
      <p:ext uri="{BB962C8B-B14F-4D97-AF65-F5344CB8AC3E}">
        <p14:creationId xmlns:p14="http://schemas.microsoft.com/office/powerpoint/2010/main" val="356563731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0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3"/>
          <p:cNvSpPr/>
          <p:nvPr/>
        </p:nvSpPr>
        <p:spPr>
          <a:xfrm>
            <a:off x="3035808" y="338328"/>
            <a:ext cx="1572768" cy="283464"/>
          </a:xfrm>
          <a:prstGeom prst="roundRect">
            <a:avLst>
              <a:gd name="adj" fmla="val 25806"/>
            </a:avLst>
          </a:prstGeom>
          <a:solidFill>
            <a:srgbClr val="EAF5FB"/>
          </a:solidFill>
          <a:ln>
            <a:solidFill>
              <a:srgbClr val="EAF5FB">
                <a:alpha val="0"/>
              </a:srgbClr>
            </a:solidFill>
          </a:ln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C5A8E"/>
                </a:solidFill>
                <a:latin typeface="Aptos"/>
              </a:rPr>
              <a:t>INTEREST RATES</a:t>
            </a:r>
            <a:endParaRPr lang="en-US" sz="1100" b="1" dirty="0"/>
          </a:p>
        </p:txBody>
      </p:sp>
      <p:sp>
        <p:nvSpPr>
          <p:cNvPr id="6" name="Text 4"/>
          <p:cNvSpPr/>
          <p:nvPr/>
        </p:nvSpPr>
        <p:spPr>
          <a:xfrm>
            <a:off x="3035808" y="758952"/>
            <a:ext cx="632764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200" b="1" dirty="0">
                <a:solidFill>
                  <a:srgbClr val="17324D"/>
                </a:solidFill>
                <a:latin typeface="Aptos"/>
              </a:rPr>
              <a:t>Market Segmentation View</a:t>
            </a:r>
            <a:endParaRPr lang="en-US" sz="2200" b="1" dirty="0"/>
          </a:p>
        </p:txBody>
      </p:sp>
      <p:sp>
        <p:nvSpPr>
          <p:cNvPr id="7" name="Text 5"/>
          <p:cNvSpPr/>
          <p:nvPr/>
        </p:nvSpPr>
        <p:spPr>
          <a:xfrm>
            <a:off x="3035808" y="1216152"/>
            <a:ext cx="658368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>
              <a:buNone/>
            </a:pPr>
            <a:r>
              <a:rPr lang="en-US" sz="1400" b="1" dirty="0">
                <a:solidFill>
                  <a:srgbClr val="FFC000"/>
                </a:solidFill>
                <a:latin typeface="Aptos"/>
              </a:rPr>
              <a:t>Different investors and borrowers prefer different maturity segments.</a:t>
            </a:r>
            <a:endParaRPr lang="en-US" sz="1200" b="1" dirty="0"/>
          </a:p>
        </p:txBody>
      </p:sp>
      <p:sp>
        <p:nvSpPr>
          <p:cNvPr id="14" name="Text 12"/>
          <p:cNvSpPr/>
          <p:nvPr/>
        </p:nvSpPr>
        <p:spPr>
          <a:xfrm>
            <a:off x="502920" y="6565392"/>
            <a:ext cx="29260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B2248"/>
                </a:solidFill>
                <a:latin typeface="Aptos"/>
              </a:rPr>
              <a:t>Interest rates and financial markets</a:t>
            </a:r>
            <a:endParaRPr lang="en-US" sz="1100" b="1" dirty="0"/>
          </a:p>
        </p:txBody>
      </p:sp>
      <p:sp>
        <p:nvSpPr>
          <p:cNvPr id="15" name="Text 13"/>
          <p:cNvSpPr/>
          <p:nvPr/>
        </p:nvSpPr>
        <p:spPr>
          <a:xfrm>
            <a:off x="11292840" y="6528816"/>
            <a:ext cx="4114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sz="1050" b="1">
                <a:solidFill>
                  <a:srgbClr val="17324D"/>
                </a:solidFill>
                <a:latin typeface="Arial"/>
              </a:rPr>
              <a:t>32</a:t>
            </a:r>
            <a:endParaRPr lang="en-US" sz="1200" b="1" dirty="0"/>
          </a:p>
        </p:txBody>
      </p:sp>
      <p:sp>
        <p:nvSpPr>
          <p:cNvPr id="16" name="Text 14"/>
          <p:cNvSpPr/>
          <p:nvPr/>
        </p:nvSpPr>
        <p:spPr>
          <a:xfrm>
            <a:off x="713232" y="1828800"/>
            <a:ext cx="3017520" cy="228600"/>
          </a:xfrm>
          <a:prstGeom prst="rect">
            <a:avLst/>
          </a:prstGeom>
          <a:solidFill>
            <a:srgbClr val="122240"/>
          </a:solidFill>
          <a:ln>
            <a:noFill/>
          </a:ln>
        </p:spPr>
        <p:txBody>
          <a:bodyPr wrap="square" lIns="50800" tIns="0" rIns="50800" bIns="0" rtlCol="0" anchor="ctr"/>
          <a:lstStyle/>
          <a:p>
            <a:pPr marL="0" indent="0"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1550" b="1">
                <a:solidFill>
                  <a:srgbClr val="FFFFFF"/>
                </a:solidFill>
                <a:latin typeface="Aptos"/>
              </a:rPr>
              <a:t>Core explanation</a:t>
            </a:r>
            <a:endParaRPr lang="en-US" sz="1300" b="1" dirty="0"/>
          </a:p>
        </p:txBody>
      </p:sp>
      <p:sp>
        <p:nvSpPr>
          <p:cNvPr id="18" name="Shape 16"/>
          <p:cNvSpPr/>
          <p:nvPr/>
        </p:nvSpPr>
        <p:spPr>
          <a:xfrm>
            <a:off x="6945782" y="3022092"/>
            <a:ext cx="164592" cy="0"/>
          </a:xfrm>
          <a:prstGeom prst="line">
            <a:avLst/>
          </a:prstGeom>
          <a:solidFill>
            <a:srgbClr val="FFFFFF">
              <a:alpha val="0"/>
            </a:srgbClr>
          </a:solidFill>
          <a:ln w="19050">
            <a:solidFill>
              <a:srgbClr val="00A8E0"/>
            </a:solidFill>
            <a:prstDash val="solid"/>
            <a:tailEnd type="triangle"/>
          </a:ln>
        </p:spPr>
        <p:txBody>
          <a:bodyPr/>
          <a:lstStyle/>
          <a:p>
            <a:endParaRPr b="1"/>
          </a:p>
        </p:txBody>
      </p:sp>
      <p:sp>
        <p:nvSpPr>
          <p:cNvPr id="19" name="Shape 17"/>
          <p:cNvSpPr/>
          <p:nvPr/>
        </p:nvSpPr>
        <p:spPr>
          <a:xfrm>
            <a:off x="7975397" y="3022092"/>
            <a:ext cx="164592" cy="0"/>
          </a:xfrm>
          <a:prstGeom prst="line">
            <a:avLst/>
          </a:prstGeom>
          <a:solidFill>
            <a:srgbClr val="FFFFFF">
              <a:alpha val="0"/>
            </a:srgbClr>
          </a:solidFill>
          <a:ln w="19050">
            <a:solidFill>
              <a:srgbClr val="00A8E0"/>
            </a:solidFill>
            <a:prstDash val="solid"/>
            <a:tailEnd type="triangle"/>
          </a:ln>
        </p:spPr>
        <p:txBody>
          <a:bodyPr/>
          <a:lstStyle/>
          <a:p>
            <a:endParaRPr b="1"/>
          </a:p>
        </p:txBody>
      </p:sp>
      <p:sp>
        <p:nvSpPr>
          <p:cNvPr id="20" name="Shape 18"/>
          <p:cNvSpPr/>
          <p:nvPr/>
        </p:nvSpPr>
        <p:spPr>
          <a:xfrm>
            <a:off x="9005011" y="3022092"/>
            <a:ext cx="164592" cy="0"/>
          </a:xfrm>
          <a:prstGeom prst="line">
            <a:avLst/>
          </a:prstGeom>
          <a:solidFill>
            <a:srgbClr val="FFFFFF">
              <a:alpha val="0"/>
            </a:srgbClr>
          </a:solidFill>
          <a:ln w="19050">
            <a:solidFill>
              <a:srgbClr val="00A8E0"/>
            </a:solidFill>
            <a:prstDash val="solid"/>
            <a:tailEnd type="triangle"/>
          </a:ln>
        </p:spPr>
        <p:txBody>
          <a:bodyPr/>
          <a:lstStyle/>
          <a:p>
            <a:endParaRPr b="1"/>
          </a:p>
        </p:txBody>
      </p:sp>
      <p:sp>
        <p:nvSpPr>
          <p:cNvPr id="21" name="Shape 19"/>
          <p:cNvSpPr/>
          <p:nvPr/>
        </p:nvSpPr>
        <p:spPr>
          <a:xfrm>
            <a:off x="10034626" y="3022092"/>
            <a:ext cx="164592" cy="0"/>
          </a:xfrm>
          <a:prstGeom prst="line">
            <a:avLst/>
          </a:prstGeom>
          <a:solidFill>
            <a:srgbClr val="FFFFFF">
              <a:alpha val="0"/>
            </a:srgbClr>
          </a:solidFill>
          <a:ln w="19050">
            <a:solidFill>
              <a:srgbClr val="00A8E0"/>
            </a:solidFill>
            <a:prstDash val="solid"/>
            <a:tailEnd type="triangle"/>
          </a:ln>
        </p:spPr>
        <p:txBody>
          <a:bodyPr/>
          <a:lstStyle/>
          <a:p>
            <a:endParaRPr b="1"/>
          </a:p>
        </p:txBody>
      </p:sp>
      <p:sp>
        <p:nvSpPr>
          <p:cNvPr id="22" name="Text 20"/>
          <p:cNvSpPr/>
          <p:nvPr/>
        </p:nvSpPr>
        <p:spPr>
          <a:xfrm>
            <a:off x="6080760" y="2633472"/>
            <a:ext cx="865022" cy="777240"/>
          </a:xfrm>
          <a:prstGeom prst="roundRect">
            <a:avLst>
              <a:gd name="adj" fmla="val 9412"/>
            </a:avLst>
          </a:prstGeom>
          <a:solidFill>
            <a:srgbClr val="F4FAFE"/>
          </a:solidFill>
          <a:ln w="13970">
            <a:solidFill>
              <a:srgbClr val="00A8E0"/>
            </a:solidFill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7324D"/>
                </a:solidFill>
                <a:latin typeface="Aptos"/>
              </a:rPr>
              <a:t>Short segment</a:t>
            </a:r>
            <a:endParaRPr lang="en-US" sz="1150" b="1" dirty="0"/>
          </a:p>
        </p:txBody>
      </p:sp>
      <p:sp>
        <p:nvSpPr>
          <p:cNvPr id="23" name="Text 21"/>
          <p:cNvSpPr/>
          <p:nvPr/>
        </p:nvSpPr>
        <p:spPr>
          <a:xfrm>
            <a:off x="7110374" y="2633472"/>
            <a:ext cx="865022" cy="777240"/>
          </a:xfrm>
          <a:prstGeom prst="roundRect">
            <a:avLst>
              <a:gd name="adj" fmla="val 9412"/>
            </a:avLst>
          </a:prstGeom>
          <a:solidFill>
            <a:srgbClr val="F4FAFE"/>
          </a:solidFill>
          <a:ln w="13970">
            <a:solidFill>
              <a:srgbClr val="00A8E0"/>
            </a:solidFill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7324D"/>
                </a:solidFill>
                <a:latin typeface="Aptos"/>
              </a:rPr>
              <a:t>Medium segment</a:t>
            </a:r>
            <a:endParaRPr lang="en-US" sz="1150" b="1" dirty="0"/>
          </a:p>
        </p:txBody>
      </p:sp>
      <p:sp>
        <p:nvSpPr>
          <p:cNvPr id="24" name="Text 22"/>
          <p:cNvSpPr/>
          <p:nvPr/>
        </p:nvSpPr>
        <p:spPr>
          <a:xfrm>
            <a:off x="8139989" y="2633472"/>
            <a:ext cx="865022" cy="777240"/>
          </a:xfrm>
          <a:prstGeom prst="roundRect">
            <a:avLst>
              <a:gd name="adj" fmla="val 9412"/>
            </a:avLst>
          </a:prstGeom>
          <a:solidFill>
            <a:srgbClr val="F4FAFE"/>
          </a:solidFill>
          <a:ln w="13970">
            <a:solidFill>
              <a:srgbClr val="00A8E0"/>
            </a:solidFill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7324D"/>
                </a:solidFill>
                <a:latin typeface="Aptos"/>
              </a:rPr>
              <a:t>Long segment</a:t>
            </a:r>
            <a:endParaRPr lang="en-US" sz="1150" b="1" dirty="0"/>
          </a:p>
        </p:txBody>
      </p:sp>
      <p:sp>
        <p:nvSpPr>
          <p:cNvPr id="25" name="Text 23"/>
          <p:cNvSpPr/>
          <p:nvPr/>
        </p:nvSpPr>
        <p:spPr>
          <a:xfrm>
            <a:off x="9169603" y="2633472"/>
            <a:ext cx="865022" cy="777240"/>
          </a:xfrm>
          <a:prstGeom prst="roundRect">
            <a:avLst>
              <a:gd name="adj" fmla="val 9412"/>
            </a:avLst>
          </a:prstGeom>
          <a:solidFill>
            <a:srgbClr val="F4FAFE"/>
          </a:solidFill>
          <a:ln w="13970">
            <a:solidFill>
              <a:srgbClr val="00A8E0"/>
            </a:solidFill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7324D"/>
                </a:solidFill>
                <a:latin typeface="Aptos"/>
              </a:rPr>
              <a:t>Different investors</a:t>
            </a:r>
            <a:endParaRPr lang="en-US" sz="1150" b="1" dirty="0"/>
          </a:p>
        </p:txBody>
      </p:sp>
      <p:sp>
        <p:nvSpPr>
          <p:cNvPr id="26" name="Text 24"/>
          <p:cNvSpPr/>
          <p:nvPr/>
        </p:nvSpPr>
        <p:spPr>
          <a:xfrm>
            <a:off x="10199218" y="2633472"/>
            <a:ext cx="865022" cy="777240"/>
          </a:xfrm>
          <a:prstGeom prst="roundRect">
            <a:avLst>
              <a:gd name="adj" fmla="val 9412"/>
            </a:avLst>
          </a:prstGeom>
          <a:solidFill>
            <a:srgbClr val="F4FAFE"/>
          </a:solidFill>
          <a:ln w="13970">
            <a:solidFill>
              <a:srgbClr val="00A8E0"/>
            </a:solidFill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7324D"/>
                </a:solidFill>
                <a:latin typeface="Aptos"/>
              </a:rPr>
              <a:t>Different yields</a:t>
            </a:r>
            <a:endParaRPr lang="en-US" sz="1150" b="1" dirty="0"/>
          </a:p>
        </p:txBody>
      </p:sp>
      <p:sp>
        <p:nvSpPr>
          <p:cNvPr id="27" name="Rounded Rectangle 26"/>
          <p:cNvSpPr/>
          <p:nvPr/>
        </p:nvSpPr>
        <p:spPr>
          <a:xfrm>
            <a:off x="594360" y="5340858"/>
            <a:ext cx="10753344" cy="694944"/>
          </a:xfrm>
          <a:prstGeom prst="roundRect">
            <a:avLst/>
          </a:prstGeom>
          <a:solidFill>
            <a:srgbClr val="F7FAFC"/>
          </a:solidFill>
          <a:ln w="13970">
            <a:solidFill>
              <a:srgbClr val="BEDC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28" name="Rounded Rectangle 27"/>
          <p:cNvSpPr/>
          <p:nvPr/>
        </p:nvSpPr>
        <p:spPr>
          <a:xfrm>
            <a:off x="749808" y="5432298"/>
            <a:ext cx="1554480" cy="237744"/>
          </a:xfrm>
          <a:prstGeom prst="roundRect">
            <a:avLst/>
          </a:prstGeom>
          <a:solidFill>
            <a:srgbClr val="E8F6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6094"/>
                </a:solidFill>
                <a:latin typeface="Aptos"/>
              </a:rPr>
              <a:t>MANAGER'S
INSIGHT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487168" y="5450586"/>
            <a:ext cx="8595360" cy="22860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>
                <a:solidFill>
                  <a:srgbClr val="122F49"/>
                </a:solidFill>
                <a:latin typeface="Aptos"/>
              </a:rPr>
              <a:t>Different investor clienteles create separate maturity segments.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749808" y="5734050"/>
            <a:ext cx="1554480" cy="237744"/>
          </a:xfrm>
          <a:prstGeom prst="roundRect">
            <a:avLst/>
          </a:prstGeom>
          <a:solidFill>
            <a:srgbClr val="E2F6F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916E"/>
                </a:solidFill>
                <a:latin typeface="Aptos"/>
              </a:rPr>
              <a:t>QUICK EXAMPLE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2487168" y="5752338"/>
            <a:ext cx="8595360" cy="22860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>
                <a:solidFill>
                  <a:srgbClr val="122F49"/>
                </a:solidFill>
                <a:latin typeface="Aptos"/>
              </a:rPr>
              <a:t>Banks may prefer short assets; pension funds may prefer long bonds.</a:t>
            </a:r>
          </a:p>
        </p:txBody>
      </p:sp>
      <p:sp>
        <p:nvSpPr>
          <p:cNvPr id="32" name="Rounded Rectangle 31"/>
          <p:cNvSpPr/>
          <p:nvPr/>
        </p:nvSpPr>
        <p:spPr>
          <a:xfrm>
            <a:off x="713232" y="2148840"/>
            <a:ext cx="4526280" cy="710946"/>
          </a:xfrm>
          <a:prstGeom prst="roundRect">
            <a:avLst/>
          </a:prstGeom>
          <a:solidFill>
            <a:srgbClr val="FAFBFD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3" name="Rounded Rectangle 32"/>
          <p:cNvSpPr/>
          <p:nvPr/>
        </p:nvSpPr>
        <p:spPr>
          <a:xfrm>
            <a:off x="804672" y="2385441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01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1280160" y="2203704"/>
            <a:ext cx="3849624" cy="60121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Banks, pension funds, insurers, corporations, and governments may operate in preferred maturity ranges.</a:t>
            </a:r>
          </a:p>
        </p:txBody>
      </p:sp>
      <p:sp>
        <p:nvSpPr>
          <p:cNvPr id="35" name="Rounded Rectangle 34"/>
          <p:cNvSpPr/>
          <p:nvPr/>
        </p:nvSpPr>
        <p:spPr>
          <a:xfrm>
            <a:off x="713232" y="2932938"/>
            <a:ext cx="4526280" cy="710946"/>
          </a:xfrm>
          <a:prstGeom prst="roundRect">
            <a:avLst/>
          </a:prstGeom>
          <a:solidFill>
            <a:srgbClr val="F6F8FB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6" name="Rounded Rectangle 35"/>
          <p:cNvSpPr/>
          <p:nvPr/>
        </p:nvSpPr>
        <p:spPr>
          <a:xfrm>
            <a:off x="804672" y="3169539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02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1280160" y="2987802"/>
            <a:ext cx="3849624" cy="60121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550" b="1">
                <a:solidFill>
                  <a:srgbClr val="1B1F27"/>
                </a:solidFill>
                <a:latin typeface="Aptos"/>
              </a:rPr>
              <a:t>Supply and demand within each segment can set that segment’s yield.</a:t>
            </a:r>
          </a:p>
        </p:txBody>
      </p:sp>
      <p:sp>
        <p:nvSpPr>
          <p:cNvPr id="38" name="Rounded Rectangle 37"/>
          <p:cNvSpPr/>
          <p:nvPr/>
        </p:nvSpPr>
        <p:spPr>
          <a:xfrm>
            <a:off x="713232" y="3717036"/>
            <a:ext cx="4526280" cy="710946"/>
          </a:xfrm>
          <a:prstGeom prst="roundRect">
            <a:avLst/>
          </a:prstGeom>
          <a:solidFill>
            <a:srgbClr val="FAFBFD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9" name="Rounded Rectangle 38"/>
          <p:cNvSpPr/>
          <p:nvPr/>
        </p:nvSpPr>
        <p:spPr>
          <a:xfrm>
            <a:off x="804672" y="3953637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03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1280160" y="3771900"/>
            <a:ext cx="3849624" cy="60121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A shortage of long-term lenders can raise long-term yields even without changes in expected short rates.</a:t>
            </a:r>
          </a:p>
        </p:txBody>
      </p:sp>
      <p:sp>
        <p:nvSpPr>
          <p:cNvPr id="41" name="Rounded Rectangle 40"/>
          <p:cNvSpPr/>
          <p:nvPr/>
        </p:nvSpPr>
        <p:spPr>
          <a:xfrm>
            <a:off x="713232" y="4501134"/>
            <a:ext cx="4526280" cy="710946"/>
          </a:xfrm>
          <a:prstGeom prst="roundRect">
            <a:avLst/>
          </a:prstGeom>
          <a:solidFill>
            <a:srgbClr val="F6F8FB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2" name="Rounded Rectangle 41"/>
          <p:cNvSpPr/>
          <p:nvPr/>
        </p:nvSpPr>
        <p:spPr>
          <a:xfrm>
            <a:off x="804672" y="4737735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04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1280160" y="4555998"/>
            <a:ext cx="3849624" cy="60121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550" b="1">
                <a:solidFill>
                  <a:srgbClr val="1B1F27"/>
                </a:solidFill>
                <a:latin typeface="Aptos"/>
              </a:rPr>
              <a:t>This view explains unusual shapes or humps in the yield curve.</a:t>
            </a:r>
          </a:p>
        </p:txBody>
      </p:sp>
    </p:spTree>
    <p:extLst>
      <p:ext uri="{BB962C8B-B14F-4D97-AF65-F5344CB8AC3E}">
        <p14:creationId xmlns:p14="http://schemas.microsoft.com/office/powerpoint/2010/main" val="202955479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3"/>
          <p:cNvSpPr/>
          <p:nvPr/>
        </p:nvSpPr>
        <p:spPr>
          <a:xfrm>
            <a:off x="3035808" y="338328"/>
            <a:ext cx="1572768" cy="283464"/>
          </a:xfrm>
          <a:prstGeom prst="roundRect">
            <a:avLst>
              <a:gd name="adj" fmla="val 25806"/>
            </a:avLst>
          </a:prstGeom>
          <a:solidFill>
            <a:srgbClr val="EAF5FB"/>
          </a:solidFill>
          <a:ln>
            <a:solidFill>
              <a:srgbClr val="EAF5FB">
                <a:alpha val="0"/>
              </a:srgbClr>
            </a:solidFill>
          </a:ln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C5A8E"/>
                </a:solidFill>
                <a:latin typeface="Aptos"/>
              </a:rPr>
              <a:t>INTEREST RATES</a:t>
            </a:r>
            <a:endParaRPr lang="en-US" sz="1100" b="1" dirty="0"/>
          </a:p>
        </p:txBody>
      </p:sp>
      <p:sp>
        <p:nvSpPr>
          <p:cNvPr id="6" name="Text 4"/>
          <p:cNvSpPr/>
          <p:nvPr/>
        </p:nvSpPr>
        <p:spPr>
          <a:xfrm>
            <a:off x="3035808" y="758952"/>
            <a:ext cx="632764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200" b="1" dirty="0">
                <a:solidFill>
                  <a:srgbClr val="17324D"/>
                </a:solidFill>
                <a:latin typeface="Aptos"/>
              </a:rPr>
              <a:t>Interest Rates and Bond Prices</a:t>
            </a:r>
            <a:endParaRPr lang="en-US" sz="2200" b="1" dirty="0"/>
          </a:p>
        </p:txBody>
      </p:sp>
      <p:sp>
        <p:nvSpPr>
          <p:cNvPr id="7" name="Text 5"/>
          <p:cNvSpPr/>
          <p:nvPr/>
        </p:nvSpPr>
        <p:spPr>
          <a:xfrm>
            <a:off x="3035808" y="1216152"/>
            <a:ext cx="658368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>
              <a:buNone/>
            </a:pPr>
            <a:r>
              <a:rPr lang="en-US" sz="1400" b="1" dirty="0">
                <a:solidFill>
                  <a:srgbClr val="FFC000"/>
                </a:solidFill>
                <a:latin typeface="Aptos"/>
              </a:rPr>
              <a:t>Bond prices move inversely with market interest rates.</a:t>
            </a:r>
            <a:endParaRPr lang="en-US" sz="1200" b="1" dirty="0"/>
          </a:p>
        </p:txBody>
      </p:sp>
      <p:sp>
        <p:nvSpPr>
          <p:cNvPr id="14" name="Text 12"/>
          <p:cNvSpPr/>
          <p:nvPr/>
        </p:nvSpPr>
        <p:spPr>
          <a:xfrm>
            <a:off x="502920" y="6565392"/>
            <a:ext cx="29260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B2248"/>
                </a:solidFill>
                <a:latin typeface="Aptos"/>
              </a:rPr>
              <a:t>Interest rates and financial markets</a:t>
            </a:r>
            <a:endParaRPr lang="en-US" sz="1100" b="1" dirty="0"/>
          </a:p>
        </p:txBody>
      </p:sp>
      <p:sp>
        <p:nvSpPr>
          <p:cNvPr id="15" name="Text 13"/>
          <p:cNvSpPr/>
          <p:nvPr/>
        </p:nvSpPr>
        <p:spPr>
          <a:xfrm>
            <a:off x="11292840" y="6528816"/>
            <a:ext cx="4114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sz="1400" b="1">
                <a:solidFill>
                  <a:srgbClr val="17324D"/>
                </a:solidFill>
                <a:latin typeface="Arial"/>
              </a:rPr>
              <a:t>33</a:t>
            </a:r>
            <a:endParaRPr lang="en-US" sz="1200" b="1" dirty="0"/>
          </a:p>
        </p:txBody>
      </p:sp>
      <p:pic>
        <p:nvPicPr>
          <p:cNvPr id="16" name="Image 0" descr="/mnt/data/a_clean_stylized_financial_infographic_illustrati_batch_4.png"/>
          <p:cNvPicPr>
            <a:picLocks noChangeAspect="1"/>
          </p:cNvPicPr>
          <p:nvPr/>
        </p:nvPicPr>
        <p:blipFill>
          <a:blip r:embed="rId3"/>
          <a:srcRect l="3345" r="3345"/>
          <a:stretch/>
        </p:blipFill>
        <p:spPr>
          <a:xfrm>
            <a:off x="5989320" y="1920240"/>
            <a:ext cx="5230368" cy="3154680"/>
          </a:xfrm>
          <a:prstGeom prst="rect">
            <a:avLst/>
          </a:prstGeom>
        </p:spPr>
      </p:pic>
      <p:sp>
        <p:nvSpPr>
          <p:cNvPr id="17" name="Shape 14"/>
          <p:cNvSpPr/>
          <p:nvPr/>
        </p:nvSpPr>
        <p:spPr>
          <a:xfrm>
            <a:off x="5989320" y="1920240"/>
            <a:ext cx="5230368" cy="3154680"/>
          </a:xfrm>
          <a:prstGeom prst="roundRect">
            <a:avLst>
              <a:gd name="adj" fmla="val 2319"/>
            </a:avLst>
          </a:prstGeom>
          <a:solidFill>
            <a:srgbClr val="FFFFFF">
              <a:alpha val="0"/>
            </a:srgbClr>
          </a:solidFill>
          <a:ln w="13970">
            <a:solidFill>
              <a:srgbClr val="00A8E0">
                <a:alpha val="80000"/>
              </a:srgbClr>
            </a:solidFill>
            <a:prstDash val="solid"/>
          </a:ln>
        </p:spPr>
        <p:txBody>
          <a:bodyPr/>
          <a:lstStyle/>
          <a:p>
            <a:endParaRPr b="1"/>
          </a:p>
        </p:txBody>
      </p:sp>
      <p:sp>
        <p:nvSpPr>
          <p:cNvPr id="19" name="Rounded Rectangle 18"/>
          <p:cNvSpPr/>
          <p:nvPr/>
        </p:nvSpPr>
        <p:spPr>
          <a:xfrm>
            <a:off x="594360" y="5340858"/>
            <a:ext cx="10753344" cy="694944"/>
          </a:xfrm>
          <a:prstGeom prst="roundRect">
            <a:avLst/>
          </a:prstGeom>
          <a:solidFill>
            <a:srgbClr val="F7FAFC"/>
          </a:solidFill>
          <a:ln w="13970">
            <a:solidFill>
              <a:srgbClr val="BEDC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20" name="Rounded Rectangle 19"/>
          <p:cNvSpPr/>
          <p:nvPr/>
        </p:nvSpPr>
        <p:spPr>
          <a:xfrm>
            <a:off x="749808" y="5432298"/>
            <a:ext cx="1554480" cy="237744"/>
          </a:xfrm>
          <a:prstGeom prst="roundRect">
            <a:avLst/>
          </a:prstGeom>
          <a:solidFill>
            <a:srgbClr val="E8F6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6094"/>
                </a:solidFill>
                <a:latin typeface="Aptos"/>
              </a:rPr>
              <a:t>MANAGER'S
INSIGHT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487168" y="5450586"/>
            <a:ext cx="8595360" cy="22860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>
                <a:solidFill>
                  <a:srgbClr val="122F49"/>
                </a:solidFill>
                <a:latin typeface="Aptos"/>
              </a:rPr>
              <a:t>Rising market rates reduce fixed-rate bond prices.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749808" y="5734050"/>
            <a:ext cx="1554480" cy="237744"/>
          </a:xfrm>
          <a:prstGeom prst="roundRect">
            <a:avLst/>
          </a:prstGeom>
          <a:solidFill>
            <a:srgbClr val="E2F6F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916E"/>
                </a:solidFill>
                <a:latin typeface="Aptos"/>
              </a:rPr>
              <a:t>QUICK EXAMPLE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2487168" y="5752338"/>
            <a:ext cx="8595360" cy="22860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>
                <a:solidFill>
                  <a:srgbClr val="122F49"/>
                </a:solidFill>
                <a:latin typeface="Aptos"/>
              </a:rPr>
              <a:t>A bond paying 6% falls when new bonds offer 8%.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731520" y="1920240"/>
            <a:ext cx="4800600" cy="733806"/>
          </a:xfrm>
          <a:prstGeom prst="roundRect">
            <a:avLst/>
          </a:prstGeom>
          <a:solidFill>
            <a:srgbClr val="FAFBFD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Rounded Rectangle 24"/>
          <p:cNvSpPr/>
          <p:nvPr/>
        </p:nvSpPr>
        <p:spPr>
          <a:xfrm>
            <a:off x="822960" y="2168271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01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298448" y="1975104"/>
            <a:ext cx="4123944" cy="62407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A bond promises fixed cash flows, so its price is the present value of coupons and principal.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731520" y="2727198"/>
            <a:ext cx="4800600" cy="733806"/>
          </a:xfrm>
          <a:prstGeom prst="roundRect">
            <a:avLst/>
          </a:prstGeom>
          <a:solidFill>
            <a:srgbClr val="F6F8FB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8" name="Rounded Rectangle 27"/>
          <p:cNvSpPr/>
          <p:nvPr/>
        </p:nvSpPr>
        <p:spPr>
          <a:xfrm>
            <a:off x="822960" y="2975229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02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298448" y="2782062"/>
            <a:ext cx="4123944" cy="62407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When market rates rise, existing fixed coupons become less attractive, so bond prices fall.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731520" y="3534156"/>
            <a:ext cx="4800600" cy="733806"/>
          </a:xfrm>
          <a:prstGeom prst="roundRect">
            <a:avLst/>
          </a:prstGeom>
          <a:solidFill>
            <a:srgbClr val="FAFBFD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1" name="Rounded Rectangle 30"/>
          <p:cNvSpPr/>
          <p:nvPr/>
        </p:nvSpPr>
        <p:spPr>
          <a:xfrm>
            <a:off x="822960" y="3782187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03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298448" y="3589020"/>
            <a:ext cx="4123944" cy="62407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When market rates fall, existing fixed coupons become more attractive, so bond prices rise.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731520" y="4341114"/>
            <a:ext cx="4800600" cy="733806"/>
          </a:xfrm>
          <a:prstGeom prst="roundRect">
            <a:avLst/>
          </a:prstGeom>
          <a:solidFill>
            <a:srgbClr val="F6F8FB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4" name="Rounded Rectangle 33"/>
          <p:cNvSpPr/>
          <p:nvPr/>
        </p:nvSpPr>
        <p:spPr>
          <a:xfrm>
            <a:off x="822960" y="4589145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04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1298448" y="4395978"/>
            <a:ext cx="4123944" cy="62407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Longer maturity and lower coupon bonds are more sensitive to rate changes.</a:t>
            </a:r>
          </a:p>
        </p:txBody>
      </p:sp>
    </p:spTree>
    <p:extLst>
      <p:ext uri="{BB962C8B-B14F-4D97-AF65-F5344CB8AC3E}">
        <p14:creationId xmlns:p14="http://schemas.microsoft.com/office/powerpoint/2010/main" val="124845596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3"/>
          <p:cNvSpPr/>
          <p:nvPr/>
        </p:nvSpPr>
        <p:spPr>
          <a:xfrm>
            <a:off x="3035808" y="338328"/>
            <a:ext cx="1572768" cy="283464"/>
          </a:xfrm>
          <a:prstGeom prst="roundRect">
            <a:avLst>
              <a:gd name="adj" fmla="val 25806"/>
            </a:avLst>
          </a:prstGeom>
          <a:solidFill>
            <a:srgbClr val="EAF5FB"/>
          </a:solidFill>
          <a:ln>
            <a:solidFill>
              <a:srgbClr val="EAF5FB">
                <a:alpha val="0"/>
              </a:srgbClr>
            </a:solidFill>
          </a:ln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C5A8E"/>
                </a:solidFill>
                <a:latin typeface="Aptos"/>
              </a:rPr>
              <a:t>INTEREST RATES</a:t>
            </a:r>
            <a:endParaRPr lang="en-US" sz="1100" b="1" dirty="0"/>
          </a:p>
        </p:txBody>
      </p:sp>
      <p:sp>
        <p:nvSpPr>
          <p:cNvPr id="6" name="Text 4"/>
          <p:cNvSpPr/>
          <p:nvPr/>
        </p:nvSpPr>
        <p:spPr>
          <a:xfrm>
            <a:off x="3035808" y="758952"/>
            <a:ext cx="632764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200" b="1" dirty="0">
                <a:solidFill>
                  <a:srgbClr val="17324D"/>
                </a:solidFill>
                <a:latin typeface="Aptos"/>
              </a:rPr>
              <a:t>Interest Rates and Stock Valuation</a:t>
            </a:r>
            <a:endParaRPr lang="en-US" sz="2200" b="1" dirty="0"/>
          </a:p>
        </p:txBody>
      </p:sp>
      <p:sp>
        <p:nvSpPr>
          <p:cNvPr id="7" name="Text 5"/>
          <p:cNvSpPr/>
          <p:nvPr/>
        </p:nvSpPr>
        <p:spPr>
          <a:xfrm>
            <a:off x="3035808" y="1216152"/>
            <a:ext cx="658368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>
              <a:buNone/>
            </a:pPr>
            <a:r>
              <a:rPr lang="en-US" sz="1400" b="1" dirty="0">
                <a:solidFill>
                  <a:srgbClr val="FFC000"/>
                </a:solidFill>
                <a:latin typeface="Aptos"/>
              </a:rPr>
              <a:t>Stock values fall when required returns rise, holding cash flows constant.</a:t>
            </a:r>
            <a:endParaRPr lang="en-US" sz="1200" b="1" dirty="0"/>
          </a:p>
        </p:txBody>
      </p:sp>
      <p:sp>
        <p:nvSpPr>
          <p:cNvPr id="14" name="Text 12"/>
          <p:cNvSpPr/>
          <p:nvPr/>
        </p:nvSpPr>
        <p:spPr>
          <a:xfrm>
            <a:off x="502920" y="6565392"/>
            <a:ext cx="29260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B2248"/>
                </a:solidFill>
                <a:latin typeface="Aptos"/>
              </a:rPr>
              <a:t>Interest rates and financial markets</a:t>
            </a:r>
            <a:endParaRPr lang="en-US" sz="1100" b="1" dirty="0"/>
          </a:p>
        </p:txBody>
      </p:sp>
      <p:sp>
        <p:nvSpPr>
          <p:cNvPr id="15" name="Text 13"/>
          <p:cNvSpPr/>
          <p:nvPr/>
        </p:nvSpPr>
        <p:spPr>
          <a:xfrm>
            <a:off x="11292840" y="6528816"/>
            <a:ext cx="4114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sz="1050" b="1">
                <a:solidFill>
                  <a:srgbClr val="17324D"/>
                </a:solidFill>
                <a:latin typeface="Arial"/>
              </a:rPr>
              <a:t>34</a:t>
            </a:r>
            <a:endParaRPr lang="en-US" sz="1200" b="1" dirty="0"/>
          </a:p>
        </p:txBody>
      </p:sp>
      <p:sp>
        <p:nvSpPr>
          <p:cNvPr id="17" name="Text 15"/>
          <p:cNvSpPr/>
          <p:nvPr/>
        </p:nvSpPr>
        <p:spPr>
          <a:xfrm>
            <a:off x="6382512" y="2057400"/>
            <a:ext cx="4754880" cy="502920"/>
          </a:xfrm>
          <a:prstGeom prst="roundRect">
            <a:avLst>
              <a:gd name="adj" fmla="val 10909"/>
            </a:avLst>
          </a:prstGeom>
          <a:solidFill>
            <a:srgbClr val="EEF8FD"/>
          </a:solidFill>
          <a:ln w="15240">
            <a:solidFill>
              <a:srgbClr val="00A8E0"/>
            </a:solidFill>
          </a:ln>
        </p:spPr>
        <p:txBody>
          <a:bodyPr wrap="square" lIns="50800" tIns="0" rIns="50800" bIns="0" rtlCol="0" anchor="ctr">
            <a:normAutofit/>
          </a:bodyPr>
          <a:lstStyle/>
          <a:p>
            <a:pPr marL="0" indent="0"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50" b="1" dirty="0">
                <a:solidFill>
                  <a:srgbClr val="17324D"/>
                </a:solidFill>
                <a:latin typeface="Aptos"/>
              </a:rPr>
              <a:t>Stock value:  P0 = D1 / (r − g)</a:t>
            </a:r>
            <a:endParaRPr lang="en-US" sz="1800" b="1" dirty="0"/>
          </a:p>
        </p:txBody>
      </p:sp>
      <p:sp>
        <p:nvSpPr>
          <p:cNvPr id="18" name="Text 16"/>
          <p:cNvSpPr/>
          <p:nvPr/>
        </p:nvSpPr>
        <p:spPr>
          <a:xfrm>
            <a:off x="6382512" y="2651760"/>
            <a:ext cx="4754880" cy="1417320"/>
          </a:xfrm>
          <a:prstGeom prst="rect">
            <a:avLst/>
          </a:prstGeom>
          <a:noFill/>
          <a:ln/>
        </p:spPr>
        <p:txBody>
          <a:bodyPr wrap="square" lIns="762" tIns="762" rIns="762" bIns="762" rtlCol="0" anchor="t">
            <a:normAutofit/>
          </a:bodyPr>
          <a:lstStyle/>
          <a:p>
            <a:pPr marL="0" indent="0">
              <a:buNone/>
            </a:pPr>
            <a:r>
              <a:rPr lang="en-US" sz="1400" b="1" dirty="0">
                <a:solidFill>
                  <a:srgbClr val="111827"/>
                </a:solidFill>
                <a:latin typeface="Aptos"/>
              </a:rPr>
              <a:t>In a constant-growth model: P0 = D1 / (r − g). If r increases while D1 and g stay constant, price decreases.</a:t>
            </a:r>
            <a:endParaRPr lang="en-US" sz="1250" b="1" dirty="0"/>
          </a:p>
        </p:txBody>
      </p:sp>
      <p:sp>
        <p:nvSpPr>
          <p:cNvPr id="19" name="Rounded Rectangle 18"/>
          <p:cNvSpPr/>
          <p:nvPr/>
        </p:nvSpPr>
        <p:spPr>
          <a:xfrm>
            <a:off x="594360" y="5340858"/>
            <a:ext cx="10753344" cy="694944"/>
          </a:xfrm>
          <a:prstGeom prst="roundRect">
            <a:avLst/>
          </a:prstGeom>
          <a:solidFill>
            <a:srgbClr val="F7FAFC"/>
          </a:solidFill>
          <a:ln w="13970">
            <a:solidFill>
              <a:srgbClr val="BEDC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20" name="Rounded Rectangle 19"/>
          <p:cNvSpPr/>
          <p:nvPr/>
        </p:nvSpPr>
        <p:spPr>
          <a:xfrm>
            <a:off x="749808" y="5432298"/>
            <a:ext cx="1554480" cy="237744"/>
          </a:xfrm>
          <a:prstGeom prst="roundRect">
            <a:avLst/>
          </a:prstGeom>
          <a:solidFill>
            <a:srgbClr val="E8F6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6094"/>
                </a:solidFill>
                <a:latin typeface="Aptos"/>
              </a:rPr>
              <a:t>MANAGER'S
INSIGHT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487168" y="5450586"/>
            <a:ext cx="8595360" cy="22860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>
                <a:solidFill>
                  <a:srgbClr val="122F49"/>
                </a:solidFill>
                <a:latin typeface="Aptos"/>
              </a:rPr>
              <a:t>Higher required returns reduce equity value if cash flows stay constant.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749808" y="5734050"/>
            <a:ext cx="1554480" cy="237744"/>
          </a:xfrm>
          <a:prstGeom prst="roundRect">
            <a:avLst/>
          </a:prstGeom>
          <a:solidFill>
            <a:srgbClr val="E2F6F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916E"/>
                </a:solidFill>
                <a:latin typeface="Aptos"/>
              </a:rPr>
              <a:t>QUICK EXAMPLE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2487168" y="5752338"/>
            <a:ext cx="8595360" cy="22860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>
                <a:solidFill>
                  <a:srgbClr val="122F49"/>
                </a:solidFill>
                <a:latin typeface="Aptos"/>
              </a:rPr>
              <a:t>PV of dividends falls when the required return rises.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777240" y="1874520"/>
            <a:ext cx="5486400" cy="733806"/>
          </a:xfrm>
          <a:prstGeom prst="roundRect">
            <a:avLst/>
          </a:prstGeom>
          <a:solidFill>
            <a:srgbClr val="FAFBFD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Rounded Rectangle 24"/>
          <p:cNvSpPr/>
          <p:nvPr/>
        </p:nvSpPr>
        <p:spPr>
          <a:xfrm>
            <a:off x="868680" y="2122551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01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344168" y="1929384"/>
            <a:ext cx="4809744" cy="62407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Stock price equals the present value of expected future cash flows to shareholders.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777240" y="2681478"/>
            <a:ext cx="5486400" cy="733806"/>
          </a:xfrm>
          <a:prstGeom prst="roundRect">
            <a:avLst/>
          </a:prstGeom>
          <a:solidFill>
            <a:srgbClr val="F6F8FB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8" name="Rounded Rectangle 27"/>
          <p:cNvSpPr/>
          <p:nvPr/>
        </p:nvSpPr>
        <p:spPr>
          <a:xfrm>
            <a:off x="868680" y="2929509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02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344168" y="2736342"/>
            <a:ext cx="4809744" cy="62407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550" b="1">
                <a:solidFill>
                  <a:srgbClr val="1B1F27"/>
                </a:solidFill>
                <a:latin typeface="Aptos"/>
              </a:rPr>
              <a:t>A higher risk-free rate raises the required return on equity.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777240" y="3488436"/>
            <a:ext cx="5486400" cy="733806"/>
          </a:xfrm>
          <a:prstGeom prst="roundRect">
            <a:avLst/>
          </a:prstGeom>
          <a:solidFill>
            <a:srgbClr val="FAFBFD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1" name="Rounded Rectangle 30"/>
          <p:cNvSpPr/>
          <p:nvPr/>
        </p:nvSpPr>
        <p:spPr>
          <a:xfrm>
            <a:off x="868680" y="3736467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03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344168" y="3543300"/>
            <a:ext cx="4809744" cy="62407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Higher discount rates reduce present values, especially for growth stocks with distant cash flows.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777240" y="4295394"/>
            <a:ext cx="5486400" cy="733806"/>
          </a:xfrm>
          <a:prstGeom prst="roundRect">
            <a:avLst/>
          </a:prstGeom>
          <a:solidFill>
            <a:srgbClr val="F6F8FB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4" name="Rounded Rectangle 33"/>
          <p:cNvSpPr/>
          <p:nvPr/>
        </p:nvSpPr>
        <p:spPr>
          <a:xfrm>
            <a:off x="868680" y="4543425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04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1344168" y="4350258"/>
            <a:ext cx="4809744" cy="62407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Rates also affect sales, financing costs, and investor appetite for risky assets.</a:t>
            </a:r>
          </a:p>
        </p:txBody>
      </p:sp>
    </p:spTree>
    <p:extLst>
      <p:ext uri="{BB962C8B-B14F-4D97-AF65-F5344CB8AC3E}">
        <p14:creationId xmlns:p14="http://schemas.microsoft.com/office/powerpoint/2010/main" val="153416648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3"/>
          <p:cNvSpPr/>
          <p:nvPr/>
        </p:nvSpPr>
        <p:spPr>
          <a:xfrm>
            <a:off x="3035808" y="338328"/>
            <a:ext cx="1572768" cy="283464"/>
          </a:xfrm>
          <a:prstGeom prst="roundRect">
            <a:avLst>
              <a:gd name="adj" fmla="val 25806"/>
            </a:avLst>
          </a:prstGeom>
          <a:solidFill>
            <a:srgbClr val="EAF5FB"/>
          </a:solidFill>
          <a:ln>
            <a:solidFill>
              <a:srgbClr val="EAF5FB">
                <a:alpha val="0"/>
              </a:srgbClr>
            </a:solidFill>
          </a:ln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C5A8E"/>
                </a:solidFill>
                <a:latin typeface="Aptos"/>
              </a:rPr>
              <a:t>INTEREST RATES</a:t>
            </a:r>
            <a:endParaRPr lang="en-US" sz="1100" b="1" dirty="0"/>
          </a:p>
        </p:txBody>
      </p:sp>
      <p:sp>
        <p:nvSpPr>
          <p:cNvPr id="6" name="Text 4"/>
          <p:cNvSpPr/>
          <p:nvPr/>
        </p:nvSpPr>
        <p:spPr>
          <a:xfrm>
            <a:off x="3035808" y="758952"/>
            <a:ext cx="632764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200" b="1" dirty="0">
                <a:solidFill>
                  <a:srgbClr val="17324D"/>
                </a:solidFill>
                <a:latin typeface="Aptos"/>
              </a:rPr>
              <a:t>Interest Rates and Cost of Capital</a:t>
            </a:r>
            <a:endParaRPr lang="en-US" sz="2200" b="1" dirty="0"/>
          </a:p>
        </p:txBody>
      </p:sp>
      <p:sp>
        <p:nvSpPr>
          <p:cNvPr id="7" name="Text 5"/>
          <p:cNvSpPr/>
          <p:nvPr/>
        </p:nvSpPr>
        <p:spPr>
          <a:xfrm>
            <a:off x="3035808" y="1216152"/>
            <a:ext cx="658368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>
              <a:buNone/>
            </a:pPr>
            <a:r>
              <a:rPr lang="en-US" sz="1400" b="1" dirty="0">
                <a:solidFill>
                  <a:srgbClr val="FFC000"/>
                </a:solidFill>
                <a:latin typeface="Aptos"/>
              </a:rPr>
              <a:t>Interest rates affect both debt and equity components of WACC.</a:t>
            </a:r>
            <a:endParaRPr lang="en-US" sz="1200" b="1" dirty="0"/>
          </a:p>
        </p:txBody>
      </p:sp>
      <p:sp>
        <p:nvSpPr>
          <p:cNvPr id="14" name="Text 12"/>
          <p:cNvSpPr/>
          <p:nvPr/>
        </p:nvSpPr>
        <p:spPr>
          <a:xfrm>
            <a:off x="502920" y="6565392"/>
            <a:ext cx="29260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B2248"/>
                </a:solidFill>
                <a:latin typeface="Aptos"/>
              </a:rPr>
              <a:t>Interest rates and financial markets</a:t>
            </a:r>
            <a:endParaRPr lang="en-US" sz="1100" b="1" dirty="0"/>
          </a:p>
        </p:txBody>
      </p:sp>
      <p:sp>
        <p:nvSpPr>
          <p:cNvPr id="15" name="Text 13"/>
          <p:cNvSpPr/>
          <p:nvPr/>
        </p:nvSpPr>
        <p:spPr>
          <a:xfrm>
            <a:off x="11292840" y="6528816"/>
            <a:ext cx="4114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sz="1050" b="1">
                <a:solidFill>
                  <a:srgbClr val="17324D"/>
                </a:solidFill>
                <a:latin typeface="Arial"/>
              </a:rPr>
              <a:t>35</a:t>
            </a:r>
            <a:endParaRPr lang="en-US" sz="1200" b="1" dirty="0"/>
          </a:p>
        </p:txBody>
      </p:sp>
      <p:sp>
        <p:nvSpPr>
          <p:cNvPr id="17" name="Text 15"/>
          <p:cNvSpPr/>
          <p:nvPr/>
        </p:nvSpPr>
        <p:spPr>
          <a:xfrm>
            <a:off x="6382512" y="2057400"/>
            <a:ext cx="4754880" cy="502920"/>
          </a:xfrm>
          <a:prstGeom prst="roundRect">
            <a:avLst>
              <a:gd name="adj" fmla="val 10909"/>
            </a:avLst>
          </a:prstGeom>
          <a:solidFill>
            <a:srgbClr val="EEF8FD"/>
          </a:solidFill>
          <a:ln w="15240">
            <a:solidFill>
              <a:srgbClr val="00A8E0"/>
            </a:solidFill>
          </a:ln>
        </p:spPr>
        <p:txBody>
          <a:bodyPr wrap="square" lIns="50800" tIns="0" rIns="50800" bIns="0" rtlCol="0" anchor="ctr">
            <a:normAutofit/>
          </a:bodyPr>
          <a:lstStyle/>
          <a:p>
            <a:pPr marL="0" indent="0"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50" b="1" dirty="0">
                <a:solidFill>
                  <a:srgbClr val="17324D"/>
                </a:solidFill>
                <a:latin typeface="Aptos"/>
              </a:rPr>
              <a:t>WACC = wD × rD × (1−T) + wE × rE</a:t>
            </a:r>
            <a:endParaRPr lang="en-US" sz="1800" b="1" dirty="0"/>
          </a:p>
        </p:txBody>
      </p:sp>
      <p:sp>
        <p:nvSpPr>
          <p:cNvPr id="18" name="Text 16"/>
          <p:cNvSpPr/>
          <p:nvPr/>
        </p:nvSpPr>
        <p:spPr>
          <a:xfrm>
            <a:off x="6382512" y="2651760"/>
            <a:ext cx="4754880" cy="1417320"/>
          </a:xfrm>
          <a:prstGeom prst="rect">
            <a:avLst/>
          </a:prstGeom>
          <a:noFill/>
          <a:ln/>
        </p:spPr>
        <p:txBody>
          <a:bodyPr wrap="square" lIns="762" tIns="762" rIns="762" bIns="762" rtlCol="0" anchor="t">
            <a:normAutofit/>
          </a:bodyPr>
          <a:lstStyle/>
          <a:p>
            <a:pPr marL="0" indent="0">
              <a:buNone/>
            </a:pPr>
            <a:r>
              <a:rPr lang="en-US" sz="1400" b="1" dirty="0">
                <a:solidFill>
                  <a:srgbClr val="111827"/>
                </a:solidFill>
                <a:latin typeface="Aptos"/>
              </a:rPr>
              <a:t>Higher interest rates usually increase the hurdle rate used to evaluate new projects.</a:t>
            </a:r>
            <a:endParaRPr lang="en-US" sz="1250" b="1" dirty="0"/>
          </a:p>
        </p:txBody>
      </p:sp>
      <p:sp>
        <p:nvSpPr>
          <p:cNvPr id="19" name="Rounded Rectangle 18"/>
          <p:cNvSpPr/>
          <p:nvPr/>
        </p:nvSpPr>
        <p:spPr>
          <a:xfrm>
            <a:off x="594360" y="5340858"/>
            <a:ext cx="10753344" cy="694944"/>
          </a:xfrm>
          <a:prstGeom prst="roundRect">
            <a:avLst/>
          </a:prstGeom>
          <a:solidFill>
            <a:srgbClr val="F7FAFC"/>
          </a:solidFill>
          <a:ln w="13970">
            <a:solidFill>
              <a:srgbClr val="BEDC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20" name="Rounded Rectangle 19"/>
          <p:cNvSpPr/>
          <p:nvPr/>
        </p:nvSpPr>
        <p:spPr>
          <a:xfrm>
            <a:off x="749808" y="5432298"/>
            <a:ext cx="1554480" cy="237744"/>
          </a:xfrm>
          <a:prstGeom prst="roundRect">
            <a:avLst/>
          </a:prstGeom>
          <a:solidFill>
            <a:srgbClr val="E8F6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6094"/>
                </a:solidFill>
                <a:latin typeface="Aptos"/>
              </a:rPr>
              <a:t>MANAGER'S
INSIGHT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487168" y="5450586"/>
            <a:ext cx="8595360" cy="22860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>
                <a:solidFill>
                  <a:srgbClr val="122F49"/>
                </a:solidFill>
                <a:latin typeface="Aptos"/>
              </a:rPr>
              <a:t>WACC changes with market rates and risk premiums.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749808" y="5734050"/>
            <a:ext cx="1554480" cy="237744"/>
          </a:xfrm>
          <a:prstGeom prst="roundRect">
            <a:avLst/>
          </a:prstGeom>
          <a:solidFill>
            <a:srgbClr val="E2F6F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916E"/>
                </a:solidFill>
                <a:latin typeface="Aptos"/>
              </a:rPr>
              <a:t>QUICK EXAMPLE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2487168" y="5752338"/>
            <a:ext cx="8595360" cy="22860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>
                <a:solidFill>
                  <a:srgbClr val="122F49"/>
                </a:solidFill>
                <a:latin typeface="Aptos"/>
              </a:rPr>
              <a:t>A higher risk-free rate raises both debt and equity cost.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777240" y="1874520"/>
            <a:ext cx="5486400" cy="733806"/>
          </a:xfrm>
          <a:prstGeom prst="roundRect">
            <a:avLst/>
          </a:prstGeom>
          <a:solidFill>
            <a:srgbClr val="FAFBFD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Rounded Rectangle 24"/>
          <p:cNvSpPr/>
          <p:nvPr/>
        </p:nvSpPr>
        <p:spPr>
          <a:xfrm>
            <a:off x="868680" y="2122551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01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344168" y="1929384"/>
            <a:ext cx="4809744" cy="62407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550" b="1">
                <a:solidFill>
                  <a:srgbClr val="1B1F27"/>
                </a:solidFill>
                <a:latin typeface="Aptos"/>
              </a:rPr>
              <a:t>The cost of debt rises when market rates rise or credit spreads widen.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777240" y="2681478"/>
            <a:ext cx="5486400" cy="733806"/>
          </a:xfrm>
          <a:prstGeom prst="roundRect">
            <a:avLst/>
          </a:prstGeom>
          <a:solidFill>
            <a:srgbClr val="F6F8FB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8" name="Rounded Rectangle 27"/>
          <p:cNvSpPr/>
          <p:nvPr/>
        </p:nvSpPr>
        <p:spPr>
          <a:xfrm>
            <a:off x="868680" y="2929509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02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344168" y="2736342"/>
            <a:ext cx="4809744" cy="62407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The cost of equity rises when the risk-free rate or equity risk premium increases.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777240" y="3488436"/>
            <a:ext cx="5486400" cy="733806"/>
          </a:xfrm>
          <a:prstGeom prst="roundRect">
            <a:avLst/>
          </a:prstGeom>
          <a:solidFill>
            <a:srgbClr val="FAFBFD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1" name="Rounded Rectangle 30"/>
          <p:cNvSpPr/>
          <p:nvPr/>
        </p:nvSpPr>
        <p:spPr>
          <a:xfrm>
            <a:off x="868680" y="3736467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03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344168" y="3543300"/>
            <a:ext cx="4809744" cy="62407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WACC is the minimum expected return needed to compensate capital providers.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777240" y="4295394"/>
            <a:ext cx="5486400" cy="733806"/>
          </a:xfrm>
          <a:prstGeom prst="roundRect">
            <a:avLst/>
          </a:prstGeom>
          <a:solidFill>
            <a:srgbClr val="F6F8FB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4" name="Rounded Rectangle 33"/>
          <p:cNvSpPr/>
          <p:nvPr/>
        </p:nvSpPr>
        <p:spPr>
          <a:xfrm>
            <a:off x="868680" y="4543425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04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1344168" y="4350258"/>
            <a:ext cx="4809744" cy="62407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550" b="1">
                <a:solidFill>
                  <a:srgbClr val="1B1F27"/>
                </a:solidFill>
                <a:latin typeface="Aptos"/>
              </a:rPr>
              <a:t>A higher WACC makes fewer investment projects acceptable.</a:t>
            </a:r>
          </a:p>
        </p:txBody>
      </p:sp>
    </p:spTree>
    <p:extLst>
      <p:ext uri="{BB962C8B-B14F-4D97-AF65-F5344CB8AC3E}">
        <p14:creationId xmlns:p14="http://schemas.microsoft.com/office/powerpoint/2010/main" val="119618762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3"/>
          <p:cNvSpPr/>
          <p:nvPr/>
        </p:nvSpPr>
        <p:spPr>
          <a:xfrm>
            <a:off x="3035808" y="338328"/>
            <a:ext cx="1572768" cy="283464"/>
          </a:xfrm>
          <a:prstGeom prst="roundRect">
            <a:avLst>
              <a:gd name="adj" fmla="val 25806"/>
            </a:avLst>
          </a:prstGeom>
          <a:solidFill>
            <a:srgbClr val="EAF5FB"/>
          </a:solidFill>
          <a:ln>
            <a:solidFill>
              <a:srgbClr val="EAF5FB">
                <a:alpha val="0"/>
              </a:srgbClr>
            </a:solidFill>
          </a:ln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C5A8E"/>
                </a:solidFill>
                <a:latin typeface="Aptos"/>
              </a:rPr>
              <a:t>INTEREST RATES</a:t>
            </a:r>
            <a:endParaRPr lang="en-US" sz="1100" b="1" dirty="0"/>
          </a:p>
        </p:txBody>
      </p:sp>
      <p:sp>
        <p:nvSpPr>
          <p:cNvPr id="6" name="Text 4"/>
          <p:cNvSpPr/>
          <p:nvPr/>
        </p:nvSpPr>
        <p:spPr>
          <a:xfrm>
            <a:off x="3035808" y="758952"/>
            <a:ext cx="632764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200" b="1" dirty="0">
                <a:solidFill>
                  <a:srgbClr val="17324D"/>
                </a:solidFill>
                <a:latin typeface="Aptos"/>
              </a:rPr>
              <a:t>Interest Rates and Capital Budgeting</a:t>
            </a:r>
            <a:endParaRPr lang="en-US" sz="2200" b="1" dirty="0"/>
          </a:p>
        </p:txBody>
      </p:sp>
      <p:sp>
        <p:nvSpPr>
          <p:cNvPr id="7" name="Text 5"/>
          <p:cNvSpPr/>
          <p:nvPr/>
        </p:nvSpPr>
        <p:spPr>
          <a:xfrm>
            <a:off x="3035808" y="1216152"/>
            <a:ext cx="658368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>
              <a:buNone/>
            </a:pPr>
            <a:r>
              <a:rPr lang="en-US" sz="1400" b="1" dirty="0">
                <a:solidFill>
                  <a:srgbClr val="FFC000"/>
                </a:solidFill>
                <a:latin typeface="Aptos"/>
              </a:rPr>
              <a:t>Rates determine the discount rate used in NPV analysis.</a:t>
            </a:r>
            <a:endParaRPr lang="en-US" sz="1200" b="1" dirty="0"/>
          </a:p>
        </p:txBody>
      </p:sp>
      <p:sp>
        <p:nvSpPr>
          <p:cNvPr id="14" name="Text 12"/>
          <p:cNvSpPr/>
          <p:nvPr/>
        </p:nvSpPr>
        <p:spPr>
          <a:xfrm>
            <a:off x="502920" y="6565392"/>
            <a:ext cx="29260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B2248"/>
                </a:solidFill>
                <a:latin typeface="Aptos"/>
              </a:rPr>
              <a:t>Interest rates and financial markets</a:t>
            </a:r>
            <a:endParaRPr lang="en-US" sz="1100" b="1" dirty="0"/>
          </a:p>
        </p:txBody>
      </p:sp>
      <p:sp>
        <p:nvSpPr>
          <p:cNvPr id="15" name="Text 13"/>
          <p:cNvSpPr/>
          <p:nvPr/>
        </p:nvSpPr>
        <p:spPr>
          <a:xfrm>
            <a:off x="11292840" y="6528816"/>
            <a:ext cx="4114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sz="1050" b="1">
                <a:solidFill>
                  <a:srgbClr val="17324D"/>
                </a:solidFill>
                <a:latin typeface="Arial"/>
              </a:rPr>
              <a:t>36</a:t>
            </a:r>
            <a:endParaRPr lang="en-US" sz="1200" b="1" dirty="0"/>
          </a:p>
        </p:txBody>
      </p:sp>
      <p:sp>
        <p:nvSpPr>
          <p:cNvPr id="17" name="Text 15"/>
          <p:cNvSpPr/>
          <p:nvPr/>
        </p:nvSpPr>
        <p:spPr>
          <a:xfrm>
            <a:off x="6382512" y="2057400"/>
            <a:ext cx="4754880" cy="502920"/>
          </a:xfrm>
          <a:prstGeom prst="roundRect">
            <a:avLst>
              <a:gd name="adj" fmla="val 10909"/>
            </a:avLst>
          </a:prstGeom>
          <a:solidFill>
            <a:srgbClr val="EEF8FD"/>
          </a:solidFill>
          <a:ln w="15240">
            <a:solidFill>
              <a:srgbClr val="00A8E0"/>
            </a:solidFill>
          </a:ln>
        </p:spPr>
        <p:txBody>
          <a:bodyPr wrap="square" lIns="50800" tIns="0" rIns="50800" bIns="0" rtlCol="0" anchor="ctr">
            <a:normAutofit/>
          </a:bodyPr>
          <a:lstStyle/>
          <a:p>
            <a:pPr marL="0" indent="0"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50" b="1" dirty="0">
                <a:solidFill>
                  <a:srgbClr val="17324D"/>
                </a:solidFill>
                <a:latin typeface="Aptos"/>
              </a:rPr>
              <a:t>NPV = Σ CFt / (1 + r)^t − Initial investment</a:t>
            </a:r>
            <a:endParaRPr lang="en-US" sz="1800" b="1" dirty="0"/>
          </a:p>
        </p:txBody>
      </p:sp>
      <p:sp>
        <p:nvSpPr>
          <p:cNvPr id="18" name="Text 16"/>
          <p:cNvSpPr/>
          <p:nvPr/>
        </p:nvSpPr>
        <p:spPr>
          <a:xfrm>
            <a:off x="6382512" y="2651760"/>
            <a:ext cx="4754880" cy="1417320"/>
          </a:xfrm>
          <a:prstGeom prst="rect">
            <a:avLst/>
          </a:prstGeom>
          <a:noFill/>
          <a:ln/>
        </p:spPr>
        <p:txBody>
          <a:bodyPr wrap="square" lIns="762" tIns="762" rIns="762" bIns="762" rtlCol="0" anchor="t">
            <a:normAutofit/>
          </a:bodyPr>
          <a:lstStyle/>
          <a:p>
            <a:pPr marL="0" indent="0">
              <a:buNone/>
            </a:pPr>
            <a:r>
              <a:rPr lang="en-US" sz="1400" b="1" dirty="0">
                <a:solidFill>
                  <a:srgbClr val="111827"/>
                </a:solidFill>
                <a:latin typeface="Aptos"/>
              </a:rPr>
              <a:t>Accept projects with NPV &gt; 0 using a discount rate that reflects project risk and financing conditions.</a:t>
            </a:r>
            <a:endParaRPr lang="en-US" sz="1250" b="1" dirty="0"/>
          </a:p>
        </p:txBody>
      </p:sp>
      <p:sp>
        <p:nvSpPr>
          <p:cNvPr id="19" name="Rounded Rectangle 18"/>
          <p:cNvSpPr/>
          <p:nvPr/>
        </p:nvSpPr>
        <p:spPr>
          <a:xfrm>
            <a:off x="594360" y="5340858"/>
            <a:ext cx="10753344" cy="694944"/>
          </a:xfrm>
          <a:prstGeom prst="roundRect">
            <a:avLst/>
          </a:prstGeom>
          <a:solidFill>
            <a:srgbClr val="F7FAFC"/>
          </a:solidFill>
          <a:ln w="13970">
            <a:solidFill>
              <a:srgbClr val="BEDC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20" name="Rounded Rectangle 19"/>
          <p:cNvSpPr/>
          <p:nvPr/>
        </p:nvSpPr>
        <p:spPr>
          <a:xfrm>
            <a:off x="749808" y="5432298"/>
            <a:ext cx="1554480" cy="237744"/>
          </a:xfrm>
          <a:prstGeom prst="roundRect">
            <a:avLst/>
          </a:prstGeom>
          <a:solidFill>
            <a:srgbClr val="E8F6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6094"/>
                </a:solidFill>
                <a:latin typeface="Aptos"/>
              </a:rPr>
              <a:t>MANAGER'S
INSIGHT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487168" y="5450586"/>
            <a:ext cx="8595360" cy="22860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>
                <a:solidFill>
                  <a:srgbClr val="122F49"/>
                </a:solidFill>
                <a:latin typeface="Aptos"/>
              </a:rPr>
              <a:t>Update discount rates before approving long-term projects.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749808" y="5734050"/>
            <a:ext cx="1554480" cy="237744"/>
          </a:xfrm>
          <a:prstGeom prst="roundRect">
            <a:avLst/>
          </a:prstGeom>
          <a:solidFill>
            <a:srgbClr val="E2F6F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916E"/>
                </a:solidFill>
                <a:latin typeface="Aptos"/>
              </a:rPr>
              <a:t>QUICK EXAMPLE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2487168" y="5752338"/>
            <a:ext cx="8595360" cy="22860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>
                <a:solidFill>
                  <a:srgbClr val="122F49"/>
                </a:solidFill>
                <a:latin typeface="Aptos"/>
              </a:rPr>
              <a:t>NPV may turn negative when WACC rises.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777240" y="1874520"/>
            <a:ext cx="5486400" cy="733806"/>
          </a:xfrm>
          <a:prstGeom prst="roundRect">
            <a:avLst/>
          </a:prstGeom>
          <a:solidFill>
            <a:srgbClr val="FAFBFD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Rounded Rectangle 24"/>
          <p:cNvSpPr/>
          <p:nvPr/>
        </p:nvSpPr>
        <p:spPr>
          <a:xfrm>
            <a:off x="868680" y="2122551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01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344168" y="1929384"/>
            <a:ext cx="4809744" cy="62407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NPV compares the present value of future cash inflows with the initial investment.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777240" y="2681478"/>
            <a:ext cx="5486400" cy="733806"/>
          </a:xfrm>
          <a:prstGeom prst="roundRect">
            <a:avLst/>
          </a:prstGeom>
          <a:solidFill>
            <a:srgbClr val="F6F8FB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8" name="Rounded Rectangle 27"/>
          <p:cNvSpPr/>
          <p:nvPr/>
        </p:nvSpPr>
        <p:spPr>
          <a:xfrm>
            <a:off x="868680" y="2929509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02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344168" y="2736342"/>
            <a:ext cx="4809744" cy="62407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550" b="1">
                <a:solidFill>
                  <a:srgbClr val="1B1F27"/>
                </a:solidFill>
                <a:latin typeface="Aptos"/>
              </a:rPr>
              <a:t>When the discount rate increases, present value decreases.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777240" y="3488436"/>
            <a:ext cx="5486400" cy="733806"/>
          </a:xfrm>
          <a:prstGeom prst="roundRect">
            <a:avLst/>
          </a:prstGeom>
          <a:solidFill>
            <a:srgbClr val="FAFBFD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1" name="Rounded Rectangle 30"/>
          <p:cNvSpPr/>
          <p:nvPr/>
        </p:nvSpPr>
        <p:spPr>
          <a:xfrm>
            <a:off x="868680" y="3736467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03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344168" y="3543300"/>
            <a:ext cx="4809744" cy="62407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Projects with long-dated cash flows are more sensitive to rate increases.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777240" y="4295394"/>
            <a:ext cx="5486400" cy="733806"/>
          </a:xfrm>
          <a:prstGeom prst="roundRect">
            <a:avLst/>
          </a:prstGeom>
          <a:solidFill>
            <a:srgbClr val="F6F8FB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4" name="Rounded Rectangle 33"/>
          <p:cNvSpPr/>
          <p:nvPr/>
        </p:nvSpPr>
        <p:spPr>
          <a:xfrm>
            <a:off x="868680" y="4543425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04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1344168" y="4350258"/>
            <a:ext cx="4809744" cy="62407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550" b="1">
                <a:solidFill>
                  <a:srgbClr val="1B1F27"/>
                </a:solidFill>
                <a:latin typeface="Aptos"/>
              </a:rPr>
              <a:t>Interest-rate scenarios should be included in sensitivity analysis.</a:t>
            </a:r>
          </a:p>
        </p:txBody>
      </p:sp>
    </p:spTree>
    <p:extLst>
      <p:ext uri="{BB962C8B-B14F-4D97-AF65-F5344CB8AC3E}">
        <p14:creationId xmlns:p14="http://schemas.microsoft.com/office/powerpoint/2010/main" val="261425788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3"/>
          <p:cNvSpPr/>
          <p:nvPr/>
        </p:nvSpPr>
        <p:spPr>
          <a:xfrm>
            <a:off x="3035808" y="338328"/>
            <a:ext cx="1572768" cy="283464"/>
          </a:xfrm>
          <a:prstGeom prst="roundRect">
            <a:avLst>
              <a:gd name="adj" fmla="val 25806"/>
            </a:avLst>
          </a:prstGeom>
          <a:solidFill>
            <a:srgbClr val="EAF5FB"/>
          </a:solidFill>
          <a:ln>
            <a:solidFill>
              <a:srgbClr val="EAF5FB">
                <a:alpha val="0"/>
              </a:srgbClr>
            </a:solidFill>
          </a:ln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C5A8E"/>
                </a:solidFill>
                <a:latin typeface="Aptos"/>
              </a:rPr>
              <a:t>INTEREST RATES</a:t>
            </a:r>
            <a:endParaRPr lang="en-US" sz="1100" b="1" dirty="0"/>
          </a:p>
        </p:txBody>
      </p:sp>
      <p:sp>
        <p:nvSpPr>
          <p:cNvPr id="6" name="Text 4"/>
          <p:cNvSpPr/>
          <p:nvPr/>
        </p:nvSpPr>
        <p:spPr>
          <a:xfrm>
            <a:off x="3035808" y="758952"/>
            <a:ext cx="632764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200" b="1" dirty="0">
                <a:solidFill>
                  <a:srgbClr val="17324D"/>
                </a:solidFill>
                <a:latin typeface="Aptos"/>
              </a:rPr>
              <a:t>Interest Rates and Corporate Borrowing</a:t>
            </a:r>
            <a:endParaRPr lang="en-US" sz="2200" b="1" dirty="0"/>
          </a:p>
        </p:txBody>
      </p:sp>
      <p:sp>
        <p:nvSpPr>
          <p:cNvPr id="7" name="Text 5"/>
          <p:cNvSpPr/>
          <p:nvPr/>
        </p:nvSpPr>
        <p:spPr>
          <a:xfrm>
            <a:off x="3035808" y="1216152"/>
            <a:ext cx="658368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/>
          </a:bodyPr>
          <a:lstStyle/>
          <a:p>
            <a:pPr marL="0" indent="0">
              <a:buNone/>
            </a:pPr>
            <a:r>
              <a:rPr lang="en-US" sz="1400" b="1" dirty="0">
                <a:solidFill>
                  <a:srgbClr val="FFC000"/>
                </a:solidFill>
                <a:latin typeface="Aptos"/>
              </a:rPr>
              <a:t>Rates influence debt capacity, coverage ratios, covenants, and refinancing choices.</a:t>
            </a:r>
            <a:endParaRPr lang="en-US" sz="1200" b="1" dirty="0"/>
          </a:p>
        </p:txBody>
      </p:sp>
      <p:sp>
        <p:nvSpPr>
          <p:cNvPr id="14" name="Text 12"/>
          <p:cNvSpPr/>
          <p:nvPr/>
        </p:nvSpPr>
        <p:spPr>
          <a:xfrm>
            <a:off x="502920" y="6565392"/>
            <a:ext cx="29260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B2248"/>
                </a:solidFill>
                <a:latin typeface="Aptos"/>
              </a:rPr>
              <a:t>Interest rates and financial markets</a:t>
            </a:r>
            <a:endParaRPr lang="en-US" sz="1100" b="1" dirty="0"/>
          </a:p>
        </p:txBody>
      </p:sp>
      <p:sp>
        <p:nvSpPr>
          <p:cNvPr id="15" name="Text 13"/>
          <p:cNvSpPr/>
          <p:nvPr/>
        </p:nvSpPr>
        <p:spPr>
          <a:xfrm>
            <a:off x="11292840" y="6528816"/>
            <a:ext cx="4114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sz="1050" b="1">
                <a:solidFill>
                  <a:srgbClr val="17324D"/>
                </a:solidFill>
                <a:latin typeface="Arial"/>
              </a:rPr>
              <a:t>37</a:t>
            </a:r>
            <a:endParaRPr lang="en-US" sz="1200" b="1" dirty="0"/>
          </a:p>
        </p:txBody>
      </p:sp>
      <p:sp>
        <p:nvSpPr>
          <p:cNvPr id="16" name="Text 14"/>
          <p:cNvSpPr/>
          <p:nvPr/>
        </p:nvSpPr>
        <p:spPr>
          <a:xfrm>
            <a:off x="713232" y="1828800"/>
            <a:ext cx="3017520" cy="228600"/>
          </a:xfrm>
          <a:prstGeom prst="rect">
            <a:avLst/>
          </a:prstGeom>
          <a:solidFill>
            <a:srgbClr val="122240"/>
          </a:solidFill>
          <a:ln>
            <a:noFill/>
          </a:ln>
        </p:spPr>
        <p:txBody>
          <a:bodyPr wrap="square" lIns="50800" tIns="0" rIns="50800" bIns="0" rtlCol="0" anchor="ctr"/>
          <a:lstStyle/>
          <a:p>
            <a:pPr marL="0" indent="0"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1550" b="1">
                <a:solidFill>
                  <a:srgbClr val="FFFFFF"/>
                </a:solidFill>
                <a:latin typeface="Aptos"/>
              </a:rPr>
              <a:t>Core explanation</a:t>
            </a:r>
            <a:endParaRPr lang="en-US" sz="1300" b="1" dirty="0"/>
          </a:p>
        </p:txBody>
      </p:sp>
      <p:sp>
        <p:nvSpPr>
          <p:cNvPr id="18" name="Shape 16"/>
          <p:cNvSpPr/>
          <p:nvPr/>
        </p:nvSpPr>
        <p:spPr>
          <a:xfrm>
            <a:off x="6945782" y="3022092"/>
            <a:ext cx="164592" cy="0"/>
          </a:xfrm>
          <a:prstGeom prst="line">
            <a:avLst/>
          </a:prstGeom>
          <a:solidFill>
            <a:srgbClr val="FFFFFF">
              <a:alpha val="0"/>
            </a:srgbClr>
          </a:solidFill>
          <a:ln w="19050">
            <a:solidFill>
              <a:srgbClr val="00A8E0"/>
            </a:solidFill>
            <a:prstDash val="solid"/>
            <a:tailEnd type="triangle"/>
          </a:ln>
        </p:spPr>
        <p:txBody>
          <a:bodyPr/>
          <a:lstStyle/>
          <a:p>
            <a:endParaRPr b="1"/>
          </a:p>
        </p:txBody>
      </p:sp>
      <p:sp>
        <p:nvSpPr>
          <p:cNvPr id="19" name="Shape 17"/>
          <p:cNvSpPr/>
          <p:nvPr/>
        </p:nvSpPr>
        <p:spPr>
          <a:xfrm>
            <a:off x="7975397" y="3022092"/>
            <a:ext cx="164592" cy="0"/>
          </a:xfrm>
          <a:prstGeom prst="line">
            <a:avLst/>
          </a:prstGeom>
          <a:solidFill>
            <a:srgbClr val="FFFFFF">
              <a:alpha val="0"/>
            </a:srgbClr>
          </a:solidFill>
          <a:ln w="19050">
            <a:solidFill>
              <a:srgbClr val="00A8E0"/>
            </a:solidFill>
            <a:prstDash val="solid"/>
            <a:tailEnd type="triangle"/>
          </a:ln>
        </p:spPr>
        <p:txBody>
          <a:bodyPr/>
          <a:lstStyle/>
          <a:p>
            <a:endParaRPr b="1"/>
          </a:p>
        </p:txBody>
      </p:sp>
      <p:sp>
        <p:nvSpPr>
          <p:cNvPr id="20" name="Shape 18"/>
          <p:cNvSpPr/>
          <p:nvPr/>
        </p:nvSpPr>
        <p:spPr>
          <a:xfrm>
            <a:off x="9005011" y="3022092"/>
            <a:ext cx="164592" cy="0"/>
          </a:xfrm>
          <a:prstGeom prst="line">
            <a:avLst/>
          </a:prstGeom>
          <a:solidFill>
            <a:srgbClr val="FFFFFF">
              <a:alpha val="0"/>
            </a:srgbClr>
          </a:solidFill>
          <a:ln w="19050">
            <a:solidFill>
              <a:srgbClr val="00A8E0"/>
            </a:solidFill>
            <a:prstDash val="solid"/>
            <a:tailEnd type="triangle"/>
          </a:ln>
        </p:spPr>
        <p:txBody>
          <a:bodyPr/>
          <a:lstStyle/>
          <a:p>
            <a:endParaRPr b="1"/>
          </a:p>
        </p:txBody>
      </p:sp>
      <p:sp>
        <p:nvSpPr>
          <p:cNvPr id="21" name="Shape 19"/>
          <p:cNvSpPr/>
          <p:nvPr/>
        </p:nvSpPr>
        <p:spPr>
          <a:xfrm>
            <a:off x="10034626" y="3022092"/>
            <a:ext cx="164592" cy="0"/>
          </a:xfrm>
          <a:prstGeom prst="line">
            <a:avLst/>
          </a:prstGeom>
          <a:solidFill>
            <a:srgbClr val="FFFFFF">
              <a:alpha val="0"/>
            </a:srgbClr>
          </a:solidFill>
          <a:ln w="19050">
            <a:solidFill>
              <a:srgbClr val="00A8E0"/>
            </a:solidFill>
            <a:prstDash val="solid"/>
            <a:tailEnd type="triangle"/>
          </a:ln>
        </p:spPr>
        <p:txBody>
          <a:bodyPr/>
          <a:lstStyle/>
          <a:p>
            <a:endParaRPr b="1"/>
          </a:p>
        </p:txBody>
      </p:sp>
      <p:sp>
        <p:nvSpPr>
          <p:cNvPr id="22" name="Text 20"/>
          <p:cNvSpPr/>
          <p:nvPr/>
        </p:nvSpPr>
        <p:spPr>
          <a:xfrm>
            <a:off x="6080760" y="2633472"/>
            <a:ext cx="865022" cy="777240"/>
          </a:xfrm>
          <a:prstGeom prst="roundRect">
            <a:avLst>
              <a:gd name="adj" fmla="val 9412"/>
            </a:avLst>
          </a:prstGeom>
          <a:solidFill>
            <a:srgbClr val="F4FAFE"/>
          </a:solidFill>
          <a:ln w="13970">
            <a:solidFill>
              <a:srgbClr val="00A8E0"/>
            </a:solidFill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7324D"/>
                </a:solidFill>
                <a:latin typeface="Aptos"/>
              </a:rPr>
              <a:t>Rate increase</a:t>
            </a:r>
            <a:endParaRPr lang="en-US" sz="1150" b="1" dirty="0"/>
          </a:p>
        </p:txBody>
      </p:sp>
      <p:sp>
        <p:nvSpPr>
          <p:cNvPr id="23" name="Text 21"/>
          <p:cNvSpPr/>
          <p:nvPr/>
        </p:nvSpPr>
        <p:spPr>
          <a:xfrm>
            <a:off x="7110374" y="2633472"/>
            <a:ext cx="865022" cy="777240"/>
          </a:xfrm>
          <a:prstGeom prst="roundRect">
            <a:avLst>
              <a:gd name="adj" fmla="val 9412"/>
            </a:avLst>
          </a:prstGeom>
          <a:solidFill>
            <a:srgbClr val="F4FAFE"/>
          </a:solidFill>
          <a:ln w="13970">
            <a:solidFill>
              <a:srgbClr val="00A8E0"/>
            </a:solidFill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7324D"/>
                </a:solidFill>
                <a:latin typeface="Aptos"/>
              </a:rPr>
              <a:t>Interest expense</a:t>
            </a:r>
            <a:endParaRPr lang="en-US" sz="1150" b="1" dirty="0"/>
          </a:p>
        </p:txBody>
      </p:sp>
      <p:sp>
        <p:nvSpPr>
          <p:cNvPr id="24" name="Text 22"/>
          <p:cNvSpPr/>
          <p:nvPr/>
        </p:nvSpPr>
        <p:spPr>
          <a:xfrm>
            <a:off x="8139989" y="2633472"/>
            <a:ext cx="865022" cy="777240"/>
          </a:xfrm>
          <a:prstGeom prst="roundRect">
            <a:avLst>
              <a:gd name="adj" fmla="val 9412"/>
            </a:avLst>
          </a:prstGeom>
          <a:solidFill>
            <a:srgbClr val="F4FAFE"/>
          </a:solidFill>
          <a:ln w="13970">
            <a:solidFill>
              <a:srgbClr val="00A8E0"/>
            </a:solidFill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7324D"/>
                </a:solidFill>
                <a:latin typeface="Aptos"/>
              </a:rPr>
              <a:t>Coverage ratio</a:t>
            </a:r>
            <a:endParaRPr lang="en-US" sz="1150" b="1" dirty="0"/>
          </a:p>
        </p:txBody>
      </p:sp>
      <p:sp>
        <p:nvSpPr>
          <p:cNvPr id="25" name="Text 23"/>
          <p:cNvSpPr/>
          <p:nvPr/>
        </p:nvSpPr>
        <p:spPr>
          <a:xfrm>
            <a:off x="9169603" y="2633472"/>
            <a:ext cx="865022" cy="777240"/>
          </a:xfrm>
          <a:prstGeom prst="roundRect">
            <a:avLst>
              <a:gd name="adj" fmla="val 9412"/>
            </a:avLst>
          </a:prstGeom>
          <a:solidFill>
            <a:srgbClr val="F4FAFE"/>
          </a:solidFill>
          <a:ln w="13970">
            <a:solidFill>
              <a:srgbClr val="00A8E0"/>
            </a:solidFill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7324D"/>
                </a:solidFill>
                <a:latin typeface="Aptos"/>
              </a:rPr>
              <a:t>Covenant pressure</a:t>
            </a:r>
            <a:endParaRPr lang="en-US" sz="1150" b="1" dirty="0"/>
          </a:p>
        </p:txBody>
      </p:sp>
      <p:sp>
        <p:nvSpPr>
          <p:cNvPr id="26" name="Text 24"/>
          <p:cNvSpPr/>
          <p:nvPr/>
        </p:nvSpPr>
        <p:spPr>
          <a:xfrm>
            <a:off x="10199218" y="2633472"/>
            <a:ext cx="865022" cy="777240"/>
          </a:xfrm>
          <a:prstGeom prst="roundRect">
            <a:avLst>
              <a:gd name="adj" fmla="val 9412"/>
            </a:avLst>
          </a:prstGeom>
          <a:solidFill>
            <a:srgbClr val="F4FAFE"/>
          </a:solidFill>
          <a:ln w="13970">
            <a:solidFill>
              <a:srgbClr val="00A8E0"/>
            </a:solidFill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7324D"/>
                </a:solidFill>
                <a:latin typeface="Aptos"/>
              </a:rPr>
              <a:t>Financing decision</a:t>
            </a:r>
            <a:endParaRPr lang="en-US" sz="1150" b="1" dirty="0"/>
          </a:p>
        </p:txBody>
      </p:sp>
      <p:sp>
        <p:nvSpPr>
          <p:cNvPr id="27" name="Rounded Rectangle 26"/>
          <p:cNvSpPr/>
          <p:nvPr/>
        </p:nvSpPr>
        <p:spPr>
          <a:xfrm>
            <a:off x="594360" y="5340858"/>
            <a:ext cx="10753344" cy="694944"/>
          </a:xfrm>
          <a:prstGeom prst="roundRect">
            <a:avLst/>
          </a:prstGeom>
          <a:solidFill>
            <a:srgbClr val="F7FAFC"/>
          </a:solidFill>
          <a:ln w="13970">
            <a:solidFill>
              <a:srgbClr val="BEDC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28" name="Rounded Rectangle 27"/>
          <p:cNvSpPr/>
          <p:nvPr/>
        </p:nvSpPr>
        <p:spPr>
          <a:xfrm>
            <a:off x="749808" y="5432298"/>
            <a:ext cx="1554480" cy="237744"/>
          </a:xfrm>
          <a:prstGeom prst="roundRect">
            <a:avLst/>
          </a:prstGeom>
          <a:solidFill>
            <a:srgbClr val="E8F6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6094"/>
                </a:solidFill>
                <a:latin typeface="Aptos"/>
              </a:rPr>
              <a:t>MANAGER'S
INSIGHT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487168" y="5450586"/>
            <a:ext cx="8595360" cy="22860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>
                <a:solidFill>
                  <a:srgbClr val="122F49"/>
                </a:solidFill>
                <a:latin typeface="Aptos"/>
              </a:rPr>
              <a:t>Borrowing policy must protect coverage and flexibility.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749808" y="5734050"/>
            <a:ext cx="1554480" cy="237744"/>
          </a:xfrm>
          <a:prstGeom prst="roundRect">
            <a:avLst/>
          </a:prstGeom>
          <a:solidFill>
            <a:srgbClr val="E2F6F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916E"/>
                </a:solidFill>
                <a:latin typeface="Aptos"/>
              </a:rPr>
              <a:t>QUICK EXAMPLE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2487168" y="5752338"/>
            <a:ext cx="8595360" cy="22860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>
                <a:solidFill>
                  <a:srgbClr val="122F49"/>
                </a:solidFill>
                <a:latin typeface="Aptos"/>
              </a:rPr>
              <a:t>Higher rates reduce the interest coverage ratio.</a:t>
            </a:r>
          </a:p>
        </p:txBody>
      </p:sp>
      <p:sp>
        <p:nvSpPr>
          <p:cNvPr id="32" name="Rounded Rectangle 31"/>
          <p:cNvSpPr/>
          <p:nvPr/>
        </p:nvSpPr>
        <p:spPr>
          <a:xfrm>
            <a:off x="713232" y="2148840"/>
            <a:ext cx="4526280" cy="710946"/>
          </a:xfrm>
          <a:prstGeom prst="roundRect">
            <a:avLst/>
          </a:prstGeom>
          <a:solidFill>
            <a:srgbClr val="FAFBFD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3" name="Rounded Rectangle 32"/>
          <p:cNvSpPr/>
          <p:nvPr/>
        </p:nvSpPr>
        <p:spPr>
          <a:xfrm>
            <a:off x="804672" y="2385441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01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1280160" y="2203704"/>
            <a:ext cx="3849624" cy="60121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Higher rates increase interest expense and reduce net income and cash-flow coverage.</a:t>
            </a:r>
          </a:p>
        </p:txBody>
      </p:sp>
      <p:sp>
        <p:nvSpPr>
          <p:cNvPr id="35" name="Rounded Rectangle 34"/>
          <p:cNvSpPr/>
          <p:nvPr/>
        </p:nvSpPr>
        <p:spPr>
          <a:xfrm>
            <a:off x="713232" y="2932938"/>
            <a:ext cx="4526280" cy="710946"/>
          </a:xfrm>
          <a:prstGeom prst="roundRect">
            <a:avLst/>
          </a:prstGeom>
          <a:solidFill>
            <a:srgbClr val="F6F8FB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6" name="Rounded Rectangle 35"/>
          <p:cNvSpPr/>
          <p:nvPr/>
        </p:nvSpPr>
        <p:spPr>
          <a:xfrm>
            <a:off x="804672" y="3169539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02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1280160" y="2987802"/>
            <a:ext cx="3849624" cy="60121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550" b="1">
                <a:solidFill>
                  <a:srgbClr val="1B1F27"/>
                </a:solidFill>
                <a:latin typeface="Aptos"/>
              </a:rPr>
              <a:t>Floating-rate debt exposes firms to future rate increases.</a:t>
            </a:r>
          </a:p>
        </p:txBody>
      </p:sp>
      <p:sp>
        <p:nvSpPr>
          <p:cNvPr id="38" name="Rounded Rectangle 37"/>
          <p:cNvSpPr/>
          <p:nvPr/>
        </p:nvSpPr>
        <p:spPr>
          <a:xfrm>
            <a:off x="713232" y="3717036"/>
            <a:ext cx="4526280" cy="710946"/>
          </a:xfrm>
          <a:prstGeom prst="roundRect">
            <a:avLst/>
          </a:prstGeom>
          <a:solidFill>
            <a:srgbClr val="FAFBFD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9" name="Rounded Rectangle 38"/>
          <p:cNvSpPr/>
          <p:nvPr/>
        </p:nvSpPr>
        <p:spPr>
          <a:xfrm>
            <a:off x="804672" y="3953637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03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1280160" y="3771900"/>
            <a:ext cx="3849624" cy="60121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Fixed-rate debt locks in cost but may be expensive when the yield curve is steep.</a:t>
            </a:r>
          </a:p>
        </p:txBody>
      </p:sp>
      <p:sp>
        <p:nvSpPr>
          <p:cNvPr id="41" name="Rounded Rectangle 40"/>
          <p:cNvSpPr/>
          <p:nvPr/>
        </p:nvSpPr>
        <p:spPr>
          <a:xfrm>
            <a:off x="713232" y="4501134"/>
            <a:ext cx="4526280" cy="710946"/>
          </a:xfrm>
          <a:prstGeom prst="roundRect">
            <a:avLst/>
          </a:prstGeom>
          <a:solidFill>
            <a:srgbClr val="F6F8FB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2" name="Rounded Rectangle 41"/>
          <p:cNvSpPr/>
          <p:nvPr/>
        </p:nvSpPr>
        <p:spPr>
          <a:xfrm>
            <a:off x="804672" y="4737735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04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1280160" y="4555998"/>
            <a:ext cx="3849624" cy="60121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Firms may refinance, lengthen maturity, reduce leverage, or delay investment when rates rise.</a:t>
            </a:r>
          </a:p>
        </p:txBody>
      </p:sp>
    </p:spTree>
    <p:extLst>
      <p:ext uri="{BB962C8B-B14F-4D97-AF65-F5344CB8AC3E}">
        <p14:creationId xmlns:p14="http://schemas.microsoft.com/office/powerpoint/2010/main" val="405275922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3"/>
          <p:cNvSpPr/>
          <p:nvPr/>
        </p:nvSpPr>
        <p:spPr>
          <a:xfrm>
            <a:off x="3035808" y="338328"/>
            <a:ext cx="1572768" cy="283464"/>
          </a:xfrm>
          <a:prstGeom prst="roundRect">
            <a:avLst>
              <a:gd name="adj" fmla="val 25806"/>
            </a:avLst>
          </a:prstGeom>
          <a:solidFill>
            <a:srgbClr val="EAF5FB"/>
          </a:solidFill>
          <a:ln>
            <a:solidFill>
              <a:srgbClr val="EAF5FB">
                <a:alpha val="0"/>
              </a:srgbClr>
            </a:solidFill>
          </a:ln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C5A8E"/>
                </a:solidFill>
                <a:latin typeface="Aptos"/>
              </a:rPr>
              <a:t>INTEREST RATES</a:t>
            </a:r>
            <a:endParaRPr lang="en-US" sz="1100" b="1" dirty="0"/>
          </a:p>
        </p:txBody>
      </p:sp>
      <p:sp>
        <p:nvSpPr>
          <p:cNvPr id="6" name="Text 4"/>
          <p:cNvSpPr/>
          <p:nvPr/>
        </p:nvSpPr>
        <p:spPr>
          <a:xfrm>
            <a:off x="3035808" y="758952"/>
            <a:ext cx="632764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200" b="1" dirty="0">
                <a:solidFill>
                  <a:srgbClr val="17324D"/>
                </a:solidFill>
                <a:latin typeface="Aptos"/>
              </a:rPr>
              <a:t>Interest Rates and Consumer Credit</a:t>
            </a:r>
            <a:endParaRPr lang="en-US" sz="2200" b="1" dirty="0"/>
          </a:p>
        </p:txBody>
      </p:sp>
      <p:sp>
        <p:nvSpPr>
          <p:cNvPr id="7" name="Text 5"/>
          <p:cNvSpPr/>
          <p:nvPr/>
        </p:nvSpPr>
        <p:spPr>
          <a:xfrm>
            <a:off x="3035808" y="1216152"/>
            <a:ext cx="658368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>
              <a:buNone/>
            </a:pPr>
            <a:r>
              <a:rPr lang="en-US" sz="1400" b="1" dirty="0">
                <a:solidFill>
                  <a:srgbClr val="FFC000"/>
                </a:solidFill>
                <a:latin typeface="Aptos"/>
              </a:rPr>
              <a:t>Consumer borrowing affects demand for goods, housing, and business revenue.</a:t>
            </a:r>
            <a:endParaRPr lang="en-US" sz="1200" b="1" dirty="0"/>
          </a:p>
        </p:txBody>
      </p:sp>
      <p:sp>
        <p:nvSpPr>
          <p:cNvPr id="14" name="Text 12"/>
          <p:cNvSpPr/>
          <p:nvPr/>
        </p:nvSpPr>
        <p:spPr>
          <a:xfrm>
            <a:off x="502920" y="6565392"/>
            <a:ext cx="29260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B2248"/>
                </a:solidFill>
                <a:latin typeface="Aptos"/>
              </a:rPr>
              <a:t>Interest rates and financial markets</a:t>
            </a:r>
            <a:endParaRPr lang="en-US" sz="1100" b="1" dirty="0"/>
          </a:p>
        </p:txBody>
      </p:sp>
      <p:sp>
        <p:nvSpPr>
          <p:cNvPr id="15" name="Text 13"/>
          <p:cNvSpPr/>
          <p:nvPr/>
        </p:nvSpPr>
        <p:spPr>
          <a:xfrm>
            <a:off x="11292840" y="6528816"/>
            <a:ext cx="4114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sz="1050" b="1">
                <a:solidFill>
                  <a:srgbClr val="17324D"/>
                </a:solidFill>
                <a:latin typeface="Arial"/>
              </a:rPr>
              <a:t>38</a:t>
            </a:r>
            <a:endParaRPr lang="en-US" sz="1200" b="1" dirty="0"/>
          </a:p>
        </p:txBody>
      </p:sp>
      <p:sp>
        <p:nvSpPr>
          <p:cNvPr id="16" name="Text 14"/>
          <p:cNvSpPr/>
          <p:nvPr/>
        </p:nvSpPr>
        <p:spPr>
          <a:xfrm>
            <a:off x="713232" y="1828800"/>
            <a:ext cx="3017520" cy="228600"/>
          </a:xfrm>
          <a:prstGeom prst="rect">
            <a:avLst/>
          </a:prstGeom>
          <a:solidFill>
            <a:srgbClr val="122240"/>
          </a:solidFill>
          <a:ln>
            <a:noFill/>
          </a:ln>
        </p:spPr>
        <p:txBody>
          <a:bodyPr wrap="square" lIns="50800" tIns="0" rIns="50800" bIns="0" rtlCol="0" anchor="ctr"/>
          <a:lstStyle/>
          <a:p>
            <a:pPr marL="0" indent="0"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1550" b="1">
                <a:solidFill>
                  <a:srgbClr val="FFFFFF"/>
                </a:solidFill>
                <a:latin typeface="Aptos"/>
              </a:rPr>
              <a:t>Core explanation</a:t>
            </a:r>
            <a:endParaRPr lang="en-US" sz="1300" b="1" dirty="0"/>
          </a:p>
        </p:txBody>
      </p:sp>
      <p:sp>
        <p:nvSpPr>
          <p:cNvPr id="18" name="Shape 16"/>
          <p:cNvSpPr/>
          <p:nvPr/>
        </p:nvSpPr>
        <p:spPr>
          <a:xfrm>
            <a:off x="6945782" y="3022092"/>
            <a:ext cx="164592" cy="0"/>
          </a:xfrm>
          <a:prstGeom prst="line">
            <a:avLst/>
          </a:prstGeom>
          <a:solidFill>
            <a:srgbClr val="FFFFFF">
              <a:alpha val="0"/>
            </a:srgbClr>
          </a:solidFill>
          <a:ln w="19050">
            <a:solidFill>
              <a:srgbClr val="00A8E0"/>
            </a:solidFill>
            <a:prstDash val="solid"/>
            <a:tailEnd type="triangle"/>
          </a:ln>
        </p:spPr>
        <p:txBody>
          <a:bodyPr/>
          <a:lstStyle/>
          <a:p>
            <a:endParaRPr b="1"/>
          </a:p>
        </p:txBody>
      </p:sp>
      <p:sp>
        <p:nvSpPr>
          <p:cNvPr id="19" name="Shape 17"/>
          <p:cNvSpPr/>
          <p:nvPr/>
        </p:nvSpPr>
        <p:spPr>
          <a:xfrm>
            <a:off x="7975397" y="3022092"/>
            <a:ext cx="164592" cy="0"/>
          </a:xfrm>
          <a:prstGeom prst="line">
            <a:avLst/>
          </a:prstGeom>
          <a:solidFill>
            <a:srgbClr val="FFFFFF">
              <a:alpha val="0"/>
            </a:srgbClr>
          </a:solidFill>
          <a:ln w="19050">
            <a:solidFill>
              <a:srgbClr val="00A8E0"/>
            </a:solidFill>
            <a:prstDash val="solid"/>
            <a:tailEnd type="triangle"/>
          </a:ln>
        </p:spPr>
        <p:txBody>
          <a:bodyPr/>
          <a:lstStyle/>
          <a:p>
            <a:endParaRPr b="1"/>
          </a:p>
        </p:txBody>
      </p:sp>
      <p:sp>
        <p:nvSpPr>
          <p:cNvPr id="20" name="Shape 18"/>
          <p:cNvSpPr/>
          <p:nvPr/>
        </p:nvSpPr>
        <p:spPr>
          <a:xfrm>
            <a:off x="9005011" y="3022092"/>
            <a:ext cx="164592" cy="0"/>
          </a:xfrm>
          <a:prstGeom prst="line">
            <a:avLst/>
          </a:prstGeom>
          <a:solidFill>
            <a:srgbClr val="FFFFFF">
              <a:alpha val="0"/>
            </a:srgbClr>
          </a:solidFill>
          <a:ln w="19050">
            <a:solidFill>
              <a:srgbClr val="00A8E0"/>
            </a:solidFill>
            <a:prstDash val="solid"/>
            <a:tailEnd type="triangle"/>
          </a:ln>
        </p:spPr>
        <p:txBody>
          <a:bodyPr/>
          <a:lstStyle/>
          <a:p>
            <a:endParaRPr b="1"/>
          </a:p>
        </p:txBody>
      </p:sp>
      <p:sp>
        <p:nvSpPr>
          <p:cNvPr id="21" name="Shape 19"/>
          <p:cNvSpPr/>
          <p:nvPr/>
        </p:nvSpPr>
        <p:spPr>
          <a:xfrm>
            <a:off x="10034626" y="3022092"/>
            <a:ext cx="164592" cy="0"/>
          </a:xfrm>
          <a:prstGeom prst="line">
            <a:avLst/>
          </a:prstGeom>
          <a:solidFill>
            <a:srgbClr val="FFFFFF">
              <a:alpha val="0"/>
            </a:srgbClr>
          </a:solidFill>
          <a:ln w="19050">
            <a:solidFill>
              <a:srgbClr val="00A8E0"/>
            </a:solidFill>
            <a:prstDash val="solid"/>
            <a:tailEnd type="triangle"/>
          </a:ln>
        </p:spPr>
        <p:txBody>
          <a:bodyPr/>
          <a:lstStyle/>
          <a:p>
            <a:endParaRPr b="1"/>
          </a:p>
        </p:txBody>
      </p:sp>
      <p:sp>
        <p:nvSpPr>
          <p:cNvPr id="22" name="Text 20"/>
          <p:cNvSpPr/>
          <p:nvPr/>
        </p:nvSpPr>
        <p:spPr>
          <a:xfrm>
            <a:off x="6080760" y="2633472"/>
            <a:ext cx="865022" cy="777240"/>
          </a:xfrm>
          <a:prstGeom prst="roundRect">
            <a:avLst>
              <a:gd name="adj" fmla="val 9412"/>
            </a:avLst>
          </a:prstGeom>
          <a:solidFill>
            <a:srgbClr val="F4FAFE"/>
          </a:solidFill>
          <a:ln w="13970">
            <a:solidFill>
              <a:srgbClr val="00A8E0"/>
            </a:solidFill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7324D"/>
                </a:solidFill>
                <a:latin typeface="Aptos"/>
              </a:rPr>
              <a:t>Higher loan rates</a:t>
            </a:r>
            <a:endParaRPr lang="en-US" sz="1150" b="1" dirty="0"/>
          </a:p>
        </p:txBody>
      </p:sp>
      <p:sp>
        <p:nvSpPr>
          <p:cNvPr id="23" name="Text 21"/>
          <p:cNvSpPr/>
          <p:nvPr/>
        </p:nvSpPr>
        <p:spPr>
          <a:xfrm>
            <a:off x="7110374" y="2633472"/>
            <a:ext cx="865022" cy="777240"/>
          </a:xfrm>
          <a:prstGeom prst="roundRect">
            <a:avLst>
              <a:gd name="adj" fmla="val 9412"/>
            </a:avLst>
          </a:prstGeom>
          <a:solidFill>
            <a:srgbClr val="F4FAFE"/>
          </a:solidFill>
          <a:ln w="13970">
            <a:solidFill>
              <a:srgbClr val="00A8E0"/>
            </a:solidFill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7324D"/>
                </a:solidFill>
                <a:latin typeface="Aptos"/>
              </a:rPr>
              <a:t>Higher payments</a:t>
            </a:r>
            <a:endParaRPr lang="en-US" sz="1150" b="1" dirty="0"/>
          </a:p>
        </p:txBody>
      </p:sp>
      <p:sp>
        <p:nvSpPr>
          <p:cNvPr id="24" name="Text 22"/>
          <p:cNvSpPr/>
          <p:nvPr/>
        </p:nvSpPr>
        <p:spPr>
          <a:xfrm>
            <a:off x="8139989" y="2633472"/>
            <a:ext cx="865022" cy="777240"/>
          </a:xfrm>
          <a:prstGeom prst="roundRect">
            <a:avLst>
              <a:gd name="adj" fmla="val 9412"/>
            </a:avLst>
          </a:prstGeom>
          <a:solidFill>
            <a:srgbClr val="F4FAFE"/>
          </a:solidFill>
          <a:ln w="13970">
            <a:solidFill>
              <a:srgbClr val="00A8E0"/>
            </a:solidFill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7324D"/>
                </a:solidFill>
                <a:latin typeface="Aptos"/>
              </a:rPr>
              <a:t>Lower demand</a:t>
            </a:r>
            <a:endParaRPr lang="en-US" sz="1150" b="1" dirty="0"/>
          </a:p>
        </p:txBody>
      </p:sp>
      <p:sp>
        <p:nvSpPr>
          <p:cNvPr id="25" name="Text 23"/>
          <p:cNvSpPr/>
          <p:nvPr/>
        </p:nvSpPr>
        <p:spPr>
          <a:xfrm>
            <a:off x="9169603" y="2633472"/>
            <a:ext cx="865022" cy="777240"/>
          </a:xfrm>
          <a:prstGeom prst="roundRect">
            <a:avLst>
              <a:gd name="adj" fmla="val 9412"/>
            </a:avLst>
          </a:prstGeom>
          <a:solidFill>
            <a:srgbClr val="F4FAFE"/>
          </a:solidFill>
          <a:ln w="13970">
            <a:solidFill>
              <a:srgbClr val="00A8E0"/>
            </a:solidFill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7324D"/>
                </a:solidFill>
                <a:latin typeface="Aptos"/>
              </a:rPr>
              <a:t>Lower sales</a:t>
            </a:r>
            <a:endParaRPr lang="en-US" sz="1150" b="1" dirty="0"/>
          </a:p>
        </p:txBody>
      </p:sp>
      <p:sp>
        <p:nvSpPr>
          <p:cNvPr id="26" name="Text 24"/>
          <p:cNvSpPr/>
          <p:nvPr/>
        </p:nvSpPr>
        <p:spPr>
          <a:xfrm>
            <a:off x="10199218" y="2633472"/>
            <a:ext cx="865022" cy="777240"/>
          </a:xfrm>
          <a:prstGeom prst="roundRect">
            <a:avLst>
              <a:gd name="adj" fmla="val 9412"/>
            </a:avLst>
          </a:prstGeom>
          <a:solidFill>
            <a:srgbClr val="F4FAFE"/>
          </a:solidFill>
          <a:ln w="13970">
            <a:solidFill>
              <a:srgbClr val="00A8E0"/>
            </a:solidFill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7324D"/>
                </a:solidFill>
                <a:latin typeface="Aptos"/>
              </a:rPr>
              <a:t>Cash-flow pressure</a:t>
            </a:r>
            <a:endParaRPr lang="en-US" sz="1150" b="1" dirty="0"/>
          </a:p>
        </p:txBody>
      </p:sp>
      <p:sp>
        <p:nvSpPr>
          <p:cNvPr id="27" name="Rounded Rectangle 26"/>
          <p:cNvSpPr/>
          <p:nvPr/>
        </p:nvSpPr>
        <p:spPr>
          <a:xfrm>
            <a:off x="594360" y="5340858"/>
            <a:ext cx="10753344" cy="694944"/>
          </a:xfrm>
          <a:prstGeom prst="roundRect">
            <a:avLst/>
          </a:prstGeom>
          <a:solidFill>
            <a:srgbClr val="F7FAFC"/>
          </a:solidFill>
          <a:ln w="13970">
            <a:solidFill>
              <a:srgbClr val="BEDC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28" name="Rounded Rectangle 27"/>
          <p:cNvSpPr/>
          <p:nvPr/>
        </p:nvSpPr>
        <p:spPr>
          <a:xfrm>
            <a:off x="749808" y="5432298"/>
            <a:ext cx="1554480" cy="237744"/>
          </a:xfrm>
          <a:prstGeom prst="roundRect">
            <a:avLst/>
          </a:prstGeom>
          <a:solidFill>
            <a:srgbClr val="E8F6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6094"/>
                </a:solidFill>
                <a:latin typeface="Aptos"/>
              </a:rPr>
              <a:t>MANAGER'S
INSIGHT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487168" y="5450586"/>
            <a:ext cx="8595360" cy="22860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>
                <a:solidFill>
                  <a:srgbClr val="122F49"/>
                </a:solidFill>
                <a:latin typeface="Aptos"/>
              </a:rPr>
              <a:t>Consumer credit affects demand for durable goods and firm revenue.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749808" y="5734050"/>
            <a:ext cx="1554480" cy="237744"/>
          </a:xfrm>
          <a:prstGeom prst="roundRect">
            <a:avLst/>
          </a:prstGeom>
          <a:solidFill>
            <a:srgbClr val="E2F6F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916E"/>
                </a:solidFill>
                <a:latin typeface="Aptos"/>
              </a:rPr>
              <a:t>QUICK EXAMPLE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2487168" y="5752338"/>
            <a:ext cx="8595360" cy="22860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>
                <a:solidFill>
                  <a:srgbClr val="122F49"/>
                </a:solidFill>
                <a:latin typeface="Aptos"/>
              </a:rPr>
              <a:t>Car sales may fall when auto-loan rates rise.</a:t>
            </a:r>
          </a:p>
        </p:txBody>
      </p:sp>
      <p:sp>
        <p:nvSpPr>
          <p:cNvPr id="32" name="Rounded Rectangle 31"/>
          <p:cNvSpPr/>
          <p:nvPr/>
        </p:nvSpPr>
        <p:spPr>
          <a:xfrm>
            <a:off x="713232" y="2148840"/>
            <a:ext cx="4526280" cy="710946"/>
          </a:xfrm>
          <a:prstGeom prst="roundRect">
            <a:avLst/>
          </a:prstGeom>
          <a:solidFill>
            <a:srgbClr val="FAFBFD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3" name="Rounded Rectangle 32"/>
          <p:cNvSpPr/>
          <p:nvPr/>
        </p:nvSpPr>
        <p:spPr>
          <a:xfrm>
            <a:off x="804672" y="2385441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01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1280160" y="2203704"/>
            <a:ext cx="3849624" cy="60121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Higher rates increase payments on mortgages, auto loans, credit cards, and personal loans.</a:t>
            </a:r>
          </a:p>
        </p:txBody>
      </p:sp>
      <p:sp>
        <p:nvSpPr>
          <p:cNvPr id="35" name="Rounded Rectangle 34"/>
          <p:cNvSpPr/>
          <p:nvPr/>
        </p:nvSpPr>
        <p:spPr>
          <a:xfrm>
            <a:off x="713232" y="2932938"/>
            <a:ext cx="4526280" cy="710946"/>
          </a:xfrm>
          <a:prstGeom prst="roundRect">
            <a:avLst/>
          </a:prstGeom>
          <a:solidFill>
            <a:srgbClr val="F6F8FB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6" name="Rounded Rectangle 35"/>
          <p:cNvSpPr/>
          <p:nvPr/>
        </p:nvSpPr>
        <p:spPr>
          <a:xfrm>
            <a:off x="804672" y="3169539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02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1280160" y="2987802"/>
            <a:ext cx="3849624" cy="60121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Consumer demand for interest-sensitive products may decline when rates rise.</a:t>
            </a:r>
          </a:p>
        </p:txBody>
      </p:sp>
      <p:sp>
        <p:nvSpPr>
          <p:cNvPr id="38" name="Rounded Rectangle 37"/>
          <p:cNvSpPr/>
          <p:nvPr/>
        </p:nvSpPr>
        <p:spPr>
          <a:xfrm>
            <a:off x="713232" y="3717036"/>
            <a:ext cx="4526280" cy="710946"/>
          </a:xfrm>
          <a:prstGeom prst="roundRect">
            <a:avLst/>
          </a:prstGeom>
          <a:solidFill>
            <a:srgbClr val="FAFBFD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9" name="Rounded Rectangle 38"/>
          <p:cNvSpPr/>
          <p:nvPr/>
        </p:nvSpPr>
        <p:spPr>
          <a:xfrm>
            <a:off x="804672" y="3953637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03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1280160" y="3771900"/>
            <a:ext cx="3849624" cy="60121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550" b="1">
                <a:solidFill>
                  <a:srgbClr val="1B1F27"/>
                </a:solidFill>
                <a:latin typeface="Aptos"/>
              </a:rPr>
              <a:t>Lower consumer spending can reduce business sales and cash flows.</a:t>
            </a:r>
          </a:p>
        </p:txBody>
      </p:sp>
      <p:sp>
        <p:nvSpPr>
          <p:cNvPr id="41" name="Rounded Rectangle 40"/>
          <p:cNvSpPr/>
          <p:nvPr/>
        </p:nvSpPr>
        <p:spPr>
          <a:xfrm>
            <a:off x="713232" y="4501134"/>
            <a:ext cx="4526280" cy="710946"/>
          </a:xfrm>
          <a:prstGeom prst="roundRect">
            <a:avLst/>
          </a:prstGeom>
          <a:solidFill>
            <a:srgbClr val="F6F8FB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2" name="Rounded Rectangle 41"/>
          <p:cNvSpPr/>
          <p:nvPr/>
        </p:nvSpPr>
        <p:spPr>
          <a:xfrm>
            <a:off x="804672" y="4737735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04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1280160" y="4555998"/>
            <a:ext cx="3849624" cy="60121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Firms must consider how rate changes affect customers as well as the firm’s own financing cost.</a:t>
            </a:r>
          </a:p>
        </p:txBody>
      </p:sp>
    </p:spTree>
    <p:extLst>
      <p:ext uri="{BB962C8B-B14F-4D97-AF65-F5344CB8AC3E}">
        <p14:creationId xmlns:p14="http://schemas.microsoft.com/office/powerpoint/2010/main" val="145324906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3"/>
          <p:cNvSpPr/>
          <p:nvPr/>
        </p:nvSpPr>
        <p:spPr>
          <a:xfrm>
            <a:off x="3035808" y="338328"/>
            <a:ext cx="1572768" cy="283464"/>
          </a:xfrm>
          <a:prstGeom prst="roundRect">
            <a:avLst>
              <a:gd name="adj" fmla="val 25806"/>
            </a:avLst>
          </a:prstGeom>
          <a:solidFill>
            <a:srgbClr val="EAF5FB"/>
          </a:solidFill>
          <a:ln>
            <a:solidFill>
              <a:srgbClr val="EAF5FB">
                <a:alpha val="0"/>
              </a:srgbClr>
            </a:solidFill>
          </a:ln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C5A8E"/>
                </a:solidFill>
                <a:latin typeface="Aptos"/>
              </a:rPr>
              <a:t>INTEREST RATES</a:t>
            </a:r>
            <a:endParaRPr lang="en-US" sz="1100" b="1" dirty="0"/>
          </a:p>
        </p:txBody>
      </p:sp>
      <p:sp>
        <p:nvSpPr>
          <p:cNvPr id="6" name="Text 4"/>
          <p:cNvSpPr/>
          <p:nvPr/>
        </p:nvSpPr>
        <p:spPr>
          <a:xfrm>
            <a:off x="3035808" y="758952"/>
            <a:ext cx="632764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200" b="1" dirty="0">
                <a:solidFill>
                  <a:srgbClr val="17324D"/>
                </a:solidFill>
                <a:latin typeface="Aptos"/>
              </a:rPr>
              <a:t>Central Bank Influence on Interest Rates</a:t>
            </a:r>
            <a:endParaRPr lang="en-US" sz="2200" b="1" dirty="0"/>
          </a:p>
        </p:txBody>
      </p:sp>
      <p:sp>
        <p:nvSpPr>
          <p:cNvPr id="7" name="Text 5"/>
          <p:cNvSpPr/>
          <p:nvPr/>
        </p:nvSpPr>
        <p:spPr>
          <a:xfrm>
            <a:off x="3035808" y="1216152"/>
            <a:ext cx="658368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>
              <a:buNone/>
            </a:pPr>
            <a:r>
              <a:rPr lang="en-US" sz="1400" b="1" dirty="0">
                <a:solidFill>
                  <a:srgbClr val="FFC000"/>
                </a:solidFill>
                <a:latin typeface="Aptos"/>
              </a:rPr>
              <a:t>Central banks guide short-term rates and liquidity conditions.</a:t>
            </a:r>
            <a:endParaRPr lang="en-US" sz="1200" b="1" dirty="0"/>
          </a:p>
        </p:txBody>
      </p:sp>
      <p:sp>
        <p:nvSpPr>
          <p:cNvPr id="14" name="Text 12"/>
          <p:cNvSpPr/>
          <p:nvPr/>
        </p:nvSpPr>
        <p:spPr>
          <a:xfrm>
            <a:off x="502920" y="6565392"/>
            <a:ext cx="29260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B2248"/>
                </a:solidFill>
                <a:latin typeface="Aptos"/>
              </a:rPr>
              <a:t>Interest rates and financial markets</a:t>
            </a:r>
            <a:endParaRPr lang="en-US" sz="1100" b="1" dirty="0"/>
          </a:p>
        </p:txBody>
      </p:sp>
      <p:sp>
        <p:nvSpPr>
          <p:cNvPr id="15" name="Text 13"/>
          <p:cNvSpPr/>
          <p:nvPr/>
        </p:nvSpPr>
        <p:spPr>
          <a:xfrm>
            <a:off x="11292840" y="6528816"/>
            <a:ext cx="4114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sz="1400" b="1">
                <a:solidFill>
                  <a:srgbClr val="17324D"/>
                </a:solidFill>
                <a:latin typeface="Arial"/>
              </a:rPr>
              <a:t>39</a:t>
            </a:r>
            <a:endParaRPr lang="en-US" sz="1200" b="1" dirty="0"/>
          </a:p>
        </p:txBody>
      </p:sp>
      <p:pic>
        <p:nvPicPr>
          <p:cNvPr id="16" name="Image 0" descr="/mnt/data/a_cinematic_photorealistic_composite_financial_co_batch_3.png"/>
          <p:cNvPicPr>
            <a:picLocks noChangeAspect="1"/>
          </p:cNvPicPr>
          <p:nvPr/>
        </p:nvPicPr>
        <p:blipFill>
          <a:blip r:embed="rId3"/>
          <a:srcRect l="3345" r="3345"/>
          <a:stretch/>
        </p:blipFill>
        <p:spPr>
          <a:xfrm>
            <a:off x="5989320" y="1920240"/>
            <a:ext cx="5230368" cy="3154680"/>
          </a:xfrm>
          <a:prstGeom prst="rect">
            <a:avLst/>
          </a:prstGeom>
        </p:spPr>
      </p:pic>
      <p:sp>
        <p:nvSpPr>
          <p:cNvPr id="17" name="Shape 14"/>
          <p:cNvSpPr/>
          <p:nvPr/>
        </p:nvSpPr>
        <p:spPr>
          <a:xfrm>
            <a:off x="5989320" y="1920240"/>
            <a:ext cx="5230368" cy="3154680"/>
          </a:xfrm>
          <a:prstGeom prst="roundRect">
            <a:avLst>
              <a:gd name="adj" fmla="val 2319"/>
            </a:avLst>
          </a:prstGeom>
          <a:solidFill>
            <a:srgbClr val="FFFFFF">
              <a:alpha val="0"/>
            </a:srgbClr>
          </a:solidFill>
          <a:ln w="13970">
            <a:solidFill>
              <a:srgbClr val="00A8E0">
                <a:alpha val="80000"/>
              </a:srgbClr>
            </a:solidFill>
            <a:prstDash val="solid"/>
          </a:ln>
        </p:spPr>
        <p:txBody>
          <a:bodyPr/>
          <a:lstStyle/>
          <a:p>
            <a:endParaRPr b="1"/>
          </a:p>
        </p:txBody>
      </p:sp>
      <p:sp>
        <p:nvSpPr>
          <p:cNvPr id="19" name="Rounded Rectangle 18"/>
          <p:cNvSpPr/>
          <p:nvPr/>
        </p:nvSpPr>
        <p:spPr>
          <a:xfrm>
            <a:off x="594360" y="5340858"/>
            <a:ext cx="10753344" cy="694944"/>
          </a:xfrm>
          <a:prstGeom prst="roundRect">
            <a:avLst/>
          </a:prstGeom>
          <a:solidFill>
            <a:srgbClr val="F7FAFC"/>
          </a:solidFill>
          <a:ln w="13970">
            <a:solidFill>
              <a:srgbClr val="BEDC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20" name="Rounded Rectangle 19"/>
          <p:cNvSpPr/>
          <p:nvPr/>
        </p:nvSpPr>
        <p:spPr>
          <a:xfrm>
            <a:off x="749808" y="5432298"/>
            <a:ext cx="1554480" cy="237744"/>
          </a:xfrm>
          <a:prstGeom prst="roundRect">
            <a:avLst/>
          </a:prstGeom>
          <a:solidFill>
            <a:srgbClr val="E8F6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6094"/>
                </a:solidFill>
                <a:latin typeface="Aptos"/>
              </a:rPr>
              <a:t>MANAGER'S
INSIGHT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487168" y="5450586"/>
            <a:ext cx="8595360" cy="22860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>
                <a:solidFill>
                  <a:srgbClr val="122F49"/>
                </a:solidFill>
                <a:latin typeface="Aptos"/>
              </a:rPr>
              <a:t>Central bank policy guides short-term funding conditions.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749808" y="5734050"/>
            <a:ext cx="1554480" cy="237744"/>
          </a:xfrm>
          <a:prstGeom prst="roundRect">
            <a:avLst/>
          </a:prstGeom>
          <a:solidFill>
            <a:srgbClr val="E2F6F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916E"/>
                </a:solidFill>
                <a:latin typeface="Aptos"/>
              </a:rPr>
              <a:t>QUICK EXAMPLE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2487168" y="5752338"/>
            <a:ext cx="8595360" cy="22860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>
                <a:solidFill>
                  <a:srgbClr val="122F49"/>
                </a:solidFill>
                <a:latin typeface="Aptos"/>
              </a:rPr>
              <a:t>A policy-rate hike can raise bank funding costs.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731520" y="1920240"/>
            <a:ext cx="4800600" cy="733806"/>
          </a:xfrm>
          <a:prstGeom prst="roundRect">
            <a:avLst/>
          </a:prstGeom>
          <a:solidFill>
            <a:srgbClr val="FAFBFD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Rounded Rectangle 24"/>
          <p:cNvSpPr/>
          <p:nvPr/>
        </p:nvSpPr>
        <p:spPr>
          <a:xfrm>
            <a:off x="822960" y="2168271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01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298448" y="1975104"/>
            <a:ext cx="4123944" cy="62407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Central banks set or influence policy rates used as anchors for short-term market rates.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731520" y="2727198"/>
            <a:ext cx="4800600" cy="733806"/>
          </a:xfrm>
          <a:prstGeom prst="roundRect">
            <a:avLst/>
          </a:prstGeom>
          <a:solidFill>
            <a:srgbClr val="F6F8FB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8" name="Rounded Rectangle 27"/>
          <p:cNvSpPr/>
          <p:nvPr/>
        </p:nvSpPr>
        <p:spPr>
          <a:xfrm>
            <a:off x="822960" y="2975229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02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298448" y="2782062"/>
            <a:ext cx="4123944" cy="62407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They manage liquidity through open-market operations and other policy tools.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731520" y="3534156"/>
            <a:ext cx="4800600" cy="733806"/>
          </a:xfrm>
          <a:prstGeom prst="roundRect">
            <a:avLst/>
          </a:prstGeom>
          <a:solidFill>
            <a:srgbClr val="FAFBFD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1" name="Rounded Rectangle 30"/>
          <p:cNvSpPr/>
          <p:nvPr/>
        </p:nvSpPr>
        <p:spPr>
          <a:xfrm>
            <a:off x="822960" y="3782187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03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298448" y="3589020"/>
            <a:ext cx="4123944" cy="62407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Policy expectations affect bond yields, exchange rates, and equity prices.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731520" y="4341114"/>
            <a:ext cx="4800600" cy="733806"/>
          </a:xfrm>
          <a:prstGeom prst="roundRect">
            <a:avLst/>
          </a:prstGeom>
          <a:solidFill>
            <a:srgbClr val="F6F8FB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4" name="Rounded Rectangle 33"/>
          <p:cNvSpPr/>
          <p:nvPr/>
        </p:nvSpPr>
        <p:spPr>
          <a:xfrm>
            <a:off x="822960" y="4589145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04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1298448" y="4395978"/>
            <a:ext cx="4123944" cy="62407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Central banks aim to balance inflation control, employment, growth, and financial stability.</a:t>
            </a:r>
          </a:p>
        </p:txBody>
      </p:sp>
    </p:spTree>
    <p:extLst>
      <p:ext uri="{BB962C8B-B14F-4D97-AF65-F5344CB8AC3E}">
        <p14:creationId xmlns:p14="http://schemas.microsoft.com/office/powerpoint/2010/main" val="316373057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8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3"/>
          <p:cNvSpPr/>
          <p:nvPr/>
        </p:nvSpPr>
        <p:spPr>
          <a:xfrm>
            <a:off x="3035808" y="338328"/>
            <a:ext cx="1572768" cy="283464"/>
          </a:xfrm>
          <a:prstGeom prst="roundRect">
            <a:avLst>
              <a:gd name="adj" fmla="val 25806"/>
            </a:avLst>
          </a:prstGeom>
          <a:solidFill>
            <a:srgbClr val="EAF5FB"/>
          </a:solidFill>
          <a:ln>
            <a:solidFill>
              <a:srgbClr val="EAF5FB">
                <a:alpha val="0"/>
              </a:srgbClr>
            </a:solidFill>
          </a:ln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C5A8E"/>
                </a:solidFill>
                <a:latin typeface="Aptos"/>
              </a:rPr>
              <a:t>INTEREST RATES</a:t>
            </a:r>
            <a:endParaRPr lang="en-US" sz="1100" b="1" dirty="0"/>
          </a:p>
        </p:txBody>
      </p:sp>
      <p:sp>
        <p:nvSpPr>
          <p:cNvPr id="6" name="Text 4"/>
          <p:cNvSpPr/>
          <p:nvPr/>
        </p:nvSpPr>
        <p:spPr>
          <a:xfrm>
            <a:off x="3035808" y="758952"/>
            <a:ext cx="632764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200" b="1" dirty="0">
                <a:solidFill>
                  <a:srgbClr val="17324D"/>
                </a:solidFill>
                <a:latin typeface="Aptos"/>
              </a:rPr>
              <a:t>Monetary Policy and Financial Markets</a:t>
            </a:r>
            <a:endParaRPr lang="en-US" sz="2200" b="1" dirty="0"/>
          </a:p>
        </p:txBody>
      </p:sp>
      <p:sp>
        <p:nvSpPr>
          <p:cNvPr id="7" name="Text 5"/>
          <p:cNvSpPr/>
          <p:nvPr/>
        </p:nvSpPr>
        <p:spPr>
          <a:xfrm>
            <a:off x="3035808" y="1216152"/>
            <a:ext cx="658368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/>
          </a:bodyPr>
          <a:lstStyle/>
          <a:p>
            <a:pPr marL="0" indent="0">
              <a:buNone/>
            </a:pPr>
            <a:r>
              <a:rPr lang="en-US" sz="1400" b="1" dirty="0">
                <a:solidFill>
                  <a:srgbClr val="FFC000"/>
                </a:solidFill>
                <a:latin typeface="Aptos"/>
              </a:rPr>
              <a:t>Policy affects asset prices through discount rates, expectations, and risk appetite.</a:t>
            </a:r>
            <a:endParaRPr lang="en-US" sz="1200" b="1" dirty="0"/>
          </a:p>
        </p:txBody>
      </p:sp>
      <p:sp>
        <p:nvSpPr>
          <p:cNvPr id="14" name="Text 12"/>
          <p:cNvSpPr/>
          <p:nvPr/>
        </p:nvSpPr>
        <p:spPr>
          <a:xfrm>
            <a:off x="502920" y="6565392"/>
            <a:ext cx="29260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B2248"/>
                </a:solidFill>
                <a:latin typeface="Aptos"/>
              </a:rPr>
              <a:t>Interest rates and financial markets</a:t>
            </a:r>
            <a:endParaRPr lang="en-US" sz="1100" b="1" dirty="0"/>
          </a:p>
        </p:txBody>
      </p:sp>
      <p:sp>
        <p:nvSpPr>
          <p:cNvPr id="15" name="Text 13"/>
          <p:cNvSpPr/>
          <p:nvPr/>
        </p:nvSpPr>
        <p:spPr>
          <a:xfrm>
            <a:off x="11292840" y="6528816"/>
            <a:ext cx="4114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sz="1400" b="1">
                <a:solidFill>
                  <a:srgbClr val="17324D"/>
                </a:solidFill>
                <a:latin typeface="Arial"/>
              </a:rPr>
              <a:t>40</a:t>
            </a:r>
            <a:endParaRPr lang="en-US" sz="1200" b="1" dirty="0"/>
          </a:p>
        </p:txBody>
      </p:sp>
      <p:pic>
        <p:nvPicPr>
          <p:cNvPr id="16" name="Image 0" descr="/mnt/data/a_wide_modern_classroom_finance_lab_scene_a_larg_batch_1.png"/>
          <p:cNvPicPr>
            <a:picLocks noChangeAspect="1"/>
          </p:cNvPicPr>
          <p:nvPr/>
        </p:nvPicPr>
        <p:blipFill>
          <a:blip r:embed="rId3"/>
          <a:srcRect l="3345" r="3345"/>
          <a:stretch/>
        </p:blipFill>
        <p:spPr>
          <a:xfrm>
            <a:off x="5989320" y="1920240"/>
            <a:ext cx="5230368" cy="3154680"/>
          </a:xfrm>
          <a:prstGeom prst="rect">
            <a:avLst/>
          </a:prstGeom>
        </p:spPr>
      </p:pic>
      <p:sp>
        <p:nvSpPr>
          <p:cNvPr id="17" name="Shape 14"/>
          <p:cNvSpPr/>
          <p:nvPr/>
        </p:nvSpPr>
        <p:spPr>
          <a:xfrm>
            <a:off x="5989320" y="1920240"/>
            <a:ext cx="5230368" cy="3154680"/>
          </a:xfrm>
          <a:prstGeom prst="roundRect">
            <a:avLst>
              <a:gd name="adj" fmla="val 2319"/>
            </a:avLst>
          </a:prstGeom>
          <a:solidFill>
            <a:srgbClr val="FFFFFF">
              <a:alpha val="0"/>
            </a:srgbClr>
          </a:solidFill>
          <a:ln w="13970">
            <a:solidFill>
              <a:srgbClr val="00A8E0">
                <a:alpha val="80000"/>
              </a:srgbClr>
            </a:solidFill>
            <a:prstDash val="solid"/>
          </a:ln>
        </p:spPr>
        <p:txBody>
          <a:bodyPr/>
          <a:lstStyle/>
          <a:p>
            <a:endParaRPr b="1"/>
          </a:p>
        </p:txBody>
      </p:sp>
      <p:sp>
        <p:nvSpPr>
          <p:cNvPr id="19" name="Rounded Rectangle 18"/>
          <p:cNvSpPr/>
          <p:nvPr/>
        </p:nvSpPr>
        <p:spPr>
          <a:xfrm>
            <a:off x="594360" y="5340858"/>
            <a:ext cx="10753344" cy="694944"/>
          </a:xfrm>
          <a:prstGeom prst="roundRect">
            <a:avLst/>
          </a:prstGeom>
          <a:solidFill>
            <a:srgbClr val="F7FAFC"/>
          </a:solidFill>
          <a:ln w="13970">
            <a:solidFill>
              <a:srgbClr val="BEDC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20" name="Rounded Rectangle 19"/>
          <p:cNvSpPr/>
          <p:nvPr/>
        </p:nvSpPr>
        <p:spPr>
          <a:xfrm>
            <a:off x="749808" y="5432298"/>
            <a:ext cx="1554480" cy="237744"/>
          </a:xfrm>
          <a:prstGeom prst="roundRect">
            <a:avLst/>
          </a:prstGeom>
          <a:solidFill>
            <a:srgbClr val="E8F6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6094"/>
                </a:solidFill>
                <a:latin typeface="Aptos"/>
              </a:rPr>
              <a:t>MANAGER'S
INSIGHT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487168" y="5450586"/>
            <a:ext cx="8595360" cy="22860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>
                <a:solidFill>
                  <a:srgbClr val="122F49"/>
                </a:solidFill>
                <a:latin typeface="Aptos"/>
              </a:rPr>
              <a:t>Policy affects markets through discount rates and risk appetite.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749808" y="5734050"/>
            <a:ext cx="1554480" cy="237744"/>
          </a:xfrm>
          <a:prstGeom prst="roundRect">
            <a:avLst/>
          </a:prstGeom>
          <a:solidFill>
            <a:srgbClr val="E2F6F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916E"/>
                </a:solidFill>
                <a:latin typeface="Aptos"/>
              </a:rPr>
              <a:t>QUICK EXAMPLE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2487168" y="5752338"/>
            <a:ext cx="8595360" cy="22860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>
                <a:solidFill>
                  <a:srgbClr val="122F49"/>
                </a:solidFill>
                <a:latin typeface="Aptos"/>
              </a:rPr>
              <a:t>Tighter policy can lower asset prices.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731520" y="1920240"/>
            <a:ext cx="4800600" cy="733806"/>
          </a:xfrm>
          <a:prstGeom prst="roundRect">
            <a:avLst/>
          </a:prstGeom>
          <a:solidFill>
            <a:srgbClr val="FAFBFD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Rounded Rectangle 24"/>
          <p:cNvSpPr/>
          <p:nvPr/>
        </p:nvSpPr>
        <p:spPr>
          <a:xfrm>
            <a:off x="822960" y="2168271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01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298448" y="1975104"/>
            <a:ext cx="4123944" cy="62407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Tightening policy usually raises short-term rates and can reduce borrowing and asset valuations.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731520" y="2727198"/>
            <a:ext cx="4800600" cy="733806"/>
          </a:xfrm>
          <a:prstGeom prst="roundRect">
            <a:avLst/>
          </a:prstGeom>
          <a:solidFill>
            <a:srgbClr val="F6F8FB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8" name="Rounded Rectangle 27"/>
          <p:cNvSpPr/>
          <p:nvPr/>
        </p:nvSpPr>
        <p:spPr>
          <a:xfrm>
            <a:off x="822960" y="2975229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02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298448" y="2782062"/>
            <a:ext cx="4123944" cy="62407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Easing policy usually lowers short-term rates and can support credit growth and valuations.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731520" y="3534156"/>
            <a:ext cx="4800600" cy="733806"/>
          </a:xfrm>
          <a:prstGeom prst="roundRect">
            <a:avLst/>
          </a:prstGeom>
          <a:solidFill>
            <a:srgbClr val="FAFBFD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1" name="Rounded Rectangle 30"/>
          <p:cNvSpPr/>
          <p:nvPr/>
        </p:nvSpPr>
        <p:spPr>
          <a:xfrm>
            <a:off x="822960" y="3782187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03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298448" y="3589020"/>
            <a:ext cx="4123944" cy="62407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Markets often react to expectations before official policy changes occur.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731520" y="4341114"/>
            <a:ext cx="4800600" cy="733806"/>
          </a:xfrm>
          <a:prstGeom prst="roundRect">
            <a:avLst/>
          </a:prstGeom>
          <a:solidFill>
            <a:srgbClr val="F6F8FB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4" name="Rounded Rectangle 33"/>
          <p:cNvSpPr/>
          <p:nvPr/>
        </p:nvSpPr>
        <p:spPr>
          <a:xfrm>
            <a:off x="822960" y="4589145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04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1298448" y="4395978"/>
            <a:ext cx="4123944" cy="62407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Communication and credibility are important because expectations shape long-term yields.</a:t>
            </a:r>
          </a:p>
        </p:txBody>
      </p:sp>
    </p:spTree>
    <p:extLst>
      <p:ext uri="{BB962C8B-B14F-4D97-AF65-F5344CB8AC3E}">
        <p14:creationId xmlns:p14="http://schemas.microsoft.com/office/powerpoint/2010/main" val="212608543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3"/>
          <p:cNvSpPr/>
          <p:nvPr/>
        </p:nvSpPr>
        <p:spPr>
          <a:xfrm>
            <a:off x="3035808" y="338328"/>
            <a:ext cx="1572768" cy="283464"/>
          </a:xfrm>
          <a:prstGeom prst="roundRect">
            <a:avLst>
              <a:gd name="adj" fmla="val 25806"/>
            </a:avLst>
          </a:prstGeom>
          <a:solidFill>
            <a:srgbClr val="EAF5FB"/>
          </a:solidFill>
          <a:ln>
            <a:solidFill>
              <a:srgbClr val="EAF5FB">
                <a:alpha val="0"/>
              </a:srgbClr>
            </a:solidFill>
          </a:ln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C5A8E"/>
                </a:solidFill>
                <a:latin typeface="Aptos"/>
              </a:rPr>
              <a:t>INTEREST RATES</a:t>
            </a:r>
            <a:endParaRPr lang="en-US" sz="1100" b="1" dirty="0"/>
          </a:p>
        </p:txBody>
      </p:sp>
      <p:sp>
        <p:nvSpPr>
          <p:cNvPr id="6" name="Text 4"/>
          <p:cNvSpPr/>
          <p:nvPr/>
        </p:nvSpPr>
        <p:spPr>
          <a:xfrm>
            <a:off x="3035808" y="758952"/>
            <a:ext cx="632764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200" b="1" dirty="0">
                <a:solidFill>
                  <a:srgbClr val="17324D"/>
                </a:solidFill>
                <a:latin typeface="Aptos"/>
              </a:rPr>
              <a:t>International Interest Rate Differences</a:t>
            </a:r>
            <a:endParaRPr lang="en-US" sz="2200" b="1" dirty="0"/>
          </a:p>
        </p:txBody>
      </p:sp>
      <p:sp>
        <p:nvSpPr>
          <p:cNvPr id="7" name="Text 5"/>
          <p:cNvSpPr/>
          <p:nvPr/>
        </p:nvSpPr>
        <p:spPr>
          <a:xfrm>
            <a:off x="3035808" y="1216152"/>
            <a:ext cx="658368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/>
          </a:bodyPr>
          <a:lstStyle/>
          <a:p>
            <a:pPr marL="0" indent="0">
              <a:buNone/>
            </a:pPr>
            <a:r>
              <a:rPr lang="en-US" sz="1400" b="1" dirty="0">
                <a:solidFill>
                  <a:srgbClr val="FFC000"/>
                </a:solidFill>
                <a:latin typeface="Aptos"/>
              </a:rPr>
              <a:t>Rates differ across countries because inflation, risk, policy, and capital flows differ.</a:t>
            </a:r>
            <a:endParaRPr lang="en-US" sz="1200" b="1" dirty="0"/>
          </a:p>
        </p:txBody>
      </p:sp>
      <p:sp>
        <p:nvSpPr>
          <p:cNvPr id="14" name="Text 12"/>
          <p:cNvSpPr/>
          <p:nvPr/>
        </p:nvSpPr>
        <p:spPr>
          <a:xfrm>
            <a:off x="502920" y="6565392"/>
            <a:ext cx="29260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B2248"/>
                </a:solidFill>
                <a:latin typeface="Aptos"/>
              </a:rPr>
              <a:t>Interest rates and financial markets</a:t>
            </a:r>
            <a:endParaRPr lang="en-US" sz="1100" b="1" dirty="0"/>
          </a:p>
        </p:txBody>
      </p:sp>
      <p:sp>
        <p:nvSpPr>
          <p:cNvPr id="15" name="Text 13"/>
          <p:cNvSpPr/>
          <p:nvPr/>
        </p:nvSpPr>
        <p:spPr>
          <a:xfrm>
            <a:off x="11292840" y="6528816"/>
            <a:ext cx="4114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sz="1400" b="1">
                <a:solidFill>
                  <a:srgbClr val="17324D"/>
                </a:solidFill>
                <a:latin typeface="Arial"/>
              </a:rPr>
              <a:t>41</a:t>
            </a:r>
            <a:endParaRPr lang="en-US" sz="1200" b="1" dirty="0"/>
          </a:p>
        </p:txBody>
      </p:sp>
      <p:pic>
        <p:nvPicPr>
          <p:cNvPr id="16" name="Image 0" descr="/mnt/data/a_wide_high_resolution_futuristic_finance_globa_batch_5.png"/>
          <p:cNvPicPr>
            <a:picLocks noChangeAspect="1"/>
          </p:cNvPicPr>
          <p:nvPr/>
        </p:nvPicPr>
        <p:blipFill>
          <a:blip r:embed="rId3"/>
          <a:srcRect l="3345" r="3345"/>
          <a:stretch/>
        </p:blipFill>
        <p:spPr>
          <a:xfrm>
            <a:off x="5989320" y="1920240"/>
            <a:ext cx="5230368" cy="3154680"/>
          </a:xfrm>
          <a:prstGeom prst="rect">
            <a:avLst/>
          </a:prstGeom>
        </p:spPr>
      </p:pic>
      <p:sp>
        <p:nvSpPr>
          <p:cNvPr id="17" name="Shape 14"/>
          <p:cNvSpPr/>
          <p:nvPr/>
        </p:nvSpPr>
        <p:spPr>
          <a:xfrm>
            <a:off x="5989320" y="1920240"/>
            <a:ext cx="5230368" cy="3154680"/>
          </a:xfrm>
          <a:prstGeom prst="roundRect">
            <a:avLst>
              <a:gd name="adj" fmla="val 2319"/>
            </a:avLst>
          </a:prstGeom>
          <a:solidFill>
            <a:srgbClr val="FFFFFF">
              <a:alpha val="0"/>
            </a:srgbClr>
          </a:solidFill>
          <a:ln w="13970">
            <a:solidFill>
              <a:srgbClr val="00A8E0">
                <a:alpha val="80000"/>
              </a:srgbClr>
            </a:solidFill>
            <a:prstDash val="solid"/>
          </a:ln>
        </p:spPr>
        <p:txBody>
          <a:bodyPr/>
          <a:lstStyle/>
          <a:p>
            <a:endParaRPr b="1"/>
          </a:p>
        </p:txBody>
      </p:sp>
      <p:sp>
        <p:nvSpPr>
          <p:cNvPr id="19" name="Rounded Rectangle 18"/>
          <p:cNvSpPr/>
          <p:nvPr/>
        </p:nvSpPr>
        <p:spPr>
          <a:xfrm>
            <a:off x="594360" y="5340858"/>
            <a:ext cx="10753344" cy="694944"/>
          </a:xfrm>
          <a:prstGeom prst="roundRect">
            <a:avLst/>
          </a:prstGeom>
          <a:solidFill>
            <a:srgbClr val="F7FAFC"/>
          </a:solidFill>
          <a:ln w="13970">
            <a:solidFill>
              <a:srgbClr val="BEDC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20" name="Rounded Rectangle 19"/>
          <p:cNvSpPr/>
          <p:nvPr/>
        </p:nvSpPr>
        <p:spPr>
          <a:xfrm>
            <a:off x="749808" y="5432298"/>
            <a:ext cx="1554480" cy="237744"/>
          </a:xfrm>
          <a:prstGeom prst="roundRect">
            <a:avLst/>
          </a:prstGeom>
          <a:solidFill>
            <a:srgbClr val="E8F6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6094"/>
                </a:solidFill>
                <a:latin typeface="Aptos"/>
              </a:rPr>
              <a:t>MANAGER'S
INSIGHT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487168" y="5450586"/>
            <a:ext cx="8595360" cy="22860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>
                <a:solidFill>
                  <a:srgbClr val="122F49"/>
                </a:solidFill>
                <a:latin typeface="Aptos"/>
              </a:rPr>
              <a:t>Country rates differ because inflation, policy, and risk differ.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749808" y="5734050"/>
            <a:ext cx="1554480" cy="237744"/>
          </a:xfrm>
          <a:prstGeom prst="roundRect">
            <a:avLst/>
          </a:prstGeom>
          <a:solidFill>
            <a:srgbClr val="E2F6F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916E"/>
                </a:solidFill>
                <a:latin typeface="Aptos"/>
              </a:rPr>
              <a:t>QUICK EXAMPLE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2487168" y="5752338"/>
            <a:ext cx="8595360" cy="22860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>
                <a:solidFill>
                  <a:srgbClr val="122F49"/>
                </a:solidFill>
                <a:latin typeface="Aptos"/>
              </a:rPr>
              <a:t>High-inflation economies often have higher nominal rates.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731520" y="1920240"/>
            <a:ext cx="4800600" cy="733806"/>
          </a:xfrm>
          <a:prstGeom prst="roundRect">
            <a:avLst/>
          </a:prstGeom>
          <a:solidFill>
            <a:srgbClr val="FAFBFD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Rounded Rectangle 24"/>
          <p:cNvSpPr/>
          <p:nvPr/>
        </p:nvSpPr>
        <p:spPr>
          <a:xfrm>
            <a:off x="822960" y="2168271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01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298448" y="1975104"/>
            <a:ext cx="4123944" cy="62407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Countries with higher expected inflation usually have higher nominal interest rates.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731520" y="2727198"/>
            <a:ext cx="4800600" cy="733806"/>
          </a:xfrm>
          <a:prstGeom prst="roundRect">
            <a:avLst/>
          </a:prstGeom>
          <a:solidFill>
            <a:srgbClr val="F6F8FB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8" name="Rounded Rectangle 27"/>
          <p:cNvSpPr/>
          <p:nvPr/>
        </p:nvSpPr>
        <p:spPr>
          <a:xfrm>
            <a:off x="822960" y="2975229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02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298448" y="2782062"/>
            <a:ext cx="4123944" cy="62407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Political risk, default risk, and currency risk can increase required returns.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731520" y="3534156"/>
            <a:ext cx="4800600" cy="733806"/>
          </a:xfrm>
          <a:prstGeom prst="roundRect">
            <a:avLst/>
          </a:prstGeom>
          <a:solidFill>
            <a:srgbClr val="FAFBFD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1" name="Rounded Rectangle 30"/>
          <p:cNvSpPr/>
          <p:nvPr/>
        </p:nvSpPr>
        <p:spPr>
          <a:xfrm>
            <a:off x="822960" y="3782187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03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298448" y="3589020"/>
            <a:ext cx="4123944" cy="62407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Capital controls and market development affect liquidity and investor access.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731520" y="4341114"/>
            <a:ext cx="4800600" cy="733806"/>
          </a:xfrm>
          <a:prstGeom prst="roundRect">
            <a:avLst/>
          </a:prstGeom>
          <a:solidFill>
            <a:srgbClr val="F6F8FB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4" name="Rounded Rectangle 33"/>
          <p:cNvSpPr/>
          <p:nvPr/>
        </p:nvSpPr>
        <p:spPr>
          <a:xfrm>
            <a:off x="822960" y="4589145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04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1298448" y="4395978"/>
            <a:ext cx="4123944" cy="62407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550" b="1">
                <a:solidFill>
                  <a:srgbClr val="1B1F27"/>
                </a:solidFill>
                <a:latin typeface="Aptos"/>
              </a:rPr>
              <a:t>Global investors compare risk-adjusted returns across markets.</a:t>
            </a:r>
          </a:p>
        </p:txBody>
      </p:sp>
    </p:spTree>
    <p:extLst>
      <p:ext uri="{BB962C8B-B14F-4D97-AF65-F5344CB8AC3E}">
        <p14:creationId xmlns:p14="http://schemas.microsoft.com/office/powerpoint/2010/main" val="280656698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0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3"/>
          <p:cNvSpPr/>
          <p:nvPr/>
        </p:nvSpPr>
        <p:spPr>
          <a:xfrm>
            <a:off x="3035808" y="338328"/>
            <a:ext cx="1572768" cy="283464"/>
          </a:xfrm>
          <a:prstGeom prst="roundRect">
            <a:avLst>
              <a:gd name="adj" fmla="val 25806"/>
            </a:avLst>
          </a:prstGeom>
          <a:solidFill>
            <a:srgbClr val="EAF5FB"/>
          </a:solidFill>
          <a:ln>
            <a:solidFill>
              <a:srgbClr val="EAF5FB">
                <a:alpha val="0"/>
              </a:srgbClr>
            </a:solidFill>
          </a:ln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C5A8E"/>
                </a:solidFill>
                <a:latin typeface="Aptos"/>
              </a:rPr>
              <a:t>INTEREST RATES</a:t>
            </a:r>
            <a:endParaRPr lang="en-US" sz="1100" b="1" dirty="0"/>
          </a:p>
        </p:txBody>
      </p:sp>
      <p:sp>
        <p:nvSpPr>
          <p:cNvPr id="6" name="Text 4"/>
          <p:cNvSpPr/>
          <p:nvPr/>
        </p:nvSpPr>
        <p:spPr>
          <a:xfrm>
            <a:off x="3035808" y="758952"/>
            <a:ext cx="632764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200" b="1" dirty="0">
                <a:solidFill>
                  <a:srgbClr val="17324D"/>
                </a:solidFill>
                <a:latin typeface="Aptos"/>
              </a:rPr>
              <a:t>Exchange Rates and Interest Rates</a:t>
            </a:r>
            <a:endParaRPr lang="en-US" sz="2200" b="1" dirty="0"/>
          </a:p>
        </p:txBody>
      </p:sp>
      <p:sp>
        <p:nvSpPr>
          <p:cNvPr id="7" name="Text 5"/>
          <p:cNvSpPr/>
          <p:nvPr/>
        </p:nvSpPr>
        <p:spPr>
          <a:xfrm>
            <a:off x="3035808" y="1216152"/>
            <a:ext cx="658368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/>
          </a:bodyPr>
          <a:lstStyle/>
          <a:p>
            <a:pPr marL="0" indent="0">
              <a:buNone/>
            </a:pPr>
            <a:r>
              <a:rPr lang="en-US" sz="1400" b="1" dirty="0">
                <a:solidFill>
                  <a:srgbClr val="FFC000"/>
                </a:solidFill>
                <a:latin typeface="Aptos"/>
              </a:rPr>
              <a:t>Interest-rate differences influence currencies through capital flows and expectations.</a:t>
            </a:r>
            <a:endParaRPr lang="en-US" sz="1200" b="1" dirty="0"/>
          </a:p>
        </p:txBody>
      </p:sp>
      <p:sp>
        <p:nvSpPr>
          <p:cNvPr id="14" name="Text 12"/>
          <p:cNvSpPr/>
          <p:nvPr/>
        </p:nvSpPr>
        <p:spPr>
          <a:xfrm>
            <a:off x="502920" y="6565392"/>
            <a:ext cx="29260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B2248"/>
                </a:solidFill>
                <a:latin typeface="Aptos"/>
              </a:rPr>
              <a:t>Interest rates and financial markets</a:t>
            </a:r>
            <a:endParaRPr lang="en-US" sz="1100" b="1" dirty="0"/>
          </a:p>
        </p:txBody>
      </p:sp>
      <p:sp>
        <p:nvSpPr>
          <p:cNvPr id="15" name="Text 13"/>
          <p:cNvSpPr/>
          <p:nvPr/>
        </p:nvSpPr>
        <p:spPr>
          <a:xfrm>
            <a:off x="11292840" y="6528816"/>
            <a:ext cx="4114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sz="1050" b="1">
                <a:solidFill>
                  <a:srgbClr val="17324D"/>
                </a:solidFill>
                <a:latin typeface="Arial"/>
              </a:rPr>
              <a:t>42</a:t>
            </a:r>
            <a:endParaRPr lang="en-US" sz="1200" b="1" dirty="0"/>
          </a:p>
        </p:txBody>
      </p:sp>
      <p:sp>
        <p:nvSpPr>
          <p:cNvPr id="16" name="Text 14"/>
          <p:cNvSpPr/>
          <p:nvPr/>
        </p:nvSpPr>
        <p:spPr>
          <a:xfrm>
            <a:off x="713232" y="1828800"/>
            <a:ext cx="3017520" cy="228600"/>
          </a:xfrm>
          <a:prstGeom prst="rect">
            <a:avLst/>
          </a:prstGeom>
          <a:solidFill>
            <a:srgbClr val="122240"/>
          </a:solidFill>
          <a:ln>
            <a:noFill/>
          </a:ln>
        </p:spPr>
        <p:txBody>
          <a:bodyPr wrap="square" lIns="50800" tIns="0" rIns="50800" bIns="0" rtlCol="0" anchor="ctr"/>
          <a:lstStyle/>
          <a:p>
            <a:pPr marL="0" indent="0"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1550" b="1">
                <a:solidFill>
                  <a:srgbClr val="FFFFFF"/>
                </a:solidFill>
                <a:latin typeface="Aptos"/>
              </a:rPr>
              <a:t>Core explanation</a:t>
            </a:r>
            <a:endParaRPr lang="en-US" sz="1300" b="1" dirty="0"/>
          </a:p>
        </p:txBody>
      </p:sp>
      <p:sp>
        <p:nvSpPr>
          <p:cNvPr id="18" name="Shape 16"/>
          <p:cNvSpPr/>
          <p:nvPr/>
        </p:nvSpPr>
        <p:spPr>
          <a:xfrm>
            <a:off x="6945782" y="3022092"/>
            <a:ext cx="164592" cy="0"/>
          </a:xfrm>
          <a:prstGeom prst="line">
            <a:avLst/>
          </a:prstGeom>
          <a:solidFill>
            <a:srgbClr val="FFFFFF">
              <a:alpha val="0"/>
            </a:srgbClr>
          </a:solidFill>
          <a:ln w="19050">
            <a:solidFill>
              <a:srgbClr val="00A8E0"/>
            </a:solidFill>
            <a:prstDash val="solid"/>
            <a:tailEnd type="triangle"/>
          </a:ln>
        </p:spPr>
        <p:txBody>
          <a:bodyPr/>
          <a:lstStyle/>
          <a:p>
            <a:endParaRPr b="1"/>
          </a:p>
        </p:txBody>
      </p:sp>
      <p:sp>
        <p:nvSpPr>
          <p:cNvPr id="19" name="Shape 17"/>
          <p:cNvSpPr/>
          <p:nvPr/>
        </p:nvSpPr>
        <p:spPr>
          <a:xfrm>
            <a:off x="7975397" y="3022092"/>
            <a:ext cx="164592" cy="0"/>
          </a:xfrm>
          <a:prstGeom prst="line">
            <a:avLst/>
          </a:prstGeom>
          <a:solidFill>
            <a:srgbClr val="FFFFFF">
              <a:alpha val="0"/>
            </a:srgbClr>
          </a:solidFill>
          <a:ln w="19050">
            <a:solidFill>
              <a:srgbClr val="00A8E0"/>
            </a:solidFill>
            <a:prstDash val="solid"/>
            <a:tailEnd type="triangle"/>
          </a:ln>
        </p:spPr>
        <p:txBody>
          <a:bodyPr/>
          <a:lstStyle/>
          <a:p>
            <a:endParaRPr b="1"/>
          </a:p>
        </p:txBody>
      </p:sp>
      <p:sp>
        <p:nvSpPr>
          <p:cNvPr id="20" name="Shape 18"/>
          <p:cNvSpPr/>
          <p:nvPr/>
        </p:nvSpPr>
        <p:spPr>
          <a:xfrm>
            <a:off x="9005011" y="3022092"/>
            <a:ext cx="164592" cy="0"/>
          </a:xfrm>
          <a:prstGeom prst="line">
            <a:avLst/>
          </a:prstGeom>
          <a:solidFill>
            <a:srgbClr val="FFFFFF">
              <a:alpha val="0"/>
            </a:srgbClr>
          </a:solidFill>
          <a:ln w="19050">
            <a:solidFill>
              <a:srgbClr val="00A8E0"/>
            </a:solidFill>
            <a:prstDash val="solid"/>
            <a:tailEnd type="triangle"/>
          </a:ln>
        </p:spPr>
        <p:txBody>
          <a:bodyPr/>
          <a:lstStyle/>
          <a:p>
            <a:endParaRPr b="1"/>
          </a:p>
        </p:txBody>
      </p:sp>
      <p:sp>
        <p:nvSpPr>
          <p:cNvPr id="21" name="Shape 19"/>
          <p:cNvSpPr/>
          <p:nvPr/>
        </p:nvSpPr>
        <p:spPr>
          <a:xfrm>
            <a:off x="10034626" y="3022092"/>
            <a:ext cx="164592" cy="0"/>
          </a:xfrm>
          <a:prstGeom prst="line">
            <a:avLst/>
          </a:prstGeom>
          <a:solidFill>
            <a:srgbClr val="FFFFFF">
              <a:alpha val="0"/>
            </a:srgbClr>
          </a:solidFill>
          <a:ln w="19050">
            <a:solidFill>
              <a:srgbClr val="00A8E0"/>
            </a:solidFill>
            <a:prstDash val="solid"/>
            <a:tailEnd type="triangle"/>
          </a:ln>
        </p:spPr>
        <p:txBody>
          <a:bodyPr/>
          <a:lstStyle/>
          <a:p>
            <a:endParaRPr b="1"/>
          </a:p>
        </p:txBody>
      </p:sp>
      <p:sp>
        <p:nvSpPr>
          <p:cNvPr id="22" name="Text 20"/>
          <p:cNvSpPr/>
          <p:nvPr/>
        </p:nvSpPr>
        <p:spPr>
          <a:xfrm>
            <a:off x="6080760" y="2633472"/>
            <a:ext cx="865022" cy="777240"/>
          </a:xfrm>
          <a:prstGeom prst="roundRect">
            <a:avLst>
              <a:gd name="adj" fmla="val 9412"/>
            </a:avLst>
          </a:prstGeom>
          <a:solidFill>
            <a:srgbClr val="F4FAFE"/>
          </a:solidFill>
          <a:ln w="13970">
            <a:solidFill>
              <a:srgbClr val="00A8E0"/>
            </a:solidFill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7324D"/>
                </a:solidFill>
                <a:latin typeface="Aptos"/>
              </a:rPr>
              <a:t>Interest differential</a:t>
            </a:r>
            <a:endParaRPr lang="en-US" sz="1150" b="1" dirty="0"/>
          </a:p>
        </p:txBody>
      </p:sp>
      <p:sp>
        <p:nvSpPr>
          <p:cNvPr id="23" name="Text 21"/>
          <p:cNvSpPr/>
          <p:nvPr/>
        </p:nvSpPr>
        <p:spPr>
          <a:xfrm>
            <a:off x="7110374" y="2633472"/>
            <a:ext cx="865022" cy="777240"/>
          </a:xfrm>
          <a:prstGeom prst="roundRect">
            <a:avLst>
              <a:gd name="adj" fmla="val 9412"/>
            </a:avLst>
          </a:prstGeom>
          <a:solidFill>
            <a:srgbClr val="F4FAFE"/>
          </a:solidFill>
          <a:ln w="13970">
            <a:solidFill>
              <a:srgbClr val="00A8E0"/>
            </a:solidFill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7324D"/>
                </a:solidFill>
                <a:latin typeface="Aptos"/>
              </a:rPr>
              <a:t>Capital flows</a:t>
            </a:r>
            <a:endParaRPr lang="en-US" sz="1150" b="1" dirty="0"/>
          </a:p>
        </p:txBody>
      </p:sp>
      <p:sp>
        <p:nvSpPr>
          <p:cNvPr id="24" name="Text 22"/>
          <p:cNvSpPr/>
          <p:nvPr/>
        </p:nvSpPr>
        <p:spPr>
          <a:xfrm>
            <a:off x="8139989" y="2633472"/>
            <a:ext cx="865022" cy="777240"/>
          </a:xfrm>
          <a:prstGeom prst="roundRect">
            <a:avLst>
              <a:gd name="adj" fmla="val 9412"/>
            </a:avLst>
          </a:prstGeom>
          <a:solidFill>
            <a:srgbClr val="F4FAFE"/>
          </a:solidFill>
          <a:ln w="13970">
            <a:solidFill>
              <a:srgbClr val="00A8E0"/>
            </a:solidFill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7324D"/>
                </a:solidFill>
                <a:latin typeface="Aptos"/>
              </a:rPr>
              <a:t>Currency pressure</a:t>
            </a:r>
            <a:endParaRPr lang="en-US" sz="1150" b="1" dirty="0"/>
          </a:p>
        </p:txBody>
      </p:sp>
      <p:sp>
        <p:nvSpPr>
          <p:cNvPr id="25" name="Text 23"/>
          <p:cNvSpPr/>
          <p:nvPr/>
        </p:nvSpPr>
        <p:spPr>
          <a:xfrm>
            <a:off x="9169603" y="2633472"/>
            <a:ext cx="865022" cy="777240"/>
          </a:xfrm>
          <a:prstGeom prst="roundRect">
            <a:avLst>
              <a:gd name="adj" fmla="val 9412"/>
            </a:avLst>
          </a:prstGeom>
          <a:solidFill>
            <a:srgbClr val="F4FAFE"/>
          </a:solidFill>
          <a:ln w="13970">
            <a:solidFill>
              <a:srgbClr val="00A8E0"/>
            </a:solidFill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7324D"/>
                </a:solidFill>
                <a:latin typeface="Aptos"/>
              </a:rPr>
              <a:t>Expected FX change</a:t>
            </a:r>
            <a:endParaRPr lang="en-US" sz="1150" b="1" dirty="0"/>
          </a:p>
        </p:txBody>
      </p:sp>
      <p:sp>
        <p:nvSpPr>
          <p:cNvPr id="26" name="Text 24"/>
          <p:cNvSpPr/>
          <p:nvPr/>
        </p:nvSpPr>
        <p:spPr>
          <a:xfrm>
            <a:off x="10199218" y="2633472"/>
            <a:ext cx="865022" cy="777240"/>
          </a:xfrm>
          <a:prstGeom prst="roundRect">
            <a:avLst>
              <a:gd name="adj" fmla="val 9412"/>
            </a:avLst>
          </a:prstGeom>
          <a:solidFill>
            <a:srgbClr val="F4FAFE"/>
          </a:solidFill>
          <a:ln w="13970">
            <a:solidFill>
              <a:srgbClr val="00A8E0"/>
            </a:solidFill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7324D"/>
                </a:solidFill>
                <a:latin typeface="Aptos"/>
              </a:rPr>
              <a:t>Total return</a:t>
            </a:r>
            <a:endParaRPr lang="en-US" sz="1150" b="1" dirty="0"/>
          </a:p>
        </p:txBody>
      </p:sp>
      <p:sp>
        <p:nvSpPr>
          <p:cNvPr id="27" name="Rounded Rectangle 26"/>
          <p:cNvSpPr/>
          <p:nvPr/>
        </p:nvSpPr>
        <p:spPr>
          <a:xfrm>
            <a:off x="594360" y="5340858"/>
            <a:ext cx="10753344" cy="694944"/>
          </a:xfrm>
          <a:prstGeom prst="roundRect">
            <a:avLst/>
          </a:prstGeom>
          <a:solidFill>
            <a:srgbClr val="F7FAFC"/>
          </a:solidFill>
          <a:ln w="13970">
            <a:solidFill>
              <a:srgbClr val="BEDC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28" name="Rounded Rectangle 27"/>
          <p:cNvSpPr/>
          <p:nvPr/>
        </p:nvSpPr>
        <p:spPr>
          <a:xfrm>
            <a:off x="749808" y="5432298"/>
            <a:ext cx="1554480" cy="237744"/>
          </a:xfrm>
          <a:prstGeom prst="roundRect">
            <a:avLst/>
          </a:prstGeom>
          <a:solidFill>
            <a:srgbClr val="E8F6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6094"/>
                </a:solidFill>
                <a:latin typeface="Aptos"/>
              </a:rPr>
              <a:t>MANAGER'S
INSIGHT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487168" y="5450586"/>
            <a:ext cx="8595360" cy="22860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>
                <a:solidFill>
                  <a:srgbClr val="122F49"/>
                </a:solidFill>
                <a:latin typeface="Aptos"/>
              </a:rPr>
              <a:t>Rate differentials influence capital flows and currency pressure.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749808" y="5734050"/>
            <a:ext cx="1554480" cy="237744"/>
          </a:xfrm>
          <a:prstGeom prst="roundRect">
            <a:avLst/>
          </a:prstGeom>
          <a:solidFill>
            <a:srgbClr val="E2F6F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916E"/>
                </a:solidFill>
                <a:latin typeface="Aptos"/>
              </a:rPr>
              <a:t>QUICK EXAMPLE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2487168" y="5752338"/>
            <a:ext cx="8595360" cy="22860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>
                <a:solidFill>
                  <a:srgbClr val="122F49"/>
                </a:solidFill>
                <a:latin typeface="Aptos"/>
              </a:rPr>
              <a:t>Higher local rates may attract foreign capital.</a:t>
            </a:r>
          </a:p>
        </p:txBody>
      </p:sp>
      <p:sp>
        <p:nvSpPr>
          <p:cNvPr id="32" name="Rounded Rectangle 31"/>
          <p:cNvSpPr/>
          <p:nvPr/>
        </p:nvSpPr>
        <p:spPr>
          <a:xfrm>
            <a:off x="713232" y="2148840"/>
            <a:ext cx="4526280" cy="710946"/>
          </a:xfrm>
          <a:prstGeom prst="roundRect">
            <a:avLst/>
          </a:prstGeom>
          <a:solidFill>
            <a:srgbClr val="FAFBFD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3" name="Rounded Rectangle 32"/>
          <p:cNvSpPr/>
          <p:nvPr/>
        </p:nvSpPr>
        <p:spPr>
          <a:xfrm>
            <a:off x="804672" y="2385441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01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1280160" y="2203704"/>
            <a:ext cx="3849624" cy="60121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Higher interest rates can attract foreign capital if risk is acceptable.</a:t>
            </a:r>
          </a:p>
        </p:txBody>
      </p:sp>
      <p:sp>
        <p:nvSpPr>
          <p:cNvPr id="35" name="Rounded Rectangle 34"/>
          <p:cNvSpPr/>
          <p:nvPr/>
        </p:nvSpPr>
        <p:spPr>
          <a:xfrm>
            <a:off x="713232" y="2932938"/>
            <a:ext cx="4526280" cy="710946"/>
          </a:xfrm>
          <a:prstGeom prst="roundRect">
            <a:avLst/>
          </a:prstGeom>
          <a:solidFill>
            <a:srgbClr val="F6F8FB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6" name="Rounded Rectangle 35"/>
          <p:cNvSpPr/>
          <p:nvPr/>
        </p:nvSpPr>
        <p:spPr>
          <a:xfrm>
            <a:off x="804672" y="3169539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02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1280160" y="2987802"/>
            <a:ext cx="3849624" cy="60121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550" b="1">
                <a:solidFill>
                  <a:srgbClr val="1B1F27"/>
                </a:solidFill>
                <a:latin typeface="Aptos"/>
              </a:rPr>
              <a:t>Capital inflows may appreciate the domestic currency.</a:t>
            </a:r>
          </a:p>
        </p:txBody>
      </p:sp>
      <p:sp>
        <p:nvSpPr>
          <p:cNvPr id="38" name="Rounded Rectangle 37"/>
          <p:cNvSpPr/>
          <p:nvPr/>
        </p:nvSpPr>
        <p:spPr>
          <a:xfrm>
            <a:off x="713232" y="3717036"/>
            <a:ext cx="4526280" cy="710946"/>
          </a:xfrm>
          <a:prstGeom prst="roundRect">
            <a:avLst/>
          </a:prstGeom>
          <a:solidFill>
            <a:srgbClr val="FAFBFD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9" name="Rounded Rectangle 38"/>
          <p:cNvSpPr/>
          <p:nvPr/>
        </p:nvSpPr>
        <p:spPr>
          <a:xfrm>
            <a:off x="804672" y="3953637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03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1280160" y="3771900"/>
            <a:ext cx="3849624" cy="60121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High inflation or default risk can offset the attraction of high nominal rates.</a:t>
            </a:r>
          </a:p>
        </p:txBody>
      </p:sp>
      <p:sp>
        <p:nvSpPr>
          <p:cNvPr id="41" name="Rounded Rectangle 40"/>
          <p:cNvSpPr/>
          <p:nvPr/>
        </p:nvSpPr>
        <p:spPr>
          <a:xfrm>
            <a:off x="713232" y="4501134"/>
            <a:ext cx="4526280" cy="710946"/>
          </a:xfrm>
          <a:prstGeom prst="roundRect">
            <a:avLst/>
          </a:prstGeom>
          <a:solidFill>
            <a:srgbClr val="F6F8FB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2" name="Rounded Rectangle 41"/>
          <p:cNvSpPr/>
          <p:nvPr/>
        </p:nvSpPr>
        <p:spPr>
          <a:xfrm>
            <a:off x="804672" y="4737735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04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1280160" y="4555998"/>
            <a:ext cx="3849624" cy="60121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Exchange-rate expectations affect the total return for international investors.</a:t>
            </a:r>
          </a:p>
        </p:txBody>
      </p:sp>
    </p:spTree>
    <p:extLst>
      <p:ext uri="{BB962C8B-B14F-4D97-AF65-F5344CB8AC3E}">
        <p14:creationId xmlns:p14="http://schemas.microsoft.com/office/powerpoint/2010/main" val="91000212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3"/>
          <p:cNvSpPr/>
          <p:nvPr/>
        </p:nvSpPr>
        <p:spPr>
          <a:xfrm>
            <a:off x="3035808" y="338328"/>
            <a:ext cx="1572768" cy="283464"/>
          </a:xfrm>
          <a:prstGeom prst="roundRect">
            <a:avLst>
              <a:gd name="adj" fmla="val 25806"/>
            </a:avLst>
          </a:prstGeom>
          <a:solidFill>
            <a:srgbClr val="EAF5FB"/>
          </a:solidFill>
          <a:ln>
            <a:solidFill>
              <a:srgbClr val="EAF5FB">
                <a:alpha val="0"/>
              </a:srgbClr>
            </a:solidFill>
          </a:ln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C5A8E"/>
                </a:solidFill>
                <a:latin typeface="Aptos"/>
              </a:rPr>
              <a:t>INTEREST RATES</a:t>
            </a:r>
            <a:endParaRPr lang="en-US" sz="1100" b="1" dirty="0"/>
          </a:p>
        </p:txBody>
      </p:sp>
      <p:sp>
        <p:nvSpPr>
          <p:cNvPr id="6" name="Text 4"/>
          <p:cNvSpPr/>
          <p:nvPr/>
        </p:nvSpPr>
        <p:spPr>
          <a:xfrm>
            <a:off x="3035808" y="758952"/>
            <a:ext cx="632764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200" b="1" dirty="0">
                <a:solidFill>
                  <a:srgbClr val="17324D"/>
                </a:solidFill>
                <a:latin typeface="Aptos"/>
              </a:rPr>
              <a:t>Mini-Case: Rate Increase and Firm Decisions</a:t>
            </a:r>
            <a:endParaRPr lang="en-US" sz="2200" b="1" dirty="0"/>
          </a:p>
        </p:txBody>
      </p:sp>
      <p:sp>
        <p:nvSpPr>
          <p:cNvPr id="7" name="Text 5"/>
          <p:cNvSpPr/>
          <p:nvPr/>
        </p:nvSpPr>
        <p:spPr>
          <a:xfrm>
            <a:off x="3035808" y="1216152"/>
            <a:ext cx="658368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>
              <a:buNone/>
            </a:pPr>
            <a:r>
              <a:rPr lang="en-US" sz="1400" b="1" dirty="0">
                <a:solidFill>
                  <a:srgbClr val="FFC000"/>
                </a:solidFill>
                <a:latin typeface="Aptos"/>
              </a:rPr>
              <a:t>How a firm should respond when borrowing costs rise sharply.</a:t>
            </a:r>
            <a:endParaRPr lang="en-US" sz="1200" b="1" dirty="0"/>
          </a:p>
        </p:txBody>
      </p:sp>
      <p:sp>
        <p:nvSpPr>
          <p:cNvPr id="14" name="Text 12"/>
          <p:cNvSpPr/>
          <p:nvPr/>
        </p:nvSpPr>
        <p:spPr>
          <a:xfrm>
            <a:off x="502920" y="6565392"/>
            <a:ext cx="29260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B2248"/>
                </a:solidFill>
                <a:latin typeface="Aptos"/>
              </a:rPr>
              <a:t>Interest rates and financial markets</a:t>
            </a:r>
            <a:endParaRPr lang="en-US" sz="1100" b="1" dirty="0"/>
          </a:p>
        </p:txBody>
      </p:sp>
      <p:sp>
        <p:nvSpPr>
          <p:cNvPr id="15" name="Text 13"/>
          <p:cNvSpPr/>
          <p:nvPr/>
        </p:nvSpPr>
        <p:spPr>
          <a:xfrm>
            <a:off x="11292840" y="6528816"/>
            <a:ext cx="4114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sz="1400" b="1">
                <a:solidFill>
                  <a:srgbClr val="17324D"/>
                </a:solidFill>
                <a:latin typeface="Arial"/>
              </a:rPr>
              <a:t>43</a:t>
            </a:r>
            <a:endParaRPr lang="en-US" sz="1200" b="1" dirty="0"/>
          </a:p>
        </p:txBody>
      </p:sp>
      <p:pic>
        <p:nvPicPr>
          <p:cNvPr id="16" name="Image 0" descr="/mnt/data/a_realistic_corporate_boardroom_scene_in_a_modern_batch_6.png"/>
          <p:cNvPicPr>
            <a:picLocks noChangeAspect="1"/>
          </p:cNvPicPr>
          <p:nvPr/>
        </p:nvPicPr>
        <p:blipFill>
          <a:blip r:embed="rId3"/>
          <a:srcRect l="3345" r="3345"/>
          <a:stretch/>
        </p:blipFill>
        <p:spPr>
          <a:xfrm>
            <a:off x="5989320" y="1920240"/>
            <a:ext cx="5230368" cy="3154680"/>
          </a:xfrm>
          <a:prstGeom prst="rect">
            <a:avLst/>
          </a:prstGeom>
        </p:spPr>
      </p:pic>
      <p:sp>
        <p:nvSpPr>
          <p:cNvPr id="17" name="Shape 14"/>
          <p:cNvSpPr/>
          <p:nvPr/>
        </p:nvSpPr>
        <p:spPr>
          <a:xfrm>
            <a:off x="5989320" y="1920240"/>
            <a:ext cx="5230368" cy="3154680"/>
          </a:xfrm>
          <a:prstGeom prst="roundRect">
            <a:avLst>
              <a:gd name="adj" fmla="val 2319"/>
            </a:avLst>
          </a:prstGeom>
          <a:solidFill>
            <a:srgbClr val="FFFFFF">
              <a:alpha val="0"/>
            </a:srgbClr>
          </a:solidFill>
          <a:ln w="13970">
            <a:solidFill>
              <a:srgbClr val="00A8E0">
                <a:alpha val="80000"/>
              </a:srgbClr>
            </a:solidFill>
            <a:prstDash val="solid"/>
          </a:ln>
        </p:spPr>
        <p:txBody>
          <a:bodyPr/>
          <a:lstStyle/>
          <a:p>
            <a:endParaRPr b="1"/>
          </a:p>
        </p:txBody>
      </p:sp>
      <p:sp>
        <p:nvSpPr>
          <p:cNvPr id="19" name="Rounded Rectangle 18"/>
          <p:cNvSpPr/>
          <p:nvPr/>
        </p:nvSpPr>
        <p:spPr>
          <a:xfrm>
            <a:off x="594360" y="5340858"/>
            <a:ext cx="10753344" cy="694944"/>
          </a:xfrm>
          <a:prstGeom prst="roundRect">
            <a:avLst/>
          </a:prstGeom>
          <a:solidFill>
            <a:srgbClr val="F7FAFC"/>
          </a:solidFill>
          <a:ln w="13970">
            <a:solidFill>
              <a:srgbClr val="BEDC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20" name="Rounded Rectangle 19"/>
          <p:cNvSpPr/>
          <p:nvPr/>
        </p:nvSpPr>
        <p:spPr>
          <a:xfrm>
            <a:off x="749808" y="5432298"/>
            <a:ext cx="1554480" cy="237744"/>
          </a:xfrm>
          <a:prstGeom prst="roundRect">
            <a:avLst/>
          </a:prstGeom>
          <a:solidFill>
            <a:srgbClr val="E8F6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6094"/>
                </a:solidFill>
                <a:latin typeface="Aptos"/>
              </a:rPr>
              <a:t>MANAGER'S
INSIGHT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487168" y="5450586"/>
            <a:ext cx="8595360" cy="22860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>
                <a:solidFill>
                  <a:srgbClr val="122F49"/>
                </a:solidFill>
                <a:latin typeface="Aptos"/>
              </a:rPr>
              <a:t>Rate shocks require updated financing and investment analysis.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749808" y="5734050"/>
            <a:ext cx="1554480" cy="237744"/>
          </a:xfrm>
          <a:prstGeom prst="roundRect">
            <a:avLst/>
          </a:prstGeom>
          <a:solidFill>
            <a:srgbClr val="E2F6F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916E"/>
                </a:solidFill>
                <a:latin typeface="Aptos"/>
              </a:rPr>
              <a:t>QUICK EXAMPLE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2487168" y="5752338"/>
            <a:ext cx="8595360" cy="22860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>
                <a:solidFill>
                  <a:srgbClr val="122F49"/>
                </a:solidFill>
                <a:latin typeface="Aptos"/>
              </a:rPr>
              <a:t>Recalculate loan cost, WACC, NPV, and cash coverage.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731520" y="1920240"/>
            <a:ext cx="4800600" cy="733806"/>
          </a:xfrm>
          <a:prstGeom prst="roundRect">
            <a:avLst/>
          </a:prstGeom>
          <a:solidFill>
            <a:srgbClr val="FAFBFD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Rounded Rectangle 24"/>
          <p:cNvSpPr/>
          <p:nvPr/>
        </p:nvSpPr>
        <p:spPr>
          <a:xfrm>
            <a:off x="822960" y="2168271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01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298448" y="1975104"/>
            <a:ext cx="4123944" cy="62407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22240"/>
                </a:solidFill>
                <a:latin typeface="Aptos"/>
              </a:rPr>
              <a:t>Scenario: </a:t>
            </a:r>
            <a:r>
              <a:rPr sz="1480" b="1">
                <a:solidFill>
                  <a:srgbClr val="1B1F27"/>
                </a:solidFill>
                <a:latin typeface="Aptos"/>
              </a:rPr>
              <a:t>A manufacturing firm planned to finance a new production line with a variable-rate loan.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731520" y="2727198"/>
            <a:ext cx="4800600" cy="733806"/>
          </a:xfrm>
          <a:prstGeom prst="roundRect">
            <a:avLst/>
          </a:prstGeom>
          <a:solidFill>
            <a:srgbClr val="F6F8FB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8" name="Rounded Rectangle 27"/>
          <p:cNvSpPr/>
          <p:nvPr/>
        </p:nvSpPr>
        <p:spPr>
          <a:xfrm>
            <a:off x="822960" y="2975229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02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298448" y="2782062"/>
            <a:ext cx="4123944" cy="62407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Market rates increased from 8% to 12%, raising expected interest expense and reducing NPV.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731520" y="3534156"/>
            <a:ext cx="4800600" cy="733806"/>
          </a:xfrm>
          <a:prstGeom prst="roundRect">
            <a:avLst/>
          </a:prstGeom>
          <a:solidFill>
            <a:srgbClr val="FAFBFD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1" name="Rounded Rectangle 30"/>
          <p:cNvSpPr/>
          <p:nvPr/>
        </p:nvSpPr>
        <p:spPr>
          <a:xfrm>
            <a:off x="822960" y="3782187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03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298448" y="3589020"/>
            <a:ext cx="4123944" cy="62407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Management must re-estimate WACC, debt-service coverage, project timing, and price assumptions.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731520" y="4341114"/>
            <a:ext cx="4800600" cy="733806"/>
          </a:xfrm>
          <a:prstGeom prst="roundRect">
            <a:avLst/>
          </a:prstGeom>
          <a:solidFill>
            <a:srgbClr val="F6F8FB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4" name="Rounded Rectangle 33"/>
          <p:cNvSpPr/>
          <p:nvPr/>
        </p:nvSpPr>
        <p:spPr>
          <a:xfrm>
            <a:off x="822960" y="4589145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04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1298448" y="4395978"/>
            <a:ext cx="4123944" cy="62407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122240"/>
                </a:solidFill>
                <a:latin typeface="Aptos"/>
              </a:rPr>
              <a:t>Possible decisions: </a:t>
            </a:r>
            <a:r>
              <a:rPr sz="1400" b="1">
                <a:solidFill>
                  <a:srgbClr val="1B1F27"/>
                </a:solidFill>
                <a:latin typeface="Aptos"/>
              </a:rPr>
              <a:t>delay project, reduce scale, switch to fixed-rate debt, seek equity, or renegotiate suppliers.</a:t>
            </a:r>
          </a:p>
        </p:txBody>
      </p:sp>
    </p:spTree>
    <p:extLst>
      <p:ext uri="{BB962C8B-B14F-4D97-AF65-F5344CB8AC3E}">
        <p14:creationId xmlns:p14="http://schemas.microsoft.com/office/powerpoint/2010/main" val="171385783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3"/>
          <p:cNvSpPr/>
          <p:nvPr/>
        </p:nvSpPr>
        <p:spPr>
          <a:xfrm>
            <a:off x="3035808" y="338328"/>
            <a:ext cx="1572768" cy="283464"/>
          </a:xfrm>
          <a:prstGeom prst="roundRect">
            <a:avLst>
              <a:gd name="adj" fmla="val 25806"/>
            </a:avLst>
          </a:prstGeom>
          <a:solidFill>
            <a:srgbClr val="EAF5FB"/>
          </a:solidFill>
          <a:ln>
            <a:solidFill>
              <a:srgbClr val="EAF5FB">
                <a:alpha val="0"/>
              </a:srgbClr>
            </a:solidFill>
          </a:ln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C5A8E"/>
                </a:solidFill>
                <a:latin typeface="Aptos"/>
              </a:rPr>
              <a:t>INTEREST RATES</a:t>
            </a:r>
            <a:endParaRPr lang="en-US" sz="1100" b="1" dirty="0"/>
          </a:p>
        </p:txBody>
      </p:sp>
      <p:sp>
        <p:nvSpPr>
          <p:cNvPr id="6" name="Text 4"/>
          <p:cNvSpPr/>
          <p:nvPr/>
        </p:nvSpPr>
        <p:spPr>
          <a:xfrm>
            <a:off x="3035808" y="758952"/>
            <a:ext cx="632764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200" b="1" dirty="0">
                <a:solidFill>
                  <a:srgbClr val="17324D"/>
                </a:solidFill>
                <a:latin typeface="Aptos"/>
              </a:rPr>
              <a:t>Numerical Practice: Nominal versus Real Return</a:t>
            </a:r>
            <a:endParaRPr lang="en-US" sz="2200" b="1" dirty="0"/>
          </a:p>
        </p:txBody>
      </p:sp>
      <p:sp>
        <p:nvSpPr>
          <p:cNvPr id="7" name="Text 5"/>
          <p:cNvSpPr/>
          <p:nvPr/>
        </p:nvSpPr>
        <p:spPr>
          <a:xfrm>
            <a:off x="3035808" y="1216152"/>
            <a:ext cx="658368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>
              <a:buNone/>
            </a:pPr>
            <a:r>
              <a:rPr lang="en-US" sz="1400" b="1" dirty="0">
                <a:solidFill>
                  <a:srgbClr val="FFC000"/>
                </a:solidFill>
                <a:latin typeface="Aptos"/>
              </a:rPr>
              <a:t>Use both approximate and exact methods.</a:t>
            </a:r>
            <a:endParaRPr lang="en-US" sz="1200" b="1" dirty="0"/>
          </a:p>
        </p:txBody>
      </p:sp>
      <p:sp>
        <p:nvSpPr>
          <p:cNvPr id="14" name="Text 12"/>
          <p:cNvSpPr/>
          <p:nvPr/>
        </p:nvSpPr>
        <p:spPr>
          <a:xfrm>
            <a:off x="502920" y="6565392"/>
            <a:ext cx="29260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B2248"/>
                </a:solidFill>
                <a:latin typeface="Aptos"/>
              </a:rPr>
              <a:t>Interest rates and financial markets</a:t>
            </a:r>
            <a:endParaRPr lang="en-US" sz="1100" b="1" dirty="0"/>
          </a:p>
        </p:txBody>
      </p:sp>
      <p:sp>
        <p:nvSpPr>
          <p:cNvPr id="15" name="Text 13"/>
          <p:cNvSpPr/>
          <p:nvPr/>
        </p:nvSpPr>
        <p:spPr>
          <a:xfrm>
            <a:off x="11292840" y="6528816"/>
            <a:ext cx="4114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sz="1050" b="1">
                <a:solidFill>
                  <a:srgbClr val="17324D"/>
                </a:solidFill>
                <a:latin typeface="Arial"/>
              </a:rPr>
              <a:t>44</a:t>
            </a:r>
            <a:endParaRPr lang="en-US" sz="1200" b="1" dirty="0"/>
          </a:p>
        </p:txBody>
      </p:sp>
      <p:sp>
        <p:nvSpPr>
          <p:cNvPr id="17" name="Text 15"/>
          <p:cNvSpPr/>
          <p:nvPr/>
        </p:nvSpPr>
        <p:spPr>
          <a:xfrm>
            <a:off x="6382512" y="2057400"/>
            <a:ext cx="4754880" cy="502920"/>
          </a:xfrm>
          <a:prstGeom prst="roundRect">
            <a:avLst>
              <a:gd name="adj" fmla="val 10909"/>
            </a:avLst>
          </a:prstGeom>
          <a:solidFill>
            <a:srgbClr val="EEF8FD"/>
          </a:solidFill>
          <a:ln w="15240">
            <a:solidFill>
              <a:srgbClr val="00A8E0"/>
            </a:solidFill>
          </a:ln>
        </p:spPr>
        <p:txBody>
          <a:bodyPr wrap="square" lIns="50800" tIns="0" rIns="50800" bIns="0" rtlCol="0" anchor="ctr">
            <a:normAutofit fontScale="92500" lnSpcReduction="10000"/>
          </a:bodyPr>
          <a:lstStyle/>
          <a:p>
            <a:pPr marL="0" indent="0"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50" b="1" dirty="0">
                <a:solidFill>
                  <a:srgbClr val="17324D"/>
                </a:solidFill>
                <a:latin typeface="Aptos"/>
              </a:rPr>
              <a:t>Exact real return = (1 + nominal) / (1 + inflation) − 1</a:t>
            </a:r>
            <a:endParaRPr lang="en-US" sz="1800" b="1" dirty="0"/>
          </a:p>
        </p:txBody>
      </p:sp>
      <p:sp>
        <p:nvSpPr>
          <p:cNvPr id="18" name="Text 16"/>
          <p:cNvSpPr/>
          <p:nvPr/>
        </p:nvSpPr>
        <p:spPr>
          <a:xfrm>
            <a:off x="6382512" y="2651760"/>
            <a:ext cx="4754880" cy="1417320"/>
          </a:xfrm>
          <a:prstGeom prst="rect">
            <a:avLst/>
          </a:prstGeom>
          <a:noFill/>
          <a:ln/>
        </p:spPr>
        <p:txBody>
          <a:bodyPr wrap="square" lIns="762" tIns="762" rIns="762" bIns="762" rtlCol="0" anchor="t">
            <a:normAutofit/>
          </a:bodyPr>
          <a:lstStyle/>
          <a:p>
            <a:pPr marL="0" indent="0">
              <a:buNone/>
            </a:pPr>
            <a:r>
              <a:rPr lang="en-US" sz="1400" b="1" dirty="0">
                <a:solidFill>
                  <a:srgbClr val="111827"/>
                </a:solidFill>
                <a:latin typeface="Aptos"/>
              </a:rPr>
              <a:t>Approximate real return = 5%; exact real return = 4.67%.</a:t>
            </a:r>
            <a:endParaRPr lang="en-US" sz="1250" b="1" dirty="0"/>
          </a:p>
        </p:txBody>
      </p:sp>
      <p:sp>
        <p:nvSpPr>
          <p:cNvPr id="19" name="Rounded Rectangle 18"/>
          <p:cNvSpPr/>
          <p:nvPr/>
        </p:nvSpPr>
        <p:spPr>
          <a:xfrm>
            <a:off x="594360" y="5340858"/>
            <a:ext cx="10753344" cy="694944"/>
          </a:xfrm>
          <a:prstGeom prst="roundRect">
            <a:avLst/>
          </a:prstGeom>
          <a:solidFill>
            <a:srgbClr val="F7FAFC"/>
          </a:solidFill>
          <a:ln w="13970">
            <a:solidFill>
              <a:srgbClr val="BEDC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20" name="Rounded Rectangle 19"/>
          <p:cNvSpPr/>
          <p:nvPr/>
        </p:nvSpPr>
        <p:spPr>
          <a:xfrm>
            <a:off x="749808" y="5432298"/>
            <a:ext cx="1554480" cy="237744"/>
          </a:xfrm>
          <a:prstGeom prst="roundRect">
            <a:avLst/>
          </a:prstGeom>
          <a:solidFill>
            <a:srgbClr val="E8F6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6094"/>
                </a:solidFill>
                <a:latin typeface="Aptos"/>
              </a:rPr>
              <a:t>MANAGER'S
INSIGHT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487168" y="5450586"/>
            <a:ext cx="8595360" cy="22860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>
                <a:solidFill>
                  <a:srgbClr val="122F49"/>
                </a:solidFill>
                <a:latin typeface="Aptos"/>
              </a:rPr>
              <a:t>Separate nominal return from inflation-adjusted return.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749808" y="5734050"/>
            <a:ext cx="1554480" cy="237744"/>
          </a:xfrm>
          <a:prstGeom prst="roundRect">
            <a:avLst/>
          </a:prstGeom>
          <a:solidFill>
            <a:srgbClr val="E2F6F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916E"/>
                </a:solidFill>
                <a:latin typeface="Aptos"/>
              </a:rPr>
              <a:t>QUICK EXAMPLE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2487168" y="5752338"/>
            <a:ext cx="8595360" cy="22860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>
                <a:solidFill>
                  <a:srgbClr val="122F49"/>
                </a:solidFill>
                <a:latin typeface="Aptos"/>
              </a:rPr>
              <a:t>Approximate real return = nominal return - inflation.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777240" y="1874520"/>
            <a:ext cx="5486400" cy="733806"/>
          </a:xfrm>
          <a:prstGeom prst="roundRect">
            <a:avLst/>
          </a:prstGeom>
          <a:solidFill>
            <a:srgbClr val="FAFBFD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Rounded Rectangle 24"/>
          <p:cNvSpPr/>
          <p:nvPr/>
        </p:nvSpPr>
        <p:spPr>
          <a:xfrm>
            <a:off x="868680" y="2122551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01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344168" y="1929384"/>
            <a:ext cx="4809744" cy="62407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550" b="1">
                <a:solidFill>
                  <a:srgbClr val="122240"/>
                </a:solidFill>
                <a:latin typeface="Aptos"/>
              </a:rPr>
              <a:t>Given: </a:t>
            </a:r>
            <a:r>
              <a:rPr sz="1550" b="1">
                <a:solidFill>
                  <a:srgbClr val="1B1F27"/>
                </a:solidFill>
                <a:latin typeface="Aptos"/>
              </a:rPr>
              <a:t>nominal return = 12%; inflation rate = 7%.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777240" y="2681478"/>
            <a:ext cx="5486400" cy="733806"/>
          </a:xfrm>
          <a:prstGeom prst="roundRect">
            <a:avLst/>
          </a:prstGeom>
          <a:solidFill>
            <a:srgbClr val="F6F8FB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8" name="Rounded Rectangle 27"/>
          <p:cNvSpPr/>
          <p:nvPr/>
        </p:nvSpPr>
        <p:spPr>
          <a:xfrm>
            <a:off x="868680" y="2929509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02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344168" y="2736342"/>
            <a:ext cx="4809744" cy="62407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550" b="1">
                <a:solidFill>
                  <a:srgbClr val="1B1F27"/>
                </a:solidFill>
                <a:latin typeface="Aptos"/>
              </a:rPr>
              <a:t>Approximate real return = 12% − 7% = 5%.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777240" y="3488436"/>
            <a:ext cx="5486400" cy="733806"/>
          </a:xfrm>
          <a:prstGeom prst="roundRect">
            <a:avLst/>
          </a:prstGeom>
          <a:solidFill>
            <a:srgbClr val="FAFBFD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1" name="Rounded Rectangle 30"/>
          <p:cNvSpPr/>
          <p:nvPr/>
        </p:nvSpPr>
        <p:spPr>
          <a:xfrm>
            <a:off x="868680" y="3736467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03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344168" y="3543300"/>
            <a:ext cx="4809744" cy="62407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550" b="1">
                <a:solidFill>
                  <a:srgbClr val="1B1F27"/>
                </a:solidFill>
                <a:latin typeface="Aptos"/>
              </a:rPr>
              <a:t>Exact real return = (1.12 / 1.07) − 1 = 4.67%.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777240" y="4295394"/>
            <a:ext cx="5486400" cy="733806"/>
          </a:xfrm>
          <a:prstGeom prst="roundRect">
            <a:avLst/>
          </a:prstGeom>
          <a:solidFill>
            <a:srgbClr val="F6F8FB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4" name="Rounded Rectangle 33"/>
          <p:cNvSpPr/>
          <p:nvPr/>
        </p:nvSpPr>
        <p:spPr>
          <a:xfrm>
            <a:off x="868680" y="4543425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04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1344168" y="4350258"/>
            <a:ext cx="4809744" cy="62407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The exact method is more accurate because it adjusts multiplicatively rather than subtracting rates.</a:t>
            </a:r>
          </a:p>
        </p:txBody>
      </p:sp>
    </p:spTree>
    <p:extLst>
      <p:ext uri="{BB962C8B-B14F-4D97-AF65-F5344CB8AC3E}">
        <p14:creationId xmlns:p14="http://schemas.microsoft.com/office/powerpoint/2010/main" val="164302615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3"/>
          <p:cNvSpPr/>
          <p:nvPr/>
        </p:nvSpPr>
        <p:spPr>
          <a:xfrm>
            <a:off x="3035808" y="338328"/>
            <a:ext cx="1572768" cy="283464"/>
          </a:xfrm>
          <a:prstGeom prst="roundRect">
            <a:avLst>
              <a:gd name="adj" fmla="val 25806"/>
            </a:avLst>
          </a:prstGeom>
          <a:solidFill>
            <a:srgbClr val="EAF5FB"/>
          </a:solidFill>
          <a:ln>
            <a:solidFill>
              <a:srgbClr val="EAF5FB">
                <a:alpha val="0"/>
              </a:srgbClr>
            </a:solidFill>
          </a:ln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C5A8E"/>
                </a:solidFill>
                <a:latin typeface="Aptos"/>
              </a:rPr>
              <a:t>INTEREST RATES</a:t>
            </a:r>
            <a:endParaRPr lang="en-US" sz="1100" b="1" dirty="0"/>
          </a:p>
        </p:txBody>
      </p:sp>
      <p:sp>
        <p:nvSpPr>
          <p:cNvPr id="6" name="Text 4"/>
          <p:cNvSpPr/>
          <p:nvPr/>
        </p:nvSpPr>
        <p:spPr>
          <a:xfrm>
            <a:off x="3035808" y="758952"/>
            <a:ext cx="632764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/>
          </a:bodyPr>
          <a:lstStyle/>
          <a:p>
            <a:pPr marL="0" indent="0">
              <a:buNone/>
            </a:pPr>
            <a:r>
              <a:rPr lang="en-US" sz="2200" b="1" dirty="0">
                <a:solidFill>
                  <a:srgbClr val="17324D"/>
                </a:solidFill>
                <a:latin typeface="Aptos"/>
              </a:rPr>
              <a:t>Discussion: Why Do Lenders Require Higher Rates?</a:t>
            </a:r>
            <a:endParaRPr lang="en-US" sz="2200" b="1" dirty="0"/>
          </a:p>
        </p:txBody>
      </p:sp>
      <p:sp>
        <p:nvSpPr>
          <p:cNvPr id="7" name="Text 5"/>
          <p:cNvSpPr/>
          <p:nvPr/>
        </p:nvSpPr>
        <p:spPr>
          <a:xfrm>
            <a:off x="3035808" y="1216152"/>
            <a:ext cx="658368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>
              <a:buNone/>
            </a:pPr>
            <a:r>
              <a:rPr lang="en-US" sz="1400" b="1" dirty="0">
                <a:solidFill>
                  <a:srgbClr val="FFC000"/>
                </a:solidFill>
                <a:latin typeface="Aptos"/>
              </a:rPr>
              <a:t>Lenders must be compensated for time, inflation, and risk.</a:t>
            </a:r>
            <a:endParaRPr lang="en-US" sz="1200" b="1" dirty="0"/>
          </a:p>
        </p:txBody>
      </p:sp>
      <p:sp>
        <p:nvSpPr>
          <p:cNvPr id="14" name="Text 12"/>
          <p:cNvSpPr/>
          <p:nvPr/>
        </p:nvSpPr>
        <p:spPr>
          <a:xfrm>
            <a:off x="502920" y="6565392"/>
            <a:ext cx="29260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B2248"/>
                </a:solidFill>
                <a:latin typeface="Aptos"/>
              </a:rPr>
              <a:t>Interest rates and financial markets</a:t>
            </a:r>
            <a:endParaRPr lang="en-US" sz="1100" b="1" dirty="0"/>
          </a:p>
        </p:txBody>
      </p:sp>
      <p:sp>
        <p:nvSpPr>
          <p:cNvPr id="15" name="Text 13"/>
          <p:cNvSpPr/>
          <p:nvPr/>
        </p:nvSpPr>
        <p:spPr>
          <a:xfrm>
            <a:off x="11292840" y="6528816"/>
            <a:ext cx="4114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sz="1050" b="1">
                <a:solidFill>
                  <a:srgbClr val="17324D"/>
                </a:solidFill>
                <a:latin typeface="Arial"/>
              </a:rPr>
              <a:t>45</a:t>
            </a:r>
            <a:endParaRPr lang="en-US" sz="1200" b="1" dirty="0"/>
          </a:p>
        </p:txBody>
      </p:sp>
      <p:sp>
        <p:nvSpPr>
          <p:cNvPr id="16" name="Text 14"/>
          <p:cNvSpPr/>
          <p:nvPr/>
        </p:nvSpPr>
        <p:spPr>
          <a:xfrm>
            <a:off x="713232" y="1828800"/>
            <a:ext cx="3017520" cy="228600"/>
          </a:xfrm>
          <a:prstGeom prst="rect">
            <a:avLst/>
          </a:prstGeom>
          <a:solidFill>
            <a:srgbClr val="122240"/>
          </a:solidFill>
          <a:ln>
            <a:noFill/>
          </a:ln>
        </p:spPr>
        <p:txBody>
          <a:bodyPr wrap="square" lIns="50800" tIns="0" rIns="50800" bIns="0" rtlCol="0" anchor="ctr"/>
          <a:lstStyle/>
          <a:p>
            <a:pPr marL="0" indent="0"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1550" b="1">
                <a:solidFill>
                  <a:srgbClr val="FFFFFF"/>
                </a:solidFill>
                <a:latin typeface="Aptos"/>
              </a:rPr>
              <a:t>Core explanation</a:t>
            </a:r>
            <a:endParaRPr lang="en-US" sz="1300" b="1" dirty="0"/>
          </a:p>
        </p:txBody>
      </p:sp>
      <p:sp>
        <p:nvSpPr>
          <p:cNvPr id="18" name="Shape 16"/>
          <p:cNvSpPr/>
          <p:nvPr/>
        </p:nvSpPr>
        <p:spPr>
          <a:xfrm>
            <a:off x="6945782" y="3022092"/>
            <a:ext cx="164592" cy="0"/>
          </a:xfrm>
          <a:prstGeom prst="line">
            <a:avLst/>
          </a:prstGeom>
          <a:solidFill>
            <a:srgbClr val="FFFFFF">
              <a:alpha val="0"/>
            </a:srgbClr>
          </a:solidFill>
          <a:ln w="19050">
            <a:solidFill>
              <a:srgbClr val="00A8E0"/>
            </a:solidFill>
            <a:prstDash val="solid"/>
            <a:tailEnd type="triangle"/>
          </a:ln>
        </p:spPr>
        <p:txBody>
          <a:bodyPr/>
          <a:lstStyle/>
          <a:p>
            <a:endParaRPr b="1"/>
          </a:p>
        </p:txBody>
      </p:sp>
      <p:sp>
        <p:nvSpPr>
          <p:cNvPr id="19" name="Shape 17"/>
          <p:cNvSpPr/>
          <p:nvPr/>
        </p:nvSpPr>
        <p:spPr>
          <a:xfrm>
            <a:off x="7975397" y="3022092"/>
            <a:ext cx="164592" cy="0"/>
          </a:xfrm>
          <a:prstGeom prst="line">
            <a:avLst/>
          </a:prstGeom>
          <a:solidFill>
            <a:srgbClr val="FFFFFF">
              <a:alpha val="0"/>
            </a:srgbClr>
          </a:solidFill>
          <a:ln w="19050">
            <a:solidFill>
              <a:srgbClr val="00A8E0"/>
            </a:solidFill>
            <a:prstDash val="solid"/>
            <a:tailEnd type="triangle"/>
          </a:ln>
        </p:spPr>
        <p:txBody>
          <a:bodyPr/>
          <a:lstStyle/>
          <a:p>
            <a:endParaRPr b="1"/>
          </a:p>
        </p:txBody>
      </p:sp>
      <p:sp>
        <p:nvSpPr>
          <p:cNvPr id="20" name="Shape 18"/>
          <p:cNvSpPr/>
          <p:nvPr/>
        </p:nvSpPr>
        <p:spPr>
          <a:xfrm>
            <a:off x="9005011" y="3022092"/>
            <a:ext cx="164592" cy="0"/>
          </a:xfrm>
          <a:prstGeom prst="line">
            <a:avLst/>
          </a:prstGeom>
          <a:solidFill>
            <a:srgbClr val="FFFFFF">
              <a:alpha val="0"/>
            </a:srgbClr>
          </a:solidFill>
          <a:ln w="19050">
            <a:solidFill>
              <a:srgbClr val="00A8E0"/>
            </a:solidFill>
            <a:prstDash val="solid"/>
            <a:tailEnd type="triangle"/>
          </a:ln>
        </p:spPr>
        <p:txBody>
          <a:bodyPr/>
          <a:lstStyle/>
          <a:p>
            <a:endParaRPr b="1"/>
          </a:p>
        </p:txBody>
      </p:sp>
      <p:sp>
        <p:nvSpPr>
          <p:cNvPr id="21" name="Shape 19"/>
          <p:cNvSpPr/>
          <p:nvPr/>
        </p:nvSpPr>
        <p:spPr>
          <a:xfrm>
            <a:off x="10034626" y="3022092"/>
            <a:ext cx="164592" cy="0"/>
          </a:xfrm>
          <a:prstGeom prst="line">
            <a:avLst/>
          </a:prstGeom>
          <a:solidFill>
            <a:srgbClr val="FFFFFF">
              <a:alpha val="0"/>
            </a:srgbClr>
          </a:solidFill>
          <a:ln w="19050">
            <a:solidFill>
              <a:srgbClr val="00A8E0"/>
            </a:solidFill>
            <a:prstDash val="solid"/>
            <a:tailEnd type="triangle"/>
          </a:ln>
        </p:spPr>
        <p:txBody>
          <a:bodyPr/>
          <a:lstStyle/>
          <a:p>
            <a:endParaRPr b="1"/>
          </a:p>
        </p:txBody>
      </p:sp>
      <p:sp>
        <p:nvSpPr>
          <p:cNvPr id="22" name="Text 20"/>
          <p:cNvSpPr/>
          <p:nvPr/>
        </p:nvSpPr>
        <p:spPr>
          <a:xfrm>
            <a:off x="6080760" y="2633472"/>
            <a:ext cx="865022" cy="777240"/>
          </a:xfrm>
          <a:prstGeom prst="roundRect">
            <a:avLst>
              <a:gd name="adj" fmla="val 9412"/>
            </a:avLst>
          </a:prstGeom>
          <a:solidFill>
            <a:srgbClr val="F4FAFE"/>
          </a:solidFill>
          <a:ln w="13970">
            <a:solidFill>
              <a:srgbClr val="00A8E0"/>
            </a:solidFill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7324D"/>
                </a:solidFill>
                <a:latin typeface="Aptos"/>
              </a:rPr>
              <a:t>Time value</a:t>
            </a:r>
            <a:endParaRPr lang="en-US" sz="1150" b="1" dirty="0"/>
          </a:p>
        </p:txBody>
      </p:sp>
      <p:sp>
        <p:nvSpPr>
          <p:cNvPr id="23" name="Text 21"/>
          <p:cNvSpPr/>
          <p:nvPr/>
        </p:nvSpPr>
        <p:spPr>
          <a:xfrm>
            <a:off x="7110374" y="2633472"/>
            <a:ext cx="865022" cy="777240"/>
          </a:xfrm>
          <a:prstGeom prst="roundRect">
            <a:avLst>
              <a:gd name="adj" fmla="val 9412"/>
            </a:avLst>
          </a:prstGeom>
          <a:solidFill>
            <a:srgbClr val="F4FAFE"/>
          </a:solidFill>
          <a:ln w="13970">
            <a:solidFill>
              <a:srgbClr val="00A8E0"/>
            </a:solidFill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7324D"/>
                </a:solidFill>
                <a:latin typeface="Aptos"/>
              </a:rPr>
              <a:t>Inflation</a:t>
            </a:r>
            <a:endParaRPr lang="en-US" sz="1150" b="1" dirty="0"/>
          </a:p>
        </p:txBody>
      </p:sp>
      <p:sp>
        <p:nvSpPr>
          <p:cNvPr id="24" name="Text 22"/>
          <p:cNvSpPr/>
          <p:nvPr/>
        </p:nvSpPr>
        <p:spPr>
          <a:xfrm>
            <a:off x="8139989" y="2633472"/>
            <a:ext cx="865022" cy="777240"/>
          </a:xfrm>
          <a:prstGeom prst="roundRect">
            <a:avLst>
              <a:gd name="adj" fmla="val 9412"/>
            </a:avLst>
          </a:prstGeom>
          <a:solidFill>
            <a:srgbClr val="F4FAFE"/>
          </a:solidFill>
          <a:ln w="13970">
            <a:solidFill>
              <a:srgbClr val="00A8E0"/>
            </a:solidFill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7324D"/>
                </a:solidFill>
                <a:latin typeface="Aptos"/>
              </a:rPr>
              <a:t>Default risk</a:t>
            </a:r>
            <a:endParaRPr lang="en-US" sz="1150" b="1" dirty="0"/>
          </a:p>
        </p:txBody>
      </p:sp>
      <p:sp>
        <p:nvSpPr>
          <p:cNvPr id="25" name="Text 23"/>
          <p:cNvSpPr/>
          <p:nvPr/>
        </p:nvSpPr>
        <p:spPr>
          <a:xfrm>
            <a:off x="9169603" y="2633472"/>
            <a:ext cx="865022" cy="777240"/>
          </a:xfrm>
          <a:prstGeom prst="roundRect">
            <a:avLst>
              <a:gd name="adj" fmla="val 9412"/>
            </a:avLst>
          </a:prstGeom>
          <a:solidFill>
            <a:srgbClr val="F4FAFE"/>
          </a:solidFill>
          <a:ln w="13970">
            <a:solidFill>
              <a:srgbClr val="00A8E0"/>
            </a:solidFill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7324D"/>
                </a:solidFill>
                <a:latin typeface="Aptos"/>
              </a:rPr>
              <a:t>Liquidity</a:t>
            </a:r>
            <a:endParaRPr lang="en-US" sz="1150" b="1" dirty="0"/>
          </a:p>
        </p:txBody>
      </p:sp>
      <p:sp>
        <p:nvSpPr>
          <p:cNvPr id="26" name="Text 24"/>
          <p:cNvSpPr/>
          <p:nvPr/>
        </p:nvSpPr>
        <p:spPr>
          <a:xfrm>
            <a:off x="10199218" y="2633472"/>
            <a:ext cx="865022" cy="777240"/>
          </a:xfrm>
          <a:prstGeom prst="roundRect">
            <a:avLst>
              <a:gd name="adj" fmla="val 9412"/>
            </a:avLst>
          </a:prstGeom>
          <a:solidFill>
            <a:srgbClr val="F4FAFE"/>
          </a:solidFill>
          <a:ln w="13970">
            <a:solidFill>
              <a:srgbClr val="00A8E0"/>
            </a:solidFill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7324D"/>
                </a:solidFill>
                <a:latin typeface="Aptos"/>
              </a:rPr>
              <a:t>Alternatives</a:t>
            </a:r>
            <a:endParaRPr lang="en-US" sz="1150" b="1" dirty="0"/>
          </a:p>
        </p:txBody>
      </p:sp>
      <p:sp>
        <p:nvSpPr>
          <p:cNvPr id="27" name="Rounded Rectangle 26"/>
          <p:cNvSpPr/>
          <p:nvPr/>
        </p:nvSpPr>
        <p:spPr>
          <a:xfrm>
            <a:off x="594360" y="5340858"/>
            <a:ext cx="10753344" cy="694944"/>
          </a:xfrm>
          <a:prstGeom prst="roundRect">
            <a:avLst/>
          </a:prstGeom>
          <a:solidFill>
            <a:srgbClr val="F7FAFC"/>
          </a:solidFill>
          <a:ln w="13970">
            <a:solidFill>
              <a:srgbClr val="BEDC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28" name="Rounded Rectangle 27"/>
          <p:cNvSpPr/>
          <p:nvPr/>
        </p:nvSpPr>
        <p:spPr>
          <a:xfrm>
            <a:off x="749808" y="5432298"/>
            <a:ext cx="1554480" cy="237744"/>
          </a:xfrm>
          <a:prstGeom prst="roundRect">
            <a:avLst/>
          </a:prstGeom>
          <a:solidFill>
            <a:srgbClr val="E8F6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6094"/>
                </a:solidFill>
                <a:latin typeface="Aptos"/>
              </a:rPr>
              <a:t>MANAGER'S
INSIGHT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487168" y="5450586"/>
            <a:ext cx="8595360" cy="22860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>
                <a:solidFill>
                  <a:srgbClr val="122F49"/>
                </a:solidFill>
                <a:latin typeface="Aptos"/>
              </a:rPr>
              <a:t>Lenders price time, inflation, default, liquidity, and maturity risk.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749808" y="5734050"/>
            <a:ext cx="1554480" cy="237744"/>
          </a:xfrm>
          <a:prstGeom prst="roundRect">
            <a:avLst/>
          </a:prstGeom>
          <a:solidFill>
            <a:srgbClr val="E2F6F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916E"/>
                </a:solidFill>
                <a:latin typeface="Aptos"/>
              </a:rPr>
              <a:t>QUICK EXAMPLE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2487168" y="5752338"/>
            <a:ext cx="8595360" cy="22860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>
                <a:solidFill>
                  <a:srgbClr val="122F49"/>
                </a:solidFill>
                <a:latin typeface="Aptos"/>
              </a:rPr>
              <a:t>Two borrowers can pay different rates for the same amount.</a:t>
            </a:r>
          </a:p>
        </p:txBody>
      </p:sp>
      <p:sp>
        <p:nvSpPr>
          <p:cNvPr id="32" name="Rounded Rectangle 31"/>
          <p:cNvSpPr/>
          <p:nvPr/>
        </p:nvSpPr>
        <p:spPr>
          <a:xfrm>
            <a:off x="713232" y="2148840"/>
            <a:ext cx="4526280" cy="710946"/>
          </a:xfrm>
          <a:prstGeom prst="roundRect">
            <a:avLst/>
          </a:prstGeom>
          <a:solidFill>
            <a:srgbClr val="FAFBFD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3" name="Rounded Rectangle 32"/>
          <p:cNvSpPr/>
          <p:nvPr/>
        </p:nvSpPr>
        <p:spPr>
          <a:xfrm>
            <a:off x="804672" y="2385441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01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1280160" y="2203704"/>
            <a:ext cx="3849624" cy="60121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550" b="1">
                <a:solidFill>
                  <a:srgbClr val="1B1F27"/>
                </a:solidFill>
                <a:latin typeface="Aptos"/>
              </a:rPr>
              <a:t>They give up current consumption and liquidity.</a:t>
            </a:r>
          </a:p>
        </p:txBody>
      </p:sp>
      <p:sp>
        <p:nvSpPr>
          <p:cNvPr id="35" name="Rounded Rectangle 34"/>
          <p:cNvSpPr/>
          <p:nvPr/>
        </p:nvSpPr>
        <p:spPr>
          <a:xfrm>
            <a:off x="713232" y="2932938"/>
            <a:ext cx="4526280" cy="710946"/>
          </a:xfrm>
          <a:prstGeom prst="roundRect">
            <a:avLst/>
          </a:prstGeom>
          <a:solidFill>
            <a:srgbClr val="F6F8FB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6" name="Rounded Rectangle 35"/>
          <p:cNvSpPr/>
          <p:nvPr/>
        </p:nvSpPr>
        <p:spPr>
          <a:xfrm>
            <a:off x="804672" y="3169539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02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1280160" y="2987802"/>
            <a:ext cx="3849624" cy="60121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550" b="1">
                <a:solidFill>
                  <a:srgbClr val="1B1F27"/>
                </a:solidFill>
                <a:latin typeface="Aptos"/>
              </a:rPr>
              <a:t>They face uncertainty about inflation and future purchasing power.</a:t>
            </a:r>
          </a:p>
        </p:txBody>
      </p:sp>
      <p:sp>
        <p:nvSpPr>
          <p:cNvPr id="38" name="Rounded Rectangle 37"/>
          <p:cNvSpPr/>
          <p:nvPr/>
        </p:nvSpPr>
        <p:spPr>
          <a:xfrm>
            <a:off x="713232" y="3717036"/>
            <a:ext cx="4526280" cy="710946"/>
          </a:xfrm>
          <a:prstGeom prst="roundRect">
            <a:avLst/>
          </a:prstGeom>
          <a:solidFill>
            <a:srgbClr val="FAFBFD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9" name="Rounded Rectangle 38"/>
          <p:cNvSpPr/>
          <p:nvPr/>
        </p:nvSpPr>
        <p:spPr>
          <a:xfrm>
            <a:off x="804672" y="3953637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03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1280160" y="3771900"/>
            <a:ext cx="3849624" cy="60121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550" b="1">
                <a:solidFill>
                  <a:srgbClr val="1B1F27"/>
                </a:solidFill>
                <a:latin typeface="Aptos"/>
              </a:rPr>
              <a:t>They face borrower default risk and market price risk.</a:t>
            </a:r>
          </a:p>
        </p:txBody>
      </p:sp>
      <p:sp>
        <p:nvSpPr>
          <p:cNvPr id="41" name="Rounded Rectangle 40"/>
          <p:cNvSpPr/>
          <p:nvPr/>
        </p:nvSpPr>
        <p:spPr>
          <a:xfrm>
            <a:off x="713232" y="4501134"/>
            <a:ext cx="4526280" cy="710946"/>
          </a:xfrm>
          <a:prstGeom prst="roundRect">
            <a:avLst/>
          </a:prstGeom>
          <a:solidFill>
            <a:srgbClr val="F6F8FB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2" name="Rounded Rectangle 41"/>
          <p:cNvSpPr/>
          <p:nvPr/>
        </p:nvSpPr>
        <p:spPr>
          <a:xfrm>
            <a:off x="804672" y="4737735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04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1280160" y="4555998"/>
            <a:ext cx="3849624" cy="60121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They require a return that is competitive relative to alternative investments.</a:t>
            </a:r>
          </a:p>
        </p:txBody>
      </p:sp>
    </p:spTree>
    <p:extLst>
      <p:ext uri="{BB962C8B-B14F-4D97-AF65-F5344CB8AC3E}">
        <p14:creationId xmlns:p14="http://schemas.microsoft.com/office/powerpoint/2010/main" val="121299211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3"/>
          <p:cNvSpPr/>
          <p:nvPr/>
        </p:nvSpPr>
        <p:spPr>
          <a:xfrm>
            <a:off x="3035808" y="338328"/>
            <a:ext cx="1572768" cy="283464"/>
          </a:xfrm>
          <a:prstGeom prst="roundRect">
            <a:avLst>
              <a:gd name="adj" fmla="val 25806"/>
            </a:avLst>
          </a:prstGeom>
          <a:solidFill>
            <a:srgbClr val="EAF5FB"/>
          </a:solidFill>
          <a:ln>
            <a:solidFill>
              <a:srgbClr val="EAF5FB">
                <a:alpha val="0"/>
              </a:srgbClr>
            </a:solidFill>
          </a:ln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C5A8E"/>
                </a:solidFill>
                <a:latin typeface="Aptos"/>
              </a:rPr>
              <a:t>INTEREST RATES</a:t>
            </a:r>
            <a:endParaRPr lang="en-US" sz="1100" b="1" dirty="0"/>
          </a:p>
        </p:txBody>
      </p:sp>
      <p:sp>
        <p:nvSpPr>
          <p:cNvPr id="6" name="Text 4"/>
          <p:cNvSpPr/>
          <p:nvPr/>
        </p:nvSpPr>
        <p:spPr>
          <a:xfrm>
            <a:off x="3035808" y="758952"/>
            <a:ext cx="632764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200" b="1" dirty="0">
                <a:solidFill>
                  <a:srgbClr val="17324D"/>
                </a:solidFill>
                <a:latin typeface="Aptos"/>
              </a:rPr>
              <a:t>Key Terms Review</a:t>
            </a:r>
            <a:endParaRPr lang="en-US" sz="2200" b="1" dirty="0"/>
          </a:p>
        </p:txBody>
      </p:sp>
      <p:sp>
        <p:nvSpPr>
          <p:cNvPr id="7" name="Text 5"/>
          <p:cNvSpPr/>
          <p:nvPr/>
        </p:nvSpPr>
        <p:spPr>
          <a:xfrm>
            <a:off x="3035808" y="1216152"/>
            <a:ext cx="658368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>
              <a:buNone/>
            </a:pPr>
            <a:r>
              <a:rPr lang="en-US" sz="1400" b="1" dirty="0">
                <a:solidFill>
                  <a:srgbClr val="FFC000"/>
                </a:solidFill>
                <a:latin typeface="Aptos"/>
              </a:rPr>
              <a:t>A compact glossary for revision.</a:t>
            </a:r>
            <a:endParaRPr lang="en-US" sz="1200" b="1" dirty="0"/>
          </a:p>
        </p:txBody>
      </p:sp>
      <p:sp>
        <p:nvSpPr>
          <p:cNvPr id="14" name="Text 12"/>
          <p:cNvSpPr/>
          <p:nvPr/>
        </p:nvSpPr>
        <p:spPr>
          <a:xfrm>
            <a:off x="502920" y="6565392"/>
            <a:ext cx="29260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B2248"/>
                </a:solidFill>
                <a:latin typeface="Aptos"/>
              </a:rPr>
              <a:t>Interest rates and financial markets</a:t>
            </a:r>
            <a:endParaRPr lang="en-US" sz="1100" b="1" dirty="0"/>
          </a:p>
        </p:txBody>
      </p:sp>
      <p:sp>
        <p:nvSpPr>
          <p:cNvPr id="15" name="Text 13"/>
          <p:cNvSpPr/>
          <p:nvPr/>
        </p:nvSpPr>
        <p:spPr>
          <a:xfrm>
            <a:off x="11292840" y="6528816"/>
            <a:ext cx="4114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sz="1050" b="1">
                <a:solidFill>
                  <a:srgbClr val="17324D"/>
                </a:solidFill>
                <a:latin typeface="Arial"/>
              </a:rPr>
              <a:t>46</a:t>
            </a:r>
            <a:endParaRPr lang="en-US" sz="1200" b="1" dirty="0"/>
          </a:p>
        </p:txBody>
      </p:sp>
      <p:sp>
        <p:nvSpPr>
          <p:cNvPr id="16" name="Text 14"/>
          <p:cNvSpPr/>
          <p:nvPr/>
        </p:nvSpPr>
        <p:spPr>
          <a:xfrm>
            <a:off x="713232" y="1828800"/>
            <a:ext cx="3017520" cy="228600"/>
          </a:xfrm>
          <a:prstGeom prst="rect">
            <a:avLst/>
          </a:prstGeom>
          <a:solidFill>
            <a:srgbClr val="122240"/>
          </a:solidFill>
          <a:ln>
            <a:noFill/>
          </a:ln>
        </p:spPr>
        <p:txBody>
          <a:bodyPr wrap="square" lIns="50800" tIns="0" rIns="50800" bIns="0" rtlCol="0" anchor="ctr"/>
          <a:lstStyle/>
          <a:p>
            <a:pPr marL="0" indent="0"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1550" b="1">
                <a:solidFill>
                  <a:srgbClr val="FFFFFF"/>
                </a:solidFill>
                <a:latin typeface="Aptos"/>
              </a:rPr>
              <a:t>Core explanation</a:t>
            </a:r>
            <a:endParaRPr lang="en-US" sz="1300" b="1" dirty="0"/>
          </a:p>
        </p:txBody>
      </p:sp>
      <p:sp>
        <p:nvSpPr>
          <p:cNvPr id="18" name="Shape 16"/>
          <p:cNvSpPr/>
          <p:nvPr/>
        </p:nvSpPr>
        <p:spPr>
          <a:xfrm>
            <a:off x="6945782" y="3022092"/>
            <a:ext cx="164592" cy="0"/>
          </a:xfrm>
          <a:prstGeom prst="line">
            <a:avLst/>
          </a:prstGeom>
          <a:solidFill>
            <a:srgbClr val="FFFFFF">
              <a:alpha val="0"/>
            </a:srgbClr>
          </a:solidFill>
          <a:ln w="19050">
            <a:solidFill>
              <a:srgbClr val="00A8E0"/>
            </a:solidFill>
            <a:prstDash val="solid"/>
            <a:tailEnd type="triangle"/>
          </a:ln>
        </p:spPr>
        <p:txBody>
          <a:bodyPr/>
          <a:lstStyle/>
          <a:p>
            <a:endParaRPr b="1"/>
          </a:p>
        </p:txBody>
      </p:sp>
      <p:sp>
        <p:nvSpPr>
          <p:cNvPr id="19" name="Shape 17"/>
          <p:cNvSpPr/>
          <p:nvPr/>
        </p:nvSpPr>
        <p:spPr>
          <a:xfrm>
            <a:off x="7975397" y="3022092"/>
            <a:ext cx="164592" cy="0"/>
          </a:xfrm>
          <a:prstGeom prst="line">
            <a:avLst/>
          </a:prstGeom>
          <a:solidFill>
            <a:srgbClr val="FFFFFF">
              <a:alpha val="0"/>
            </a:srgbClr>
          </a:solidFill>
          <a:ln w="19050">
            <a:solidFill>
              <a:srgbClr val="00A8E0"/>
            </a:solidFill>
            <a:prstDash val="solid"/>
            <a:tailEnd type="triangle"/>
          </a:ln>
        </p:spPr>
        <p:txBody>
          <a:bodyPr/>
          <a:lstStyle/>
          <a:p>
            <a:endParaRPr b="1"/>
          </a:p>
        </p:txBody>
      </p:sp>
      <p:sp>
        <p:nvSpPr>
          <p:cNvPr id="20" name="Shape 18"/>
          <p:cNvSpPr/>
          <p:nvPr/>
        </p:nvSpPr>
        <p:spPr>
          <a:xfrm>
            <a:off x="9005011" y="3022092"/>
            <a:ext cx="164592" cy="0"/>
          </a:xfrm>
          <a:prstGeom prst="line">
            <a:avLst/>
          </a:prstGeom>
          <a:solidFill>
            <a:srgbClr val="FFFFFF">
              <a:alpha val="0"/>
            </a:srgbClr>
          </a:solidFill>
          <a:ln w="19050">
            <a:solidFill>
              <a:srgbClr val="00A8E0"/>
            </a:solidFill>
            <a:prstDash val="solid"/>
            <a:tailEnd type="triangle"/>
          </a:ln>
        </p:spPr>
        <p:txBody>
          <a:bodyPr/>
          <a:lstStyle/>
          <a:p>
            <a:endParaRPr b="1"/>
          </a:p>
        </p:txBody>
      </p:sp>
      <p:sp>
        <p:nvSpPr>
          <p:cNvPr id="21" name="Shape 19"/>
          <p:cNvSpPr/>
          <p:nvPr/>
        </p:nvSpPr>
        <p:spPr>
          <a:xfrm>
            <a:off x="10034626" y="3022092"/>
            <a:ext cx="164592" cy="0"/>
          </a:xfrm>
          <a:prstGeom prst="line">
            <a:avLst/>
          </a:prstGeom>
          <a:solidFill>
            <a:srgbClr val="FFFFFF">
              <a:alpha val="0"/>
            </a:srgbClr>
          </a:solidFill>
          <a:ln w="19050">
            <a:solidFill>
              <a:srgbClr val="00A8E0"/>
            </a:solidFill>
            <a:prstDash val="solid"/>
            <a:tailEnd type="triangle"/>
          </a:ln>
        </p:spPr>
        <p:txBody>
          <a:bodyPr/>
          <a:lstStyle/>
          <a:p>
            <a:endParaRPr b="1"/>
          </a:p>
        </p:txBody>
      </p:sp>
      <p:sp>
        <p:nvSpPr>
          <p:cNvPr id="22" name="Text 20"/>
          <p:cNvSpPr/>
          <p:nvPr/>
        </p:nvSpPr>
        <p:spPr>
          <a:xfrm>
            <a:off x="6080760" y="2633472"/>
            <a:ext cx="865022" cy="777240"/>
          </a:xfrm>
          <a:prstGeom prst="roundRect">
            <a:avLst>
              <a:gd name="adj" fmla="val 9412"/>
            </a:avLst>
          </a:prstGeom>
          <a:solidFill>
            <a:srgbClr val="F4FAFE"/>
          </a:solidFill>
          <a:ln w="13970">
            <a:solidFill>
              <a:srgbClr val="00A8E0"/>
            </a:solidFill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7324D"/>
                </a:solidFill>
                <a:latin typeface="Aptos"/>
              </a:rPr>
              <a:t>Base rate</a:t>
            </a:r>
            <a:endParaRPr lang="en-US" sz="1150" b="1" dirty="0"/>
          </a:p>
        </p:txBody>
      </p:sp>
      <p:sp>
        <p:nvSpPr>
          <p:cNvPr id="23" name="Text 21"/>
          <p:cNvSpPr/>
          <p:nvPr/>
        </p:nvSpPr>
        <p:spPr>
          <a:xfrm>
            <a:off x="7110374" y="2633472"/>
            <a:ext cx="865022" cy="777240"/>
          </a:xfrm>
          <a:prstGeom prst="roundRect">
            <a:avLst>
              <a:gd name="adj" fmla="val 9412"/>
            </a:avLst>
          </a:prstGeom>
          <a:solidFill>
            <a:srgbClr val="F4FAFE"/>
          </a:solidFill>
          <a:ln w="13970">
            <a:solidFill>
              <a:srgbClr val="00A8E0"/>
            </a:solidFill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7324D"/>
                </a:solidFill>
                <a:latin typeface="Aptos"/>
              </a:rPr>
              <a:t>Inflation</a:t>
            </a:r>
            <a:endParaRPr lang="en-US" sz="1150" b="1" dirty="0"/>
          </a:p>
        </p:txBody>
      </p:sp>
      <p:sp>
        <p:nvSpPr>
          <p:cNvPr id="24" name="Text 22"/>
          <p:cNvSpPr/>
          <p:nvPr/>
        </p:nvSpPr>
        <p:spPr>
          <a:xfrm>
            <a:off x="8139989" y="2633472"/>
            <a:ext cx="865022" cy="777240"/>
          </a:xfrm>
          <a:prstGeom prst="roundRect">
            <a:avLst>
              <a:gd name="adj" fmla="val 9412"/>
            </a:avLst>
          </a:prstGeom>
          <a:solidFill>
            <a:srgbClr val="F4FAFE"/>
          </a:solidFill>
          <a:ln w="13970">
            <a:solidFill>
              <a:srgbClr val="00A8E0"/>
            </a:solidFill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7324D"/>
                </a:solidFill>
                <a:latin typeface="Aptos"/>
              </a:rPr>
              <a:t>Risk premium</a:t>
            </a:r>
            <a:endParaRPr lang="en-US" sz="1150" b="1" dirty="0"/>
          </a:p>
        </p:txBody>
      </p:sp>
      <p:sp>
        <p:nvSpPr>
          <p:cNvPr id="25" name="Text 23"/>
          <p:cNvSpPr/>
          <p:nvPr/>
        </p:nvSpPr>
        <p:spPr>
          <a:xfrm>
            <a:off x="9169603" y="2633472"/>
            <a:ext cx="865022" cy="777240"/>
          </a:xfrm>
          <a:prstGeom prst="roundRect">
            <a:avLst>
              <a:gd name="adj" fmla="val 9412"/>
            </a:avLst>
          </a:prstGeom>
          <a:solidFill>
            <a:srgbClr val="F4FAFE"/>
          </a:solidFill>
          <a:ln w="13970">
            <a:solidFill>
              <a:srgbClr val="00A8E0"/>
            </a:solidFill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7324D"/>
                </a:solidFill>
                <a:latin typeface="Aptos"/>
              </a:rPr>
              <a:t>Maturity</a:t>
            </a:r>
            <a:endParaRPr lang="en-US" sz="1150" b="1" dirty="0"/>
          </a:p>
        </p:txBody>
      </p:sp>
      <p:sp>
        <p:nvSpPr>
          <p:cNvPr id="26" name="Text 24"/>
          <p:cNvSpPr/>
          <p:nvPr/>
        </p:nvSpPr>
        <p:spPr>
          <a:xfrm>
            <a:off x="10199218" y="2633472"/>
            <a:ext cx="865022" cy="777240"/>
          </a:xfrm>
          <a:prstGeom prst="roundRect">
            <a:avLst>
              <a:gd name="adj" fmla="val 9412"/>
            </a:avLst>
          </a:prstGeom>
          <a:solidFill>
            <a:srgbClr val="F4FAFE"/>
          </a:solidFill>
          <a:ln w="13970">
            <a:solidFill>
              <a:srgbClr val="00A8E0"/>
            </a:solidFill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7324D"/>
                </a:solidFill>
                <a:latin typeface="Aptos"/>
              </a:rPr>
              <a:t>Decision</a:t>
            </a:r>
            <a:endParaRPr lang="en-US" sz="1150" b="1" dirty="0"/>
          </a:p>
        </p:txBody>
      </p:sp>
      <p:sp>
        <p:nvSpPr>
          <p:cNvPr id="27" name="Rounded Rectangle 26"/>
          <p:cNvSpPr/>
          <p:nvPr/>
        </p:nvSpPr>
        <p:spPr>
          <a:xfrm>
            <a:off x="594360" y="5340858"/>
            <a:ext cx="10753344" cy="694944"/>
          </a:xfrm>
          <a:prstGeom prst="roundRect">
            <a:avLst/>
          </a:prstGeom>
          <a:solidFill>
            <a:srgbClr val="F7FAFC"/>
          </a:solidFill>
          <a:ln w="13970">
            <a:solidFill>
              <a:srgbClr val="BEDC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28" name="Rounded Rectangle 27"/>
          <p:cNvSpPr/>
          <p:nvPr/>
        </p:nvSpPr>
        <p:spPr>
          <a:xfrm>
            <a:off x="749808" y="5432298"/>
            <a:ext cx="1554480" cy="237744"/>
          </a:xfrm>
          <a:prstGeom prst="roundRect">
            <a:avLst/>
          </a:prstGeom>
          <a:solidFill>
            <a:srgbClr val="E8F6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6094"/>
                </a:solidFill>
                <a:latin typeface="Aptos"/>
              </a:rPr>
              <a:t>MANAGER'S
INSIGHT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487168" y="5450586"/>
            <a:ext cx="8595360" cy="22860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>
                <a:solidFill>
                  <a:srgbClr val="122F49"/>
                </a:solidFill>
                <a:latin typeface="Aptos"/>
              </a:rPr>
              <a:t>Key terms become useful when tied to decisions.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749808" y="5734050"/>
            <a:ext cx="1554480" cy="237744"/>
          </a:xfrm>
          <a:prstGeom prst="roundRect">
            <a:avLst/>
          </a:prstGeom>
          <a:solidFill>
            <a:srgbClr val="E2F6F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916E"/>
                </a:solidFill>
                <a:latin typeface="Aptos"/>
              </a:rPr>
              <a:t>QUICK EXAMPLE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2487168" y="5752338"/>
            <a:ext cx="8595360" cy="22860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>
                <a:solidFill>
                  <a:srgbClr val="122F49"/>
                </a:solidFill>
                <a:latin typeface="Aptos"/>
              </a:rPr>
              <a:t>Use the glossary to explain why rates differ across instruments.</a:t>
            </a:r>
          </a:p>
        </p:txBody>
      </p:sp>
      <p:sp>
        <p:nvSpPr>
          <p:cNvPr id="32" name="Rounded Rectangle 31"/>
          <p:cNvSpPr/>
          <p:nvPr/>
        </p:nvSpPr>
        <p:spPr>
          <a:xfrm>
            <a:off x="713232" y="2148840"/>
            <a:ext cx="4526280" cy="710946"/>
          </a:xfrm>
          <a:prstGeom prst="roundRect">
            <a:avLst/>
          </a:prstGeom>
          <a:solidFill>
            <a:srgbClr val="FAFBFD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3" name="Rounded Rectangle 32"/>
          <p:cNvSpPr/>
          <p:nvPr/>
        </p:nvSpPr>
        <p:spPr>
          <a:xfrm>
            <a:off x="804672" y="2385441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01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1280160" y="2203704"/>
            <a:ext cx="3849624" cy="60121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550" b="1">
                <a:solidFill>
                  <a:srgbClr val="122240"/>
                </a:solidFill>
                <a:latin typeface="Aptos"/>
              </a:rPr>
              <a:t>Interest rate: </a:t>
            </a:r>
            <a:r>
              <a:rPr sz="1550" b="1">
                <a:solidFill>
                  <a:srgbClr val="1B1F27"/>
                </a:solidFill>
                <a:latin typeface="Aptos"/>
              </a:rPr>
              <a:t>the price of using money over time.</a:t>
            </a:r>
          </a:p>
        </p:txBody>
      </p:sp>
      <p:sp>
        <p:nvSpPr>
          <p:cNvPr id="35" name="Rounded Rectangle 34"/>
          <p:cNvSpPr/>
          <p:nvPr/>
        </p:nvSpPr>
        <p:spPr>
          <a:xfrm>
            <a:off x="713232" y="2932938"/>
            <a:ext cx="4526280" cy="710946"/>
          </a:xfrm>
          <a:prstGeom prst="roundRect">
            <a:avLst/>
          </a:prstGeom>
          <a:solidFill>
            <a:srgbClr val="F6F8FB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6" name="Rounded Rectangle 35"/>
          <p:cNvSpPr/>
          <p:nvPr/>
        </p:nvSpPr>
        <p:spPr>
          <a:xfrm>
            <a:off x="804672" y="3169539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02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1280160" y="2987802"/>
            <a:ext cx="3849624" cy="60121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550" b="1">
                <a:solidFill>
                  <a:srgbClr val="122240"/>
                </a:solidFill>
                <a:latin typeface="Aptos"/>
              </a:rPr>
              <a:t>Loanable funds: </a:t>
            </a:r>
            <a:r>
              <a:rPr sz="1550" b="1">
                <a:solidFill>
                  <a:srgbClr val="1B1F27"/>
                </a:solidFill>
                <a:latin typeface="Aptos"/>
              </a:rPr>
              <a:t>funds available from savers and demanded by borrowers.</a:t>
            </a:r>
          </a:p>
        </p:txBody>
      </p:sp>
      <p:sp>
        <p:nvSpPr>
          <p:cNvPr id="38" name="Rounded Rectangle 37"/>
          <p:cNvSpPr/>
          <p:nvPr/>
        </p:nvSpPr>
        <p:spPr>
          <a:xfrm>
            <a:off x="713232" y="3717036"/>
            <a:ext cx="4526280" cy="710946"/>
          </a:xfrm>
          <a:prstGeom prst="roundRect">
            <a:avLst/>
          </a:prstGeom>
          <a:solidFill>
            <a:srgbClr val="FAFBFD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9" name="Rounded Rectangle 38"/>
          <p:cNvSpPr/>
          <p:nvPr/>
        </p:nvSpPr>
        <p:spPr>
          <a:xfrm>
            <a:off x="804672" y="3953637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03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1280160" y="3771900"/>
            <a:ext cx="3849624" cy="60121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22240"/>
                </a:solidFill>
                <a:latin typeface="Aptos"/>
              </a:rPr>
              <a:t>Risk premium: </a:t>
            </a:r>
            <a:r>
              <a:rPr sz="1480" b="1">
                <a:solidFill>
                  <a:srgbClr val="1B1F27"/>
                </a:solidFill>
                <a:latin typeface="Aptos"/>
              </a:rPr>
              <a:t>extra return required for bearing risk beyond a risk-free benchmark.</a:t>
            </a:r>
          </a:p>
        </p:txBody>
      </p:sp>
      <p:sp>
        <p:nvSpPr>
          <p:cNvPr id="41" name="Rounded Rectangle 40"/>
          <p:cNvSpPr/>
          <p:nvPr/>
        </p:nvSpPr>
        <p:spPr>
          <a:xfrm>
            <a:off x="713232" y="4501134"/>
            <a:ext cx="4526280" cy="710946"/>
          </a:xfrm>
          <a:prstGeom prst="roundRect">
            <a:avLst/>
          </a:prstGeom>
          <a:solidFill>
            <a:srgbClr val="F6F8FB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2" name="Rounded Rectangle 41"/>
          <p:cNvSpPr/>
          <p:nvPr/>
        </p:nvSpPr>
        <p:spPr>
          <a:xfrm>
            <a:off x="804672" y="4737735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04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1280160" y="4555998"/>
            <a:ext cx="3849624" cy="601218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22240"/>
                </a:solidFill>
                <a:latin typeface="Aptos"/>
              </a:rPr>
              <a:t>Yield curve: </a:t>
            </a:r>
            <a:r>
              <a:rPr sz="1480" b="1">
                <a:solidFill>
                  <a:srgbClr val="1B1F27"/>
                </a:solidFill>
                <a:latin typeface="Aptos"/>
              </a:rPr>
              <a:t>relationship between yields and maturities for similar-quality debt.</a:t>
            </a:r>
          </a:p>
        </p:txBody>
      </p:sp>
    </p:spTree>
    <p:extLst>
      <p:ext uri="{BB962C8B-B14F-4D97-AF65-F5344CB8AC3E}">
        <p14:creationId xmlns:p14="http://schemas.microsoft.com/office/powerpoint/2010/main" val="2582582047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3"/>
          <p:cNvSpPr/>
          <p:nvPr/>
        </p:nvSpPr>
        <p:spPr>
          <a:xfrm>
            <a:off x="3035808" y="338328"/>
            <a:ext cx="1572768" cy="283464"/>
          </a:xfrm>
          <a:prstGeom prst="roundRect">
            <a:avLst>
              <a:gd name="adj" fmla="val 25806"/>
            </a:avLst>
          </a:prstGeom>
          <a:solidFill>
            <a:srgbClr val="EAF5FB"/>
          </a:solidFill>
          <a:ln>
            <a:solidFill>
              <a:srgbClr val="EAF5FB">
                <a:alpha val="0"/>
              </a:srgbClr>
            </a:solidFill>
          </a:ln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C5A8E"/>
                </a:solidFill>
                <a:latin typeface="Aptos"/>
              </a:rPr>
              <a:t>INTEREST RATES</a:t>
            </a:r>
            <a:endParaRPr lang="en-US" sz="1100" b="1" dirty="0"/>
          </a:p>
        </p:txBody>
      </p:sp>
      <p:sp>
        <p:nvSpPr>
          <p:cNvPr id="6" name="Text 4"/>
          <p:cNvSpPr/>
          <p:nvPr/>
        </p:nvSpPr>
        <p:spPr>
          <a:xfrm>
            <a:off x="3035808" y="758952"/>
            <a:ext cx="632764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77500" lnSpcReduction="20000"/>
          </a:bodyPr>
          <a:lstStyle/>
          <a:p>
            <a:pPr marL="0" indent="0">
              <a:buNone/>
            </a:pPr>
            <a:r>
              <a:rPr lang="en-US" sz="2200" b="1" dirty="0">
                <a:solidFill>
                  <a:srgbClr val="17324D"/>
                </a:solidFill>
                <a:latin typeface="Aptos"/>
              </a:rPr>
              <a:t>Lecture Summary and Preparation for Time Value of Money</a:t>
            </a:r>
            <a:endParaRPr lang="en-US" sz="2200" b="1" dirty="0"/>
          </a:p>
        </p:txBody>
      </p:sp>
      <p:sp>
        <p:nvSpPr>
          <p:cNvPr id="7" name="Text 5"/>
          <p:cNvSpPr/>
          <p:nvPr/>
        </p:nvSpPr>
        <p:spPr>
          <a:xfrm>
            <a:off x="3035808" y="1216152"/>
            <a:ext cx="658368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>
              <a:buNone/>
            </a:pPr>
            <a:r>
              <a:rPr lang="en-US" sz="1400" b="1" dirty="0">
                <a:solidFill>
                  <a:srgbClr val="FFC000"/>
                </a:solidFill>
                <a:latin typeface="Aptos"/>
              </a:rPr>
              <a:t>Interest rates are the bridge between financial markets and valuation.</a:t>
            </a:r>
            <a:endParaRPr lang="en-US" sz="1200" b="1" dirty="0"/>
          </a:p>
        </p:txBody>
      </p:sp>
      <p:sp>
        <p:nvSpPr>
          <p:cNvPr id="14" name="Text 12"/>
          <p:cNvSpPr/>
          <p:nvPr/>
        </p:nvSpPr>
        <p:spPr>
          <a:xfrm>
            <a:off x="502920" y="6565392"/>
            <a:ext cx="29260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B2248"/>
                </a:solidFill>
                <a:latin typeface="Aptos"/>
              </a:rPr>
              <a:t>Interest rates and financial markets</a:t>
            </a:r>
            <a:endParaRPr lang="en-US" sz="1100" b="1" dirty="0"/>
          </a:p>
        </p:txBody>
      </p:sp>
      <p:sp>
        <p:nvSpPr>
          <p:cNvPr id="15" name="Text 13"/>
          <p:cNvSpPr/>
          <p:nvPr/>
        </p:nvSpPr>
        <p:spPr>
          <a:xfrm>
            <a:off x="11292840" y="6528816"/>
            <a:ext cx="4114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sz="1400" b="1">
                <a:solidFill>
                  <a:srgbClr val="17324D"/>
                </a:solidFill>
                <a:latin typeface="Arial"/>
              </a:rPr>
              <a:t>47</a:t>
            </a:r>
            <a:endParaRPr lang="en-US" sz="1200" b="1" dirty="0"/>
          </a:p>
        </p:txBody>
      </p:sp>
      <p:pic>
        <p:nvPicPr>
          <p:cNvPr id="16" name="Image 0" descr="/mnt/data/a_wide_modern_classroom_finance_lab_scene_a_larg_batch_1.png"/>
          <p:cNvPicPr>
            <a:picLocks noChangeAspect="1"/>
          </p:cNvPicPr>
          <p:nvPr/>
        </p:nvPicPr>
        <p:blipFill>
          <a:blip r:embed="rId3"/>
          <a:srcRect l="3345" r="3345"/>
          <a:stretch/>
        </p:blipFill>
        <p:spPr>
          <a:xfrm>
            <a:off x="5989320" y="1920240"/>
            <a:ext cx="5230368" cy="3154680"/>
          </a:xfrm>
          <a:prstGeom prst="rect">
            <a:avLst/>
          </a:prstGeom>
        </p:spPr>
      </p:pic>
      <p:sp>
        <p:nvSpPr>
          <p:cNvPr id="17" name="Shape 14"/>
          <p:cNvSpPr/>
          <p:nvPr/>
        </p:nvSpPr>
        <p:spPr>
          <a:xfrm>
            <a:off x="5989320" y="1920240"/>
            <a:ext cx="5230368" cy="3154680"/>
          </a:xfrm>
          <a:prstGeom prst="roundRect">
            <a:avLst>
              <a:gd name="adj" fmla="val 2319"/>
            </a:avLst>
          </a:prstGeom>
          <a:solidFill>
            <a:srgbClr val="FFFFFF">
              <a:alpha val="0"/>
            </a:srgbClr>
          </a:solidFill>
          <a:ln w="13970">
            <a:solidFill>
              <a:srgbClr val="00A8E0">
                <a:alpha val="80000"/>
              </a:srgbClr>
            </a:solidFill>
            <a:prstDash val="solid"/>
          </a:ln>
        </p:spPr>
        <p:txBody>
          <a:bodyPr/>
          <a:lstStyle/>
          <a:p>
            <a:endParaRPr b="1"/>
          </a:p>
        </p:txBody>
      </p:sp>
      <p:sp>
        <p:nvSpPr>
          <p:cNvPr id="19" name="Rounded Rectangle 18"/>
          <p:cNvSpPr/>
          <p:nvPr/>
        </p:nvSpPr>
        <p:spPr>
          <a:xfrm>
            <a:off x="594360" y="5340858"/>
            <a:ext cx="10753344" cy="694944"/>
          </a:xfrm>
          <a:prstGeom prst="roundRect">
            <a:avLst/>
          </a:prstGeom>
          <a:solidFill>
            <a:srgbClr val="F7FAFC"/>
          </a:solidFill>
          <a:ln w="13970">
            <a:solidFill>
              <a:srgbClr val="BEDC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20" name="Rounded Rectangle 19"/>
          <p:cNvSpPr/>
          <p:nvPr/>
        </p:nvSpPr>
        <p:spPr>
          <a:xfrm>
            <a:off x="749808" y="5432298"/>
            <a:ext cx="1554480" cy="237744"/>
          </a:xfrm>
          <a:prstGeom prst="roundRect">
            <a:avLst/>
          </a:prstGeom>
          <a:solidFill>
            <a:srgbClr val="E8F6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6094"/>
                </a:solidFill>
                <a:latin typeface="Aptos"/>
              </a:rPr>
              <a:t>MANAGER'S
INSIGHT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487168" y="5450586"/>
            <a:ext cx="8595360" cy="22860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>
                <a:solidFill>
                  <a:srgbClr val="122F49"/>
                </a:solidFill>
                <a:latin typeface="Aptos"/>
              </a:rPr>
              <a:t>Interest rates prepare students for discounting and valuation.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749808" y="5734050"/>
            <a:ext cx="1554480" cy="237744"/>
          </a:xfrm>
          <a:prstGeom prst="roundRect">
            <a:avLst/>
          </a:prstGeom>
          <a:solidFill>
            <a:srgbClr val="E2F6F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916E"/>
                </a:solidFill>
                <a:latin typeface="Aptos"/>
              </a:rPr>
              <a:t>QUICK EXAMPLE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2487168" y="5752338"/>
            <a:ext cx="8595360" cy="22860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>
                <a:solidFill>
                  <a:srgbClr val="122F49"/>
                </a:solidFill>
                <a:latin typeface="Aptos"/>
              </a:rPr>
              <a:t>Time value of money starts with the discount rate.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731520" y="1920240"/>
            <a:ext cx="4800600" cy="572414"/>
          </a:xfrm>
          <a:prstGeom prst="roundRect">
            <a:avLst/>
          </a:prstGeom>
          <a:solidFill>
            <a:srgbClr val="FAFBFD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Rounded Rectangle 24"/>
          <p:cNvSpPr/>
          <p:nvPr/>
        </p:nvSpPr>
        <p:spPr>
          <a:xfrm>
            <a:off x="822960" y="2087575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01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298448" y="1975104"/>
            <a:ext cx="4123944" cy="462686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550" b="1">
                <a:solidFill>
                  <a:srgbClr val="1B1F27"/>
                </a:solidFill>
                <a:latin typeface="Aptos"/>
              </a:rPr>
              <a:t>Interest rates are determined by supply and demand for loanable funds.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731520" y="2565806"/>
            <a:ext cx="4800600" cy="572414"/>
          </a:xfrm>
          <a:prstGeom prst="roundRect">
            <a:avLst/>
          </a:prstGeom>
          <a:solidFill>
            <a:srgbClr val="F6F8FB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8" name="Rounded Rectangle 27"/>
          <p:cNvSpPr/>
          <p:nvPr/>
        </p:nvSpPr>
        <p:spPr>
          <a:xfrm>
            <a:off x="822960" y="2733141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02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298448" y="2620670"/>
            <a:ext cx="4123944" cy="462686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Nominal rates include real return, expected inflation, and risk premiums.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731520" y="3211372"/>
            <a:ext cx="4800600" cy="572414"/>
          </a:xfrm>
          <a:prstGeom prst="roundRect">
            <a:avLst/>
          </a:prstGeom>
          <a:solidFill>
            <a:srgbClr val="FAFBFD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1" name="Rounded Rectangle 30"/>
          <p:cNvSpPr/>
          <p:nvPr/>
        </p:nvSpPr>
        <p:spPr>
          <a:xfrm>
            <a:off x="822960" y="3378707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03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298448" y="3266236"/>
            <a:ext cx="4123944" cy="462686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550" b="1">
                <a:solidFill>
                  <a:srgbClr val="1B1F27"/>
                </a:solidFill>
                <a:latin typeface="Aptos"/>
              </a:rPr>
              <a:t>Yield curves summarize the term structure and market expectations.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731520" y="3856938"/>
            <a:ext cx="4800600" cy="572414"/>
          </a:xfrm>
          <a:prstGeom prst="roundRect">
            <a:avLst/>
          </a:prstGeom>
          <a:solidFill>
            <a:srgbClr val="F6F8FB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4" name="Rounded Rectangle 33"/>
          <p:cNvSpPr/>
          <p:nvPr/>
        </p:nvSpPr>
        <p:spPr>
          <a:xfrm>
            <a:off x="822960" y="4024273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04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1298448" y="3911802"/>
            <a:ext cx="4123944" cy="462686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80" b="1">
                <a:solidFill>
                  <a:srgbClr val="1B1F27"/>
                </a:solidFill>
                <a:latin typeface="Aptos"/>
              </a:rPr>
              <a:t>Rates affect bond prices, stock valuation, WACC, borrowing, and project selection.</a:t>
            </a:r>
          </a:p>
        </p:txBody>
      </p:sp>
      <p:sp>
        <p:nvSpPr>
          <p:cNvPr id="36" name="Rounded Rectangle 35"/>
          <p:cNvSpPr/>
          <p:nvPr/>
        </p:nvSpPr>
        <p:spPr>
          <a:xfrm>
            <a:off x="731520" y="4502504"/>
            <a:ext cx="4800600" cy="572414"/>
          </a:xfrm>
          <a:prstGeom prst="roundRect">
            <a:avLst/>
          </a:prstGeom>
          <a:solidFill>
            <a:srgbClr val="FAFBFD"/>
          </a:solidFill>
          <a:ln w="9525">
            <a:solidFill>
              <a:srgbClr val="DC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7" name="Rounded Rectangle 36"/>
          <p:cNvSpPr/>
          <p:nvPr/>
        </p:nvSpPr>
        <p:spPr>
          <a:xfrm>
            <a:off x="822960" y="4669839"/>
            <a:ext cx="384048" cy="237744"/>
          </a:xfrm>
          <a:prstGeom prst="roundRect">
            <a:avLst/>
          </a:prstGeom>
          <a:solidFill>
            <a:srgbClr val="B590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050" b="1">
                <a:solidFill>
                  <a:srgbClr val="FFFFFF"/>
                </a:solidFill>
                <a:latin typeface="Aptos"/>
              </a:rPr>
              <a:t>05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1298448" y="4557368"/>
            <a:ext cx="4123944" cy="462686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>
              <a:lnSpc>
                <a:spcPct val="92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1B1F27"/>
                </a:solidFill>
                <a:latin typeface="Aptos"/>
              </a:rPr>
              <a:t>Next lecture connects interest rates directly to future value, present value, annuities, and valuation calculations.</a:t>
            </a:r>
          </a:p>
        </p:txBody>
      </p:sp>
    </p:spTree>
    <p:extLst>
      <p:ext uri="{BB962C8B-B14F-4D97-AF65-F5344CB8AC3E}">
        <p14:creationId xmlns:p14="http://schemas.microsoft.com/office/powerpoint/2010/main" val="3395305659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3"/>
          <p:cNvSpPr/>
          <p:nvPr/>
        </p:nvSpPr>
        <p:spPr>
          <a:xfrm>
            <a:off x="3035808" y="338328"/>
            <a:ext cx="1572768" cy="283464"/>
          </a:xfrm>
          <a:prstGeom prst="roundRect">
            <a:avLst>
              <a:gd name="adj" fmla="val 25806"/>
            </a:avLst>
          </a:prstGeom>
          <a:solidFill>
            <a:srgbClr val="EAF5FB"/>
          </a:solidFill>
          <a:ln>
            <a:solidFill>
              <a:srgbClr val="EAF5FB">
                <a:alpha val="0"/>
              </a:srgbClr>
            </a:solidFill>
          </a:ln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C5A8E"/>
                </a:solidFill>
                <a:latin typeface="Aptos"/>
              </a:rPr>
              <a:t>PRACTICE</a:t>
            </a:r>
            <a:endParaRPr lang="en-US" sz="1100" b="1" dirty="0"/>
          </a:p>
        </p:txBody>
      </p:sp>
      <p:sp>
        <p:nvSpPr>
          <p:cNvPr id="6" name="Text 4"/>
          <p:cNvSpPr/>
          <p:nvPr/>
        </p:nvSpPr>
        <p:spPr>
          <a:xfrm>
            <a:off x="3035808" y="758952"/>
            <a:ext cx="632764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r>
              <a:rPr sz="1700" b="1" dirty="0">
                <a:solidFill>
                  <a:srgbClr val="17324D"/>
                </a:solidFill>
                <a:latin typeface="Aptos"/>
              </a:rPr>
              <a:t>MCQ Practice 1</a:t>
            </a:r>
          </a:p>
        </p:txBody>
      </p:sp>
      <p:sp>
        <p:nvSpPr>
          <p:cNvPr id="7" name="Text 5"/>
          <p:cNvSpPr/>
          <p:nvPr/>
        </p:nvSpPr>
        <p:spPr>
          <a:xfrm>
            <a:off x="3035808" y="1216152"/>
            <a:ext cx="658368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>
              <a:buNone/>
            </a:pPr>
            <a:r>
              <a:rPr lang="en-US" sz="1400" b="1" dirty="0">
                <a:solidFill>
                  <a:srgbClr val="FFC000"/>
                </a:solidFill>
                <a:latin typeface="Aptos"/>
              </a:rPr>
              <a:t>Solved questions: concepts, calculations, and applications.</a:t>
            </a:r>
            <a:endParaRPr lang="en-US" sz="1200" b="1" dirty="0"/>
          </a:p>
        </p:txBody>
      </p:sp>
      <p:sp>
        <p:nvSpPr>
          <p:cNvPr id="14" name="Text 12"/>
          <p:cNvSpPr/>
          <p:nvPr/>
        </p:nvSpPr>
        <p:spPr>
          <a:xfrm>
            <a:off x="502920" y="6565392"/>
            <a:ext cx="29260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B2248"/>
                </a:solidFill>
                <a:latin typeface="Aptos"/>
              </a:rPr>
              <a:t>Interest rates and financial markets</a:t>
            </a:r>
            <a:endParaRPr lang="en-US" sz="1100" b="1" dirty="0"/>
          </a:p>
        </p:txBody>
      </p:sp>
      <p:sp>
        <p:nvSpPr>
          <p:cNvPr id="15" name="Text 13"/>
          <p:cNvSpPr/>
          <p:nvPr/>
        </p:nvSpPr>
        <p:spPr>
          <a:xfrm>
            <a:off x="11292840" y="6528816"/>
            <a:ext cx="4114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sz="1400" b="1">
                <a:solidFill>
                  <a:srgbClr val="17324D"/>
                </a:solidFill>
                <a:latin typeface="Arial"/>
              </a:rPr>
              <a:t>48</a:t>
            </a:r>
            <a:endParaRPr lang="en-US" sz="1200" b="1" dirty="0"/>
          </a:p>
        </p:txBody>
      </p:sp>
      <p:sp>
        <p:nvSpPr>
          <p:cNvPr id="47" name="Rectangle 46"/>
          <p:cNvSpPr/>
          <p:nvPr/>
        </p:nvSpPr>
        <p:spPr>
          <a:xfrm>
            <a:off x="10716768" y="1874519"/>
            <a:ext cx="475488" cy="109728"/>
          </a:xfrm>
          <a:prstGeom prst="rect">
            <a:avLst/>
          </a:prstGeom>
          <a:solidFill>
            <a:srgbClr val="00A9E0"/>
          </a:solidFill>
          <a:ln w="15875">
            <a:solidFill>
              <a:srgbClr val="00A9E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48" name="Rectangle 47"/>
          <p:cNvSpPr/>
          <p:nvPr/>
        </p:nvSpPr>
        <p:spPr>
          <a:xfrm>
            <a:off x="10881360" y="1993392"/>
            <a:ext cx="475488" cy="109728"/>
          </a:xfrm>
          <a:prstGeom prst="rect">
            <a:avLst/>
          </a:prstGeom>
          <a:solidFill>
            <a:srgbClr val="64BEDC"/>
          </a:solidFill>
          <a:ln w="15875">
            <a:solidFill>
              <a:srgbClr val="64BED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49" name="Rectangle 48"/>
          <p:cNvSpPr/>
          <p:nvPr/>
        </p:nvSpPr>
        <p:spPr>
          <a:xfrm>
            <a:off x="11045952" y="2112264"/>
            <a:ext cx="475488" cy="109728"/>
          </a:xfrm>
          <a:prstGeom prst="rect">
            <a:avLst/>
          </a:prstGeom>
          <a:solidFill>
            <a:srgbClr val="F7B500"/>
          </a:solidFill>
          <a:ln w="15875">
            <a:solidFill>
              <a:srgbClr val="F7B5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0" name="Rounded Rectangle 49"/>
          <p:cNvSpPr/>
          <p:nvPr/>
        </p:nvSpPr>
        <p:spPr>
          <a:xfrm>
            <a:off x="768096" y="1783080"/>
            <a:ext cx="1600200" cy="329184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4864" tIns="18288" rIns="54864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FFFFFF"/>
                </a:solidFill>
                <a:latin typeface="Aptos"/>
              </a:rPr>
              <a:t>QUESTION 01 / 10</a:t>
            </a:r>
          </a:p>
        </p:txBody>
      </p:sp>
      <p:sp>
        <p:nvSpPr>
          <p:cNvPr id="51" name="Rounded Rectangle 50"/>
          <p:cNvSpPr/>
          <p:nvPr/>
        </p:nvSpPr>
        <p:spPr>
          <a:xfrm>
            <a:off x="2514600" y="18562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2" name="Rounded Rectangle 51"/>
          <p:cNvSpPr/>
          <p:nvPr/>
        </p:nvSpPr>
        <p:spPr>
          <a:xfrm>
            <a:off x="2743200" y="1856231"/>
            <a:ext cx="164592" cy="109728"/>
          </a:xfrm>
          <a:prstGeom prst="roundRect">
            <a:avLst/>
          </a:prstGeom>
          <a:solidFill>
            <a:srgbClr val="D2E2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3" name="Rounded Rectangle 52"/>
          <p:cNvSpPr/>
          <p:nvPr/>
        </p:nvSpPr>
        <p:spPr>
          <a:xfrm>
            <a:off x="2971800" y="1856231"/>
            <a:ext cx="164592" cy="109728"/>
          </a:xfrm>
          <a:prstGeom prst="roundRect">
            <a:avLst/>
          </a:prstGeom>
          <a:solidFill>
            <a:srgbClr val="D2E2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4" name="Rounded Rectangle 53"/>
          <p:cNvSpPr/>
          <p:nvPr/>
        </p:nvSpPr>
        <p:spPr>
          <a:xfrm>
            <a:off x="3200400" y="1856231"/>
            <a:ext cx="164592" cy="109728"/>
          </a:xfrm>
          <a:prstGeom prst="roundRect">
            <a:avLst/>
          </a:prstGeom>
          <a:solidFill>
            <a:srgbClr val="D2E2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5" name="Rounded Rectangle 54"/>
          <p:cNvSpPr/>
          <p:nvPr/>
        </p:nvSpPr>
        <p:spPr>
          <a:xfrm>
            <a:off x="3429000" y="1856231"/>
            <a:ext cx="164592" cy="109728"/>
          </a:xfrm>
          <a:prstGeom prst="roundRect">
            <a:avLst/>
          </a:prstGeom>
          <a:solidFill>
            <a:srgbClr val="D2E2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6" name="Rounded Rectangle 55"/>
          <p:cNvSpPr/>
          <p:nvPr/>
        </p:nvSpPr>
        <p:spPr>
          <a:xfrm>
            <a:off x="3657600" y="1856231"/>
            <a:ext cx="164592" cy="109728"/>
          </a:xfrm>
          <a:prstGeom prst="roundRect">
            <a:avLst/>
          </a:prstGeom>
          <a:solidFill>
            <a:srgbClr val="D2E2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7" name="Rounded Rectangle 56"/>
          <p:cNvSpPr/>
          <p:nvPr/>
        </p:nvSpPr>
        <p:spPr>
          <a:xfrm>
            <a:off x="3886200" y="1856231"/>
            <a:ext cx="164592" cy="109728"/>
          </a:xfrm>
          <a:prstGeom prst="roundRect">
            <a:avLst/>
          </a:prstGeom>
          <a:solidFill>
            <a:srgbClr val="D2E2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8" name="Rounded Rectangle 57"/>
          <p:cNvSpPr/>
          <p:nvPr/>
        </p:nvSpPr>
        <p:spPr>
          <a:xfrm>
            <a:off x="4114800" y="1856231"/>
            <a:ext cx="164592" cy="109728"/>
          </a:xfrm>
          <a:prstGeom prst="roundRect">
            <a:avLst/>
          </a:prstGeom>
          <a:solidFill>
            <a:srgbClr val="D2E2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9" name="Rounded Rectangle 58"/>
          <p:cNvSpPr/>
          <p:nvPr/>
        </p:nvSpPr>
        <p:spPr>
          <a:xfrm>
            <a:off x="4343400" y="1856231"/>
            <a:ext cx="164592" cy="109728"/>
          </a:xfrm>
          <a:prstGeom prst="roundRect">
            <a:avLst/>
          </a:prstGeom>
          <a:solidFill>
            <a:srgbClr val="D2E2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60" name="Rounded Rectangle 59"/>
          <p:cNvSpPr/>
          <p:nvPr/>
        </p:nvSpPr>
        <p:spPr>
          <a:xfrm>
            <a:off x="4572000" y="1856231"/>
            <a:ext cx="164592" cy="109728"/>
          </a:xfrm>
          <a:prstGeom prst="roundRect">
            <a:avLst/>
          </a:prstGeom>
          <a:solidFill>
            <a:srgbClr val="D2E2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61" name="Rectangle 60"/>
          <p:cNvSpPr/>
          <p:nvPr/>
        </p:nvSpPr>
        <p:spPr>
          <a:xfrm>
            <a:off x="768096" y="2176272"/>
            <a:ext cx="10607040" cy="694944"/>
          </a:xfrm>
          <a:prstGeom prst="rect">
            <a:avLst/>
          </a:prstGeom>
          <a:solidFill>
            <a:srgbClr val="F7FAFC"/>
          </a:solidFill>
          <a:ln w="15875">
            <a:solidFill>
              <a:srgbClr val="00A9E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00584" tIns="64008" rIns="100584" bIns="36576" rtlCol="0" anchor="ctr">
            <a:noAutofit/>
          </a:bodyPr>
          <a:lstStyle/>
          <a:p>
            <a:pPr algn="l"/>
            <a:r>
              <a:rPr sz="1850" b="1">
                <a:solidFill>
                  <a:srgbClr val="122F49"/>
                </a:solidFill>
                <a:latin typeface="Aptos"/>
              </a:rPr>
              <a:t>Which statement best describes the interest rate in finance?</a:t>
            </a:r>
          </a:p>
        </p:txBody>
      </p:sp>
      <p:sp>
        <p:nvSpPr>
          <p:cNvPr id="62" name="Rounded Rectangle 61"/>
          <p:cNvSpPr/>
          <p:nvPr/>
        </p:nvSpPr>
        <p:spPr>
          <a:xfrm>
            <a:off x="768096" y="3145536"/>
            <a:ext cx="4800600" cy="512064"/>
          </a:xfrm>
          <a:prstGeom prst="roundRect">
            <a:avLst/>
          </a:prstGeom>
          <a:solidFill>
            <a:srgbClr val="FFFFFF"/>
          </a:solidFill>
          <a:ln w="15875">
            <a:solidFill>
              <a:srgbClr val="BEDA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63" name="Rounded Rectangle 62"/>
          <p:cNvSpPr/>
          <p:nvPr/>
        </p:nvSpPr>
        <p:spPr>
          <a:xfrm>
            <a:off x="877824" y="3255264"/>
            <a:ext cx="384048" cy="292608"/>
          </a:xfrm>
          <a:prstGeom prst="roundRect">
            <a:avLst/>
          </a:prstGeom>
          <a:solidFill>
            <a:srgbClr val="E8F6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sz="1450" b="1">
                <a:solidFill>
                  <a:srgbClr val="122F49"/>
                </a:solidFill>
                <a:latin typeface="Aptos"/>
              </a:rPr>
              <a:t>A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1371600" y="3236976"/>
            <a:ext cx="4087368" cy="36576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80" b="1">
                <a:solidFill>
                  <a:srgbClr val="122F49"/>
                </a:solidFill>
                <a:latin typeface="Aptos"/>
              </a:rPr>
              <a:t>A tax charged only on corporate profits</a:t>
            </a:r>
          </a:p>
        </p:txBody>
      </p:sp>
      <p:sp>
        <p:nvSpPr>
          <p:cNvPr id="65" name="Rounded Rectangle 64"/>
          <p:cNvSpPr/>
          <p:nvPr/>
        </p:nvSpPr>
        <p:spPr>
          <a:xfrm>
            <a:off x="5806440" y="3145536"/>
            <a:ext cx="4800600" cy="512064"/>
          </a:xfrm>
          <a:prstGeom prst="roundRect">
            <a:avLst/>
          </a:prstGeom>
          <a:solidFill>
            <a:srgbClr val="FFFFFF"/>
          </a:solidFill>
          <a:ln w="15875">
            <a:solidFill>
              <a:srgbClr val="B9D7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66" name="Rounded Rectangle 65"/>
          <p:cNvSpPr/>
          <p:nvPr/>
        </p:nvSpPr>
        <p:spPr>
          <a:xfrm>
            <a:off x="5916168" y="3255264"/>
            <a:ext cx="384048" cy="292608"/>
          </a:xfrm>
          <a:prstGeom prst="roundRect">
            <a:avLst/>
          </a:prstGeom>
          <a:solidFill>
            <a:srgbClr val="EAF6FD"/>
          </a:solidFill>
          <a:ln>
            <a:solidFill>
              <a:srgbClr val="EAF6F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sz="1450" b="1">
                <a:solidFill>
                  <a:srgbClr val="122F49"/>
                </a:solidFill>
                <a:latin typeface="Aptos"/>
              </a:rPr>
              <a:t>B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6409944" y="3236976"/>
            <a:ext cx="4087368" cy="36576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80" b="1">
                <a:solidFill>
                  <a:srgbClr val="122F49"/>
                </a:solidFill>
                <a:latin typeface="Aptos"/>
              </a:rPr>
              <a:t>The price paid for using money over time</a:t>
            </a:r>
          </a:p>
        </p:txBody>
      </p:sp>
      <p:sp>
        <p:nvSpPr>
          <p:cNvPr id="68" name="Rounded Rectangle 67"/>
          <p:cNvSpPr/>
          <p:nvPr/>
        </p:nvSpPr>
        <p:spPr>
          <a:xfrm>
            <a:off x="768096" y="3822191"/>
            <a:ext cx="4800600" cy="512064"/>
          </a:xfrm>
          <a:prstGeom prst="roundRect">
            <a:avLst/>
          </a:prstGeom>
          <a:solidFill>
            <a:srgbClr val="FFFFFF"/>
          </a:solidFill>
          <a:ln w="15875">
            <a:solidFill>
              <a:srgbClr val="BEDA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69" name="Rounded Rectangle 68"/>
          <p:cNvSpPr/>
          <p:nvPr/>
        </p:nvSpPr>
        <p:spPr>
          <a:xfrm>
            <a:off x="877824" y="3931920"/>
            <a:ext cx="384048" cy="292608"/>
          </a:xfrm>
          <a:prstGeom prst="roundRect">
            <a:avLst/>
          </a:prstGeom>
          <a:solidFill>
            <a:srgbClr val="E8F6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sz="1450" b="1">
                <a:solidFill>
                  <a:srgbClr val="122F49"/>
                </a:solidFill>
                <a:latin typeface="Aptos"/>
              </a:rPr>
              <a:t>C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1371600" y="3913631"/>
            <a:ext cx="4087368" cy="36576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80" b="1">
                <a:solidFill>
                  <a:srgbClr val="122F49"/>
                </a:solidFill>
                <a:latin typeface="Aptos"/>
              </a:rPr>
              <a:t>The accounting value of total assets</a:t>
            </a:r>
          </a:p>
        </p:txBody>
      </p:sp>
      <p:sp>
        <p:nvSpPr>
          <p:cNvPr id="71" name="Rounded Rectangle 70"/>
          <p:cNvSpPr/>
          <p:nvPr/>
        </p:nvSpPr>
        <p:spPr>
          <a:xfrm>
            <a:off x="5806440" y="3822191"/>
            <a:ext cx="4800600" cy="512064"/>
          </a:xfrm>
          <a:prstGeom prst="roundRect">
            <a:avLst/>
          </a:prstGeom>
          <a:solidFill>
            <a:srgbClr val="FFFFFF"/>
          </a:solidFill>
          <a:ln w="15875">
            <a:solidFill>
              <a:srgbClr val="BEDA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72" name="Rounded Rectangle 71"/>
          <p:cNvSpPr/>
          <p:nvPr/>
        </p:nvSpPr>
        <p:spPr>
          <a:xfrm>
            <a:off x="5916168" y="3931920"/>
            <a:ext cx="384048" cy="292608"/>
          </a:xfrm>
          <a:prstGeom prst="roundRect">
            <a:avLst/>
          </a:prstGeom>
          <a:solidFill>
            <a:srgbClr val="E8F6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sz="1450" b="1">
                <a:solidFill>
                  <a:srgbClr val="122F49"/>
                </a:solidFill>
                <a:latin typeface="Aptos"/>
              </a:rPr>
              <a:t>D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6409944" y="3913631"/>
            <a:ext cx="4087368" cy="36576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80" b="1">
                <a:solidFill>
                  <a:srgbClr val="122F49"/>
                </a:solidFill>
                <a:latin typeface="Aptos"/>
              </a:rPr>
              <a:t>The dividend paid to shareholders</a:t>
            </a:r>
          </a:p>
        </p:txBody>
      </p:sp>
      <p:sp>
        <p:nvSpPr>
          <p:cNvPr id="74" name="Rounded Rectangle 73"/>
          <p:cNvSpPr/>
          <p:nvPr/>
        </p:nvSpPr>
        <p:spPr>
          <a:xfrm>
            <a:off x="768096" y="4617720"/>
            <a:ext cx="10607040" cy="1051560"/>
          </a:xfrm>
          <a:prstGeom prst="roundRect">
            <a:avLst/>
          </a:prstGeom>
          <a:solidFill>
            <a:srgbClr val="E2F6F0"/>
          </a:solidFill>
          <a:ln w="15875">
            <a:solidFill>
              <a:srgbClr val="00916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75" name="Rounded Rectangle 74"/>
          <p:cNvSpPr/>
          <p:nvPr/>
        </p:nvSpPr>
        <p:spPr>
          <a:xfrm>
            <a:off x="932688" y="4736592"/>
            <a:ext cx="1371600" cy="310896"/>
          </a:xfrm>
          <a:prstGeom prst="roundRect">
            <a:avLst/>
          </a:prstGeom>
          <a:solidFill>
            <a:srgbClr val="00916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4864" tIns="18288" rIns="54864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FFFFFF"/>
                </a:solidFill>
                <a:latin typeface="Aptos"/>
              </a:rPr>
              <a:t>ANSWER</a:t>
            </a:r>
          </a:p>
        </p:txBody>
      </p:sp>
      <p:sp>
        <p:nvSpPr>
          <p:cNvPr id="76" name="Rounded Rectangle 75"/>
          <p:cNvSpPr/>
          <p:nvPr/>
        </p:nvSpPr>
        <p:spPr>
          <a:xfrm>
            <a:off x="932688" y="5120640"/>
            <a:ext cx="658368" cy="420624"/>
          </a:xfrm>
          <a:prstGeom prst="roundRect">
            <a:avLst/>
          </a:prstGeom>
          <a:solidFill>
            <a:srgbClr val="FFFFFF"/>
          </a:solidFill>
          <a:ln w="13970">
            <a:solidFill>
              <a:srgbClr val="00916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sz="2000" b="1">
                <a:solidFill>
                  <a:srgbClr val="00916E"/>
                </a:solidFill>
                <a:latin typeface="Aptos"/>
              </a:rPr>
              <a:t>B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1737360" y="5074920"/>
            <a:ext cx="4160520" cy="502920"/>
          </a:xfrm>
          <a:prstGeom prst="rect">
            <a:avLst/>
          </a:prstGeom>
          <a:noFill/>
        </p:spPr>
        <p:txBody>
          <a:bodyPr wrap="square" lIns="18288" tIns="9144" bIns="9144">
            <a:noAutofit/>
          </a:bodyPr>
          <a:lstStyle/>
          <a:p>
            <a:pPr algn="l"/>
            <a:r>
              <a:rPr sz="1620" b="1">
                <a:solidFill>
                  <a:srgbClr val="122F49"/>
                </a:solidFill>
                <a:latin typeface="Aptos"/>
              </a:rPr>
              <a:t>The price paid for using money over time</a:t>
            </a:r>
          </a:p>
        </p:txBody>
      </p:sp>
      <p:sp>
        <p:nvSpPr>
          <p:cNvPr id="78" name="Rounded Rectangle 77"/>
          <p:cNvSpPr/>
          <p:nvPr/>
        </p:nvSpPr>
        <p:spPr>
          <a:xfrm>
            <a:off x="6126480" y="4736592"/>
            <a:ext cx="1554480" cy="310896"/>
          </a:xfrm>
          <a:prstGeom prst="round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4864" tIns="18288" rIns="54864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916E"/>
                </a:solidFill>
                <a:latin typeface="Aptos"/>
              </a:rPr>
              <a:t>EXPLANATION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6172200" y="5102352"/>
            <a:ext cx="4800600" cy="41148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>
                <a:solidFill>
                  <a:srgbClr val="122F49"/>
                </a:solidFill>
                <a:latin typeface="Aptos"/>
              </a:rPr>
              <a:t>Interest is the cost to borrowers and the return to lenders for the use of funds over time.</a:t>
            </a:r>
          </a:p>
        </p:txBody>
      </p:sp>
      <p:sp>
        <p:nvSpPr>
          <p:cNvPr id="80" name="Rounded Rectangle 79"/>
          <p:cNvSpPr/>
          <p:nvPr/>
        </p:nvSpPr>
        <p:spPr>
          <a:xfrm>
            <a:off x="768096" y="5760720"/>
            <a:ext cx="10607040" cy="365760"/>
          </a:xfrm>
          <a:prstGeom prst="roundRect">
            <a:avLst/>
          </a:prstGeom>
          <a:solidFill>
            <a:srgbClr val="FFFFFF"/>
          </a:solidFill>
          <a:ln w="15875">
            <a:solidFill>
              <a:srgbClr val="CDE1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09728" tIns="18288" rIns="109728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122F49"/>
                </a:solidFill>
                <a:latin typeface="Aptos"/>
              </a:rPr>
              <a:t>EXAM TECHNIQUE: read the concept, apply the rule, eliminate weak options, then confirm the answer.</a:t>
            </a:r>
          </a:p>
        </p:txBody>
      </p:sp>
      <p:sp>
        <p:nvSpPr>
          <p:cNvPr id="81" name="Rectangle 80"/>
          <p:cNvSpPr/>
          <p:nvPr/>
        </p:nvSpPr>
        <p:spPr>
          <a:xfrm>
            <a:off x="713232" y="1746504"/>
            <a:ext cx="1783080" cy="402336"/>
          </a:xfrm>
          <a:prstGeom prst="rect">
            <a:avLst/>
          </a:prstGeom>
          <a:solidFill>
            <a:srgbClr val="FFFFFF"/>
          </a:solidFill>
          <a:ln w="13970"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82" name="Rounded Rectangle 81"/>
          <p:cNvSpPr/>
          <p:nvPr/>
        </p:nvSpPr>
        <p:spPr>
          <a:xfrm>
            <a:off x="768096" y="1783080"/>
            <a:ext cx="1719072" cy="329184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FFFFFF"/>
                </a:solidFill>
                <a:latin typeface="Aptos"/>
              </a:rPr>
              <a:t>QUESTION 01/10</a:t>
            </a:r>
          </a:p>
        </p:txBody>
      </p:sp>
      <p:sp>
        <p:nvSpPr>
          <p:cNvPr id="83" name="Answer Reveal Overlay 83"/>
          <p:cNvSpPr/>
          <p:nvPr/>
        </p:nvSpPr>
        <p:spPr>
          <a:xfrm>
            <a:off x="5806440" y="3145536"/>
            <a:ext cx="4800600" cy="512064"/>
          </a:xfrm>
          <a:prstGeom prst="roundRect">
            <a:avLst/>
          </a:prstGeom>
          <a:solidFill>
            <a:srgbClr val="E2F6F0"/>
          </a:solidFill>
          <a:ln w="15875">
            <a:solidFill>
              <a:srgbClr val="00916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84" name="Answer Reveal Overlay 84"/>
          <p:cNvSpPr/>
          <p:nvPr/>
        </p:nvSpPr>
        <p:spPr>
          <a:xfrm>
            <a:off x="5916168" y="3255264"/>
            <a:ext cx="384048" cy="292608"/>
          </a:xfrm>
          <a:prstGeom prst="roundRect">
            <a:avLst/>
          </a:prstGeom>
          <a:solidFill>
            <a:srgbClr val="00916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sz="1450" b="1">
                <a:solidFill>
                  <a:srgbClr val="FFFFFF"/>
                </a:solidFill>
                <a:latin typeface="Aptos"/>
              </a:rPr>
              <a:t>B</a:t>
            </a:r>
          </a:p>
        </p:txBody>
      </p:sp>
      <p:sp>
        <p:nvSpPr>
          <p:cNvPr id="85" name="Answer Reveal Overlay 85"/>
          <p:cNvSpPr txBox="1"/>
          <p:nvPr/>
        </p:nvSpPr>
        <p:spPr>
          <a:xfrm>
            <a:off x="6409944" y="3236976"/>
            <a:ext cx="4087368" cy="36576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80" b="1">
                <a:solidFill>
                  <a:srgbClr val="122F49"/>
                </a:solidFill>
                <a:latin typeface="Aptos"/>
              </a:rPr>
              <a:t>The price paid for using money over time</a:t>
            </a:r>
          </a:p>
        </p:txBody>
      </p:sp>
    </p:spTree>
    <p:extLst>
      <p:ext uri="{BB962C8B-B14F-4D97-AF65-F5344CB8AC3E}">
        <p14:creationId xmlns:p14="http://schemas.microsoft.com/office/powerpoint/2010/main" val="141047397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presetID="1" presetClass="entr" presetSubtype="0" fill="hold" grpId="0">
                            <p:stCondLst>
                              <p:cond delay="0"/>
                            </p:stCondLst>
                            <p:childTnLst>
                              <p:set>
                                <p:cBhvr>
                                  <p:cTn id="5" dur="1" fill="hold"/>
                                  <p:tgtEl>
                                    <p:spTgt spid="83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</p:childTnLst>
                          </p:cTn>
                        </p:par>
                        <p:par>
                          <p:cTn id="6" presetID="1" presetClass="entr" presetSubtype="0" fill="hold" grpId="0">
                            <p:stCondLst>
                              <p:cond delay="0"/>
                            </p:stCondLst>
                            <p:childTnLst>
                              <p:set>
                                <p:cBhvr>
                                  <p:cTn id="7" dur="1" fill="hold"/>
                                  <p:tgtEl>
                                    <p:spTgt spid="84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</p:childTnLst>
                          </p:cTn>
                        </p:par>
                        <p:par>
                          <p:cTn id="8" presetID="1" presetClass="entr" presetSubtype="0" fill="hold" grpId="0">
                            <p:stCondLst>
                              <p:cond delay="0"/>
                            </p:stCondLst>
                            <p:childTnLst>
                              <p:set>
                                <p:cBhvr>
                                  <p:cTn id="9" dur="1" fill="hold"/>
                                  <p:tgtEl>
                                    <p:spTgt spid="85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</p:childTnLst>
                          </p:cTn>
                        </p:par>
                        <p:par>
                          <p:cTn id="10" presetID="1" presetClass="entr" presetSubtype="0" fill="hold" grpId="0">
                            <p:stCondLst>
                              <p:cond delay="0"/>
                            </p:stCondLst>
                            <p:childTnLst>
                              <p:set>
                                <p:cBhvr>
                                  <p:cTn id="11" dur="1" fill="hold"/>
                                  <p:tgtEl>
                                    <p:spTgt spid="74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</p:childTnLst>
                          </p:cTn>
                        </p:par>
                        <p:par>
                          <p:cTn id="12" presetID="1" presetClass="entr" presetSubtype="0" fill="hold" grpId="0">
                            <p:stCondLst>
                              <p:cond delay="0"/>
                            </p:stCondLst>
                            <p:childTnLst>
                              <p:set>
                                <p:cBhvr>
                                  <p:cTn id="13" dur="1" fill="hold"/>
                                  <p:tgtEl>
                                    <p:spTgt spid="75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</p:childTnLst>
                          </p:cTn>
                        </p:par>
                        <p:par>
                          <p:cTn id="14" presetID="1" presetClass="entr" presetSubtype="0" fill="hold" grpId="0">
                            <p:stCondLst>
                              <p:cond delay="0"/>
                            </p:stCondLst>
                            <p:childTnLst>
                              <p:set>
                                <p:cBhvr>
                                  <p:cTn id="15" dur="1" fill="hold"/>
                                  <p:tgtEl>
                                    <p:spTgt spid="76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</p:childTnLst>
                          </p:cTn>
                        </p:par>
                        <p:par>
                          <p:cTn id="16" presetID="1" presetClass="entr" presetSubtype="0" fill="hold" grpId="0">
                            <p:stCondLst>
                              <p:cond delay="0"/>
                            </p:stCondLst>
                            <p:childTnLst>
                              <p:set>
                                <p:cBhvr>
                                  <p:cTn id="17" dur="1" fill="hold"/>
                                  <p:tgtEl>
                                    <p:spTgt spid="77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presetID="1" presetClass="entr" presetSubtype="0" fill="hold" grpId="0">
                            <p:stCondLst>
                              <p:cond delay="0"/>
                            </p:stCondLst>
                            <p:childTnLst>
                              <p:set>
                                <p:cBhvr>
                                  <p:cTn id="20" dur="1" fill="hold"/>
                                  <p:tgtEl>
                                    <p:spTgt spid="78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</p:childTnLst>
                          </p:cTn>
                        </p:par>
                        <p:par>
                          <p:cTn id="21" presetID="1" presetClass="entr" presetSubtype="0" fill="hold" grpId="0">
                            <p:stCondLst>
                              <p:cond delay="0"/>
                            </p:stCondLst>
                            <p:childTnLst>
                              <p:set>
                                <p:cBhvr>
                                  <p:cTn id="22" dur="1" fill="hold"/>
                                  <p:tgtEl>
                                    <p:spTgt spid="79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  <p:bldP spid="75" grpId="0" animBg="1"/>
      <p:bldP spid="76" grpId="0" animBg="1"/>
      <p:bldP spid="77" grpId="0"/>
      <p:bldP spid="78" grpId="0" animBg="1"/>
      <p:bldP spid="79" grpId="0"/>
      <p:bldP spid="83" grpId="0" animBg="1"/>
      <p:bldP spid="84" grpId="0" animBg="1"/>
      <p:bldP spid="85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3"/>
          <p:cNvSpPr/>
          <p:nvPr/>
        </p:nvSpPr>
        <p:spPr>
          <a:xfrm>
            <a:off x="3035808" y="338328"/>
            <a:ext cx="1572768" cy="283464"/>
          </a:xfrm>
          <a:prstGeom prst="roundRect">
            <a:avLst>
              <a:gd name="adj" fmla="val 25806"/>
            </a:avLst>
          </a:prstGeom>
          <a:solidFill>
            <a:srgbClr val="EAF5FB"/>
          </a:solidFill>
          <a:ln>
            <a:solidFill>
              <a:srgbClr val="EAF5FB">
                <a:alpha val="0"/>
              </a:srgbClr>
            </a:solidFill>
          </a:ln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C5A8E"/>
                </a:solidFill>
                <a:latin typeface="Aptos"/>
              </a:rPr>
              <a:t>PRACTICE</a:t>
            </a:r>
            <a:endParaRPr lang="en-US" sz="1100" b="1" dirty="0"/>
          </a:p>
        </p:txBody>
      </p:sp>
      <p:sp>
        <p:nvSpPr>
          <p:cNvPr id="7" name="Text 5"/>
          <p:cNvSpPr/>
          <p:nvPr/>
        </p:nvSpPr>
        <p:spPr>
          <a:xfrm>
            <a:off x="3035808" y="1216152"/>
            <a:ext cx="658368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>
              <a:buNone/>
            </a:pPr>
            <a:r>
              <a:rPr lang="en-US" sz="1400" b="1" dirty="0">
                <a:solidFill>
                  <a:srgbClr val="FFC000"/>
                </a:solidFill>
                <a:latin typeface="Aptos"/>
              </a:rPr>
              <a:t>Solved questions: concepts, calculations, and applications.</a:t>
            </a:r>
            <a:endParaRPr lang="en-US" sz="1200" b="1" dirty="0"/>
          </a:p>
        </p:txBody>
      </p:sp>
      <p:sp>
        <p:nvSpPr>
          <p:cNvPr id="14" name="Text 12"/>
          <p:cNvSpPr/>
          <p:nvPr/>
        </p:nvSpPr>
        <p:spPr>
          <a:xfrm>
            <a:off x="502920" y="6565392"/>
            <a:ext cx="29260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B2248"/>
                </a:solidFill>
                <a:latin typeface="Aptos"/>
              </a:rPr>
              <a:t>Interest rates and financial markets</a:t>
            </a:r>
            <a:endParaRPr lang="en-US" sz="1100" b="1" dirty="0"/>
          </a:p>
        </p:txBody>
      </p:sp>
      <p:sp>
        <p:nvSpPr>
          <p:cNvPr id="15" name="Text 13"/>
          <p:cNvSpPr/>
          <p:nvPr/>
        </p:nvSpPr>
        <p:spPr>
          <a:xfrm>
            <a:off x="11292840" y="6528816"/>
            <a:ext cx="4114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sz="1400" b="1">
                <a:solidFill>
                  <a:srgbClr val="17324D"/>
                </a:solidFill>
                <a:latin typeface="Arial"/>
              </a:rPr>
              <a:t>49</a:t>
            </a:r>
            <a:endParaRPr lang="en-US" sz="1200" b="1" dirty="0"/>
          </a:p>
        </p:txBody>
      </p:sp>
      <p:sp>
        <p:nvSpPr>
          <p:cNvPr id="47" name="Rectangle 46"/>
          <p:cNvSpPr/>
          <p:nvPr/>
        </p:nvSpPr>
        <p:spPr>
          <a:xfrm>
            <a:off x="10716768" y="1874519"/>
            <a:ext cx="475488" cy="109728"/>
          </a:xfrm>
          <a:prstGeom prst="rect">
            <a:avLst/>
          </a:prstGeom>
          <a:solidFill>
            <a:srgbClr val="00A9E0"/>
          </a:solidFill>
          <a:ln w="15875">
            <a:solidFill>
              <a:srgbClr val="00A9E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48" name="Rectangle 47"/>
          <p:cNvSpPr/>
          <p:nvPr/>
        </p:nvSpPr>
        <p:spPr>
          <a:xfrm>
            <a:off x="10881360" y="1993392"/>
            <a:ext cx="475488" cy="109728"/>
          </a:xfrm>
          <a:prstGeom prst="rect">
            <a:avLst/>
          </a:prstGeom>
          <a:solidFill>
            <a:srgbClr val="64BEDC"/>
          </a:solidFill>
          <a:ln w="15875">
            <a:solidFill>
              <a:srgbClr val="64BED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49" name="Rectangle 48"/>
          <p:cNvSpPr/>
          <p:nvPr/>
        </p:nvSpPr>
        <p:spPr>
          <a:xfrm>
            <a:off x="11045952" y="2112264"/>
            <a:ext cx="475488" cy="109728"/>
          </a:xfrm>
          <a:prstGeom prst="rect">
            <a:avLst/>
          </a:prstGeom>
          <a:solidFill>
            <a:srgbClr val="F7B500"/>
          </a:solidFill>
          <a:ln w="15875">
            <a:solidFill>
              <a:srgbClr val="F7B5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0" name="Rounded Rectangle 49"/>
          <p:cNvSpPr/>
          <p:nvPr/>
        </p:nvSpPr>
        <p:spPr>
          <a:xfrm>
            <a:off x="768096" y="1783080"/>
            <a:ext cx="1600200" cy="329184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4864" tIns="18288" rIns="54864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FFFFFF"/>
                </a:solidFill>
                <a:latin typeface="Aptos"/>
              </a:rPr>
              <a:t>QUESTION 02 / 10</a:t>
            </a:r>
          </a:p>
        </p:txBody>
      </p:sp>
      <p:sp>
        <p:nvSpPr>
          <p:cNvPr id="51" name="Rounded Rectangle 50"/>
          <p:cNvSpPr/>
          <p:nvPr/>
        </p:nvSpPr>
        <p:spPr>
          <a:xfrm>
            <a:off x="2514600" y="18562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2" name="Rounded Rectangle 51"/>
          <p:cNvSpPr/>
          <p:nvPr/>
        </p:nvSpPr>
        <p:spPr>
          <a:xfrm>
            <a:off x="2743200" y="18562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3" name="Rounded Rectangle 52"/>
          <p:cNvSpPr/>
          <p:nvPr/>
        </p:nvSpPr>
        <p:spPr>
          <a:xfrm>
            <a:off x="2971800" y="1856231"/>
            <a:ext cx="164592" cy="109728"/>
          </a:xfrm>
          <a:prstGeom prst="roundRect">
            <a:avLst/>
          </a:prstGeom>
          <a:solidFill>
            <a:srgbClr val="D2E2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4" name="Rounded Rectangle 53"/>
          <p:cNvSpPr/>
          <p:nvPr/>
        </p:nvSpPr>
        <p:spPr>
          <a:xfrm>
            <a:off x="3200400" y="1856231"/>
            <a:ext cx="164592" cy="109728"/>
          </a:xfrm>
          <a:prstGeom prst="roundRect">
            <a:avLst/>
          </a:prstGeom>
          <a:solidFill>
            <a:srgbClr val="D2E2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5" name="Rounded Rectangle 54"/>
          <p:cNvSpPr/>
          <p:nvPr/>
        </p:nvSpPr>
        <p:spPr>
          <a:xfrm>
            <a:off x="3429000" y="1856231"/>
            <a:ext cx="164592" cy="109728"/>
          </a:xfrm>
          <a:prstGeom prst="roundRect">
            <a:avLst/>
          </a:prstGeom>
          <a:solidFill>
            <a:srgbClr val="D2E2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6" name="Rounded Rectangle 55"/>
          <p:cNvSpPr/>
          <p:nvPr/>
        </p:nvSpPr>
        <p:spPr>
          <a:xfrm>
            <a:off x="3657600" y="1856231"/>
            <a:ext cx="164592" cy="109728"/>
          </a:xfrm>
          <a:prstGeom prst="roundRect">
            <a:avLst/>
          </a:prstGeom>
          <a:solidFill>
            <a:srgbClr val="D2E2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7" name="Rounded Rectangle 56"/>
          <p:cNvSpPr/>
          <p:nvPr/>
        </p:nvSpPr>
        <p:spPr>
          <a:xfrm>
            <a:off x="3886200" y="1856231"/>
            <a:ext cx="164592" cy="109728"/>
          </a:xfrm>
          <a:prstGeom prst="roundRect">
            <a:avLst/>
          </a:prstGeom>
          <a:solidFill>
            <a:srgbClr val="D2E2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8" name="Rounded Rectangle 57"/>
          <p:cNvSpPr/>
          <p:nvPr/>
        </p:nvSpPr>
        <p:spPr>
          <a:xfrm>
            <a:off x="4114800" y="1856231"/>
            <a:ext cx="164592" cy="109728"/>
          </a:xfrm>
          <a:prstGeom prst="roundRect">
            <a:avLst/>
          </a:prstGeom>
          <a:solidFill>
            <a:srgbClr val="D2E2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9" name="Rounded Rectangle 58"/>
          <p:cNvSpPr/>
          <p:nvPr/>
        </p:nvSpPr>
        <p:spPr>
          <a:xfrm>
            <a:off x="4343400" y="1856231"/>
            <a:ext cx="164592" cy="109728"/>
          </a:xfrm>
          <a:prstGeom prst="roundRect">
            <a:avLst/>
          </a:prstGeom>
          <a:solidFill>
            <a:srgbClr val="D2E2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60" name="Rounded Rectangle 59"/>
          <p:cNvSpPr/>
          <p:nvPr/>
        </p:nvSpPr>
        <p:spPr>
          <a:xfrm>
            <a:off x="4572000" y="1856231"/>
            <a:ext cx="164592" cy="109728"/>
          </a:xfrm>
          <a:prstGeom prst="roundRect">
            <a:avLst/>
          </a:prstGeom>
          <a:solidFill>
            <a:srgbClr val="D2E2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61" name="Rectangle 60"/>
          <p:cNvSpPr/>
          <p:nvPr/>
        </p:nvSpPr>
        <p:spPr>
          <a:xfrm>
            <a:off x="768096" y="2176272"/>
            <a:ext cx="10607040" cy="694944"/>
          </a:xfrm>
          <a:prstGeom prst="rect">
            <a:avLst/>
          </a:prstGeom>
          <a:solidFill>
            <a:srgbClr val="F7FAFC"/>
          </a:solidFill>
          <a:ln w="15875">
            <a:solidFill>
              <a:srgbClr val="00A9E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00584" tIns="64008" rIns="100584" bIns="36576" rtlCol="0" anchor="ctr">
            <a:noAutofit/>
          </a:bodyPr>
          <a:lstStyle/>
          <a:p>
            <a:pPr algn="l"/>
            <a:r>
              <a:rPr sz="1650" b="1">
                <a:solidFill>
                  <a:srgbClr val="122F49"/>
                </a:solidFill>
                <a:latin typeface="Aptos"/>
              </a:rPr>
              <a:t>In the loanable funds framework, what usually happens when the supply of savings increases, holding demand constant?</a:t>
            </a:r>
          </a:p>
        </p:txBody>
      </p:sp>
      <p:sp>
        <p:nvSpPr>
          <p:cNvPr id="62" name="Rounded Rectangle 61"/>
          <p:cNvSpPr/>
          <p:nvPr/>
        </p:nvSpPr>
        <p:spPr>
          <a:xfrm>
            <a:off x="768096" y="3145536"/>
            <a:ext cx="4800600" cy="512064"/>
          </a:xfrm>
          <a:prstGeom prst="roundRect">
            <a:avLst/>
          </a:prstGeom>
          <a:solidFill>
            <a:srgbClr val="FFFFFF"/>
          </a:solidFill>
          <a:ln w="15875">
            <a:solidFill>
              <a:srgbClr val="B9D7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63" name="Rounded Rectangle 62"/>
          <p:cNvSpPr/>
          <p:nvPr/>
        </p:nvSpPr>
        <p:spPr>
          <a:xfrm>
            <a:off x="877824" y="3255264"/>
            <a:ext cx="384048" cy="292608"/>
          </a:xfrm>
          <a:prstGeom prst="roundRect">
            <a:avLst/>
          </a:prstGeom>
          <a:solidFill>
            <a:srgbClr val="EAF6FD"/>
          </a:solidFill>
          <a:ln>
            <a:solidFill>
              <a:srgbClr val="EAF6F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sz="1450" b="1">
                <a:solidFill>
                  <a:srgbClr val="122F49"/>
                </a:solidFill>
                <a:latin typeface="Aptos"/>
              </a:rPr>
              <a:t>A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1371600" y="3236976"/>
            <a:ext cx="4087368" cy="36576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80" b="1">
                <a:solidFill>
                  <a:srgbClr val="122F49"/>
                </a:solidFill>
                <a:latin typeface="Aptos"/>
              </a:rPr>
              <a:t>Equilibrium interest rate decreases</a:t>
            </a:r>
          </a:p>
        </p:txBody>
      </p:sp>
      <p:sp>
        <p:nvSpPr>
          <p:cNvPr id="65" name="Rounded Rectangle 64"/>
          <p:cNvSpPr/>
          <p:nvPr/>
        </p:nvSpPr>
        <p:spPr>
          <a:xfrm>
            <a:off x="5806440" y="3145536"/>
            <a:ext cx="4800600" cy="512064"/>
          </a:xfrm>
          <a:prstGeom prst="roundRect">
            <a:avLst/>
          </a:prstGeom>
          <a:solidFill>
            <a:srgbClr val="FFFFFF"/>
          </a:solidFill>
          <a:ln w="15875">
            <a:solidFill>
              <a:srgbClr val="BEDA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66" name="Rounded Rectangle 65"/>
          <p:cNvSpPr/>
          <p:nvPr/>
        </p:nvSpPr>
        <p:spPr>
          <a:xfrm>
            <a:off x="5916168" y="3255264"/>
            <a:ext cx="384048" cy="292608"/>
          </a:xfrm>
          <a:prstGeom prst="roundRect">
            <a:avLst/>
          </a:prstGeom>
          <a:solidFill>
            <a:srgbClr val="E8F6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sz="1450" b="1">
                <a:solidFill>
                  <a:srgbClr val="122F49"/>
                </a:solidFill>
                <a:latin typeface="Aptos"/>
              </a:rPr>
              <a:t>B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6409944" y="3236976"/>
            <a:ext cx="4087368" cy="36576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80" b="1">
                <a:solidFill>
                  <a:srgbClr val="122F49"/>
                </a:solidFill>
                <a:latin typeface="Aptos"/>
              </a:rPr>
              <a:t>Equilibrium interest rate increases</a:t>
            </a:r>
          </a:p>
        </p:txBody>
      </p:sp>
      <p:sp>
        <p:nvSpPr>
          <p:cNvPr id="68" name="Rounded Rectangle 67"/>
          <p:cNvSpPr/>
          <p:nvPr/>
        </p:nvSpPr>
        <p:spPr>
          <a:xfrm>
            <a:off x="768096" y="3822191"/>
            <a:ext cx="4800600" cy="512064"/>
          </a:xfrm>
          <a:prstGeom prst="roundRect">
            <a:avLst/>
          </a:prstGeom>
          <a:solidFill>
            <a:srgbClr val="FFFFFF"/>
          </a:solidFill>
          <a:ln w="15875">
            <a:solidFill>
              <a:srgbClr val="BEDA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69" name="Rounded Rectangle 68"/>
          <p:cNvSpPr/>
          <p:nvPr/>
        </p:nvSpPr>
        <p:spPr>
          <a:xfrm>
            <a:off x="877824" y="3931920"/>
            <a:ext cx="384048" cy="292608"/>
          </a:xfrm>
          <a:prstGeom prst="roundRect">
            <a:avLst/>
          </a:prstGeom>
          <a:solidFill>
            <a:srgbClr val="E8F6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sz="1450" b="1">
                <a:solidFill>
                  <a:srgbClr val="122F49"/>
                </a:solidFill>
                <a:latin typeface="Aptos"/>
              </a:rPr>
              <a:t>C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1371600" y="3913631"/>
            <a:ext cx="4087368" cy="36576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80" b="1">
                <a:solidFill>
                  <a:srgbClr val="122F49"/>
                </a:solidFill>
                <a:latin typeface="Aptos"/>
              </a:rPr>
              <a:t>Default risk disappears</a:t>
            </a:r>
          </a:p>
        </p:txBody>
      </p:sp>
      <p:sp>
        <p:nvSpPr>
          <p:cNvPr id="71" name="Rounded Rectangle 70"/>
          <p:cNvSpPr/>
          <p:nvPr/>
        </p:nvSpPr>
        <p:spPr>
          <a:xfrm>
            <a:off x="5806440" y="3822191"/>
            <a:ext cx="4800600" cy="512064"/>
          </a:xfrm>
          <a:prstGeom prst="roundRect">
            <a:avLst/>
          </a:prstGeom>
          <a:solidFill>
            <a:srgbClr val="FFFFFF"/>
          </a:solidFill>
          <a:ln w="15875">
            <a:solidFill>
              <a:srgbClr val="BEDA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72" name="Rounded Rectangle 71"/>
          <p:cNvSpPr/>
          <p:nvPr/>
        </p:nvSpPr>
        <p:spPr>
          <a:xfrm>
            <a:off x="5916168" y="3931920"/>
            <a:ext cx="384048" cy="292608"/>
          </a:xfrm>
          <a:prstGeom prst="roundRect">
            <a:avLst/>
          </a:prstGeom>
          <a:solidFill>
            <a:srgbClr val="E8F6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sz="1450" b="1">
                <a:solidFill>
                  <a:srgbClr val="122F49"/>
                </a:solidFill>
                <a:latin typeface="Aptos"/>
              </a:rPr>
              <a:t>D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6409944" y="3913631"/>
            <a:ext cx="4087368" cy="36576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80" b="1">
                <a:solidFill>
                  <a:srgbClr val="122F49"/>
                </a:solidFill>
                <a:latin typeface="Aptos"/>
              </a:rPr>
              <a:t>Inflation becomes zero</a:t>
            </a:r>
          </a:p>
        </p:txBody>
      </p:sp>
      <p:sp>
        <p:nvSpPr>
          <p:cNvPr id="74" name="Rounded Rectangle 73"/>
          <p:cNvSpPr/>
          <p:nvPr/>
        </p:nvSpPr>
        <p:spPr>
          <a:xfrm>
            <a:off x="768096" y="4617720"/>
            <a:ext cx="10607040" cy="1051560"/>
          </a:xfrm>
          <a:prstGeom prst="roundRect">
            <a:avLst/>
          </a:prstGeom>
          <a:solidFill>
            <a:srgbClr val="E2F6F0"/>
          </a:solidFill>
          <a:ln w="15875">
            <a:solidFill>
              <a:srgbClr val="00916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75" name="Rounded Rectangle 74"/>
          <p:cNvSpPr/>
          <p:nvPr/>
        </p:nvSpPr>
        <p:spPr>
          <a:xfrm>
            <a:off x="932688" y="4736592"/>
            <a:ext cx="1371600" cy="310896"/>
          </a:xfrm>
          <a:prstGeom prst="roundRect">
            <a:avLst/>
          </a:prstGeom>
          <a:solidFill>
            <a:srgbClr val="00916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4864" tIns="18288" rIns="54864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FFFFFF"/>
                </a:solidFill>
                <a:latin typeface="Aptos"/>
              </a:rPr>
              <a:t>ANSWER</a:t>
            </a:r>
          </a:p>
        </p:txBody>
      </p:sp>
      <p:sp>
        <p:nvSpPr>
          <p:cNvPr id="76" name="Rounded Rectangle 75"/>
          <p:cNvSpPr/>
          <p:nvPr/>
        </p:nvSpPr>
        <p:spPr>
          <a:xfrm>
            <a:off x="932688" y="5120640"/>
            <a:ext cx="658368" cy="420624"/>
          </a:xfrm>
          <a:prstGeom prst="roundRect">
            <a:avLst/>
          </a:prstGeom>
          <a:solidFill>
            <a:srgbClr val="FFFFFF"/>
          </a:solidFill>
          <a:ln w="13970">
            <a:solidFill>
              <a:srgbClr val="00916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sz="2000" b="1">
                <a:solidFill>
                  <a:srgbClr val="00916E"/>
                </a:solidFill>
                <a:latin typeface="Aptos"/>
              </a:rPr>
              <a:t>A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1737360" y="5074920"/>
            <a:ext cx="4160520" cy="502920"/>
          </a:xfrm>
          <a:prstGeom prst="rect">
            <a:avLst/>
          </a:prstGeom>
          <a:noFill/>
        </p:spPr>
        <p:txBody>
          <a:bodyPr wrap="square" lIns="18288" tIns="9144" bIns="9144">
            <a:noAutofit/>
          </a:bodyPr>
          <a:lstStyle/>
          <a:p>
            <a:pPr algn="l"/>
            <a:r>
              <a:rPr sz="1620" b="1">
                <a:solidFill>
                  <a:srgbClr val="122F49"/>
                </a:solidFill>
                <a:latin typeface="Aptos"/>
              </a:rPr>
              <a:t>Equilibrium interest rate decreases</a:t>
            </a:r>
          </a:p>
        </p:txBody>
      </p:sp>
      <p:sp>
        <p:nvSpPr>
          <p:cNvPr id="78" name="Rounded Rectangle 77"/>
          <p:cNvSpPr/>
          <p:nvPr/>
        </p:nvSpPr>
        <p:spPr>
          <a:xfrm>
            <a:off x="6126480" y="4736592"/>
            <a:ext cx="1554480" cy="310896"/>
          </a:xfrm>
          <a:prstGeom prst="round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4864" tIns="18288" rIns="54864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916E"/>
                </a:solidFill>
                <a:latin typeface="Aptos"/>
              </a:rPr>
              <a:t>EXPLANATION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6172200" y="5102352"/>
            <a:ext cx="4800600" cy="41148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>
                <a:solidFill>
                  <a:srgbClr val="122F49"/>
                </a:solidFill>
                <a:latin typeface="Aptos"/>
              </a:rPr>
              <a:t>More funds supplied shifts supply to the right, placing downward pressure on the equilibrium rate.</a:t>
            </a:r>
          </a:p>
        </p:txBody>
      </p:sp>
      <p:sp>
        <p:nvSpPr>
          <p:cNvPr id="80" name="Rounded Rectangle 79"/>
          <p:cNvSpPr/>
          <p:nvPr/>
        </p:nvSpPr>
        <p:spPr>
          <a:xfrm>
            <a:off x="768096" y="5760720"/>
            <a:ext cx="10607040" cy="365760"/>
          </a:xfrm>
          <a:prstGeom prst="roundRect">
            <a:avLst/>
          </a:prstGeom>
          <a:solidFill>
            <a:srgbClr val="FFFFFF"/>
          </a:solidFill>
          <a:ln w="15875">
            <a:solidFill>
              <a:srgbClr val="CDE1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09728" tIns="18288" rIns="109728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122F49"/>
                </a:solidFill>
                <a:latin typeface="Aptos"/>
              </a:rPr>
              <a:t>EXAM TECHNIQUE: read the concept, apply the rule, eliminate weak options, then confirm the answer.</a:t>
            </a:r>
          </a:p>
        </p:txBody>
      </p:sp>
      <p:sp>
        <p:nvSpPr>
          <p:cNvPr id="81" name="Rectangle 80"/>
          <p:cNvSpPr/>
          <p:nvPr/>
        </p:nvSpPr>
        <p:spPr>
          <a:xfrm>
            <a:off x="713232" y="1746504"/>
            <a:ext cx="1783080" cy="402336"/>
          </a:xfrm>
          <a:prstGeom prst="rect">
            <a:avLst/>
          </a:prstGeom>
          <a:solidFill>
            <a:srgbClr val="FFFFFF"/>
          </a:solidFill>
          <a:ln w="13970"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82" name="Rounded Rectangle 81"/>
          <p:cNvSpPr/>
          <p:nvPr/>
        </p:nvSpPr>
        <p:spPr>
          <a:xfrm>
            <a:off x="768096" y="1783080"/>
            <a:ext cx="1719072" cy="329184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FFFFFF"/>
                </a:solidFill>
                <a:latin typeface="Aptos"/>
              </a:rPr>
              <a:t>QUESTION 02/10</a:t>
            </a:r>
          </a:p>
        </p:txBody>
      </p:sp>
      <p:sp>
        <p:nvSpPr>
          <p:cNvPr id="83" name="Answer Reveal Overlay 83"/>
          <p:cNvSpPr/>
          <p:nvPr/>
        </p:nvSpPr>
        <p:spPr>
          <a:xfrm>
            <a:off x="768096" y="3145536"/>
            <a:ext cx="4800600" cy="512064"/>
          </a:xfrm>
          <a:prstGeom prst="roundRect">
            <a:avLst/>
          </a:prstGeom>
          <a:solidFill>
            <a:srgbClr val="E2F6F0"/>
          </a:solidFill>
          <a:ln w="15875">
            <a:solidFill>
              <a:srgbClr val="00916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84" name="Answer Reveal Overlay 84"/>
          <p:cNvSpPr/>
          <p:nvPr/>
        </p:nvSpPr>
        <p:spPr>
          <a:xfrm>
            <a:off x="877824" y="3255264"/>
            <a:ext cx="384048" cy="292608"/>
          </a:xfrm>
          <a:prstGeom prst="roundRect">
            <a:avLst/>
          </a:prstGeom>
          <a:solidFill>
            <a:srgbClr val="00916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sz="1450" b="1">
                <a:solidFill>
                  <a:srgbClr val="FFFFFF"/>
                </a:solidFill>
                <a:latin typeface="Aptos"/>
              </a:rPr>
              <a:t>A</a:t>
            </a:r>
          </a:p>
        </p:txBody>
      </p:sp>
      <p:sp>
        <p:nvSpPr>
          <p:cNvPr id="85" name="Answer Reveal Overlay 85"/>
          <p:cNvSpPr txBox="1"/>
          <p:nvPr/>
        </p:nvSpPr>
        <p:spPr>
          <a:xfrm>
            <a:off x="1371600" y="3236976"/>
            <a:ext cx="4087368" cy="36576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80" b="1">
                <a:solidFill>
                  <a:srgbClr val="122F49"/>
                </a:solidFill>
                <a:latin typeface="Aptos"/>
              </a:rPr>
              <a:t>Equilibrium interest rate decreases</a:t>
            </a:r>
          </a:p>
        </p:txBody>
      </p:sp>
      <p:sp>
        <p:nvSpPr>
          <p:cNvPr id="2" name="Text 4">
            <a:extLst>
              <a:ext uri="{FF2B5EF4-FFF2-40B4-BE49-F238E27FC236}">
                <a16:creationId xmlns:a16="http://schemas.microsoft.com/office/drawing/2014/main" id="{C0E75342-0878-2B1A-6868-2E7450D110EC}"/>
              </a:ext>
            </a:extLst>
          </p:cNvPr>
          <p:cNvSpPr/>
          <p:nvPr/>
        </p:nvSpPr>
        <p:spPr>
          <a:xfrm>
            <a:off x="3035808" y="758952"/>
            <a:ext cx="632764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r>
              <a:rPr sz="1700" b="1" dirty="0">
                <a:solidFill>
                  <a:srgbClr val="17324D"/>
                </a:solidFill>
                <a:latin typeface="Aptos"/>
              </a:rPr>
              <a:t>MCQ Practice </a:t>
            </a:r>
            <a:r>
              <a:rPr lang="en-US" sz="1700" b="1" dirty="0">
                <a:solidFill>
                  <a:srgbClr val="17324D"/>
                </a:solidFill>
                <a:latin typeface="Aptos"/>
              </a:rPr>
              <a:t>2</a:t>
            </a:r>
            <a:endParaRPr sz="1700" b="1" dirty="0">
              <a:solidFill>
                <a:srgbClr val="17324D"/>
              </a:solidFill>
              <a:latin typeface="Aptos"/>
            </a:endParaRPr>
          </a:p>
        </p:txBody>
      </p:sp>
    </p:spTree>
    <p:extLst>
      <p:ext uri="{BB962C8B-B14F-4D97-AF65-F5344CB8AC3E}">
        <p14:creationId xmlns:p14="http://schemas.microsoft.com/office/powerpoint/2010/main" val="36128165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presetID="1" presetClass="entr" presetSubtype="0" fill="hold" grpId="0">
                            <p:stCondLst>
                              <p:cond delay="0"/>
                            </p:stCondLst>
                            <p:childTnLst>
                              <p:set>
                                <p:cBhvr>
                                  <p:cTn id="5" dur="1" fill="hold"/>
                                  <p:tgtEl>
                                    <p:spTgt spid="83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</p:childTnLst>
                          </p:cTn>
                        </p:par>
                        <p:par>
                          <p:cTn id="6" presetID="1" presetClass="entr" presetSubtype="0" fill="hold" grpId="0">
                            <p:stCondLst>
                              <p:cond delay="0"/>
                            </p:stCondLst>
                            <p:childTnLst>
                              <p:set>
                                <p:cBhvr>
                                  <p:cTn id="7" dur="1" fill="hold">
                                    <p:stCondLst>
                                      <p:cond delay="500"/>
                                    </p:stCondLst>
                                  </p:cTn>
                                  <p:tgtEl>
                                    <p:spTgt spid="84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</p:childTnLst>
                          </p:cTn>
                        </p:par>
                        <p:par>
                          <p:cTn id="8" presetID="1" presetClass="entr" presetSubtype="0" fill="hold" grpId="0">
                            <p:stCondLst>
                              <p:cond delay="0"/>
                            </p:stCondLst>
                            <p:childTnLst>
                              <p:set>
                                <p:cBhvr>
                                  <p:cTn id="9" dur="1" fill="hold"/>
                                  <p:tgtEl>
                                    <p:spTgt spid="85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</p:childTnLst>
                          </p:cTn>
                        </p:par>
                        <p:par>
                          <p:cTn id="10" presetID="1" presetClass="entr" presetSubtype="0" fill="hold" grpId="0">
                            <p:stCondLst>
                              <p:cond delay="0"/>
                            </p:stCondLst>
                            <p:childTnLst>
                              <p:set>
                                <p:cBhvr>
                                  <p:cTn id="11" dur="1" fill="hold"/>
                                  <p:tgtEl>
                                    <p:spTgt spid="74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</p:childTnLst>
                          </p:cTn>
                        </p:par>
                        <p:par>
                          <p:cTn id="12" presetID="1" presetClass="entr" presetSubtype="0" fill="hold" grpId="0">
                            <p:stCondLst>
                              <p:cond delay="0"/>
                            </p:stCondLst>
                            <p:childTnLst>
                              <p:set>
                                <p:cBhvr>
                                  <p:cTn id="13" dur="1" fill="hold"/>
                                  <p:tgtEl>
                                    <p:spTgt spid="75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</p:childTnLst>
                          </p:cTn>
                        </p:par>
                        <p:par>
                          <p:cTn id="14" presetID="1" presetClass="entr" presetSubtype="0" fill="hold" grpId="0">
                            <p:stCondLst>
                              <p:cond delay="0"/>
                            </p:stCondLst>
                            <p:childTnLst>
                              <p:set>
                                <p:cBhvr>
                                  <p:cTn id="15" dur="1" fill="hold"/>
                                  <p:tgtEl>
                                    <p:spTgt spid="76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</p:childTnLst>
                          </p:cTn>
                        </p:par>
                        <p:par>
                          <p:cTn id="16" presetID="1" presetClass="entr" presetSubtype="0" fill="hold" grpId="0">
                            <p:stCondLst>
                              <p:cond delay="0"/>
                            </p:stCondLst>
                            <p:childTnLst>
                              <p:set>
                                <p:cBhvr>
                                  <p:cTn id="17" dur="1" fill="hold"/>
                                  <p:tgtEl>
                                    <p:spTgt spid="77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presetID="1" presetClass="entr" presetSubtype="0" fill="hold" grpId="0">
                            <p:stCondLst>
                              <p:cond delay="0"/>
                            </p:stCondLst>
                            <p:childTnLst>
                              <p:set>
                                <p:cBhvr>
                                  <p:cTn id="20" dur="1" fill="hold"/>
                                  <p:tgtEl>
                                    <p:spTgt spid="78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</p:childTnLst>
                          </p:cTn>
                        </p:par>
                        <p:par>
                          <p:cTn id="21" presetID="1" presetClass="entr" presetSubtype="0" fill="hold" grpId="0">
                            <p:stCondLst>
                              <p:cond delay="0"/>
                            </p:stCondLst>
                            <p:childTnLst>
                              <p:set>
                                <p:cBhvr>
                                  <p:cTn id="22" dur="1" fill="hold"/>
                                  <p:tgtEl>
                                    <p:spTgt spid="79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  <p:bldP spid="75" grpId="0" animBg="1"/>
      <p:bldP spid="76" grpId="0" animBg="1"/>
      <p:bldP spid="77" grpId="0"/>
      <p:bldP spid="78" grpId="0" animBg="1"/>
      <p:bldP spid="79" grpId="0"/>
      <p:bldP spid="83" grpId="0" animBg="1"/>
      <p:bldP spid="84" grpId="0" animBg="1"/>
      <p:bldP spid="85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8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3"/>
          <p:cNvSpPr/>
          <p:nvPr/>
        </p:nvSpPr>
        <p:spPr>
          <a:xfrm>
            <a:off x="3035808" y="338328"/>
            <a:ext cx="1572768" cy="283464"/>
          </a:xfrm>
          <a:prstGeom prst="roundRect">
            <a:avLst>
              <a:gd name="adj" fmla="val 25806"/>
            </a:avLst>
          </a:prstGeom>
          <a:solidFill>
            <a:srgbClr val="EAF5FB"/>
          </a:solidFill>
          <a:ln>
            <a:solidFill>
              <a:srgbClr val="EAF5FB">
                <a:alpha val="0"/>
              </a:srgbClr>
            </a:solidFill>
          </a:ln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C5A8E"/>
                </a:solidFill>
                <a:latin typeface="Aptos"/>
              </a:rPr>
              <a:t>PRACTICE</a:t>
            </a:r>
            <a:endParaRPr lang="en-US" sz="1100" b="1" dirty="0"/>
          </a:p>
        </p:txBody>
      </p:sp>
      <p:sp>
        <p:nvSpPr>
          <p:cNvPr id="7" name="Text 5"/>
          <p:cNvSpPr/>
          <p:nvPr/>
        </p:nvSpPr>
        <p:spPr>
          <a:xfrm>
            <a:off x="3035808" y="1216152"/>
            <a:ext cx="658368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>
              <a:buNone/>
            </a:pPr>
            <a:r>
              <a:rPr lang="en-US" sz="1400" b="1" dirty="0">
                <a:solidFill>
                  <a:srgbClr val="FFC000"/>
                </a:solidFill>
                <a:latin typeface="Aptos"/>
              </a:rPr>
              <a:t>Solved questions: concepts, calculations, and applications.</a:t>
            </a:r>
            <a:endParaRPr lang="en-US" sz="1200" b="1" dirty="0"/>
          </a:p>
        </p:txBody>
      </p:sp>
      <p:sp>
        <p:nvSpPr>
          <p:cNvPr id="14" name="Text 12"/>
          <p:cNvSpPr/>
          <p:nvPr/>
        </p:nvSpPr>
        <p:spPr>
          <a:xfrm>
            <a:off x="502920" y="6565392"/>
            <a:ext cx="29260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B2248"/>
                </a:solidFill>
                <a:latin typeface="Aptos"/>
              </a:rPr>
              <a:t>Interest rates and financial markets</a:t>
            </a:r>
            <a:endParaRPr lang="en-US" sz="1100" b="1" dirty="0"/>
          </a:p>
        </p:txBody>
      </p:sp>
      <p:sp>
        <p:nvSpPr>
          <p:cNvPr id="15" name="Text 13"/>
          <p:cNvSpPr/>
          <p:nvPr/>
        </p:nvSpPr>
        <p:spPr>
          <a:xfrm>
            <a:off x="11292840" y="6528816"/>
            <a:ext cx="4114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sz="1400" b="1">
                <a:solidFill>
                  <a:srgbClr val="17324D"/>
                </a:solidFill>
                <a:latin typeface="Arial"/>
              </a:rPr>
              <a:t>50</a:t>
            </a:r>
            <a:endParaRPr lang="en-US" sz="1200" b="1" dirty="0"/>
          </a:p>
        </p:txBody>
      </p:sp>
      <p:sp>
        <p:nvSpPr>
          <p:cNvPr id="47" name="Rectangle 46"/>
          <p:cNvSpPr/>
          <p:nvPr/>
        </p:nvSpPr>
        <p:spPr>
          <a:xfrm>
            <a:off x="10716768" y="1874519"/>
            <a:ext cx="475488" cy="109728"/>
          </a:xfrm>
          <a:prstGeom prst="rect">
            <a:avLst/>
          </a:prstGeom>
          <a:solidFill>
            <a:srgbClr val="00A9E0"/>
          </a:solidFill>
          <a:ln w="15875">
            <a:solidFill>
              <a:srgbClr val="00A9E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48" name="Rectangle 47"/>
          <p:cNvSpPr/>
          <p:nvPr/>
        </p:nvSpPr>
        <p:spPr>
          <a:xfrm>
            <a:off x="10881360" y="1993392"/>
            <a:ext cx="475488" cy="109728"/>
          </a:xfrm>
          <a:prstGeom prst="rect">
            <a:avLst/>
          </a:prstGeom>
          <a:solidFill>
            <a:srgbClr val="64BEDC"/>
          </a:solidFill>
          <a:ln w="15875">
            <a:solidFill>
              <a:srgbClr val="64BED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49" name="Rectangle 48"/>
          <p:cNvSpPr/>
          <p:nvPr/>
        </p:nvSpPr>
        <p:spPr>
          <a:xfrm>
            <a:off x="11045952" y="2112264"/>
            <a:ext cx="475488" cy="109728"/>
          </a:xfrm>
          <a:prstGeom prst="rect">
            <a:avLst/>
          </a:prstGeom>
          <a:solidFill>
            <a:srgbClr val="F7B500"/>
          </a:solidFill>
          <a:ln w="15875">
            <a:solidFill>
              <a:srgbClr val="F7B5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0" name="Rounded Rectangle 49"/>
          <p:cNvSpPr/>
          <p:nvPr/>
        </p:nvSpPr>
        <p:spPr>
          <a:xfrm>
            <a:off x="768096" y="1783080"/>
            <a:ext cx="1600200" cy="329184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4864" tIns="18288" rIns="54864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FFFFFF"/>
                </a:solidFill>
                <a:latin typeface="Aptos"/>
              </a:rPr>
              <a:t>QUESTION 03 / 10</a:t>
            </a:r>
          </a:p>
        </p:txBody>
      </p:sp>
      <p:sp>
        <p:nvSpPr>
          <p:cNvPr id="51" name="Rounded Rectangle 50"/>
          <p:cNvSpPr/>
          <p:nvPr/>
        </p:nvSpPr>
        <p:spPr>
          <a:xfrm>
            <a:off x="2514600" y="18562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2" name="Rounded Rectangle 51"/>
          <p:cNvSpPr/>
          <p:nvPr/>
        </p:nvSpPr>
        <p:spPr>
          <a:xfrm>
            <a:off x="2743200" y="18562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3" name="Rounded Rectangle 52"/>
          <p:cNvSpPr/>
          <p:nvPr/>
        </p:nvSpPr>
        <p:spPr>
          <a:xfrm>
            <a:off x="2971800" y="18562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4" name="Rounded Rectangle 53"/>
          <p:cNvSpPr/>
          <p:nvPr/>
        </p:nvSpPr>
        <p:spPr>
          <a:xfrm>
            <a:off x="3200400" y="1856231"/>
            <a:ext cx="164592" cy="109728"/>
          </a:xfrm>
          <a:prstGeom prst="roundRect">
            <a:avLst/>
          </a:prstGeom>
          <a:solidFill>
            <a:srgbClr val="D2E2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5" name="Rounded Rectangle 54"/>
          <p:cNvSpPr/>
          <p:nvPr/>
        </p:nvSpPr>
        <p:spPr>
          <a:xfrm>
            <a:off x="3429000" y="1856231"/>
            <a:ext cx="164592" cy="109728"/>
          </a:xfrm>
          <a:prstGeom prst="roundRect">
            <a:avLst/>
          </a:prstGeom>
          <a:solidFill>
            <a:srgbClr val="D2E2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6" name="Rounded Rectangle 55"/>
          <p:cNvSpPr/>
          <p:nvPr/>
        </p:nvSpPr>
        <p:spPr>
          <a:xfrm>
            <a:off x="3657600" y="1856231"/>
            <a:ext cx="164592" cy="109728"/>
          </a:xfrm>
          <a:prstGeom prst="roundRect">
            <a:avLst/>
          </a:prstGeom>
          <a:solidFill>
            <a:srgbClr val="D2E2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7" name="Rounded Rectangle 56"/>
          <p:cNvSpPr/>
          <p:nvPr/>
        </p:nvSpPr>
        <p:spPr>
          <a:xfrm>
            <a:off x="3886200" y="1856231"/>
            <a:ext cx="164592" cy="109728"/>
          </a:xfrm>
          <a:prstGeom prst="roundRect">
            <a:avLst/>
          </a:prstGeom>
          <a:solidFill>
            <a:srgbClr val="D2E2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8" name="Rounded Rectangle 57"/>
          <p:cNvSpPr/>
          <p:nvPr/>
        </p:nvSpPr>
        <p:spPr>
          <a:xfrm>
            <a:off x="4114800" y="1856231"/>
            <a:ext cx="164592" cy="109728"/>
          </a:xfrm>
          <a:prstGeom prst="roundRect">
            <a:avLst/>
          </a:prstGeom>
          <a:solidFill>
            <a:srgbClr val="D2E2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9" name="Rounded Rectangle 58"/>
          <p:cNvSpPr/>
          <p:nvPr/>
        </p:nvSpPr>
        <p:spPr>
          <a:xfrm>
            <a:off x="4343400" y="1856231"/>
            <a:ext cx="164592" cy="109728"/>
          </a:xfrm>
          <a:prstGeom prst="roundRect">
            <a:avLst/>
          </a:prstGeom>
          <a:solidFill>
            <a:srgbClr val="D2E2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60" name="Rounded Rectangle 59"/>
          <p:cNvSpPr/>
          <p:nvPr/>
        </p:nvSpPr>
        <p:spPr>
          <a:xfrm>
            <a:off x="4572000" y="1856231"/>
            <a:ext cx="164592" cy="109728"/>
          </a:xfrm>
          <a:prstGeom prst="roundRect">
            <a:avLst/>
          </a:prstGeom>
          <a:solidFill>
            <a:srgbClr val="D2E2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61" name="Rectangle 60"/>
          <p:cNvSpPr/>
          <p:nvPr/>
        </p:nvSpPr>
        <p:spPr>
          <a:xfrm>
            <a:off x="768096" y="2176272"/>
            <a:ext cx="10607040" cy="694944"/>
          </a:xfrm>
          <a:prstGeom prst="rect">
            <a:avLst/>
          </a:prstGeom>
          <a:solidFill>
            <a:srgbClr val="F7FAFC"/>
          </a:solidFill>
          <a:ln w="15875">
            <a:solidFill>
              <a:srgbClr val="00A9E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00584" tIns="64008" rIns="100584" bIns="36576" rtlCol="0" anchor="ctr">
            <a:noAutofit/>
          </a:bodyPr>
          <a:lstStyle/>
          <a:p>
            <a:pPr algn="l"/>
            <a:r>
              <a:rPr sz="1850" b="1">
                <a:solidFill>
                  <a:srgbClr val="122F49"/>
                </a:solidFill>
                <a:latin typeface="Aptos"/>
              </a:rPr>
              <a:t>A nominal return is 10% and inflation is 4%. What is the approximate real return?</a:t>
            </a:r>
          </a:p>
        </p:txBody>
      </p:sp>
      <p:sp>
        <p:nvSpPr>
          <p:cNvPr id="62" name="Rounded Rectangle 61"/>
          <p:cNvSpPr/>
          <p:nvPr/>
        </p:nvSpPr>
        <p:spPr>
          <a:xfrm>
            <a:off x="768096" y="3145536"/>
            <a:ext cx="4800600" cy="512064"/>
          </a:xfrm>
          <a:prstGeom prst="roundRect">
            <a:avLst/>
          </a:prstGeom>
          <a:solidFill>
            <a:srgbClr val="FFFFFF"/>
          </a:solidFill>
          <a:ln w="15875">
            <a:solidFill>
              <a:srgbClr val="BEDA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63" name="Rounded Rectangle 62"/>
          <p:cNvSpPr/>
          <p:nvPr/>
        </p:nvSpPr>
        <p:spPr>
          <a:xfrm>
            <a:off x="877824" y="3255264"/>
            <a:ext cx="384048" cy="292608"/>
          </a:xfrm>
          <a:prstGeom prst="roundRect">
            <a:avLst/>
          </a:prstGeom>
          <a:solidFill>
            <a:srgbClr val="E8F6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sz="1450" b="1">
                <a:solidFill>
                  <a:srgbClr val="122F49"/>
                </a:solidFill>
                <a:latin typeface="Aptos"/>
              </a:rPr>
              <a:t>A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1371600" y="3236976"/>
            <a:ext cx="4087368" cy="36576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80" b="1">
                <a:solidFill>
                  <a:srgbClr val="122F49"/>
                </a:solidFill>
                <a:latin typeface="Aptos"/>
              </a:rPr>
              <a:t>4%</a:t>
            </a:r>
          </a:p>
        </p:txBody>
      </p:sp>
      <p:sp>
        <p:nvSpPr>
          <p:cNvPr id="65" name="Rounded Rectangle 64"/>
          <p:cNvSpPr/>
          <p:nvPr/>
        </p:nvSpPr>
        <p:spPr>
          <a:xfrm>
            <a:off x="5806440" y="3145536"/>
            <a:ext cx="4800600" cy="512064"/>
          </a:xfrm>
          <a:prstGeom prst="roundRect">
            <a:avLst/>
          </a:prstGeom>
          <a:solidFill>
            <a:srgbClr val="FFFFFF"/>
          </a:solidFill>
          <a:ln w="15875">
            <a:solidFill>
              <a:srgbClr val="B9D7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66" name="Rounded Rectangle 65"/>
          <p:cNvSpPr/>
          <p:nvPr/>
        </p:nvSpPr>
        <p:spPr>
          <a:xfrm>
            <a:off x="5916168" y="3255264"/>
            <a:ext cx="384048" cy="292608"/>
          </a:xfrm>
          <a:prstGeom prst="roundRect">
            <a:avLst/>
          </a:prstGeom>
          <a:solidFill>
            <a:srgbClr val="EAF6FD"/>
          </a:solidFill>
          <a:ln>
            <a:solidFill>
              <a:srgbClr val="EAF6F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sz="1450" b="1">
                <a:solidFill>
                  <a:srgbClr val="122F49"/>
                </a:solidFill>
                <a:latin typeface="Aptos"/>
              </a:rPr>
              <a:t>B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6409944" y="3236976"/>
            <a:ext cx="4087368" cy="36576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80" b="1">
                <a:solidFill>
                  <a:srgbClr val="122F49"/>
                </a:solidFill>
                <a:latin typeface="Aptos"/>
              </a:rPr>
              <a:t>6%</a:t>
            </a:r>
          </a:p>
        </p:txBody>
      </p:sp>
      <p:sp>
        <p:nvSpPr>
          <p:cNvPr id="68" name="Rounded Rectangle 67"/>
          <p:cNvSpPr/>
          <p:nvPr/>
        </p:nvSpPr>
        <p:spPr>
          <a:xfrm>
            <a:off x="768096" y="3822191"/>
            <a:ext cx="4800600" cy="512064"/>
          </a:xfrm>
          <a:prstGeom prst="roundRect">
            <a:avLst/>
          </a:prstGeom>
          <a:solidFill>
            <a:srgbClr val="FFFFFF"/>
          </a:solidFill>
          <a:ln w="15875">
            <a:solidFill>
              <a:srgbClr val="BEDA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69" name="Rounded Rectangle 68"/>
          <p:cNvSpPr/>
          <p:nvPr/>
        </p:nvSpPr>
        <p:spPr>
          <a:xfrm>
            <a:off x="877824" y="3931920"/>
            <a:ext cx="384048" cy="292608"/>
          </a:xfrm>
          <a:prstGeom prst="roundRect">
            <a:avLst/>
          </a:prstGeom>
          <a:solidFill>
            <a:srgbClr val="E8F6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sz="1450" b="1">
                <a:solidFill>
                  <a:srgbClr val="122F49"/>
                </a:solidFill>
                <a:latin typeface="Aptos"/>
              </a:rPr>
              <a:t>C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1371600" y="3913631"/>
            <a:ext cx="4087368" cy="36576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80" b="1">
                <a:solidFill>
                  <a:srgbClr val="122F49"/>
                </a:solidFill>
                <a:latin typeface="Aptos"/>
              </a:rPr>
              <a:t>10%</a:t>
            </a:r>
          </a:p>
        </p:txBody>
      </p:sp>
      <p:sp>
        <p:nvSpPr>
          <p:cNvPr id="71" name="Rounded Rectangle 70"/>
          <p:cNvSpPr/>
          <p:nvPr/>
        </p:nvSpPr>
        <p:spPr>
          <a:xfrm>
            <a:off x="5806440" y="3822191"/>
            <a:ext cx="4800600" cy="512064"/>
          </a:xfrm>
          <a:prstGeom prst="roundRect">
            <a:avLst/>
          </a:prstGeom>
          <a:solidFill>
            <a:srgbClr val="FFFFFF"/>
          </a:solidFill>
          <a:ln w="15875">
            <a:solidFill>
              <a:srgbClr val="BEDA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72" name="Rounded Rectangle 71"/>
          <p:cNvSpPr/>
          <p:nvPr/>
        </p:nvSpPr>
        <p:spPr>
          <a:xfrm>
            <a:off x="5916168" y="3931920"/>
            <a:ext cx="384048" cy="292608"/>
          </a:xfrm>
          <a:prstGeom prst="roundRect">
            <a:avLst/>
          </a:prstGeom>
          <a:solidFill>
            <a:srgbClr val="E8F6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sz="1450" b="1">
                <a:solidFill>
                  <a:srgbClr val="122F49"/>
                </a:solidFill>
                <a:latin typeface="Aptos"/>
              </a:rPr>
              <a:t>D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6409944" y="3913631"/>
            <a:ext cx="4087368" cy="36576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80" b="1">
                <a:solidFill>
                  <a:srgbClr val="122F49"/>
                </a:solidFill>
                <a:latin typeface="Aptos"/>
              </a:rPr>
              <a:t>14%</a:t>
            </a:r>
          </a:p>
        </p:txBody>
      </p:sp>
      <p:sp>
        <p:nvSpPr>
          <p:cNvPr id="74" name="Rounded Rectangle 73"/>
          <p:cNvSpPr/>
          <p:nvPr/>
        </p:nvSpPr>
        <p:spPr>
          <a:xfrm>
            <a:off x="768096" y="4617720"/>
            <a:ext cx="10607040" cy="1051560"/>
          </a:xfrm>
          <a:prstGeom prst="roundRect">
            <a:avLst/>
          </a:prstGeom>
          <a:solidFill>
            <a:srgbClr val="E2F6F0"/>
          </a:solidFill>
          <a:ln w="15875">
            <a:solidFill>
              <a:srgbClr val="00916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75" name="Rounded Rectangle 74"/>
          <p:cNvSpPr/>
          <p:nvPr/>
        </p:nvSpPr>
        <p:spPr>
          <a:xfrm>
            <a:off x="932688" y="4736592"/>
            <a:ext cx="1371600" cy="310896"/>
          </a:xfrm>
          <a:prstGeom prst="roundRect">
            <a:avLst/>
          </a:prstGeom>
          <a:solidFill>
            <a:srgbClr val="00916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4864" tIns="18288" rIns="54864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FFFFFF"/>
                </a:solidFill>
                <a:latin typeface="Aptos"/>
              </a:rPr>
              <a:t>ANSWER</a:t>
            </a:r>
          </a:p>
        </p:txBody>
      </p:sp>
      <p:sp>
        <p:nvSpPr>
          <p:cNvPr id="76" name="Rounded Rectangle 75"/>
          <p:cNvSpPr/>
          <p:nvPr/>
        </p:nvSpPr>
        <p:spPr>
          <a:xfrm>
            <a:off x="932688" y="5120640"/>
            <a:ext cx="658368" cy="420624"/>
          </a:xfrm>
          <a:prstGeom prst="roundRect">
            <a:avLst/>
          </a:prstGeom>
          <a:solidFill>
            <a:srgbClr val="FFFFFF"/>
          </a:solidFill>
          <a:ln w="13970">
            <a:solidFill>
              <a:srgbClr val="00916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sz="2000" b="1">
                <a:solidFill>
                  <a:srgbClr val="00916E"/>
                </a:solidFill>
                <a:latin typeface="Aptos"/>
              </a:rPr>
              <a:t>B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1737360" y="5074920"/>
            <a:ext cx="4160520" cy="502920"/>
          </a:xfrm>
          <a:prstGeom prst="rect">
            <a:avLst/>
          </a:prstGeom>
          <a:noFill/>
        </p:spPr>
        <p:txBody>
          <a:bodyPr wrap="square" lIns="18288" tIns="9144" bIns="9144">
            <a:noAutofit/>
          </a:bodyPr>
          <a:lstStyle/>
          <a:p>
            <a:pPr algn="l"/>
            <a:r>
              <a:rPr sz="1620" b="1">
                <a:solidFill>
                  <a:srgbClr val="122F49"/>
                </a:solidFill>
                <a:latin typeface="Aptos"/>
              </a:rPr>
              <a:t>6%</a:t>
            </a:r>
          </a:p>
        </p:txBody>
      </p:sp>
      <p:sp>
        <p:nvSpPr>
          <p:cNvPr id="78" name="Rounded Rectangle 77"/>
          <p:cNvSpPr/>
          <p:nvPr/>
        </p:nvSpPr>
        <p:spPr>
          <a:xfrm>
            <a:off x="6126480" y="4736592"/>
            <a:ext cx="1554480" cy="310896"/>
          </a:xfrm>
          <a:prstGeom prst="round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4864" tIns="18288" rIns="54864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916E"/>
                </a:solidFill>
                <a:latin typeface="Aptos"/>
              </a:rPr>
              <a:t>EXPLANATION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6172200" y="5102352"/>
            <a:ext cx="4800600" cy="41148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>
                <a:solidFill>
                  <a:srgbClr val="122F49"/>
                </a:solidFill>
                <a:latin typeface="Aptos"/>
              </a:rPr>
              <a:t>Approximate real return = nominal return - inflation = 10% - 4% = 6%.</a:t>
            </a:r>
          </a:p>
        </p:txBody>
      </p:sp>
      <p:sp>
        <p:nvSpPr>
          <p:cNvPr id="80" name="Rounded Rectangle 79"/>
          <p:cNvSpPr/>
          <p:nvPr/>
        </p:nvSpPr>
        <p:spPr>
          <a:xfrm>
            <a:off x="768096" y="5760720"/>
            <a:ext cx="10607040" cy="365760"/>
          </a:xfrm>
          <a:prstGeom prst="roundRect">
            <a:avLst/>
          </a:prstGeom>
          <a:solidFill>
            <a:srgbClr val="FFFFFF"/>
          </a:solidFill>
          <a:ln w="15875">
            <a:solidFill>
              <a:srgbClr val="CDE1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09728" tIns="18288" rIns="109728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122F49"/>
                </a:solidFill>
                <a:latin typeface="Aptos"/>
              </a:rPr>
              <a:t>EXAM TECHNIQUE: read the concept, apply the rule, eliminate weak options, then confirm the answer.</a:t>
            </a:r>
          </a:p>
        </p:txBody>
      </p:sp>
      <p:sp>
        <p:nvSpPr>
          <p:cNvPr id="81" name="Rectangle 80"/>
          <p:cNvSpPr/>
          <p:nvPr/>
        </p:nvSpPr>
        <p:spPr>
          <a:xfrm>
            <a:off x="713232" y="1746504"/>
            <a:ext cx="1783080" cy="402336"/>
          </a:xfrm>
          <a:prstGeom prst="rect">
            <a:avLst/>
          </a:prstGeom>
          <a:solidFill>
            <a:srgbClr val="FFFFFF"/>
          </a:solidFill>
          <a:ln w="13970"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82" name="Rounded Rectangle 81"/>
          <p:cNvSpPr/>
          <p:nvPr/>
        </p:nvSpPr>
        <p:spPr>
          <a:xfrm>
            <a:off x="768096" y="1783080"/>
            <a:ext cx="1719072" cy="329184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FFFFFF"/>
                </a:solidFill>
                <a:latin typeface="Aptos"/>
              </a:rPr>
              <a:t>QUESTION 03/10</a:t>
            </a:r>
          </a:p>
        </p:txBody>
      </p:sp>
      <p:sp>
        <p:nvSpPr>
          <p:cNvPr id="83" name="Answer Reveal Overlay 83"/>
          <p:cNvSpPr/>
          <p:nvPr/>
        </p:nvSpPr>
        <p:spPr>
          <a:xfrm>
            <a:off x="5806440" y="3145536"/>
            <a:ext cx="4800600" cy="512064"/>
          </a:xfrm>
          <a:prstGeom prst="roundRect">
            <a:avLst/>
          </a:prstGeom>
          <a:solidFill>
            <a:srgbClr val="E2F6F0"/>
          </a:solidFill>
          <a:ln w="15875">
            <a:solidFill>
              <a:srgbClr val="00916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84" name="Answer Reveal Overlay 84"/>
          <p:cNvSpPr/>
          <p:nvPr/>
        </p:nvSpPr>
        <p:spPr>
          <a:xfrm>
            <a:off x="5916168" y="3255264"/>
            <a:ext cx="384048" cy="292608"/>
          </a:xfrm>
          <a:prstGeom prst="roundRect">
            <a:avLst/>
          </a:prstGeom>
          <a:solidFill>
            <a:srgbClr val="00916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sz="1450" b="1">
                <a:solidFill>
                  <a:srgbClr val="FFFFFF"/>
                </a:solidFill>
                <a:latin typeface="Aptos"/>
              </a:rPr>
              <a:t>B</a:t>
            </a:r>
          </a:p>
        </p:txBody>
      </p:sp>
      <p:sp>
        <p:nvSpPr>
          <p:cNvPr id="85" name="Answer Reveal Overlay 85"/>
          <p:cNvSpPr txBox="1"/>
          <p:nvPr/>
        </p:nvSpPr>
        <p:spPr>
          <a:xfrm>
            <a:off x="6409944" y="3236976"/>
            <a:ext cx="4087368" cy="36576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80" b="1">
                <a:solidFill>
                  <a:srgbClr val="122F49"/>
                </a:solidFill>
                <a:latin typeface="Aptos"/>
              </a:rPr>
              <a:t>6%</a:t>
            </a:r>
          </a:p>
        </p:txBody>
      </p:sp>
      <p:sp>
        <p:nvSpPr>
          <p:cNvPr id="2" name="Text 4">
            <a:extLst>
              <a:ext uri="{FF2B5EF4-FFF2-40B4-BE49-F238E27FC236}">
                <a16:creationId xmlns:a16="http://schemas.microsoft.com/office/drawing/2014/main" id="{631F95FF-D910-FCDF-B843-B499F9E87280}"/>
              </a:ext>
            </a:extLst>
          </p:cNvPr>
          <p:cNvSpPr/>
          <p:nvPr/>
        </p:nvSpPr>
        <p:spPr>
          <a:xfrm>
            <a:off x="3035808" y="758952"/>
            <a:ext cx="632764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r>
              <a:rPr sz="1700" b="1" dirty="0">
                <a:solidFill>
                  <a:srgbClr val="17324D"/>
                </a:solidFill>
                <a:latin typeface="Aptos"/>
              </a:rPr>
              <a:t>MCQ Practice </a:t>
            </a:r>
            <a:r>
              <a:rPr lang="en-US" sz="1700" b="1" dirty="0">
                <a:solidFill>
                  <a:srgbClr val="17324D"/>
                </a:solidFill>
                <a:latin typeface="Aptos"/>
              </a:rPr>
              <a:t>3</a:t>
            </a:r>
            <a:endParaRPr sz="1700" b="1" dirty="0">
              <a:solidFill>
                <a:srgbClr val="17324D"/>
              </a:solidFill>
              <a:latin typeface="Aptos"/>
            </a:endParaRPr>
          </a:p>
        </p:txBody>
      </p:sp>
    </p:spTree>
    <p:extLst>
      <p:ext uri="{BB962C8B-B14F-4D97-AF65-F5344CB8AC3E}">
        <p14:creationId xmlns:p14="http://schemas.microsoft.com/office/powerpoint/2010/main" val="1818729241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presetID="1" presetClass="entr" presetSubtype="0" fill="hold" grpId="0">
                            <p:stCondLst>
                              <p:cond delay="0"/>
                            </p:stCondLst>
                            <p:childTnLst>
                              <p:set>
                                <p:cBhvr>
                                  <p:cTn id="5" dur="1" fill="hold"/>
                                  <p:tgtEl>
                                    <p:spTgt spid="83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</p:childTnLst>
                          </p:cTn>
                        </p:par>
                        <p:par>
                          <p:cTn id="6" presetID="1" presetClass="entr" presetSubtype="0" fill="hold" grpId="0">
                            <p:stCondLst>
                              <p:cond delay="0"/>
                            </p:stCondLst>
                            <p:childTnLst>
                              <p:set>
                                <p:cBhvr>
                                  <p:cTn id="7" dur="1" fill="hold"/>
                                  <p:tgtEl>
                                    <p:spTgt spid="84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</p:childTnLst>
                          </p:cTn>
                        </p:par>
                        <p:par>
                          <p:cTn id="8" presetID="1" presetClass="entr" presetSubtype="0" fill="hold" grpId="0">
                            <p:stCondLst>
                              <p:cond delay="0"/>
                            </p:stCondLst>
                            <p:childTnLst>
                              <p:set>
                                <p:cBhvr>
                                  <p:cTn id="9" dur="1" fill="hold"/>
                                  <p:tgtEl>
                                    <p:spTgt spid="85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</p:childTnLst>
                          </p:cTn>
                        </p:par>
                        <p:par>
                          <p:cTn id="10" presetID="1" presetClass="entr" presetSubtype="0" fill="hold" grpId="0">
                            <p:stCondLst>
                              <p:cond delay="0"/>
                            </p:stCondLst>
                            <p:childTnLst>
                              <p:set>
                                <p:cBhvr>
                                  <p:cTn id="11" dur="1" fill="hold"/>
                                  <p:tgtEl>
                                    <p:spTgt spid="74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</p:childTnLst>
                          </p:cTn>
                        </p:par>
                        <p:par>
                          <p:cTn id="12" presetID="1" presetClass="entr" presetSubtype="0" fill="hold" grpId="0">
                            <p:stCondLst>
                              <p:cond delay="0"/>
                            </p:stCondLst>
                            <p:childTnLst>
                              <p:set>
                                <p:cBhvr>
                                  <p:cTn id="13" dur="1" fill="hold"/>
                                  <p:tgtEl>
                                    <p:spTgt spid="75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</p:childTnLst>
                          </p:cTn>
                        </p:par>
                        <p:par>
                          <p:cTn id="14" presetID="1" presetClass="entr" presetSubtype="0" fill="hold" grpId="0">
                            <p:stCondLst>
                              <p:cond delay="0"/>
                            </p:stCondLst>
                            <p:childTnLst>
                              <p:set>
                                <p:cBhvr>
                                  <p:cTn id="15" dur="1" fill="hold"/>
                                  <p:tgtEl>
                                    <p:spTgt spid="76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</p:childTnLst>
                          </p:cTn>
                        </p:par>
                        <p:par>
                          <p:cTn id="16" presetID="1" presetClass="entr" presetSubtype="0" fill="hold" grpId="0">
                            <p:stCondLst>
                              <p:cond delay="0"/>
                            </p:stCondLst>
                            <p:childTnLst>
                              <p:set>
                                <p:cBhvr>
                                  <p:cTn id="17" dur="1" fill="hold"/>
                                  <p:tgtEl>
                                    <p:spTgt spid="77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presetID="1" presetClass="entr" presetSubtype="0" fill="hold" grpId="0">
                            <p:stCondLst>
                              <p:cond delay="0"/>
                            </p:stCondLst>
                            <p:childTnLst>
                              <p:set>
                                <p:cBhvr>
                                  <p:cTn id="20" dur="1" fill="hold"/>
                                  <p:tgtEl>
                                    <p:spTgt spid="78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</p:childTnLst>
                          </p:cTn>
                        </p:par>
                        <p:par>
                          <p:cTn id="21" presetID="1" presetClass="entr" presetSubtype="0" fill="hold" grpId="0">
                            <p:stCondLst>
                              <p:cond delay="0"/>
                            </p:stCondLst>
                            <p:childTnLst>
                              <p:set>
                                <p:cBhvr>
                                  <p:cTn id="22" dur="1" fill="hold"/>
                                  <p:tgtEl>
                                    <p:spTgt spid="79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  <p:bldP spid="75" grpId="0" animBg="1"/>
      <p:bldP spid="76" grpId="0" animBg="1"/>
      <p:bldP spid="77" grpId="0"/>
      <p:bldP spid="78" grpId="0" animBg="1"/>
      <p:bldP spid="79" grpId="0"/>
      <p:bldP spid="83" grpId="0" animBg="1"/>
      <p:bldP spid="84" grpId="0" animBg="1"/>
      <p:bldP spid="85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3"/>
          <p:cNvSpPr/>
          <p:nvPr/>
        </p:nvSpPr>
        <p:spPr>
          <a:xfrm>
            <a:off x="3035808" y="338328"/>
            <a:ext cx="1572768" cy="283464"/>
          </a:xfrm>
          <a:prstGeom prst="roundRect">
            <a:avLst>
              <a:gd name="adj" fmla="val 25806"/>
            </a:avLst>
          </a:prstGeom>
          <a:solidFill>
            <a:srgbClr val="EAF5FB"/>
          </a:solidFill>
          <a:ln>
            <a:solidFill>
              <a:srgbClr val="EAF5FB">
                <a:alpha val="0"/>
              </a:srgbClr>
            </a:solidFill>
          </a:ln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C5A8E"/>
                </a:solidFill>
                <a:latin typeface="Aptos"/>
              </a:rPr>
              <a:t>PRACTICE</a:t>
            </a:r>
            <a:endParaRPr lang="en-US" sz="1100" b="1" dirty="0"/>
          </a:p>
        </p:txBody>
      </p:sp>
      <p:sp>
        <p:nvSpPr>
          <p:cNvPr id="7" name="Text 5"/>
          <p:cNvSpPr/>
          <p:nvPr/>
        </p:nvSpPr>
        <p:spPr>
          <a:xfrm>
            <a:off x="3035808" y="1216152"/>
            <a:ext cx="658368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>
              <a:buNone/>
            </a:pPr>
            <a:r>
              <a:rPr lang="en-US" sz="1400" b="1" dirty="0">
                <a:solidFill>
                  <a:srgbClr val="FFC000"/>
                </a:solidFill>
                <a:latin typeface="Aptos"/>
              </a:rPr>
              <a:t>Solved questions: concepts, calculations, and applications.</a:t>
            </a:r>
            <a:endParaRPr lang="en-US" sz="1200" b="1" dirty="0"/>
          </a:p>
        </p:txBody>
      </p:sp>
      <p:sp>
        <p:nvSpPr>
          <p:cNvPr id="14" name="Text 12"/>
          <p:cNvSpPr/>
          <p:nvPr/>
        </p:nvSpPr>
        <p:spPr>
          <a:xfrm>
            <a:off x="502920" y="6565392"/>
            <a:ext cx="29260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B2248"/>
                </a:solidFill>
                <a:latin typeface="Aptos"/>
              </a:rPr>
              <a:t>Interest rates and financial markets</a:t>
            </a:r>
            <a:endParaRPr lang="en-US" sz="1100" b="1" dirty="0"/>
          </a:p>
        </p:txBody>
      </p:sp>
      <p:sp>
        <p:nvSpPr>
          <p:cNvPr id="15" name="Text 13"/>
          <p:cNvSpPr/>
          <p:nvPr/>
        </p:nvSpPr>
        <p:spPr>
          <a:xfrm>
            <a:off x="11292840" y="6528816"/>
            <a:ext cx="4114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sz="1400" b="1">
                <a:solidFill>
                  <a:srgbClr val="17324D"/>
                </a:solidFill>
                <a:latin typeface="Arial"/>
              </a:rPr>
              <a:t>51</a:t>
            </a:r>
            <a:endParaRPr lang="en-US" sz="1200" b="1" dirty="0"/>
          </a:p>
        </p:txBody>
      </p:sp>
      <p:sp>
        <p:nvSpPr>
          <p:cNvPr id="47" name="Rectangle 46"/>
          <p:cNvSpPr/>
          <p:nvPr/>
        </p:nvSpPr>
        <p:spPr>
          <a:xfrm>
            <a:off x="10716768" y="1874519"/>
            <a:ext cx="475488" cy="109728"/>
          </a:xfrm>
          <a:prstGeom prst="rect">
            <a:avLst/>
          </a:prstGeom>
          <a:solidFill>
            <a:srgbClr val="00A9E0"/>
          </a:solidFill>
          <a:ln w="15875">
            <a:solidFill>
              <a:srgbClr val="00A9E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48" name="Rectangle 47"/>
          <p:cNvSpPr/>
          <p:nvPr/>
        </p:nvSpPr>
        <p:spPr>
          <a:xfrm>
            <a:off x="10881360" y="1993392"/>
            <a:ext cx="475488" cy="109728"/>
          </a:xfrm>
          <a:prstGeom prst="rect">
            <a:avLst/>
          </a:prstGeom>
          <a:solidFill>
            <a:srgbClr val="64BEDC"/>
          </a:solidFill>
          <a:ln w="15875">
            <a:solidFill>
              <a:srgbClr val="64BED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49" name="Rectangle 48"/>
          <p:cNvSpPr/>
          <p:nvPr/>
        </p:nvSpPr>
        <p:spPr>
          <a:xfrm>
            <a:off x="11045952" y="2112264"/>
            <a:ext cx="475488" cy="109728"/>
          </a:xfrm>
          <a:prstGeom prst="rect">
            <a:avLst/>
          </a:prstGeom>
          <a:solidFill>
            <a:srgbClr val="F7B500"/>
          </a:solidFill>
          <a:ln w="15875">
            <a:solidFill>
              <a:srgbClr val="F7B5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0" name="Rounded Rectangle 49"/>
          <p:cNvSpPr/>
          <p:nvPr/>
        </p:nvSpPr>
        <p:spPr>
          <a:xfrm>
            <a:off x="768096" y="1783080"/>
            <a:ext cx="1600200" cy="329184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4864" tIns="18288" rIns="54864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FFFFFF"/>
                </a:solidFill>
                <a:latin typeface="Aptos"/>
              </a:rPr>
              <a:t>QUESTION 04 / 10</a:t>
            </a:r>
          </a:p>
        </p:txBody>
      </p:sp>
      <p:sp>
        <p:nvSpPr>
          <p:cNvPr id="51" name="Rounded Rectangle 50"/>
          <p:cNvSpPr/>
          <p:nvPr/>
        </p:nvSpPr>
        <p:spPr>
          <a:xfrm>
            <a:off x="2514600" y="18562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2" name="Rounded Rectangle 51"/>
          <p:cNvSpPr/>
          <p:nvPr/>
        </p:nvSpPr>
        <p:spPr>
          <a:xfrm>
            <a:off x="2743200" y="18562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3" name="Rounded Rectangle 52"/>
          <p:cNvSpPr/>
          <p:nvPr/>
        </p:nvSpPr>
        <p:spPr>
          <a:xfrm>
            <a:off x="2971800" y="18562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4" name="Rounded Rectangle 53"/>
          <p:cNvSpPr/>
          <p:nvPr/>
        </p:nvSpPr>
        <p:spPr>
          <a:xfrm>
            <a:off x="3200400" y="18562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5" name="Rounded Rectangle 54"/>
          <p:cNvSpPr/>
          <p:nvPr/>
        </p:nvSpPr>
        <p:spPr>
          <a:xfrm>
            <a:off x="3429000" y="1856231"/>
            <a:ext cx="164592" cy="109728"/>
          </a:xfrm>
          <a:prstGeom prst="roundRect">
            <a:avLst/>
          </a:prstGeom>
          <a:solidFill>
            <a:srgbClr val="D2E2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6" name="Rounded Rectangle 55"/>
          <p:cNvSpPr/>
          <p:nvPr/>
        </p:nvSpPr>
        <p:spPr>
          <a:xfrm>
            <a:off x="3657600" y="1856231"/>
            <a:ext cx="164592" cy="109728"/>
          </a:xfrm>
          <a:prstGeom prst="roundRect">
            <a:avLst/>
          </a:prstGeom>
          <a:solidFill>
            <a:srgbClr val="D2E2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7" name="Rounded Rectangle 56"/>
          <p:cNvSpPr/>
          <p:nvPr/>
        </p:nvSpPr>
        <p:spPr>
          <a:xfrm>
            <a:off x="3886200" y="1856231"/>
            <a:ext cx="164592" cy="109728"/>
          </a:xfrm>
          <a:prstGeom prst="roundRect">
            <a:avLst/>
          </a:prstGeom>
          <a:solidFill>
            <a:srgbClr val="D2E2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8" name="Rounded Rectangle 57"/>
          <p:cNvSpPr/>
          <p:nvPr/>
        </p:nvSpPr>
        <p:spPr>
          <a:xfrm>
            <a:off x="4114800" y="1856231"/>
            <a:ext cx="164592" cy="109728"/>
          </a:xfrm>
          <a:prstGeom prst="roundRect">
            <a:avLst/>
          </a:prstGeom>
          <a:solidFill>
            <a:srgbClr val="D2E2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9" name="Rounded Rectangle 58"/>
          <p:cNvSpPr/>
          <p:nvPr/>
        </p:nvSpPr>
        <p:spPr>
          <a:xfrm>
            <a:off x="4343400" y="1856231"/>
            <a:ext cx="164592" cy="109728"/>
          </a:xfrm>
          <a:prstGeom prst="roundRect">
            <a:avLst/>
          </a:prstGeom>
          <a:solidFill>
            <a:srgbClr val="D2E2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60" name="Rounded Rectangle 59"/>
          <p:cNvSpPr/>
          <p:nvPr/>
        </p:nvSpPr>
        <p:spPr>
          <a:xfrm>
            <a:off x="4572000" y="1856231"/>
            <a:ext cx="164592" cy="109728"/>
          </a:xfrm>
          <a:prstGeom prst="roundRect">
            <a:avLst/>
          </a:prstGeom>
          <a:solidFill>
            <a:srgbClr val="D2E2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61" name="Rectangle 60"/>
          <p:cNvSpPr/>
          <p:nvPr/>
        </p:nvSpPr>
        <p:spPr>
          <a:xfrm>
            <a:off x="768096" y="2176272"/>
            <a:ext cx="10607040" cy="694944"/>
          </a:xfrm>
          <a:prstGeom prst="rect">
            <a:avLst/>
          </a:prstGeom>
          <a:solidFill>
            <a:srgbClr val="F7FAFC"/>
          </a:solidFill>
          <a:ln w="15875">
            <a:solidFill>
              <a:srgbClr val="00A9E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00584" tIns="64008" rIns="100584" bIns="36576" rtlCol="0" anchor="ctr">
            <a:noAutofit/>
          </a:bodyPr>
          <a:lstStyle/>
          <a:p>
            <a:pPr algn="l"/>
            <a:r>
              <a:rPr sz="1850" b="1">
                <a:solidFill>
                  <a:srgbClr val="122F49"/>
                </a:solidFill>
                <a:latin typeface="Aptos"/>
              </a:rPr>
              <a:t>Which premium compensates investors for the chance that the borrower will not pay as promised?</a:t>
            </a:r>
          </a:p>
        </p:txBody>
      </p:sp>
      <p:sp>
        <p:nvSpPr>
          <p:cNvPr id="62" name="Rounded Rectangle 61"/>
          <p:cNvSpPr/>
          <p:nvPr/>
        </p:nvSpPr>
        <p:spPr>
          <a:xfrm>
            <a:off x="768096" y="3145536"/>
            <a:ext cx="4800600" cy="512064"/>
          </a:xfrm>
          <a:prstGeom prst="roundRect">
            <a:avLst/>
          </a:prstGeom>
          <a:solidFill>
            <a:srgbClr val="FFFFFF"/>
          </a:solidFill>
          <a:ln w="15875">
            <a:solidFill>
              <a:srgbClr val="BEDA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63" name="Rounded Rectangle 62"/>
          <p:cNvSpPr/>
          <p:nvPr/>
        </p:nvSpPr>
        <p:spPr>
          <a:xfrm>
            <a:off x="877824" y="3255264"/>
            <a:ext cx="384048" cy="292608"/>
          </a:xfrm>
          <a:prstGeom prst="roundRect">
            <a:avLst/>
          </a:prstGeom>
          <a:solidFill>
            <a:srgbClr val="E8F6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sz="1450" b="1">
                <a:solidFill>
                  <a:srgbClr val="122F49"/>
                </a:solidFill>
                <a:latin typeface="Aptos"/>
              </a:rPr>
              <a:t>A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1371600" y="3236976"/>
            <a:ext cx="4087368" cy="36576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80" b="1">
                <a:solidFill>
                  <a:srgbClr val="122F49"/>
                </a:solidFill>
                <a:latin typeface="Aptos"/>
              </a:rPr>
              <a:t>Inflation premium</a:t>
            </a:r>
          </a:p>
        </p:txBody>
      </p:sp>
      <p:sp>
        <p:nvSpPr>
          <p:cNvPr id="65" name="Rounded Rectangle 64"/>
          <p:cNvSpPr/>
          <p:nvPr/>
        </p:nvSpPr>
        <p:spPr>
          <a:xfrm>
            <a:off x="5806440" y="3145536"/>
            <a:ext cx="4800600" cy="512064"/>
          </a:xfrm>
          <a:prstGeom prst="roundRect">
            <a:avLst/>
          </a:prstGeom>
          <a:solidFill>
            <a:srgbClr val="FFFFFF"/>
          </a:solidFill>
          <a:ln w="15875">
            <a:solidFill>
              <a:srgbClr val="B9D7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66" name="Rounded Rectangle 65"/>
          <p:cNvSpPr/>
          <p:nvPr/>
        </p:nvSpPr>
        <p:spPr>
          <a:xfrm>
            <a:off x="5916168" y="3255264"/>
            <a:ext cx="384048" cy="292608"/>
          </a:xfrm>
          <a:prstGeom prst="roundRect">
            <a:avLst/>
          </a:prstGeom>
          <a:solidFill>
            <a:srgbClr val="EAF6FD"/>
          </a:solidFill>
          <a:ln>
            <a:solidFill>
              <a:srgbClr val="EAF6F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sz="1450" b="1">
                <a:solidFill>
                  <a:srgbClr val="122F49"/>
                </a:solidFill>
                <a:latin typeface="Aptos"/>
              </a:rPr>
              <a:t>B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6409944" y="3236976"/>
            <a:ext cx="4087368" cy="36576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80" b="1">
                <a:solidFill>
                  <a:srgbClr val="122F49"/>
                </a:solidFill>
                <a:latin typeface="Aptos"/>
              </a:rPr>
              <a:t>Default risk premium</a:t>
            </a:r>
          </a:p>
        </p:txBody>
      </p:sp>
      <p:sp>
        <p:nvSpPr>
          <p:cNvPr id="68" name="Rounded Rectangle 67"/>
          <p:cNvSpPr/>
          <p:nvPr/>
        </p:nvSpPr>
        <p:spPr>
          <a:xfrm>
            <a:off x="768096" y="3822191"/>
            <a:ext cx="4800600" cy="512064"/>
          </a:xfrm>
          <a:prstGeom prst="roundRect">
            <a:avLst/>
          </a:prstGeom>
          <a:solidFill>
            <a:srgbClr val="FFFFFF"/>
          </a:solidFill>
          <a:ln w="15875">
            <a:solidFill>
              <a:srgbClr val="BEDA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69" name="Rounded Rectangle 68"/>
          <p:cNvSpPr/>
          <p:nvPr/>
        </p:nvSpPr>
        <p:spPr>
          <a:xfrm>
            <a:off x="877824" y="3931920"/>
            <a:ext cx="384048" cy="292608"/>
          </a:xfrm>
          <a:prstGeom prst="roundRect">
            <a:avLst/>
          </a:prstGeom>
          <a:solidFill>
            <a:srgbClr val="E8F6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sz="1450" b="1">
                <a:solidFill>
                  <a:srgbClr val="122F49"/>
                </a:solidFill>
                <a:latin typeface="Aptos"/>
              </a:rPr>
              <a:t>C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1371600" y="3913631"/>
            <a:ext cx="4087368" cy="36576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80" b="1">
                <a:solidFill>
                  <a:srgbClr val="122F49"/>
                </a:solidFill>
                <a:latin typeface="Aptos"/>
              </a:rPr>
              <a:t>Liquidity premium</a:t>
            </a:r>
          </a:p>
        </p:txBody>
      </p:sp>
      <p:sp>
        <p:nvSpPr>
          <p:cNvPr id="71" name="Rounded Rectangle 70"/>
          <p:cNvSpPr/>
          <p:nvPr/>
        </p:nvSpPr>
        <p:spPr>
          <a:xfrm>
            <a:off x="5806440" y="3822191"/>
            <a:ext cx="4800600" cy="512064"/>
          </a:xfrm>
          <a:prstGeom prst="roundRect">
            <a:avLst/>
          </a:prstGeom>
          <a:solidFill>
            <a:srgbClr val="FFFFFF"/>
          </a:solidFill>
          <a:ln w="15875">
            <a:solidFill>
              <a:srgbClr val="BEDA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72" name="Rounded Rectangle 71"/>
          <p:cNvSpPr/>
          <p:nvPr/>
        </p:nvSpPr>
        <p:spPr>
          <a:xfrm>
            <a:off x="5916168" y="3931920"/>
            <a:ext cx="384048" cy="292608"/>
          </a:xfrm>
          <a:prstGeom prst="roundRect">
            <a:avLst/>
          </a:prstGeom>
          <a:solidFill>
            <a:srgbClr val="E8F6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sz="1450" b="1">
                <a:solidFill>
                  <a:srgbClr val="122F49"/>
                </a:solidFill>
                <a:latin typeface="Aptos"/>
              </a:rPr>
              <a:t>D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6409944" y="3913631"/>
            <a:ext cx="4087368" cy="36576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80" b="1">
                <a:solidFill>
                  <a:srgbClr val="122F49"/>
                </a:solidFill>
                <a:latin typeface="Aptos"/>
              </a:rPr>
              <a:t>Tax premium</a:t>
            </a:r>
          </a:p>
        </p:txBody>
      </p:sp>
      <p:sp>
        <p:nvSpPr>
          <p:cNvPr id="74" name="Rounded Rectangle 73"/>
          <p:cNvSpPr/>
          <p:nvPr/>
        </p:nvSpPr>
        <p:spPr>
          <a:xfrm>
            <a:off x="768096" y="4617720"/>
            <a:ext cx="10607040" cy="1051560"/>
          </a:xfrm>
          <a:prstGeom prst="roundRect">
            <a:avLst/>
          </a:prstGeom>
          <a:solidFill>
            <a:srgbClr val="E2F6F0"/>
          </a:solidFill>
          <a:ln w="15875">
            <a:solidFill>
              <a:srgbClr val="00916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75" name="Rounded Rectangle 74"/>
          <p:cNvSpPr/>
          <p:nvPr/>
        </p:nvSpPr>
        <p:spPr>
          <a:xfrm>
            <a:off x="932688" y="4736592"/>
            <a:ext cx="1371600" cy="310896"/>
          </a:xfrm>
          <a:prstGeom prst="roundRect">
            <a:avLst/>
          </a:prstGeom>
          <a:solidFill>
            <a:srgbClr val="00916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4864" tIns="18288" rIns="54864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FFFFFF"/>
                </a:solidFill>
                <a:latin typeface="Aptos"/>
              </a:rPr>
              <a:t>ANSWER</a:t>
            </a:r>
          </a:p>
        </p:txBody>
      </p:sp>
      <p:sp>
        <p:nvSpPr>
          <p:cNvPr id="76" name="Rounded Rectangle 75"/>
          <p:cNvSpPr/>
          <p:nvPr/>
        </p:nvSpPr>
        <p:spPr>
          <a:xfrm>
            <a:off x="932688" y="5120640"/>
            <a:ext cx="658368" cy="420624"/>
          </a:xfrm>
          <a:prstGeom prst="roundRect">
            <a:avLst/>
          </a:prstGeom>
          <a:solidFill>
            <a:srgbClr val="FFFFFF"/>
          </a:solidFill>
          <a:ln w="13970">
            <a:solidFill>
              <a:srgbClr val="00916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sz="2000" b="1">
                <a:solidFill>
                  <a:srgbClr val="00916E"/>
                </a:solidFill>
                <a:latin typeface="Aptos"/>
              </a:rPr>
              <a:t>B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1737360" y="5074920"/>
            <a:ext cx="4160520" cy="502920"/>
          </a:xfrm>
          <a:prstGeom prst="rect">
            <a:avLst/>
          </a:prstGeom>
          <a:noFill/>
        </p:spPr>
        <p:txBody>
          <a:bodyPr wrap="square" lIns="18288" tIns="9144" bIns="9144">
            <a:noAutofit/>
          </a:bodyPr>
          <a:lstStyle/>
          <a:p>
            <a:pPr algn="l"/>
            <a:r>
              <a:rPr sz="1620" b="1">
                <a:solidFill>
                  <a:srgbClr val="122F49"/>
                </a:solidFill>
                <a:latin typeface="Aptos"/>
              </a:rPr>
              <a:t>Default risk premium</a:t>
            </a:r>
          </a:p>
        </p:txBody>
      </p:sp>
      <p:sp>
        <p:nvSpPr>
          <p:cNvPr id="78" name="Rounded Rectangle 77"/>
          <p:cNvSpPr/>
          <p:nvPr/>
        </p:nvSpPr>
        <p:spPr>
          <a:xfrm>
            <a:off x="6126480" y="4736592"/>
            <a:ext cx="1554480" cy="310896"/>
          </a:xfrm>
          <a:prstGeom prst="round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4864" tIns="18288" rIns="54864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916E"/>
                </a:solidFill>
                <a:latin typeface="Aptos"/>
              </a:rPr>
              <a:t>EXPLANATION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6172200" y="5102352"/>
            <a:ext cx="4800600" cy="41148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>
                <a:solidFill>
                  <a:srgbClr val="122F49"/>
                </a:solidFill>
                <a:latin typeface="Aptos"/>
              </a:rPr>
              <a:t>Default risk premium compensates lenders for credit risk and expected nonpayment uncertainty.</a:t>
            </a:r>
          </a:p>
        </p:txBody>
      </p:sp>
      <p:sp>
        <p:nvSpPr>
          <p:cNvPr id="80" name="Rounded Rectangle 79"/>
          <p:cNvSpPr/>
          <p:nvPr/>
        </p:nvSpPr>
        <p:spPr>
          <a:xfrm>
            <a:off x="768096" y="5760720"/>
            <a:ext cx="10607040" cy="365760"/>
          </a:xfrm>
          <a:prstGeom prst="roundRect">
            <a:avLst/>
          </a:prstGeom>
          <a:solidFill>
            <a:srgbClr val="FFFFFF"/>
          </a:solidFill>
          <a:ln w="15875">
            <a:solidFill>
              <a:srgbClr val="CDE1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09728" tIns="18288" rIns="109728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122F49"/>
                </a:solidFill>
                <a:latin typeface="Aptos"/>
              </a:rPr>
              <a:t>EXAM TECHNIQUE: read the concept, apply the rule, eliminate weak options, then confirm the answer.</a:t>
            </a:r>
          </a:p>
        </p:txBody>
      </p:sp>
      <p:sp>
        <p:nvSpPr>
          <p:cNvPr id="81" name="Rectangle 80"/>
          <p:cNvSpPr/>
          <p:nvPr/>
        </p:nvSpPr>
        <p:spPr>
          <a:xfrm>
            <a:off x="713232" y="1746504"/>
            <a:ext cx="1783080" cy="402336"/>
          </a:xfrm>
          <a:prstGeom prst="rect">
            <a:avLst/>
          </a:prstGeom>
          <a:solidFill>
            <a:srgbClr val="FFFFFF"/>
          </a:solidFill>
          <a:ln w="13970"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82" name="Rounded Rectangle 81"/>
          <p:cNvSpPr/>
          <p:nvPr/>
        </p:nvSpPr>
        <p:spPr>
          <a:xfrm>
            <a:off x="768096" y="1783080"/>
            <a:ext cx="1719072" cy="329184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FFFFFF"/>
                </a:solidFill>
                <a:latin typeface="Aptos"/>
              </a:rPr>
              <a:t>QUESTION 04/10</a:t>
            </a:r>
          </a:p>
        </p:txBody>
      </p:sp>
      <p:sp>
        <p:nvSpPr>
          <p:cNvPr id="83" name="Answer Reveal Overlay 83"/>
          <p:cNvSpPr/>
          <p:nvPr/>
        </p:nvSpPr>
        <p:spPr>
          <a:xfrm>
            <a:off x="5806440" y="3145536"/>
            <a:ext cx="4800600" cy="512064"/>
          </a:xfrm>
          <a:prstGeom prst="roundRect">
            <a:avLst/>
          </a:prstGeom>
          <a:solidFill>
            <a:srgbClr val="E2F6F0"/>
          </a:solidFill>
          <a:ln w="15875">
            <a:solidFill>
              <a:srgbClr val="00916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84" name="Answer Reveal Overlay 84"/>
          <p:cNvSpPr/>
          <p:nvPr/>
        </p:nvSpPr>
        <p:spPr>
          <a:xfrm>
            <a:off x="5916168" y="3255264"/>
            <a:ext cx="384048" cy="292608"/>
          </a:xfrm>
          <a:prstGeom prst="roundRect">
            <a:avLst/>
          </a:prstGeom>
          <a:solidFill>
            <a:srgbClr val="00916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sz="1450" b="1">
                <a:solidFill>
                  <a:srgbClr val="FFFFFF"/>
                </a:solidFill>
                <a:latin typeface="Aptos"/>
              </a:rPr>
              <a:t>B</a:t>
            </a:r>
          </a:p>
        </p:txBody>
      </p:sp>
      <p:sp>
        <p:nvSpPr>
          <p:cNvPr id="85" name="Answer Reveal Overlay 85"/>
          <p:cNvSpPr txBox="1"/>
          <p:nvPr/>
        </p:nvSpPr>
        <p:spPr>
          <a:xfrm>
            <a:off x="6409944" y="3236976"/>
            <a:ext cx="4087368" cy="36576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80" b="1">
                <a:solidFill>
                  <a:srgbClr val="122F49"/>
                </a:solidFill>
                <a:latin typeface="Aptos"/>
              </a:rPr>
              <a:t>Default risk premium</a:t>
            </a:r>
          </a:p>
        </p:txBody>
      </p:sp>
      <p:sp>
        <p:nvSpPr>
          <p:cNvPr id="2" name="Text 4">
            <a:extLst>
              <a:ext uri="{FF2B5EF4-FFF2-40B4-BE49-F238E27FC236}">
                <a16:creationId xmlns:a16="http://schemas.microsoft.com/office/drawing/2014/main" id="{1E33ABFA-2C35-D1CC-5F2B-0AB580ECAE09}"/>
              </a:ext>
            </a:extLst>
          </p:cNvPr>
          <p:cNvSpPr/>
          <p:nvPr/>
        </p:nvSpPr>
        <p:spPr>
          <a:xfrm>
            <a:off x="3035808" y="758952"/>
            <a:ext cx="632764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r>
              <a:rPr sz="1700" b="1" dirty="0">
                <a:solidFill>
                  <a:srgbClr val="17324D"/>
                </a:solidFill>
                <a:latin typeface="Aptos"/>
              </a:rPr>
              <a:t>MCQ Practice </a:t>
            </a:r>
            <a:r>
              <a:rPr lang="en-US" sz="1700" b="1" dirty="0">
                <a:solidFill>
                  <a:srgbClr val="17324D"/>
                </a:solidFill>
                <a:latin typeface="Aptos"/>
              </a:rPr>
              <a:t>4</a:t>
            </a:r>
            <a:endParaRPr sz="1700" b="1" dirty="0">
              <a:solidFill>
                <a:srgbClr val="17324D"/>
              </a:solidFill>
              <a:latin typeface="Aptos"/>
            </a:endParaRPr>
          </a:p>
        </p:txBody>
      </p:sp>
    </p:spTree>
    <p:extLst>
      <p:ext uri="{BB962C8B-B14F-4D97-AF65-F5344CB8AC3E}">
        <p14:creationId xmlns:p14="http://schemas.microsoft.com/office/powerpoint/2010/main" val="51756909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presetID="1" presetClass="entr" presetSubtype="0" fill="hold" grpId="0">
                            <p:stCondLst>
                              <p:cond delay="0"/>
                            </p:stCondLst>
                            <p:childTnLst>
                              <p:set>
                                <p:cBhvr>
                                  <p:cTn id="5" dur="1" fill="hold"/>
                                  <p:tgtEl>
                                    <p:spTgt spid="83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</p:childTnLst>
                          </p:cTn>
                        </p:par>
                        <p:par>
                          <p:cTn id="6" presetID="1" presetClass="entr" presetSubtype="0" fill="hold" grpId="0">
                            <p:stCondLst>
                              <p:cond delay="0"/>
                            </p:stCondLst>
                            <p:childTnLst>
                              <p:set>
                                <p:cBhvr>
                                  <p:cTn id="7" dur="1" fill="hold"/>
                                  <p:tgtEl>
                                    <p:spTgt spid="84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</p:childTnLst>
                          </p:cTn>
                        </p:par>
                        <p:par>
                          <p:cTn id="8" presetID="1" presetClass="entr" presetSubtype="0" fill="hold" grpId="0">
                            <p:stCondLst>
                              <p:cond delay="0"/>
                            </p:stCondLst>
                            <p:childTnLst>
                              <p:set>
                                <p:cBhvr>
                                  <p:cTn id="9" dur="1" fill="hold"/>
                                  <p:tgtEl>
                                    <p:spTgt spid="85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</p:childTnLst>
                          </p:cTn>
                        </p:par>
                        <p:par>
                          <p:cTn id="10" presetID="1" presetClass="entr" presetSubtype="0" fill="hold" grpId="0">
                            <p:stCondLst>
                              <p:cond delay="0"/>
                            </p:stCondLst>
                            <p:childTnLst>
                              <p:set>
                                <p:cBhvr>
                                  <p:cTn id="11" dur="1" fill="hold"/>
                                  <p:tgtEl>
                                    <p:spTgt spid="74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</p:childTnLst>
                          </p:cTn>
                        </p:par>
                        <p:par>
                          <p:cTn id="12" presetID="1" presetClass="entr" presetSubtype="0" fill="hold" grpId="0">
                            <p:stCondLst>
                              <p:cond delay="0"/>
                            </p:stCondLst>
                            <p:childTnLst>
                              <p:set>
                                <p:cBhvr>
                                  <p:cTn id="13" dur="1" fill="hold"/>
                                  <p:tgtEl>
                                    <p:spTgt spid="75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</p:childTnLst>
                          </p:cTn>
                        </p:par>
                        <p:par>
                          <p:cTn id="14" presetID="1" presetClass="entr" presetSubtype="0" fill="hold" grpId="0">
                            <p:stCondLst>
                              <p:cond delay="0"/>
                            </p:stCondLst>
                            <p:childTnLst>
                              <p:set>
                                <p:cBhvr>
                                  <p:cTn id="15" dur="1" fill="hold"/>
                                  <p:tgtEl>
                                    <p:spTgt spid="76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</p:childTnLst>
                          </p:cTn>
                        </p:par>
                        <p:par>
                          <p:cTn id="16" presetID="1" presetClass="entr" presetSubtype="0" fill="hold" grpId="0">
                            <p:stCondLst>
                              <p:cond delay="0"/>
                            </p:stCondLst>
                            <p:childTnLst>
                              <p:set>
                                <p:cBhvr>
                                  <p:cTn id="17" dur="1" fill="hold"/>
                                  <p:tgtEl>
                                    <p:spTgt spid="77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presetID="1" presetClass="entr" presetSubtype="0" fill="hold" grpId="0">
                            <p:stCondLst>
                              <p:cond delay="0"/>
                            </p:stCondLst>
                            <p:childTnLst>
                              <p:set>
                                <p:cBhvr>
                                  <p:cTn id="20" dur="1" fill="hold"/>
                                  <p:tgtEl>
                                    <p:spTgt spid="78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</p:childTnLst>
                          </p:cTn>
                        </p:par>
                        <p:par>
                          <p:cTn id="21" presetID="1" presetClass="entr" presetSubtype="0" fill="hold" grpId="0">
                            <p:stCondLst>
                              <p:cond delay="0"/>
                            </p:stCondLst>
                            <p:childTnLst>
                              <p:set>
                                <p:cBhvr>
                                  <p:cTn id="22" dur="1" fill="hold"/>
                                  <p:tgtEl>
                                    <p:spTgt spid="79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  <p:bldP spid="75" grpId="0" animBg="1"/>
      <p:bldP spid="76" grpId="0" animBg="1"/>
      <p:bldP spid="77" grpId="0"/>
      <p:bldP spid="78" grpId="0" animBg="1"/>
      <p:bldP spid="79" grpId="0"/>
      <p:bldP spid="83" grpId="0" animBg="1"/>
      <p:bldP spid="84" grpId="0" animBg="1"/>
      <p:bldP spid="85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0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3"/>
          <p:cNvSpPr/>
          <p:nvPr/>
        </p:nvSpPr>
        <p:spPr>
          <a:xfrm>
            <a:off x="3035808" y="338328"/>
            <a:ext cx="1572768" cy="283464"/>
          </a:xfrm>
          <a:prstGeom prst="roundRect">
            <a:avLst>
              <a:gd name="adj" fmla="val 25806"/>
            </a:avLst>
          </a:prstGeom>
          <a:solidFill>
            <a:srgbClr val="EAF5FB"/>
          </a:solidFill>
          <a:ln>
            <a:solidFill>
              <a:srgbClr val="EAF5FB">
                <a:alpha val="0"/>
              </a:srgbClr>
            </a:solidFill>
          </a:ln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C5A8E"/>
                </a:solidFill>
                <a:latin typeface="Aptos"/>
              </a:rPr>
              <a:t>PRACTICE</a:t>
            </a:r>
            <a:endParaRPr lang="en-US" sz="1100" b="1" dirty="0"/>
          </a:p>
        </p:txBody>
      </p:sp>
      <p:sp>
        <p:nvSpPr>
          <p:cNvPr id="7" name="Text 5"/>
          <p:cNvSpPr/>
          <p:nvPr/>
        </p:nvSpPr>
        <p:spPr>
          <a:xfrm>
            <a:off x="3035808" y="1216152"/>
            <a:ext cx="658368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>
              <a:buNone/>
            </a:pPr>
            <a:r>
              <a:rPr lang="en-US" sz="1400" b="1" dirty="0">
                <a:solidFill>
                  <a:srgbClr val="FFC000"/>
                </a:solidFill>
                <a:latin typeface="Aptos"/>
              </a:rPr>
              <a:t>Solved questions: concepts, calculations, and applications.</a:t>
            </a:r>
            <a:endParaRPr lang="en-US" sz="1200" b="1" dirty="0"/>
          </a:p>
        </p:txBody>
      </p:sp>
      <p:sp>
        <p:nvSpPr>
          <p:cNvPr id="14" name="Text 12"/>
          <p:cNvSpPr/>
          <p:nvPr/>
        </p:nvSpPr>
        <p:spPr>
          <a:xfrm>
            <a:off x="502920" y="6565392"/>
            <a:ext cx="29260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B2248"/>
                </a:solidFill>
                <a:latin typeface="Aptos"/>
              </a:rPr>
              <a:t>Interest rates and financial markets</a:t>
            </a:r>
            <a:endParaRPr lang="en-US" sz="1100" b="1" dirty="0"/>
          </a:p>
        </p:txBody>
      </p:sp>
      <p:sp>
        <p:nvSpPr>
          <p:cNvPr id="15" name="Text 13"/>
          <p:cNvSpPr/>
          <p:nvPr/>
        </p:nvSpPr>
        <p:spPr>
          <a:xfrm>
            <a:off x="11292840" y="6528816"/>
            <a:ext cx="4114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sz="1400" b="1">
                <a:solidFill>
                  <a:srgbClr val="17324D"/>
                </a:solidFill>
                <a:latin typeface="Arial"/>
              </a:rPr>
              <a:t>52</a:t>
            </a:r>
            <a:endParaRPr lang="en-US" sz="1200" b="1" dirty="0"/>
          </a:p>
        </p:txBody>
      </p:sp>
      <p:sp>
        <p:nvSpPr>
          <p:cNvPr id="47" name="Rectangle 46"/>
          <p:cNvSpPr/>
          <p:nvPr/>
        </p:nvSpPr>
        <p:spPr>
          <a:xfrm>
            <a:off x="10716768" y="1874519"/>
            <a:ext cx="475488" cy="109728"/>
          </a:xfrm>
          <a:prstGeom prst="rect">
            <a:avLst/>
          </a:prstGeom>
          <a:solidFill>
            <a:srgbClr val="00A9E0"/>
          </a:solidFill>
          <a:ln w="15875">
            <a:solidFill>
              <a:srgbClr val="00A9E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48" name="Rectangle 47"/>
          <p:cNvSpPr/>
          <p:nvPr/>
        </p:nvSpPr>
        <p:spPr>
          <a:xfrm>
            <a:off x="10881360" y="1993392"/>
            <a:ext cx="475488" cy="109728"/>
          </a:xfrm>
          <a:prstGeom prst="rect">
            <a:avLst/>
          </a:prstGeom>
          <a:solidFill>
            <a:srgbClr val="64BEDC"/>
          </a:solidFill>
          <a:ln w="15875">
            <a:solidFill>
              <a:srgbClr val="64BED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49" name="Rectangle 48"/>
          <p:cNvSpPr/>
          <p:nvPr/>
        </p:nvSpPr>
        <p:spPr>
          <a:xfrm>
            <a:off x="11045952" y="2112264"/>
            <a:ext cx="475488" cy="109728"/>
          </a:xfrm>
          <a:prstGeom prst="rect">
            <a:avLst/>
          </a:prstGeom>
          <a:solidFill>
            <a:srgbClr val="F7B500"/>
          </a:solidFill>
          <a:ln w="15875">
            <a:solidFill>
              <a:srgbClr val="F7B5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0" name="Rounded Rectangle 49"/>
          <p:cNvSpPr/>
          <p:nvPr/>
        </p:nvSpPr>
        <p:spPr>
          <a:xfrm>
            <a:off x="768096" y="1783080"/>
            <a:ext cx="1600200" cy="329184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4864" tIns="18288" rIns="54864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FFFFFF"/>
                </a:solidFill>
                <a:latin typeface="Aptos"/>
              </a:rPr>
              <a:t>QUESTION 05 / 10</a:t>
            </a:r>
          </a:p>
        </p:txBody>
      </p:sp>
      <p:sp>
        <p:nvSpPr>
          <p:cNvPr id="51" name="Rounded Rectangle 50"/>
          <p:cNvSpPr/>
          <p:nvPr/>
        </p:nvSpPr>
        <p:spPr>
          <a:xfrm>
            <a:off x="2514600" y="18562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2" name="Rounded Rectangle 51"/>
          <p:cNvSpPr/>
          <p:nvPr/>
        </p:nvSpPr>
        <p:spPr>
          <a:xfrm>
            <a:off x="2743200" y="18562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3" name="Rounded Rectangle 52"/>
          <p:cNvSpPr/>
          <p:nvPr/>
        </p:nvSpPr>
        <p:spPr>
          <a:xfrm>
            <a:off x="2971800" y="18562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4" name="Rounded Rectangle 53"/>
          <p:cNvSpPr/>
          <p:nvPr/>
        </p:nvSpPr>
        <p:spPr>
          <a:xfrm>
            <a:off x="3200400" y="18562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5" name="Rounded Rectangle 54"/>
          <p:cNvSpPr/>
          <p:nvPr/>
        </p:nvSpPr>
        <p:spPr>
          <a:xfrm>
            <a:off x="3429000" y="18562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6" name="Rounded Rectangle 55"/>
          <p:cNvSpPr/>
          <p:nvPr/>
        </p:nvSpPr>
        <p:spPr>
          <a:xfrm>
            <a:off x="3657600" y="1856231"/>
            <a:ext cx="164592" cy="109728"/>
          </a:xfrm>
          <a:prstGeom prst="roundRect">
            <a:avLst/>
          </a:prstGeom>
          <a:solidFill>
            <a:srgbClr val="D2E2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7" name="Rounded Rectangle 56"/>
          <p:cNvSpPr/>
          <p:nvPr/>
        </p:nvSpPr>
        <p:spPr>
          <a:xfrm>
            <a:off x="3886200" y="1856231"/>
            <a:ext cx="164592" cy="109728"/>
          </a:xfrm>
          <a:prstGeom prst="roundRect">
            <a:avLst/>
          </a:prstGeom>
          <a:solidFill>
            <a:srgbClr val="D2E2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8" name="Rounded Rectangle 57"/>
          <p:cNvSpPr/>
          <p:nvPr/>
        </p:nvSpPr>
        <p:spPr>
          <a:xfrm>
            <a:off x="4114800" y="1856231"/>
            <a:ext cx="164592" cy="109728"/>
          </a:xfrm>
          <a:prstGeom prst="roundRect">
            <a:avLst/>
          </a:prstGeom>
          <a:solidFill>
            <a:srgbClr val="D2E2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9" name="Rounded Rectangle 58"/>
          <p:cNvSpPr/>
          <p:nvPr/>
        </p:nvSpPr>
        <p:spPr>
          <a:xfrm>
            <a:off x="4343400" y="1856231"/>
            <a:ext cx="164592" cy="109728"/>
          </a:xfrm>
          <a:prstGeom prst="roundRect">
            <a:avLst/>
          </a:prstGeom>
          <a:solidFill>
            <a:srgbClr val="D2E2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60" name="Rounded Rectangle 59"/>
          <p:cNvSpPr/>
          <p:nvPr/>
        </p:nvSpPr>
        <p:spPr>
          <a:xfrm>
            <a:off x="4572000" y="1856231"/>
            <a:ext cx="164592" cy="109728"/>
          </a:xfrm>
          <a:prstGeom prst="roundRect">
            <a:avLst/>
          </a:prstGeom>
          <a:solidFill>
            <a:srgbClr val="D2E2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61" name="Rectangle 60"/>
          <p:cNvSpPr/>
          <p:nvPr/>
        </p:nvSpPr>
        <p:spPr>
          <a:xfrm>
            <a:off x="768096" y="2176272"/>
            <a:ext cx="10607040" cy="694944"/>
          </a:xfrm>
          <a:prstGeom prst="rect">
            <a:avLst/>
          </a:prstGeom>
          <a:solidFill>
            <a:srgbClr val="F7FAFC"/>
          </a:solidFill>
          <a:ln w="15875">
            <a:solidFill>
              <a:srgbClr val="00A9E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00584" tIns="64008" rIns="100584" bIns="36576" rtlCol="0" anchor="ctr">
            <a:noAutofit/>
          </a:bodyPr>
          <a:lstStyle/>
          <a:p>
            <a:pPr algn="l"/>
            <a:r>
              <a:rPr sz="1850" b="1">
                <a:solidFill>
                  <a:srgbClr val="122F49"/>
                </a:solidFill>
                <a:latin typeface="Aptos"/>
              </a:rPr>
              <a:t>What usually happens to the price of an existing fixed-rate bond when market interest rates rise?</a:t>
            </a:r>
          </a:p>
        </p:txBody>
      </p:sp>
      <p:sp>
        <p:nvSpPr>
          <p:cNvPr id="62" name="Rounded Rectangle 61"/>
          <p:cNvSpPr/>
          <p:nvPr/>
        </p:nvSpPr>
        <p:spPr>
          <a:xfrm>
            <a:off x="768096" y="3145536"/>
            <a:ext cx="4800600" cy="512064"/>
          </a:xfrm>
          <a:prstGeom prst="roundRect">
            <a:avLst/>
          </a:prstGeom>
          <a:solidFill>
            <a:srgbClr val="FFFFFF"/>
          </a:solidFill>
          <a:ln w="15875">
            <a:solidFill>
              <a:srgbClr val="BEDA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63" name="Rounded Rectangle 62"/>
          <p:cNvSpPr/>
          <p:nvPr/>
        </p:nvSpPr>
        <p:spPr>
          <a:xfrm>
            <a:off x="877824" y="3255264"/>
            <a:ext cx="384048" cy="292608"/>
          </a:xfrm>
          <a:prstGeom prst="roundRect">
            <a:avLst/>
          </a:prstGeom>
          <a:solidFill>
            <a:srgbClr val="E8F6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sz="1450" b="1">
                <a:solidFill>
                  <a:srgbClr val="122F49"/>
                </a:solidFill>
                <a:latin typeface="Aptos"/>
              </a:rPr>
              <a:t>A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1371600" y="3236976"/>
            <a:ext cx="4087368" cy="36576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80" b="1">
                <a:solidFill>
                  <a:srgbClr val="122F49"/>
                </a:solidFill>
                <a:latin typeface="Aptos"/>
              </a:rPr>
              <a:t>The bond price rises</a:t>
            </a:r>
          </a:p>
        </p:txBody>
      </p:sp>
      <p:sp>
        <p:nvSpPr>
          <p:cNvPr id="65" name="Rounded Rectangle 64"/>
          <p:cNvSpPr/>
          <p:nvPr/>
        </p:nvSpPr>
        <p:spPr>
          <a:xfrm>
            <a:off x="5806440" y="3145536"/>
            <a:ext cx="4800600" cy="512064"/>
          </a:xfrm>
          <a:prstGeom prst="roundRect">
            <a:avLst/>
          </a:prstGeom>
          <a:solidFill>
            <a:srgbClr val="FFFFFF"/>
          </a:solidFill>
          <a:ln w="15875">
            <a:solidFill>
              <a:srgbClr val="B9D7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66" name="Rounded Rectangle 65"/>
          <p:cNvSpPr/>
          <p:nvPr/>
        </p:nvSpPr>
        <p:spPr>
          <a:xfrm>
            <a:off x="5916168" y="3255264"/>
            <a:ext cx="384048" cy="292608"/>
          </a:xfrm>
          <a:prstGeom prst="roundRect">
            <a:avLst/>
          </a:prstGeom>
          <a:solidFill>
            <a:srgbClr val="EAF6FD"/>
          </a:solidFill>
          <a:ln>
            <a:solidFill>
              <a:srgbClr val="EAF6F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sz="1450" b="1">
                <a:solidFill>
                  <a:srgbClr val="122F49"/>
                </a:solidFill>
                <a:latin typeface="Aptos"/>
              </a:rPr>
              <a:t>B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6409944" y="3236976"/>
            <a:ext cx="4087368" cy="36576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80" b="1">
                <a:solidFill>
                  <a:srgbClr val="122F49"/>
                </a:solidFill>
                <a:latin typeface="Aptos"/>
              </a:rPr>
              <a:t>The bond price falls</a:t>
            </a:r>
          </a:p>
        </p:txBody>
      </p:sp>
      <p:sp>
        <p:nvSpPr>
          <p:cNvPr id="68" name="Rounded Rectangle 67"/>
          <p:cNvSpPr/>
          <p:nvPr/>
        </p:nvSpPr>
        <p:spPr>
          <a:xfrm>
            <a:off x="768096" y="3822191"/>
            <a:ext cx="4800600" cy="512064"/>
          </a:xfrm>
          <a:prstGeom prst="roundRect">
            <a:avLst/>
          </a:prstGeom>
          <a:solidFill>
            <a:srgbClr val="FFFFFF"/>
          </a:solidFill>
          <a:ln w="15875">
            <a:solidFill>
              <a:srgbClr val="BEDA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69" name="Rounded Rectangle 68"/>
          <p:cNvSpPr/>
          <p:nvPr/>
        </p:nvSpPr>
        <p:spPr>
          <a:xfrm>
            <a:off x="877824" y="3931920"/>
            <a:ext cx="384048" cy="292608"/>
          </a:xfrm>
          <a:prstGeom prst="roundRect">
            <a:avLst/>
          </a:prstGeom>
          <a:solidFill>
            <a:srgbClr val="E8F6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sz="1450" b="1">
                <a:solidFill>
                  <a:srgbClr val="122F49"/>
                </a:solidFill>
                <a:latin typeface="Aptos"/>
              </a:rPr>
              <a:t>C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1371600" y="3913631"/>
            <a:ext cx="4087368" cy="36576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80" b="1">
                <a:solidFill>
                  <a:srgbClr val="122F49"/>
                </a:solidFill>
                <a:latin typeface="Aptos"/>
              </a:rPr>
              <a:t>The coupon rate changes automatically</a:t>
            </a:r>
          </a:p>
        </p:txBody>
      </p:sp>
      <p:sp>
        <p:nvSpPr>
          <p:cNvPr id="71" name="Rounded Rectangle 70"/>
          <p:cNvSpPr/>
          <p:nvPr/>
        </p:nvSpPr>
        <p:spPr>
          <a:xfrm>
            <a:off x="5806440" y="3822191"/>
            <a:ext cx="4800600" cy="512064"/>
          </a:xfrm>
          <a:prstGeom prst="roundRect">
            <a:avLst/>
          </a:prstGeom>
          <a:solidFill>
            <a:srgbClr val="FFFFFF"/>
          </a:solidFill>
          <a:ln w="15875">
            <a:solidFill>
              <a:srgbClr val="BEDA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72" name="Rounded Rectangle 71"/>
          <p:cNvSpPr/>
          <p:nvPr/>
        </p:nvSpPr>
        <p:spPr>
          <a:xfrm>
            <a:off x="5916168" y="3931920"/>
            <a:ext cx="384048" cy="292608"/>
          </a:xfrm>
          <a:prstGeom prst="roundRect">
            <a:avLst/>
          </a:prstGeom>
          <a:solidFill>
            <a:srgbClr val="E8F6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sz="1450" b="1">
                <a:solidFill>
                  <a:srgbClr val="122F49"/>
                </a:solidFill>
                <a:latin typeface="Aptos"/>
              </a:rPr>
              <a:t>D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6409944" y="3913631"/>
            <a:ext cx="4087368" cy="36576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80" b="1">
                <a:solidFill>
                  <a:srgbClr val="122F49"/>
                </a:solidFill>
                <a:latin typeface="Aptos"/>
              </a:rPr>
              <a:t>The maturity disappears</a:t>
            </a:r>
          </a:p>
        </p:txBody>
      </p:sp>
      <p:sp>
        <p:nvSpPr>
          <p:cNvPr id="74" name="Rounded Rectangle 73"/>
          <p:cNvSpPr/>
          <p:nvPr/>
        </p:nvSpPr>
        <p:spPr>
          <a:xfrm>
            <a:off x="768096" y="4617720"/>
            <a:ext cx="10607040" cy="1051560"/>
          </a:xfrm>
          <a:prstGeom prst="roundRect">
            <a:avLst/>
          </a:prstGeom>
          <a:solidFill>
            <a:srgbClr val="E2F6F0"/>
          </a:solidFill>
          <a:ln w="15875">
            <a:solidFill>
              <a:srgbClr val="00916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75" name="Rounded Rectangle 74"/>
          <p:cNvSpPr/>
          <p:nvPr/>
        </p:nvSpPr>
        <p:spPr>
          <a:xfrm>
            <a:off x="932688" y="4736592"/>
            <a:ext cx="1371600" cy="310896"/>
          </a:xfrm>
          <a:prstGeom prst="roundRect">
            <a:avLst/>
          </a:prstGeom>
          <a:solidFill>
            <a:srgbClr val="00916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4864" tIns="18288" rIns="54864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FFFFFF"/>
                </a:solidFill>
                <a:latin typeface="Aptos"/>
              </a:rPr>
              <a:t>ANSWER</a:t>
            </a:r>
          </a:p>
        </p:txBody>
      </p:sp>
      <p:sp>
        <p:nvSpPr>
          <p:cNvPr id="76" name="Rounded Rectangle 75"/>
          <p:cNvSpPr/>
          <p:nvPr/>
        </p:nvSpPr>
        <p:spPr>
          <a:xfrm>
            <a:off x="932688" y="5120640"/>
            <a:ext cx="658368" cy="420624"/>
          </a:xfrm>
          <a:prstGeom prst="roundRect">
            <a:avLst/>
          </a:prstGeom>
          <a:solidFill>
            <a:srgbClr val="FFFFFF"/>
          </a:solidFill>
          <a:ln w="13970">
            <a:solidFill>
              <a:srgbClr val="00916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sz="2000" b="1">
                <a:solidFill>
                  <a:srgbClr val="00916E"/>
                </a:solidFill>
                <a:latin typeface="Aptos"/>
              </a:rPr>
              <a:t>B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1737360" y="5074920"/>
            <a:ext cx="4160520" cy="502920"/>
          </a:xfrm>
          <a:prstGeom prst="rect">
            <a:avLst/>
          </a:prstGeom>
          <a:noFill/>
        </p:spPr>
        <p:txBody>
          <a:bodyPr wrap="square" lIns="18288" tIns="9144" bIns="9144">
            <a:noAutofit/>
          </a:bodyPr>
          <a:lstStyle/>
          <a:p>
            <a:pPr algn="l"/>
            <a:r>
              <a:rPr sz="1620" b="1">
                <a:solidFill>
                  <a:srgbClr val="122F49"/>
                </a:solidFill>
                <a:latin typeface="Aptos"/>
              </a:rPr>
              <a:t>The bond price falls</a:t>
            </a:r>
          </a:p>
        </p:txBody>
      </p:sp>
      <p:sp>
        <p:nvSpPr>
          <p:cNvPr id="78" name="Rounded Rectangle 77"/>
          <p:cNvSpPr/>
          <p:nvPr/>
        </p:nvSpPr>
        <p:spPr>
          <a:xfrm>
            <a:off x="6126480" y="4736592"/>
            <a:ext cx="1554480" cy="310896"/>
          </a:xfrm>
          <a:prstGeom prst="round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4864" tIns="18288" rIns="54864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916E"/>
                </a:solidFill>
                <a:latin typeface="Aptos"/>
              </a:rPr>
              <a:t>EXPLANATION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6172200" y="5102352"/>
            <a:ext cx="4800600" cy="41148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>
                <a:solidFill>
                  <a:srgbClr val="122F49"/>
                </a:solidFill>
                <a:latin typeface="Aptos"/>
              </a:rPr>
              <a:t>Existing fixed coupons become less attractive when market rates rise, so bond prices fall.</a:t>
            </a:r>
          </a:p>
        </p:txBody>
      </p:sp>
      <p:sp>
        <p:nvSpPr>
          <p:cNvPr id="80" name="Rounded Rectangle 79"/>
          <p:cNvSpPr/>
          <p:nvPr/>
        </p:nvSpPr>
        <p:spPr>
          <a:xfrm>
            <a:off x="768096" y="5760720"/>
            <a:ext cx="10607040" cy="365760"/>
          </a:xfrm>
          <a:prstGeom prst="roundRect">
            <a:avLst/>
          </a:prstGeom>
          <a:solidFill>
            <a:srgbClr val="FFFFFF"/>
          </a:solidFill>
          <a:ln w="15875">
            <a:solidFill>
              <a:srgbClr val="CDE1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09728" tIns="18288" rIns="109728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122F49"/>
                </a:solidFill>
                <a:latin typeface="Aptos"/>
              </a:rPr>
              <a:t>EXAM TECHNIQUE: read the concept, apply the rule, eliminate weak options, then confirm the answer.</a:t>
            </a:r>
          </a:p>
        </p:txBody>
      </p:sp>
      <p:sp>
        <p:nvSpPr>
          <p:cNvPr id="81" name="Rectangle 80"/>
          <p:cNvSpPr/>
          <p:nvPr/>
        </p:nvSpPr>
        <p:spPr>
          <a:xfrm>
            <a:off x="713232" y="1746504"/>
            <a:ext cx="1783080" cy="402336"/>
          </a:xfrm>
          <a:prstGeom prst="rect">
            <a:avLst/>
          </a:prstGeom>
          <a:solidFill>
            <a:srgbClr val="FFFFFF"/>
          </a:solidFill>
          <a:ln w="13970"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82" name="Rounded Rectangle 81"/>
          <p:cNvSpPr/>
          <p:nvPr/>
        </p:nvSpPr>
        <p:spPr>
          <a:xfrm>
            <a:off x="768096" y="1783080"/>
            <a:ext cx="1719072" cy="329184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FFFFFF"/>
                </a:solidFill>
                <a:latin typeface="Aptos"/>
              </a:rPr>
              <a:t>QUESTION 05/10</a:t>
            </a:r>
          </a:p>
        </p:txBody>
      </p:sp>
      <p:sp>
        <p:nvSpPr>
          <p:cNvPr id="83" name="Answer Reveal Overlay 83"/>
          <p:cNvSpPr/>
          <p:nvPr/>
        </p:nvSpPr>
        <p:spPr>
          <a:xfrm>
            <a:off x="5806440" y="3145536"/>
            <a:ext cx="4800600" cy="512064"/>
          </a:xfrm>
          <a:prstGeom prst="roundRect">
            <a:avLst/>
          </a:prstGeom>
          <a:solidFill>
            <a:srgbClr val="E2F6F0"/>
          </a:solidFill>
          <a:ln w="15875">
            <a:solidFill>
              <a:srgbClr val="00916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84" name="Answer Reveal Overlay 84"/>
          <p:cNvSpPr/>
          <p:nvPr/>
        </p:nvSpPr>
        <p:spPr>
          <a:xfrm>
            <a:off x="5916168" y="3255264"/>
            <a:ext cx="384048" cy="292608"/>
          </a:xfrm>
          <a:prstGeom prst="roundRect">
            <a:avLst/>
          </a:prstGeom>
          <a:solidFill>
            <a:srgbClr val="00916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sz="1450" b="1">
                <a:solidFill>
                  <a:srgbClr val="FFFFFF"/>
                </a:solidFill>
                <a:latin typeface="Aptos"/>
              </a:rPr>
              <a:t>B</a:t>
            </a:r>
          </a:p>
        </p:txBody>
      </p:sp>
      <p:sp>
        <p:nvSpPr>
          <p:cNvPr id="85" name="Answer Reveal Overlay 85"/>
          <p:cNvSpPr txBox="1"/>
          <p:nvPr/>
        </p:nvSpPr>
        <p:spPr>
          <a:xfrm>
            <a:off x="6409944" y="3236976"/>
            <a:ext cx="4087368" cy="36576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80" b="1">
                <a:solidFill>
                  <a:srgbClr val="122F49"/>
                </a:solidFill>
                <a:latin typeface="Aptos"/>
              </a:rPr>
              <a:t>The bond price falls</a:t>
            </a:r>
          </a:p>
        </p:txBody>
      </p:sp>
      <p:sp>
        <p:nvSpPr>
          <p:cNvPr id="2" name="Text 4">
            <a:extLst>
              <a:ext uri="{FF2B5EF4-FFF2-40B4-BE49-F238E27FC236}">
                <a16:creationId xmlns:a16="http://schemas.microsoft.com/office/drawing/2014/main" id="{C26FDF78-0D09-908E-82D1-B0890EC56AF7}"/>
              </a:ext>
            </a:extLst>
          </p:cNvPr>
          <p:cNvSpPr/>
          <p:nvPr/>
        </p:nvSpPr>
        <p:spPr>
          <a:xfrm>
            <a:off x="3035808" y="758952"/>
            <a:ext cx="632764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r>
              <a:rPr sz="1700" b="1" dirty="0">
                <a:solidFill>
                  <a:srgbClr val="17324D"/>
                </a:solidFill>
                <a:latin typeface="Aptos"/>
              </a:rPr>
              <a:t>MCQ Practice </a:t>
            </a:r>
            <a:r>
              <a:rPr lang="en-US" sz="1700" b="1" dirty="0">
                <a:solidFill>
                  <a:srgbClr val="17324D"/>
                </a:solidFill>
                <a:latin typeface="Aptos"/>
              </a:rPr>
              <a:t>5</a:t>
            </a:r>
            <a:endParaRPr sz="1700" b="1" dirty="0">
              <a:solidFill>
                <a:srgbClr val="17324D"/>
              </a:solidFill>
              <a:latin typeface="Aptos"/>
            </a:endParaRPr>
          </a:p>
        </p:txBody>
      </p:sp>
    </p:spTree>
    <p:extLst>
      <p:ext uri="{BB962C8B-B14F-4D97-AF65-F5344CB8AC3E}">
        <p14:creationId xmlns:p14="http://schemas.microsoft.com/office/powerpoint/2010/main" val="162193243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presetID="1" presetClass="entr" presetSubtype="0" fill="hold" grpId="0">
                            <p:stCondLst>
                              <p:cond delay="0"/>
                            </p:stCondLst>
                            <p:childTnLst>
                              <p:set>
                                <p:cBhvr>
                                  <p:cTn id="5" dur="1" fill="hold"/>
                                  <p:tgtEl>
                                    <p:spTgt spid="83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</p:childTnLst>
                          </p:cTn>
                        </p:par>
                        <p:par>
                          <p:cTn id="6" presetID="1" presetClass="entr" presetSubtype="0" fill="hold" grpId="0">
                            <p:stCondLst>
                              <p:cond delay="0"/>
                            </p:stCondLst>
                            <p:childTnLst>
                              <p:set>
                                <p:cBhvr>
                                  <p:cTn id="7" dur="1" fill="hold"/>
                                  <p:tgtEl>
                                    <p:spTgt spid="84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</p:childTnLst>
                          </p:cTn>
                        </p:par>
                        <p:par>
                          <p:cTn id="8" presetID="1" presetClass="entr" presetSubtype="0" fill="hold" grpId="0">
                            <p:stCondLst>
                              <p:cond delay="0"/>
                            </p:stCondLst>
                            <p:childTnLst>
                              <p:set>
                                <p:cBhvr>
                                  <p:cTn id="9" dur="1" fill="hold"/>
                                  <p:tgtEl>
                                    <p:spTgt spid="85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</p:childTnLst>
                          </p:cTn>
                        </p:par>
                        <p:par>
                          <p:cTn id="10" presetID="1" presetClass="entr" presetSubtype="0" fill="hold" grpId="0">
                            <p:stCondLst>
                              <p:cond delay="0"/>
                            </p:stCondLst>
                            <p:childTnLst>
                              <p:set>
                                <p:cBhvr>
                                  <p:cTn id="11" dur="1" fill="hold"/>
                                  <p:tgtEl>
                                    <p:spTgt spid="74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</p:childTnLst>
                          </p:cTn>
                        </p:par>
                        <p:par>
                          <p:cTn id="12" presetID="1" presetClass="entr" presetSubtype="0" fill="hold" grpId="0">
                            <p:stCondLst>
                              <p:cond delay="0"/>
                            </p:stCondLst>
                            <p:childTnLst>
                              <p:set>
                                <p:cBhvr>
                                  <p:cTn id="13" dur="1" fill="hold"/>
                                  <p:tgtEl>
                                    <p:spTgt spid="75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</p:childTnLst>
                          </p:cTn>
                        </p:par>
                        <p:par>
                          <p:cTn id="14" presetID="1" presetClass="entr" presetSubtype="0" fill="hold" grpId="0">
                            <p:stCondLst>
                              <p:cond delay="0"/>
                            </p:stCondLst>
                            <p:childTnLst>
                              <p:set>
                                <p:cBhvr>
                                  <p:cTn id="15" dur="1" fill="hold"/>
                                  <p:tgtEl>
                                    <p:spTgt spid="76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</p:childTnLst>
                          </p:cTn>
                        </p:par>
                        <p:par>
                          <p:cTn id="16" presetID="1" presetClass="entr" presetSubtype="0" fill="hold" grpId="0">
                            <p:stCondLst>
                              <p:cond delay="0"/>
                            </p:stCondLst>
                            <p:childTnLst>
                              <p:set>
                                <p:cBhvr>
                                  <p:cTn id="17" dur="1" fill="hold"/>
                                  <p:tgtEl>
                                    <p:spTgt spid="77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presetID="1" presetClass="entr" presetSubtype="0" fill="hold" grpId="0">
                            <p:stCondLst>
                              <p:cond delay="0"/>
                            </p:stCondLst>
                            <p:childTnLst>
                              <p:set>
                                <p:cBhvr>
                                  <p:cTn id="20" dur="1" fill="hold"/>
                                  <p:tgtEl>
                                    <p:spTgt spid="78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</p:childTnLst>
                          </p:cTn>
                        </p:par>
                        <p:par>
                          <p:cTn id="21" presetID="1" presetClass="entr" presetSubtype="0" fill="hold" grpId="0">
                            <p:stCondLst>
                              <p:cond delay="0"/>
                            </p:stCondLst>
                            <p:childTnLst>
                              <p:set>
                                <p:cBhvr>
                                  <p:cTn id="22" dur="1" fill="hold"/>
                                  <p:tgtEl>
                                    <p:spTgt spid="79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  <p:bldP spid="75" grpId="0" animBg="1"/>
      <p:bldP spid="76" grpId="0" animBg="1"/>
      <p:bldP spid="77" grpId="0"/>
      <p:bldP spid="78" grpId="0" animBg="1"/>
      <p:bldP spid="79" grpId="0"/>
      <p:bldP spid="83" grpId="0" animBg="1"/>
      <p:bldP spid="84" grpId="0" animBg="1"/>
      <p:bldP spid="85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3"/>
          <p:cNvSpPr/>
          <p:nvPr/>
        </p:nvSpPr>
        <p:spPr>
          <a:xfrm>
            <a:off x="3035808" y="338328"/>
            <a:ext cx="1572768" cy="283464"/>
          </a:xfrm>
          <a:prstGeom prst="roundRect">
            <a:avLst>
              <a:gd name="adj" fmla="val 25806"/>
            </a:avLst>
          </a:prstGeom>
          <a:solidFill>
            <a:srgbClr val="EAF5FB"/>
          </a:solidFill>
          <a:ln>
            <a:solidFill>
              <a:srgbClr val="EAF5FB">
                <a:alpha val="0"/>
              </a:srgbClr>
            </a:solidFill>
          </a:ln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C5A8E"/>
                </a:solidFill>
                <a:latin typeface="Aptos"/>
              </a:rPr>
              <a:t>PRACTICE</a:t>
            </a:r>
            <a:endParaRPr lang="en-US" sz="1100" b="1" dirty="0"/>
          </a:p>
        </p:txBody>
      </p:sp>
      <p:sp>
        <p:nvSpPr>
          <p:cNvPr id="7" name="Text 5"/>
          <p:cNvSpPr/>
          <p:nvPr/>
        </p:nvSpPr>
        <p:spPr>
          <a:xfrm>
            <a:off x="3035808" y="1216152"/>
            <a:ext cx="658368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>
              <a:buNone/>
            </a:pPr>
            <a:r>
              <a:rPr lang="en-US" sz="1400" b="1" dirty="0">
                <a:solidFill>
                  <a:srgbClr val="FFC000"/>
                </a:solidFill>
                <a:latin typeface="Aptos"/>
              </a:rPr>
              <a:t>Solved questions: concepts, calculations, and applications.</a:t>
            </a:r>
            <a:endParaRPr lang="en-US" sz="1200" b="1" dirty="0"/>
          </a:p>
        </p:txBody>
      </p:sp>
      <p:sp>
        <p:nvSpPr>
          <p:cNvPr id="14" name="Text 12"/>
          <p:cNvSpPr/>
          <p:nvPr/>
        </p:nvSpPr>
        <p:spPr>
          <a:xfrm>
            <a:off x="502920" y="6565392"/>
            <a:ext cx="29260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B2248"/>
                </a:solidFill>
                <a:latin typeface="Aptos"/>
              </a:rPr>
              <a:t>Interest rates and financial markets</a:t>
            </a:r>
            <a:endParaRPr lang="en-US" sz="1100" b="1" dirty="0"/>
          </a:p>
        </p:txBody>
      </p:sp>
      <p:sp>
        <p:nvSpPr>
          <p:cNvPr id="15" name="Text 13"/>
          <p:cNvSpPr/>
          <p:nvPr/>
        </p:nvSpPr>
        <p:spPr>
          <a:xfrm>
            <a:off x="11292840" y="6528816"/>
            <a:ext cx="4114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sz="1400" b="1">
                <a:solidFill>
                  <a:srgbClr val="17324D"/>
                </a:solidFill>
                <a:latin typeface="Arial"/>
              </a:rPr>
              <a:t>53</a:t>
            </a:r>
            <a:endParaRPr lang="en-US" sz="1200" b="1" dirty="0"/>
          </a:p>
        </p:txBody>
      </p:sp>
      <p:sp>
        <p:nvSpPr>
          <p:cNvPr id="47" name="Rectangle 46"/>
          <p:cNvSpPr/>
          <p:nvPr/>
        </p:nvSpPr>
        <p:spPr>
          <a:xfrm>
            <a:off x="10716768" y="1874519"/>
            <a:ext cx="475488" cy="109728"/>
          </a:xfrm>
          <a:prstGeom prst="rect">
            <a:avLst/>
          </a:prstGeom>
          <a:solidFill>
            <a:srgbClr val="00A9E0"/>
          </a:solidFill>
          <a:ln w="15875">
            <a:solidFill>
              <a:srgbClr val="00A9E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48" name="Rectangle 47"/>
          <p:cNvSpPr/>
          <p:nvPr/>
        </p:nvSpPr>
        <p:spPr>
          <a:xfrm>
            <a:off x="10881360" y="1993392"/>
            <a:ext cx="475488" cy="109728"/>
          </a:xfrm>
          <a:prstGeom prst="rect">
            <a:avLst/>
          </a:prstGeom>
          <a:solidFill>
            <a:srgbClr val="64BEDC"/>
          </a:solidFill>
          <a:ln w="15875">
            <a:solidFill>
              <a:srgbClr val="64BED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49" name="Rectangle 48"/>
          <p:cNvSpPr/>
          <p:nvPr/>
        </p:nvSpPr>
        <p:spPr>
          <a:xfrm>
            <a:off x="11045952" y="2112264"/>
            <a:ext cx="475488" cy="109728"/>
          </a:xfrm>
          <a:prstGeom prst="rect">
            <a:avLst/>
          </a:prstGeom>
          <a:solidFill>
            <a:srgbClr val="F7B500"/>
          </a:solidFill>
          <a:ln w="15875">
            <a:solidFill>
              <a:srgbClr val="F7B5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0" name="Rounded Rectangle 49"/>
          <p:cNvSpPr/>
          <p:nvPr/>
        </p:nvSpPr>
        <p:spPr>
          <a:xfrm>
            <a:off x="768096" y="1783080"/>
            <a:ext cx="1600200" cy="329184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4864" tIns="18288" rIns="54864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FFFFFF"/>
                </a:solidFill>
                <a:latin typeface="Aptos"/>
              </a:rPr>
              <a:t>QUESTION 06 / 10</a:t>
            </a:r>
          </a:p>
        </p:txBody>
      </p:sp>
      <p:sp>
        <p:nvSpPr>
          <p:cNvPr id="51" name="Rounded Rectangle 50"/>
          <p:cNvSpPr/>
          <p:nvPr/>
        </p:nvSpPr>
        <p:spPr>
          <a:xfrm>
            <a:off x="2514600" y="18562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2" name="Rounded Rectangle 51"/>
          <p:cNvSpPr/>
          <p:nvPr/>
        </p:nvSpPr>
        <p:spPr>
          <a:xfrm>
            <a:off x="2743200" y="18562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3" name="Rounded Rectangle 52"/>
          <p:cNvSpPr/>
          <p:nvPr/>
        </p:nvSpPr>
        <p:spPr>
          <a:xfrm>
            <a:off x="2971800" y="18562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4" name="Rounded Rectangle 53"/>
          <p:cNvSpPr/>
          <p:nvPr/>
        </p:nvSpPr>
        <p:spPr>
          <a:xfrm>
            <a:off x="3200400" y="18562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5" name="Rounded Rectangle 54"/>
          <p:cNvSpPr/>
          <p:nvPr/>
        </p:nvSpPr>
        <p:spPr>
          <a:xfrm>
            <a:off x="3429000" y="18562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6" name="Rounded Rectangle 55"/>
          <p:cNvSpPr/>
          <p:nvPr/>
        </p:nvSpPr>
        <p:spPr>
          <a:xfrm>
            <a:off x="3657600" y="18562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7" name="Rounded Rectangle 56"/>
          <p:cNvSpPr/>
          <p:nvPr/>
        </p:nvSpPr>
        <p:spPr>
          <a:xfrm>
            <a:off x="3886200" y="1856231"/>
            <a:ext cx="164592" cy="109728"/>
          </a:xfrm>
          <a:prstGeom prst="roundRect">
            <a:avLst/>
          </a:prstGeom>
          <a:solidFill>
            <a:srgbClr val="D2E2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8" name="Rounded Rectangle 57"/>
          <p:cNvSpPr/>
          <p:nvPr/>
        </p:nvSpPr>
        <p:spPr>
          <a:xfrm>
            <a:off x="4114800" y="1856231"/>
            <a:ext cx="164592" cy="109728"/>
          </a:xfrm>
          <a:prstGeom prst="roundRect">
            <a:avLst/>
          </a:prstGeom>
          <a:solidFill>
            <a:srgbClr val="D2E2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9" name="Rounded Rectangle 58"/>
          <p:cNvSpPr/>
          <p:nvPr/>
        </p:nvSpPr>
        <p:spPr>
          <a:xfrm>
            <a:off x="4343400" y="1856231"/>
            <a:ext cx="164592" cy="109728"/>
          </a:xfrm>
          <a:prstGeom prst="roundRect">
            <a:avLst/>
          </a:prstGeom>
          <a:solidFill>
            <a:srgbClr val="D2E2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60" name="Rounded Rectangle 59"/>
          <p:cNvSpPr/>
          <p:nvPr/>
        </p:nvSpPr>
        <p:spPr>
          <a:xfrm>
            <a:off x="4572000" y="1856231"/>
            <a:ext cx="164592" cy="109728"/>
          </a:xfrm>
          <a:prstGeom prst="roundRect">
            <a:avLst/>
          </a:prstGeom>
          <a:solidFill>
            <a:srgbClr val="D2E2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61" name="Rectangle 60"/>
          <p:cNvSpPr/>
          <p:nvPr/>
        </p:nvSpPr>
        <p:spPr>
          <a:xfrm>
            <a:off x="768096" y="2176272"/>
            <a:ext cx="10607040" cy="694944"/>
          </a:xfrm>
          <a:prstGeom prst="rect">
            <a:avLst/>
          </a:prstGeom>
          <a:solidFill>
            <a:srgbClr val="F7FAFC"/>
          </a:solidFill>
          <a:ln w="15875">
            <a:solidFill>
              <a:srgbClr val="00A9E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00584" tIns="64008" rIns="100584" bIns="36576" rtlCol="0" anchor="ctr">
            <a:noAutofit/>
          </a:bodyPr>
          <a:lstStyle/>
          <a:p>
            <a:pPr algn="l"/>
            <a:r>
              <a:rPr sz="1850" b="1">
                <a:solidFill>
                  <a:srgbClr val="122F49"/>
                </a:solidFill>
                <a:latin typeface="Aptos"/>
              </a:rPr>
              <a:t>A 9% taxable bond is evaluated by an investor with a 30% tax rate. What is the after-tax yield?</a:t>
            </a:r>
          </a:p>
        </p:txBody>
      </p:sp>
      <p:sp>
        <p:nvSpPr>
          <p:cNvPr id="62" name="Rounded Rectangle 61"/>
          <p:cNvSpPr/>
          <p:nvPr/>
        </p:nvSpPr>
        <p:spPr>
          <a:xfrm>
            <a:off x="768096" y="3145536"/>
            <a:ext cx="4800600" cy="512064"/>
          </a:xfrm>
          <a:prstGeom prst="roundRect">
            <a:avLst/>
          </a:prstGeom>
          <a:solidFill>
            <a:srgbClr val="FFFFFF"/>
          </a:solidFill>
          <a:ln w="15875">
            <a:solidFill>
              <a:srgbClr val="BEDA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63" name="Rounded Rectangle 62"/>
          <p:cNvSpPr/>
          <p:nvPr/>
        </p:nvSpPr>
        <p:spPr>
          <a:xfrm>
            <a:off x="877824" y="3255264"/>
            <a:ext cx="384048" cy="292608"/>
          </a:xfrm>
          <a:prstGeom prst="roundRect">
            <a:avLst/>
          </a:prstGeom>
          <a:solidFill>
            <a:srgbClr val="E8F6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sz="1450" b="1">
                <a:solidFill>
                  <a:srgbClr val="122F49"/>
                </a:solidFill>
                <a:latin typeface="Aptos"/>
              </a:rPr>
              <a:t>A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1371600" y="3236976"/>
            <a:ext cx="4087368" cy="36576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80" b="1">
                <a:solidFill>
                  <a:srgbClr val="122F49"/>
                </a:solidFill>
                <a:latin typeface="Aptos"/>
              </a:rPr>
              <a:t>2.7%</a:t>
            </a:r>
          </a:p>
        </p:txBody>
      </p:sp>
      <p:sp>
        <p:nvSpPr>
          <p:cNvPr id="65" name="Rounded Rectangle 64"/>
          <p:cNvSpPr/>
          <p:nvPr/>
        </p:nvSpPr>
        <p:spPr>
          <a:xfrm>
            <a:off x="5806440" y="3145536"/>
            <a:ext cx="4800600" cy="512064"/>
          </a:xfrm>
          <a:prstGeom prst="roundRect">
            <a:avLst/>
          </a:prstGeom>
          <a:solidFill>
            <a:srgbClr val="FFFFFF"/>
          </a:solidFill>
          <a:ln w="15875">
            <a:solidFill>
              <a:srgbClr val="B9D7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66" name="Rounded Rectangle 65"/>
          <p:cNvSpPr/>
          <p:nvPr/>
        </p:nvSpPr>
        <p:spPr>
          <a:xfrm>
            <a:off x="5916168" y="3255264"/>
            <a:ext cx="384048" cy="292608"/>
          </a:xfrm>
          <a:prstGeom prst="roundRect">
            <a:avLst/>
          </a:prstGeom>
          <a:solidFill>
            <a:srgbClr val="EAF6FD"/>
          </a:solidFill>
          <a:ln>
            <a:solidFill>
              <a:srgbClr val="EAF6F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sz="1450" b="1">
                <a:solidFill>
                  <a:srgbClr val="122F49"/>
                </a:solidFill>
                <a:latin typeface="Aptos"/>
              </a:rPr>
              <a:t>B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6409944" y="3236976"/>
            <a:ext cx="4087368" cy="36576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80" b="1">
                <a:solidFill>
                  <a:srgbClr val="122F49"/>
                </a:solidFill>
                <a:latin typeface="Aptos"/>
              </a:rPr>
              <a:t>6.3%</a:t>
            </a:r>
          </a:p>
        </p:txBody>
      </p:sp>
      <p:sp>
        <p:nvSpPr>
          <p:cNvPr id="68" name="Rounded Rectangle 67"/>
          <p:cNvSpPr/>
          <p:nvPr/>
        </p:nvSpPr>
        <p:spPr>
          <a:xfrm>
            <a:off x="768096" y="3822191"/>
            <a:ext cx="4800600" cy="512064"/>
          </a:xfrm>
          <a:prstGeom prst="roundRect">
            <a:avLst/>
          </a:prstGeom>
          <a:solidFill>
            <a:srgbClr val="FFFFFF"/>
          </a:solidFill>
          <a:ln w="15875">
            <a:solidFill>
              <a:srgbClr val="BEDA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69" name="Rounded Rectangle 68"/>
          <p:cNvSpPr/>
          <p:nvPr/>
        </p:nvSpPr>
        <p:spPr>
          <a:xfrm>
            <a:off x="877824" y="3931920"/>
            <a:ext cx="384048" cy="292608"/>
          </a:xfrm>
          <a:prstGeom prst="roundRect">
            <a:avLst/>
          </a:prstGeom>
          <a:solidFill>
            <a:srgbClr val="E8F6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sz="1450" b="1">
                <a:solidFill>
                  <a:srgbClr val="122F49"/>
                </a:solidFill>
                <a:latin typeface="Aptos"/>
              </a:rPr>
              <a:t>C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1371600" y="3913631"/>
            <a:ext cx="4087368" cy="36576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80" b="1">
                <a:solidFill>
                  <a:srgbClr val="122F49"/>
                </a:solidFill>
                <a:latin typeface="Aptos"/>
              </a:rPr>
              <a:t>9.0%</a:t>
            </a:r>
          </a:p>
        </p:txBody>
      </p:sp>
      <p:sp>
        <p:nvSpPr>
          <p:cNvPr id="71" name="Rounded Rectangle 70"/>
          <p:cNvSpPr/>
          <p:nvPr/>
        </p:nvSpPr>
        <p:spPr>
          <a:xfrm>
            <a:off x="5806440" y="3822191"/>
            <a:ext cx="4800600" cy="512064"/>
          </a:xfrm>
          <a:prstGeom prst="roundRect">
            <a:avLst/>
          </a:prstGeom>
          <a:solidFill>
            <a:srgbClr val="FFFFFF"/>
          </a:solidFill>
          <a:ln w="15875">
            <a:solidFill>
              <a:srgbClr val="BEDA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72" name="Rounded Rectangle 71"/>
          <p:cNvSpPr/>
          <p:nvPr/>
        </p:nvSpPr>
        <p:spPr>
          <a:xfrm>
            <a:off x="5916168" y="3931920"/>
            <a:ext cx="384048" cy="292608"/>
          </a:xfrm>
          <a:prstGeom prst="roundRect">
            <a:avLst/>
          </a:prstGeom>
          <a:solidFill>
            <a:srgbClr val="E8F6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sz="1450" b="1">
                <a:solidFill>
                  <a:srgbClr val="122F49"/>
                </a:solidFill>
                <a:latin typeface="Aptos"/>
              </a:rPr>
              <a:t>D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6409944" y="3913631"/>
            <a:ext cx="4087368" cy="36576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80" b="1">
                <a:solidFill>
                  <a:srgbClr val="122F49"/>
                </a:solidFill>
                <a:latin typeface="Aptos"/>
              </a:rPr>
              <a:t>12.9%</a:t>
            </a:r>
          </a:p>
        </p:txBody>
      </p:sp>
      <p:sp>
        <p:nvSpPr>
          <p:cNvPr id="74" name="Rounded Rectangle 73"/>
          <p:cNvSpPr/>
          <p:nvPr/>
        </p:nvSpPr>
        <p:spPr>
          <a:xfrm>
            <a:off x="768096" y="4617720"/>
            <a:ext cx="10607040" cy="1051560"/>
          </a:xfrm>
          <a:prstGeom prst="roundRect">
            <a:avLst/>
          </a:prstGeom>
          <a:solidFill>
            <a:srgbClr val="E2F6F0"/>
          </a:solidFill>
          <a:ln w="15875">
            <a:solidFill>
              <a:srgbClr val="00916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75" name="Rounded Rectangle 74"/>
          <p:cNvSpPr/>
          <p:nvPr/>
        </p:nvSpPr>
        <p:spPr>
          <a:xfrm>
            <a:off x="932688" y="4736592"/>
            <a:ext cx="1371600" cy="310896"/>
          </a:xfrm>
          <a:prstGeom prst="roundRect">
            <a:avLst/>
          </a:prstGeom>
          <a:solidFill>
            <a:srgbClr val="00916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4864" tIns="18288" rIns="54864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FFFFFF"/>
                </a:solidFill>
                <a:latin typeface="Aptos"/>
              </a:rPr>
              <a:t>ANSWER</a:t>
            </a:r>
          </a:p>
        </p:txBody>
      </p:sp>
      <p:sp>
        <p:nvSpPr>
          <p:cNvPr id="76" name="Rounded Rectangle 75"/>
          <p:cNvSpPr/>
          <p:nvPr/>
        </p:nvSpPr>
        <p:spPr>
          <a:xfrm>
            <a:off x="932688" y="5120640"/>
            <a:ext cx="658368" cy="420624"/>
          </a:xfrm>
          <a:prstGeom prst="roundRect">
            <a:avLst/>
          </a:prstGeom>
          <a:solidFill>
            <a:srgbClr val="FFFFFF"/>
          </a:solidFill>
          <a:ln w="13970">
            <a:solidFill>
              <a:srgbClr val="00916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sz="2000" b="1">
                <a:solidFill>
                  <a:srgbClr val="00916E"/>
                </a:solidFill>
                <a:latin typeface="Aptos"/>
              </a:rPr>
              <a:t>B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1737360" y="5074920"/>
            <a:ext cx="4160520" cy="502920"/>
          </a:xfrm>
          <a:prstGeom prst="rect">
            <a:avLst/>
          </a:prstGeom>
          <a:noFill/>
        </p:spPr>
        <p:txBody>
          <a:bodyPr wrap="square" lIns="18288" tIns="9144" bIns="9144">
            <a:noAutofit/>
          </a:bodyPr>
          <a:lstStyle/>
          <a:p>
            <a:pPr algn="l"/>
            <a:r>
              <a:rPr sz="1620" b="1">
                <a:solidFill>
                  <a:srgbClr val="122F49"/>
                </a:solidFill>
                <a:latin typeface="Aptos"/>
              </a:rPr>
              <a:t>6.3%</a:t>
            </a:r>
          </a:p>
        </p:txBody>
      </p:sp>
      <p:sp>
        <p:nvSpPr>
          <p:cNvPr id="78" name="Rounded Rectangle 77"/>
          <p:cNvSpPr/>
          <p:nvPr/>
        </p:nvSpPr>
        <p:spPr>
          <a:xfrm>
            <a:off x="6126480" y="4736592"/>
            <a:ext cx="1554480" cy="310896"/>
          </a:xfrm>
          <a:prstGeom prst="round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4864" tIns="18288" rIns="54864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916E"/>
                </a:solidFill>
                <a:latin typeface="Aptos"/>
              </a:rPr>
              <a:t>EXPLANATION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6172200" y="5102352"/>
            <a:ext cx="4800600" cy="41148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>
                <a:solidFill>
                  <a:srgbClr val="122F49"/>
                </a:solidFill>
                <a:latin typeface="Aptos"/>
              </a:rPr>
              <a:t>After-tax yield = 9% x (1 - 0.30) = 6.3%.</a:t>
            </a:r>
          </a:p>
        </p:txBody>
      </p:sp>
      <p:sp>
        <p:nvSpPr>
          <p:cNvPr id="80" name="Rounded Rectangle 79"/>
          <p:cNvSpPr/>
          <p:nvPr/>
        </p:nvSpPr>
        <p:spPr>
          <a:xfrm>
            <a:off x="768096" y="5760720"/>
            <a:ext cx="10607040" cy="365760"/>
          </a:xfrm>
          <a:prstGeom prst="roundRect">
            <a:avLst/>
          </a:prstGeom>
          <a:solidFill>
            <a:srgbClr val="FFFFFF"/>
          </a:solidFill>
          <a:ln w="15875">
            <a:solidFill>
              <a:srgbClr val="CDE1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09728" tIns="18288" rIns="109728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122F49"/>
                </a:solidFill>
                <a:latin typeface="Aptos"/>
              </a:rPr>
              <a:t>EXAM TECHNIQUE: read the concept, apply the rule, eliminate weak options, then confirm the answer.</a:t>
            </a:r>
          </a:p>
        </p:txBody>
      </p:sp>
      <p:sp>
        <p:nvSpPr>
          <p:cNvPr id="81" name="Rectangle 80"/>
          <p:cNvSpPr/>
          <p:nvPr/>
        </p:nvSpPr>
        <p:spPr>
          <a:xfrm>
            <a:off x="713232" y="1746504"/>
            <a:ext cx="1783080" cy="402336"/>
          </a:xfrm>
          <a:prstGeom prst="rect">
            <a:avLst/>
          </a:prstGeom>
          <a:solidFill>
            <a:srgbClr val="FFFFFF"/>
          </a:solidFill>
          <a:ln w="13970"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82" name="Rounded Rectangle 81"/>
          <p:cNvSpPr/>
          <p:nvPr/>
        </p:nvSpPr>
        <p:spPr>
          <a:xfrm>
            <a:off x="768096" y="1783080"/>
            <a:ext cx="1719072" cy="329184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FFFFFF"/>
                </a:solidFill>
                <a:latin typeface="Aptos"/>
              </a:rPr>
              <a:t>QUESTION 06/10</a:t>
            </a:r>
          </a:p>
        </p:txBody>
      </p:sp>
      <p:sp>
        <p:nvSpPr>
          <p:cNvPr id="83" name="Answer Reveal Overlay 83"/>
          <p:cNvSpPr/>
          <p:nvPr/>
        </p:nvSpPr>
        <p:spPr>
          <a:xfrm>
            <a:off x="5806440" y="3145536"/>
            <a:ext cx="4800600" cy="512064"/>
          </a:xfrm>
          <a:prstGeom prst="roundRect">
            <a:avLst/>
          </a:prstGeom>
          <a:solidFill>
            <a:srgbClr val="E2F6F0"/>
          </a:solidFill>
          <a:ln w="15875">
            <a:solidFill>
              <a:srgbClr val="00916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84" name="Answer Reveal Overlay 84"/>
          <p:cNvSpPr/>
          <p:nvPr/>
        </p:nvSpPr>
        <p:spPr>
          <a:xfrm>
            <a:off x="5916168" y="3255264"/>
            <a:ext cx="384048" cy="292608"/>
          </a:xfrm>
          <a:prstGeom prst="roundRect">
            <a:avLst/>
          </a:prstGeom>
          <a:solidFill>
            <a:srgbClr val="00916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sz="1450" b="1">
                <a:solidFill>
                  <a:srgbClr val="FFFFFF"/>
                </a:solidFill>
                <a:latin typeface="Aptos"/>
              </a:rPr>
              <a:t>B</a:t>
            </a:r>
          </a:p>
        </p:txBody>
      </p:sp>
      <p:sp>
        <p:nvSpPr>
          <p:cNvPr id="85" name="Answer Reveal Overlay 85"/>
          <p:cNvSpPr txBox="1"/>
          <p:nvPr/>
        </p:nvSpPr>
        <p:spPr>
          <a:xfrm>
            <a:off x="6409944" y="3236976"/>
            <a:ext cx="4087368" cy="36576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80" b="1">
                <a:solidFill>
                  <a:srgbClr val="122F49"/>
                </a:solidFill>
                <a:latin typeface="Aptos"/>
              </a:rPr>
              <a:t>6.3%</a:t>
            </a:r>
          </a:p>
        </p:txBody>
      </p:sp>
      <p:sp>
        <p:nvSpPr>
          <p:cNvPr id="2" name="Text 4">
            <a:extLst>
              <a:ext uri="{FF2B5EF4-FFF2-40B4-BE49-F238E27FC236}">
                <a16:creationId xmlns:a16="http://schemas.microsoft.com/office/drawing/2014/main" id="{B863BD5E-CCA3-46C9-7D50-7B15EDA40550}"/>
              </a:ext>
            </a:extLst>
          </p:cNvPr>
          <p:cNvSpPr/>
          <p:nvPr/>
        </p:nvSpPr>
        <p:spPr>
          <a:xfrm>
            <a:off x="3035808" y="758952"/>
            <a:ext cx="632764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r>
              <a:rPr sz="1700" b="1" dirty="0">
                <a:solidFill>
                  <a:srgbClr val="17324D"/>
                </a:solidFill>
                <a:latin typeface="Aptos"/>
              </a:rPr>
              <a:t>MCQ Practice </a:t>
            </a:r>
            <a:r>
              <a:rPr lang="en-US" sz="1700" b="1" dirty="0">
                <a:solidFill>
                  <a:srgbClr val="17324D"/>
                </a:solidFill>
                <a:latin typeface="Aptos"/>
              </a:rPr>
              <a:t>6</a:t>
            </a:r>
            <a:endParaRPr sz="1700" b="1" dirty="0">
              <a:solidFill>
                <a:srgbClr val="17324D"/>
              </a:solidFill>
              <a:latin typeface="Aptos"/>
            </a:endParaRPr>
          </a:p>
        </p:txBody>
      </p:sp>
    </p:spTree>
    <p:extLst>
      <p:ext uri="{BB962C8B-B14F-4D97-AF65-F5344CB8AC3E}">
        <p14:creationId xmlns:p14="http://schemas.microsoft.com/office/powerpoint/2010/main" val="4263650835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presetID="1" presetClass="entr" presetSubtype="0" fill="hold" grpId="0">
                            <p:stCondLst>
                              <p:cond delay="0"/>
                            </p:stCondLst>
                            <p:childTnLst>
                              <p:set>
                                <p:cBhvr>
                                  <p:cTn id="5" dur="1" fill="hold"/>
                                  <p:tgtEl>
                                    <p:spTgt spid="83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</p:childTnLst>
                          </p:cTn>
                        </p:par>
                        <p:par>
                          <p:cTn id="6" presetID="1" presetClass="entr" presetSubtype="0" fill="hold" grpId="0">
                            <p:stCondLst>
                              <p:cond delay="0"/>
                            </p:stCondLst>
                            <p:childTnLst>
                              <p:set>
                                <p:cBhvr>
                                  <p:cTn id="7" dur="1" fill="hold"/>
                                  <p:tgtEl>
                                    <p:spTgt spid="84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</p:childTnLst>
                          </p:cTn>
                        </p:par>
                        <p:par>
                          <p:cTn id="8" presetID="1" presetClass="entr" presetSubtype="0" fill="hold" grpId="0">
                            <p:stCondLst>
                              <p:cond delay="0"/>
                            </p:stCondLst>
                            <p:childTnLst>
                              <p:set>
                                <p:cBhvr>
                                  <p:cTn id="9" dur="1" fill="hold"/>
                                  <p:tgtEl>
                                    <p:spTgt spid="85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</p:childTnLst>
                          </p:cTn>
                        </p:par>
                        <p:par>
                          <p:cTn id="10" presetID="1" presetClass="entr" presetSubtype="0" fill="hold" grpId="0">
                            <p:stCondLst>
                              <p:cond delay="0"/>
                            </p:stCondLst>
                            <p:childTnLst>
                              <p:set>
                                <p:cBhvr>
                                  <p:cTn id="11" dur="1" fill="hold"/>
                                  <p:tgtEl>
                                    <p:spTgt spid="74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</p:childTnLst>
                          </p:cTn>
                        </p:par>
                        <p:par>
                          <p:cTn id="12" presetID="1" presetClass="entr" presetSubtype="0" fill="hold" grpId="0">
                            <p:stCondLst>
                              <p:cond delay="0"/>
                            </p:stCondLst>
                            <p:childTnLst>
                              <p:set>
                                <p:cBhvr>
                                  <p:cTn id="13" dur="1" fill="hold"/>
                                  <p:tgtEl>
                                    <p:spTgt spid="75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</p:childTnLst>
                          </p:cTn>
                        </p:par>
                        <p:par>
                          <p:cTn id="14" presetID="1" presetClass="entr" presetSubtype="0" fill="hold" grpId="0">
                            <p:stCondLst>
                              <p:cond delay="0"/>
                            </p:stCondLst>
                            <p:childTnLst>
                              <p:set>
                                <p:cBhvr>
                                  <p:cTn id="15" dur="1" fill="hold"/>
                                  <p:tgtEl>
                                    <p:spTgt spid="76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</p:childTnLst>
                          </p:cTn>
                        </p:par>
                        <p:par>
                          <p:cTn id="16" presetID="1" presetClass="entr" presetSubtype="0" fill="hold" grpId="0">
                            <p:stCondLst>
                              <p:cond delay="0"/>
                            </p:stCondLst>
                            <p:childTnLst>
                              <p:set>
                                <p:cBhvr>
                                  <p:cTn id="17" dur="1" fill="hold"/>
                                  <p:tgtEl>
                                    <p:spTgt spid="77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presetID="1" presetClass="entr" presetSubtype="0" fill="hold" grpId="0">
                            <p:stCondLst>
                              <p:cond delay="0"/>
                            </p:stCondLst>
                            <p:childTnLst>
                              <p:set>
                                <p:cBhvr>
                                  <p:cTn id="20" dur="1" fill="hold"/>
                                  <p:tgtEl>
                                    <p:spTgt spid="78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</p:childTnLst>
                          </p:cTn>
                        </p:par>
                        <p:par>
                          <p:cTn id="21" presetID="1" presetClass="entr" presetSubtype="0" fill="hold" grpId="0">
                            <p:stCondLst>
                              <p:cond delay="0"/>
                            </p:stCondLst>
                            <p:childTnLst>
                              <p:set>
                                <p:cBhvr>
                                  <p:cTn id="22" dur="1" fill="hold"/>
                                  <p:tgtEl>
                                    <p:spTgt spid="79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  <p:bldP spid="75" grpId="0" animBg="1"/>
      <p:bldP spid="76" grpId="0" animBg="1"/>
      <p:bldP spid="77" grpId="0"/>
      <p:bldP spid="78" grpId="0" animBg="1"/>
      <p:bldP spid="79" grpId="0"/>
      <p:bldP spid="83" grpId="0" animBg="1"/>
      <p:bldP spid="84" grpId="0" animBg="1"/>
      <p:bldP spid="85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3"/>
          <p:cNvSpPr/>
          <p:nvPr/>
        </p:nvSpPr>
        <p:spPr>
          <a:xfrm>
            <a:off x="3035808" y="338328"/>
            <a:ext cx="1572768" cy="283464"/>
          </a:xfrm>
          <a:prstGeom prst="roundRect">
            <a:avLst>
              <a:gd name="adj" fmla="val 25806"/>
            </a:avLst>
          </a:prstGeom>
          <a:solidFill>
            <a:srgbClr val="EAF5FB"/>
          </a:solidFill>
          <a:ln>
            <a:solidFill>
              <a:srgbClr val="EAF5FB">
                <a:alpha val="0"/>
              </a:srgbClr>
            </a:solidFill>
          </a:ln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C5A8E"/>
                </a:solidFill>
                <a:latin typeface="Aptos"/>
              </a:rPr>
              <a:t>PRACTICE</a:t>
            </a:r>
            <a:endParaRPr lang="en-US" sz="1100" b="1" dirty="0"/>
          </a:p>
        </p:txBody>
      </p:sp>
      <p:sp>
        <p:nvSpPr>
          <p:cNvPr id="7" name="Text 5"/>
          <p:cNvSpPr/>
          <p:nvPr/>
        </p:nvSpPr>
        <p:spPr>
          <a:xfrm>
            <a:off x="3035808" y="1216152"/>
            <a:ext cx="658368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>
              <a:buNone/>
            </a:pPr>
            <a:r>
              <a:rPr lang="en-US" sz="1400" b="1" dirty="0">
                <a:solidFill>
                  <a:srgbClr val="FFC000"/>
                </a:solidFill>
                <a:latin typeface="Aptos"/>
              </a:rPr>
              <a:t>Solved questions: concepts, calculations, and applications.</a:t>
            </a:r>
            <a:endParaRPr lang="en-US" sz="1200" b="1" dirty="0"/>
          </a:p>
        </p:txBody>
      </p:sp>
      <p:sp>
        <p:nvSpPr>
          <p:cNvPr id="14" name="Text 12"/>
          <p:cNvSpPr/>
          <p:nvPr/>
        </p:nvSpPr>
        <p:spPr>
          <a:xfrm>
            <a:off x="502920" y="6565392"/>
            <a:ext cx="29260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B2248"/>
                </a:solidFill>
                <a:latin typeface="Aptos"/>
              </a:rPr>
              <a:t>Interest rates and financial markets</a:t>
            </a:r>
            <a:endParaRPr lang="en-US" sz="1100" b="1" dirty="0"/>
          </a:p>
        </p:txBody>
      </p:sp>
      <p:sp>
        <p:nvSpPr>
          <p:cNvPr id="15" name="Text 13"/>
          <p:cNvSpPr/>
          <p:nvPr/>
        </p:nvSpPr>
        <p:spPr>
          <a:xfrm>
            <a:off x="11292840" y="6528816"/>
            <a:ext cx="4114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sz="1400" b="1">
                <a:solidFill>
                  <a:srgbClr val="17324D"/>
                </a:solidFill>
                <a:latin typeface="Arial"/>
              </a:rPr>
              <a:t>54</a:t>
            </a:r>
            <a:endParaRPr lang="en-US" sz="1200" b="1" dirty="0"/>
          </a:p>
        </p:txBody>
      </p:sp>
      <p:sp>
        <p:nvSpPr>
          <p:cNvPr id="47" name="Rectangle 46"/>
          <p:cNvSpPr/>
          <p:nvPr/>
        </p:nvSpPr>
        <p:spPr>
          <a:xfrm>
            <a:off x="10716768" y="1874519"/>
            <a:ext cx="475488" cy="109728"/>
          </a:xfrm>
          <a:prstGeom prst="rect">
            <a:avLst/>
          </a:prstGeom>
          <a:solidFill>
            <a:srgbClr val="00A9E0"/>
          </a:solidFill>
          <a:ln w="15875">
            <a:solidFill>
              <a:srgbClr val="00A9E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48" name="Rectangle 47"/>
          <p:cNvSpPr/>
          <p:nvPr/>
        </p:nvSpPr>
        <p:spPr>
          <a:xfrm>
            <a:off x="10881360" y="1993392"/>
            <a:ext cx="475488" cy="109728"/>
          </a:xfrm>
          <a:prstGeom prst="rect">
            <a:avLst/>
          </a:prstGeom>
          <a:solidFill>
            <a:srgbClr val="64BEDC"/>
          </a:solidFill>
          <a:ln w="15875">
            <a:solidFill>
              <a:srgbClr val="64BED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49" name="Rectangle 48"/>
          <p:cNvSpPr/>
          <p:nvPr/>
        </p:nvSpPr>
        <p:spPr>
          <a:xfrm>
            <a:off x="11045952" y="2112264"/>
            <a:ext cx="475488" cy="109728"/>
          </a:xfrm>
          <a:prstGeom prst="rect">
            <a:avLst/>
          </a:prstGeom>
          <a:solidFill>
            <a:srgbClr val="F7B500"/>
          </a:solidFill>
          <a:ln w="15875">
            <a:solidFill>
              <a:srgbClr val="F7B5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0" name="Rounded Rectangle 49"/>
          <p:cNvSpPr/>
          <p:nvPr/>
        </p:nvSpPr>
        <p:spPr>
          <a:xfrm>
            <a:off x="768096" y="1783080"/>
            <a:ext cx="1600200" cy="329184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4864" tIns="18288" rIns="54864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FFFFFF"/>
                </a:solidFill>
                <a:latin typeface="Aptos"/>
              </a:rPr>
              <a:t>QUESTION 07 / 10</a:t>
            </a:r>
          </a:p>
        </p:txBody>
      </p:sp>
      <p:sp>
        <p:nvSpPr>
          <p:cNvPr id="51" name="Rounded Rectangle 50"/>
          <p:cNvSpPr/>
          <p:nvPr/>
        </p:nvSpPr>
        <p:spPr>
          <a:xfrm>
            <a:off x="2514600" y="18562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2" name="Rounded Rectangle 51"/>
          <p:cNvSpPr/>
          <p:nvPr/>
        </p:nvSpPr>
        <p:spPr>
          <a:xfrm>
            <a:off x="2743200" y="18562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3" name="Rounded Rectangle 52"/>
          <p:cNvSpPr/>
          <p:nvPr/>
        </p:nvSpPr>
        <p:spPr>
          <a:xfrm>
            <a:off x="2971800" y="18562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4" name="Rounded Rectangle 53"/>
          <p:cNvSpPr/>
          <p:nvPr/>
        </p:nvSpPr>
        <p:spPr>
          <a:xfrm>
            <a:off x="3200400" y="18562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5" name="Rounded Rectangle 54"/>
          <p:cNvSpPr/>
          <p:nvPr/>
        </p:nvSpPr>
        <p:spPr>
          <a:xfrm>
            <a:off x="3429000" y="18562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6" name="Rounded Rectangle 55"/>
          <p:cNvSpPr/>
          <p:nvPr/>
        </p:nvSpPr>
        <p:spPr>
          <a:xfrm>
            <a:off x="3657600" y="18562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7" name="Rounded Rectangle 56"/>
          <p:cNvSpPr/>
          <p:nvPr/>
        </p:nvSpPr>
        <p:spPr>
          <a:xfrm>
            <a:off x="3886200" y="18562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8" name="Rounded Rectangle 57"/>
          <p:cNvSpPr/>
          <p:nvPr/>
        </p:nvSpPr>
        <p:spPr>
          <a:xfrm>
            <a:off x="4114800" y="1856231"/>
            <a:ext cx="164592" cy="109728"/>
          </a:xfrm>
          <a:prstGeom prst="roundRect">
            <a:avLst/>
          </a:prstGeom>
          <a:solidFill>
            <a:srgbClr val="D2E2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9" name="Rounded Rectangle 58"/>
          <p:cNvSpPr/>
          <p:nvPr/>
        </p:nvSpPr>
        <p:spPr>
          <a:xfrm>
            <a:off x="4343400" y="1856231"/>
            <a:ext cx="164592" cy="109728"/>
          </a:xfrm>
          <a:prstGeom prst="roundRect">
            <a:avLst/>
          </a:prstGeom>
          <a:solidFill>
            <a:srgbClr val="D2E2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60" name="Rounded Rectangle 59"/>
          <p:cNvSpPr/>
          <p:nvPr/>
        </p:nvSpPr>
        <p:spPr>
          <a:xfrm>
            <a:off x="4572000" y="1856231"/>
            <a:ext cx="164592" cy="109728"/>
          </a:xfrm>
          <a:prstGeom prst="roundRect">
            <a:avLst/>
          </a:prstGeom>
          <a:solidFill>
            <a:srgbClr val="D2E2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61" name="Rectangle 60"/>
          <p:cNvSpPr/>
          <p:nvPr/>
        </p:nvSpPr>
        <p:spPr>
          <a:xfrm>
            <a:off x="768096" y="2176272"/>
            <a:ext cx="10607040" cy="694944"/>
          </a:xfrm>
          <a:prstGeom prst="rect">
            <a:avLst/>
          </a:prstGeom>
          <a:solidFill>
            <a:srgbClr val="F7FAFC"/>
          </a:solidFill>
          <a:ln w="15875">
            <a:solidFill>
              <a:srgbClr val="00A9E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00584" tIns="64008" rIns="100584" bIns="36576" rtlCol="0" anchor="ctr">
            <a:noAutofit/>
          </a:bodyPr>
          <a:lstStyle/>
          <a:p>
            <a:pPr algn="l"/>
            <a:r>
              <a:rPr sz="1850" b="1">
                <a:solidFill>
                  <a:srgbClr val="122F49"/>
                </a:solidFill>
                <a:latin typeface="Aptos"/>
              </a:rPr>
              <a:t>Which yield-curve shape has short-term rates higher than long-term rates?</a:t>
            </a:r>
          </a:p>
        </p:txBody>
      </p:sp>
      <p:sp>
        <p:nvSpPr>
          <p:cNvPr id="62" name="Rounded Rectangle 61"/>
          <p:cNvSpPr/>
          <p:nvPr/>
        </p:nvSpPr>
        <p:spPr>
          <a:xfrm>
            <a:off x="768096" y="3145536"/>
            <a:ext cx="4800600" cy="512064"/>
          </a:xfrm>
          <a:prstGeom prst="roundRect">
            <a:avLst/>
          </a:prstGeom>
          <a:solidFill>
            <a:srgbClr val="FFFFFF"/>
          </a:solidFill>
          <a:ln w="15875">
            <a:solidFill>
              <a:srgbClr val="BEDA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63" name="Rounded Rectangle 62"/>
          <p:cNvSpPr/>
          <p:nvPr/>
        </p:nvSpPr>
        <p:spPr>
          <a:xfrm>
            <a:off x="877824" y="3255264"/>
            <a:ext cx="384048" cy="292608"/>
          </a:xfrm>
          <a:prstGeom prst="roundRect">
            <a:avLst/>
          </a:prstGeom>
          <a:solidFill>
            <a:srgbClr val="E8F6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sz="1450" b="1">
                <a:solidFill>
                  <a:srgbClr val="122F49"/>
                </a:solidFill>
                <a:latin typeface="Aptos"/>
              </a:rPr>
              <a:t>A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1371600" y="3236976"/>
            <a:ext cx="4087368" cy="36576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80" b="1">
                <a:solidFill>
                  <a:srgbClr val="122F49"/>
                </a:solidFill>
                <a:latin typeface="Aptos"/>
              </a:rPr>
              <a:t>Normal yield curve</a:t>
            </a:r>
          </a:p>
        </p:txBody>
      </p:sp>
      <p:sp>
        <p:nvSpPr>
          <p:cNvPr id="65" name="Rounded Rectangle 64"/>
          <p:cNvSpPr/>
          <p:nvPr/>
        </p:nvSpPr>
        <p:spPr>
          <a:xfrm>
            <a:off x="5806440" y="3145536"/>
            <a:ext cx="4800600" cy="512064"/>
          </a:xfrm>
          <a:prstGeom prst="roundRect">
            <a:avLst/>
          </a:prstGeom>
          <a:solidFill>
            <a:srgbClr val="FFFFFF"/>
          </a:solidFill>
          <a:ln w="15875">
            <a:solidFill>
              <a:srgbClr val="B9D7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66" name="Rounded Rectangle 65"/>
          <p:cNvSpPr/>
          <p:nvPr/>
        </p:nvSpPr>
        <p:spPr>
          <a:xfrm>
            <a:off x="5916168" y="3255264"/>
            <a:ext cx="384048" cy="292608"/>
          </a:xfrm>
          <a:prstGeom prst="roundRect">
            <a:avLst/>
          </a:prstGeom>
          <a:solidFill>
            <a:srgbClr val="EAF6FD"/>
          </a:solidFill>
          <a:ln>
            <a:solidFill>
              <a:srgbClr val="EAF6F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sz="1450" b="1">
                <a:solidFill>
                  <a:srgbClr val="122F49"/>
                </a:solidFill>
                <a:latin typeface="Aptos"/>
              </a:rPr>
              <a:t>B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6409944" y="3236976"/>
            <a:ext cx="4087368" cy="36576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80" b="1">
                <a:solidFill>
                  <a:srgbClr val="122F49"/>
                </a:solidFill>
                <a:latin typeface="Aptos"/>
              </a:rPr>
              <a:t>Inverted yield curve</a:t>
            </a:r>
          </a:p>
        </p:txBody>
      </p:sp>
      <p:sp>
        <p:nvSpPr>
          <p:cNvPr id="68" name="Rounded Rectangle 67"/>
          <p:cNvSpPr/>
          <p:nvPr/>
        </p:nvSpPr>
        <p:spPr>
          <a:xfrm>
            <a:off x="768096" y="3822191"/>
            <a:ext cx="4800600" cy="512064"/>
          </a:xfrm>
          <a:prstGeom prst="roundRect">
            <a:avLst/>
          </a:prstGeom>
          <a:solidFill>
            <a:srgbClr val="FFFFFF"/>
          </a:solidFill>
          <a:ln w="15875">
            <a:solidFill>
              <a:srgbClr val="BEDA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69" name="Rounded Rectangle 68"/>
          <p:cNvSpPr/>
          <p:nvPr/>
        </p:nvSpPr>
        <p:spPr>
          <a:xfrm>
            <a:off x="877824" y="3931920"/>
            <a:ext cx="384048" cy="292608"/>
          </a:xfrm>
          <a:prstGeom prst="roundRect">
            <a:avLst/>
          </a:prstGeom>
          <a:solidFill>
            <a:srgbClr val="E8F6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sz="1450" b="1">
                <a:solidFill>
                  <a:srgbClr val="122F49"/>
                </a:solidFill>
                <a:latin typeface="Aptos"/>
              </a:rPr>
              <a:t>C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1371600" y="3913631"/>
            <a:ext cx="4087368" cy="36576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80" b="1">
                <a:solidFill>
                  <a:srgbClr val="122F49"/>
                </a:solidFill>
                <a:latin typeface="Aptos"/>
              </a:rPr>
              <a:t>Upward yield curve</a:t>
            </a:r>
          </a:p>
        </p:txBody>
      </p:sp>
      <p:sp>
        <p:nvSpPr>
          <p:cNvPr id="71" name="Rounded Rectangle 70"/>
          <p:cNvSpPr/>
          <p:nvPr/>
        </p:nvSpPr>
        <p:spPr>
          <a:xfrm>
            <a:off x="5806440" y="3822191"/>
            <a:ext cx="4800600" cy="512064"/>
          </a:xfrm>
          <a:prstGeom prst="roundRect">
            <a:avLst/>
          </a:prstGeom>
          <a:solidFill>
            <a:srgbClr val="FFFFFF"/>
          </a:solidFill>
          <a:ln w="15875">
            <a:solidFill>
              <a:srgbClr val="BEDA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72" name="Rounded Rectangle 71"/>
          <p:cNvSpPr/>
          <p:nvPr/>
        </p:nvSpPr>
        <p:spPr>
          <a:xfrm>
            <a:off x="5916168" y="3931920"/>
            <a:ext cx="384048" cy="292608"/>
          </a:xfrm>
          <a:prstGeom prst="roundRect">
            <a:avLst/>
          </a:prstGeom>
          <a:solidFill>
            <a:srgbClr val="E8F6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sz="1450" b="1">
                <a:solidFill>
                  <a:srgbClr val="122F49"/>
                </a:solidFill>
                <a:latin typeface="Aptos"/>
              </a:rPr>
              <a:t>D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6409944" y="3913631"/>
            <a:ext cx="4087368" cy="36576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80" b="1">
                <a:solidFill>
                  <a:srgbClr val="122F49"/>
                </a:solidFill>
                <a:latin typeface="Aptos"/>
              </a:rPr>
              <a:t>Stable yield curve</a:t>
            </a:r>
          </a:p>
        </p:txBody>
      </p:sp>
      <p:sp>
        <p:nvSpPr>
          <p:cNvPr id="74" name="Rounded Rectangle 73"/>
          <p:cNvSpPr/>
          <p:nvPr/>
        </p:nvSpPr>
        <p:spPr>
          <a:xfrm>
            <a:off x="768096" y="4617720"/>
            <a:ext cx="10607040" cy="1051560"/>
          </a:xfrm>
          <a:prstGeom prst="roundRect">
            <a:avLst/>
          </a:prstGeom>
          <a:solidFill>
            <a:srgbClr val="E2F6F0"/>
          </a:solidFill>
          <a:ln w="15875">
            <a:solidFill>
              <a:srgbClr val="00916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75" name="Rounded Rectangle 74"/>
          <p:cNvSpPr/>
          <p:nvPr/>
        </p:nvSpPr>
        <p:spPr>
          <a:xfrm>
            <a:off x="932688" y="4736592"/>
            <a:ext cx="1371600" cy="310896"/>
          </a:xfrm>
          <a:prstGeom prst="roundRect">
            <a:avLst/>
          </a:prstGeom>
          <a:solidFill>
            <a:srgbClr val="00916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4864" tIns="18288" rIns="54864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FFFFFF"/>
                </a:solidFill>
                <a:latin typeface="Aptos"/>
              </a:rPr>
              <a:t>ANSWER</a:t>
            </a:r>
          </a:p>
        </p:txBody>
      </p:sp>
      <p:sp>
        <p:nvSpPr>
          <p:cNvPr id="76" name="Rounded Rectangle 75"/>
          <p:cNvSpPr/>
          <p:nvPr/>
        </p:nvSpPr>
        <p:spPr>
          <a:xfrm>
            <a:off x="932688" y="5120640"/>
            <a:ext cx="658368" cy="420624"/>
          </a:xfrm>
          <a:prstGeom prst="roundRect">
            <a:avLst/>
          </a:prstGeom>
          <a:solidFill>
            <a:srgbClr val="FFFFFF"/>
          </a:solidFill>
          <a:ln w="13970">
            <a:solidFill>
              <a:srgbClr val="00916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sz="2000" b="1">
                <a:solidFill>
                  <a:srgbClr val="00916E"/>
                </a:solidFill>
                <a:latin typeface="Aptos"/>
              </a:rPr>
              <a:t>B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1737360" y="5074920"/>
            <a:ext cx="4160520" cy="502920"/>
          </a:xfrm>
          <a:prstGeom prst="rect">
            <a:avLst/>
          </a:prstGeom>
          <a:noFill/>
        </p:spPr>
        <p:txBody>
          <a:bodyPr wrap="square" lIns="18288" tIns="9144" bIns="9144">
            <a:noAutofit/>
          </a:bodyPr>
          <a:lstStyle/>
          <a:p>
            <a:pPr algn="l"/>
            <a:r>
              <a:rPr sz="1620" b="1">
                <a:solidFill>
                  <a:srgbClr val="122F49"/>
                </a:solidFill>
                <a:latin typeface="Aptos"/>
              </a:rPr>
              <a:t>Inverted yield curve</a:t>
            </a:r>
          </a:p>
        </p:txBody>
      </p:sp>
      <p:sp>
        <p:nvSpPr>
          <p:cNvPr id="78" name="Rounded Rectangle 77"/>
          <p:cNvSpPr/>
          <p:nvPr/>
        </p:nvSpPr>
        <p:spPr>
          <a:xfrm>
            <a:off x="6126480" y="4736592"/>
            <a:ext cx="1554480" cy="310896"/>
          </a:xfrm>
          <a:prstGeom prst="round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4864" tIns="18288" rIns="54864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916E"/>
                </a:solidFill>
                <a:latin typeface="Aptos"/>
              </a:rPr>
              <a:t>EXPLANATION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6172200" y="5102352"/>
            <a:ext cx="4800600" cy="41148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>
                <a:solidFill>
                  <a:srgbClr val="122F49"/>
                </a:solidFill>
                <a:latin typeface="Aptos"/>
              </a:rPr>
              <a:t>An inverted curve slopes downward because short-term yields exceed long-term yields.</a:t>
            </a:r>
          </a:p>
        </p:txBody>
      </p:sp>
      <p:sp>
        <p:nvSpPr>
          <p:cNvPr id="80" name="Rounded Rectangle 79"/>
          <p:cNvSpPr/>
          <p:nvPr/>
        </p:nvSpPr>
        <p:spPr>
          <a:xfrm>
            <a:off x="768096" y="5760720"/>
            <a:ext cx="10607040" cy="365760"/>
          </a:xfrm>
          <a:prstGeom prst="roundRect">
            <a:avLst/>
          </a:prstGeom>
          <a:solidFill>
            <a:srgbClr val="FFFFFF"/>
          </a:solidFill>
          <a:ln w="15875">
            <a:solidFill>
              <a:srgbClr val="CDE1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09728" tIns="18288" rIns="109728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122F49"/>
                </a:solidFill>
                <a:latin typeface="Aptos"/>
              </a:rPr>
              <a:t>EXAM TECHNIQUE: read the concept, apply the rule, eliminate weak options, then confirm the answer.</a:t>
            </a:r>
          </a:p>
        </p:txBody>
      </p:sp>
      <p:sp>
        <p:nvSpPr>
          <p:cNvPr id="81" name="Rectangle 80"/>
          <p:cNvSpPr/>
          <p:nvPr/>
        </p:nvSpPr>
        <p:spPr>
          <a:xfrm>
            <a:off x="713232" y="1746504"/>
            <a:ext cx="1783080" cy="402336"/>
          </a:xfrm>
          <a:prstGeom prst="rect">
            <a:avLst/>
          </a:prstGeom>
          <a:solidFill>
            <a:srgbClr val="FFFFFF"/>
          </a:solidFill>
          <a:ln w="13970"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82" name="Rounded Rectangle 81"/>
          <p:cNvSpPr/>
          <p:nvPr/>
        </p:nvSpPr>
        <p:spPr>
          <a:xfrm>
            <a:off x="768096" y="1783080"/>
            <a:ext cx="1719072" cy="329184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FFFFFF"/>
                </a:solidFill>
                <a:latin typeface="Aptos"/>
              </a:rPr>
              <a:t>QUESTION 07/10</a:t>
            </a:r>
          </a:p>
        </p:txBody>
      </p:sp>
      <p:sp>
        <p:nvSpPr>
          <p:cNvPr id="83" name="Answer Reveal Overlay 83"/>
          <p:cNvSpPr/>
          <p:nvPr/>
        </p:nvSpPr>
        <p:spPr>
          <a:xfrm>
            <a:off x="5806440" y="3145536"/>
            <a:ext cx="4800600" cy="512064"/>
          </a:xfrm>
          <a:prstGeom prst="roundRect">
            <a:avLst/>
          </a:prstGeom>
          <a:solidFill>
            <a:srgbClr val="E2F6F0"/>
          </a:solidFill>
          <a:ln w="15875">
            <a:solidFill>
              <a:srgbClr val="00916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84" name="Answer Reveal Overlay 84"/>
          <p:cNvSpPr/>
          <p:nvPr/>
        </p:nvSpPr>
        <p:spPr>
          <a:xfrm>
            <a:off x="5916168" y="3255264"/>
            <a:ext cx="384048" cy="292608"/>
          </a:xfrm>
          <a:prstGeom prst="roundRect">
            <a:avLst/>
          </a:prstGeom>
          <a:solidFill>
            <a:srgbClr val="00916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sz="1450" b="1">
                <a:solidFill>
                  <a:srgbClr val="FFFFFF"/>
                </a:solidFill>
                <a:latin typeface="Aptos"/>
              </a:rPr>
              <a:t>B</a:t>
            </a:r>
          </a:p>
        </p:txBody>
      </p:sp>
      <p:sp>
        <p:nvSpPr>
          <p:cNvPr id="85" name="Answer Reveal Overlay 85"/>
          <p:cNvSpPr txBox="1"/>
          <p:nvPr/>
        </p:nvSpPr>
        <p:spPr>
          <a:xfrm>
            <a:off x="6409944" y="3236976"/>
            <a:ext cx="4087368" cy="36576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80" b="1">
                <a:solidFill>
                  <a:srgbClr val="122F49"/>
                </a:solidFill>
                <a:latin typeface="Aptos"/>
              </a:rPr>
              <a:t>Inverted yield curve</a:t>
            </a:r>
          </a:p>
        </p:txBody>
      </p:sp>
      <p:sp>
        <p:nvSpPr>
          <p:cNvPr id="2" name="Text 4">
            <a:extLst>
              <a:ext uri="{FF2B5EF4-FFF2-40B4-BE49-F238E27FC236}">
                <a16:creationId xmlns:a16="http://schemas.microsoft.com/office/drawing/2014/main" id="{1CF8565E-75E1-6A5D-347C-EB74857FD537}"/>
              </a:ext>
            </a:extLst>
          </p:cNvPr>
          <p:cNvSpPr/>
          <p:nvPr/>
        </p:nvSpPr>
        <p:spPr>
          <a:xfrm>
            <a:off x="3035808" y="758952"/>
            <a:ext cx="632764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r>
              <a:rPr sz="1700" b="1" dirty="0">
                <a:solidFill>
                  <a:srgbClr val="17324D"/>
                </a:solidFill>
                <a:latin typeface="Aptos"/>
              </a:rPr>
              <a:t>MCQ Practice </a:t>
            </a:r>
            <a:r>
              <a:rPr lang="en-US" sz="1700" b="1" dirty="0">
                <a:solidFill>
                  <a:srgbClr val="17324D"/>
                </a:solidFill>
                <a:latin typeface="Aptos"/>
              </a:rPr>
              <a:t>7</a:t>
            </a:r>
            <a:endParaRPr sz="1700" b="1" dirty="0">
              <a:solidFill>
                <a:srgbClr val="17324D"/>
              </a:solidFill>
              <a:latin typeface="Aptos"/>
            </a:endParaRPr>
          </a:p>
        </p:txBody>
      </p:sp>
    </p:spTree>
    <p:extLst>
      <p:ext uri="{BB962C8B-B14F-4D97-AF65-F5344CB8AC3E}">
        <p14:creationId xmlns:p14="http://schemas.microsoft.com/office/powerpoint/2010/main" val="334050778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presetID="1" presetClass="entr" presetSubtype="0" fill="hold" grpId="0">
                            <p:stCondLst>
                              <p:cond delay="0"/>
                            </p:stCondLst>
                            <p:childTnLst>
                              <p:set>
                                <p:cBhvr>
                                  <p:cTn id="5" dur="1" fill="hold"/>
                                  <p:tgtEl>
                                    <p:spTgt spid="83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</p:childTnLst>
                          </p:cTn>
                        </p:par>
                        <p:par>
                          <p:cTn id="6" presetID="1" presetClass="entr" presetSubtype="0" fill="hold" grpId="0">
                            <p:stCondLst>
                              <p:cond delay="0"/>
                            </p:stCondLst>
                            <p:childTnLst>
                              <p:set>
                                <p:cBhvr>
                                  <p:cTn id="7" dur="1" fill="hold"/>
                                  <p:tgtEl>
                                    <p:spTgt spid="84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</p:childTnLst>
                          </p:cTn>
                        </p:par>
                        <p:par>
                          <p:cTn id="8" presetID="1" presetClass="entr" presetSubtype="0" fill="hold" grpId="0">
                            <p:stCondLst>
                              <p:cond delay="0"/>
                            </p:stCondLst>
                            <p:childTnLst>
                              <p:set>
                                <p:cBhvr>
                                  <p:cTn id="9" dur="1" fill="hold"/>
                                  <p:tgtEl>
                                    <p:spTgt spid="85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</p:childTnLst>
                          </p:cTn>
                        </p:par>
                        <p:par>
                          <p:cTn id="10" presetID="1" presetClass="entr" presetSubtype="0" fill="hold" grpId="0">
                            <p:stCondLst>
                              <p:cond delay="0"/>
                            </p:stCondLst>
                            <p:childTnLst>
                              <p:set>
                                <p:cBhvr>
                                  <p:cTn id="11" dur="1" fill="hold"/>
                                  <p:tgtEl>
                                    <p:spTgt spid="74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</p:childTnLst>
                          </p:cTn>
                        </p:par>
                        <p:par>
                          <p:cTn id="12" presetID="1" presetClass="entr" presetSubtype="0" fill="hold" grpId="0">
                            <p:stCondLst>
                              <p:cond delay="0"/>
                            </p:stCondLst>
                            <p:childTnLst>
                              <p:set>
                                <p:cBhvr>
                                  <p:cTn id="13" dur="1" fill="hold"/>
                                  <p:tgtEl>
                                    <p:spTgt spid="75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</p:childTnLst>
                          </p:cTn>
                        </p:par>
                        <p:par>
                          <p:cTn id="14" presetID="1" presetClass="entr" presetSubtype="0" fill="hold" grpId="0">
                            <p:stCondLst>
                              <p:cond delay="0"/>
                            </p:stCondLst>
                            <p:childTnLst>
                              <p:set>
                                <p:cBhvr>
                                  <p:cTn id="15" dur="1" fill="hold"/>
                                  <p:tgtEl>
                                    <p:spTgt spid="76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</p:childTnLst>
                          </p:cTn>
                        </p:par>
                        <p:par>
                          <p:cTn id="16" presetID="1" presetClass="entr" presetSubtype="0" fill="hold" grpId="0">
                            <p:stCondLst>
                              <p:cond delay="0"/>
                            </p:stCondLst>
                            <p:childTnLst>
                              <p:set>
                                <p:cBhvr>
                                  <p:cTn id="17" dur="1" fill="hold"/>
                                  <p:tgtEl>
                                    <p:spTgt spid="77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presetID="1" presetClass="entr" presetSubtype="0" fill="hold" grpId="0">
                            <p:stCondLst>
                              <p:cond delay="0"/>
                            </p:stCondLst>
                            <p:childTnLst>
                              <p:set>
                                <p:cBhvr>
                                  <p:cTn id="20" dur="1" fill="hold"/>
                                  <p:tgtEl>
                                    <p:spTgt spid="78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</p:childTnLst>
                          </p:cTn>
                        </p:par>
                        <p:par>
                          <p:cTn id="21" presetID="1" presetClass="entr" presetSubtype="0" fill="hold" grpId="0">
                            <p:stCondLst>
                              <p:cond delay="0"/>
                            </p:stCondLst>
                            <p:childTnLst>
                              <p:set>
                                <p:cBhvr>
                                  <p:cTn id="22" dur="1" fill="hold"/>
                                  <p:tgtEl>
                                    <p:spTgt spid="79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  <p:bldP spid="75" grpId="0" animBg="1"/>
      <p:bldP spid="76" grpId="0" animBg="1"/>
      <p:bldP spid="77" grpId="0"/>
      <p:bldP spid="78" grpId="0" animBg="1"/>
      <p:bldP spid="79" grpId="0"/>
      <p:bldP spid="83" grpId="0" animBg="1"/>
      <p:bldP spid="84" grpId="0" animBg="1"/>
      <p:bldP spid="85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3"/>
          <p:cNvSpPr/>
          <p:nvPr/>
        </p:nvSpPr>
        <p:spPr>
          <a:xfrm>
            <a:off x="3035808" y="338328"/>
            <a:ext cx="1572768" cy="283464"/>
          </a:xfrm>
          <a:prstGeom prst="roundRect">
            <a:avLst>
              <a:gd name="adj" fmla="val 25806"/>
            </a:avLst>
          </a:prstGeom>
          <a:solidFill>
            <a:srgbClr val="EAF5FB"/>
          </a:solidFill>
          <a:ln>
            <a:solidFill>
              <a:srgbClr val="EAF5FB">
                <a:alpha val="0"/>
              </a:srgbClr>
            </a:solidFill>
          </a:ln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C5A8E"/>
                </a:solidFill>
                <a:latin typeface="Aptos"/>
              </a:rPr>
              <a:t>PRACTICE</a:t>
            </a:r>
            <a:endParaRPr lang="en-US" sz="1100" b="1" dirty="0"/>
          </a:p>
        </p:txBody>
      </p:sp>
      <p:sp>
        <p:nvSpPr>
          <p:cNvPr id="7" name="Text 5"/>
          <p:cNvSpPr/>
          <p:nvPr/>
        </p:nvSpPr>
        <p:spPr>
          <a:xfrm>
            <a:off x="3035808" y="1216152"/>
            <a:ext cx="658368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>
              <a:buNone/>
            </a:pPr>
            <a:r>
              <a:rPr lang="en-US" sz="1400" b="1" dirty="0">
                <a:solidFill>
                  <a:srgbClr val="FFC000"/>
                </a:solidFill>
                <a:latin typeface="Aptos"/>
              </a:rPr>
              <a:t>Solved questions: concepts, calculations, and applications.</a:t>
            </a:r>
            <a:endParaRPr lang="en-US" sz="1200" b="1" dirty="0"/>
          </a:p>
        </p:txBody>
      </p:sp>
      <p:sp>
        <p:nvSpPr>
          <p:cNvPr id="14" name="Text 12"/>
          <p:cNvSpPr/>
          <p:nvPr/>
        </p:nvSpPr>
        <p:spPr>
          <a:xfrm>
            <a:off x="502920" y="6565392"/>
            <a:ext cx="29260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B2248"/>
                </a:solidFill>
                <a:latin typeface="Aptos"/>
              </a:rPr>
              <a:t>Interest rates and financial markets</a:t>
            </a:r>
            <a:endParaRPr lang="en-US" sz="1100" b="1" dirty="0"/>
          </a:p>
        </p:txBody>
      </p:sp>
      <p:sp>
        <p:nvSpPr>
          <p:cNvPr id="15" name="Text 13"/>
          <p:cNvSpPr/>
          <p:nvPr/>
        </p:nvSpPr>
        <p:spPr>
          <a:xfrm>
            <a:off x="11292840" y="6528816"/>
            <a:ext cx="4114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sz="1400" b="1">
                <a:solidFill>
                  <a:srgbClr val="17324D"/>
                </a:solidFill>
                <a:latin typeface="Arial"/>
              </a:rPr>
              <a:t>55</a:t>
            </a:r>
            <a:endParaRPr lang="en-US" sz="1200" b="1" dirty="0"/>
          </a:p>
        </p:txBody>
      </p:sp>
      <p:sp>
        <p:nvSpPr>
          <p:cNvPr id="47" name="Rectangle 46"/>
          <p:cNvSpPr/>
          <p:nvPr/>
        </p:nvSpPr>
        <p:spPr>
          <a:xfrm>
            <a:off x="10716768" y="1874519"/>
            <a:ext cx="475488" cy="109728"/>
          </a:xfrm>
          <a:prstGeom prst="rect">
            <a:avLst/>
          </a:prstGeom>
          <a:solidFill>
            <a:srgbClr val="00A9E0"/>
          </a:solidFill>
          <a:ln w="15875">
            <a:solidFill>
              <a:srgbClr val="00A9E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48" name="Rectangle 47"/>
          <p:cNvSpPr/>
          <p:nvPr/>
        </p:nvSpPr>
        <p:spPr>
          <a:xfrm>
            <a:off x="10881360" y="1993392"/>
            <a:ext cx="475488" cy="109728"/>
          </a:xfrm>
          <a:prstGeom prst="rect">
            <a:avLst/>
          </a:prstGeom>
          <a:solidFill>
            <a:srgbClr val="64BEDC"/>
          </a:solidFill>
          <a:ln w="15875">
            <a:solidFill>
              <a:srgbClr val="64BED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49" name="Rectangle 48"/>
          <p:cNvSpPr/>
          <p:nvPr/>
        </p:nvSpPr>
        <p:spPr>
          <a:xfrm>
            <a:off x="11045952" y="2112264"/>
            <a:ext cx="475488" cy="109728"/>
          </a:xfrm>
          <a:prstGeom prst="rect">
            <a:avLst/>
          </a:prstGeom>
          <a:solidFill>
            <a:srgbClr val="F7B500"/>
          </a:solidFill>
          <a:ln w="15875">
            <a:solidFill>
              <a:srgbClr val="F7B5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0" name="Rounded Rectangle 49"/>
          <p:cNvSpPr/>
          <p:nvPr/>
        </p:nvSpPr>
        <p:spPr>
          <a:xfrm>
            <a:off x="768096" y="1783080"/>
            <a:ext cx="1600200" cy="329184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4864" tIns="18288" rIns="54864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FFFFFF"/>
                </a:solidFill>
                <a:latin typeface="Aptos"/>
              </a:rPr>
              <a:t>QUESTION 08 / 10</a:t>
            </a:r>
          </a:p>
        </p:txBody>
      </p:sp>
      <p:sp>
        <p:nvSpPr>
          <p:cNvPr id="51" name="Rounded Rectangle 50"/>
          <p:cNvSpPr/>
          <p:nvPr/>
        </p:nvSpPr>
        <p:spPr>
          <a:xfrm>
            <a:off x="2514600" y="18562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2" name="Rounded Rectangle 51"/>
          <p:cNvSpPr/>
          <p:nvPr/>
        </p:nvSpPr>
        <p:spPr>
          <a:xfrm>
            <a:off x="2743200" y="18562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3" name="Rounded Rectangle 52"/>
          <p:cNvSpPr/>
          <p:nvPr/>
        </p:nvSpPr>
        <p:spPr>
          <a:xfrm>
            <a:off x="2971800" y="18562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4" name="Rounded Rectangle 53"/>
          <p:cNvSpPr/>
          <p:nvPr/>
        </p:nvSpPr>
        <p:spPr>
          <a:xfrm>
            <a:off x="3200400" y="18562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5" name="Rounded Rectangle 54"/>
          <p:cNvSpPr/>
          <p:nvPr/>
        </p:nvSpPr>
        <p:spPr>
          <a:xfrm>
            <a:off x="3429000" y="18562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6" name="Rounded Rectangle 55"/>
          <p:cNvSpPr/>
          <p:nvPr/>
        </p:nvSpPr>
        <p:spPr>
          <a:xfrm>
            <a:off x="3657600" y="18562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7" name="Rounded Rectangle 56"/>
          <p:cNvSpPr/>
          <p:nvPr/>
        </p:nvSpPr>
        <p:spPr>
          <a:xfrm>
            <a:off x="3886200" y="18562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8" name="Rounded Rectangle 57"/>
          <p:cNvSpPr/>
          <p:nvPr/>
        </p:nvSpPr>
        <p:spPr>
          <a:xfrm>
            <a:off x="4114800" y="18562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9" name="Rounded Rectangle 58"/>
          <p:cNvSpPr/>
          <p:nvPr/>
        </p:nvSpPr>
        <p:spPr>
          <a:xfrm>
            <a:off x="4343400" y="1856231"/>
            <a:ext cx="164592" cy="109728"/>
          </a:xfrm>
          <a:prstGeom prst="roundRect">
            <a:avLst/>
          </a:prstGeom>
          <a:solidFill>
            <a:srgbClr val="D2E2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60" name="Rounded Rectangle 59"/>
          <p:cNvSpPr/>
          <p:nvPr/>
        </p:nvSpPr>
        <p:spPr>
          <a:xfrm>
            <a:off x="4572000" y="1856231"/>
            <a:ext cx="164592" cy="109728"/>
          </a:xfrm>
          <a:prstGeom prst="roundRect">
            <a:avLst/>
          </a:prstGeom>
          <a:solidFill>
            <a:srgbClr val="D2E2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61" name="Rectangle 60"/>
          <p:cNvSpPr/>
          <p:nvPr/>
        </p:nvSpPr>
        <p:spPr>
          <a:xfrm>
            <a:off x="768096" y="2176272"/>
            <a:ext cx="10607040" cy="694944"/>
          </a:xfrm>
          <a:prstGeom prst="rect">
            <a:avLst/>
          </a:prstGeom>
          <a:solidFill>
            <a:srgbClr val="F7FAFC"/>
          </a:solidFill>
          <a:ln w="15875">
            <a:solidFill>
              <a:srgbClr val="00A9E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00584" tIns="64008" rIns="100584" bIns="36576" rtlCol="0" anchor="ctr">
            <a:noAutofit/>
          </a:bodyPr>
          <a:lstStyle/>
          <a:p>
            <a:pPr algn="l"/>
            <a:r>
              <a:rPr sz="1650" b="1">
                <a:solidFill>
                  <a:srgbClr val="122F49"/>
                </a:solidFill>
                <a:latin typeface="Aptos"/>
              </a:rPr>
              <a:t>If the discount rate used in NPV analysis increases, holding expected cash flows constant, what happens to present value?</a:t>
            </a:r>
          </a:p>
        </p:txBody>
      </p:sp>
      <p:sp>
        <p:nvSpPr>
          <p:cNvPr id="62" name="Rounded Rectangle 61"/>
          <p:cNvSpPr/>
          <p:nvPr/>
        </p:nvSpPr>
        <p:spPr>
          <a:xfrm>
            <a:off x="768096" y="3145536"/>
            <a:ext cx="4800600" cy="512064"/>
          </a:xfrm>
          <a:prstGeom prst="roundRect">
            <a:avLst/>
          </a:prstGeom>
          <a:solidFill>
            <a:srgbClr val="FFFFFF"/>
          </a:solidFill>
          <a:ln w="15875">
            <a:solidFill>
              <a:srgbClr val="BEDA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63" name="Rounded Rectangle 62"/>
          <p:cNvSpPr/>
          <p:nvPr/>
        </p:nvSpPr>
        <p:spPr>
          <a:xfrm>
            <a:off x="877824" y="3255264"/>
            <a:ext cx="384048" cy="292608"/>
          </a:xfrm>
          <a:prstGeom prst="roundRect">
            <a:avLst/>
          </a:prstGeom>
          <a:solidFill>
            <a:srgbClr val="E8F6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sz="1450" b="1">
                <a:solidFill>
                  <a:srgbClr val="122F49"/>
                </a:solidFill>
                <a:latin typeface="Aptos"/>
              </a:rPr>
              <a:t>A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1371600" y="3236976"/>
            <a:ext cx="4087368" cy="36576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80" b="1">
                <a:solidFill>
                  <a:srgbClr val="122F49"/>
                </a:solidFill>
                <a:latin typeface="Aptos"/>
              </a:rPr>
              <a:t>It increases</a:t>
            </a:r>
          </a:p>
        </p:txBody>
      </p:sp>
      <p:sp>
        <p:nvSpPr>
          <p:cNvPr id="65" name="Rounded Rectangle 64"/>
          <p:cNvSpPr/>
          <p:nvPr/>
        </p:nvSpPr>
        <p:spPr>
          <a:xfrm>
            <a:off x="5806440" y="3145536"/>
            <a:ext cx="4800600" cy="512064"/>
          </a:xfrm>
          <a:prstGeom prst="roundRect">
            <a:avLst/>
          </a:prstGeom>
          <a:solidFill>
            <a:srgbClr val="FFFFFF"/>
          </a:solidFill>
          <a:ln w="15875">
            <a:solidFill>
              <a:srgbClr val="B9D7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66" name="Rounded Rectangle 65"/>
          <p:cNvSpPr/>
          <p:nvPr/>
        </p:nvSpPr>
        <p:spPr>
          <a:xfrm>
            <a:off x="5916168" y="3255264"/>
            <a:ext cx="384048" cy="292608"/>
          </a:xfrm>
          <a:prstGeom prst="roundRect">
            <a:avLst/>
          </a:prstGeom>
          <a:solidFill>
            <a:srgbClr val="EAF6FD"/>
          </a:solidFill>
          <a:ln>
            <a:solidFill>
              <a:srgbClr val="EAF6F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sz="1450" b="1">
                <a:solidFill>
                  <a:srgbClr val="122F49"/>
                </a:solidFill>
                <a:latin typeface="Aptos"/>
              </a:rPr>
              <a:t>B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6409944" y="3236976"/>
            <a:ext cx="4087368" cy="36576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80" b="1">
                <a:solidFill>
                  <a:srgbClr val="122F49"/>
                </a:solidFill>
                <a:latin typeface="Aptos"/>
              </a:rPr>
              <a:t>It decreases</a:t>
            </a:r>
          </a:p>
        </p:txBody>
      </p:sp>
      <p:sp>
        <p:nvSpPr>
          <p:cNvPr id="68" name="Rounded Rectangle 67"/>
          <p:cNvSpPr/>
          <p:nvPr/>
        </p:nvSpPr>
        <p:spPr>
          <a:xfrm>
            <a:off x="768096" y="3822191"/>
            <a:ext cx="4800600" cy="512064"/>
          </a:xfrm>
          <a:prstGeom prst="roundRect">
            <a:avLst/>
          </a:prstGeom>
          <a:solidFill>
            <a:srgbClr val="FFFFFF"/>
          </a:solidFill>
          <a:ln w="15875">
            <a:solidFill>
              <a:srgbClr val="BEDA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69" name="Rounded Rectangle 68"/>
          <p:cNvSpPr/>
          <p:nvPr/>
        </p:nvSpPr>
        <p:spPr>
          <a:xfrm>
            <a:off x="877824" y="3931920"/>
            <a:ext cx="384048" cy="292608"/>
          </a:xfrm>
          <a:prstGeom prst="roundRect">
            <a:avLst/>
          </a:prstGeom>
          <a:solidFill>
            <a:srgbClr val="E8F6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sz="1450" b="1">
                <a:solidFill>
                  <a:srgbClr val="122F49"/>
                </a:solidFill>
                <a:latin typeface="Aptos"/>
              </a:rPr>
              <a:t>C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1371600" y="3913631"/>
            <a:ext cx="4087368" cy="36576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80" b="1">
                <a:solidFill>
                  <a:srgbClr val="122F49"/>
                </a:solidFill>
                <a:latin typeface="Aptos"/>
              </a:rPr>
              <a:t>It remains exactly the same</a:t>
            </a:r>
          </a:p>
        </p:txBody>
      </p:sp>
      <p:sp>
        <p:nvSpPr>
          <p:cNvPr id="71" name="Rounded Rectangle 70"/>
          <p:cNvSpPr/>
          <p:nvPr/>
        </p:nvSpPr>
        <p:spPr>
          <a:xfrm>
            <a:off x="5806440" y="3822191"/>
            <a:ext cx="4800600" cy="512064"/>
          </a:xfrm>
          <a:prstGeom prst="roundRect">
            <a:avLst/>
          </a:prstGeom>
          <a:solidFill>
            <a:srgbClr val="FFFFFF"/>
          </a:solidFill>
          <a:ln w="15875">
            <a:solidFill>
              <a:srgbClr val="BEDA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72" name="Rounded Rectangle 71"/>
          <p:cNvSpPr/>
          <p:nvPr/>
        </p:nvSpPr>
        <p:spPr>
          <a:xfrm>
            <a:off x="5916168" y="3931920"/>
            <a:ext cx="384048" cy="292608"/>
          </a:xfrm>
          <a:prstGeom prst="roundRect">
            <a:avLst/>
          </a:prstGeom>
          <a:solidFill>
            <a:srgbClr val="E8F6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sz="1450" b="1">
                <a:solidFill>
                  <a:srgbClr val="122F49"/>
                </a:solidFill>
                <a:latin typeface="Aptos"/>
              </a:rPr>
              <a:t>D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6409944" y="3913631"/>
            <a:ext cx="4087368" cy="36576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80" b="1">
                <a:solidFill>
                  <a:srgbClr val="122F49"/>
                </a:solidFill>
                <a:latin typeface="Aptos"/>
              </a:rPr>
              <a:t>It becomes equal to book value</a:t>
            </a:r>
          </a:p>
        </p:txBody>
      </p:sp>
      <p:sp>
        <p:nvSpPr>
          <p:cNvPr id="74" name="Rounded Rectangle 73"/>
          <p:cNvSpPr/>
          <p:nvPr/>
        </p:nvSpPr>
        <p:spPr>
          <a:xfrm>
            <a:off x="768096" y="4617720"/>
            <a:ext cx="10607040" cy="1051560"/>
          </a:xfrm>
          <a:prstGeom prst="roundRect">
            <a:avLst/>
          </a:prstGeom>
          <a:solidFill>
            <a:srgbClr val="E2F6F0"/>
          </a:solidFill>
          <a:ln w="15875">
            <a:solidFill>
              <a:srgbClr val="00916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75" name="Rounded Rectangle 74"/>
          <p:cNvSpPr/>
          <p:nvPr/>
        </p:nvSpPr>
        <p:spPr>
          <a:xfrm>
            <a:off x="932688" y="4736592"/>
            <a:ext cx="1371600" cy="310896"/>
          </a:xfrm>
          <a:prstGeom prst="roundRect">
            <a:avLst/>
          </a:prstGeom>
          <a:solidFill>
            <a:srgbClr val="00916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4864" tIns="18288" rIns="54864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FFFFFF"/>
                </a:solidFill>
                <a:latin typeface="Aptos"/>
              </a:rPr>
              <a:t>ANSWER</a:t>
            </a:r>
          </a:p>
        </p:txBody>
      </p:sp>
      <p:sp>
        <p:nvSpPr>
          <p:cNvPr id="76" name="Rounded Rectangle 75"/>
          <p:cNvSpPr/>
          <p:nvPr/>
        </p:nvSpPr>
        <p:spPr>
          <a:xfrm>
            <a:off x="932688" y="5120640"/>
            <a:ext cx="658368" cy="420624"/>
          </a:xfrm>
          <a:prstGeom prst="roundRect">
            <a:avLst/>
          </a:prstGeom>
          <a:solidFill>
            <a:srgbClr val="FFFFFF"/>
          </a:solidFill>
          <a:ln w="13970">
            <a:solidFill>
              <a:srgbClr val="00916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sz="2000" b="1">
                <a:solidFill>
                  <a:srgbClr val="00916E"/>
                </a:solidFill>
                <a:latin typeface="Aptos"/>
              </a:rPr>
              <a:t>B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1737360" y="5074920"/>
            <a:ext cx="4160520" cy="502920"/>
          </a:xfrm>
          <a:prstGeom prst="rect">
            <a:avLst/>
          </a:prstGeom>
          <a:noFill/>
        </p:spPr>
        <p:txBody>
          <a:bodyPr wrap="square" lIns="18288" tIns="9144" bIns="9144">
            <a:noAutofit/>
          </a:bodyPr>
          <a:lstStyle/>
          <a:p>
            <a:pPr algn="l"/>
            <a:r>
              <a:rPr sz="1620" b="1">
                <a:solidFill>
                  <a:srgbClr val="122F49"/>
                </a:solidFill>
                <a:latin typeface="Aptos"/>
              </a:rPr>
              <a:t>It decreases</a:t>
            </a:r>
          </a:p>
        </p:txBody>
      </p:sp>
      <p:sp>
        <p:nvSpPr>
          <p:cNvPr id="78" name="Rounded Rectangle 77"/>
          <p:cNvSpPr/>
          <p:nvPr/>
        </p:nvSpPr>
        <p:spPr>
          <a:xfrm>
            <a:off x="6126480" y="4736592"/>
            <a:ext cx="1554480" cy="310896"/>
          </a:xfrm>
          <a:prstGeom prst="round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4864" tIns="18288" rIns="54864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916E"/>
                </a:solidFill>
                <a:latin typeface="Aptos"/>
              </a:rPr>
              <a:t>EXPLANATION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6172200" y="5102352"/>
            <a:ext cx="4800600" cy="41148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>
                <a:solidFill>
                  <a:srgbClr val="122F49"/>
                </a:solidFill>
                <a:latin typeface="Aptos"/>
              </a:rPr>
              <a:t>A higher discount rate reduces the present value of future cash flows.</a:t>
            </a:r>
          </a:p>
        </p:txBody>
      </p:sp>
      <p:sp>
        <p:nvSpPr>
          <p:cNvPr id="80" name="Rounded Rectangle 79"/>
          <p:cNvSpPr/>
          <p:nvPr/>
        </p:nvSpPr>
        <p:spPr>
          <a:xfrm>
            <a:off x="768096" y="5760720"/>
            <a:ext cx="10607040" cy="365760"/>
          </a:xfrm>
          <a:prstGeom prst="roundRect">
            <a:avLst/>
          </a:prstGeom>
          <a:solidFill>
            <a:srgbClr val="FFFFFF"/>
          </a:solidFill>
          <a:ln w="15875">
            <a:solidFill>
              <a:srgbClr val="CDE1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09728" tIns="18288" rIns="109728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122F49"/>
                </a:solidFill>
                <a:latin typeface="Aptos"/>
              </a:rPr>
              <a:t>EXAM TECHNIQUE: read the concept, apply the rule, eliminate weak options, then confirm the answer.</a:t>
            </a:r>
          </a:p>
        </p:txBody>
      </p:sp>
      <p:sp>
        <p:nvSpPr>
          <p:cNvPr id="81" name="Rectangle 80"/>
          <p:cNvSpPr/>
          <p:nvPr/>
        </p:nvSpPr>
        <p:spPr>
          <a:xfrm>
            <a:off x="713232" y="1746504"/>
            <a:ext cx="1783080" cy="402336"/>
          </a:xfrm>
          <a:prstGeom prst="rect">
            <a:avLst/>
          </a:prstGeom>
          <a:solidFill>
            <a:srgbClr val="FFFFFF"/>
          </a:solidFill>
          <a:ln w="13970"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82" name="Rounded Rectangle 81"/>
          <p:cNvSpPr/>
          <p:nvPr/>
        </p:nvSpPr>
        <p:spPr>
          <a:xfrm>
            <a:off x="768096" y="1783080"/>
            <a:ext cx="1719072" cy="329184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FFFFFF"/>
                </a:solidFill>
                <a:latin typeface="Aptos"/>
              </a:rPr>
              <a:t>QUESTION 08/10</a:t>
            </a:r>
          </a:p>
        </p:txBody>
      </p:sp>
      <p:sp>
        <p:nvSpPr>
          <p:cNvPr id="83" name="Answer Reveal Overlay 83"/>
          <p:cNvSpPr/>
          <p:nvPr/>
        </p:nvSpPr>
        <p:spPr>
          <a:xfrm>
            <a:off x="5806440" y="3145536"/>
            <a:ext cx="4800600" cy="512064"/>
          </a:xfrm>
          <a:prstGeom prst="roundRect">
            <a:avLst/>
          </a:prstGeom>
          <a:solidFill>
            <a:srgbClr val="E2F6F0"/>
          </a:solidFill>
          <a:ln w="15875">
            <a:solidFill>
              <a:srgbClr val="00916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84" name="Answer Reveal Overlay 84"/>
          <p:cNvSpPr/>
          <p:nvPr/>
        </p:nvSpPr>
        <p:spPr>
          <a:xfrm>
            <a:off x="5916168" y="3255264"/>
            <a:ext cx="384048" cy="292608"/>
          </a:xfrm>
          <a:prstGeom prst="roundRect">
            <a:avLst/>
          </a:prstGeom>
          <a:solidFill>
            <a:srgbClr val="00916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sz="1450" b="1">
                <a:solidFill>
                  <a:srgbClr val="FFFFFF"/>
                </a:solidFill>
                <a:latin typeface="Aptos"/>
              </a:rPr>
              <a:t>B</a:t>
            </a:r>
          </a:p>
        </p:txBody>
      </p:sp>
      <p:sp>
        <p:nvSpPr>
          <p:cNvPr id="85" name="Answer Reveal Overlay 85"/>
          <p:cNvSpPr txBox="1"/>
          <p:nvPr/>
        </p:nvSpPr>
        <p:spPr>
          <a:xfrm>
            <a:off x="6409944" y="3236976"/>
            <a:ext cx="4087368" cy="36576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80" b="1">
                <a:solidFill>
                  <a:srgbClr val="122F49"/>
                </a:solidFill>
                <a:latin typeface="Aptos"/>
              </a:rPr>
              <a:t>It decreases</a:t>
            </a:r>
          </a:p>
        </p:txBody>
      </p:sp>
      <p:sp>
        <p:nvSpPr>
          <p:cNvPr id="2" name="Text 4">
            <a:extLst>
              <a:ext uri="{FF2B5EF4-FFF2-40B4-BE49-F238E27FC236}">
                <a16:creationId xmlns:a16="http://schemas.microsoft.com/office/drawing/2014/main" id="{563EE8B7-0815-DCE1-2A0A-97B9D4457AA1}"/>
              </a:ext>
            </a:extLst>
          </p:cNvPr>
          <p:cNvSpPr/>
          <p:nvPr/>
        </p:nvSpPr>
        <p:spPr>
          <a:xfrm>
            <a:off x="3035808" y="758952"/>
            <a:ext cx="632764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r>
              <a:rPr sz="1700" b="1" dirty="0">
                <a:solidFill>
                  <a:srgbClr val="17324D"/>
                </a:solidFill>
                <a:latin typeface="Aptos"/>
              </a:rPr>
              <a:t>MCQ Practice </a:t>
            </a:r>
            <a:r>
              <a:rPr lang="en-US" sz="1700" b="1" dirty="0">
                <a:solidFill>
                  <a:srgbClr val="17324D"/>
                </a:solidFill>
                <a:latin typeface="Aptos"/>
              </a:rPr>
              <a:t>8</a:t>
            </a:r>
            <a:endParaRPr sz="1700" b="1" dirty="0">
              <a:solidFill>
                <a:srgbClr val="17324D"/>
              </a:solidFill>
              <a:latin typeface="Aptos"/>
            </a:endParaRPr>
          </a:p>
        </p:txBody>
      </p:sp>
    </p:spTree>
    <p:extLst>
      <p:ext uri="{BB962C8B-B14F-4D97-AF65-F5344CB8AC3E}">
        <p14:creationId xmlns:p14="http://schemas.microsoft.com/office/powerpoint/2010/main" val="1466025171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presetID="1" presetClass="entr" presetSubtype="0" fill="hold" grpId="0">
                            <p:stCondLst>
                              <p:cond delay="0"/>
                            </p:stCondLst>
                            <p:childTnLst>
                              <p:set>
                                <p:cBhvr>
                                  <p:cTn id="5" dur="1" fill="hold"/>
                                  <p:tgtEl>
                                    <p:spTgt spid="83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</p:childTnLst>
                          </p:cTn>
                        </p:par>
                        <p:par>
                          <p:cTn id="6" presetID="1" presetClass="entr" presetSubtype="0" fill="hold" grpId="0">
                            <p:stCondLst>
                              <p:cond delay="0"/>
                            </p:stCondLst>
                            <p:childTnLst>
                              <p:set>
                                <p:cBhvr>
                                  <p:cTn id="7" dur="1" fill="hold"/>
                                  <p:tgtEl>
                                    <p:spTgt spid="84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</p:childTnLst>
                          </p:cTn>
                        </p:par>
                        <p:par>
                          <p:cTn id="8" presetID="1" presetClass="entr" presetSubtype="0" fill="hold" grpId="0">
                            <p:stCondLst>
                              <p:cond delay="0"/>
                            </p:stCondLst>
                            <p:childTnLst>
                              <p:set>
                                <p:cBhvr>
                                  <p:cTn id="9" dur="1" fill="hold"/>
                                  <p:tgtEl>
                                    <p:spTgt spid="85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</p:childTnLst>
                          </p:cTn>
                        </p:par>
                        <p:par>
                          <p:cTn id="10" presetID="1" presetClass="entr" presetSubtype="0" fill="hold" grpId="0">
                            <p:stCondLst>
                              <p:cond delay="0"/>
                            </p:stCondLst>
                            <p:childTnLst>
                              <p:set>
                                <p:cBhvr>
                                  <p:cTn id="11" dur="1" fill="hold"/>
                                  <p:tgtEl>
                                    <p:spTgt spid="74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</p:childTnLst>
                          </p:cTn>
                        </p:par>
                        <p:par>
                          <p:cTn id="12" presetID="1" presetClass="entr" presetSubtype="0" fill="hold" grpId="0">
                            <p:stCondLst>
                              <p:cond delay="0"/>
                            </p:stCondLst>
                            <p:childTnLst>
                              <p:set>
                                <p:cBhvr>
                                  <p:cTn id="13" dur="1" fill="hold"/>
                                  <p:tgtEl>
                                    <p:spTgt spid="75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</p:childTnLst>
                          </p:cTn>
                        </p:par>
                        <p:par>
                          <p:cTn id="14" presetID="1" presetClass="entr" presetSubtype="0" fill="hold" grpId="0">
                            <p:stCondLst>
                              <p:cond delay="0"/>
                            </p:stCondLst>
                            <p:childTnLst>
                              <p:set>
                                <p:cBhvr>
                                  <p:cTn id="15" dur="1" fill="hold"/>
                                  <p:tgtEl>
                                    <p:spTgt spid="76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</p:childTnLst>
                          </p:cTn>
                        </p:par>
                        <p:par>
                          <p:cTn id="16" presetID="1" presetClass="entr" presetSubtype="0" fill="hold" grpId="0">
                            <p:stCondLst>
                              <p:cond delay="0"/>
                            </p:stCondLst>
                            <p:childTnLst>
                              <p:set>
                                <p:cBhvr>
                                  <p:cTn id="17" dur="1" fill="hold"/>
                                  <p:tgtEl>
                                    <p:spTgt spid="77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presetID="1" presetClass="entr" presetSubtype="0" fill="hold" grpId="0">
                            <p:stCondLst>
                              <p:cond delay="0"/>
                            </p:stCondLst>
                            <p:childTnLst>
                              <p:set>
                                <p:cBhvr>
                                  <p:cTn id="20" dur="1" fill="hold"/>
                                  <p:tgtEl>
                                    <p:spTgt spid="78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</p:childTnLst>
                          </p:cTn>
                        </p:par>
                        <p:par>
                          <p:cTn id="21" presetID="1" presetClass="entr" presetSubtype="0" fill="hold" grpId="0">
                            <p:stCondLst>
                              <p:cond delay="0"/>
                            </p:stCondLst>
                            <p:childTnLst>
                              <p:set>
                                <p:cBhvr>
                                  <p:cTn id="22" dur="1" fill="hold"/>
                                  <p:tgtEl>
                                    <p:spTgt spid="79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  <p:bldP spid="75" grpId="0" animBg="1"/>
      <p:bldP spid="76" grpId="0" animBg="1"/>
      <p:bldP spid="77" grpId="0"/>
      <p:bldP spid="78" grpId="0" animBg="1"/>
      <p:bldP spid="79" grpId="0"/>
      <p:bldP spid="83" grpId="0" animBg="1"/>
      <p:bldP spid="84" grpId="0" animBg="1"/>
      <p:bldP spid="85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3"/>
          <p:cNvSpPr/>
          <p:nvPr/>
        </p:nvSpPr>
        <p:spPr>
          <a:xfrm>
            <a:off x="3035808" y="338328"/>
            <a:ext cx="1572768" cy="283464"/>
          </a:xfrm>
          <a:prstGeom prst="roundRect">
            <a:avLst>
              <a:gd name="adj" fmla="val 25806"/>
            </a:avLst>
          </a:prstGeom>
          <a:solidFill>
            <a:srgbClr val="EAF5FB"/>
          </a:solidFill>
          <a:ln>
            <a:solidFill>
              <a:srgbClr val="EAF5FB">
                <a:alpha val="0"/>
              </a:srgbClr>
            </a:solidFill>
          </a:ln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C5A8E"/>
                </a:solidFill>
                <a:latin typeface="Aptos"/>
              </a:rPr>
              <a:t>PRACTICE</a:t>
            </a:r>
            <a:endParaRPr lang="en-US" sz="1100" b="1" dirty="0"/>
          </a:p>
        </p:txBody>
      </p:sp>
      <p:sp>
        <p:nvSpPr>
          <p:cNvPr id="7" name="Text 5"/>
          <p:cNvSpPr/>
          <p:nvPr/>
        </p:nvSpPr>
        <p:spPr>
          <a:xfrm>
            <a:off x="3035808" y="1216152"/>
            <a:ext cx="658368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>
              <a:buNone/>
            </a:pPr>
            <a:r>
              <a:rPr lang="en-US" sz="1400" b="1" dirty="0">
                <a:solidFill>
                  <a:srgbClr val="FFC000"/>
                </a:solidFill>
                <a:latin typeface="Aptos"/>
              </a:rPr>
              <a:t>Solved questions: concepts, calculations, and applications.</a:t>
            </a:r>
            <a:endParaRPr lang="en-US" sz="1200" b="1" dirty="0"/>
          </a:p>
        </p:txBody>
      </p:sp>
      <p:sp>
        <p:nvSpPr>
          <p:cNvPr id="14" name="Text 12"/>
          <p:cNvSpPr/>
          <p:nvPr/>
        </p:nvSpPr>
        <p:spPr>
          <a:xfrm>
            <a:off x="502920" y="6565392"/>
            <a:ext cx="29260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B2248"/>
                </a:solidFill>
                <a:latin typeface="Aptos"/>
              </a:rPr>
              <a:t>Interest rates and financial markets</a:t>
            </a:r>
            <a:endParaRPr lang="en-US" sz="1100" b="1" dirty="0"/>
          </a:p>
        </p:txBody>
      </p:sp>
      <p:sp>
        <p:nvSpPr>
          <p:cNvPr id="15" name="Text 13"/>
          <p:cNvSpPr/>
          <p:nvPr/>
        </p:nvSpPr>
        <p:spPr>
          <a:xfrm>
            <a:off x="11292840" y="6528816"/>
            <a:ext cx="4114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sz="1400" b="1">
                <a:solidFill>
                  <a:srgbClr val="17324D"/>
                </a:solidFill>
                <a:latin typeface="Arial"/>
              </a:rPr>
              <a:t>56</a:t>
            </a:r>
            <a:endParaRPr lang="en-US" sz="1200" b="1" dirty="0"/>
          </a:p>
        </p:txBody>
      </p:sp>
      <p:sp>
        <p:nvSpPr>
          <p:cNvPr id="47" name="Rectangle 46"/>
          <p:cNvSpPr/>
          <p:nvPr/>
        </p:nvSpPr>
        <p:spPr>
          <a:xfrm>
            <a:off x="10716768" y="1874519"/>
            <a:ext cx="475488" cy="109728"/>
          </a:xfrm>
          <a:prstGeom prst="rect">
            <a:avLst/>
          </a:prstGeom>
          <a:solidFill>
            <a:srgbClr val="00A9E0"/>
          </a:solidFill>
          <a:ln w="15875">
            <a:solidFill>
              <a:srgbClr val="00A9E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48" name="Rectangle 47"/>
          <p:cNvSpPr/>
          <p:nvPr/>
        </p:nvSpPr>
        <p:spPr>
          <a:xfrm>
            <a:off x="10881360" y="1993392"/>
            <a:ext cx="475488" cy="109728"/>
          </a:xfrm>
          <a:prstGeom prst="rect">
            <a:avLst/>
          </a:prstGeom>
          <a:solidFill>
            <a:srgbClr val="64BEDC"/>
          </a:solidFill>
          <a:ln w="15875">
            <a:solidFill>
              <a:srgbClr val="64BED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49" name="Rectangle 48"/>
          <p:cNvSpPr/>
          <p:nvPr/>
        </p:nvSpPr>
        <p:spPr>
          <a:xfrm>
            <a:off x="11045952" y="2112264"/>
            <a:ext cx="475488" cy="109728"/>
          </a:xfrm>
          <a:prstGeom prst="rect">
            <a:avLst/>
          </a:prstGeom>
          <a:solidFill>
            <a:srgbClr val="F7B500"/>
          </a:solidFill>
          <a:ln w="15875">
            <a:solidFill>
              <a:srgbClr val="F7B5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0" name="Rounded Rectangle 49"/>
          <p:cNvSpPr/>
          <p:nvPr/>
        </p:nvSpPr>
        <p:spPr>
          <a:xfrm>
            <a:off x="768096" y="1783080"/>
            <a:ext cx="1600200" cy="329184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4864" tIns="18288" rIns="54864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FFFFFF"/>
                </a:solidFill>
                <a:latin typeface="Aptos"/>
              </a:rPr>
              <a:t>QUESTION 09 / 10</a:t>
            </a:r>
          </a:p>
        </p:txBody>
      </p:sp>
      <p:sp>
        <p:nvSpPr>
          <p:cNvPr id="51" name="Rounded Rectangle 50"/>
          <p:cNvSpPr/>
          <p:nvPr/>
        </p:nvSpPr>
        <p:spPr>
          <a:xfrm>
            <a:off x="2514600" y="18562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2" name="Rounded Rectangle 51"/>
          <p:cNvSpPr/>
          <p:nvPr/>
        </p:nvSpPr>
        <p:spPr>
          <a:xfrm>
            <a:off x="2743200" y="18562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3" name="Rounded Rectangle 52"/>
          <p:cNvSpPr/>
          <p:nvPr/>
        </p:nvSpPr>
        <p:spPr>
          <a:xfrm>
            <a:off x="2971800" y="18562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4" name="Rounded Rectangle 53"/>
          <p:cNvSpPr/>
          <p:nvPr/>
        </p:nvSpPr>
        <p:spPr>
          <a:xfrm>
            <a:off x="3200400" y="18562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5" name="Rounded Rectangle 54"/>
          <p:cNvSpPr/>
          <p:nvPr/>
        </p:nvSpPr>
        <p:spPr>
          <a:xfrm>
            <a:off x="3429000" y="18562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6" name="Rounded Rectangle 55"/>
          <p:cNvSpPr/>
          <p:nvPr/>
        </p:nvSpPr>
        <p:spPr>
          <a:xfrm>
            <a:off x="3657600" y="18562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7" name="Rounded Rectangle 56"/>
          <p:cNvSpPr/>
          <p:nvPr/>
        </p:nvSpPr>
        <p:spPr>
          <a:xfrm>
            <a:off x="3886200" y="18562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8" name="Rounded Rectangle 57"/>
          <p:cNvSpPr/>
          <p:nvPr/>
        </p:nvSpPr>
        <p:spPr>
          <a:xfrm>
            <a:off x="4114800" y="18562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9" name="Rounded Rectangle 58"/>
          <p:cNvSpPr/>
          <p:nvPr/>
        </p:nvSpPr>
        <p:spPr>
          <a:xfrm>
            <a:off x="4343400" y="18562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60" name="Rounded Rectangle 59"/>
          <p:cNvSpPr/>
          <p:nvPr/>
        </p:nvSpPr>
        <p:spPr>
          <a:xfrm>
            <a:off x="4572000" y="1856231"/>
            <a:ext cx="164592" cy="109728"/>
          </a:xfrm>
          <a:prstGeom prst="roundRect">
            <a:avLst/>
          </a:prstGeom>
          <a:solidFill>
            <a:srgbClr val="D2E2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61" name="Rectangle 60"/>
          <p:cNvSpPr/>
          <p:nvPr/>
        </p:nvSpPr>
        <p:spPr>
          <a:xfrm>
            <a:off x="768096" y="2176272"/>
            <a:ext cx="10607040" cy="694944"/>
          </a:xfrm>
          <a:prstGeom prst="rect">
            <a:avLst/>
          </a:prstGeom>
          <a:solidFill>
            <a:srgbClr val="F7FAFC"/>
          </a:solidFill>
          <a:ln w="15875">
            <a:solidFill>
              <a:srgbClr val="00A9E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00584" tIns="64008" rIns="100584" bIns="36576" rtlCol="0" anchor="ctr">
            <a:noAutofit/>
          </a:bodyPr>
          <a:lstStyle/>
          <a:p>
            <a:pPr algn="l"/>
            <a:r>
              <a:rPr sz="1650" b="1">
                <a:solidFill>
                  <a:srgbClr val="122F49"/>
                </a:solidFill>
                <a:latin typeface="Aptos"/>
              </a:rPr>
              <a:t>According to expectations theory, an upward-sloping yield curve can suggest that investors expect future short-term rates to:</a:t>
            </a:r>
          </a:p>
        </p:txBody>
      </p:sp>
      <p:sp>
        <p:nvSpPr>
          <p:cNvPr id="62" name="Rounded Rectangle 61"/>
          <p:cNvSpPr/>
          <p:nvPr/>
        </p:nvSpPr>
        <p:spPr>
          <a:xfrm>
            <a:off x="768096" y="3145536"/>
            <a:ext cx="4800600" cy="512064"/>
          </a:xfrm>
          <a:prstGeom prst="roundRect">
            <a:avLst/>
          </a:prstGeom>
          <a:solidFill>
            <a:srgbClr val="FFFFFF"/>
          </a:solidFill>
          <a:ln w="15875">
            <a:solidFill>
              <a:srgbClr val="BEDA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63" name="Rounded Rectangle 62"/>
          <p:cNvSpPr/>
          <p:nvPr/>
        </p:nvSpPr>
        <p:spPr>
          <a:xfrm>
            <a:off x="877824" y="3255264"/>
            <a:ext cx="384048" cy="292608"/>
          </a:xfrm>
          <a:prstGeom prst="roundRect">
            <a:avLst/>
          </a:prstGeom>
          <a:solidFill>
            <a:srgbClr val="E8F6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sz="1450" b="1">
                <a:solidFill>
                  <a:srgbClr val="122F49"/>
                </a:solidFill>
                <a:latin typeface="Aptos"/>
              </a:rPr>
              <a:t>A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1371600" y="3236976"/>
            <a:ext cx="4087368" cy="36576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80" b="1">
                <a:solidFill>
                  <a:srgbClr val="122F49"/>
                </a:solidFill>
                <a:latin typeface="Aptos"/>
              </a:rPr>
              <a:t>Decrease sharply</a:t>
            </a:r>
          </a:p>
        </p:txBody>
      </p:sp>
      <p:sp>
        <p:nvSpPr>
          <p:cNvPr id="65" name="Rounded Rectangle 64"/>
          <p:cNvSpPr/>
          <p:nvPr/>
        </p:nvSpPr>
        <p:spPr>
          <a:xfrm>
            <a:off x="5806440" y="3145536"/>
            <a:ext cx="4800600" cy="512064"/>
          </a:xfrm>
          <a:prstGeom prst="roundRect">
            <a:avLst/>
          </a:prstGeom>
          <a:solidFill>
            <a:srgbClr val="FFFFFF"/>
          </a:solidFill>
          <a:ln w="15875">
            <a:solidFill>
              <a:srgbClr val="BEDA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66" name="Rounded Rectangle 65"/>
          <p:cNvSpPr/>
          <p:nvPr/>
        </p:nvSpPr>
        <p:spPr>
          <a:xfrm>
            <a:off x="5916168" y="3255264"/>
            <a:ext cx="384048" cy="292608"/>
          </a:xfrm>
          <a:prstGeom prst="roundRect">
            <a:avLst/>
          </a:prstGeom>
          <a:solidFill>
            <a:srgbClr val="E8F6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sz="1450" b="1">
                <a:solidFill>
                  <a:srgbClr val="122F49"/>
                </a:solidFill>
                <a:latin typeface="Aptos"/>
              </a:rPr>
              <a:t>B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6409944" y="3236976"/>
            <a:ext cx="4087368" cy="36576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80" b="1">
                <a:solidFill>
                  <a:srgbClr val="122F49"/>
                </a:solidFill>
                <a:latin typeface="Aptos"/>
              </a:rPr>
              <a:t>Remain negative forever</a:t>
            </a:r>
          </a:p>
        </p:txBody>
      </p:sp>
      <p:sp>
        <p:nvSpPr>
          <p:cNvPr id="68" name="Rounded Rectangle 67"/>
          <p:cNvSpPr/>
          <p:nvPr/>
        </p:nvSpPr>
        <p:spPr>
          <a:xfrm>
            <a:off x="768096" y="3822191"/>
            <a:ext cx="4800600" cy="512064"/>
          </a:xfrm>
          <a:prstGeom prst="roundRect">
            <a:avLst/>
          </a:prstGeom>
          <a:solidFill>
            <a:srgbClr val="FFFFFF"/>
          </a:solidFill>
          <a:ln w="15875">
            <a:solidFill>
              <a:srgbClr val="B9D7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69" name="Rounded Rectangle 68"/>
          <p:cNvSpPr/>
          <p:nvPr/>
        </p:nvSpPr>
        <p:spPr>
          <a:xfrm>
            <a:off x="877824" y="3931920"/>
            <a:ext cx="384048" cy="292608"/>
          </a:xfrm>
          <a:prstGeom prst="roundRect">
            <a:avLst/>
          </a:prstGeom>
          <a:solidFill>
            <a:srgbClr val="EAF6FD"/>
          </a:solidFill>
          <a:ln>
            <a:solidFill>
              <a:srgbClr val="EAF6F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sz="1450" b="1">
                <a:solidFill>
                  <a:srgbClr val="122F49"/>
                </a:solidFill>
                <a:latin typeface="Aptos"/>
              </a:rPr>
              <a:t>C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1371600" y="3913631"/>
            <a:ext cx="4087368" cy="36576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80" b="1">
                <a:solidFill>
                  <a:srgbClr val="122F49"/>
                </a:solidFill>
                <a:latin typeface="Aptos"/>
              </a:rPr>
              <a:t>Increase</a:t>
            </a:r>
          </a:p>
        </p:txBody>
      </p:sp>
      <p:sp>
        <p:nvSpPr>
          <p:cNvPr id="71" name="Rounded Rectangle 70"/>
          <p:cNvSpPr/>
          <p:nvPr/>
        </p:nvSpPr>
        <p:spPr>
          <a:xfrm>
            <a:off x="5806440" y="3822191"/>
            <a:ext cx="4800600" cy="512064"/>
          </a:xfrm>
          <a:prstGeom prst="roundRect">
            <a:avLst/>
          </a:prstGeom>
          <a:solidFill>
            <a:srgbClr val="FFFFFF"/>
          </a:solidFill>
          <a:ln w="15875">
            <a:solidFill>
              <a:srgbClr val="BEDA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72" name="Rounded Rectangle 71"/>
          <p:cNvSpPr/>
          <p:nvPr/>
        </p:nvSpPr>
        <p:spPr>
          <a:xfrm>
            <a:off x="5916168" y="3931920"/>
            <a:ext cx="384048" cy="292608"/>
          </a:xfrm>
          <a:prstGeom prst="roundRect">
            <a:avLst/>
          </a:prstGeom>
          <a:solidFill>
            <a:srgbClr val="E8F6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sz="1450" b="1">
                <a:solidFill>
                  <a:srgbClr val="122F49"/>
                </a:solidFill>
                <a:latin typeface="Aptos"/>
              </a:rPr>
              <a:t>D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6409944" y="3913631"/>
            <a:ext cx="4087368" cy="36576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80" b="1">
                <a:solidFill>
                  <a:srgbClr val="122F49"/>
                </a:solidFill>
                <a:latin typeface="Aptos"/>
              </a:rPr>
              <a:t>Become unrelated to inflation</a:t>
            </a:r>
          </a:p>
        </p:txBody>
      </p:sp>
      <p:sp>
        <p:nvSpPr>
          <p:cNvPr id="74" name="Rounded Rectangle 73"/>
          <p:cNvSpPr/>
          <p:nvPr/>
        </p:nvSpPr>
        <p:spPr>
          <a:xfrm>
            <a:off x="768096" y="4617720"/>
            <a:ext cx="10607040" cy="1051560"/>
          </a:xfrm>
          <a:prstGeom prst="roundRect">
            <a:avLst/>
          </a:prstGeom>
          <a:solidFill>
            <a:srgbClr val="E2F6F0"/>
          </a:solidFill>
          <a:ln w="15875">
            <a:solidFill>
              <a:srgbClr val="00916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75" name="Rounded Rectangle 74"/>
          <p:cNvSpPr/>
          <p:nvPr/>
        </p:nvSpPr>
        <p:spPr>
          <a:xfrm>
            <a:off x="932688" y="4736592"/>
            <a:ext cx="1371600" cy="310896"/>
          </a:xfrm>
          <a:prstGeom prst="roundRect">
            <a:avLst/>
          </a:prstGeom>
          <a:solidFill>
            <a:srgbClr val="00916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4864" tIns="18288" rIns="54864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FFFFFF"/>
                </a:solidFill>
                <a:latin typeface="Aptos"/>
              </a:rPr>
              <a:t>ANSWER</a:t>
            </a:r>
          </a:p>
        </p:txBody>
      </p:sp>
      <p:sp>
        <p:nvSpPr>
          <p:cNvPr id="76" name="Rounded Rectangle 75"/>
          <p:cNvSpPr/>
          <p:nvPr/>
        </p:nvSpPr>
        <p:spPr>
          <a:xfrm>
            <a:off x="932688" y="5120640"/>
            <a:ext cx="658368" cy="420624"/>
          </a:xfrm>
          <a:prstGeom prst="roundRect">
            <a:avLst/>
          </a:prstGeom>
          <a:solidFill>
            <a:srgbClr val="FFFFFF"/>
          </a:solidFill>
          <a:ln w="13970">
            <a:solidFill>
              <a:srgbClr val="00916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sz="2000" b="1">
                <a:solidFill>
                  <a:srgbClr val="00916E"/>
                </a:solidFill>
                <a:latin typeface="Aptos"/>
              </a:rPr>
              <a:t>C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1737360" y="5074920"/>
            <a:ext cx="4160520" cy="502920"/>
          </a:xfrm>
          <a:prstGeom prst="rect">
            <a:avLst/>
          </a:prstGeom>
          <a:noFill/>
        </p:spPr>
        <p:txBody>
          <a:bodyPr wrap="square" lIns="18288" tIns="9144" bIns="9144">
            <a:noAutofit/>
          </a:bodyPr>
          <a:lstStyle/>
          <a:p>
            <a:pPr algn="l"/>
            <a:r>
              <a:rPr sz="1620" b="1">
                <a:solidFill>
                  <a:srgbClr val="122F49"/>
                </a:solidFill>
                <a:latin typeface="Aptos"/>
              </a:rPr>
              <a:t>Increase</a:t>
            </a:r>
          </a:p>
        </p:txBody>
      </p:sp>
      <p:sp>
        <p:nvSpPr>
          <p:cNvPr id="78" name="Rounded Rectangle 77"/>
          <p:cNvSpPr/>
          <p:nvPr/>
        </p:nvSpPr>
        <p:spPr>
          <a:xfrm>
            <a:off x="6126480" y="4736592"/>
            <a:ext cx="1554480" cy="310896"/>
          </a:xfrm>
          <a:prstGeom prst="round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4864" tIns="18288" rIns="54864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916E"/>
                </a:solidFill>
                <a:latin typeface="Aptos"/>
              </a:rPr>
              <a:t>EXPLANATION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6172200" y="5102352"/>
            <a:ext cx="4800600" cy="41148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>
                <a:solidFill>
                  <a:srgbClr val="122F49"/>
                </a:solidFill>
                <a:latin typeface="Aptos"/>
              </a:rPr>
              <a:t>Expectations theory interprets long-term rates as reflecting expected future short-term rates.</a:t>
            </a:r>
          </a:p>
        </p:txBody>
      </p:sp>
      <p:sp>
        <p:nvSpPr>
          <p:cNvPr id="80" name="Rounded Rectangle 79"/>
          <p:cNvSpPr/>
          <p:nvPr/>
        </p:nvSpPr>
        <p:spPr>
          <a:xfrm>
            <a:off x="768096" y="5760720"/>
            <a:ext cx="10607040" cy="365760"/>
          </a:xfrm>
          <a:prstGeom prst="roundRect">
            <a:avLst/>
          </a:prstGeom>
          <a:solidFill>
            <a:srgbClr val="FFFFFF"/>
          </a:solidFill>
          <a:ln w="15875">
            <a:solidFill>
              <a:srgbClr val="CDE1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09728" tIns="18288" rIns="109728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122F49"/>
                </a:solidFill>
                <a:latin typeface="Aptos"/>
              </a:rPr>
              <a:t>EXAM TECHNIQUE: read the concept, apply the rule, eliminate weak options, then confirm the answer.</a:t>
            </a:r>
          </a:p>
        </p:txBody>
      </p:sp>
      <p:sp>
        <p:nvSpPr>
          <p:cNvPr id="81" name="Rectangle 80"/>
          <p:cNvSpPr/>
          <p:nvPr/>
        </p:nvSpPr>
        <p:spPr>
          <a:xfrm>
            <a:off x="713232" y="1746504"/>
            <a:ext cx="1783080" cy="402336"/>
          </a:xfrm>
          <a:prstGeom prst="rect">
            <a:avLst/>
          </a:prstGeom>
          <a:solidFill>
            <a:srgbClr val="FFFFFF"/>
          </a:solidFill>
          <a:ln w="13970"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82" name="Rounded Rectangle 81"/>
          <p:cNvSpPr/>
          <p:nvPr/>
        </p:nvSpPr>
        <p:spPr>
          <a:xfrm>
            <a:off x="768096" y="1783080"/>
            <a:ext cx="1719072" cy="329184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FFFFFF"/>
                </a:solidFill>
                <a:latin typeface="Aptos"/>
              </a:rPr>
              <a:t>QUESTION 09/10</a:t>
            </a:r>
          </a:p>
        </p:txBody>
      </p:sp>
      <p:sp>
        <p:nvSpPr>
          <p:cNvPr id="83" name="Answer Reveal Overlay 83"/>
          <p:cNvSpPr/>
          <p:nvPr/>
        </p:nvSpPr>
        <p:spPr>
          <a:xfrm>
            <a:off x="768096" y="3822191"/>
            <a:ext cx="4800600" cy="512064"/>
          </a:xfrm>
          <a:prstGeom prst="roundRect">
            <a:avLst/>
          </a:prstGeom>
          <a:solidFill>
            <a:srgbClr val="E2F6F0"/>
          </a:solidFill>
          <a:ln w="15875">
            <a:solidFill>
              <a:srgbClr val="00916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84" name="Answer Reveal Overlay 84"/>
          <p:cNvSpPr/>
          <p:nvPr/>
        </p:nvSpPr>
        <p:spPr>
          <a:xfrm>
            <a:off x="877824" y="3931920"/>
            <a:ext cx="384048" cy="292608"/>
          </a:xfrm>
          <a:prstGeom prst="roundRect">
            <a:avLst/>
          </a:prstGeom>
          <a:solidFill>
            <a:srgbClr val="00916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sz="1450" b="1">
                <a:solidFill>
                  <a:srgbClr val="FFFFFF"/>
                </a:solidFill>
                <a:latin typeface="Aptos"/>
              </a:rPr>
              <a:t>C</a:t>
            </a:r>
          </a:p>
        </p:txBody>
      </p:sp>
      <p:sp>
        <p:nvSpPr>
          <p:cNvPr id="85" name="Answer Reveal Overlay 85"/>
          <p:cNvSpPr txBox="1"/>
          <p:nvPr/>
        </p:nvSpPr>
        <p:spPr>
          <a:xfrm>
            <a:off x="1371600" y="3913631"/>
            <a:ext cx="4087368" cy="36576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80" b="1">
                <a:solidFill>
                  <a:srgbClr val="122F49"/>
                </a:solidFill>
                <a:latin typeface="Aptos"/>
              </a:rPr>
              <a:t>Increase</a:t>
            </a:r>
          </a:p>
        </p:txBody>
      </p:sp>
      <p:sp>
        <p:nvSpPr>
          <p:cNvPr id="2" name="Text 4">
            <a:extLst>
              <a:ext uri="{FF2B5EF4-FFF2-40B4-BE49-F238E27FC236}">
                <a16:creationId xmlns:a16="http://schemas.microsoft.com/office/drawing/2014/main" id="{C56B675B-CE56-AB01-F3CB-AE10AD9EEAF4}"/>
              </a:ext>
            </a:extLst>
          </p:cNvPr>
          <p:cNvSpPr/>
          <p:nvPr/>
        </p:nvSpPr>
        <p:spPr>
          <a:xfrm>
            <a:off x="3035808" y="758952"/>
            <a:ext cx="632764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r>
              <a:rPr sz="1700" b="1" dirty="0">
                <a:solidFill>
                  <a:srgbClr val="17324D"/>
                </a:solidFill>
                <a:latin typeface="Aptos"/>
              </a:rPr>
              <a:t>MCQ Practice </a:t>
            </a:r>
            <a:r>
              <a:rPr lang="en-US" sz="1700" b="1" dirty="0">
                <a:solidFill>
                  <a:srgbClr val="17324D"/>
                </a:solidFill>
                <a:latin typeface="Aptos"/>
              </a:rPr>
              <a:t>9</a:t>
            </a:r>
            <a:endParaRPr sz="1700" b="1" dirty="0">
              <a:solidFill>
                <a:srgbClr val="17324D"/>
              </a:solidFill>
              <a:latin typeface="Aptos"/>
            </a:endParaRPr>
          </a:p>
        </p:txBody>
      </p:sp>
    </p:spTree>
    <p:extLst>
      <p:ext uri="{BB962C8B-B14F-4D97-AF65-F5344CB8AC3E}">
        <p14:creationId xmlns:p14="http://schemas.microsoft.com/office/powerpoint/2010/main" val="1492048174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presetID="1" presetClass="entr" presetSubtype="0" fill="hold" grpId="0">
                            <p:stCondLst>
                              <p:cond delay="0"/>
                            </p:stCondLst>
                            <p:childTnLst>
                              <p:set>
                                <p:cBhvr>
                                  <p:cTn id="5" dur="1" fill="hold"/>
                                  <p:tgtEl>
                                    <p:spTgt spid="83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</p:childTnLst>
                          </p:cTn>
                        </p:par>
                        <p:par>
                          <p:cTn id="6" presetID="1" presetClass="entr" presetSubtype="0" fill="hold" grpId="0">
                            <p:stCondLst>
                              <p:cond delay="0"/>
                            </p:stCondLst>
                            <p:childTnLst>
                              <p:set>
                                <p:cBhvr>
                                  <p:cTn id="7" dur="1" fill="hold"/>
                                  <p:tgtEl>
                                    <p:spTgt spid="84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</p:childTnLst>
                          </p:cTn>
                        </p:par>
                        <p:par>
                          <p:cTn id="8" presetID="1" presetClass="entr" presetSubtype="0" fill="hold" grpId="0">
                            <p:stCondLst>
                              <p:cond delay="0"/>
                            </p:stCondLst>
                            <p:childTnLst>
                              <p:set>
                                <p:cBhvr>
                                  <p:cTn id="9" dur="1" fill="hold"/>
                                  <p:tgtEl>
                                    <p:spTgt spid="85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</p:childTnLst>
                          </p:cTn>
                        </p:par>
                        <p:par>
                          <p:cTn id="10" presetID="1" presetClass="entr" presetSubtype="0" fill="hold" grpId="0">
                            <p:stCondLst>
                              <p:cond delay="0"/>
                            </p:stCondLst>
                            <p:childTnLst>
                              <p:set>
                                <p:cBhvr>
                                  <p:cTn id="11" dur="1" fill="hold"/>
                                  <p:tgtEl>
                                    <p:spTgt spid="74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</p:childTnLst>
                          </p:cTn>
                        </p:par>
                        <p:par>
                          <p:cTn id="12" presetID="1" presetClass="entr" presetSubtype="0" fill="hold" grpId="0">
                            <p:stCondLst>
                              <p:cond delay="0"/>
                            </p:stCondLst>
                            <p:childTnLst>
                              <p:set>
                                <p:cBhvr>
                                  <p:cTn id="13" dur="1" fill="hold"/>
                                  <p:tgtEl>
                                    <p:spTgt spid="75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</p:childTnLst>
                          </p:cTn>
                        </p:par>
                        <p:par>
                          <p:cTn id="14" presetID="1" presetClass="entr" presetSubtype="0" fill="hold" grpId="0">
                            <p:stCondLst>
                              <p:cond delay="0"/>
                            </p:stCondLst>
                            <p:childTnLst>
                              <p:set>
                                <p:cBhvr>
                                  <p:cTn id="15" dur="1" fill="hold"/>
                                  <p:tgtEl>
                                    <p:spTgt spid="76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</p:childTnLst>
                          </p:cTn>
                        </p:par>
                        <p:par>
                          <p:cTn id="16" presetID="1" presetClass="entr" presetSubtype="0" fill="hold" grpId="0">
                            <p:stCondLst>
                              <p:cond delay="0"/>
                            </p:stCondLst>
                            <p:childTnLst>
                              <p:set>
                                <p:cBhvr>
                                  <p:cTn id="17" dur="1" fill="hold"/>
                                  <p:tgtEl>
                                    <p:spTgt spid="77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presetID="1" presetClass="entr" presetSubtype="0" fill="hold" grpId="0">
                            <p:stCondLst>
                              <p:cond delay="0"/>
                            </p:stCondLst>
                            <p:childTnLst>
                              <p:set>
                                <p:cBhvr>
                                  <p:cTn id="20" dur="1" fill="hold"/>
                                  <p:tgtEl>
                                    <p:spTgt spid="78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</p:childTnLst>
                          </p:cTn>
                        </p:par>
                        <p:par>
                          <p:cTn id="21" presetID="1" presetClass="entr" presetSubtype="0" fill="hold" grpId="0">
                            <p:stCondLst>
                              <p:cond delay="0"/>
                            </p:stCondLst>
                            <p:childTnLst>
                              <p:set>
                                <p:cBhvr>
                                  <p:cTn id="22" dur="1" fill="hold"/>
                                  <p:tgtEl>
                                    <p:spTgt spid="79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  <p:bldP spid="75" grpId="0" animBg="1"/>
      <p:bldP spid="76" grpId="0" animBg="1"/>
      <p:bldP spid="77" grpId="0"/>
      <p:bldP spid="78" grpId="0" animBg="1"/>
      <p:bldP spid="79" grpId="0"/>
      <p:bldP spid="83" grpId="0" animBg="1"/>
      <p:bldP spid="84" grpId="0" animBg="1"/>
      <p:bldP spid="85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3"/>
          <p:cNvSpPr/>
          <p:nvPr/>
        </p:nvSpPr>
        <p:spPr>
          <a:xfrm>
            <a:off x="3035808" y="338328"/>
            <a:ext cx="1572768" cy="283464"/>
          </a:xfrm>
          <a:prstGeom prst="roundRect">
            <a:avLst>
              <a:gd name="adj" fmla="val 25806"/>
            </a:avLst>
          </a:prstGeom>
          <a:solidFill>
            <a:srgbClr val="EAF5FB"/>
          </a:solidFill>
          <a:ln>
            <a:solidFill>
              <a:srgbClr val="EAF5FB">
                <a:alpha val="0"/>
              </a:srgbClr>
            </a:solidFill>
          </a:ln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C5A8E"/>
                </a:solidFill>
                <a:latin typeface="Aptos"/>
              </a:rPr>
              <a:t>PRACTICE</a:t>
            </a:r>
            <a:endParaRPr lang="en-US" sz="1100" b="1" dirty="0"/>
          </a:p>
        </p:txBody>
      </p:sp>
      <p:sp>
        <p:nvSpPr>
          <p:cNvPr id="7" name="Text 5"/>
          <p:cNvSpPr/>
          <p:nvPr/>
        </p:nvSpPr>
        <p:spPr>
          <a:xfrm>
            <a:off x="3035808" y="1216152"/>
            <a:ext cx="658368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>
              <a:buNone/>
            </a:pPr>
            <a:r>
              <a:rPr lang="en-US" sz="1400" b="1" dirty="0">
                <a:solidFill>
                  <a:srgbClr val="FFC000"/>
                </a:solidFill>
                <a:latin typeface="Aptos"/>
              </a:rPr>
              <a:t>Solved questions: concepts, calculations, and applications.</a:t>
            </a:r>
            <a:endParaRPr lang="en-US" sz="1200" b="1" dirty="0"/>
          </a:p>
        </p:txBody>
      </p:sp>
      <p:sp>
        <p:nvSpPr>
          <p:cNvPr id="14" name="Text 12"/>
          <p:cNvSpPr/>
          <p:nvPr/>
        </p:nvSpPr>
        <p:spPr>
          <a:xfrm>
            <a:off x="502920" y="6565392"/>
            <a:ext cx="29260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B2248"/>
                </a:solidFill>
                <a:latin typeface="Aptos"/>
              </a:rPr>
              <a:t>Interest rates and financial markets</a:t>
            </a:r>
            <a:endParaRPr lang="en-US" sz="1100" b="1" dirty="0"/>
          </a:p>
        </p:txBody>
      </p:sp>
      <p:sp>
        <p:nvSpPr>
          <p:cNvPr id="15" name="Text 13"/>
          <p:cNvSpPr/>
          <p:nvPr/>
        </p:nvSpPr>
        <p:spPr>
          <a:xfrm>
            <a:off x="11292840" y="6528816"/>
            <a:ext cx="4114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sz="1400" b="1">
                <a:solidFill>
                  <a:srgbClr val="17324D"/>
                </a:solidFill>
                <a:latin typeface="Arial"/>
              </a:rPr>
              <a:t>57</a:t>
            </a:r>
            <a:endParaRPr lang="en-US" sz="1200" b="1" dirty="0"/>
          </a:p>
        </p:txBody>
      </p:sp>
      <p:sp>
        <p:nvSpPr>
          <p:cNvPr id="47" name="Rectangle 46"/>
          <p:cNvSpPr/>
          <p:nvPr/>
        </p:nvSpPr>
        <p:spPr>
          <a:xfrm>
            <a:off x="10716768" y="1874519"/>
            <a:ext cx="475488" cy="109728"/>
          </a:xfrm>
          <a:prstGeom prst="rect">
            <a:avLst/>
          </a:prstGeom>
          <a:solidFill>
            <a:srgbClr val="00A9E0"/>
          </a:solidFill>
          <a:ln w="15875">
            <a:solidFill>
              <a:srgbClr val="00A9E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48" name="Rectangle 47"/>
          <p:cNvSpPr/>
          <p:nvPr/>
        </p:nvSpPr>
        <p:spPr>
          <a:xfrm>
            <a:off x="10881360" y="1993392"/>
            <a:ext cx="475488" cy="109728"/>
          </a:xfrm>
          <a:prstGeom prst="rect">
            <a:avLst/>
          </a:prstGeom>
          <a:solidFill>
            <a:srgbClr val="64BEDC"/>
          </a:solidFill>
          <a:ln w="15875">
            <a:solidFill>
              <a:srgbClr val="64BED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49" name="Rectangle 48"/>
          <p:cNvSpPr/>
          <p:nvPr/>
        </p:nvSpPr>
        <p:spPr>
          <a:xfrm>
            <a:off x="11045952" y="2112264"/>
            <a:ext cx="475488" cy="109728"/>
          </a:xfrm>
          <a:prstGeom prst="rect">
            <a:avLst/>
          </a:prstGeom>
          <a:solidFill>
            <a:srgbClr val="F7B500"/>
          </a:solidFill>
          <a:ln w="15875">
            <a:solidFill>
              <a:srgbClr val="F7B5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0" name="Rounded Rectangle 49"/>
          <p:cNvSpPr/>
          <p:nvPr/>
        </p:nvSpPr>
        <p:spPr>
          <a:xfrm>
            <a:off x="768096" y="1783080"/>
            <a:ext cx="1600200" cy="329184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4864" tIns="18288" rIns="54864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FFFFFF"/>
                </a:solidFill>
                <a:latin typeface="Aptos"/>
              </a:rPr>
              <a:t>QUESTION 10 / 10</a:t>
            </a:r>
          </a:p>
        </p:txBody>
      </p:sp>
      <p:sp>
        <p:nvSpPr>
          <p:cNvPr id="51" name="Rounded Rectangle 50"/>
          <p:cNvSpPr/>
          <p:nvPr/>
        </p:nvSpPr>
        <p:spPr>
          <a:xfrm>
            <a:off x="2514600" y="18562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2" name="Rounded Rectangle 51"/>
          <p:cNvSpPr/>
          <p:nvPr/>
        </p:nvSpPr>
        <p:spPr>
          <a:xfrm>
            <a:off x="2743200" y="18562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3" name="Rounded Rectangle 52"/>
          <p:cNvSpPr/>
          <p:nvPr/>
        </p:nvSpPr>
        <p:spPr>
          <a:xfrm>
            <a:off x="2971800" y="18562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4" name="Rounded Rectangle 53"/>
          <p:cNvSpPr/>
          <p:nvPr/>
        </p:nvSpPr>
        <p:spPr>
          <a:xfrm>
            <a:off x="3200400" y="18562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5" name="Rounded Rectangle 54"/>
          <p:cNvSpPr/>
          <p:nvPr/>
        </p:nvSpPr>
        <p:spPr>
          <a:xfrm>
            <a:off x="3429000" y="18562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6" name="Rounded Rectangle 55"/>
          <p:cNvSpPr/>
          <p:nvPr/>
        </p:nvSpPr>
        <p:spPr>
          <a:xfrm>
            <a:off x="3657600" y="18562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7" name="Rounded Rectangle 56"/>
          <p:cNvSpPr/>
          <p:nvPr/>
        </p:nvSpPr>
        <p:spPr>
          <a:xfrm>
            <a:off x="3886200" y="18562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8" name="Rounded Rectangle 57"/>
          <p:cNvSpPr/>
          <p:nvPr/>
        </p:nvSpPr>
        <p:spPr>
          <a:xfrm>
            <a:off x="4114800" y="18562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9" name="Rounded Rectangle 58"/>
          <p:cNvSpPr/>
          <p:nvPr/>
        </p:nvSpPr>
        <p:spPr>
          <a:xfrm>
            <a:off x="4343400" y="18562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60" name="Rounded Rectangle 59"/>
          <p:cNvSpPr/>
          <p:nvPr/>
        </p:nvSpPr>
        <p:spPr>
          <a:xfrm>
            <a:off x="4572000" y="1856231"/>
            <a:ext cx="164592" cy="109728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61" name="Rectangle 60"/>
          <p:cNvSpPr/>
          <p:nvPr/>
        </p:nvSpPr>
        <p:spPr>
          <a:xfrm>
            <a:off x="768096" y="2176272"/>
            <a:ext cx="10607040" cy="694944"/>
          </a:xfrm>
          <a:prstGeom prst="rect">
            <a:avLst/>
          </a:prstGeom>
          <a:solidFill>
            <a:srgbClr val="F7FAFC"/>
          </a:solidFill>
          <a:ln w="15875">
            <a:solidFill>
              <a:srgbClr val="00A9E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00584" tIns="64008" rIns="100584" bIns="36576" rtlCol="0" anchor="ctr">
            <a:noAutofit/>
          </a:bodyPr>
          <a:lstStyle/>
          <a:p>
            <a:pPr algn="l"/>
            <a:r>
              <a:rPr sz="1650" b="1">
                <a:solidFill>
                  <a:srgbClr val="122F49"/>
                </a:solidFill>
                <a:latin typeface="Aptos"/>
              </a:rPr>
              <a:t>A firm planned to borrow at 8%, but the market rate increased to 12%. Which action is most financially appropriate before accepting the project?</a:t>
            </a:r>
          </a:p>
        </p:txBody>
      </p:sp>
      <p:sp>
        <p:nvSpPr>
          <p:cNvPr id="62" name="Rounded Rectangle 61"/>
          <p:cNvSpPr/>
          <p:nvPr/>
        </p:nvSpPr>
        <p:spPr>
          <a:xfrm>
            <a:off x="768096" y="3145536"/>
            <a:ext cx="4800600" cy="512064"/>
          </a:xfrm>
          <a:prstGeom prst="roundRect">
            <a:avLst/>
          </a:prstGeom>
          <a:solidFill>
            <a:srgbClr val="FFFFFF"/>
          </a:solidFill>
          <a:ln w="15875">
            <a:solidFill>
              <a:srgbClr val="BEDA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63" name="Rounded Rectangle 62"/>
          <p:cNvSpPr/>
          <p:nvPr/>
        </p:nvSpPr>
        <p:spPr>
          <a:xfrm>
            <a:off x="877824" y="3255264"/>
            <a:ext cx="384048" cy="292608"/>
          </a:xfrm>
          <a:prstGeom prst="roundRect">
            <a:avLst/>
          </a:prstGeom>
          <a:solidFill>
            <a:srgbClr val="E8F6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sz="1450" b="1">
                <a:solidFill>
                  <a:srgbClr val="122F49"/>
                </a:solidFill>
                <a:latin typeface="Aptos"/>
              </a:rPr>
              <a:t>A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1371600" y="3236976"/>
            <a:ext cx="4087368" cy="36576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>
                <a:solidFill>
                  <a:srgbClr val="122F49"/>
                </a:solidFill>
                <a:latin typeface="Aptos"/>
              </a:rPr>
              <a:t>Ignore the rate change because accounting profit is unchanged</a:t>
            </a:r>
          </a:p>
        </p:txBody>
      </p:sp>
      <p:sp>
        <p:nvSpPr>
          <p:cNvPr id="65" name="Rounded Rectangle 64"/>
          <p:cNvSpPr/>
          <p:nvPr/>
        </p:nvSpPr>
        <p:spPr>
          <a:xfrm>
            <a:off x="5806440" y="3145536"/>
            <a:ext cx="4800600" cy="512064"/>
          </a:xfrm>
          <a:prstGeom prst="roundRect">
            <a:avLst/>
          </a:prstGeom>
          <a:solidFill>
            <a:srgbClr val="FFFFFF"/>
          </a:solidFill>
          <a:ln w="15875">
            <a:solidFill>
              <a:srgbClr val="B9D7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66" name="Rounded Rectangle 65"/>
          <p:cNvSpPr/>
          <p:nvPr/>
        </p:nvSpPr>
        <p:spPr>
          <a:xfrm>
            <a:off x="5916168" y="3255264"/>
            <a:ext cx="384048" cy="292608"/>
          </a:xfrm>
          <a:prstGeom prst="roundRect">
            <a:avLst/>
          </a:prstGeom>
          <a:solidFill>
            <a:srgbClr val="EAF6FD"/>
          </a:solidFill>
          <a:ln>
            <a:solidFill>
              <a:srgbClr val="EAF6F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sz="1450" b="1">
                <a:solidFill>
                  <a:srgbClr val="122F49"/>
                </a:solidFill>
                <a:latin typeface="Aptos"/>
              </a:rPr>
              <a:t>B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6409944" y="3236976"/>
            <a:ext cx="4087368" cy="36576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>
                <a:solidFill>
                  <a:srgbClr val="122F49"/>
                </a:solidFill>
                <a:latin typeface="Aptos"/>
              </a:rPr>
              <a:t>Recalculate WACC, debt-service coverage, and project NPV</a:t>
            </a:r>
          </a:p>
        </p:txBody>
      </p:sp>
      <p:sp>
        <p:nvSpPr>
          <p:cNvPr id="68" name="Rounded Rectangle 67"/>
          <p:cNvSpPr/>
          <p:nvPr/>
        </p:nvSpPr>
        <p:spPr>
          <a:xfrm>
            <a:off x="768096" y="3822191"/>
            <a:ext cx="4800600" cy="512064"/>
          </a:xfrm>
          <a:prstGeom prst="roundRect">
            <a:avLst/>
          </a:prstGeom>
          <a:solidFill>
            <a:srgbClr val="FFFFFF"/>
          </a:solidFill>
          <a:ln w="15875">
            <a:solidFill>
              <a:srgbClr val="BEDA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69" name="Rounded Rectangle 68"/>
          <p:cNvSpPr/>
          <p:nvPr/>
        </p:nvSpPr>
        <p:spPr>
          <a:xfrm>
            <a:off x="877824" y="3931920"/>
            <a:ext cx="384048" cy="292608"/>
          </a:xfrm>
          <a:prstGeom prst="roundRect">
            <a:avLst/>
          </a:prstGeom>
          <a:solidFill>
            <a:srgbClr val="E8F6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sz="1450" b="1">
                <a:solidFill>
                  <a:srgbClr val="122F49"/>
                </a:solidFill>
                <a:latin typeface="Aptos"/>
              </a:rPr>
              <a:t>C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1371600" y="3913631"/>
            <a:ext cx="4087368" cy="36576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80" b="1">
                <a:solidFill>
                  <a:srgbClr val="122F49"/>
                </a:solidFill>
                <a:latin typeface="Aptos"/>
              </a:rPr>
              <a:t>Increase dividends immediately</a:t>
            </a:r>
          </a:p>
        </p:txBody>
      </p:sp>
      <p:sp>
        <p:nvSpPr>
          <p:cNvPr id="71" name="Rounded Rectangle 70"/>
          <p:cNvSpPr/>
          <p:nvPr/>
        </p:nvSpPr>
        <p:spPr>
          <a:xfrm>
            <a:off x="5806440" y="3822191"/>
            <a:ext cx="4800600" cy="512064"/>
          </a:xfrm>
          <a:prstGeom prst="roundRect">
            <a:avLst/>
          </a:prstGeom>
          <a:solidFill>
            <a:srgbClr val="FFFFFF"/>
          </a:solidFill>
          <a:ln w="15875">
            <a:solidFill>
              <a:srgbClr val="BEDA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72" name="Rounded Rectangle 71"/>
          <p:cNvSpPr/>
          <p:nvPr/>
        </p:nvSpPr>
        <p:spPr>
          <a:xfrm>
            <a:off x="5916168" y="3931920"/>
            <a:ext cx="384048" cy="292608"/>
          </a:xfrm>
          <a:prstGeom prst="roundRect">
            <a:avLst/>
          </a:prstGeom>
          <a:solidFill>
            <a:srgbClr val="E8F6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sz="1450" b="1">
                <a:solidFill>
                  <a:srgbClr val="122F49"/>
                </a:solidFill>
                <a:latin typeface="Aptos"/>
              </a:rPr>
              <a:t>D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6409944" y="3913631"/>
            <a:ext cx="4087368" cy="36576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>
                <a:solidFill>
                  <a:srgbClr val="122F49"/>
                </a:solidFill>
                <a:latin typeface="Aptos"/>
              </a:rPr>
              <a:t>Remove the project from all future analysis without evaluation</a:t>
            </a:r>
          </a:p>
        </p:txBody>
      </p:sp>
      <p:sp>
        <p:nvSpPr>
          <p:cNvPr id="74" name="Rounded Rectangle 73"/>
          <p:cNvSpPr/>
          <p:nvPr/>
        </p:nvSpPr>
        <p:spPr>
          <a:xfrm>
            <a:off x="768096" y="4617720"/>
            <a:ext cx="10607040" cy="1051560"/>
          </a:xfrm>
          <a:prstGeom prst="roundRect">
            <a:avLst/>
          </a:prstGeom>
          <a:solidFill>
            <a:srgbClr val="E2F6F0"/>
          </a:solidFill>
          <a:ln w="15875">
            <a:solidFill>
              <a:srgbClr val="00916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75" name="Rounded Rectangle 74"/>
          <p:cNvSpPr/>
          <p:nvPr/>
        </p:nvSpPr>
        <p:spPr>
          <a:xfrm>
            <a:off x="932688" y="4736592"/>
            <a:ext cx="1371600" cy="310896"/>
          </a:xfrm>
          <a:prstGeom prst="roundRect">
            <a:avLst/>
          </a:prstGeom>
          <a:solidFill>
            <a:srgbClr val="00916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4864" tIns="18288" rIns="54864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FFFFFF"/>
                </a:solidFill>
                <a:latin typeface="Aptos"/>
              </a:rPr>
              <a:t>ANSWER</a:t>
            </a:r>
          </a:p>
        </p:txBody>
      </p:sp>
      <p:sp>
        <p:nvSpPr>
          <p:cNvPr id="76" name="Rounded Rectangle 75"/>
          <p:cNvSpPr/>
          <p:nvPr/>
        </p:nvSpPr>
        <p:spPr>
          <a:xfrm>
            <a:off x="932688" y="5120640"/>
            <a:ext cx="658368" cy="420624"/>
          </a:xfrm>
          <a:prstGeom prst="roundRect">
            <a:avLst/>
          </a:prstGeom>
          <a:solidFill>
            <a:srgbClr val="FFFFFF"/>
          </a:solidFill>
          <a:ln w="13970">
            <a:solidFill>
              <a:srgbClr val="00916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sz="2000" b="1">
                <a:solidFill>
                  <a:srgbClr val="00916E"/>
                </a:solidFill>
                <a:latin typeface="Aptos"/>
              </a:rPr>
              <a:t>B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1737360" y="5074920"/>
            <a:ext cx="4160520" cy="502920"/>
          </a:xfrm>
          <a:prstGeom prst="rect">
            <a:avLst/>
          </a:prstGeom>
          <a:noFill/>
        </p:spPr>
        <p:txBody>
          <a:bodyPr wrap="square" lIns="18288" tIns="9144" bIns="9144">
            <a:noAutofit/>
          </a:bodyPr>
          <a:lstStyle/>
          <a:p>
            <a:pPr algn="l"/>
            <a:r>
              <a:rPr sz="1620" b="1">
                <a:solidFill>
                  <a:srgbClr val="122F49"/>
                </a:solidFill>
                <a:latin typeface="Aptos"/>
              </a:rPr>
              <a:t>Recalculate WACC, debt-service coverage, and project NPV</a:t>
            </a:r>
          </a:p>
        </p:txBody>
      </p:sp>
      <p:sp>
        <p:nvSpPr>
          <p:cNvPr id="78" name="Rounded Rectangle 77"/>
          <p:cNvSpPr/>
          <p:nvPr/>
        </p:nvSpPr>
        <p:spPr>
          <a:xfrm>
            <a:off x="6126480" y="4736592"/>
            <a:ext cx="1554480" cy="310896"/>
          </a:xfrm>
          <a:prstGeom prst="round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4864" tIns="18288" rIns="54864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00916E"/>
                </a:solidFill>
                <a:latin typeface="Aptos"/>
              </a:rPr>
              <a:t>EXPLANATION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6172200" y="5102352"/>
            <a:ext cx="4800600" cy="41148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>
                <a:solidFill>
                  <a:srgbClr val="122F49"/>
                </a:solidFill>
                <a:latin typeface="Aptos"/>
              </a:rPr>
              <a:t>A higher borrowing cost changes required return, cash-flow coverage, and NPV; the decision should be recalculated.</a:t>
            </a:r>
          </a:p>
        </p:txBody>
      </p:sp>
      <p:sp>
        <p:nvSpPr>
          <p:cNvPr id="80" name="Rounded Rectangle 79"/>
          <p:cNvSpPr/>
          <p:nvPr/>
        </p:nvSpPr>
        <p:spPr>
          <a:xfrm>
            <a:off x="768096" y="5760720"/>
            <a:ext cx="10607040" cy="365760"/>
          </a:xfrm>
          <a:prstGeom prst="roundRect">
            <a:avLst/>
          </a:prstGeom>
          <a:solidFill>
            <a:srgbClr val="FFFFFF"/>
          </a:solidFill>
          <a:ln w="15875">
            <a:solidFill>
              <a:srgbClr val="CDE1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09728" tIns="18288" rIns="109728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122F49"/>
                </a:solidFill>
                <a:latin typeface="Aptos"/>
              </a:rPr>
              <a:t>EXAM TECHNIQUE: read the concept, apply the rule, eliminate weak options, then confirm the answer.</a:t>
            </a:r>
          </a:p>
        </p:txBody>
      </p:sp>
      <p:sp>
        <p:nvSpPr>
          <p:cNvPr id="81" name="Rectangle 80"/>
          <p:cNvSpPr/>
          <p:nvPr/>
        </p:nvSpPr>
        <p:spPr>
          <a:xfrm>
            <a:off x="713232" y="1746504"/>
            <a:ext cx="1783080" cy="402336"/>
          </a:xfrm>
          <a:prstGeom prst="rect">
            <a:avLst/>
          </a:prstGeom>
          <a:solidFill>
            <a:srgbClr val="FFFFFF"/>
          </a:solidFill>
          <a:ln w="13970"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82" name="Rounded Rectangle 81"/>
          <p:cNvSpPr/>
          <p:nvPr/>
        </p:nvSpPr>
        <p:spPr>
          <a:xfrm>
            <a:off x="768096" y="1783080"/>
            <a:ext cx="1719072" cy="329184"/>
          </a:xfrm>
          <a:prstGeom prst="roundRect">
            <a:avLst/>
          </a:prstGeom>
          <a:solidFill>
            <a:srgbClr val="00A9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576" tIns="18288" rIns="36576" bIns="18288" rtlCol="0" anchor="ctr">
            <a:noAutofit/>
          </a:bodyPr>
          <a:lstStyle/>
          <a:p>
            <a:pPr algn="ctr"/>
            <a:r>
              <a:rPr sz="1400" b="1">
                <a:solidFill>
                  <a:srgbClr val="FFFFFF"/>
                </a:solidFill>
                <a:latin typeface="Aptos"/>
              </a:rPr>
              <a:t>QUESTION 10/10</a:t>
            </a:r>
          </a:p>
        </p:txBody>
      </p:sp>
      <p:sp>
        <p:nvSpPr>
          <p:cNvPr id="83" name="Answer Reveal Overlay 83"/>
          <p:cNvSpPr/>
          <p:nvPr/>
        </p:nvSpPr>
        <p:spPr>
          <a:xfrm>
            <a:off x="5806440" y="3145536"/>
            <a:ext cx="4800600" cy="512064"/>
          </a:xfrm>
          <a:prstGeom prst="roundRect">
            <a:avLst/>
          </a:prstGeom>
          <a:solidFill>
            <a:srgbClr val="E2F6F0"/>
          </a:solidFill>
          <a:ln w="15875">
            <a:solidFill>
              <a:srgbClr val="00916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84" name="Answer Reveal Overlay 84"/>
          <p:cNvSpPr/>
          <p:nvPr/>
        </p:nvSpPr>
        <p:spPr>
          <a:xfrm>
            <a:off x="5916168" y="3255264"/>
            <a:ext cx="384048" cy="292608"/>
          </a:xfrm>
          <a:prstGeom prst="roundRect">
            <a:avLst/>
          </a:prstGeom>
          <a:solidFill>
            <a:srgbClr val="00916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sz="1450" b="1">
                <a:solidFill>
                  <a:srgbClr val="FFFFFF"/>
                </a:solidFill>
                <a:latin typeface="Aptos"/>
              </a:rPr>
              <a:t>B</a:t>
            </a:r>
          </a:p>
        </p:txBody>
      </p:sp>
      <p:sp>
        <p:nvSpPr>
          <p:cNvPr id="85" name="Answer Reveal Overlay 85"/>
          <p:cNvSpPr txBox="1"/>
          <p:nvPr/>
        </p:nvSpPr>
        <p:spPr>
          <a:xfrm>
            <a:off x="6409944" y="3236976"/>
            <a:ext cx="4087368" cy="365760"/>
          </a:xfrm>
          <a:prstGeom prst="rect">
            <a:avLst/>
          </a:prstGeom>
          <a:noFill/>
        </p:spPr>
        <p:txBody>
          <a:bodyPr wrap="square" lIns="18288" tIns="9144" rIns="18288" bIns="9144">
            <a:noAutofit/>
          </a:bodyPr>
          <a:lstStyle/>
          <a:p>
            <a:pPr algn="l"/>
            <a:r>
              <a:rPr sz="1400" b="1">
                <a:solidFill>
                  <a:srgbClr val="122F49"/>
                </a:solidFill>
                <a:latin typeface="Aptos"/>
              </a:rPr>
              <a:t>Recalculate WACC, debt-service coverage, and project NPV</a:t>
            </a:r>
          </a:p>
        </p:txBody>
      </p:sp>
      <p:sp>
        <p:nvSpPr>
          <p:cNvPr id="2" name="Text 4">
            <a:extLst>
              <a:ext uri="{FF2B5EF4-FFF2-40B4-BE49-F238E27FC236}">
                <a16:creationId xmlns:a16="http://schemas.microsoft.com/office/drawing/2014/main" id="{2036C5B8-0012-BABC-89D9-D45B1E7E6357}"/>
              </a:ext>
            </a:extLst>
          </p:cNvPr>
          <p:cNvSpPr/>
          <p:nvPr/>
        </p:nvSpPr>
        <p:spPr>
          <a:xfrm>
            <a:off x="3035808" y="758952"/>
            <a:ext cx="632764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r>
              <a:rPr sz="1700" b="1" dirty="0">
                <a:solidFill>
                  <a:srgbClr val="17324D"/>
                </a:solidFill>
                <a:latin typeface="Aptos"/>
              </a:rPr>
              <a:t>MCQ Practice </a:t>
            </a:r>
            <a:r>
              <a:rPr lang="en-US" sz="1700" b="1" dirty="0">
                <a:solidFill>
                  <a:srgbClr val="17324D"/>
                </a:solidFill>
                <a:latin typeface="Aptos"/>
              </a:rPr>
              <a:t>10</a:t>
            </a:r>
            <a:endParaRPr sz="1700" b="1" dirty="0">
              <a:solidFill>
                <a:srgbClr val="17324D"/>
              </a:solidFill>
              <a:latin typeface="Aptos"/>
            </a:endParaRPr>
          </a:p>
        </p:txBody>
      </p:sp>
    </p:spTree>
    <p:extLst>
      <p:ext uri="{BB962C8B-B14F-4D97-AF65-F5344CB8AC3E}">
        <p14:creationId xmlns:p14="http://schemas.microsoft.com/office/powerpoint/2010/main" val="285979248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presetID="1" presetClass="entr" presetSubtype="0" fill="hold" grpId="0">
                            <p:stCondLst>
                              <p:cond delay="0"/>
                            </p:stCondLst>
                            <p:childTnLst>
                              <p:set>
                                <p:cBhvr>
                                  <p:cTn id="5" dur="1" fill="hold"/>
                                  <p:tgtEl>
                                    <p:spTgt spid="83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</p:childTnLst>
                          </p:cTn>
                        </p:par>
                        <p:par>
                          <p:cTn id="6" presetID="1" presetClass="entr" presetSubtype="0" fill="hold" grpId="0">
                            <p:stCondLst>
                              <p:cond delay="0"/>
                            </p:stCondLst>
                            <p:childTnLst>
                              <p:set>
                                <p:cBhvr>
                                  <p:cTn id="7" dur="1" fill="hold"/>
                                  <p:tgtEl>
                                    <p:spTgt spid="84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</p:childTnLst>
                          </p:cTn>
                        </p:par>
                        <p:par>
                          <p:cTn id="8" presetID="1" presetClass="entr" presetSubtype="0" fill="hold" grpId="0">
                            <p:stCondLst>
                              <p:cond delay="0"/>
                            </p:stCondLst>
                            <p:childTnLst>
                              <p:set>
                                <p:cBhvr>
                                  <p:cTn id="9" dur="1" fill="hold"/>
                                  <p:tgtEl>
                                    <p:spTgt spid="85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</p:childTnLst>
                          </p:cTn>
                        </p:par>
                        <p:par>
                          <p:cTn id="10" presetID="1" presetClass="entr" presetSubtype="0" fill="hold" grpId="0">
                            <p:stCondLst>
                              <p:cond delay="0"/>
                            </p:stCondLst>
                            <p:childTnLst>
                              <p:set>
                                <p:cBhvr>
                                  <p:cTn id="11" dur="1" fill="hold"/>
                                  <p:tgtEl>
                                    <p:spTgt spid="74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</p:childTnLst>
                          </p:cTn>
                        </p:par>
                        <p:par>
                          <p:cTn id="12" presetID="1" presetClass="entr" presetSubtype="0" fill="hold" grpId="0">
                            <p:stCondLst>
                              <p:cond delay="0"/>
                            </p:stCondLst>
                            <p:childTnLst>
                              <p:set>
                                <p:cBhvr>
                                  <p:cTn id="13" dur="1" fill="hold"/>
                                  <p:tgtEl>
                                    <p:spTgt spid="75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</p:childTnLst>
                          </p:cTn>
                        </p:par>
                        <p:par>
                          <p:cTn id="14" presetID="1" presetClass="entr" presetSubtype="0" fill="hold" grpId="0">
                            <p:stCondLst>
                              <p:cond delay="0"/>
                            </p:stCondLst>
                            <p:childTnLst>
                              <p:set>
                                <p:cBhvr>
                                  <p:cTn id="15" dur="1" fill="hold"/>
                                  <p:tgtEl>
                                    <p:spTgt spid="76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</p:childTnLst>
                          </p:cTn>
                        </p:par>
                        <p:par>
                          <p:cTn id="16" presetID="1" presetClass="entr" presetSubtype="0" fill="hold" grpId="0">
                            <p:stCondLst>
                              <p:cond delay="0"/>
                            </p:stCondLst>
                            <p:childTnLst>
                              <p:set>
                                <p:cBhvr>
                                  <p:cTn id="17" dur="1" fill="hold"/>
                                  <p:tgtEl>
                                    <p:spTgt spid="77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presetID="1" presetClass="entr" presetSubtype="0" fill="hold" grpId="0">
                            <p:stCondLst>
                              <p:cond delay="0"/>
                            </p:stCondLst>
                            <p:childTnLst>
                              <p:set>
                                <p:cBhvr>
                                  <p:cTn id="20" dur="1" fill="hold"/>
                                  <p:tgtEl>
                                    <p:spTgt spid="78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</p:childTnLst>
                          </p:cTn>
                        </p:par>
                        <p:par>
                          <p:cTn id="21" presetID="1" presetClass="entr" presetSubtype="0" fill="hold" grpId="0">
                            <p:stCondLst>
                              <p:cond delay="0"/>
                            </p:stCondLst>
                            <p:childTnLst>
                              <p:set>
                                <p:cBhvr>
                                  <p:cTn id="22" dur="1" fill="hold"/>
                                  <p:tgtEl>
                                    <p:spTgt spid="79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  <p:bldP spid="75" grpId="0" animBg="1"/>
      <p:bldP spid="76" grpId="0" animBg="1"/>
      <p:bldP spid="77" grpId="0"/>
      <p:bldP spid="78" grpId="0" animBg="1"/>
      <p:bldP spid="79" grpId="0"/>
      <p:bldP spid="83" grpId="0" animBg="1"/>
      <p:bldP spid="84" grpId="0" animBg="1"/>
      <p:bldP spid="85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7617"/>
            <a:ext cx="12191999" cy="6842759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6512052" y="3153155"/>
            <a:ext cx="5680075" cy="3705225"/>
            <a:chOff x="6512052" y="3153155"/>
            <a:chExt cx="5680075" cy="3705225"/>
          </a:xfrm>
        </p:grpSpPr>
        <p:sp>
          <p:nvSpPr>
            <p:cNvPr id="4" name="object 4"/>
            <p:cNvSpPr/>
            <p:nvPr/>
          </p:nvSpPr>
          <p:spPr>
            <a:xfrm>
              <a:off x="6512052" y="3153155"/>
              <a:ext cx="5680075" cy="3705225"/>
            </a:xfrm>
            <a:custGeom>
              <a:avLst/>
              <a:gdLst/>
              <a:ahLst/>
              <a:cxnLst/>
              <a:rect l="l" t="t" r="r" b="b"/>
              <a:pathLst>
                <a:path w="5680075" h="3705225">
                  <a:moveTo>
                    <a:pt x="5679948" y="0"/>
                  </a:moveTo>
                  <a:lnTo>
                    <a:pt x="0" y="3704843"/>
                  </a:lnTo>
                  <a:lnTo>
                    <a:pt x="5679948" y="3704843"/>
                  </a:lnTo>
                  <a:lnTo>
                    <a:pt x="5679948" y="0"/>
                  </a:lnTo>
                  <a:close/>
                </a:path>
              </a:pathLst>
            </a:custGeom>
            <a:solidFill>
              <a:srgbClr val="669BBB">
                <a:alpha val="76861"/>
              </a:srgbClr>
            </a:solidFill>
          </p:spPr>
          <p:txBody>
            <a:bodyPr wrap="square" lIns="0" tIns="0" rIns="0" bIns="0" rtlCol="0"/>
            <a:lstStyle/>
            <a:p>
              <a:endParaRPr b="1"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606283" y="6276512"/>
              <a:ext cx="232581" cy="175928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10530194" y="6179475"/>
              <a:ext cx="377825" cy="370205"/>
            </a:xfrm>
            <a:custGeom>
              <a:avLst/>
              <a:gdLst/>
              <a:ahLst/>
              <a:cxnLst/>
              <a:rect l="l" t="t" r="r" b="b"/>
              <a:pathLst>
                <a:path w="377825" h="370204">
                  <a:moveTo>
                    <a:pt x="300272" y="0"/>
                  </a:moveTo>
                  <a:lnTo>
                    <a:pt x="76937" y="0"/>
                  </a:lnTo>
                  <a:lnTo>
                    <a:pt x="47036" y="5941"/>
                  </a:lnTo>
                  <a:lnTo>
                    <a:pt x="22575" y="22132"/>
                  </a:lnTo>
                  <a:lnTo>
                    <a:pt x="6061" y="46124"/>
                  </a:lnTo>
                  <a:lnTo>
                    <a:pt x="0" y="75467"/>
                  </a:lnTo>
                  <a:lnTo>
                    <a:pt x="0" y="294540"/>
                  </a:lnTo>
                  <a:lnTo>
                    <a:pt x="6062" y="323882"/>
                  </a:lnTo>
                  <a:lnTo>
                    <a:pt x="22576" y="347874"/>
                  </a:lnTo>
                  <a:lnTo>
                    <a:pt x="47037" y="364065"/>
                  </a:lnTo>
                  <a:lnTo>
                    <a:pt x="76938" y="370007"/>
                  </a:lnTo>
                  <a:lnTo>
                    <a:pt x="300272" y="370007"/>
                  </a:lnTo>
                  <a:lnTo>
                    <a:pt x="330174" y="364065"/>
                  </a:lnTo>
                  <a:lnTo>
                    <a:pt x="352436" y="349329"/>
                  </a:lnTo>
                  <a:lnTo>
                    <a:pt x="76938" y="349329"/>
                  </a:lnTo>
                  <a:lnTo>
                    <a:pt x="55165" y="345015"/>
                  </a:lnTo>
                  <a:lnTo>
                    <a:pt x="37378" y="333261"/>
                  </a:lnTo>
                  <a:lnTo>
                    <a:pt x="25383" y="315843"/>
                  </a:lnTo>
                  <a:lnTo>
                    <a:pt x="20983" y="294540"/>
                  </a:lnTo>
                  <a:lnTo>
                    <a:pt x="20983" y="75467"/>
                  </a:lnTo>
                  <a:lnTo>
                    <a:pt x="25382" y="54164"/>
                  </a:lnTo>
                  <a:lnTo>
                    <a:pt x="37378" y="36747"/>
                  </a:lnTo>
                  <a:lnTo>
                    <a:pt x="55164" y="24992"/>
                  </a:lnTo>
                  <a:lnTo>
                    <a:pt x="76937" y="20679"/>
                  </a:lnTo>
                  <a:lnTo>
                    <a:pt x="352438" y="20679"/>
                  </a:lnTo>
                  <a:lnTo>
                    <a:pt x="330173" y="5941"/>
                  </a:lnTo>
                  <a:lnTo>
                    <a:pt x="300272" y="0"/>
                  </a:lnTo>
                  <a:close/>
                </a:path>
                <a:path w="377825" h="370204">
                  <a:moveTo>
                    <a:pt x="352438" y="20679"/>
                  </a:moveTo>
                  <a:lnTo>
                    <a:pt x="300272" y="20679"/>
                  </a:lnTo>
                  <a:lnTo>
                    <a:pt x="321965" y="24992"/>
                  </a:lnTo>
                  <a:lnTo>
                    <a:pt x="339710" y="36747"/>
                  </a:lnTo>
                  <a:lnTo>
                    <a:pt x="351691" y="54164"/>
                  </a:lnTo>
                  <a:lnTo>
                    <a:pt x="356088" y="75467"/>
                  </a:lnTo>
                  <a:lnTo>
                    <a:pt x="356089" y="294540"/>
                  </a:lnTo>
                  <a:lnTo>
                    <a:pt x="351691" y="315843"/>
                  </a:lnTo>
                  <a:lnTo>
                    <a:pt x="339711" y="333261"/>
                  </a:lnTo>
                  <a:lnTo>
                    <a:pt x="321965" y="345015"/>
                  </a:lnTo>
                  <a:lnTo>
                    <a:pt x="300272" y="349329"/>
                  </a:lnTo>
                  <a:lnTo>
                    <a:pt x="352436" y="349329"/>
                  </a:lnTo>
                  <a:lnTo>
                    <a:pt x="354634" y="347874"/>
                  </a:lnTo>
                  <a:lnTo>
                    <a:pt x="371149" y="323882"/>
                  </a:lnTo>
                  <a:lnTo>
                    <a:pt x="377210" y="294540"/>
                  </a:lnTo>
                  <a:lnTo>
                    <a:pt x="377210" y="75467"/>
                  </a:lnTo>
                  <a:lnTo>
                    <a:pt x="371148" y="46124"/>
                  </a:lnTo>
                  <a:lnTo>
                    <a:pt x="354634" y="22132"/>
                  </a:lnTo>
                  <a:lnTo>
                    <a:pt x="352438" y="2067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b="1"/>
            </a:p>
          </p:txBody>
        </p:sp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129286" y="6255369"/>
              <a:ext cx="224262" cy="218157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9582722" y="6179477"/>
              <a:ext cx="847725" cy="370205"/>
            </a:xfrm>
            <a:custGeom>
              <a:avLst/>
              <a:gdLst/>
              <a:ahLst/>
              <a:cxnLst/>
              <a:rect l="l" t="t" r="r" b="b"/>
              <a:pathLst>
                <a:path w="847725" h="370204">
                  <a:moveTo>
                    <a:pt x="377088" y="75476"/>
                  </a:moveTo>
                  <a:lnTo>
                    <a:pt x="371043" y="46126"/>
                  </a:lnTo>
                  <a:lnTo>
                    <a:pt x="356095" y="24409"/>
                  </a:lnTo>
                  <a:lnTo>
                    <a:pt x="356095" y="75476"/>
                  </a:lnTo>
                  <a:lnTo>
                    <a:pt x="356095" y="294551"/>
                  </a:lnTo>
                  <a:lnTo>
                    <a:pt x="351701" y="315849"/>
                  </a:lnTo>
                  <a:lnTo>
                    <a:pt x="339712" y="333260"/>
                  </a:lnTo>
                  <a:lnTo>
                    <a:pt x="321932" y="345020"/>
                  </a:lnTo>
                  <a:lnTo>
                    <a:pt x="300164" y="349338"/>
                  </a:lnTo>
                  <a:lnTo>
                    <a:pt x="76923" y="349338"/>
                  </a:lnTo>
                  <a:lnTo>
                    <a:pt x="55156" y="345020"/>
                  </a:lnTo>
                  <a:lnTo>
                    <a:pt x="37376" y="333260"/>
                  </a:lnTo>
                  <a:lnTo>
                    <a:pt x="25387" y="315849"/>
                  </a:lnTo>
                  <a:lnTo>
                    <a:pt x="20993" y="294551"/>
                  </a:lnTo>
                  <a:lnTo>
                    <a:pt x="20993" y="75476"/>
                  </a:lnTo>
                  <a:lnTo>
                    <a:pt x="25387" y="54165"/>
                  </a:lnTo>
                  <a:lnTo>
                    <a:pt x="37376" y="36753"/>
                  </a:lnTo>
                  <a:lnTo>
                    <a:pt x="55156" y="24993"/>
                  </a:lnTo>
                  <a:lnTo>
                    <a:pt x="76923" y="20688"/>
                  </a:lnTo>
                  <a:lnTo>
                    <a:pt x="300164" y="20688"/>
                  </a:lnTo>
                  <a:lnTo>
                    <a:pt x="321932" y="24993"/>
                  </a:lnTo>
                  <a:lnTo>
                    <a:pt x="339712" y="36753"/>
                  </a:lnTo>
                  <a:lnTo>
                    <a:pt x="351701" y="54165"/>
                  </a:lnTo>
                  <a:lnTo>
                    <a:pt x="356095" y="75476"/>
                  </a:lnTo>
                  <a:lnTo>
                    <a:pt x="356095" y="24409"/>
                  </a:lnTo>
                  <a:lnTo>
                    <a:pt x="354533" y="22136"/>
                  </a:lnTo>
                  <a:lnTo>
                    <a:pt x="352336" y="20688"/>
                  </a:lnTo>
                  <a:lnTo>
                    <a:pt x="330073" y="5943"/>
                  </a:lnTo>
                  <a:lnTo>
                    <a:pt x="300164" y="0"/>
                  </a:lnTo>
                  <a:lnTo>
                    <a:pt x="76923" y="0"/>
                  </a:lnTo>
                  <a:lnTo>
                    <a:pt x="46977" y="5943"/>
                  </a:lnTo>
                  <a:lnTo>
                    <a:pt x="22529" y="22136"/>
                  </a:lnTo>
                  <a:lnTo>
                    <a:pt x="6045" y="46126"/>
                  </a:lnTo>
                  <a:lnTo>
                    <a:pt x="0" y="75476"/>
                  </a:lnTo>
                  <a:lnTo>
                    <a:pt x="0" y="294551"/>
                  </a:lnTo>
                  <a:lnTo>
                    <a:pt x="6045" y="323888"/>
                  </a:lnTo>
                  <a:lnTo>
                    <a:pt x="22529" y="347878"/>
                  </a:lnTo>
                  <a:lnTo>
                    <a:pt x="46977" y="364070"/>
                  </a:lnTo>
                  <a:lnTo>
                    <a:pt x="76923" y="370014"/>
                  </a:lnTo>
                  <a:lnTo>
                    <a:pt x="300164" y="370014"/>
                  </a:lnTo>
                  <a:lnTo>
                    <a:pt x="352336" y="349338"/>
                  </a:lnTo>
                  <a:lnTo>
                    <a:pt x="377088" y="294551"/>
                  </a:lnTo>
                  <a:lnTo>
                    <a:pt x="377088" y="75476"/>
                  </a:lnTo>
                  <a:close/>
                </a:path>
                <a:path w="847725" h="370204">
                  <a:moveTo>
                    <a:pt x="847331" y="75476"/>
                  </a:moveTo>
                  <a:lnTo>
                    <a:pt x="841273" y="46126"/>
                  </a:lnTo>
                  <a:lnTo>
                    <a:pt x="826211" y="24257"/>
                  </a:lnTo>
                  <a:lnTo>
                    <a:pt x="826211" y="75476"/>
                  </a:lnTo>
                  <a:lnTo>
                    <a:pt x="826211" y="294551"/>
                  </a:lnTo>
                  <a:lnTo>
                    <a:pt x="821817" y="315849"/>
                  </a:lnTo>
                  <a:lnTo>
                    <a:pt x="809828" y="333260"/>
                  </a:lnTo>
                  <a:lnTo>
                    <a:pt x="792086" y="345020"/>
                  </a:lnTo>
                  <a:lnTo>
                    <a:pt x="770394" y="349338"/>
                  </a:lnTo>
                  <a:lnTo>
                    <a:pt x="547052" y="349338"/>
                  </a:lnTo>
                  <a:lnTo>
                    <a:pt x="525335" y="345020"/>
                  </a:lnTo>
                  <a:lnTo>
                    <a:pt x="507580" y="333260"/>
                  </a:lnTo>
                  <a:lnTo>
                    <a:pt x="495604" y="315849"/>
                  </a:lnTo>
                  <a:lnTo>
                    <a:pt x="491210" y="294551"/>
                  </a:lnTo>
                  <a:lnTo>
                    <a:pt x="491210" y="75476"/>
                  </a:lnTo>
                  <a:lnTo>
                    <a:pt x="495604" y="54165"/>
                  </a:lnTo>
                  <a:lnTo>
                    <a:pt x="507580" y="36753"/>
                  </a:lnTo>
                  <a:lnTo>
                    <a:pt x="525335" y="24993"/>
                  </a:lnTo>
                  <a:lnTo>
                    <a:pt x="547052" y="20688"/>
                  </a:lnTo>
                  <a:lnTo>
                    <a:pt x="770394" y="20688"/>
                  </a:lnTo>
                  <a:lnTo>
                    <a:pt x="792086" y="24993"/>
                  </a:lnTo>
                  <a:lnTo>
                    <a:pt x="809828" y="36753"/>
                  </a:lnTo>
                  <a:lnTo>
                    <a:pt x="821804" y="54165"/>
                  </a:lnTo>
                  <a:lnTo>
                    <a:pt x="826211" y="75476"/>
                  </a:lnTo>
                  <a:lnTo>
                    <a:pt x="826211" y="24257"/>
                  </a:lnTo>
                  <a:lnTo>
                    <a:pt x="824750" y="22136"/>
                  </a:lnTo>
                  <a:lnTo>
                    <a:pt x="822553" y="20688"/>
                  </a:lnTo>
                  <a:lnTo>
                    <a:pt x="800290" y="5943"/>
                  </a:lnTo>
                  <a:lnTo>
                    <a:pt x="770394" y="0"/>
                  </a:lnTo>
                  <a:lnTo>
                    <a:pt x="547052" y="0"/>
                  </a:lnTo>
                  <a:lnTo>
                    <a:pt x="517144" y="5943"/>
                  </a:lnTo>
                  <a:lnTo>
                    <a:pt x="492683" y="22136"/>
                  </a:lnTo>
                  <a:lnTo>
                    <a:pt x="476186" y="46126"/>
                  </a:lnTo>
                  <a:lnTo>
                    <a:pt x="470128" y="75476"/>
                  </a:lnTo>
                  <a:lnTo>
                    <a:pt x="470128" y="294551"/>
                  </a:lnTo>
                  <a:lnTo>
                    <a:pt x="476186" y="323888"/>
                  </a:lnTo>
                  <a:lnTo>
                    <a:pt x="492683" y="347878"/>
                  </a:lnTo>
                  <a:lnTo>
                    <a:pt x="517144" y="364070"/>
                  </a:lnTo>
                  <a:lnTo>
                    <a:pt x="547052" y="370014"/>
                  </a:lnTo>
                  <a:lnTo>
                    <a:pt x="770394" y="370014"/>
                  </a:lnTo>
                  <a:lnTo>
                    <a:pt x="822553" y="349338"/>
                  </a:lnTo>
                  <a:lnTo>
                    <a:pt x="847331" y="294551"/>
                  </a:lnTo>
                  <a:lnTo>
                    <a:pt x="847331" y="7547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b="1"/>
            </a:p>
          </p:txBody>
        </p:sp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705380" y="6246553"/>
              <a:ext cx="125392" cy="235764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10988700" y="6175412"/>
              <a:ext cx="377825" cy="370205"/>
            </a:xfrm>
            <a:custGeom>
              <a:avLst/>
              <a:gdLst/>
              <a:ahLst/>
              <a:cxnLst/>
              <a:rect l="l" t="t" r="r" b="b"/>
              <a:pathLst>
                <a:path w="377825" h="370204">
                  <a:moveTo>
                    <a:pt x="149783" y="144259"/>
                  </a:moveTo>
                  <a:lnTo>
                    <a:pt x="114122" y="144259"/>
                  </a:lnTo>
                  <a:lnTo>
                    <a:pt x="114122" y="256768"/>
                  </a:lnTo>
                  <a:lnTo>
                    <a:pt x="149783" y="256768"/>
                  </a:lnTo>
                  <a:lnTo>
                    <a:pt x="149783" y="144259"/>
                  </a:lnTo>
                  <a:close/>
                </a:path>
                <a:path w="377825" h="370204">
                  <a:moveTo>
                    <a:pt x="152628" y="108597"/>
                  </a:moveTo>
                  <a:lnTo>
                    <a:pt x="151003" y="100685"/>
                  </a:lnTo>
                  <a:lnTo>
                    <a:pt x="146570" y="94246"/>
                  </a:lnTo>
                  <a:lnTo>
                    <a:pt x="140004" y="89916"/>
                  </a:lnTo>
                  <a:lnTo>
                    <a:pt x="131991" y="88328"/>
                  </a:lnTo>
                  <a:lnTo>
                    <a:pt x="123901" y="89916"/>
                  </a:lnTo>
                  <a:lnTo>
                    <a:pt x="117297" y="94246"/>
                  </a:lnTo>
                  <a:lnTo>
                    <a:pt x="112839" y="100685"/>
                  </a:lnTo>
                  <a:lnTo>
                    <a:pt x="111213" y="108597"/>
                  </a:lnTo>
                  <a:lnTo>
                    <a:pt x="112839" y="116471"/>
                  </a:lnTo>
                  <a:lnTo>
                    <a:pt x="117297" y="122923"/>
                  </a:lnTo>
                  <a:lnTo>
                    <a:pt x="123901" y="127266"/>
                  </a:lnTo>
                  <a:lnTo>
                    <a:pt x="131991" y="128866"/>
                  </a:lnTo>
                  <a:lnTo>
                    <a:pt x="140004" y="127266"/>
                  </a:lnTo>
                  <a:lnTo>
                    <a:pt x="146570" y="122923"/>
                  </a:lnTo>
                  <a:lnTo>
                    <a:pt x="151003" y="116471"/>
                  </a:lnTo>
                  <a:lnTo>
                    <a:pt x="152628" y="108597"/>
                  </a:lnTo>
                  <a:close/>
                </a:path>
                <a:path w="377825" h="370204">
                  <a:moveTo>
                    <a:pt x="377215" y="294538"/>
                  </a:moveTo>
                  <a:lnTo>
                    <a:pt x="377202" y="75463"/>
                  </a:lnTo>
                  <a:lnTo>
                    <a:pt x="371144" y="46126"/>
                  </a:lnTo>
                  <a:lnTo>
                    <a:pt x="356082" y="24244"/>
                  </a:lnTo>
                  <a:lnTo>
                    <a:pt x="356082" y="75463"/>
                  </a:lnTo>
                  <a:lnTo>
                    <a:pt x="356082" y="294538"/>
                  </a:lnTo>
                  <a:lnTo>
                    <a:pt x="351688" y="315836"/>
                  </a:lnTo>
                  <a:lnTo>
                    <a:pt x="339712" y="333260"/>
                  </a:lnTo>
                  <a:lnTo>
                    <a:pt x="321970" y="345008"/>
                  </a:lnTo>
                  <a:lnTo>
                    <a:pt x="300266" y="349326"/>
                  </a:lnTo>
                  <a:lnTo>
                    <a:pt x="76936" y="349326"/>
                  </a:lnTo>
                  <a:lnTo>
                    <a:pt x="55168" y="345008"/>
                  </a:lnTo>
                  <a:lnTo>
                    <a:pt x="37376" y="333260"/>
                  </a:lnTo>
                  <a:lnTo>
                    <a:pt x="25387" y="315836"/>
                  </a:lnTo>
                  <a:lnTo>
                    <a:pt x="20980" y="294538"/>
                  </a:lnTo>
                  <a:lnTo>
                    <a:pt x="20980" y="75463"/>
                  </a:lnTo>
                  <a:lnTo>
                    <a:pt x="25387" y="54152"/>
                  </a:lnTo>
                  <a:lnTo>
                    <a:pt x="37376" y="36741"/>
                  </a:lnTo>
                  <a:lnTo>
                    <a:pt x="55168" y="24980"/>
                  </a:lnTo>
                  <a:lnTo>
                    <a:pt x="76936" y="20675"/>
                  </a:lnTo>
                  <a:lnTo>
                    <a:pt x="300266" y="20675"/>
                  </a:lnTo>
                  <a:lnTo>
                    <a:pt x="321957" y="24980"/>
                  </a:lnTo>
                  <a:lnTo>
                    <a:pt x="339712" y="36741"/>
                  </a:lnTo>
                  <a:lnTo>
                    <a:pt x="351688" y="54152"/>
                  </a:lnTo>
                  <a:lnTo>
                    <a:pt x="356082" y="75463"/>
                  </a:lnTo>
                  <a:lnTo>
                    <a:pt x="356082" y="24244"/>
                  </a:lnTo>
                  <a:lnTo>
                    <a:pt x="354634" y="22136"/>
                  </a:lnTo>
                  <a:lnTo>
                    <a:pt x="352425" y="20675"/>
                  </a:lnTo>
                  <a:lnTo>
                    <a:pt x="330174" y="5943"/>
                  </a:lnTo>
                  <a:lnTo>
                    <a:pt x="300266" y="0"/>
                  </a:lnTo>
                  <a:lnTo>
                    <a:pt x="76936" y="0"/>
                  </a:lnTo>
                  <a:lnTo>
                    <a:pt x="47040" y="5943"/>
                  </a:lnTo>
                  <a:lnTo>
                    <a:pt x="22580" y="22136"/>
                  </a:lnTo>
                  <a:lnTo>
                    <a:pt x="6057" y="46126"/>
                  </a:lnTo>
                  <a:lnTo>
                    <a:pt x="0" y="75463"/>
                  </a:lnTo>
                  <a:lnTo>
                    <a:pt x="0" y="294538"/>
                  </a:lnTo>
                  <a:lnTo>
                    <a:pt x="6057" y="323875"/>
                  </a:lnTo>
                  <a:lnTo>
                    <a:pt x="22580" y="347878"/>
                  </a:lnTo>
                  <a:lnTo>
                    <a:pt x="47040" y="364058"/>
                  </a:lnTo>
                  <a:lnTo>
                    <a:pt x="76936" y="370001"/>
                  </a:lnTo>
                  <a:lnTo>
                    <a:pt x="300266" y="370001"/>
                  </a:lnTo>
                  <a:lnTo>
                    <a:pt x="330174" y="364058"/>
                  </a:lnTo>
                  <a:lnTo>
                    <a:pt x="352437" y="349326"/>
                  </a:lnTo>
                  <a:lnTo>
                    <a:pt x="354634" y="347878"/>
                  </a:lnTo>
                  <a:lnTo>
                    <a:pt x="371144" y="323875"/>
                  </a:lnTo>
                  <a:lnTo>
                    <a:pt x="377215" y="29453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b="1"/>
            </a:p>
          </p:txBody>
        </p:sp>
        <p:pic>
          <p:nvPicPr>
            <p:cNvPr id="11" name="object 1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167026" y="6316892"/>
              <a:ext cx="111217" cy="115276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11474224" y="6175406"/>
              <a:ext cx="377190" cy="370205"/>
            </a:xfrm>
            <a:custGeom>
              <a:avLst/>
              <a:gdLst/>
              <a:ahLst/>
              <a:cxnLst/>
              <a:rect l="l" t="t" r="r" b="b"/>
              <a:pathLst>
                <a:path w="377190" h="370204">
                  <a:moveTo>
                    <a:pt x="300203" y="0"/>
                  </a:moveTo>
                  <a:lnTo>
                    <a:pt x="76937" y="0"/>
                  </a:lnTo>
                  <a:lnTo>
                    <a:pt x="47007" y="5941"/>
                  </a:lnTo>
                  <a:lnTo>
                    <a:pt x="22549" y="22131"/>
                  </a:lnTo>
                  <a:lnTo>
                    <a:pt x="6051" y="46121"/>
                  </a:lnTo>
                  <a:lnTo>
                    <a:pt x="0" y="75460"/>
                  </a:lnTo>
                  <a:lnTo>
                    <a:pt x="0" y="294540"/>
                  </a:lnTo>
                  <a:lnTo>
                    <a:pt x="6052" y="323881"/>
                  </a:lnTo>
                  <a:lnTo>
                    <a:pt x="22550" y="347872"/>
                  </a:lnTo>
                  <a:lnTo>
                    <a:pt x="47007" y="364064"/>
                  </a:lnTo>
                  <a:lnTo>
                    <a:pt x="76938" y="370006"/>
                  </a:lnTo>
                  <a:lnTo>
                    <a:pt x="300203" y="370006"/>
                  </a:lnTo>
                  <a:lnTo>
                    <a:pt x="330134" y="364064"/>
                  </a:lnTo>
                  <a:lnTo>
                    <a:pt x="352393" y="349327"/>
                  </a:lnTo>
                  <a:lnTo>
                    <a:pt x="76938" y="349327"/>
                  </a:lnTo>
                  <a:lnTo>
                    <a:pt x="55165" y="345014"/>
                  </a:lnTo>
                  <a:lnTo>
                    <a:pt x="37378" y="333259"/>
                  </a:lnTo>
                  <a:lnTo>
                    <a:pt x="25383" y="315842"/>
                  </a:lnTo>
                  <a:lnTo>
                    <a:pt x="20983" y="294540"/>
                  </a:lnTo>
                  <a:lnTo>
                    <a:pt x="20983" y="75460"/>
                  </a:lnTo>
                  <a:lnTo>
                    <a:pt x="25382" y="54158"/>
                  </a:lnTo>
                  <a:lnTo>
                    <a:pt x="37378" y="36740"/>
                  </a:lnTo>
                  <a:lnTo>
                    <a:pt x="55164" y="24985"/>
                  </a:lnTo>
                  <a:lnTo>
                    <a:pt x="76937" y="20672"/>
                  </a:lnTo>
                  <a:lnTo>
                    <a:pt x="352386" y="20672"/>
                  </a:lnTo>
                  <a:lnTo>
                    <a:pt x="330133" y="5941"/>
                  </a:lnTo>
                  <a:lnTo>
                    <a:pt x="300203" y="0"/>
                  </a:lnTo>
                  <a:close/>
                </a:path>
                <a:path w="377190" h="370204">
                  <a:moveTo>
                    <a:pt x="352386" y="20672"/>
                  </a:moveTo>
                  <a:lnTo>
                    <a:pt x="300203" y="20672"/>
                  </a:lnTo>
                  <a:lnTo>
                    <a:pt x="321936" y="24985"/>
                  </a:lnTo>
                  <a:lnTo>
                    <a:pt x="339702" y="36740"/>
                  </a:lnTo>
                  <a:lnTo>
                    <a:pt x="351690" y="54158"/>
                  </a:lnTo>
                  <a:lnTo>
                    <a:pt x="356088" y="75460"/>
                  </a:lnTo>
                  <a:lnTo>
                    <a:pt x="356089" y="294540"/>
                  </a:lnTo>
                  <a:lnTo>
                    <a:pt x="351690" y="315842"/>
                  </a:lnTo>
                  <a:lnTo>
                    <a:pt x="339702" y="333259"/>
                  </a:lnTo>
                  <a:lnTo>
                    <a:pt x="321936" y="345014"/>
                  </a:lnTo>
                  <a:lnTo>
                    <a:pt x="300203" y="349327"/>
                  </a:lnTo>
                  <a:lnTo>
                    <a:pt x="352393" y="349327"/>
                  </a:lnTo>
                  <a:lnTo>
                    <a:pt x="354591" y="347872"/>
                  </a:lnTo>
                  <a:lnTo>
                    <a:pt x="371089" y="323881"/>
                  </a:lnTo>
                  <a:lnTo>
                    <a:pt x="377141" y="294540"/>
                  </a:lnTo>
                  <a:lnTo>
                    <a:pt x="377141" y="75460"/>
                  </a:lnTo>
                  <a:lnTo>
                    <a:pt x="371089" y="46121"/>
                  </a:lnTo>
                  <a:lnTo>
                    <a:pt x="354591" y="22131"/>
                  </a:lnTo>
                  <a:lnTo>
                    <a:pt x="352386" y="20672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b="1"/>
            </a:p>
          </p:txBody>
        </p:sp>
        <p:pic>
          <p:nvPicPr>
            <p:cNvPr id="13" name="object 13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1581425" y="6290601"/>
              <a:ext cx="174858" cy="141328"/>
            </a:xfrm>
            <a:prstGeom prst="rect">
              <a:avLst/>
            </a:prstGeom>
          </p:spPr>
        </p:pic>
      </p:grpSp>
      <p:sp>
        <p:nvSpPr>
          <p:cNvPr id="14" name="object 14"/>
          <p:cNvSpPr txBox="1">
            <a:spLocks noGrp="1"/>
          </p:cNvSpPr>
          <p:nvPr>
            <p:ph type="title"/>
          </p:nvPr>
        </p:nvSpPr>
        <p:spPr>
          <a:xfrm>
            <a:off x="784656" y="5701385"/>
            <a:ext cx="2635250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b="1" spc="-5" dirty="0">
                <a:solidFill>
                  <a:srgbClr val="FFFFFF"/>
                </a:solidFill>
                <a:latin typeface="Calibri"/>
                <a:cs typeface="Calibri"/>
              </a:rPr>
              <a:t>Thank</a:t>
            </a:r>
            <a:r>
              <a:rPr sz="4800" b="1" spc="-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800" b="1" spc="-135" dirty="0">
                <a:solidFill>
                  <a:srgbClr val="FFFFFF"/>
                </a:solidFill>
                <a:latin typeface="Calibri"/>
                <a:cs typeface="Calibri"/>
              </a:rPr>
              <a:t>You</a:t>
            </a:r>
            <a:endParaRPr sz="4800" b="1">
              <a:latin typeface="Calibri"/>
              <a:cs typeface="Calibri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0" y="3049523"/>
            <a:ext cx="390525" cy="3090545"/>
          </a:xfrm>
          <a:custGeom>
            <a:avLst/>
            <a:gdLst/>
            <a:ahLst/>
            <a:cxnLst/>
            <a:rect l="l" t="t" r="r" b="b"/>
            <a:pathLst>
              <a:path w="390525" h="3090545">
                <a:moveTo>
                  <a:pt x="377444" y="0"/>
                </a:moveTo>
                <a:lnTo>
                  <a:pt x="0" y="374792"/>
                </a:lnTo>
                <a:lnTo>
                  <a:pt x="0" y="3090421"/>
                </a:lnTo>
                <a:lnTo>
                  <a:pt x="390144" y="2698457"/>
                </a:lnTo>
                <a:lnTo>
                  <a:pt x="377444" y="0"/>
                </a:lnTo>
                <a:close/>
              </a:path>
            </a:pathLst>
          </a:custGeom>
          <a:solidFill>
            <a:srgbClr val="669BBB"/>
          </a:solidFill>
        </p:spPr>
        <p:txBody>
          <a:bodyPr wrap="square" lIns="0" tIns="0" rIns="0" bIns="0" rtlCol="0"/>
          <a:lstStyle/>
          <a:p>
            <a:endParaRPr b="1"/>
          </a:p>
        </p:txBody>
      </p:sp>
      <p:pic>
        <p:nvPicPr>
          <p:cNvPr id="16" name="object 16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9425940" y="202692"/>
            <a:ext cx="2580131" cy="120548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F70D8F48-944D-FC9B-C2E8-815744CDD6A1}"/>
              </a:ext>
            </a:extLst>
          </p:cNvPr>
          <p:cNvSpPr txBox="1"/>
          <p:nvPr/>
        </p:nvSpPr>
        <p:spPr>
          <a:xfrm>
            <a:off x="685936" y="5539492"/>
            <a:ext cx="593322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>
                <a:solidFill>
                  <a:srgbClr val="FFFFFF"/>
                </a:solidFill>
                <a:latin typeface="Arial"/>
              </a:rPr>
              <a:t>Interest Rates and Financial Markets</a:t>
            </a:r>
          </a:p>
        </p:txBody>
      </p:sp>
    </p:spTree>
    <p:extLst>
      <p:ext uri="{BB962C8B-B14F-4D97-AF65-F5344CB8AC3E}">
        <p14:creationId xmlns:p14="http://schemas.microsoft.com/office/powerpoint/2010/main" val="17624074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rial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350" row="0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EABE55C4-0068-204E-95A3-96DDCA70BA55}">
  <we:reference id="cba9fc06-6fc9-492e-9525-923870a3b909" version="2.0.0.0" store="EXCatalog" storeType="EXCatalog"/>
  <we:alternateReferences>
    <we:reference id="WA200010215" version="2.0.0.0" store="en-US" storeType="OMEX"/>
  </we:alternateReferences>
  <we:properties/>
  <we:bindings/>
  <we:snapshot xmlns:r="http://schemas.openxmlformats.org/officeDocument/2006/relationships"/>
</we:webextension>
</file>

<file path=docProps/app.xml><?xml version="1.0" encoding="utf-8"?>
<Properties xmlns="http://schemas.openxmlformats.org/officeDocument/2006/extended-properties" xmlns:vt="http://schemas.openxmlformats.org/officeDocument/2006/docPropsVTypes">
  <TotalTime>113</TotalTime>
  <Words>9049</Words>
  <Application>Microsoft Macintosh PowerPoint</Application>
  <PresentationFormat>Widescreen</PresentationFormat>
  <Paragraphs>1375</Paragraphs>
  <Slides>60</Slides>
  <Notes>57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60</vt:i4>
      </vt:variant>
    </vt:vector>
  </HeadingPairs>
  <TitlesOfParts>
    <vt:vector size="66" baseType="lpstr">
      <vt:lpstr>Alexandria</vt:lpstr>
      <vt:lpstr>Aptos</vt:lpstr>
      <vt:lpstr>Arial</vt:lpstr>
      <vt:lpstr>Calibri</vt:lpstr>
      <vt:lpstr>Roboto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Thank You</vt:lpstr>
    </vt:vector>
  </TitlesOfParts>
  <Company>Midocean University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Lecture 5: Interest Rates and Financial Markets</dc:title>
  <dc:subject>Lecture 5: Interest Rates and Financial Markets</dc:subject>
  <dc:creator>OpenAI</dc:creator>
  <cp:lastModifiedBy>Mohamed Hussein</cp:lastModifiedBy>
  <cp:revision>19</cp:revision>
  <dcterms:created xsi:type="dcterms:W3CDTF">2026-06-29T06:05:13Z</dcterms:created>
  <dcterms:modified xsi:type="dcterms:W3CDTF">2026-07-03T01:18:20Z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ea4c0c79-1302-4598-89cc-fc5f9b666c02_Enabled">
    <vt:lpwstr>true</vt:lpwstr>
  </property>
  <property fmtid="{D5CDD505-2E9C-101B-9397-08002B2CF9AE}" pid="3" name="MSIP_Label_ea4c0c79-1302-4598-89cc-fc5f9b666c02_SetDate">
    <vt:lpwstr>2026-06-30T18:04:06Z</vt:lpwstr>
  </property>
  <property fmtid="{D5CDD505-2E9C-101B-9397-08002B2CF9AE}" pid="4" name="MSIP_Label_ea4c0c79-1302-4598-89cc-fc5f9b666c02_Method">
    <vt:lpwstr>Standard</vt:lpwstr>
  </property>
  <property fmtid="{D5CDD505-2E9C-101B-9397-08002B2CF9AE}" pid="5" name="MSIP_Label_ea4c0c79-1302-4598-89cc-fc5f9b666c02_Name">
    <vt:lpwstr>defa4170-0d19-0005-0004-bc88714345d2</vt:lpwstr>
  </property>
  <property fmtid="{D5CDD505-2E9C-101B-9397-08002B2CF9AE}" pid="6" name="MSIP_Label_ea4c0c79-1302-4598-89cc-fc5f9b666c02_SiteId">
    <vt:lpwstr>d929240e-472e-4f27-9319-d188d429d45e</vt:lpwstr>
  </property>
  <property fmtid="{D5CDD505-2E9C-101B-9397-08002B2CF9AE}" pid="7" name="MSIP_Label_ea4c0c79-1302-4598-89cc-fc5f9b666c02_ActionId">
    <vt:lpwstr>fd59ca2e-88f7-4400-9d42-7d3d1eb533b4</vt:lpwstr>
  </property>
  <property fmtid="{D5CDD505-2E9C-101B-9397-08002B2CF9AE}" pid="8" name="MSIP_Label_ea4c0c79-1302-4598-89cc-fc5f9b666c02_ContentBits">
    <vt:lpwstr>0</vt:lpwstr>
  </property>
  <property fmtid="{D5CDD505-2E9C-101B-9397-08002B2CF9AE}" pid="9" name="MSIP_Label_ea4c0c79-1302-4598-89cc-fc5f9b666c02_Tag">
    <vt:lpwstr>50, 3, 0, 1</vt:lpwstr>
  </property>
</Properties>
</file>