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Lst>
  <p:notesMasterIdLst>
    <p:notesMasterId r:id="rId55"/>
  </p:notesMasterIdLst>
  <p:sldIdLst>
    <p:sldId id="494" r:id="rId4"/>
    <p:sldId id="683" r:id="rId5"/>
    <p:sldId id="548" r:id="rId6"/>
    <p:sldId id="610" r:id="rId7"/>
    <p:sldId id="687" r:id="rId8"/>
    <p:sldId id="688" r:id="rId9"/>
    <p:sldId id="690" r:id="rId10"/>
    <p:sldId id="689" r:id="rId11"/>
    <p:sldId id="691" r:id="rId12"/>
    <p:sldId id="692" r:id="rId13"/>
    <p:sldId id="693" r:id="rId14"/>
    <p:sldId id="694" r:id="rId15"/>
    <p:sldId id="696" r:id="rId16"/>
    <p:sldId id="697" r:id="rId17"/>
    <p:sldId id="698" r:id="rId18"/>
    <p:sldId id="699" r:id="rId19"/>
    <p:sldId id="686" r:id="rId20"/>
    <p:sldId id="618" r:id="rId21"/>
    <p:sldId id="700" r:id="rId22"/>
    <p:sldId id="620" r:id="rId23"/>
    <p:sldId id="621" r:id="rId24"/>
    <p:sldId id="622" r:id="rId25"/>
    <p:sldId id="623" r:id="rId26"/>
    <p:sldId id="624" r:id="rId27"/>
    <p:sldId id="625" r:id="rId28"/>
    <p:sldId id="626" r:id="rId29"/>
    <p:sldId id="631" r:id="rId30"/>
    <p:sldId id="632" r:id="rId31"/>
    <p:sldId id="627" r:id="rId32"/>
    <p:sldId id="637" r:id="rId33"/>
    <p:sldId id="684" r:id="rId34"/>
    <p:sldId id="685" r:id="rId35"/>
    <p:sldId id="638" r:id="rId36"/>
    <p:sldId id="628" r:id="rId37"/>
    <p:sldId id="633" r:id="rId38"/>
    <p:sldId id="629" r:id="rId39"/>
    <p:sldId id="630" r:id="rId40"/>
    <p:sldId id="634" r:id="rId41"/>
    <p:sldId id="553" r:id="rId42"/>
    <p:sldId id="612" r:id="rId43"/>
    <p:sldId id="613" r:id="rId44"/>
    <p:sldId id="614" r:id="rId45"/>
    <p:sldId id="489" r:id="rId46"/>
    <p:sldId id="640" r:id="rId47"/>
    <p:sldId id="616" r:id="rId48"/>
    <p:sldId id="611" r:id="rId49"/>
    <p:sldId id="608" r:id="rId50"/>
    <p:sldId id="617" r:id="rId51"/>
    <p:sldId id="635" r:id="rId52"/>
    <p:sldId id="636" r:id="rId53"/>
    <p:sldId id="680"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688"/>
            <p14:sldId id="690"/>
            <p14:sldId id="689"/>
            <p14:sldId id="691"/>
            <p14:sldId id="692"/>
            <p14:sldId id="693"/>
            <p14:sldId id="694"/>
            <p14:sldId id="696"/>
            <p14:sldId id="697"/>
            <p14:sldId id="698"/>
            <p14:sldId id="699"/>
            <p14:sldId id="686"/>
            <p14:sldId id="618"/>
            <p14:sldId id="700"/>
            <p14:sldId id="620"/>
            <p14:sldId id="621"/>
            <p14:sldId id="622"/>
            <p14:sldId id="623"/>
            <p14:sldId id="624"/>
            <p14:sldId id="625"/>
            <p14:sldId id="626"/>
            <p14:sldId id="631"/>
            <p14:sldId id="632"/>
            <p14:sldId id="627"/>
            <p14:sldId id="637"/>
            <p14:sldId id="684"/>
            <p14:sldId id="685"/>
            <p14:sldId id="638"/>
            <p14:sldId id="628"/>
            <p14:sldId id="633"/>
            <p14:sldId id="629"/>
            <p14:sldId id="630"/>
            <p14:sldId id="634"/>
            <p14:sldId id="553"/>
            <p14:sldId id="612"/>
            <p14:sldId id="613"/>
            <p14:sldId id="614"/>
            <p14:sldId id="489"/>
            <p14:sldId id="640"/>
            <p14:sldId id="616"/>
            <p14:sldId id="611"/>
            <p14:sldId id="608"/>
            <p14:sldId id="617"/>
            <p14:sldId id="635"/>
            <p14:sldId id="636"/>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3738" autoAdjust="0"/>
  </p:normalViewPr>
  <p:slideViewPr>
    <p:cSldViewPr snapToGrid="0">
      <p:cViewPr varScale="1">
        <p:scale>
          <a:sx n="68" d="100"/>
          <a:sy n="68" d="100"/>
        </p:scale>
        <p:origin x="73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consensus.app/" TargetMode="Externa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typeset.io/" TargetMode="Externa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lightpdf.com/" TargetMode="Externa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article-summarizer.scholarcy.com/summarizer" TargetMode="Externa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chatpdf.com/" TargetMode="Externa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popai.pro/" TargetMode="Externa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litmaps.com/" TargetMode="Externa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connectedpapers.com/" TargetMode="Externa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semanticscholar.org/" TargetMode="Externa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openread.academy/" TargetMode="Externa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scinapse.io/" TargetMode="Externa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poe.com/login" TargetMode="Externa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iask.ai/" TargetMode="Externa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piggy.to/magic" TargetMode="Externa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humata.ai/" TargetMode="Externa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quillbot.com/" TargetMode="Externa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neuralwriter.com/" TargetMode="Externa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sahehly.com/" TargetMode="Externa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www.onlinedoctranslator.com/en/" TargetMode="Externa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gptkit.ai/dashboard" TargetMode="Externa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typeset.io/" TargetMode="Externa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tutorai.me/" TargetMode="Externa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teachology.ai/" TargetMode="Externa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5.svg"/><Relationship Id="rId2" Type="http://schemas.openxmlformats.org/officeDocument/2006/relationships/image" Target="../media/image38.jpeg"/><Relationship Id="rId1" Type="http://schemas.openxmlformats.org/officeDocument/2006/relationships/slideLayout" Target="../slideLayouts/slideLayout32.xml"/><Relationship Id="rId6" Type="http://schemas.openxmlformats.org/officeDocument/2006/relationships/image" Target="../media/image41.png"/><Relationship Id="rId5" Type="http://schemas.openxmlformats.org/officeDocument/2006/relationships/image" Target="../media/image2.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Using AI Tools in Research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157519"/>
            <a:ext cx="6267235"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Tools in Research</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تجميع المادة العلمية</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Google Extensions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AI CHAT</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الترجمة والتدقيق اللغوي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محاذير استخدام الذكاء الاصطناعي في البحث العلمي</a:t>
            </a:r>
          </a:p>
          <a:p>
            <a:pPr marL="342900" indent="-342900" algn="r" rtl="1">
              <a:buFont typeface="Arial" panose="020B0604020202020204" pitchFamily="34" charset="0"/>
              <a:buChar char="•"/>
            </a:pPr>
            <a:r>
              <a:rPr lang="ar-EG" sz="2400" dirty="0">
                <a:latin typeface="Times New Roman" panose="02020603050405020304" pitchFamily="18" charset="0"/>
                <a:cs typeface="Times New Roman" panose="02020603050405020304" pitchFamily="18" charset="0"/>
              </a:rPr>
              <a:t>هل يمكن التحقق من المحتوى المكتوب بالذكاء الاصطناعي؟</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For Education</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AI Tools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الذكاء الصطناعي في البحث العلمي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Using AI for research, particularly in current times where the research landscape is evolving at an unprecedented rate. </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New scientific domains are sprouting frequently, millions of papers are being published every year, and there are vast amounts of data needing to be synthesized.</a:t>
            </a:r>
          </a:p>
        </p:txBody>
      </p:sp>
      <p:sp>
        <p:nvSpPr>
          <p:cNvPr id="3" name="Rectangle 2">
            <a:extLst>
              <a:ext uri="{FF2B5EF4-FFF2-40B4-BE49-F238E27FC236}">
                <a16:creationId xmlns:a16="http://schemas.microsoft.com/office/drawing/2014/main" id="{378F8A06-8497-49D8-AE96-94B50FF81FF9}"/>
              </a:ext>
            </a:extLst>
          </p:cNvPr>
          <p:cNvSpPr/>
          <p:nvPr/>
        </p:nvSpPr>
        <p:spPr>
          <a:xfrm>
            <a:off x="1364567" y="4706588"/>
            <a:ext cx="10353820" cy="1938992"/>
          </a:xfrm>
          <a:prstGeom prst="rect">
            <a:avLst/>
          </a:prstGeom>
        </p:spPr>
        <p:txBody>
          <a:bodyPr wrap="square">
            <a:spAutoFit/>
          </a:bodyPr>
          <a:lstStyle/>
          <a:p>
            <a:pPr marL="342900" indent="-342900" algn="just" rtl="1">
              <a:buFont typeface="Arial" panose="020B0604020202020204" pitchFamily="34" charset="0"/>
              <a:buChar char="•"/>
            </a:pPr>
            <a:r>
              <a:rPr lang="ar-EG" sz="2400" dirty="0"/>
              <a:t>استخدام الذكاء الاصطناعي في البحث، خاصة في الوقت الحالي حيث يتطور المشهد البحثي بمعدل غير مسبوق. </a:t>
            </a:r>
            <a:endParaRPr lang="en-US" sz="2400" dirty="0"/>
          </a:p>
          <a:p>
            <a:pPr marL="342900" indent="-342900" algn="just" rtl="1">
              <a:buFont typeface="Arial" panose="020B0604020202020204" pitchFamily="34" charset="0"/>
              <a:buChar char="•"/>
            </a:pPr>
            <a:r>
              <a:rPr lang="ar-EG" sz="2400" dirty="0"/>
              <a:t>تنشأ مجالات علمية جديدة بشكل متكرر، ويتم نشر ملايين الأوراق البحثية كل عام، وهناك كميات هائلة من البيانات التي تحتاج إلى تجميع.</a:t>
            </a:r>
          </a:p>
          <a:p>
            <a:pPr marL="342900" indent="-342900" algn="just" rtl="1">
              <a:buFont typeface="Arial" panose="020B0604020202020204" pitchFamily="34" charset="0"/>
              <a:buChar char="•"/>
            </a:pPr>
            <a:endParaRPr lang="ar-EG" sz="2400" dirty="0"/>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This is where artificial intelligence can assist, augment, and even revolutionize the way we discover, conduct, and write scientific research.</a:t>
            </a:r>
          </a:p>
          <a:p>
            <a:pPr marL="342900" indent="-342900" algn="just">
              <a:buFont typeface="Arial" panose="020B0604020202020204" pitchFamily="34" charset="0"/>
              <a:buChar char="•"/>
            </a:pPr>
            <a:r>
              <a:rPr lang="en-US" sz="2800" dirty="0">
                <a:solidFill>
                  <a:srgbClr val="2D3956"/>
                </a:solidFill>
              </a:rPr>
              <a:t>Generative AI has proven itself to be more than a simple buzzword to the point where it can provide real useful value to a researcher at any level.</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1200329"/>
          </a:xfrm>
          <a:prstGeom prst="rect">
            <a:avLst/>
          </a:prstGeom>
        </p:spPr>
        <p:txBody>
          <a:bodyPr wrap="square">
            <a:spAutoFit/>
          </a:bodyPr>
          <a:lstStyle/>
          <a:p>
            <a:pPr algn="just" rtl="1"/>
            <a:r>
              <a:rPr lang="ar-EG" sz="2400" dirty="0"/>
              <a:t>هذا هو المكان الذي يمكن أن يساعد فيه الذكاء الاصطناعي، ويعزز، بل ويحدث ثورة في الطريقة التي نكتشف بها الأبحاث العلمية ونجريها ونكتبها. لقد أثبت الذكاء الاصطناعي التوليدي أنه أكثر من مجرد كلمة طنانة بسيطة إلى درجة أنه يمكن أن يوفر قيمة مفيدة حقيقية للباحث على أي مستوى.</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How can you use AI for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كيف يمكنك استخدام الذكاء الاصطناعي في البحث؟</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1815882"/>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AI has proven itself to be handy in many professional circumstances. </a:t>
            </a:r>
          </a:p>
          <a:p>
            <a:pPr marL="342900" indent="-342900" algn="just">
              <a:buFont typeface="Arial" panose="020B0604020202020204" pitchFamily="34" charset="0"/>
              <a:buChar char="•"/>
            </a:pPr>
            <a:r>
              <a:rPr lang="en-US" sz="2800" dirty="0">
                <a:solidFill>
                  <a:srgbClr val="2D3956"/>
                </a:solidFill>
              </a:rPr>
              <a:t>In academic research, you can easily fit it into several stages of your workflow. Here are some of the ways you can use it:</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830997"/>
          </a:xfrm>
          <a:prstGeom prst="rect">
            <a:avLst/>
          </a:prstGeom>
        </p:spPr>
        <p:txBody>
          <a:bodyPr wrap="square">
            <a:spAutoFit/>
          </a:bodyPr>
          <a:lstStyle/>
          <a:p>
            <a:pPr algn="just" rtl="1"/>
            <a:r>
              <a:rPr lang="ar-EG" sz="2400" dirty="0"/>
              <a:t>لقد أثبت الذكاء الاصطناعي أنه مفيد في العديد من الظروف المهنية. في البحث الأكاديمي، يمكنك بسهولة دمجه في عدة مراحل من سير عملك. فيما يلي بعض الطرق التي يمكنك استخدامها:</a:t>
            </a:r>
          </a:p>
        </p:txBody>
      </p:sp>
    </p:spTree>
    <p:extLst>
      <p:ext uri="{BB962C8B-B14F-4D97-AF65-F5344CB8AC3E}">
        <p14:creationId xmlns:p14="http://schemas.microsoft.com/office/powerpoint/2010/main" val="3949405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05506"/>
            <a:ext cx="11026726" cy="3046988"/>
          </a:xfrm>
          <a:prstGeom prst="rect">
            <a:avLst/>
          </a:prstGeom>
        </p:spPr>
        <p:txBody>
          <a:bodyPr wrap="square">
            <a:spAutoFit/>
          </a:bodyPr>
          <a:lstStyle/>
          <a:p>
            <a:pPr marL="342900" indent="-342900" algn="just">
              <a:buFont typeface="Arial" panose="020B0604020202020204" pitchFamily="34" charset="0"/>
              <a:buChar char="•"/>
            </a:pPr>
            <a:r>
              <a:rPr lang="en-US" sz="2400" dirty="0">
                <a:solidFill>
                  <a:srgbClr val="2D3956"/>
                </a:solidFill>
              </a:rPr>
              <a:t>If you go about conducting a manual literature review, you’re talking about countless days of dedicated effort in search and reading. On the other hand, AI can significantly reduce the time and effort it takes to conduct a literature review.</a:t>
            </a:r>
          </a:p>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إذا شرعت في إجراء مراجعة يدوية للأدبيات، فأنت تتحدث عن أيام لا حصر لها من الجهد المتفاني في البحث والقراءة. من ناحية أخرى، يمكن للذكاء الاصطناعي أن يقلل بشكل كبير من الوقت والجهد اللازمين لإجراء مراجعة الأدبيات.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2016600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50166" y="1637857"/>
            <a:ext cx="11026726" cy="3416320"/>
          </a:xfrm>
          <a:prstGeom prst="rect">
            <a:avLst/>
          </a:prstGeom>
        </p:spPr>
        <p:txBody>
          <a:bodyPr wrap="square">
            <a:spAutoFit/>
          </a:bodyPr>
          <a:lstStyle/>
          <a:p>
            <a:pPr algn="just"/>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There are AI search engines in plenty that comb through vast databases of research papers, identify relevant papers, and even summarize key findings. This can help you speed up paper analysis, find trends or gaps in the literature, and discover a research question faster.</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هناك الكثير من محركات بحث الذكاء الاصطناعي التي تقوم بتمشيط قواعد بيانات واسعة من الأوراق البحثية، وتحديد الأوراق ذات الصلة، وحتى تلخيص النتائج الرئيسية. يمكن أن يساعدك ذلك في تسريع عملية تحليل الأوراق، والعثور على الاتجاهات أو الثغرات في الأدبيات، واكتشاف سؤال البحث بشكل أسرع.</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1768153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2677656"/>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400" dirty="0">
                <a:solidFill>
                  <a:srgbClr val="2D3956"/>
                </a:solidFill>
              </a:rPr>
              <a:t>Most of these AI research assistants help you discover new research articles based on a more accurate semantic search. Even if you don’t have the right keyword, you will still be able to find the correct papers.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يساعدك معظم مساعدي أبحاث الذكاء الاصطناعي على اكتشاف مقالات بحثية جديدة بناءً على بحث دلالي أكثر دقة. حتى لو لم يكن لديك الكلمة الأساسية الصحيحة، فلا يزال بإمكانك العثور على الأوراق الصحيحة.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2560210" y="752933"/>
            <a:ext cx="7484613" cy="646331"/>
          </a:xfrm>
          <a:prstGeom prst="rect">
            <a:avLst/>
          </a:prstGeom>
        </p:spPr>
        <p:txBody>
          <a:bodyPr wrap="none">
            <a:spAutoFit/>
          </a:bodyPr>
          <a:lstStyle/>
          <a:p>
            <a:r>
              <a:rPr lang="en-US" sz="3600" b="1" dirty="0">
                <a:solidFill>
                  <a:srgbClr val="4472C4"/>
                </a:solidFill>
              </a:rPr>
              <a:t>Finding and reviewing relevant papers</a:t>
            </a:r>
          </a:p>
        </p:txBody>
      </p:sp>
    </p:spTree>
    <p:extLst>
      <p:ext uri="{BB962C8B-B14F-4D97-AF65-F5344CB8AC3E}">
        <p14:creationId xmlns:p14="http://schemas.microsoft.com/office/powerpoint/2010/main" val="35246864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3662541"/>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can make academic papers easier to read and understand by simplifying jargon and complex topics in research papers. They can also summarize long papers into shorter reads so that you save quite some time while going through heaps of scientific articles.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 للذكاء الاصطناعي أن يجعل الأوراق الأكاديمية أسهل في القراءة والفهم من خلال تبسيط المصطلحات والموضوعات المعقدة في الأوراق البحثية. يمكنهم أيضًا تلخيص الأوراق الطويلة في قراءات أقصر بحيث توفر بعض الوقت أثناء الاطلاع على أكوام من المقالات العلمية.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151053" y="694096"/>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2228326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4093428"/>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Some AI assistants let you interact with papers, meaning you can essentially have a conversation with the PDF you’re reading. You can enter prompts like a simple question to get an answer or even ask to create a presentation. The AI tool will read the paper and give the output.</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يتيح لك بعض مساعدي الذكاء الاصطناعي التفاعل مع الأوراق، مما يعني أنه يمكنك إجراء محادثة مع ملف </a:t>
            </a:r>
            <a:r>
              <a:rPr lang="en-US" sz="2400" dirty="0">
                <a:solidFill>
                  <a:srgbClr val="2D3956"/>
                </a:solidFill>
              </a:rPr>
              <a:t>PDF </a:t>
            </a:r>
            <a:r>
              <a:rPr lang="ar-EG" sz="2400" dirty="0">
                <a:solidFill>
                  <a:srgbClr val="2D3956"/>
                </a:solidFill>
              </a:rPr>
              <a:t>الذي تقرأه. يمكنك إدخال مطالبات مثل سؤال بسيط للحصول على إجابة أو حتى طلب إنشاء عرض تقديمي. ستقوم أداة الذكاء الاصطناعي بقراءة الورقة وإعطاء المخرجات.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151053" y="694096"/>
            <a:ext cx="6568721" cy="646331"/>
          </a:xfrm>
          <a:prstGeom prst="rect">
            <a:avLst/>
          </a:prstGeom>
        </p:spPr>
        <p:txBody>
          <a:bodyPr wrap="none">
            <a:spAutoFit/>
          </a:bodyPr>
          <a:lstStyle/>
          <a:p>
            <a:r>
              <a:rPr lang="en-US" sz="3600" b="1" dirty="0">
                <a:solidFill>
                  <a:srgbClr val="4472C4"/>
                </a:solidFill>
              </a:rPr>
              <a:t>Comprehending academic papers</a:t>
            </a:r>
          </a:p>
        </p:txBody>
      </p:sp>
    </p:spTree>
    <p:extLst>
      <p:ext uri="{BB962C8B-B14F-4D97-AF65-F5344CB8AC3E}">
        <p14:creationId xmlns:p14="http://schemas.microsoft.com/office/powerpoint/2010/main" val="1186102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2862322"/>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They can help with accurate citations, along with providing grammar and style suggestions as you are writing your paper or essay. This means you can now automate proofreading and creating citations.</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يمكنهم المساعدة في الاستشهادات الدقيقة، إلى جانب تقديم اقتراحات نحوية وأسلوبية أثناء كتابة ورقتك أو مقالتك. هذا يعني أنه يمكنك الآن أتمتة التدقيق اللغوي وإنشاء الاستشهادات.</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715797" y="522195"/>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830494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3293209"/>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715797" y="522195"/>
            <a:ext cx="4760406" cy="646331"/>
          </a:xfrm>
          <a:prstGeom prst="rect">
            <a:avLst/>
          </a:prstGeom>
        </p:spPr>
        <p:txBody>
          <a:bodyPr wrap="none">
            <a:spAutoFit/>
          </a:bodyPr>
          <a:lstStyle/>
          <a:p>
            <a:r>
              <a:rPr lang="en-US" sz="3600" b="1" dirty="0">
                <a:solidFill>
                  <a:srgbClr val="4472C4"/>
                </a:solidFill>
              </a:rPr>
              <a:t>Better academic writing</a:t>
            </a:r>
          </a:p>
        </p:txBody>
      </p:sp>
    </p:spTree>
    <p:extLst>
      <p:ext uri="{BB962C8B-B14F-4D97-AF65-F5344CB8AC3E}">
        <p14:creationId xmlns:p14="http://schemas.microsoft.com/office/powerpoint/2010/main" val="2772766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919211"/>
            <a:ext cx="11026726" cy="3293209"/>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AI also solves the problem of stiff scientific writing. Tools like paraphrasers and co-writers give you a great opportunity to instantly improve your writing skills and convey your thoughts in the way you actually wish.</a:t>
            </a:r>
          </a:p>
          <a:p>
            <a:pPr marL="342900" indent="-342900" algn="just">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يحل الذكاء الاصطناعي أيضًا مشكلة الكتابة العلمية الصارمة. تمنحك أدوات مثل إعادة الصياغة والكتاب المشاركين فرصة رائعة لتحسين مهاراتك في الكتابة على الفور ونقل أفكارك بالطريقة التي تريدها بالفعل.</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600861" y="678707"/>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3492244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765517" y="1630229"/>
            <a:ext cx="11026726" cy="4770537"/>
          </a:xfrm>
          <a:prstGeom prst="rect">
            <a:avLst/>
          </a:prstGeom>
        </p:spPr>
        <p:txBody>
          <a:bodyPr wrap="square">
            <a:spAutoFit/>
          </a:bodyPr>
          <a:lstStyle/>
          <a:p>
            <a:pPr marL="342900" indent="-342900" algn="just">
              <a:buFont typeface="Arial" panose="020B0604020202020204" pitchFamily="34" charset="0"/>
              <a:buChar char="•"/>
            </a:pPr>
            <a:endParaRPr lang="en-US" sz="2400" dirty="0">
              <a:solidFill>
                <a:srgbClr val="2D3956"/>
              </a:solidFill>
            </a:endParaRPr>
          </a:p>
          <a:p>
            <a:pPr marL="342900" indent="-342900" algn="just">
              <a:buFont typeface="Arial" panose="020B0604020202020204" pitchFamily="34" charset="0"/>
              <a:buChar char="•"/>
            </a:pPr>
            <a:r>
              <a:rPr lang="en-US" sz="2800" dirty="0">
                <a:solidFill>
                  <a:srgbClr val="2D3956"/>
                </a:solidFill>
              </a:rPr>
              <a:t>Maintaining academic integrity is a non-negotiable while submitting papers. AI tools can help detect plagiarism or the presence of AI in your writing. These tools scan your work, compare it to an extensive database of academic and online content, and flag potential instances of plagiarism.</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800" dirty="0">
                <a:solidFill>
                  <a:srgbClr val="2D3956"/>
                </a:solidFill>
              </a:rPr>
              <a:t>الحفاظ على النزاهة الأكاديمية أمر غير قابل للتفاوض أثناء تقديم الأوراق. يمكن أن تساعد أدوات الذكاء الاصطناعي في اكتشاف الانتحال أو وجود الذكاء الاصطناعي في كتاباتك. تقوم هذه الأدوات بفحص عملك، ومقارنته بقاعدة بيانات واسعة من المحتوى الأكاديمي والمحتوى عبر الإنترنت، وتحديد الحالات المحتملة للسرقة الأدبية.</a:t>
            </a:r>
            <a:endParaRPr lang="en-US" sz="2400" dirty="0">
              <a:solidFill>
                <a:srgbClr val="2D3956"/>
              </a:solidFill>
            </a:endParaRPr>
          </a:p>
        </p:txBody>
      </p:sp>
      <p:sp>
        <p:nvSpPr>
          <p:cNvPr id="5" name="Rectangle 4">
            <a:extLst>
              <a:ext uri="{FF2B5EF4-FFF2-40B4-BE49-F238E27FC236}">
                <a16:creationId xmlns:a16="http://schemas.microsoft.com/office/drawing/2014/main" id="{C285F8EF-F90E-4D5D-B438-86EAA97C55BE}"/>
              </a:ext>
            </a:extLst>
          </p:cNvPr>
          <p:cNvSpPr/>
          <p:nvPr/>
        </p:nvSpPr>
        <p:spPr>
          <a:xfrm>
            <a:off x="3600861" y="678707"/>
            <a:ext cx="4990277" cy="646331"/>
          </a:xfrm>
          <a:prstGeom prst="rect">
            <a:avLst/>
          </a:prstGeom>
        </p:spPr>
        <p:txBody>
          <a:bodyPr wrap="none">
            <a:spAutoFit/>
          </a:bodyPr>
          <a:lstStyle/>
          <a:p>
            <a:r>
              <a:rPr lang="en-US" sz="3600" b="1" dirty="0">
                <a:solidFill>
                  <a:srgbClr val="4472C4"/>
                </a:solidFill>
              </a:rPr>
              <a:t>Instant plagiarism checks</a:t>
            </a:r>
          </a:p>
        </p:txBody>
      </p:sp>
    </p:spTree>
    <p:extLst>
      <p:ext uri="{BB962C8B-B14F-4D97-AF65-F5344CB8AC3E}">
        <p14:creationId xmlns:p14="http://schemas.microsoft.com/office/powerpoint/2010/main" val="2289556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004646" y="2405574"/>
            <a:ext cx="8182707" cy="17739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تجميع المادة العلمية</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634700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108564" y="4426021"/>
            <a:ext cx="4654223" cy="646331"/>
          </a:xfrm>
          <a:prstGeom prst="rect">
            <a:avLst/>
          </a:prstGeom>
        </p:spPr>
        <p:txBody>
          <a:bodyPr wrap="none">
            <a:spAutoFit/>
          </a:bodyPr>
          <a:lstStyle/>
          <a:p>
            <a:pPr algn="ctr"/>
            <a:r>
              <a:rPr lang="en-US" sz="3600" dirty="0">
                <a:hlinkClick r:id="rId2"/>
              </a:rPr>
              <a:t>https://consensus.app/</a:t>
            </a:r>
            <a:r>
              <a:rPr lang="en-US" sz="3600" dirty="0"/>
              <a:t> </a:t>
            </a:r>
          </a:p>
        </p:txBody>
      </p:sp>
      <p:pic>
        <p:nvPicPr>
          <p:cNvPr id="4" name="Picture 3">
            <a:extLst>
              <a:ext uri="{FF2B5EF4-FFF2-40B4-BE49-F238E27FC236}">
                <a16:creationId xmlns:a16="http://schemas.microsoft.com/office/drawing/2014/main" id="{2457A7A8-F8FC-4375-A4BE-6F6EFBEB5BFB}"/>
              </a:ext>
            </a:extLst>
          </p:cNvPr>
          <p:cNvPicPr>
            <a:picLocks noChangeAspect="1"/>
          </p:cNvPicPr>
          <p:nvPr/>
        </p:nvPicPr>
        <p:blipFill>
          <a:blip r:embed="rId3"/>
          <a:stretch>
            <a:fillRect/>
          </a:stretch>
        </p:blipFill>
        <p:spPr>
          <a:xfrm>
            <a:off x="4586068" y="1981813"/>
            <a:ext cx="3699217" cy="1920747"/>
          </a:xfrm>
          <a:prstGeom prst="rect">
            <a:avLst/>
          </a:prstGeom>
        </p:spPr>
      </p:pic>
    </p:spTree>
    <p:extLst>
      <p:ext uri="{BB962C8B-B14F-4D97-AF65-F5344CB8AC3E}">
        <p14:creationId xmlns:p14="http://schemas.microsoft.com/office/powerpoint/2010/main" val="9435313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551762" y="4426021"/>
            <a:ext cx="3767827" cy="646331"/>
          </a:xfrm>
          <a:prstGeom prst="rect">
            <a:avLst/>
          </a:prstGeom>
        </p:spPr>
        <p:txBody>
          <a:bodyPr wrap="none">
            <a:spAutoFit/>
          </a:bodyPr>
          <a:lstStyle/>
          <a:p>
            <a:pPr algn="ctr"/>
            <a:r>
              <a:rPr lang="en-US" sz="3600" dirty="0">
                <a:hlinkClick r:id="rId2"/>
              </a:rPr>
              <a:t>https://typeset.io/</a:t>
            </a:r>
            <a:r>
              <a:rPr lang="en-US" sz="3600" dirty="0"/>
              <a:t> </a:t>
            </a:r>
          </a:p>
        </p:txBody>
      </p:sp>
      <p:pic>
        <p:nvPicPr>
          <p:cNvPr id="4" name="Picture 3">
            <a:extLst>
              <a:ext uri="{FF2B5EF4-FFF2-40B4-BE49-F238E27FC236}">
                <a16:creationId xmlns:a16="http://schemas.microsoft.com/office/drawing/2014/main" id="{DCCA6177-C7FD-465C-A632-A626A976C67A}"/>
              </a:ext>
            </a:extLst>
          </p:cNvPr>
          <p:cNvPicPr>
            <a:picLocks noChangeAspect="1"/>
          </p:cNvPicPr>
          <p:nvPr/>
        </p:nvPicPr>
        <p:blipFill>
          <a:blip r:embed="rId3"/>
          <a:stretch>
            <a:fillRect/>
          </a:stretch>
        </p:blipFill>
        <p:spPr>
          <a:xfrm>
            <a:off x="4214812" y="2824162"/>
            <a:ext cx="3762375" cy="1209675"/>
          </a:xfrm>
          <a:prstGeom prst="rect">
            <a:avLst/>
          </a:prstGeom>
        </p:spPr>
      </p:pic>
    </p:spTree>
    <p:extLst>
      <p:ext uri="{BB962C8B-B14F-4D97-AF65-F5344CB8AC3E}">
        <p14:creationId xmlns:p14="http://schemas.microsoft.com/office/powerpoint/2010/main" val="3019081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314229" y="4426021"/>
            <a:ext cx="4242893" cy="646331"/>
          </a:xfrm>
          <a:prstGeom prst="rect">
            <a:avLst/>
          </a:prstGeom>
        </p:spPr>
        <p:txBody>
          <a:bodyPr wrap="none">
            <a:spAutoFit/>
          </a:bodyPr>
          <a:lstStyle/>
          <a:p>
            <a:pPr algn="ctr"/>
            <a:r>
              <a:rPr lang="en-US" sz="3600" dirty="0">
                <a:hlinkClick r:id="rId2"/>
              </a:rPr>
              <a:t>https://lightpdf.com/</a:t>
            </a:r>
            <a:r>
              <a:rPr lang="en-US" sz="3600" dirty="0"/>
              <a:t> </a:t>
            </a:r>
          </a:p>
        </p:txBody>
      </p:sp>
      <p:pic>
        <p:nvPicPr>
          <p:cNvPr id="4" name="Picture 3">
            <a:extLst>
              <a:ext uri="{FF2B5EF4-FFF2-40B4-BE49-F238E27FC236}">
                <a16:creationId xmlns:a16="http://schemas.microsoft.com/office/drawing/2014/main" id="{6E5F3FCE-0617-48BF-B054-A42190562BBE}"/>
              </a:ext>
            </a:extLst>
          </p:cNvPr>
          <p:cNvPicPr>
            <a:picLocks noChangeAspect="1"/>
          </p:cNvPicPr>
          <p:nvPr/>
        </p:nvPicPr>
        <p:blipFill>
          <a:blip r:embed="rId3"/>
          <a:stretch>
            <a:fillRect/>
          </a:stretch>
        </p:blipFill>
        <p:spPr>
          <a:xfrm>
            <a:off x="4610355" y="1991677"/>
            <a:ext cx="3650639" cy="2143125"/>
          </a:xfrm>
          <a:prstGeom prst="rect">
            <a:avLst/>
          </a:prstGeom>
        </p:spPr>
      </p:pic>
    </p:spTree>
    <p:extLst>
      <p:ext uri="{BB962C8B-B14F-4D97-AF65-F5344CB8AC3E}">
        <p14:creationId xmlns:p14="http://schemas.microsoft.com/office/powerpoint/2010/main" val="15248375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1270929" y="4426021"/>
            <a:ext cx="10329495" cy="646331"/>
          </a:xfrm>
          <a:prstGeom prst="rect">
            <a:avLst/>
          </a:prstGeom>
        </p:spPr>
        <p:txBody>
          <a:bodyPr wrap="none">
            <a:spAutoFit/>
          </a:bodyPr>
          <a:lstStyle/>
          <a:p>
            <a:pPr algn="ctr"/>
            <a:r>
              <a:rPr lang="en-US" sz="3600" dirty="0">
                <a:hlinkClick r:id="rId2"/>
              </a:rPr>
              <a:t>https://article-summarizer.scholarcy.com/summarizer</a:t>
            </a:r>
            <a:r>
              <a:rPr lang="en-US" sz="3600" dirty="0"/>
              <a:t> </a:t>
            </a:r>
          </a:p>
        </p:txBody>
      </p:sp>
      <p:pic>
        <p:nvPicPr>
          <p:cNvPr id="2" name="Picture 1">
            <a:extLst>
              <a:ext uri="{FF2B5EF4-FFF2-40B4-BE49-F238E27FC236}">
                <a16:creationId xmlns:a16="http://schemas.microsoft.com/office/drawing/2014/main" id="{1E7AEEAD-B4AC-4E55-A9DF-B55EE9EBF5BB}"/>
              </a:ext>
            </a:extLst>
          </p:cNvPr>
          <p:cNvPicPr>
            <a:picLocks noChangeAspect="1"/>
          </p:cNvPicPr>
          <p:nvPr/>
        </p:nvPicPr>
        <p:blipFill>
          <a:blip r:embed="rId3"/>
          <a:stretch>
            <a:fillRect/>
          </a:stretch>
        </p:blipFill>
        <p:spPr>
          <a:xfrm>
            <a:off x="4529797" y="2104219"/>
            <a:ext cx="3355217" cy="2143125"/>
          </a:xfrm>
          <a:prstGeom prst="rect">
            <a:avLst/>
          </a:prstGeom>
        </p:spPr>
      </p:pic>
    </p:spTree>
    <p:extLst>
      <p:ext uri="{BB962C8B-B14F-4D97-AF65-F5344CB8AC3E}">
        <p14:creationId xmlns:p14="http://schemas.microsoft.com/office/powerpoint/2010/main" val="36819293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79789" y="4426021"/>
            <a:ext cx="5311775" cy="646331"/>
          </a:xfrm>
          <a:prstGeom prst="rect">
            <a:avLst/>
          </a:prstGeom>
        </p:spPr>
        <p:txBody>
          <a:bodyPr wrap="none">
            <a:spAutoFit/>
          </a:bodyPr>
          <a:lstStyle/>
          <a:p>
            <a:pPr algn="ctr"/>
            <a:r>
              <a:rPr lang="en-US" sz="3600" dirty="0">
                <a:hlinkClick r:id="rId2"/>
              </a:rPr>
              <a:t>https://www.chatpdf.com/</a:t>
            </a:r>
            <a:r>
              <a:rPr lang="en-US" sz="3600" dirty="0"/>
              <a:t> </a:t>
            </a:r>
          </a:p>
        </p:txBody>
      </p:sp>
      <p:pic>
        <p:nvPicPr>
          <p:cNvPr id="4" name="Picture 3">
            <a:extLst>
              <a:ext uri="{FF2B5EF4-FFF2-40B4-BE49-F238E27FC236}">
                <a16:creationId xmlns:a16="http://schemas.microsoft.com/office/drawing/2014/main" id="{233E6A50-F6A2-4DE8-BC80-EE2FD9946F89}"/>
              </a:ext>
            </a:extLst>
          </p:cNvPr>
          <p:cNvPicPr>
            <a:picLocks noChangeAspect="1"/>
          </p:cNvPicPr>
          <p:nvPr/>
        </p:nvPicPr>
        <p:blipFill>
          <a:blip r:embed="rId3"/>
          <a:stretch>
            <a:fillRect/>
          </a:stretch>
        </p:blipFill>
        <p:spPr>
          <a:xfrm>
            <a:off x="3594918" y="1448973"/>
            <a:ext cx="5681515" cy="2787554"/>
          </a:xfrm>
          <a:prstGeom prst="rect">
            <a:avLst/>
          </a:prstGeom>
        </p:spPr>
      </p:pic>
    </p:spTree>
    <p:extLst>
      <p:ext uri="{BB962C8B-B14F-4D97-AF65-F5344CB8AC3E}">
        <p14:creationId xmlns:p14="http://schemas.microsoft.com/office/powerpoint/2010/main" val="3110910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4036623" y="4426021"/>
            <a:ext cx="4798108" cy="646331"/>
          </a:xfrm>
          <a:prstGeom prst="rect">
            <a:avLst/>
          </a:prstGeom>
        </p:spPr>
        <p:txBody>
          <a:bodyPr wrap="none">
            <a:spAutoFit/>
          </a:bodyPr>
          <a:lstStyle/>
          <a:p>
            <a:pPr algn="ctr"/>
            <a:r>
              <a:rPr lang="en-US" sz="3600" dirty="0">
                <a:hlinkClick r:id="rId2"/>
              </a:rPr>
              <a:t>https://www.popai.pro/</a:t>
            </a:r>
            <a:r>
              <a:rPr lang="en-US" sz="3600" dirty="0"/>
              <a:t> </a:t>
            </a:r>
          </a:p>
        </p:txBody>
      </p:sp>
      <p:pic>
        <p:nvPicPr>
          <p:cNvPr id="2" name="Picture 1">
            <a:extLst>
              <a:ext uri="{FF2B5EF4-FFF2-40B4-BE49-F238E27FC236}">
                <a16:creationId xmlns:a16="http://schemas.microsoft.com/office/drawing/2014/main" id="{57B31C08-F8F4-4943-9289-4DA29B953A91}"/>
              </a:ext>
            </a:extLst>
          </p:cNvPr>
          <p:cNvPicPr>
            <a:picLocks noChangeAspect="1"/>
          </p:cNvPicPr>
          <p:nvPr/>
        </p:nvPicPr>
        <p:blipFill>
          <a:blip r:embed="rId3"/>
          <a:stretch>
            <a:fillRect/>
          </a:stretch>
        </p:blipFill>
        <p:spPr>
          <a:xfrm>
            <a:off x="4712678" y="1597782"/>
            <a:ext cx="2794562" cy="2143125"/>
          </a:xfrm>
          <a:prstGeom prst="rect">
            <a:avLst/>
          </a:prstGeom>
        </p:spPr>
      </p:pic>
    </p:spTree>
    <p:extLst>
      <p:ext uri="{BB962C8B-B14F-4D97-AF65-F5344CB8AC3E}">
        <p14:creationId xmlns:p14="http://schemas.microsoft.com/office/powerpoint/2010/main" val="793189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793094" y="4426021"/>
            <a:ext cx="5285166" cy="646331"/>
          </a:xfrm>
          <a:prstGeom prst="rect">
            <a:avLst/>
          </a:prstGeom>
        </p:spPr>
        <p:txBody>
          <a:bodyPr wrap="none">
            <a:spAutoFit/>
          </a:bodyPr>
          <a:lstStyle/>
          <a:p>
            <a:pPr algn="ctr"/>
            <a:r>
              <a:rPr lang="en-US" sz="3600" dirty="0">
                <a:hlinkClick r:id="rId2"/>
              </a:rPr>
              <a:t>https://www.litmaps.com/</a:t>
            </a:r>
            <a:r>
              <a:rPr lang="en-US" sz="3600" dirty="0"/>
              <a:t> </a:t>
            </a:r>
          </a:p>
        </p:txBody>
      </p:sp>
      <p:pic>
        <p:nvPicPr>
          <p:cNvPr id="4" name="Picture 3">
            <a:extLst>
              <a:ext uri="{FF2B5EF4-FFF2-40B4-BE49-F238E27FC236}">
                <a16:creationId xmlns:a16="http://schemas.microsoft.com/office/drawing/2014/main" id="{4AD4BC41-B4D1-4ECA-B8C5-E9D49A7E87F9}"/>
              </a:ext>
            </a:extLst>
          </p:cNvPr>
          <p:cNvPicPr>
            <a:picLocks noChangeAspect="1"/>
          </p:cNvPicPr>
          <p:nvPr/>
        </p:nvPicPr>
        <p:blipFill>
          <a:blip r:embed="rId3"/>
          <a:stretch>
            <a:fillRect/>
          </a:stretch>
        </p:blipFill>
        <p:spPr>
          <a:xfrm>
            <a:off x="3531633" y="1306256"/>
            <a:ext cx="5546627" cy="2898560"/>
          </a:xfrm>
          <a:prstGeom prst="rect">
            <a:avLst/>
          </a:prstGeom>
        </p:spPr>
      </p:pic>
    </p:spTree>
    <p:extLst>
      <p:ext uri="{BB962C8B-B14F-4D97-AF65-F5344CB8AC3E}">
        <p14:creationId xmlns:p14="http://schemas.microsoft.com/office/powerpoint/2010/main" val="1664378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2864956" y="4426021"/>
            <a:ext cx="7141443" cy="646331"/>
          </a:xfrm>
          <a:prstGeom prst="rect">
            <a:avLst/>
          </a:prstGeom>
        </p:spPr>
        <p:txBody>
          <a:bodyPr wrap="none">
            <a:spAutoFit/>
          </a:bodyPr>
          <a:lstStyle/>
          <a:p>
            <a:pPr algn="ctr"/>
            <a:r>
              <a:rPr lang="en-US" sz="3600" dirty="0">
                <a:hlinkClick r:id="rId2"/>
              </a:rPr>
              <a:t>https://www.connectedpapers.com/</a:t>
            </a:r>
            <a:r>
              <a:rPr lang="en-US" sz="3600" dirty="0"/>
              <a:t> </a:t>
            </a:r>
          </a:p>
        </p:txBody>
      </p:sp>
      <p:pic>
        <p:nvPicPr>
          <p:cNvPr id="2" name="Picture 1">
            <a:extLst>
              <a:ext uri="{FF2B5EF4-FFF2-40B4-BE49-F238E27FC236}">
                <a16:creationId xmlns:a16="http://schemas.microsoft.com/office/drawing/2014/main" id="{29E959BB-9334-4644-AF6E-2FF5CC64DD39}"/>
              </a:ext>
            </a:extLst>
          </p:cNvPr>
          <p:cNvPicPr>
            <a:picLocks noChangeAspect="1"/>
          </p:cNvPicPr>
          <p:nvPr/>
        </p:nvPicPr>
        <p:blipFill>
          <a:blip r:embed="rId3"/>
          <a:stretch>
            <a:fillRect/>
          </a:stretch>
        </p:blipFill>
        <p:spPr>
          <a:xfrm>
            <a:off x="3786993" y="2140268"/>
            <a:ext cx="5297367" cy="2065973"/>
          </a:xfrm>
          <a:prstGeom prst="rect">
            <a:avLst/>
          </a:prstGeom>
        </p:spPr>
      </p:pic>
    </p:spTree>
    <p:extLst>
      <p:ext uri="{BB962C8B-B14F-4D97-AF65-F5344CB8AC3E}">
        <p14:creationId xmlns:p14="http://schemas.microsoft.com/office/powerpoint/2010/main" val="3331318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068922" y="4426021"/>
            <a:ext cx="6733511" cy="646331"/>
          </a:xfrm>
          <a:prstGeom prst="rect">
            <a:avLst/>
          </a:prstGeom>
        </p:spPr>
        <p:txBody>
          <a:bodyPr wrap="none">
            <a:spAutoFit/>
          </a:bodyPr>
          <a:lstStyle/>
          <a:p>
            <a:pPr algn="ctr"/>
            <a:r>
              <a:rPr lang="en-US" sz="3600" dirty="0">
                <a:hlinkClick r:id="rId2"/>
              </a:rPr>
              <a:t>https://www.semanticscholar.org/</a:t>
            </a:r>
            <a:r>
              <a:rPr lang="en-US" sz="3600" dirty="0"/>
              <a:t> </a:t>
            </a:r>
          </a:p>
        </p:txBody>
      </p:sp>
      <p:pic>
        <p:nvPicPr>
          <p:cNvPr id="4" name="Picture 3">
            <a:extLst>
              <a:ext uri="{FF2B5EF4-FFF2-40B4-BE49-F238E27FC236}">
                <a16:creationId xmlns:a16="http://schemas.microsoft.com/office/drawing/2014/main" id="{A85EEA9A-79C1-4A66-9FFE-EE31B204D3AC}"/>
              </a:ext>
            </a:extLst>
          </p:cNvPr>
          <p:cNvPicPr>
            <a:picLocks noChangeAspect="1"/>
          </p:cNvPicPr>
          <p:nvPr/>
        </p:nvPicPr>
        <p:blipFill>
          <a:blip r:embed="rId3"/>
          <a:stretch>
            <a:fillRect/>
          </a:stretch>
        </p:blipFill>
        <p:spPr>
          <a:xfrm>
            <a:off x="3458382" y="1175605"/>
            <a:ext cx="5954590" cy="3130962"/>
          </a:xfrm>
          <a:prstGeom prst="rect">
            <a:avLst/>
          </a:prstGeom>
        </p:spPr>
      </p:pic>
    </p:spTree>
    <p:extLst>
      <p:ext uri="{BB962C8B-B14F-4D97-AF65-F5344CB8AC3E}">
        <p14:creationId xmlns:p14="http://schemas.microsoft.com/office/powerpoint/2010/main" val="2799973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068922" y="4426021"/>
            <a:ext cx="6733511" cy="646331"/>
          </a:xfrm>
          <a:prstGeom prst="rect">
            <a:avLst/>
          </a:prstGeom>
        </p:spPr>
        <p:txBody>
          <a:bodyPr wrap="none">
            <a:spAutoFit/>
          </a:bodyPr>
          <a:lstStyle/>
          <a:p>
            <a:pPr algn="ctr"/>
            <a:r>
              <a:rPr lang="en-US" sz="3600" dirty="0">
                <a:hlinkClick r:id="rId2"/>
              </a:rPr>
              <a:t>https://www.openread.academy/</a:t>
            </a:r>
            <a:r>
              <a:rPr lang="en-US" sz="3600" dirty="0"/>
              <a:t> </a:t>
            </a:r>
          </a:p>
        </p:txBody>
      </p:sp>
      <p:pic>
        <p:nvPicPr>
          <p:cNvPr id="5" name="Picture 4">
            <a:extLst>
              <a:ext uri="{FF2B5EF4-FFF2-40B4-BE49-F238E27FC236}">
                <a16:creationId xmlns:a16="http://schemas.microsoft.com/office/drawing/2014/main" id="{E924E912-C238-414E-A198-23D1C4664B23}"/>
              </a:ext>
            </a:extLst>
          </p:cNvPr>
          <p:cNvPicPr>
            <a:picLocks noChangeAspect="1"/>
          </p:cNvPicPr>
          <p:nvPr/>
        </p:nvPicPr>
        <p:blipFill>
          <a:blip r:embed="rId3"/>
          <a:stretch>
            <a:fillRect/>
          </a:stretch>
        </p:blipFill>
        <p:spPr>
          <a:xfrm>
            <a:off x="3247645" y="1104727"/>
            <a:ext cx="6376064" cy="3321294"/>
          </a:xfrm>
          <a:prstGeom prst="rect">
            <a:avLst/>
          </a:prstGeom>
        </p:spPr>
      </p:pic>
    </p:spTree>
    <p:extLst>
      <p:ext uri="{BB962C8B-B14F-4D97-AF65-F5344CB8AC3E}">
        <p14:creationId xmlns:p14="http://schemas.microsoft.com/office/powerpoint/2010/main" val="3077143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093CE0-2EB5-424E-AB1B-620BB7B45F3C}"/>
              </a:ext>
            </a:extLst>
          </p:cNvPr>
          <p:cNvSpPr/>
          <p:nvPr/>
        </p:nvSpPr>
        <p:spPr>
          <a:xfrm>
            <a:off x="3910595" y="4426021"/>
            <a:ext cx="5050165" cy="646331"/>
          </a:xfrm>
          <a:prstGeom prst="rect">
            <a:avLst/>
          </a:prstGeom>
        </p:spPr>
        <p:txBody>
          <a:bodyPr wrap="none">
            <a:spAutoFit/>
          </a:bodyPr>
          <a:lstStyle/>
          <a:p>
            <a:pPr algn="ctr"/>
            <a:r>
              <a:rPr lang="en-US" sz="3600" dirty="0">
                <a:hlinkClick r:id="rId2"/>
              </a:rPr>
              <a:t>https://www.scinapse.io/</a:t>
            </a:r>
            <a:r>
              <a:rPr lang="en-US" sz="3600" dirty="0"/>
              <a:t> </a:t>
            </a:r>
          </a:p>
        </p:txBody>
      </p:sp>
      <p:pic>
        <p:nvPicPr>
          <p:cNvPr id="2" name="Picture 1">
            <a:extLst>
              <a:ext uri="{FF2B5EF4-FFF2-40B4-BE49-F238E27FC236}">
                <a16:creationId xmlns:a16="http://schemas.microsoft.com/office/drawing/2014/main" id="{1BBB9400-2B88-44E9-8EDC-B97876FCE6C3}"/>
              </a:ext>
            </a:extLst>
          </p:cNvPr>
          <p:cNvPicPr>
            <a:picLocks noChangeAspect="1"/>
          </p:cNvPicPr>
          <p:nvPr/>
        </p:nvPicPr>
        <p:blipFill>
          <a:blip r:embed="rId3"/>
          <a:stretch>
            <a:fillRect/>
          </a:stretch>
        </p:blipFill>
        <p:spPr>
          <a:xfrm>
            <a:off x="3596604" y="1603717"/>
            <a:ext cx="5678145" cy="2715964"/>
          </a:xfrm>
          <a:prstGeom prst="rect">
            <a:avLst/>
          </a:prstGeom>
        </p:spPr>
      </p:pic>
    </p:spTree>
    <p:extLst>
      <p:ext uri="{BB962C8B-B14F-4D97-AF65-F5344CB8AC3E}">
        <p14:creationId xmlns:p14="http://schemas.microsoft.com/office/powerpoint/2010/main" val="2029238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74560" y="3756074"/>
            <a:ext cx="6311704" cy="129422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4472C4"/>
              </a:solidFill>
            </a:endParaRPr>
          </a:p>
          <a:p>
            <a:pPr algn="ctr" rtl="1"/>
            <a:r>
              <a:rPr lang="en-US" sz="4400" b="1" dirty="0">
                <a:solidFill>
                  <a:srgbClr val="4472C4"/>
                </a:solidFill>
              </a:rPr>
              <a:t>Google Extensions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2" name="Picture 1">
            <a:extLst>
              <a:ext uri="{FF2B5EF4-FFF2-40B4-BE49-F238E27FC236}">
                <a16:creationId xmlns:a16="http://schemas.microsoft.com/office/drawing/2014/main" id="{F30F6112-688E-4B57-8ED8-33E3A6416B49}"/>
              </a:ext>
            </a:extLst>
          </p:cNvPr>
          <p:cNvPicPr>
            <a:picLocks noChangeAspect="1"/>
          </p:cNvPicPr>
          <p:nvPr/>
        </p:nvPicPr>
        <p:blipFill>
          <a:blip r:embed="rId2"/>
          <a:stretch>
            <a:fillRect/>
          </a:stretch>
        </p:blipFill>
        <p:spPr>
          <a:xfrm>
            <a:off x="3774805" y="1127806"/>
            <a:ext cx="5111213" cy="2555607"/>
          </a:xfrm>
          <a:prstGeom prst="rect">
            <a:avLst/>
          </a:prstGeom>
        </p:spPr>
      </p:pic>
    </p:spTree>
    <p:extLst>
      <p:ext uri="{BB962C8B-B14F-4D97-AF65-F5344CB8AC3E}">
        <p14:creationId xmlns:p14="http://schemas.microsoft.com/office/powerpoint/2010/main" val="3506590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097DDC3-6228-46EA-BAFE-551CDFD6D1A7}"/>
              </a:ext>
            </a:extLst>
          </p:cNvPr>
          <p:cNvPicPr>
            <a:picLocks noChangeAspect="1"/>
          </p:cNvPicPr>
          <p:nvPr/>
        </p:nvPicPr>
        <p:blipFill>
          <a:blip r:embed="rId2"/>
          <a:stretch>
            <a:fillRect/>
          </a:stretch>
        </p:blipFill>
        <p:spPr>
          <a:xfrm>
            <a:off x="2661529" y="1891371"/>
            <a:ext cx="7548296" cy="2224377"/>
          </a:xfrm>
          <a:prstGeom prst="rect">
            <a:avLst/>
          </a:prstGeom>
        </p:spPr>
      </p:pic>
    </p:spTree>
    <p:extLst>
      <p:ext uri="{BB962C8B-B14F-4D97-AF65-F5344CB8AC3E}">
        <p14:creationId xmlns:p14="http://schemas.microsoft.com/office/powerpoint/2010/main" val="4193981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CBFF4A-F52A-4F7D-9FB3-CE6116D04026}"/>
              </a:ext>
            </a:extLst>
          </p:cNvPr>
          <p:cNvPicPr>
            <a:picLocks noChangeAspect="1"/>
          </p:cNvPicPr>
          <p:nvPr/>
        </p:nvPicPr>
        <p:blipFill>
          <a:blip r:embed="rId2"/>
          <a:stretch>
            <a:fillRect/>
          </a:stretch>
        </p:blipFill>
        <p:spPr>
          <a:xfrm>
            <a:off x="3316312" y="1836421"/>
            <a:ext cx="5909969" cy="1272540"/>
          </a:xfrm>
          <a:prstGeom prst="rect">
            <a:avLst/>
          </a:prstGeom>
        </p:spPr>
      </p:pic>
      <p:pic>
        <p:nvPicPr>
          <p:cNvPr id="3" name="Picture 2">
            <a:extLst>
              <a:ext uri="{FF2B5EF4-FFF2-40B4-BE49-F238E27FC236}">
                <a16:creationId xmlns:a16="http://schemas.microsoft.com/office/drawing/2014/main" id="{9431DA9C-6483-44C7-B27F-5DC53AFBD894}"/>
              </a:ext>
            </a:extLst>
          </p:cNvPr>
          <p:cNvPicPr>
            <a:picLocks noChangeAspect="1"/>
          </p:cNvPicPr>
          <p:nvPr/>
        </p:nvPicPr>
        <p:blipFill>
          <a:blip r:embed="rId3"/>
          <a:stretch>
            <a:fillRect/>
          </a:stretch>
        </p:blipFill>
        <p:spPr>
          <a:xfrm>
            <a:off x="3527327" y="3279898"/>
            <a:ext cx="6144798" cy="2882459"/>
          </a:xfrm>
          <a:prstGeom prst="rect">
            <a:avLst/>
          </a:prstGeom>
        </p:spPr>
      </p:pic>
    </p:spTree>
    <p:extLst>
      <p:ext uri="{BB962C8B-B14F-4D97-AF65-F5344CB8AC3E}">
        <p14:creationId xmlns:p14="http://schemas.microsoft.com/office/powerpoint/2010/main" val="23262486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18B485-0D6E-446C-AF72-DD006EDB7331}"/>
              </a:ext>
            </a:extLst>
          </p:cNvPr>
          <p:cNvPicPr>
            <a:picLocks noChangeAspect="1"/>
          </p:cNvPicPr>
          <p:nvPr/>
        </p:nvPicPr>
        <p:blipFill>
          <a:blip r:embed="rId2"/>
          <a:stretch>
            <a:fillRect/>
          </a:stretch>
        </p:blipFill>
        <p:spPr>
          <a:xfrm>
            <a:off x="3048000" y="1524000"/>
            <a:ext cx="6096000" cy="3810000"/>
          </a:xfrm>
          <a:prstGeom prst="rect">
            <a:avLst/>
          </a:prstGeom>
        </p:spPr>
      </p:pic>
    </p:spTree>
    <p:extLst>
      <p:ext uri="{BB962C8B-B14F-4D97-AF65-F5344CB8AC3E}">
        <p14:creationId xmlns:p14="http://schemas.microsoft.com/office/powerpoint/2010/main" val="1152441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58462" y="1991398"/>
            <a:ext cx="9125242" cy="172475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4472C4"/>
                </a:solidFill>
              </a:rPr>
              <a:t>AI CHAT</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27923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457374" cy="646331"/>
          </a:xfrm>
          <a:prstGeom prst="rect">
            <a:avLst/>
          </a:prstGeom>
        </p:spPr>
        <p:txBody>
          <a:bodyPr wrap="none">
            <a:spAutoFit/>
          </a:bodyPr>
          <a:lstStyle/>
          <a:p>
            <a:r>
              <a:rPr lang="en-US" sz="3600" dirty="0">
                <a:hlinkClick r:id="rId2"/>
              </a:rPr>
              <a:t>https://poe.com/login</a:t>
            </a:r>
            <a:r>
              <a:rPr lang="en-US" sz="3600" dirty="0"/>
              <a:t> </a:t>
            </a:r>
          </a:p>
        </p:txBody>
      </p:sp>
      <p:pic>
        <p:nvPicPr>
          <p:cNvPr id="4" name="Picture 3">
            <a:extLst>
              <a:ext uri="{FF2B5EF4-FFF2-40B4-BE49-F238E27FC236}">
                <a16:creationId xmlns:a16="http://schemas.microsoft.com/office/drawing/2014/main" id="{97D1E81D-A98F-43F5-8985-CCD22531710B}"/>
              </a:ext>
            </a:extLst>
          </p:cNvPr>
          <p:cNvPicPr>
            <a:picLocks noChangeAspect="1"/>
          </p:cNvPicPr>
          <p:nvPr/>
        </p:nvPicPr>
        <p:blipFill>
          <a:blip r:embed="rId3"/>
          <a:stretch>
            <a:fillRect/>
          </a:stretch>
        </p:blipFill>
        <p:spPr>
          <a:xfrm>
            <a:off x="4286087" y="2428464"/>
            <a:ext cx="4038600" cy="1133475"/>
          </a:xfrm>
          <a:prstGeom prst="rect">
            <a:avLst/>
          </a:prstGeom>
        </p:spPr>
      </p:pic>
    </p:spTree>
    <p:extLst>
      <p:ext uri="{BB962C8B-B14F-4D97-AF65-F5344CB8AC3E}">
        <p14:creationId xmlns:p14="http://schemas.microsoft.com/office/powerpoint/2010/main" val="37443416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962965" y="4102463"/>
            <a:ext cx="3068212" cy="646331"/>
          </a:xfrm>
          <a:prstGeom prst="rect">
            <a:avLst/>
          </a:prstGeom>
        </p:spPr>
        <p:txBody>
          <a:bodyPr wrap="none">
            <a:spAutoFit/>
          </a:bodyPr>
          <a:lstStyle/>
          <a:p>
            <a:r>
              <a:rPr lang="en-US" sz="3600" dirty="0">
                <a:hlinkClick r:id="rId2"/>
              </a:rPr>
              <a:t>https://iask.ai/</a:t>
            </a:r>
            <a:r>
              <a:rPr lang="en-US" sz="3600" dirty="0"/>
              <a:t> </a:t>
            </a:r>
          </a:p>
        </p:txBody>
      </p:sp>
      <p:pic>
        <p:nvPicPr>
          <p:cNvPr id="2" name="Picture 1">
            <a:extLst>
              <a:ext uri="{FF2B5EF4-FFF2-40B4-BE49-F238E27FC236}">
                <a16:creationId xmlns:a16="http://schemas.microsoft.com/office/drawing/2014/main" id="{9E2F27B0-4504-44E7-9D38-37061E1D4DF6}"/>
              </a:ext>
            </a:extLst>
          </p:cNvPr>
          <p:cNvPicPr>
            <a:picLocks noChangeAspect="1"/>
          </p:cNvPicPr>
          <p:nvPr/>
        </p:nvPicPr>
        <p:blipFill>
          <a:blip r:embed="rId3"/>
          <a:stretch>
            <a:fillRect/>
          </a:stretch>
        </p:blipFill>
        <p:spPr>
          <a:xfrm>
            <a:off x="3432516" y="1167618"/>
            <a:ext cx="6443003" cy="2639451"/>
          </a:xfrm>
          <a:prstGeom prst="rect">
            <a:avLst/>
          </a:prstGeom>
        </p:spPr>
      </p:pic>
    </p:spTree>
    <p:extLst>
      <p:ext uri="{BB962C8B-B14F-4D97-AF65-F5344CB8AC3E}">
        <p14:creationId xmlns:p14="http://schemas.microsoft.com/office/powerpoint/2010/main" val="508623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457374" cy="646331"/>
          </a:xfrm>
          <a:prstGeom prst="rect">
            <a:avLst/>
          </a:prstGeom>
        </p:spPr>
        <p:txBody>
          <a:bodyPr wrap="none">
            <a:spAutoFit/>
          </a:bodyPr>
          <a:lstStyle/>
          <a:p>
            <a:r>
              <a:rPr lang="en-US" sz="3600" dirty="0">
                <a:hlinkClick r:id="rId2"/>
              </a:rPr>
              <a:t>https://piggy.to/magic</a:t>
            </a:r>
            <a:r>
              <a:rPr lang="en-US" sz="3600" dirty="0"/>
              <a:t> </a:t>
            </a:r>
          </a:p>
        </p:txBody>
      </p:sp>
      <p:pic>
        <p:nvPicPr>
          <p:cNvPr id="2" name="Picture 1">
            <a:extLst>
              <a:ext uri="{FF2B5EF4-FFF2-40B4-BE49-F238E27FC236}">
                <a16:creationId xmlns:a16="http://schemas.microsoft.com/office/drawing/2014/main" id="{1A827846-0552-4AAC-8731-73BE2B46B8E6}"/>
              </a:ext>
            </a:extLst>
          </p:cNvPr>
          <p:cNvPicPr>
            <a:picLocks noChangeAspect="1"/>
          </p:cNvPicPr>
          <p:nvPr/>
        </p:nvPicPr>
        <p:blipFill>
          <a:blip r:embed="rId3"/>
          <a:stretch>
            <a:fillRect/>
          </a:stretch>
        </p:blipFill>
        <p:spPr>
          <a:xfrm>
            <a:off x="5024437" y="1822865"/>
            <a:ext cx="2143125" cy="2143125"/>
          </a:xfrm>
          <a:prstGeom prst="rect">
            <a:avLst/>
          </a:prstGeom>
        </p:spPr>
      </p:pic>
    </p:spTree>
    <p:extLst>
      <p:ext uri="{BB962C8B-B14F-4D97-AF65-F5344CB8AC3E}">
        <p14:creationId xmlns:p14="http://schemas.microsoft.com/office/powerpoint/2010/main" val="17097865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95E792B-7305-4510-A116-27C893956659}"/>
              </a:ext>
            </a:extLst>
          </p:cNvPr>
          <p:cNvSpPr/>
          <p:nvPr/>
        </p:nvSpPr>
        <p:spPr>
          <a:xfrm>
            <a:off x="4076700" y="4088395"/>
            <a:ext cx="4870949" cy="646331"/>
          </a:xfrm>
          <a:prstGeom prst="rect">
            <a:avLst/>
          </a:prstGeom>
        </p:spPr>
        <p:txBody>
          <a:bodyPr wrap="none">
            <a:spAutoFit/>
          </a:bodyPr>
          <a:lstStyle/>
          <a:p>
            <a:r>
              <a:rPr lang="en-US" sz="3600" dirty="0">
                <a:hlinkClick r:id="rId2"/>
              </a:rPr>
              <a:t>https://www.humata.ai/</a:t>
            </a:r>
            <a:r>
              <a:rPr lang="en-US" sz="3600" dirty="0"/>
              <a:t> </a:t>
            </a:r>
          </a:p>
        </p:txBody>
      </p:sp>
      <p:pic>
        <p:nvPicPr>
          <p:cNvPr id="4" name="Picture 3">
            <a:extLst>
              <a:ext uri="{FF2B5EF4-FFF2-40B4-BE49-F238E27FC236}">
                <a16:creationId xmlns:a16="http://schemas.microsoft.com/office/drawing/2014/main" id="{F047A95B-8C5D-4579-A57E-1CF866FB54E9}"/>
              </a:ext>
            </a:extLst>
          </p:cNvPr>
          <p:cNvPicPr>
            <a:picLocks noChangeAspect="1"/>
          </p:cNvPicPr>
          <p:nvPr/>
        </p:nvPicPr>
        <p:blipFill>
          <a:blip r:embed="rId3"/>
          <a:stretch>
            <a:fillRect/>
          </a:stretch>
        </p:blipFill>
        <p:spPr>
          <a:xfrm>
            <a:off x="4614569" y="2415759"/>
            <a:ext cx="3609975" cy="1266825"/>
          </a:xfrm>
          <a:prstGeom prst="rect">
            <a:avLst/>
          </a:prstGeom>
        </p:spPr>
      </p:pic>
    </p:spTree>
    <p:extLst>
      <p:ext uri="{BB962C8B-B14F-4D97-AF65-F5344CB8AC3E}">
        <p14:creationId xmlns:p14="http://schemas.microsoft.com/office/powerpoint/2010/main" val="2463618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99470" y="2130522"/>
            <a:ext cx="7296442" cy="259695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الترجمة والتدقيق اللغوي</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5834480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https://quillbot.com/</a:t>
            </a:r>
            <a:r>
              <a:rPr lang="en-US" sz="3600" dirty="0"/>
              <a:t> </a:t>
            </a:r>
          </a:p>
        </p:txBody>
      </p:sp>
      <p:pic>
        <p:nvPicPr>
          <p:cNvPr id="7" name="Picture 6">
            <a:extLst>
              <a:ext uri="{FF2B5EF4-FFF2-40B4-BE49-F238E27FC236}">
                <a16:creationId xmlns:a16="http://schemas.microsoft.com/office/drawing/2014/main" id="{B56B1ECB-15AD-407A-813D-F16F721B3BD0}"/>
              </a:ext>
            </a:extLst>
          </p:cNvPr>
          <p:cNvPicPr>
            <a:picLocks noChangeAspect="1"/>
          </p:cNvPicPr>
          <p:nvPr/>
        </p:nvPicPr>
        <p:blipFill>
          <a:blip r:embed="rId3"/>
          <a:stretch>
            <a:fillRect/>
          </a:stretch>
        </p:blipFill>
        <p:spPr>
          <a:xfrm>
            <a:off x="3585282" y="1313718"/>
            <a:ext cx="4730701" cy="2487433"/>
          </a:xfrm>
          <a:prstGeom prst="rect">
            <a:avLst/>
          </a:prstGeom>
        </p:spPr>
      </p:pic>
    </p:spTree>
    <p:extLst>
      <p:ext uri="{BB962C8B-B14F-4D97-AF65-F5344CB8AC3E}">
        <p14:creationId xmlns:p14="http://schemas.microsoft.com/office/powerpoint/2010/main" val="16414203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https://neuralwriter.com/</a:t>
            </a:r>
            <a:r>
              <a:rPr lang="en-US" sz="3600" dirty="0"/>
              <a:t> </a:t>
            </a:r>
          </a:p>
        </p:txBody>
      </p:sp>
      <p:pic>
        <p:nvPicPr>
          <p:cNvPr id="2" name="Picture 1">
            <a:extLst>
              <a:ext uri="{FF2B5EF4-FFF2-40B4-BE49-F238E27FC236}">
                <a16:creationId xmlns:a16="http://schemas.microsoft.com/office/drawing/2014/main" id="{9C4FE494-2D5C-4886-8E8F-ED8856772D44}"/>
              </a:ext>
            </a:extLst>
          </p:cNvPr>
          <p:cNvPicPr>
            <a:picLocks noChangeAspect="1"/>
          </p:cNvPicPr>
          <p:nvPr/>
        </p:nvPicPr>
        <p:blipFill>
          <a:blip r:embed="rId3"/>
          <a:stretch>
            <a:fillRect/>
          </a:stretch>
        </p:blipFill>
        <p:spPr>
          <a:xfrm>
            <a:off x="3482633" y="2382235"/>
            <a:ext cx="5226734" cy="1570232"/>
          </a:xfrm>
          <a:prstGeom prst="rect">
            <a:avLst/>
          </a:prstGeom>
        </p:spPr>
      </p:pic>
    </p:spTree>
    <p:extLst>
      <p:ext uri="{BB962C8B-B14F-4D97-AF65-F5344CB8AC3E}">
        <p14:creationId xmlns:p14="http://schemas.microsoft.com/office/powerpoint/2010/main" val="15030310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https://sahehly.com/</a:t>
            </a:r>
            <a:r>
              <a:rPr lang="en-US" sz="3600" dirty="0"/>
              <a:t> </a:t>
            </a:r>
          </a:p>
        </p:txBody>
      </p:sp>
      <p:pic>
        <p:nvPicPr>
          <p:cNvPr id="3" name="Picture 2">
            <a:extLst>
              <a:ext uri="{FF2B5EF4-FFF2-40B4-BE49-F238E27FC236}">
                <a16:creationId xmlns:a16="http://schemas.microsoft.com/office/drawing/2014/main" id="{4D648998-ECFF-4C2B-938C-79583A09D9F4}"/>
              </a:ext>
            </a:extLst>
          </p:cNvPr>
          <p:cNvPicPr>
            <a:picLocks noChangeAspect="1"/>
          </p:cNvPicPr>
          <p:nvPr/>
        </p:nvPicPr>
        <p:blipFill>
          <a:blip r:embed="rId3"/>
          <a:stretch>
            <a:fillRect/>
          </a:stretch>
        </p:blipFill>
        <p:spPr>
          <a:xfrm>
            <a:off x="3833152" y="1716845"/>
            <a:ext cx="4234962" cy="1905000"/>
          </a:xfrm>
          <a:prstGeom prst="rect">
            <a:avLst/>
          </a:prstGeom>
        </p:spPr>
      </p:pic>
    </p:spTree>
    <p:extLst>
      <p:ext uri="{BB962C8B-B14F-4D97-AF65-F5344CB8AC3E}">
        <p14:creationId xmlns:p14="http://schemas.microsoft.com/office/powerpoint/2010/main" val="22058763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DA7C40B-250D-4138-B1CF-E6485A088E63}"/>
              </a:ext>
            </a:extLst>
          </p:cNvPr>
          <p:cNvSpPr/>
          <p:nvPr/>
        </p:nvSpPr>
        <p:spPr>
          <a:xfrm>
            <a:off x="1856935" y="3981384"/>
            <a:ext cx="8187397" cy="646331"/>
          </a:xfrm>
          <a:prstGeom prst="rect">
            <a:avLst/>
          </a:prstGeom>
        </p:spPr>
        <p:txBody>
          <a:bodyPr wrap="square">
            <a:spAutoFit/>
          </a:bodyPr>
          <a:lstStyle/>
          <a:p>
            <a:pPr algn="ctr"/>
            <a:r>
              <a:rPr lang="en-US" sz="3600" dirty="0">
                <a:hlinkClick r:id="rId2"/>
              </a:rPr>
              <a:t>https://www.onlinedoctranslator.com/en/</a:t>
            </a:r>
            <a:r>
              <a:rPr lang="en-US" sz="3600" dirty="0"/>
              <a:t> </a:t>
            </a:r>
          </a:p>
        </p:txBody>
      </p:sp>
      <p:pic>
        <p:nvPicPr>
          <p:cNvPr id="2" name="Picture 1">
            <a:extLst>
              <a:ext uri="{FF2B5EF4-FFF2-40B4-BE49-F238E27FC236}">
                <a16:creationId xmlns:a16="http://schemas.microsoft.com/office/drawing/2014/main" id="{1DC26203-2D2B-4E10-B9AF-9E7079D09CAE}"/>
              </a:ext>
            </a:extLst>
          </p:cNvPr>
          <p:cNvPicPr>
            <a:picLocks noChangeAspect="1"/>
          </p:cNvPicPr>
          <p:nvPr/>
        </p:nvPicPr>
        <p:blipFill>
          <a:blip r:embed="rId3"/>
          <a:stretch>
            <a:fillRect/>
          </a:stretch>
        </p:blipFill>
        <p:spPr>
          <a:xfrm>
            <a:off x="4167516" y="1569646"/>
            <a:ext cx="3566233" cy="2143125"/>
          </a:xfrm>
          <a:prstGeom prst="rect">
            <a:avLst/>
          </a:prstGeom>
        </p:spPr>
      </p:pic>
    </p:spTree>
    <p:extLst>
      <p:ext uri="{BB962C8B-B14F-4D97-AF65-F5344CB8AC3E}">
        <p14:creationId xmlns:p14="http://schemas.microsoft.com/office/powerpoint/2010/main" val="33541290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209821" y="2047875"/>
            <a:ext cx="10292861" cy="27622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محاذير استخدام الذكاء الاصطناعي في البحث العلمي</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2539188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B7193A-4840-4790-B0DF-7268D77BB3E3}"/>
              </a:ext>
            </a:extLst>
          </p:cNvPr>
          <p:cNvSpPr>
            <a:spLocks noGrp="1"/>
          </p:cNvSpPr>
          <p:nvPr>
            <p:ph idx="1"/>
          </p:nvPr>
        </p:nvSpPr>
        <p:spPr>
          <a:xfrm>
            <a:off x="419100" y="1097280"/>
            <a:ext cx="11353800" cy="5275384"/>
          </a:xfrm>
        </p:spPr>
        <p:txBody>
          <a:bodyPr>
            <a:normAutofit lnSpcReduction="10000"/>
          </a:bodyPr>
          <a:lstStyle/>
          <a:p>
            <a:pPr algn="just" rtl="1"/>
            <a:r>
              <a:rPr lang="ar-EG" dirty="0">
                <a:solidFill>
                  <a:srgbClr val="2D3956"/>
                </a:solidFill>
                <a:latin typeface="Roboto"/>
              </a:rPr>
              <a:t>الذكاء الاصطناعي هو تقنية مهمة ومفيدة في البحث العلمي ويمكن استخدامها في العديد من المجالات. </a:t>
            </a:r>
          </a:p>
          <a:p>
            <a:pPr algn="just" rtl="1"/>
            <a:r>
              <a:rPr lang="ar-EG" dirty="0">
                <a:solidFill>
                  <a:srgbClr val="2D3956"/>
                </a:solidFill>
                <a:latin typeface="Roboto"/>
              </a:rPr>
              <a:t>ومع ذلك، هناك بعض الأمور التي لا يجب الاعتماد فيها بشكل كامل على الذكاء الاصطناعي في البحث العلمي، وهذه المسائل تتضمن: اختيار الموضوع يمكن استخدام الذكاء الاصطناعي في تحليل البيانات وتوليد الأفكار، ولكن لا يمكنه اختيار موضوع البحث بنفسه. </a:t>
            </a:r>
          </a:p>
          <a:p>
            <a:pPr algn="just" rtl="1"/>
            <a:r>
              <a:rPr lang="ar-EG" dirty="0">
                <a:solidFill>
                  <a:srgbClr val="2D3956"/>
                </a:solidFill>
                <a:latin typeface="Roboto"/>
              </a:rPr>
              <a:t>تحليل النتائج النوعية قد يكون من الصعب على الذكاء الاصطناعي تحليل بعض النتائج النوعية التي تتطلب تفسيرًا بشريًا. </a:t>
            </a:r>
          </a:p>
          <a:p>
            <a:pPr algn="just" rtl="1"/>
            <a:r>
              <a:rPr lang="ar-EG" dirty="0">
                <a:solidFill>
                  <a:srgbClr val="2D3956"/>
                </a:solidFill>
                <a:latin typeface="Roboto"/>
              </a:rPr>
              <a:t>قراءة الأبحاث وتقييمها: يمكن للذكاء الاصطناعي تحليل الأبحاث وتصنيفها، ولكن لا يمكنه تقييم الجودة الكاملة للأبحاث بنفسه. </a:t>
            </a:r>
          </a:p>
          <a:p>
            <a:pPr algn="just" rtl="1"/>
            <a:r>
              <a:rPr lang="ar-EG" dirty="0">
                <a:solidFill>
                  <a:srgbClr val="2D3956"/>
                </a:solidFill>
                <a:latin typeface="Roboto"/>
              </a:rPr>
              <a:t>البحث عن المصادر يمكن للذكاء الاصطناعي البحث عن المصادر والمراجع المناسبة، ولكن لا يمكنه التأكد من صحة هذه المصادر بنفسه. </a:t>
            </a:r>
          </a:p>
          <a:p>
            <a:pPr algn="just" rtl="1"/>
            <a:r>
              <a:rPr lang="ar-EG" dirty="0">
                <a:solidFill>
                  <a:srgbClr val="2D3956"/>
                </a:solidFill>
                <a:latin typeface="Roboto"/>
              </a:rPr>
              <a:t>لذلك يجب أن يستخدم الذكاء الاصطناعي كاداة مساعدة في البحث العلمي، ولا يجب الاعتماد عليه بشكل كامل في جميع جوانب البحث والتحليل.</a:t>
            </a:r>
            <a:endParaRPr lang="en-US" dirty="0">
              <a:solidFill>
                <a:srgbClr val="2D3956"/>
              </a:solidFill>
            </a:endParaRPr>
          </a:p>
        </p:txBody>
      </p:sp>
    </p:spTree>
    <p:extLst>
      <p:ext uri="{BB962C8B-B14F-4D97-AF65-F5344CB8AC3E}">
        <p14:creationId xmlns:p14="http://schemas.microsoft.com/office/powerpoint/2010/main" val="40731334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66481"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4472C4"/>
                </a:solidFill>
              </a:rPr>
              <a:t>هل يمكن التحقق من المحتوى المكتوب بالذكاء الاصطناعي؟</a:t>
            </a:r>
            <a:endParaRPr lang="en-US" sz="44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4129365"/>
            <a:ext cx="8979535" cy="707886"/>
          </a:xfrm>
          <a:prstGeom prst="rect">
            <a:avLst/>
          </a:prstGeom>
          <a:noFill/>
        </p:spPr>
        <p:txBody>
          <a:bodyPr wrap="square" rtlCol="0">
            <a:spAutoFit/>
          </a:bodyPr>
          <a:lstStyle/>
          <a:p>
            <a:pPr algn="ctr"/>
            <a:r>
              <a:rPr lang="en-US" sz="4000" b="1" dirty="0">
                <a:solidFill>
                  <a:srgbClr val="2D3956"/>
                </a:solidFill>
                <a:latin typeface="Times New Roman" panose="02020603050405020304" pitchFamily="18" charset="0"/>
                <a:cs typeface="Times New Roman" panose="02020603050405020304" pitchFamily="18" charset="0"/>
              </a:rPr>
              <a:t>AI Detector</a:t>
            </a:r>
          </a:p>
        </p:txBody>
      </p:sp>
    </p:spTree>
    <p:extLst>
      <p:ext uri="{BB962C8B-B14F-4D97-AF65-F5344CB8AC3E}">
        <p14:creationId xmlns:p14="http://schemas.microsoft.com/office/powerpoint/2010/main" val="238319095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07500" y="3614126"/>
            <a:ext cx="11944643" cy="584775"/>
          </a:xfrm>
          <a:prstGeom prst="rect">
            <a:avLst/>
          </a:prstGeom>
        </p:spPr>
        <p:txBody>
          <a:bodyPr wrap="square">
            <a:spAutoFit/>
          </a:bodyPr>
          <a:lstStyle/>
          <a:p>
            <a:pPr algn="ctr"/>
            <a:r>
              <a:rPr lang="en-US" sz="3200" dirty="0">
                <a:solidFill>
                  <a:schemeClr val="bg1"/>
                </a:solidFill>
                <a:latin typeface="Poppins"/>
                <a:hlinkClick r:id="rId2"/>
              </a:rPr>
              <a:t>https://gptkit.ai/dashboard</a:t>
            </a:r>
            <a:r>
              <a:rPr lang="ar-EG" sz="3200" dirty="0">
                <a:solidFill>
                  <a:schemeClr val="bg1"/>
                </a:solidFill>
                <a:latin typeface="Poppins"/>
              </a:rPr>
              <a:t> </a:t>
            </a:r>
            <a:endParaRPr lang="en-US" sz="3200" dirty="0">
              <a:solidFill>
                <a:schemeClr val="bg1"/>
              </a:solidFill>
            </a:endParaRPr>
          </a:p>
        </p:txBody>
      </p:sp>
      <p:pic>
        <p:nvPicPr>
          <p:cNvPr id="5" name="Picture 4">
            <a:extLst>
              <a:ext uri="{FF2B5EF4-FFF2-40B4-BE49-F238E27FC236}">
                <a16:creationId xmlns:a16="http://schemas.microsoft.com/office/drawing/2014/main" id="{C4A87792-7D96-4085-978B-AB60F1E930DA}"/>
              </a:ext>
            </a:extLst>
          </p:cNvPr>
          <p:cNvPicPr>
            <a:picLocks noChangeAspect="1"/>
          </p:cNvPicPr>
          <p:nvPr/>
        </p:nvPicPr>
        <p:blipFill rotWithShape="1">
          <a:blip r:embed="rId3"/>
          <a:srcRect t="33077" b="32461"/>
          <a:stretch/>
        </p:blipFill>
        <p:spPr>
          <a:xfrm>
            <a:off x="3712158" y="1735769"/>
            <a:ext cx="4376180" cy="1508105"/>
          </a:xfrm>
          <a:prstGeom prst="rect">
            <a:avLst/>
          </a:prstGeom>
        </p:spPr>
      </p:pic>
    </p:spTree>
    <p:extLst>
      <p:ext uri="{BB962C8B-B14F-4D97-AF65-F5344CB8AC3E}">
        <p14:creationId xmlns:p14="http://schemas.microsoft.com/office/powerpoint/2010/main" val="32289867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5006CB-FF55-4E8C-9D74-F7DFA5D3980D}"/>
              </a:ext>
            </a:extLst>
          </p:cNvPr>
          <p:cNvSpPr/>
          <p:nvPr/>
        </p:nvSpPr>
        <p:spPr>
          <a:xfrm>
            <a:off x="-207500" y="3614126"/>
            <a:ext cx="11944643" cy="584775"/>
          </a:xfrm>
          <a:prstGeom prst="rect">
            <a:avLst/>
          </a:prstGeom>
        </p:spPr>
        <p:txBody>
          <a:bodyPr wrap="square">
            <a:spAutoFit/>
          </a:bodyPr>
          <a:lstStyle/>
          <a:p>
            <a:pPr algn="ctr"/>
            <a:r>
              <a:rPr lang="en-US" sz="3200" dirty="0">
                <a:solidFill>
                  <a:schemeClr val="bg1"/>
                </a:solidFill>
                <a:latin typeface="Poppins"/>
                <a:hlinkClick r:id="rId2"/>
              </a:rPr>
              <a:t>https://typeset.io/</a:t>
            </a:r>
            <a:r>
              <a:rPr lang="en-US" sz="3200" dirty="0">
                <a:solidFill>
                  <a:schemeClr val="bg1"/>
                </a:solidFill>
                <a:latin typeface="Poppins"/>
              </a:rPr>
              <a:t> </a:t>
            </a:r>
            <a:endParaRPr lang="en-US" sz="3200" dirty="0">
              <a:solidFill>
                <a:schemeClr val="bg1"/>
              </a:solidFill>
            </a:endParaRPr>
          </a:p>
        </p:txBody>
      </p:sp>
      <p:pic>
        <p:nvPicPr>
          <p:cNvPr id="2" name="Picture 1">
            <a:extLst>
              <a:ext uri="{FF2B5EF4-FFF2-40B4-BE49-F238E27FC236}">
                <a16:creationId xmlns:a16="http://schemas.microsoft.com/office/drawing/2014/main" id="{C537630C-213A-486A-A1FE-8B5D4840C1AD}"/>
              </a:ext>
            </a:extLst>
          </p:cNvPr>
          <p:cNvPicPr>
            <a:picLocks noChangeAspect="1"/>
          </p:cNvPicPr>
          <p:nvPr/>
        </p:nvPicPr>
        <p:blipFill>
          <a:blip r:embed="rId3"/>
          <a:stretch>
            <a:fillRect/>
          </a:stretch>
        </p:blipFill>
        <p:spPr>
          <a:xfrm>
            <a:off x="3077869" y="1942758"/>
            <a:ext cx="5429202" cy="1301116"/>
          </a:xfrm>
          <a:prstGeom prst="rect">
            <a:avLst/>
          </a:prstGeom>
        </p:spPr>
      </p:pic>
    </p:spTree>
    <p:extLst>
      <p:ext uri="{BB962C8B-B14F-4D97-AF65-F5344CB8AC3E}">
        <p14:creationId xmlns:p14="http://schemas.microsoft.com/office/powerpoint/2010/main" val="2385397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57267" y="1747997"/>
            <a:ext cx="7183901" cy="29627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en-US" sz="4400" b="1" dirty="0">
                <a:solidFill>
                  <a:srgbClr val="4472C4"/>
                </a:solidFill>
              </a:rPr>
              <a:t>For Education </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075201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2FB276-AA7D-4CEC-AEBC-475F2422FA6A}"/>
              </a:ext>
            </a:extLst>
          </p:cNvPr>
          <p:cNvSpPr/>
          <p:nvPr/>
        </p:nvSpPr>
        <p:spPr>
          <a:xfrm>
            <a:off x="3792196" y="4468223"/>
            <a:ext cx="4607608" cy="584775"/>
          </a:xfrm>
          <a:prstGeom prst="rect">
            <a:avLst/>
          </a:prstGeom>
        </p:spPr>
        <p:txBody>
          <a:bodyPr wrap="none">
            <a:spAutoFit/>
          </a:bodyPr>
          <a:lstStyle/>
          <a:p>
            <a:pPr algn="ctr"/>
            <a:r>
              <a:rPr lang="en-US" sz="3200" b="1" dirty="0">
                <a:hlinkClick r:id="rId2"/>
              </a:rPr>
              <a:t>https://www.tutorai.me/</a:t>
            </a:r>
            <a:r>
              <a:rPr lang="en-US" sz="3200" b="1" dirty="0"/>
              <a:t> </a:t>
            </a:r>
          </a:p>
        </p:txBody>
      </p:sp>
      <p:pic>
        <p:nvPicPr>
          <p:cNvPr id="5" name="Picture 4">
            <a:extLst>
              <a:ext uri="{FF2B5EF4-FFF2-40B4-BE49-F238E27FC236}">
                <a16:creationId xmlns:a16="http://schemas.microsoft.com/office/drawing/2014/main" id="{59A97055-4490-458A-AF6D-F72ED9B1CE1A}"/>
              </a:ext>
            </a:extLst>
          </p:cNvPr>
          <p:cNvPicPr>
            <a:picLocks noChangeAspect="1"/>
          </p:cNvPicPr>
          <p:nvPr/>
        </p:nvPicPr>
        <p:blipFill>
          <a:blip r:embed="rId3"/>
          <a:stretch>
            <a:fillRect/>
          </a:stretch>
        </p:blipFill>
        <p:spPr>
          <a:xfrm>
            <a:off x="4115753" y="2079820"/>
            <a:ext cx="3684929" cy="2210957"/>
          </a:xfrm>
          <a:prstGeom prst="rect">
            <a:avLst/>
          </a:prstGeom>
        </p:spPr>
      </p:pic>
    </p:spTree>
    <p:extLst>
      <p:ext uri="{BB962C8B-B14F-4D97-AF65-F5344CB8AC3E}">
        <p14:creationId xmlns:p14="http://schemas.microsoft.com/office/powerpoint/2010/main" val="37936443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2FB276-AA7D-4CEC-AEBC-475F2422FA6A}"/>
              </a:ext>
            </a:extLst>
          </p:cNvPr>
          <p:cNvSpPr/>
          <p:nvPr/>
        </p:nvSpPr>
        <p:spPr>
          <a:xfrm>
            <a:off x="3569859" y="4468223"/>
            <a:ext cx="5052282" cy="584775"/>
          </a:xfrm>
          <a:prstGeom prst="rect">
            <a:avLst/>
          </a:prstGeom>
        </p:spPr>
        <p:txBody>
          <a:bodyPr wrap="none">
            <a:spAutoFit/>
          </a:bodyPr>
          <a:lstStyle/>
          <a:p>
            <a:pPr algn="ctr"/>
            <a:r>
              <a:rPr lang="en-US" sz="3200" b="1" dirty="0">
                <a:hlinkClick r:id="rId2"/>
              </a:rPr>
              <a:t>https://www.teachology.ai/</a:t>
            </a:r>
            <a:r>
              <a:rPr lang="en-US" sz="3200" b="1" dirty="0"/>
              <a:t> </a:t>
            </a:r>
          </a:p>
        </p:txBody>
      </p:sp>
      <p:pic>
        <p:nvPicPr>
          <p:cNvPr id="2" name="Picture 1">
            <a:extLst>
              <a:ext uri="{FF2B5EF4-FFF2-40B4-BE49-F238E27FC236}">
                <a16:creationId xmlns:a16="http://schemas.microsoft.com/office/drawing/2014/main" id="{976D27C7-7155-4856-89E6-EE6DBFB0DF39}"/>
              </a:ext>
            </a:extLst>
          </p:cNvPr>
          <p:cNvPicPr>
            <a:picLocks noChangeAspect="1"/>
          </p:cNvPicPr>
          <p:nvPr/>
        </p:nvPicPr>
        <p:blipFill>
          <a:blip r:embed="rId3"/>
          <a:stretch>
            <a:fillRect/>
          </a:stretch>
        </p:blipFill>
        <p:spPr>
          <a:xfrm>
            <a:off x="3764491" y="2389777"/>
            <a:ext cx="4663018" cy="1546348"/>
          </a:xfrm>
          <a:prstGeom prst="rect">
            <a:avLst/>
          </a:prstGeom>
        </p:spPr>
      </p:pic>
    </p:spTree>
    <p:extLst>
      <p:ext uri="{BB962C8B-B14F-4D97-AF65-F5344CB8AC3E}">
        <p14:creationId xmlns:p14="http://schemas.microsoft.com/office/powerpoint/2010/main" val="2408539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2723</TotalTime>
  <Words>1588</Words>
  <Application>Microsoft Office PowerPoint</Application>
  <PresentationFormat>Widescreen</PresentationFormat>
  <Paragraphs>139</Paragraphs>
  <Slides>51</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51</vt:i4>
      </vt:variant>
    </vt:vector>
  </HeadingPairs>
  <TitlesOfParts>
    <vt:vector size="61" baseType="lpstr">
      <vt:lpstr>Arial</vt:lpstr>
      <vt:lpstr>Calibri</vt:lpstr>
      <vt:lpstr>Calibri Light</vt:lpstr>
      <vt:lpstr>Poppins</vt:lpstr>
      <vt:lpstr>Roboto</vt:lpstr>
      <vt:lpstr>Roboto Light</vt:lpstr>
      <vt:lpstr>Times New Roman</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344</cp:revision>
  <dcterms:created xsi:type="dcterms:W3CDTF">2023-04-29T09:08:23Z</dcterms:created>
  <dcterms:modified xsi:type="dcterms:W3CDTF">2024-03-15T22:03:17Z</dcterms:modified>
</cp:coreProperties>
</file>