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sldIdLst>
    <p:sldId id="256" r:id="rId2"/>
    <p:sldId id="257" r:id="rId3"/>
    <p:sldId id="258" r:id="rId4"/>
    <p:sldId id="259" r:id="rId5"/>
    <p:sldId id="278" r:id="rId6"/>
    <p:sldId id="279" r:id="rId7"/>
    <p:sldId id="280" r:id="rId8"/>
    <p:sldId id="281" r:id="rId9"/>
    <p:sldId id="260" r:id="rId10"/>
    <p:sldId id="261" r:id="rId11"/>
    <p:sldId id="262" r:id="rId12"/>
    <p:sldId id="263" r:id="rId13"/>
    <p:sldId id="264" r:id="rId14"/>
    <p:sldId id="282" r:id="rId15"/>
    <p:sldId id="277" r:id="rId16"/>
    <p:sldId id="265" r:id="rId17"/>
    <p:sldId id="266" r:id="rId18"/>
    <p:sldId id="267" r:id="rId19"/>
    <p:sldId id="268" r:id="rId20"/>
    <p:sldId id="275" r:id="rId21"/>
    <p:sldId id="276" r:id="rId22"/>
    <p:sldId id="283" r:id="rId23"/>
    <p:sldId id="269" r:id="rId24"/>
    <p:sldId id="270" r:id="rId25"/>
    <p:sldId id="271" r:id="rId26"/>
    <p:sldId id="272" r:id="rId27"/>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snapToObjects="1">
      <p:cViewPr varScale="1">
        <p:scale>
          <a:sx n="70" d="100"/>
          <a:sy n="70" d="100"/>
        </p:scale>
        <p:origin x="1180" y="56"/>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866442" y="1447801"/>
            <a:ext cx="662096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866442" y="4777380"/>
            <a:ext cx="662096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BCAD085-E8A6-8845-BD4E-CB4CCA059FC4}" type="datetimeFigureOut">
              <a:rPr lang="en-US" smtClean="0"/>
              <a:t>12/12/2025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4339210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5BCAD085-E8A6-8845-BD4E-CB4CCA059FC4}" type="datetimeFigureOut">
              <a:rPr lang="en-US" smtClean="0"/>
              <a:t>12/12/2025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89671970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66443" y="2861734"/>
            <a:ext cx="662096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866442" y="4777381"/>
            <a:ext cx="662096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12/12/2025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51141188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27700" y="2060576"/>
            <a:ext cx="3298113"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241975" y="2056093"/>
            <a:ext cx="3298115"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BCAD085-E8A6-8845-BD4E-CB4CCA059FC4}" type="datetimeFigureOut">
              <a:rPr lang="en-US" smtClean="0"/>
              <a:t>12/12/2025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07436094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827700" y="1905000"/>
            <a:ext cx="3298112"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27700" y="2514600"/>
            <a:ext cx="3298113"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241976" y="1905000"/>
            <a:ext cx="3298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241976" y="2514600"/>
            <a:ext cx="3298113"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BCAD085-E8A6-8845-BD4E-CB4CCA059FC4}" type="datetimeFigureOut">
              <a:rPr lang="en-US" smtClean="0"/>
              <a:t>12/12/2025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1934393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5BCAD085-E8A6-8845-BD4E-CB4CCA059FC4}" type="datetimeFigureOut">
              <a:rPr lang="en-US" smtClean="0"/>
              <a:t>12/12/2025</a:t>
            </a:fld>
            <a:endParaRPr lang="en-US"/>
          </a:p>
        </p:txBody>
      </p:sp>
      <p:sp>
        <p:nvSpPr>
          <p:cNvPr id="5" name="Footer Placeholder 3"/>
          <p:cNvSpPr>
            <a:spLocks noGrp="1"/>
          </p:cNvSpPr>
          <p:nvPr>
            <p:ph type="ftr" sz="quarter" idx="11"/>
          </p:nvPr>
        </p:nvSpPr>
        <p:spPr/>
        <p:txBody>
          <a:bodyPr/>
          <a:lstStyle/>
          <a:p>
            <a:endParaRPr lang="en-US"/>
          </a:p>
        </p:txBody>
      </p:sp>
      <p:sp>
        <p:nvSpPr>
          <p:cNvPr id="6"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51920837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5BCAD085-E8A6-8845-BD4E-CB4CCA059FC4}" type="datetimeFigureOut">
              <a:rPr lang="en-US" smtClean="0"/>
              <a:t>12/12/2025</a:t>
            </a:fld>
            <a:endParaRPr lang="en-US"/>
          </a:p>
        </p:txBody>
      </p:sp>
      <p:sp>
        <p:nvSpPr>
          <p:cNvPr id="5" name="Footer Placeholder 2"/>
          <p:cNvSpPr>
            <a:spLocks noGrp="1"/>
          </p:cNvSpPr>
          <p:nvPr>
            <p:ph type="ftr" sz="quarter" idx="11"/>
          </p:nvPr>
        </p:nvSpPr>
        <p:spPr/>
        <p:txBody>
          <a:bodyPr/>
          <a:lstStyle/>
          <a:p>
            <a:endParaRPr lang="en-US"/>
          </a:p>
        </p:txBody>
      </p:sp>
      <p:sp>
        <p:nvSpPr>
          <p:cNvPr id="6"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7253861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66441" y="1447800"/>
            <a:ext cx="2551462"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3589397" y="1447800"/>
            <a:ext cx="3898013"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66441" y="3129281"/>
            <a:ext cx="2551462"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5BCAD085-E8A6-8845-BD4E-CB4CCA059FC4}" type="datetimeFigureOut">
              <a:rPr lang="en-US" smtClean="0"/>
              <a:t>12/12/2025</a:t>
            </a:fld>
            <a:endParaRPr lang="en-US"/>
          </a:p>
        </p:txBody>
      </p:sp>
      <p:sp>
        <p:nvSpPr>
          <p:cNvPr id="5" name="Footer Placeholder 5"/>
          <p:cNvSpPr>
            <a:spLocks noGrp="1"/>
          </p:cNvSpPr>
          <p:nvPr>
            <p:ph type="ftr" sz="quarter" idx="11"/>
          </p:nvPr>
        </p:nvSpPr>
        <p:spPr/>
        <p:txBody>
          <a:bodyPr/>
          <a:lstStyle/>
          <a:p>
            <a:endParaRPr lang="en-US"/>
          </a:p>
        </p:txBody>
      </p:sp>
      <p:sp>
        <p:nvSpPr>
          <p:cNvPr id="6"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87430620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65656" y="1854192"/>
            <a:ext cx="3820674"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5213517" y="1143000"/>
            <a:ext cx="2400925"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866441" y="3657600"/>
            <a:ext cx="3814728"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12/12/2025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19002752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66443" y="4800587"/>
            <a:ext cx="66209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866442" y="685800"/>
            <a:ext cx="662096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866443" y="5367325"/>
            <a:ext cx="662096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12/12/2025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76904965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866442" y="1447800"/>
            <a:ext cx="6620968"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866442" y="3657600"/>
            <a:ext cx="6620968"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12/12/2025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56179763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81409" y="1447800"/>
            <a:ext cx="6001049"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448177" y="3771174"/>
            <a:ext cx="546115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866442" y="4350657"/>
            <a:ext cx="6620968"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12/12/2025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
        <p:nvSpPr>
          <p:cNvPr id="12" name="TextBox 11"/>
          <p:cNvSpPr txBox="1"/>
          <p:nvPr/>
        </p:nvSpPr>
        <p:spPr>
          <a:xfrm>
            <a:off x="673897" y="971253"/>
            <a:ext cx="601591"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sz="12200" dirty="0"/>
              <a:t>“</a:t>
            </a:r>
          </a:p>
        </p:txBody>
      </p:sp>
      <p:sp>
        <p:nvSpPr>
          <p:cNvPr id="15" name="TextBox 14"/>
          <p:cNvSpPr txBox="1"/>
          <p:nvPr/>
        </p:nvSpPr>
        <p:spPr>
          <a:xfrm>
            <a:off x="6999690" y="2613787"/>
            <a:ext cx="601591"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sz="12200" dirty="0"/>
              <a:t>”</a:t>
            </a:r>
          </a:p>
        </p:txBody>
      </p:sp>
    </p:spTree>
    <p:extLst>
      <p:ext uri="{BB962C8B-B14F-4D97-AF65-F5344CB8AC3E}">
        <p14:creationId xmlns:p14="http://schemas.microsoft.com/office/powerpoint/2010/main" val="56656218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866441" y="3124201"/>
            <a:ext cx="6620969"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866442" y="4777381"/>
            <a:ext cx="6620968"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12/12/2025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00433727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474834" y="1981200"/>
            <a:ext cx="22107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489475" y="2667000"/>
            <a:ext cx="219608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2913504" y="1981200"/>
            <a:ext cx="2202754"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2905586" y="2667000"/>
            <a:ext cx="2210671"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5344917" y="1981200"/>
            <a:ext cx="219965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5344917" y="2667000"/>
            <a:ext cx="2199658"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2795334"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5223030"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5BCAD085-E8A6-8845-BD4E-CB4CCA059FC4}" type="datetimeFigureOut">
              <a:rPr lang="en-US" smtClean="0"/>
              <a:t>12/12/2025</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51313673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489475" y="4250949"/>
            <a:ext cx="2205612"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489475" y="2209800"/>
            <a:ext cx="2205612"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489475" y="4827212"/>
            <a:ext cx="2205612"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2917792" y="4250949"/>
            <a:ext cx="21984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2917791" y="2209800"/>
            <a:ext cx="2198466"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2916776" y="4827211"/>
            <a:ext cx="2201378"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5344917" y="4250949"/>
            <a:ext cx="219965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5344916" y="2209800"/>
            <a:ext cx="2199658"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5344824" y="4827209"/>
            <a:ext cx="2202571"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2795334"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5223030"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5BCAD085-E8A6-8845-BD4E-CB4CCA059FC4}" type="datetimeFigureOut">
              <a:rPr lang="en-US" smtClean="0"/>
              <a:t>12/12/2025</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731061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BCAD085-E8A6-8845-BD4E-CB4CCA059FC4}" type="datetimeFigureOut">
              <a:rPr lang="en-US" smtClean="0"/>
              <a:t>12/12/2025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0180008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229782" y="430214"/>
            <a:ext cx="1314793"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489475" y="773205"/>
            <a:ext cx="5568812" cy="548313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BCAD085-E8A6-8845-BD4E-CB4CCA059FC4}" type="datetimeFigureOut">
              <a:rPr lang="en-US" smtClean="0"/>
              <a:t>12/12/2025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15395372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2" name="Oval 21"/>
          <p:cNvSpPr/>
          <p:nvPr/>
        </p:nvSpPr>
        <p:spPr>
          <a:xfrm>
            <a:off x="629943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5689832" y="-457200"/>
            <a:ext cx="1600200" cy="1600200"/>
          </a:xfrm>
          <a:prstGeom prst="ellipse">
            <a:avLst/>
          </a:prstGeom>
          <a:gradFill flip="none" rotWithShape="1">
            <a:gsLst>
              <a:gs pos="0">
                <a:schemeClr val="bg2">
                  <a:lumMod val="60000"/>
                  <a:lumOff val="40000"/>
                  <a:alpha val="14000"/>
                </a:schemeClr>
              </a:gs>
              <a:gs pos="73000">
                <a:schemeClr val="bg2">
                  <a:lumMod val="60000"/>
                  <a:lumOff val="40000"/>
                  <a:alpha val="0"/>
                </a:schemeClr>
              </a:gs>
              <a:gs pos="36000">
                <a:schemeClr val="bg2">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6299432" y="6096000"/>
            <a:ext cx="990600" cy="990600"/>
          </a:xfrm>
          <a:prstGeom prst="ellipse">
            <a:avLst/>
          </a:prstGeom>
          <a:gradFill flip="none" rotWithShape="1">
            <a:gsLst>
              <a:gs pos="0">
                <a:schemeClr val="bg2">
                  <a:lumMod val="60000"/>
                  <a:lumOff val="40000"/>
                  <a:alpha val="9000"/>
                </a:schemeClr>
              </a:gs>
              <a:gs pos="66000">
                <a:schemeClr val="bg2">
                  <a:lumMod val="60000"/>
                  <a:lumOff val="40000"/>
                  <a:alpha val="0"/>
                </a:schemeClr>
              </a:gs>
              <a:gs pos="36000">
                <a:schemeClr val="bg2">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153988" y="2667000"/>
            <a:ext cx="4191000" cy="4191000"/>
          </a:xfrm>
          <a:prstGeom prst="ellipse">
            <a:avLst/>
          </a:prstGeom>
          <a:gradFill flip="none" rotWithShape="1">
            <a:gsLst>
              <a:gs pos="0">
                <a:schemeClr val="bg2">
                  <a:lumMod val="60000"/>
                  <a:lumOff val="40000"/>
                  <a:alpha val="11000"/>
                </a:schemeClr>
              </a:gs>
              <a:gs pos="75000">
                <a:schemeClr val="bg2">
                  <a:lumMod val="60000"/>
                  <a:lumOff val="40000"/>
                  <a:alpha val="0"/>
                </a:schemeClr>
              </a:gs>
              <a:gs pos="36000">
                <a:schemeClr val="bg2">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39788" y="2895600"/>
            <a:ext cx="2362200" cy="2362200"/>
          </a:xfrm>
          <a:prstGeom prst="ellipse">
            <a:avLst/>
          </a:prstGeom>
          <a:gradFill flip="none" rotWithShape="1">
            <a:gsLst>
              <a:gs pos="0">
                <a:schemeClr val="bg2">
                  <a:lumMod val="60000"/>
                  <a:lumOff val="40000"/>
                  <a:alpha val="8000"/>
                </a:schemeClr>
              </a:gs>
              <a:gs pos="72000">
                <a:schemeClr val="bg2">
                  <a:lumMod val="60000"/>
                  <a:lumOff val="40000"/>
                  <a:alpha val="0"/>
                </a:schemeClr>
              </a:gs>
              <a:gs pos="36000">
                <a:schemeClr val="bg2">
                  <a:lumMod val="60000"/>
                  <a:lumOff val="4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Rectangle 18"/>
          <p:cNvSpPr/>
          <p:nvPr/>
        </p:nvSpPr>
        <p:spPr>
          <a:xfrm>
            <a:off x="7745644" y="0"/>
            <a:ext cx="6858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484710" y="452718"/>
            <a:ext cx="7055380"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827700" y="2052925"/>
            <a:ext cx="6711654"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7494989" y="1828771"/>
            <a:ext cx="990599" cy="22865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5BCAD085-E8A6-8845-BD4E-CB4CCA059FC4}" type="datetimeFigureOut">
              <a:rPr lang="en-US" smtClean="0"/>
              <a:t>12/12/2025</a:t>
            </a:fld>
            <a:endParaRPr lang="en-US"/>
          </a:p>
        </p:txBody>
      </p:sp>
      <p:sp>
        <p:nvSpPr>
          <p:cNvPr id="5" name="Footer Placeholder 4"/>
          <p:cNvSpPr>
            <a:spLocks noGrp="1"/>
          </p:cNvSpPr>
          <p:nvPr>
            <p:ph type="ftr" sz="quarter" idx="3"/>
          </p:nvPr>
        </p:nvSpPr>
        <p:spPr>
          <a:xfrm rot="5400000">
            <a:off x="6233335" y="3263371"/>
            <a:ext cx="3859795" cy="228660"/>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a:p>
        </p:txBody>
      </p:sp>
      <p:sp>
        <p:nvSpPr>
          <p:cNvPr id="6" name="Slide Number Placeholder 5"/>
          <p:cNvSpPr>
            <a:spLocks noGrp="1"/>
          </p:cNvSpPr>
          <p:nvPr>
            <p:ph type="sldNum" sz="quarter" idx="4"/>
          </p:nvPr>
        </p:nvSpPr>
        <p:spPr bwMode="gray">
          <a:xfrm>
            <a:off x="7766431" y="295736"/>
            <a:ext cx="628813" cy="767687"/>
          </a:xfrm>
          <a:prstGeom prst="rect">
            <a:avLst/>
          </a:prstGeom>
        </p:spPr>
        <p:txBody>
          <a:bodyPr vert="horz" lIns="91440" tIns="45720" rIns="91440" bIns="45720" rtlCol="0" anchor="b"/>
          <a:lstStyle>
            <a:lvl1pPr algn="ctr">
              <a:defRPr sz="2801" b="0" i="0">
                <a:solidFill>
                  <a:schemeClr val="tx1">
                    <a:tint val="75000"/>
                  </a:schemeClr>
                </a:solidFill>
              </a:defRPr>
            </a:lvl1pPr>
          </a:lstStyle>
          <a:p>
            <a:fld id="{C1FF6DA9-008F-8B48-92A6-B652298478BF}" type="slidenum">
              <a:rPr lang="en-US" smtClean="0"/>
              <a:t>‹#›</a:t>
            </a:fld>
            <a:endParaRPr lang="en-US"/>
          </a:p>
        </p:txBody>
      </p:sp>
      <p:sp>
        <p:nvSpPr>
          <p:cNvPr id="8" name="TextBox 7">
            <a:extLst>
              <a:ext uri="{FF2B5EF4-FFF2-40B4-BE49-F238E27FC236}">
                <a16:creationId xmlns:a16="http://schemas.microsoft.com/office/drawing/2014/main" id="{EB2A9A93-2E79-C284-5968-FD367B5BA7EA}"/>
              </a:ext>
            </a:extLst>
          </p:cNvPr>
          <p:cNvSpPr txBox="1"/>
          <p:nvPr userDrawn="1">
            <p:extLst>
              <p:ext uri="{1162E1C5-73C7-4A58-AE30-91384D911F3F}">
                <p184:classification xmlns:p184="http://schemas.microsoft.com/office/powerpoint/2018/4/main" val="hdr"/>
              </p:ext>
            </p:extLst>
          </p:nvPr>
        </p:nvSpPr>
        <p:spPr>
          <a:xfrm>
            <a:off x="63500" y="63500"/>
            <a:ext cx="3498850" cy="167640"/>
          </a:xfrm>
          <a:prstGeom prst="rect">
            <a:avLst/>
          </a:prstGeom>
        </p:spPr>
        <p:txBody>
          <a:bodyPr horzOverflow="overflow" lIns="0" tIns="0" rIns="0" bIns="0">
            <a:spAutoFit/>
          </a:bodyPr>
          <a:lstStyle/>
          <a:p>
            <a:pPr algn="l"/>
            <a:r>
              <a:rPr lang="en-US" sz="1100">
                <a:solidFill>
                  <a:srgbClr val="5C2D91">
                    <a:alpha val="50000"/>
                  </a:srgbClr>
                </a:solidFill>
                <a:latin typeface="Aptos" panose="020B0004020202020204" pitchFamily="34" charset="0"/>
              </a:rPr>
              <a:t>This message/document has been classified as “Internal”</a:t>
            </a:r>
          </a:p>
        </p:txBody>
      </p:sp>
    </p:spTree>
    <p:extLst>
      <p:ext uri="{BB962C8B-B14F-4D97-AF65-F5344CB8AC3E}">
        <p14:creationId xmlns:p14="http://schemas.microsoft.com/office/powerpoint/2010/main" val="3174684164"/>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457207"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6" indent="-342906" algn="l" defTabSz="457207"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62" indent="-285755" algn="l" defTabSz="457207"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20"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27"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34"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14642"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49"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57"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64"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7" rtl="0" eaLnBrk="1" latinLnBrk="0" hangingPunct="1">
        <a:defRPr sz="1800" kern="1200">
          <a:solidFill>
            <a:schemeClr val="tx1"/>
          </a:solidFill>
          <a:latin typeface="+mn-lt"/>
          <a:ea typeface="+mn-ea"/>
          <a:cs typeface="+mn-cs"/>
        </a:defRPr>
      </a:lvl1pPr>
      <a:lvl2pPr marL="457207" algn="l" defTabSz="457207" rtl="0" eaLnBrk="1" latinLnBrk="0" hangingPunct="1">
        <a:defRPr sz="1800" kern="1200">
          <a:solidFill>
            <a:schemeClr val="tx1"/>
          </a:solidFill>
          <a:latin typeface="+mn-lt"/>
          <a:ea typeface="+mn-ea"/>
          <a:cs typeface="+mn-cs"/>
        </a:defRPr>
      </a:lvl2pPr>
      <a:lvl3pPr marL="914415" algn="l" defTabSz="457207" rtl="0" eaLnBrk="1" latinLnBrk="0" hangingPunct="1">
        <a:defRPr sz="1800" kern="1200">
          <a:solidFill>
            <a:schemeClr val="tx1"/>
          </a:solidFill>
          <a:latin typeface="+mn-lt"/>
          <a:ea typeface="+mn-ea"/>
          <a:cs typeface="+mn-cs"/>
        </a:defRPr>
      </a:lvl3pPr>
      <a:lvl4pPr marL="1371622" algn="l" defTabSz="457207" rtl="0" eaLnBrk="1" latinLnBrk="0" hangingPunct="1">
        <a:defRPr sz="1800" kern="1200">
          <a:solidFill>
            <a:schemeClr val="tx1"/>
          </a:solidFill>
          <a:latin typeface="+mn-lt"/>
          <a:ea typeface="+mn-ea"/>
          <a:cs typeface="+mn-cs"/>
        </a:defRPr>
      </a:lvl4pPr>
      <a:lvl5pPr marL="1828831" algn="l" defTabSz="457207" rtl="0" eaLnBrk="1" latinLnBrk="0" hangingPunct="1">
        <a:defRPr sz="1800" kern="1200">
          <a:solidFill>
            <a:schemeClr val="tx1"/>
          </a:solidFill>
          <a:latin typeface="+mn-lt"/>
          <a:ea typeface="+mn-ea"/>
          <a:cs typeface="+mn-cs"/>
        </a:defRPr>
      </a:lvl5pPr>
      <a:lvl6pPr marL="2286038" algn="l" defTabSz="457207" rtl="0" eaLnBrk="1" latinLnBrk="0" hangingPunct="1">
        <a:defRPr sz="1800" kern="1200">
          <a:solidFill>
            <a:schemeClr val="tx1"/>
          </a:solidFill>
          <a:latin typeface="+mn-lt"/>
          <a:ea typeface="+mn-ea"/>
          <a:cs typeface="+mn-cs"/>
        </a:defRPr>
      </a:lvl6pPr>
      <a:lvl7pPr marL="2743246" algn="l" defTabSz="457207" rtl="0" eaLnBrk="1" latinLnBrk="0" hangingPunct="1">
        <a:defRPr sz="1800" kern="1200">
          <a:solidFill>
            <a:schemeClr val="tx1"/>
          </a:solidFill>
          <a:latin typeface="+mn-lt"/>
          <a:ea typeface="+mn-ea"/>
          <a:cs typeface="+mn-cs"/>
        </a:defRPr>
      </a:lvl7pPr>
      <a:lvl8pPr marL="3200453" algn="l" defTabSz="457207" rtl="0" eaLnBrk="1" latinLnBrk="0" hangingPunct="1">
        <a:defRPr sz="1800" kern="1200">
          <a:solidFill>
            <a:schemeClr val="tx1"/>
          </a:solidFill>
          <a:latin typeface="+mn-lt"/>
          <a:ea typeface="+mn-ea"/>
          <a:cs typeface="+mn-cs"/>
        </a:defRPr>
      </a:lvl8pPr>
      <a:lvl9pPr marL="3657661" algn="l" defTabSz="457207"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The Master’s Thesis </a:t>
            </a:r>
            <a:endParaRPr dirty="0"/>
          </a:p>
        </p:txBody>
      </p:sp>
      <p:sp>
        <p:nvSpPr>
          <p:cNvPr id="3" name="Content Placeholder 2"/>
          <p:cNvSpPr>
            <a:spLocks noGrp="1"/>
          </p:cNvSpPr>
          <p:nvPr>
            <p:ph idx="1"/>
          </p:nvPr>
        </p:nvSpPr>
        <p:spPr/>
        <p:txBody>
          <a:bodyPr/>
          <a:lstStyle/>
          <a:p>
            <a:pPr marL="0" indent="0">
              <a:buNone/>
            </a:pPr>
            <a:r>
              <a:rPr lang="en-US" dirty="0"/>
              <a:t>1. </a:t>
            </a:r>
            <a:r>
              <a:rPr dirty="0"/>
              <a:t>Predicting Depression in Children Using </a:t>
            </a:r>
            <a:r>
              <a:rPr lang="en-US" dirty="0"/>
              <a:t>       </a:t>
            </a:r>
            <a:r>
              <a:rPr dirty="0"/>
              <a:t>Behavioral Pattern Analysis and AI Techniques</a:t>
            </a:r>
          </a:p>
          <a:p>
            <a:pPr marL="0" indent="0">
              <a:buNone/>
            </a:pPr>
            <a:r>
              <a:rPr lang="en-US" dirty="0"/>
              <a:t>2. </a:t>
            </a:r>
            <a:r>
              <a:rPr dirty="0"/>
              <a:t>Presented By: Ahmed Eid Alrehely</a:t>
            </a:r>
          </a:p>
          <a:p>
            <a:pPr marL="0" indent="0">
              <a:buNone/>
            </a:pPr>
            <a:r>
              <a:rPr lang="en-US" dirty="0"/>
              <a:t>3. </a:t>
            </a:r>
            <a:r>
              <a:rPr dirty="0"/>
              <a:t>ID: 243000206</a:t>
            </a:r>
          </a:p>
          <a:p>
            <a:pPr marL="0" indent="0">
              <a:buNone/>
            </a:pPr>
            <a:r>
              <a:rPr lang="en-US" dirty="0"/>
              <a:t>4. </a:t>
            </a:r>
            <a:r>
              <a:rPr dirty="0"/>
              <a:t>Supervisor: Dr. Amjed </a:t>
            </a:r>
            <a:r>
              <a:rPr dirty="0" err="1"/>
              <a:t>Qataish</a:t>
            </a:r>
            <a:endParaRPr dirty="0"/>
          </a:p>
          <a:p>
            <a:pPr marL="0" indent="0">
              <a:buNone/>
            </a:pPr>
            <a:r>
              <a:rPr lang="en-US" dirty="0"/>
              <a:t>5. </a:t>
            </a:r>
            <a:r>
              <a:rPr dirty="0"/>
              <a:t>College of Informatics — Midocean University (UAE / Comoros)</a:t>
            </a:r>
          </a:p>
          <a:p>
            <a:pPr marL="0" indent="0">
              <a:buNone/>
            </a:pPr>
            <a:r>
              <a:rPr lang="en-US" dirty="0"/>
              <a:t>6. </a:t>
            </a:r>
            <a:r>
              <a:rPr dirty="0"/>
              <a:t>Year: 2025</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Acknowledgment</a:t>
            </a:r>
          </a:p>
        </p:txBody>
      </p:sp>
      <p:sp>
        <p:nvSpPr>
          <p:cNvPr id="3" name="Content Placeholder 2"/>
          <p:cNvSpPr>
            <a:spLocks noGrp="1"/>
          </p:cNvSpPr>
          <p:nvPr>
            <p:ph idx="1"/>
          </p:nvPr>
        </p:nvSpPr>
        <p:spPr/>
        <p:txBody>
          <a:bodyPr/>
          <a:lstStyle/>
          <a:p>
            <a:pPr marL="0" indent="0">
              <a:buNone/>
            </a:pPr>
            <a:r>
              <a:rPr lang="en-US" dirty="0"/>
              <a:t>1. </a:t>
            </a:r>
            <a:r>
              <a:rPr dirty="0"/>
              <a:t>I extend my deepest gratitude to Dr. Amjed </a:t>
            </a:r>
            <a:r>
              <a:rPr dirty="0" err="1"/>
              <a:t>Qataish</a:t>
            </a:r>
            <a:r>
              <a:rPr dirty="0"/>
              <a:t> for his guidance, support, and valuable insights.</a:t>
            </a:r>
          </a:p>
          <a:p>
            <a:pPr marL="0" indent="0">
              <a:buNone/>
            </a:pPr>
            <a:r>
              <a:rPr lang="en-US" dirty="0"/>
              <a:t>2. </a:t>
            </a:r>
            <a:r>
              <a:rPr dirty="0"/>
              <a:t>Special thanks to my wife, family, and friends for their continuous encouragement.</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Introduction</a:t>
            </a:r>
          </a:p>
        </p:txBody>
      </p:sp>
      <p:sp>
        <p:nvSpPr>
          <p:cNvPr id="3" name="Content Placeholder 2"/>
          <p:cNvSpPr>
            <a:spLocks noGrp="1"/>
          </p:cNvSpPr>
          <p:nvPr>
            <p:ph idx="1"/>
          </p:nvPr>
        </p:nvSpPr>
        <p:spPr/>
        <p:txBody>
          <a:bodyPr/>
          <a:lstStyle/>
          <a:p>
            <a:pPr marL="0" indent="0">
              <a:buNone/>
            </a:pPr>
            <a:r>
              <a:rPr lang="en-US" dirty="0"/>
              <a:t>1. </a:t>
            </a:r>
            <a:r>
              <a:rPr dirty="0"/>
              <a:t>Childhood depression affects 2–8% worldwide.</a:t>
            </a:r>
          </a:p>
          <a:p>
            <a:pPr marL="0" indent="0">
              <a:buNone/>
            </a:pPr>
            <a:r>
              <a:rPr lang="en-US" dirty="0"/>
              <a:t>2.</a:t>
            </a:r>
            <a:r>
              <a:rPr dirty="0"/>
              <a:t> Often detected late.</a:t>
            </a:r>
          </a:p>
          <a:p>
            <a:pPr marL="0" indent="0">
              <a:buNone/>
            </a:pPr>
            <a:r>
              <a:rPr lang="en-US" dirty="0"/>
              <a:t>3. </a:t>
            </a:r>
            <a:r>
              <a:rPr dirty="0"/>
              <a:t>Traditional diagnosis lacks early indicators.</a:t>
            </a:r>
          </a:p>
          <a:p>
            <a:pPr marL="0" indent="0">
              <a:buNone/>
            </a:pPr>
            <a:r>
              <a:rPr lang="en-US" dirty="0"/>
              <a:t>4.</a:t>
            </a:r>
            <a:r>
              <a:rPr dirty="0"/>
              <a:t> AI can identify subtle behavioral signals earlier.</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Research Problem</a:t>
            </a:r>
          </a:p>
        </p:txBody>
      </p:sp>
      <p:sp>
        <p:nvSpPr>
          <p:cNvPr id="3" name="Content Placeholder 2"/>
          <p:cNvSpPr>
            <a:spLocks noGrp="1"/>
          </p:cNvSpPr>
          <p:nvPr>
            <p:ph idx="1"/>
          </p:nvPr>
        </p:nvSpPr>
        <p:spPr/>
        <p:txBody>
          <a:bodyPr/>
          <a:lstStyle/>
          <a:p>
            <a:pPr marL="0" indent="0">
              <a:buNone/>
            </a:pPr>
            <a:r>
              <a:rPr dirty="0"/>
              <a:t>Children’s depression is overlooked due to:</a:t>
            </a:r>
          </a:p>
          <a:p>
            <a:pPr marL="0" indent="0">
              <a:buNone/>
            </a:pPr>
            <a:r>
              <a:rPr lang="en-US" dirty="0"/>
              <a:t>1. </a:t>
            </a:r>
            <a:r>
              <a:rPr dirty="0"/>
              <a:t>Mild or hidden symptoms</a:t>
            </a:r>
          </a:p>
          <a:p>
            <a:pPr marL="0" indent="0">
              <a:buNone/>
            </a:pPr>
            <a:r>
              <a:rPr lang="en-US" dirty="0"/>
              <a:t>2. </a:t>
            </a:r>
            <a:r>
              <a:rPr dirty="0"/>
              <a:t>Dependence on self-reporting</a:t>
            </a:r>
          </a:p>
          <a:p>
            <a:pPr marL="0" indent="0">
              <a:buNone/>
            </a:pPr>
            <a:r>
              <a:rPr lang="en-US" dirty="0"/>
              <a:t>3. </a:t>
            </a:r>
            <a:r>
              <a:rPr dirty="0"/>
              <a:t>Limited behavioral monitoring</a:t>
            </a:r>
          </a:p>
          <a:p>
            <a:pPr marL="0" indent="0">
              <a:buNone/>
            </a:pPr>
            <a:r>
              <a:rPr dirty="0"/>
              <a:t>Need for predictive, interpretable AI models.</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AD933E-A902-72E7-72C9-B9A98CC9362A}"/>
              </a:ext>
            </a:extLst>
          </p:cNvPr>
          <p:cNvSpPr>
            <a:spLocks noGrp="1"/>
          </p:cNvSpPr>
          <p:nvPr>
            <p:ph type="title"/>
          </p:nvPr>
        </p:nvSpPr>
        <p:spPr/>
        <p:txBody>
          <a:bodyPr>
            <a:normAutofit/>
          </a:bodyPr>
          <a:lstStyle/>
          <a:p>
            <a:r>
              <a:rPr lang="en-US" dirty="0"/>
              <a:t>Summary of Literature Review Findings</a:t>
            </a:r>
          </a:p>
        </p:txBody>
      </p:sp>
      <p:sp>
        <p:nvSpPr>
          <p:cNvPr id="3" name="Content Placeholder 2">
            <a:extLst>
              <a:ext uri="{FF2B5EF4-FFF2-40B4-BE49-F238E27FC236}">
                <a16:creationId xmlns:a16="http://schemas.microsoft.com/office/drawing/2014/main" id="{A5111C41-BF56-1373-2BC0-3B0F681B6B83}"/>
              </a:ext>
            </a:extLst>
          </p:cNvPr>
          <p:cNvSpPr>
            <a:spLocks noGrp="1"/>
          </p:cNvSpPr>
          <p:nvPr>
            <p:ph idx="1"/>
          </p:nvPr>
        </p:nvSpPr>
        <p:spPr/>
        <p:txBody>
          <a:bodyPr>
            <a:normAutofit/>
          </a:bodyPr>
          <a:lstStyle/>
          <a:p>
            <a:r>
              <a:rPr lang="en-US" sz="3500" dirty="0"/>
              <a:t>Classical ML Findings</a:t>
            </a:r>
            <a:br>
              <a:rPr lang="en-US" dirty="0"/>
            </a:br>
            <a:br>
              <a:rPr lang="en-US" dirty="0"/>
            </a:br>
            <a:r>
              <a:rPr lang="en-US" dirty="0"/>
              <a:t>Classical ML models such as Random Forest, Logistic Regression, SVM, and Decision Trees achieved accuracies between </a:t>
            </a:r>
            <a:r>
              <a:rPr lang="en-US" b="1" dirty="0"/>
              <a:t>64% and 95%</a:t>
            </a:r>
            <a:r>
              <a:rPr lang="en-US" dirty="0"/>
              <a:t> across different depression datasets.</a:t>
            </a:r>
            <a:br>
              <a:rPr lang="en-US" dirty="0"/>
            </a:br>
            <a:r>
              <a:rPr lang="en-US" dirty="0"/>
              <a:t>Random Forest consistently performed best, especially in child-focused studies, but classical models struggle with complex, nonlinear behavioral patterns.</a:t>
            </a:r>
          </a:p>
          <a:p>
            <a:pPr marL="0" indent="0">
              <a:buNone/>
            </a:pPr>
            <a:br>
              <a:rPr lang="en-US" dirty="0"/>
            </a:br>
            <a:endParaRPr lang="en-US" dirty="0"/>
          </a:p>
        </p:txBody>
      </p:sp>
    </p:spTree>
    <p:extLst>
      <p:ext uri="{BB962C8B-B14F-4D97-AF65-F5344CB8AC3E}">
        <p14:creationId xmlns:p14="http://schemas.microsoft.com/office/powerpoint/2010/main" val="132495469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5150B5-4281-A786-52F1-DA467022C8CB}"/>
              </a:ext>
            </a:extLst>
          </p:cNvPr>
          <p:cNvSpPr>
            <a:spLocks noGrp="1"/>
          </p:cNvSpPr>
          <p:nvPr>
            <p:ph type="title"/>
          </p:nvPr>
        </p:nvSpPr>
        <p:spPr/>
        <p:txBody>
          <a:bodyPr>
            <a:normAutofit/>
          </a:bodyPr>
          <a:lstStyle/>
          <a:p>
            <a:r>
              <a:rPr lang="en-US" dirty="0"/>
              <a:t>Summary of Literature Review Findings</a:t>
            </a:r>
          </a:p>
        </p:txBody>
      </p:sp>
      <p:sp>
        <p:nvSpPr>
          <p:cNvPr id="3" name="Content Placeholder 2">
            <a:extLst>
              <a:ext uri="{FF2B5EF4-FFF2-40B4-BE49-F238E27FC236}">
                <a16:creationId xmlns:a16="http://schemas.microsoft.com/office/drawing/2014/main" id="{9B015831-EB92-AA93-CED8-8D234AEDA9B0}"/>
              </a:ext>
            </a:extLst>
          </p:cNvPr>
          <p:cNvSpPr>
            <a:spLocks noGrp="1"/>
          </p:cNvSpPr>
          <p:nvPr>
            <p:ph idx="1"/>
          </p:nvPr>
        </p:nvSpPr>
        <p:spPr/>
        <p:txBody>
          <a:bodyPr>
            <a:normAutofit fontScale="92500" lnSpcReduction="10000"/>
          </a:bodyPr>
          <a:lstStyle/>
          <a:p>
            <a:r>
              <a:rPr lang="en-US" sz="3000" dirty="0"/>
              <a:t>Neural Network Findings </a:t>
            </a:r>
            <a:br>
              <a:rPr lang="en-US" sz="2800" b="1" dirty="0"/>
            </a:br>
            <a:br>
              <a:rPr lang="en-US" sz="2800" b="1" dirty="0"/>
            </a:br>
            <a:r>
              <a:rPr lang="en-US" sz="2800" dirty="0"/>
              <a:t>Deep learning approaches—including LSTM, CNN, HAN, and Graph Transformers—achieved stronger performance, typically </a:t>
            </a:r>
            <a:r>
              <a:rPr lang="en-US" sz="2800" b="1" dirty="0"/>
              <a:t>88% to 93% accuracy</a:t>
            </a:r>
            <a:r>
              <a:rPr lang="en-US" sz="2800" dirty="0"/>
              <a:t>.</a:t>
            </a:r>
            <a:br>
              <a:rPr lang="en-US" sz="2800" dirty="0"/>
            </a:br>
            <a:r>
              <a:rPr lang="en-US" sz="2800" dirty="0"/>
              <a:t>These models excel at capturing temporal, emotional, and multimodal patterns, outperforming classical ML across most tasks.</a:t>
            </a:r>
            <a:endParaRPr lang="en-US" sz="2800" b="1" dirty="0"/>
          </a:p>
        </p:txBody>
      </p:sp>
    </p:spTree>
    <p:extLst>
      <p:ext uri="{BB962C8B-B14F-4D97-AF65-F5344CB8AC3E}">
        <p14:creationId xmlns:p14="http://schemas.microsoft.com/office/powerpoint/2010/main" val="274891788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DB8F53-3DA6-C699-770C-38807E19E2CA}"/>
              </a:ext>
            </a:extLst>
          </p:cNvPr>
          <p:cNvSpPr>
            <a:spLocks noGrp="1"/>
          </p:cNvSpPr>
          <p:nvPr>
            <p:ph type="title"/>
          </p:nvPr>
        </p:nvSpPr>
        <p:spPr/>
        <p:txBody>
          <a:bodyPr>
            <a:normAutofit/>
          </a:bodyPr>
          <a:lstStyle/>
          <a:p>
            <a:r>
              <a:rPr lang="en-US" dirty="0"/>
              <a:t>Summary of Literature Review Findings</a:t>
            </a:r>
          </a:p>
        </p:txBody>
      </p:sp>
      <p:sp>
        <p:nvSpPr>
          <p:cNvPr id="3" name="Content Placeholder 2">
            <a:extLst>
              <a:ext uri="{FF2B5EF4-FFF2-40B4-BE49-F238E27FC236}">
                <a16:creationId xmlns:a16="http://schemas.microsoft.com/office/drawing/2014/main" id="{B3344198-C970-25D1-4678-C5B1748C2250}"/>
              </a:ext>
            </a:extLst>
          </p:cNvPr>
          <p:cNvSpPr>
            <a:spLocks noGrp="1"/>
          </p:cNvSpPr>
          <p:nvPr>
            <p:ph idx="1"/>
          </p:nvPr>
        </p:nvSpPr>
        <p:spPr/>
        <p:txBody>
          <a:bodyPr>
            <a:normAutofit/>
          </a:bodyPr>
          <a:lstStyle/>
          <a:p>
            <a:r>
              <a:rPr lang="en-US" dirty="0"/>
              <a:t>Key Insights</a:t>
            </a:r>
            <a:br>
              <a:rPr lang="en-US" dirty="0"/>
            </a:br>
            <a:br>
              <a:rPr lang="en-US" dirty="0"/>
            </a:br>
            <a:r>
              <a:rPr lang="en-US" dirty="0"/>
              <a:t>Deep learning models consistently deliver the highest accuracy across studies, while classical ML remains valuable for simpler, structured datasets. Top-performing architectures include Graph Transformers (~93%), CNNs (~91%), and HAN models (~90%). Integrating ML interpretability with the predictive strength of deep learning provides the most robust and effective framework for depression detection.</a:t>
            </a:r>
            <a:br>
              <a:rPr lang="en-US" dirty="0"/>
            </a:br>
            <a:endParaRPr lang="en-US" dirty="0"/>
          </a:p>
        </p:txBody>
      </p:sp>
    </p:spTree>
    <p:extLst>
      <p:ext uri="{BB962C8B-B14F-4D97-AF65-F5344CB8AC3E}">
        <p14:creationId xmlns:p14="http://schemas.microsoft.com/office/powerpoint/2010/main" val="21769765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9CFCEF-487E-0A60-3934-ED2880ABE3F0}"/>
              </a:ext>
            </a:extLst>
          </p:cNvPr>
          <p:cNvSpPr>
            <a:spLocks noGrp="1"/>
          </p:cNvSpPr>
          <p:nvPr>
            <p:ph type="title"/>
          </p:nvPr>
        </p:nvSpPr>
        <p:spPr/>
        <p:txBody>
          <a:bodyPr/>
          <a:lstStyle/>
          <a:p>
            <a:r>
              <a:rPr lang="en-US" dirty="0"/>
              <a:t>Summary of Literature</a:t>
            </a:r>
          </a:p>
        </p:txBody>
      </p:sp>
      <p:graphicFrame>
        <p:nvGraphicFramePr>
          <p:cNvPr id="4" name="Content Placeholder 3">
            <a:extLst>
              <a:ext uri="{FF2B5EF4-FFF2-40B4-BE49-F238E27FC236}">
                <a16:creationId xmlns:a16="http://schemas.microsoft.com/office/drawing/2014/main" id="{AB318557-A6A1-6E4E-685F-F9CD992405C1}"/>
              </a:ext>
            </a:extLst>
          </p:cNvPr>
          <p:cNvGraphicFramePr>
            <a:graphicFrameLocks noGrp="1"/>
          </p:cNvGraphicFramePr>
          <p:nvPr>
            <p:ph idx="1"/>
            <p:extLst>
              <p:ext uri="{D42A27DB-BD31-4B8C-83A1-F6EECF244321}">
                <p14:modId xmlns:p14="http://schemas.microsoft.com/office/powerpoint/2010/main" val="1492078305"/>
              </p:ext>
            </p:extLst>
          </p:nvPr>
        </p:nvGraphicFramePr>
        <p:xfrm>
          <a:off x="758952" y="1348616"/>
          <a:ext cx="7717536" cy="5079620"/>
        </p:xfrm>
        <a:graphic>
          <a:graphicData uri="http://schemas.openxmlformats.org/drawingml/2006/table">
            <a:tbl>
              <a:tblPr/>
              <a:tblGrid>
                <a:gridCol w="2572512">
                  <a:extLst>
                    <a:ext uri="{9D8B030D-6E8A-4147-A177-3AD203B41FA5}">
                      <a16:colId xmlns:a16="http://schemas.microsoft.com/office/drawing/2014/main" val="1062363138"/>
                    </a:ext>
                  </a:extLst>
                </a:gridCol>
                <a:gridCol w="2572512">
                  <a:extLst>
                    <a:ext uri="{9D8B030D-6E8A-4147-A177-3AD203B41FA5}">
                      <a16:colId xmlns:a16="http://schemas.microsoft.com/office/drawing/2014/main" val="2270204462"/>
                    </a:ext>
                  </a:extLst>
                </a:gridCol>
                <a:gridCol w="2572512">
                  <a:extLst>
                    <a:ext uri="{9D8B030D-6E8A-4147-A177-3AD203B41FA5}">
                      <a16:colId xmlns:a16="http://schemas.microsoft.com/office/drawing/2014/main" val="2159685751"/>
                    </a:ext>
                  </a:extLst>
                </a:gridCol>
              </a:tblGrid>
              <a:tr h="268503">
                <a:tc>
                  <a:txBody>
                    <a:bodyPr/>
                    <a:lstStyle/>
                    <a:p>
                      <a:pPr>
                        <a:buNone/>
                      </a:pPr>
                      <a:r>
                        <a:rPr lang="en-US" sz="1200" b="1"/>
                        <a:t>Research Focus</a:t>
                      </a:r>
                      <a:endParaRPr lang="en-US" sz="1200"/>
                    </a:p>
                  </a:txBody>
                  <a:tcPr marL="58779" marR="58779" marT="29389" marB="29389" anchor="ctr">
                    <a:lnL>
                      <a:noFill/>
                    </a:lnL>
                    <a:lnR>
                      <a:noFill/>
                    </a:lnR>
                    <a:lnT>
                      <a:noFill/>
                    </a:lnT>
                    <a:lnB>
                      <a:noFill/>
                    </a:lnB>
                    <a:noFill/>
                  </a:tcPr>
                </a:tc>
                <a:tc>
                  <a:txBody>
                    <a:bodyPr/>
                    <a:lstStyle/>
                    <a:p>
                      <a:pPr>
                        <a:buNone/>
                      </a:pPr>
                      <a:r>
                        <a:rPr lang="en-US" sz="1200" b="1"/>
                        <a:t>Approach / Models</a:t>
                      </a:r>
                      <a:endParaRPr lang="en-US" sz="1200"/>
                    </a:p>
                  </a:txBody>
                  <a:tcPr marL="58779" marR="58779" marT="29389" marB="29389" anchor="ctr">
                    <a:lnL>
                      <a:noFill/>
                    </a:lnL>
                    <a:lnR>
                      <a:noFill/>
                    </a:lnR>
                    <a:lnT>
                      <a:noFill/>
                    </a:lnT>
                    <a:lnB>
                      <a:noFill/>
                    </a:lnB>
                    <a:noFill/>
                  </a:tcPr>
                </a:tc>
                <a:tc>
                  <a:txBody>
                    <a:bodyPr/>
                    <a:lstStyle/>
                    <a:p>
                      <a:pPr>
                        <a:buNone/>
                      </a:pPr>
                      <a:r>
                        <a:rPr lang="en-US" sz="1200" b="1"/>
                        <a:t>Accuracy (Approx.)</a:t>
                      </a:r>
                      <a:endParaRPr lang="en-US" sz="1200"/>
                    </a:p>
                  </a:txBody>
                  <a:tcPr marL="58779" marR="58779" marT="29389" marB="29389" anchor="ctr">
                    <a:lnL>
                      <a:noFill/>
                    </a:lnL>
                    <a:lnR>
                      <a:noFill/>
                    </a:lnR>
                    <a:lnT>
                      <a:noFill/>
                    </a:lnT>
                    <a:lnB>
                      <a:noFill/>
                    </a:lnB>
                    <a:noFill/>
                  </a:tcPr>
                </a:tc>
                <a:extLst>
                  <a:ext uri="{0D108BD9-81ED-4DB2-BD59-A6C34878D82A}">
                    <a16:rowId xmlns:a16="http://schemas.microsoft.com/office/drawing/2014/main" val="127177085"/>
                  </a:ext>
                </a:extLst>
              </a:tr>
              <a:tr h="457157">
                <a:tc>
                  <a:txBody>
                    <a:bodyPr/>
                    <a:lstStyle/>
                    <a:p>
                      <a:pPr>
                        <a:buNone/>
                      </a:pPr>
                      <a:r>
                        <a:rPr lang="en-US" sz="1200"/>
                        <a:t>Adolescent Depression &amp; Anxiety</a:t>
                      </a:r>
                    </a:p>
                  </a:txBody>
                  <a:tcPr marL="58779" marR="58779" marT="29389" marB="29389" anchor="ctr">
                    <a:lnL>
                      <a:noFill/>
                    </a:lnL>
                    <a:lnR>
                      <a:noFill/>
                    </a:lnR>
                    <a:lnT>
                      <a:noFill/>
                    </a:lnT>
                    <a:lnB>
                      <a:noFill/>
                    </a:lnB>
                    <a:noFill/>
                  </a:tcPr>
                </a:tc>
                <a:tc>
                  <a:txBody>
                    <a:bodyPr/>
                    <a:lstStyle/>
                    <a:p>
                      <a:pPr>
                        <a:buNone/>
                      </a:pPr>
                      <a:r>
                        <a:rPr lang="en-US" sz="1200"/>
                        <a:t>ML — RF, LR</a:t>
                      </a:r>
                    </a:p>
                  </a:txBody>
                  <a:tcPr marL="58779" marR="58779" marT="29389" marB="29389" anchor="ctr">
                    <a:lnL>
                      <a:noFill/>
                    </a:lnL>
                    <a:lnR>
                      <a:noFill/>
                    </a:lnR>
                    <a:lnT>
                      <a:noFill/>
                    </a:lnT>
                    <a:lnB>
                      <a:noFill/>
                    </a:lnB>
                    <a:noFill/>
                  </a:tcPr>
                </a:tc>
                <a:tc>
                  <a:txBody>
                    <a:bodyPr/>
                    <a:lstStyle/>
                    <a:p>
                      <a:pPr>
                        <a:buNone/>
                      </a:pPr>
                      <a:r>
                        <a:rPr lang="en-US" sz="1200"/>
                        <a:t>RF: ~86% • LR: ~74–78%</a:t>
                      </a:r>
                    </a:p>
                  </a:txBody>
                  <a:tcPr marL="58779" marR="58779" marT="29389" marB="29389" anchor="ctr">
                    <a:lnL>
                      <a:noFill/>
                    </a:lnL>
                    <a:lnR>
                      <a:noFill/>
                    </a:lnR>
                    <a:lnT>
                      <a:noFill/>
                    </a:lnT>
                    <a:lnB>
                      <a:noFill/>
                    </a:lnB>
                    <a:noFill/>
                  </a:tcPr>
                </a:tc>
                <a:extLst>
                  <a:ext uri="{0D108BD9-81ED-4DB2-BD59-A6C34878D82A}">
                    <a16:rowId xmlns:a16="http://schemas.microsoft.com/office/drawing/2014/main" val="113736028"/>
                  </a:ext>
                </a:extLst>
              </a:tr>
              <a:tr h="457157">
                <a:tc>
                  <a:txBody>
                    <a:bodyPr/>
                    <a:lstStyle/>
                    <a:p>
                      <a:pPr>
                        <a:buNone/>
                      </a:pPr>
                      <a:r>
                        <a:rPr lang="en-US" sz="1200"/>
                        <a:t>Depression Risk via Brain Imaging</a:t>
                      </a:r>
                    </a:p>
                  </a:txBody>
                  <a:tcPr marL="58779" marR="58779" marT="29389" marB="29389" anchor="ctr">
                    <a:lnL>
                      <a:noFill/>
                    </a:lnL>
                    <a:lnR>
                      <a:noFill/>
                    </a:lnR>
                    <a:lnT>
                      <a:noFill/>
                    </a:lnT>
                    <a:lnB>
                      <a:noFill/>
                    </a:lnB>
                    <a:noFill/>
                  </a:tcPr>
                </a:tc>
                <a:tc>
                  <a:txBody>
                    <a:bodyPr/>
                    <a:lstStyle/>
                    <a:p>
                      <a:pPr>
                        <a:buNone/>
                      </a:pPr>
                      <a:r>
                        <a:rPr lang="en-US" sz="1200"/>
                        <a:t>ML &amp; NN — LR, NN</a:t>
                      </a:r>
                    </a:p>
                  </a:txBody>
                  <a:tcPr marL="58779" marR="58779" marT="29389" marB="29389" anchor="ctr">
                    <a:lnL>
                      <a:noFill/>
                    </a:lnL>
                    <a:lnR>
                      <a:noFill/>
                    </a:lnR>
                    <a:lnT>
                      <a:noFill/>
                    </a:lnT>
                    <a:lnB>
                      <a:noFill/>
                    </a:lnB>
                    <a:noFill/>
                  </a:tcPr>
                </a:tc>
                <a:tc>
                  <a:txBody>
                    <a:bodyPr/>
                    <a:lstStyle/>
                    <a:p>
                      <a:pPr>
                        <a:buNone/>
                      </a:pPr>
                      <a:r>
                        <a:rPr lang="en-US" sz="1200"/>
                        <a:t>LR: ~75–78% • NN: ~82–85%</a:t>
                      </a:r>
                    </a:p>
                  </a:txBody>
                  <a:tcPr marL="58779" marR="58779" marT="29389" marB="29389" anchor="ctr">
                    <a:lnL>
                      <a:noFill/>
                    </a:lnL>
                    <a:lnR>
                      <a:noFill/>
                    </a:lnR>
                    <a:lnT>
                      <a:noFill/>
                    </a:lnT>
                    <a:lnB>
                      <a:noFill/>
                    </a:lnB>
                    <a:noFill/>
                  </a:tcPr>
                </a:tc>
                <a:extLst>
                  <a:ext uri="{0D108BD9-81ED-4DB2-BD59-A6C34878D82A}">
                    <a16:rowId xmlns:a16="http://schemas.microsoft.com/office/drawing/2014/main" val="3917916325"/>
                  </a:ext>
                </a:extLst>
              </a:tr>
              <a:tr h="268503">
                <a:tc>
                  <a:txBody>
                    <a:bodyPr/>
                    <a:lstStyle/>
                    <a:p>
                      <a:pPr>
                        <a:buNone/>
                      </a:pPr>
                      <a:r>
                        <a:rPr lang="en-US" sz="1200"/>
                        <a:t>ALSPAC Longitudinal Study</a:t>
                      </a:r>
                    </a:p>
                  </a:txBody>
                  <a:tcPr marL="58779" marR="58779" marT="29389" marB="29389" anchor="ctr">
                    <a:lnL>
                      <a:noFill/>
                    </a:lnL>
                    <a:lnR>
                      <a:noFill/>
                    </a:lnR>
                    <a:lnT>
                      <a:noFill/>
                    </a:lnT>
                    <a:lnB>
                      <a:noFill/>
                    </a:lnB>
                    <a:noFill/>
                  </a:tcPr>
                </a:tc>
                <a:tc>
                  <a:txBody>
                    <a:bodyPr/>
                    <a:lstStyle/>
                    <a:p>
                      <a:pPr>
                        <a:buNone/>
                      </a:pPr>
                      <a:r>
                        <a:rPr lang="en-US" sz="1200" dirty="0"/>
                        <a:t>ML — GB, RF</a:t>
                      </a:r>
                    </a:p>
                  </a:txBody>
                  <a:tcPr marL="58779" marR="58779" marT="29389" marB="29389" anchor="ctr">
                    <a:lnL>
                      <a:noFill/>
                    </a:lnL>
                    <a:lnR>
                      <a:noFill/>
                    </a:lnR>
                    <a:lnT>
                      <a:noFill/>
                    </a:lnT>
                    <a:lnB>
                      <a:noFill/>
                    </a:lnB>
                    <a:noFill/>
                  </a:tcPr>
                </a:tc>
                <a:tc>
                  <a:txBody>
                    <a:bodyPr/>
                    <a:lstStyle/>
                    <a:p>
                      <a:pPr>
                        <a:buNone/>
                      </a:pPr>
                      <a:r>
                        <a:rPr lang="en-US" sz="1200"/>
                        <a:t>GB: ~64% • RF: ~66%</a:t>
                      </a:r>
                    </a:p>
                  </a:txBody>
                  <a:tcPr marL="58779" marR="58779" marT="29389" marB="29389" anchor="ctr">
                    <a:lnL>
                      <a:noFill/>
                    </a:lnL>
                    <a:lnR>
                      <a:noFill/>
                    </a:lnR>
                    <a:lnT>
                      <a:noFill/>
                    </a:lnT>
                    <a:lnB>
                      <a:noFill/>
                    </a:lnB>
                    <a:noFill/>
                  </a:tcPr>
                </a:tc>
                <a:extLst>
                  <a:ext uri="{0D108BD9-81ED-4DB2-BD59-A6C34878D82A}">
                    <a16:rowId xmlns:a16="http://schemas.microsoft.com/office/drawing/2014/main" val="2758553832"/>
                  </a:ext>
                </a:extLst>
              </a:tr>
              <a:tr h="457157">
                <a:tc>
                  <a:txBody>
                    <a:bodyPr/>
                    <a:lstStyle/>
                    <a:p>
                      <a:pPr>
                        <a:buNone/>
                      </a:pPr>
                      <a:r>
                        <a:rPr lang="en-US" sz="1200"/>
                        <a:t>Australian Youth Depression Risk</a:t>
                      </a:r>
                    </a:p>
                  </a:txBody>
                  <a:tcPr marL="58779" marR="58779" marT="29389" marB="29389" anchor="ctr">
                    <a:lnL>
                      <a:noFill/>
                    </a:lnL>
                    <a:lnR>
                      <a:noFill/>
                    </a:lnR>
                    <a:lnT>
                      <a:noFill/>
                    </a:lnT>
                    <a:lnB>
                      <a:noFill/>
                    </a:lnB>
                    <a:noFill/>
                  </a:tcPr>
                </a:tc>
                <a:tc>
                  <a:txBody>
                    <a:bodyPr/>
                    <a:lstStyle/>
                    <a:p>
                      <a:pPr>
                        <a:buNone/>
                      </a:pPr>
                      <a:r>
                        <a:rPr lang="en-US" sz="1200"/>
                        <a:t>ML — DT, RF</a:t>
                      </a:r>
                    </a:p>
                  </a:txBody>
                  <a:tcPr marL="58779" marR="58779" marT="29389" marB="29389" anchor="ctr">
                    <a:lnL>
                      <a:noFill/>
                    </a:lnL>
                    <a:lnR>
                      <a:noFill/>
                    </a:lnR>
                    <a:lnT>
                      <a:noFill/>
                    </a:lnT>
                    <a:lnB>
                      <a:noFill/>
                    </a:lnB>
                    <a:noFill/>
                  </a:tcPr>
                </a:tc>
                <a:tc>
                  <a:txBody>
                    <a:bodyPr/>
                    <a:lstStyle/>
                    <a:p>
                      <a:pPr>
                        <a:buNone/>
                      </a:pPr>
                      <a:r>
                        <a:rPr lang="en-US" sz="1200"/>
                        <a:t>DT: ~68% • RF: ~72%</a:t>
                      </a:r>
                    </a:p>
                  </a:txBody>
                  <a:tcPr marL="58779" marR="58779" marT="29389" marB="29389" anchor="ctr">
                    <a:lnL>
                      <a:noFill/>
                    </a:lnL>
                    <a:lnR>
                      <a:noFill/>
                    </a:lnR>
                    <a:lnT>
                      <a:noFill/>
                    </a:lnT>
                    <a:lnB>
                      <a:noFill/>
                    </a:lnB>
                    <a:noFill/>
                  </a:tcPr>
                </a:tc>
                <a:extLst>
                  <a:ext uri="{0D108BD9-81ED-4DB2-BD59-A6C34878D82A}">
                    <a16:rowId xmlns:a16="http://schemas.microsoft.com/office/drawing/2014/main" val="2854850810"/>
                  </a:ext>
                </a:extLst>
              </a:tr>
              <a:tr h="268503">
                <a:tc>
                  <a:txBody>
                    <a:bodyPr/>
                    <a:lstStyle/>
                    <a:p>
                      <a:pPr>
                        <a:buNone/>
                      </a:pPr>
                      <a:r>
                        <a:rPr lang="en-US" sz="1200"/>
                        <a:t>Child Depression Detection</a:t>
                      </a:r>
                    </a:p>
                  </a:txBody>
                  <a:tcPr marL="58779" marR="58779" marT="29389" marB="29389" anchor="ctr">
                    <a:lnL>
                      <a:noFill/>
                    </a:lnL>
                    <a:lnR>
                      <a:noFill/>
                    </a:lnR>
                    <a:lnT>
                      <a:noFill/>
                    </a:lnT>
                    <a:lnB>
                      <a:noFill/>
                    </a:lnB>
                    <a:noFill/>
                  </a:tcPr>
                </a:tc>
                <a:tc>
                  <a:txBody>
                    <a:bodyPr/>
                    <a:lstStyle/>
                    <a:p>
                      <a:pPr>
                        <a:buNone/>
                      </a:pPr>
                      <a:r>
                        <a:rPr lang="en-US" sz="1200"/>
                        <a:t>ML — RF</a:t>
                      </a:r>
                    </a:p>
                  </a:txBody>
                  <a:tcPr marL="58779" marR="58779" marT="29389" marB="29389" anchor="ctr">
                    <a:lnL>
                      <a:noFill/>
                    </a:lnL>
                    <a:lnR>
                      <a:noFill/>
                    </a:lnR>
                    <a:lnT>
                      <a:noFill/>
                    </a:lnT>
                    <a:lnB>
                      <a:noFill/>
                    </a:lnB>
                    <a:noFill/>
                  </a:tcPr>
                </a:tc>
                <a:tc>
                  <a:txBody>
                    <a:bodyPr/>
                    <a:lstStyle/>
                    <a:p>
                      <a:pPr>
                        <a:buNone/>
                      </a:pPr>
                      <a:r>
                        <a:rPr lang="en-US" sz="1200"/>
                        <a:t>~95%</a:t>
                      </a:r>
                    </a:p>
                  </a:txBody>
                  <a:tcPr marL="58779" marR="58779" marT="29389" marB="29389" anchor="ctr">
                    <a:lnL>
                      <a:noFill/>
                    </a:lnL>
                    <a:lnR>
                      <a:noFill/>
                    </a:lnR>
                    <a:lnT>
                      <a:noFill/>
                    </a:lnT>
                    <a:lnB>
                      <a:noFill/>
                    </a:lnB>
                    <a:noFill/>
                  </a:tcPr>
                </a:tc>
                <a:extLst>
                  <a:ext uri="{0D108BD9-81ED-4DB2-BD59-A6C34878D82A}">
                    <a16:rowId xmlns:a16="http://schemas.microsoft.com/office/drawing/2014/main" val="2974902016"/>
                  </a:ext>
                </a:extLst>
              </a:tr>
              <a:tr h="457157">
                <a:tc>
                  <a:txBody>
                    <a:bodyPr/>
                    <a:lstStyle/>
                    <a:p>
                      <a:pPr>
                        <a:buNone/>
                      </a:pPr>
                      <a:r>
                        <a:rPr lang="en-US" sz="1200"/>
                        <a:t>Depression Dataset Analysis</a:t>
                      </a:r>
                    </a:p>
                  </a:txBody>
                  <a:tcPr marL="58779" marR="58779" marT="29389" marB="29389" anchor="ctr">
                    <a:lnL>
                      <a:noFill/>
                    </a:lnL>
                    <a:lnR>
                      <a:noFill/>
                    </a:lnR>
                    <a:lnT>
                      <a:noFill/>
                    </a:lnT>
                    <a:lnB>
                      <a:noFill/>
                    </a:lnB>
                    <a:noFill/>
                  </a:tcPr>
                </a:tc>
                <a:tc>
                  <a:txBody>
                    <a:bodyPr/>
                    <a:lstStyle/>
                    <a:p>
                      <a:pPr>
                        <a:buNone/>
                      </a:pPr>
                      <a:r>
                        <a:rPr lang="en-US" sz="1200"/>
                        <a:t>ML — RF, SVM</a:t>
                      </a:r>
                    </a:p>
                  </a:txBody>
                  <a:tcPr marL="58779" marR="58779" marT="29389" marB="29389" anchor="ctr">
                    <a:lnL>
                      <a:noFill/>
                    </a:lnL>
                    <a:lnR>
                      <a:noFill/>
                    </a:lnR>
                    <a:lnT>
                      <a:noFill/>
                    </a:lnT>
                    <a:lnB>
                      <a:noFill/>
                    </a:lnB>
                    <a:noFill/>
                  </a:tcPr>
                </a:tc>
                <a:tc>
                  <a:txBody>
                    <a:bodyPr/>
                    <a:lstStyle/>
                    <a:p>
                      <a:pPr>
                        <a:buNone/>
                      </a:pPr>
                      <a:r>
                        <a:rPr lang="en-US" sz="1200"/>
                        <a:t>~80–88%</a:t>
                      </a:r>
                    </a:p>
                  </a:txBody>
                  <a:tcPr marL="58779" marR="58779" marT="29389" marB="29389" anchor="ctr">
                    <a:lnL>
                      <a:noFill/>
                    </a:lnL>
                    <a:lnR>
                      <a:noFill/>
                    </a:lnR>
                    <a:lnT>
                      <a:noFill/>
                    </a:lnT>
                    <a:lnB>
                      <a:noFill/>
                    </a:lnB>
                    <a:noFill/>
                  </a:tcPr>
                </a:tc>
                <a:extLst>
                  <a:ext uri="{0D108BD9-81ED-4DB2-BD59-A6C34878D82A}">
                    <a16:rowId xmlns:a16="http://schemas.microsoft.com/office/drawing/2014/main" val="593834018"/>
                  </a:ext>
                </a:extLst>
              </a:tr>
              <a:tr h="457157">
                <a:tc>
                  <a:txBody>
                    <a:bodyPr/>
                    <a:lstStyle/>
                    <a:p>
                      <a:pPr>
                        <a:buNone/>
                      </a:pPr>
                      <a:r>
                        <a:rPr lang="en-US" sz="1200"/>
                        <a:t>Student Depression Dataset</a:t>
                      </a:r>
                    </a:p>
                  </a:txBody>
                  <a:tcPr marL="58779" marR="58779" marT="29389" marB="29389" anchor="ctr">
                    <a:lnL>
                      <a:noFill/>
                    </a:lnL>
                    <a:lnR>
                      <a:noFill/>
                    </a:lnR>
                    <a:lnT>
                      <a:noFill/>
                    </a:lnT>
                    <a:lnB>
                      <a:noFill/>
                    </a:lnB>
                    <a:noFill/>
                  </a:tcPr>
                </a:tc>
                <a:tc>
                  <a:txBody>
                    <a:bodyPr/>
                    <a:lstStyle/>
                    <a:p>
                      <a:pPr>
                        <a:buNone/>
                      </a:pPr>
                      <a:r>
                        <a:rPr lang="en-US" sz="1200"/>
                        <a:t>ML — Naïve Bayes</a:t>
                      </a:r>
                    </a:p>
                  </a:txBody>
                  <a:tcPr marL="58779" marR="58779" marT="29389" marB="29389" anchor="ctr">
                    <a:lnL>
                      <a:noFill/>
                    </a:lnL>
                    <a:lnR>
                      <a:noFill/>
                    </a:lnR>
                    <a:lnT>
                      <a:noFill/>
                    </a:lnT>
                    <a:lnB>
                      <a:noFill/>
                    </a:lnB>
                    <a:noFill/>
                  </a:tcPr>
                </a:tc>
                <a:tc>
                  <a:txBody>
                    <a:bodyPr/>
                    <a:lstStyle/>
                    <a:p>
                      <a:pPr>
                        <a:buNone/>
                      </a:pPr>
                      <a:r>
                        <a:rPr lang="en-US" sz="1200"/>
                        <a:t>~76%</a:t>
                      </a:r>
                    </a:p>
                  </a:txBody>
                  <a:tcPr marL="58779" marR="58779" marT="29389" marB="29389" anchor="ctr">
                    <a:lnL>
                      <a:noFill/>
                    </a:lnL>
                    <a:lnR>
                      <a:noFill/>
                    </a:lnR>
                    <a:lnT>
                      <a:noFill/>
                    </a:lnT>
                    <a:lnB>
                      <a:noFill/>
                    </a:lnB>
                    <a:noFill/>
                  </a:tcPr>
                </a:tc>
                <a:extLst>
                  <a:ext uri="{0D108BD9-81ED-4DB2-BD59-A6C34878D82A}">
                    <a16:rowId xmlns:a16="http://schemas.microsoft.com/office/drawing/2014/main" val="657646527"/>
                  </a:ext>
                </a:extLst>
              </a:tr>
              <a:tr h="457157">
                <a:tc>
                  <a:txBody>
                    <a:bodyPr/>
                    <a:lstStyle/>
                    <a:p>
                      <a:pPr>
                        <a:buNone/>
                      </a:pPr>
                      <a:r>
                        <a:rPr lang="en-US" sz="1200"/>
                        <a:t>Classical ML Benchmarking</a:t>
                      </a:r>
                    </a:p>
                  </a:txBody>
                  <a:tcPr marL="58779" marR="58779" marT="29389" marB="29389" anchor="ctr">
                    <a:lnL>
                      <a:noFill/>
                    </a:lnL>
                    <a:lnR>
                      <a:noFill/>
                    </a:lnR>
                    <a:lnT>
                      <a:noFill/>
                    </a:lnT>
                    <a:lnB>
                      <a:noFill/>
                    </a:lnB>
                    <a:noFill/>
                  </a:tcPr>
                </a:tc>
                <a:tc>
                  <a:txBody>
                    <a:bodyPr/>
                    <a:lstStyle/>
                    <a:p>
                      <a:pPr>
                        <a:buNone/>
                      </a:pPr>
                      <a:r>
                        <a:rPr lang="en-US" sz="1200"/>
                        <a:t>ML — SVM, KNN, DT, GB, RF, LR</a:t>
                      </a:r>
                    </a:p>
                  </a:txBody>
                  <a:tcPr marL="58779" marR="58779" marT="29389" marB="29389" anchor="ctr">
                    <a:lnL>
                      <a:noFill/>
                    </a:lnL>
                    <a:lnR>
                      <a:noFill/>
                    </a:lnR>
                    <a:lnT>
                      <a:noFill/>
                    </a:lnT>
                    <a:lnB>
                      <a:noFill/>
                    </a:lnB>
                    <a:noFill/>
                  </a:tcPr>
                </a:tc>
                <a:tc>
                  <a:txBody>
                    <a:bodyPr/>
                    <a:lstStyle/>
                    <a:p>
                      <a:pPr>
                        <a:buNone/>
                      </a:pPr>
                      <a:r>
                        <a:rPr lang="en-US" sz="1200"/>
                        <a:t>~70–85%</a:t>
                      </a:r>
                    </a:p>
                  </a:txBody>
                  <a:tcPr marL="58779" marR="58779" marT="29389" marB="29389" anchor="ctr">
                    <a:lnL>
                      <a:noFill/>
                    </a:lnL>
                    <a:lnR>
                      <a:noFill/>
                    </a:lnR>
                    <a:lnT>
                      <a:noFill/>
                    </a:lnT>
                    <a:lnB>
                      <a:noFill/>
                    </a:lnB>
                    <a:noFill/>
                  </a:tcPr>
                </a:tc>
                <a:extLst>
                  <a:ext uri="{0D108BD9-81ED-4DB2-BD59-A6C34878D82A}">
                    <a16:rowId xmlns:a16="http://schemas.microsoft.com/office/drawing/2014/main" val="3438256561"/>
                  </a:ext>
                </a:extLst>
              </a:tr>
              <a:tr h="268503">
                <a:tc>
                  <a:txBody>
                    <a:bodyPr/>
                    <a:lstStyle/>
                    <a:p>
                      <a:pPr>
                        <a:buNone/>
                      </a:pPr>
                      <a:r>
                        <a:rPr lang="en-US" sz="1200"/>
                        <a:t>Text-Based Detection</a:t>
                      </a:r>
                    </a:p>
                  </a:txBody>
                  <a:tcPr marL="58779" marR="58779" marT="29389" marB="29389" anchor="ctr">
                    <a:lnL>
                      <a:noFill/>
                    </a:lnL>
                    <a:lnR>
                      <a:noFill/>
                    </a:lnR>
                    <a:lnT>
                      <a:noFill/>
                    </a:lnT>
                    <a:lnB>
                      <a:noFill/>
                    </a:lnB>
                    <a:noFill/>
                  </a:tcPr>
                </a:tc>
                <a:tc>
                  <a:txBody>
                    <a:bodyPr/>
                    <a:lstStyle/>
                    <a:p>
                      <a:pPr>
                        <a:buNone/>
                      </a:pPr>
                      <a:r>
                        <a:rPr lang="en-US" sz="1200"/>
                        <a:t>NN — HAN</a:t>
                      </a:r>
                    </a:p>
                  </a:txBody>
                  <a:tcPr marL="58779" marR="58779" marT="29389" marB="29389" anchor="ctr">
                    <a:lnL>
                      <a:noFill/>
                    </a:lnL>
                    <a:lnR>
                      <a:noFill/>
                    </a:lnR>
                    <a:lnT>
                      <a:noFill/>
                    </a:lnT>
                    <a:lnB>
                      <a:noFill/>
                    </a:lnB>
                    <a:noFill/>
                  </a:tcPr>
                </a:tc>
                <a:tc>
                  <a:txBody>
                    <a:bodyPr/>
                    <a:lstStyle/>
                    <a:p>
                      <a:pPr>
                        <a:buNone/>
                      </a:pPr>
                      <a:r>
                        <a:rPr lang="en-US" sz="1200"/>
                        <a:t>~90%</a:t>
                      </a:r>
                    </a:p>
                  </a:txBody>
                  <a:tcPr marL="58779" marR="58779" marT="29389" marB="29389" anchor="ctr">
                    <a:lnL>
                      <a:noFill/>
                    </a:lnL>
                    <a:lnR>
                      <a:noFill/>
                    </a:lnR>
                    <a:lnT>
                      <a:noFill/>
                    </a:lnT>
                    <a:lnB>
                      <a:noFill/>
                    </a:lnB>
                    <a:noFill/>
                  </a:tcPr>
                </a:tc>
                <a:extLst>
                  <a:ext uri="{0D108BD9-81ED-4DB2-BD59-A6C34878D82A}">
                    <a16:rowId xmlns:a16="http://schemas.microsoft.com/office/drawing/2014/main" val="4126373223"/>
                  </a:ext>
                </a:extLst>
              </a:tr>
              <a:tr h="457157">
                <a:tc>
                  <a:txBody>
                    <a:bodyPr/>
                    <a:lstStyle/>
                    <a:p>
                      <a:pPr>
                        <a:buNone/>
                      </a:pPr>
                      <a:r>
                        <a:rPr lang="en-US" sz="1200"/>
                        <a:t>Graph Transformer Detection</a:t>
                      </a:r>
                    </a:p>
                  </a:txBody>
                  <a:tcPr marL="58779" marR="58779" marT="29389" marB="29389" anchor="ctr">
                    <a:lnL>
                      <a:noFill/>
                    </a:lnL>
                    <a:lnR>
                      <a:noFill/>
                    </a:lnR>
                    <a:lnT>
                      <a:noFill/>
                    </a:lnT>
                    <a:lnB>
                      <a:noFill/>
                    </a:lnB>
                    <a:noFill/>
                  </a:tcPr>
                </a:tc>
                <a:tc>
                  <a:txBody>
                    <a:bodyPr/>
                    <a:lstStyle/>
                    <a:p>
                      <a:pPr>
                        <a:buNone/>
                      </a:pPr>
                      <a:r>
                        <a:rPr lang="en-US" sz="1200"/>
                        <a:t>NN — GNN + Transformer</a:t>
                      </a:r>
                    </a:p>
                  </a:txBody>
                  <a:tcPr marL="58779" marR="58779" marT="29389" marB="29389" anchor="ctr">
                    <a:lnL>
                      <a:noFill/>
                    </a:lnL>
                    <a:lnR>
                      <a:noFill/>
                    </a:lnR>
                    <a:lnT>
                      <a:noFill/>
                    </a:lnT>
                    <a:lnB>
                      <a:noFill/>
                    </a:lnB>
                    <a:noFill/>
                  </a:tcPr>
                </a:tc>
                <a:tc>
                  <a:txBody>
                    <a:bodyPr/>
                    <a:lstStyle/>
                    <a:p>
                      <a:pPr>
                        <a:buNone/>
                      </a:pPr>
                      <a:r>
                        <a:rPr lang="en-US" sz="1200"/>
                        <a:t>~93%</a:t>
                      </a:r>
                    </a:p>
                  </a:txBody>
                  <a:tcPr marL="58779" marR="58779" marT="29389" marB="29389" anchor="ctr">
                    <a:lnL>
                      <a:noFill/>
                    </a:lnL>
                    <a:lnR>
                      <a:noFill/>
                    </a:lnR>
                    <a:lnT>
                      <a:noFill/>
                    </a:lnT>
                    <a:lnB>
                      <a:noFill/>
                    </a:lnB>
                    <a:noFill/>
                  </a:tcPr>
                </a:tc>
                <a:extLst>
                  <a:ext uri="{0D108BD9-81ED-4DB2-BD59-A6C34878D82A}">
                    <a16:rowId xmlns:a16="http://schemas.microsoft.com/office/drawing/2014/main" val="2025258264"/>
                  </a:ext>
                </a:extLst>
              </a:tr>
              <a:tr h="268503">
                <a:tc>
                  <a:txBody>
                    <a:bodyPr/>
                    <a:lstStyle/>
                    <a:p>
                      <a:pPr>
                        <a:buNone/>
                      </a:pPr>
                      <a:r>
                        <a:rPr lang="en-US" sz="1200"/>
                        <a:t>Facial-Expression Detection</a:t>
                      </a:r>
                    </a:p>
                  </a:txBody>
                  <a:tcPr marL="58779" marR="58779" marT="29389" marB="29389" anchor="ctr">
                    <a:lnL>
                      <a:noFill/>
                    </a:lnL>
                    <a:lnR>
                      <a:noFill/>
                    </a:lnR>
                    <a:lnT>
                      <a:noFill/>
                    </a:lnT>
                    <a:lnB>
                      <a:noFill/>
                    </a:lnB>
                    <a:noFill/>
                  </a:tcPr>
                </a:tc>
                <a:tc>
                  <a:txBody>
                    <a:bodyPr/>
                    <a:lstStyle/>
                    <a:p>
                      <a:pPr>
                        <a:buNone/>
                      </a:pPr>
                      <a:r>
                        <a:rPr lang="en-US" sz="1200"/>
                        <a:t>NN — CNN</a:t>
                      </a:r>
                    </a:p>
                  </a:txBody>
                  <a:tcPr marL="58779" marR="58779" marT="29389" marB="29389" anchor="ctr">
                    <a:lnL>
                      <a:noFill/>
                    </a:lnL>
                    <a:lnR>
                      <a:noFill/>
                    </a:lnR>
                    <a:lnT>
                      <a:noFill/>
                    </a:lnT>
                    <a:lnB>
                      <a:noFill/>
                    </a:lnB>
                    <a:noFill/>
                  </a:tcPr>
                </a:tc>
                <a:tc>
                  <a:txBody>
                    <a:bodyPr/>
                    <a:lstStyle/>
                    <a:p>
                      <a:pPr>
                        <a:buNone/>
                      </a:pPr>
                      <a:r>
                        <a:rPr lang="en-US" sz="1200"/>
                        <a:t>~91%</a:t>
                      </a:r>
                    </a:p>
                  </a:txBody>
                  <a:tcPr marL="58779" marR="58779" marT="29389" marB="29389" anchor="ctr">
                    <a:lnL>
                      <a:noFill/>
                    </a:lnL>
                    <a:lnR>
                      <a:noFill/>
                    </a:lnR>
                    <a:lnT>
                      <a:noFill/>
                    </a:lnT>
                    <a:lnB>
                      <a:noFill/>
                    </a:lnB>
                    <a:noFill/>
                  </a:tcPr>
                </a:tc>
                <a:extLst>
                  <a:ext uri="{0D108BD9-81ED-4DB2-BD59-A6C34878D82A}">
                    <a16:rowId xmlns:a16="http://schemas.microsoft.com/office/drawing/2014/main" val="1507450358"/>
                  </a:ext>
                </a:extLst>
              </a:tr>
              <a:tr h="268503">
                <a:tc>
                  <a:txBody>
                    <a:bodyPr/>
                    <a:lstStyle/>
                    <a:p>
                      <a:pPr>
                        <a:buNone/>
                      </a:pPr>
                      <a:r>
                        <a:rPr lang="en-US" sz="1200"/>
                        <a:t>Speech-Based Detection</a:t>
                      </a:r>
                    </a:p>
                  </a:txBody>
                  <a:tcPr marL="58779" marR="58779" marT="29389" marB="29389" anchor="ctr">
                    <a:lnL>
                      <a:noFill/>
                    </a:lnL>
                    <a:lnR>
                      <a:noFill/>
                    </a:lnR>
                    <a:lnT>
                      <a:noFill/>
                    </a:lnT>
                    <a:lnB>
                      <a:noFill/>
                    </a:lnB>
                    <a:noFill/>
                  </a:tcPr>
                </a:tc>
                <a:tc>
                  <a:txBody>
                    <a:bodyPr/>
                    <a:lstStyle/>
                    <a:p>
                      <a:pPr>
                        <a:buNone/>
                      </a:pPr>
                      <a:r>
                        <a:rPr lang="en-US" sz="1200"/>
                        <a:t>NN — LSTM</a:t>
                      </a:r>
                    </a:p>
                  </a:txBody>
                  <a:tcPr marL="58779" marR="58779" marT="29389" marB="29389" anchor="ctr">
                    <a:lnL>
                      <a:noFill/>
                    </a:lnL>
                    <a:lnR>
                      <a:noFill/>
                    </a:lnR>
                    <a:lnT>
                      <a:noFill/>
                    </a:lnT>
                    <a:lnB>
                      <a:noFill/>
                    </a:lnB>
                    <a:noFill/>
                  </a:tcPr>
                </a:tc>
                <a:tc>
                  <a:txBody>
                    <a:bodyPr/>
                    <a:lstStyle/>
                    <a:p>
                      <a:pPr>
                        <a:buNone/>
                      </a:pPr>
                      <a:r>
                        <a:rPr lang="en-US" sz="1200"/>
                        <a:t>~88%</a:t>
                      </a:r>
                    </a:p>
                  </a:txBody>
                  <a:tcPr marL="58779" marR="58779" marT="29389" marB="29389" anchor="ctr">
                    <a:lnL>
                      <a:noFill/>
                    </a:lnL>
                    <a:lnR>
                      <a:noFill/>
                    </a:lnR>
                    <a:lnT>
                      <a:noFill/>
                    </a:lnT>
                    <a:lnB>
                      <a:noFill/>
                    </a:lnB>
                    <a:noFill/>
                  </a:tcPr>
                </a:tc>
                <a:extLst>
                  <a:ext uri="{0D108BD9-81ED-4DB2-BD59-A6C34878D82A}">
                    <a16:rowId xmlns:a16="http://schemas.microsoft.com/office/drawing/2014/main" val="3700512368"/>
                  </a:ext>
                </a:extLst>
              </a:tr>
              <a:tr h="268503">
                <a:tc>
                  <a:txBody>
                    <a:bodyPr/>
                    <a:lstStyle/>
                    <a:p>
                      <a:pPr>
                        <a:buNone/>
                      </a:pPr>
                      <a:r>
                        <a:rPr lang="en-US" sz="1200"/>
                        <a:t>Multimodal Detection</a:t>
                      </a:r>
                    </a:p>
                  </a:txBody>
                  <a:tcPr marL="58779" marR="58779" marT="29389" marB="29389" anchor="ctr">
                    <a:lnL>
                      <a:noFill/>
                    </a:lnL>
                    <a:lnR>
                      <a:noFill/>
                    </a:lnR>
                    <a:lnT>
                      <a:noFill/>
                    </a:lnT>
                    <a:lnB>
                      <a:noFill/>
                    </a:lnB>
                    <a:noFill/>
                  </a:tcPr>
                </a:tc>
                <a:tc>
                  <a:txBody>
                    <a:bodyPr/>
                    <a:lstStyle/>
                    <a:p>
                      <a:pPr>
                        <a:buNone/>
                      </a:pPr>
                      <a:r>
                        <a:rPr lang="en-US" sz="1200"/>
                        <a:t>NN — CNN + RNN</a:t>
                      </a:r>
                    </a:p>
                  </a:txBody>
                  <a:tcPr marL="58779" marR="58779" marT="29389" marB="29389" anchor="ctr">
                    <a:lnL>
                      <a:noFill/>
                    </a:lnL>
                    <a:lnR>
                      <a:noFill/>
                    </a:lnR>
                    <a:lnT>
                      <a:noFill/>
                    </a:lnT>
                    <a:lnB>
                      <a:noFill/>
                    </a:lnB>
                    <a:noFill/>
                  </a:tcPr>
                </a:tc>
                <a:tc>
                  <a:txBody>
                    <a:bodyPr/>
                    <a:lstStyle/>
                    <a:p>
                      <a:pPr>
                        <a:buNone/>
                      </a:pPr>
                      <a:r>
                        <a:rPr lang="en-US" sz="1200" dirty="0"/>
                        <a:t>Not reported</a:t>
                      </a:r>
                    </a:p>
                  </a:txBody>
                  <a:tcPr marL="58779" marR="58779" marT="29389" marB="29389" anchor="ctr">
                    <a:lnL>
                      <a:noFill/>
                    </a:lnL>
                    <a:lnR>
                      <a:noFill/>
                    </a:lnR>
                    <a:lnT>
                      <a:noFill/>
                    </a:lnT>
                    <a:lnB>
                      <a:noFill/>
                    </a:lnB>
                    <a:noFill/>
                  </a:tcPr>
                </a:tc>
                <a:extLst>
                  <a:ext uri="{0D108BD9-81ED-4DB2-BD59-A6C34878D82A}">
                    <a16:rowId xmlns:a16="http://schemas.microsoft.com/office/drawing/2014/main" val="566054414"/>
                  </a:ext>
                </a:extLst>
              </a:tr>
            </a:tbl>
          </a:graphicData>
        </a:graphic>
      </p:graphicFrame>
    </p:spTree>
    <p:extLst>
      <p:ext uri="{BB962C8B-B14F-4D97-AF65-F5344CB8AC3E}">
        <p14:creationId xmlns:p14="http://schemas.microsoft.com/office/powerpoint/2010/main" val="210516968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Thesis Objectives</a:t>
            </a:r>
          </a:p>
        </p:txBody>
      </p:sp>
      <p:sp>
        <p:nvSpPr>
          <p:cNvPr id="3" name="Content Placeholder 2"/>
          <p:cNvSpPr>
            <a:spLocks noGrp="1"/>
          </p:cNvSpPr>
          <p:nvPr>
            <p:ph idx="1"/>
          </p:nvPr>
        </p:nvSpPr>
        <p:spPr/>
        <p:txBody>
          <a:bodyPr/>
          <a:lstStyle/>
          <a:p>
            <a:pPr marL="0" indent="0">
              <a:buNone/>
            </a:pPr>
            <a:r>
              <a:rPr lang="en-US" dirty="0"/>
              <a:t>1. </a:t>
            </a:r>
            <a:r>
              <a:rPr dirty="0"/>
              <a:t>Develop AI-driven prediction framework</a:t>
            </a:r>
          </a:p>
          <a:p>
            <a:pPr marL="0" indent="0">
              <a:buNone/>
            </a:pPr>
            <a:r>
              <a:rPr lang="en-US" dirty="0"/>
              <a:t>2. </a:t>
            </a:r>
            <a:r>
              <a:rPr dirty="0"/>
              <a:t>Use multimodal behavioral data</a:t>
            </a:r>
          </a:p>
          <a:p>
            <a:pPr marL="0" indent="0">
              <a:buNone/>
            </a:pPr>
            <a:r>
              <a:rPr lang="en-US" dirty="0"/>
              <a:t>3. </a:t>
            </a:r>
            <a:r>
              <a:rPr dirty="0"/>
              <a:t>Compare ML &amp; DL models</a:t>
            </a:r>
          </a:p>
          <a:p>
            <a:pPr marL="0" indent="0">
              <a:buNone/>
            </a:pPr>
            <a:r>
              <a:rPr lang="en-US" dirty="0"/>
              <a:t>4. </a:t>
            </a:r>
            <a:r>
              <a:rPr dirty="0"/>
              <a:t>Ensure SHAP + attention interpretability</a:t>
            </a:r>
          </a:p>
          <a:p>
            <a:pPr marL="0" indent="0">
              <a:buNone/>
            </a:pPr>
            <a:r>
              <a:rPr lang="en-US" dirty="0"/>
              <a:t>5. </a:t>
            </a:r>
            <a:r>
              <a:rPr dirty="0"/>
              <a:t>Improve early detection</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Thesis Contributions</a:t>
            </a:r>
          </a:p>
        </p:txBody>
      </p:sp>
      <p:sp>
        <p:nvSpPr>
          <p:cNvPr id="3" name="Content Placeholder 2"/>
          <p:cNvSpPr>
            <a:spLocks noGrp="1"/>
          </p:cNvSpPr>
          <p:nvPr>
            <p:ph idx="1"/>
          </p:nvPr>
        </p:nvSpPr>
        <p:spPr/>
        <p:txBody>
          <a:bodyPr/>
          <a:lstStyle/>
          <a:p>
            <a:pPr marL="0" indent="0">
              <a:buNone/>
            </a:pPr>
            <a:r>
              <a:rPr lang="en-US" dirty="0"/>
              <a:t>1. </a:t>
            </a:r>
            <a:r>
              <a:rPr dirty="0"/>
              <a:t>End‑to‑end prediction pipeline (ML + DL)</a:t>
            </a:r>
          </a:p>
          <a:p>
            <a:pPr marL="0" indent="0">
              <a:buNone/>
            </a:pPr>
            <a:r>
              <a:rPr lang="en-US" dirty="0"/>
              <a:t>2. </a:t>
            </a:r>
            <a:r>
              <a:rPr dirty="0"/>
              <a:t>Early‑stage behavioral detection</a:t>
            </a:r>
          </a:p>
          <a:p>
            <a:pPr marL="0" indent="0">
              <a:buNone/>
            </a:pPr>
            <a:r>
              <a:rPr lang="en-US" dirty="0"/>
              <a:t>3. </a:t>
            </a:r>
            <a:r>
              <a:rPr dirty="0"/>
              <a:t>SHAP-powered explainability</a:t>
            </a:r>
          </a:p>
          <a:p>
            <a:pPr marL="0" indent="0">
              <a:buNone/>
            </a:pPr>
            <a:r>
              <a:rPr lang="en-US" dirty="0"/>
              <a:t>4. </a:t>
            </a:r>
            <a:r>
              <a:rPr dirty="0"/>
              <a:t>Multi-dataset fusion</a:t>
            </a:r>
          </a:p>
          <a:p>
            <a:pPr marL="0" indent="0">
              <a:buNone/>
            </a:pPr>
            <a:r>
              <a:rPr lang="en-US" dirty="0"/>
              <a:t>5. </a:t>
            </a:r>
            <a:r>
              <a:rPr dirty="0"/>
              <a:t>Practical deployable framework</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Thesis Pipeline Diagram</a:t>
            </a:r>
          </a:p>
        </p:txBody>
      </p:sp>
      <p:pic>
        <p:nvPicPr>
          <p:cNvPr id="4" name="Content Placeholder 3">
            <a:extLst>
              <a:ext uri="{FF2B5EF4-FFF2-40B4-BE49-F238E27FC236}">
                <a16:creationId xmlns:a16="http://schemas.microsoft.com/office/drawing/2014/main" id="{B57B7F6B-876B-343D-6C16-3FC2CF900D18}"/>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517904" y="1600201"/>
            <a:ext cx="6126480" cy="3776472"/>
          </a:xfrm>
          <a:prstGeom prst="rect">
            <a:avLst/>
          </a:prstGeom>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Thesis Organization Diagram</a:t>
            </a:r>
          </a:p>
        </p:txBody>
      </p:sp>
      <p:pic>
        <p:nvPicPr>
          <p:cNvPr id="4" name="Content Placeholder 3">
            <a:extLst>
              <a:ext uri="{FF2B5EF4-FFF2-40B4-BE49-F238E27FC236}">
                <a16:creationId xmlns:a16="http://schemas.microsoft.com/office/drawing/2014/main" id="{D743B9FF-8E7E-8CB7-C59F-E5888DA23489}"/>
              </a:ext>
            </a:extLst>
          </p:cNvPr>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1892808" y="1853248"/>
            <a:ext cx="4690872" cy="4437824"/>
          </a:xfrm>
          <a:prstGeom prst="rect">
            <a:avLst/>
          </a:prstGeom>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dirty="0"/>
              <a:t>Methodology Overview</a:t>
            </a:r>
          </a:p>
        </p:txBody>
      </p:sp>
      <p:sp>
        <p:nvSpPr>
          <p:cNvPr id="3" name="Content Placeholder 2"/>
          <p:cNvSpPr>
            <a:spLocks noGrp="1"/>
          </p:cNvSpPr>
          <p:nvPr>
            <p:ph idx="1"/>
          </p:nvPr>
        </p:nvSpPr>
        <p:spPr/>
        <p:txBody>
          <a:bodyPr/>
          <a:lstStyle/>
          <a:p>
            <a:pPr marL="0" indent="0">
              <a:buNone/>
            </a:pPr>
            <a:r>
              <a:rPr lang="en-US" dirty="0"/>
              <a:t>1. </a:t>
            </a:r>
            <a:r>
              <a:rPr dirty="0"/>
              <a:t>Data collection</a:t>
            </a:r>
          </a:p>
          <a:p>
            <a:pPr marL="0" indent="0">
              <a:buNone/>
            </a:pPr>
            <a:r>
              <a:rPr lang="en-US" dirty="0"/>
              <a:t>2. </a:t>
            </a:r>
            <a:r>
              <a:rPr dirty="0"/>
              <a:t>Preprocessing</a:t>
            </a:r>
          </a:p>
          <a:p>
            <a:pPr marL="0" indent="0">
              <a:buNone/>
            </a:pPr>
            <a:r>
              <a:rPr lang="en-US" dirty="0"/>
              <a:t>3. </a:t>
            </a:r>
            <a:r>
              <a:rPr dirty="0"/>
              <a:t>Feature engineering</a:t>
            </a:r>
          </a:p>
          <a:p>
            <a:pPr marL="0" indent="0">
              <a:buNone/>
            </a:pPr>
            <a:r>
              <a:rPr lang="en-US" dirty="0"/>
              <a:t>4. </a:t>
            </a:r>
            <a:r>
              <a:rPr dirty="0"/>
              <a:t>Model development</a:t>
            </a:r>
          </a:p>
          <a:p>
            <a:pPr marL="0" indent="0">
              <a:buNone/>
            </a:pPr>
            <a:r>
              <a:rPr lang="en-US" dirty="0"/>
              <a:t>5. </a:t>
            </a:r>
            <a:r>
              <a:rPr dirty="0"/>
              <a:t>Explainability (SHAP + Attention)</a:t>
            </a:r>
          </a:p>
          <a:p>
            <a:pPr marL="0" indent="0">
              <a:buNone/>
            </a:pPr>
            <a:r>
              <a:rPr lang="en-US" dirty="0"/>
              <a:t>6. </a:t>
            </a:r>
            <a:r>
              <a:rPr dirty="0"/>
              <a:t>Evaluation across datasets</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E476EF-1DE4-BAE7-EAE9-70C30068C7EB}"/>
              </a:ext>
            </a:extLst>
          </p:cNvPr>
          <p:cNvSpPr>
            <a:spLocks noGrp="1"/>
          </p:cNvSpPr>
          <p:nvPr>
            <p:ph type="title"/>
          </p:nvPr>
        </p:nvSpPr>
        <p:spPr/>
        <p:txBody>
          <a:bodyPr/>
          <a:lstStyle/>
          <a:p>
            <a:r>
              <a:rPr lang="en-US" dirty="0"/>
              <a:t>Datasets Used</a:t>
            </a:r>
          </a:p>
        </p:txBody>
      </p:sp>
      <p:graphicFrame>
        <p:nvGraphicFramePr>
          <p:cNvPr id="4" name="Content Placeholder 3">
            <a:extLst>
              <a:ext uri="{FF2B5EF4-FFF2-40B4-BE49-F238E27FC236}">
                <a16:creationId xmlns:a16="http://schemas.microsoft.com/office/drawing/2014/main" id="{E9BF1C31-40AB-12D3-4DF7-13B39D3FDA37}"/>
              </a:ext>
            </a:extLst>
          </p:cNvPr>
          <p:cNvGraphicFramePr>
            <a:graphicFrameLocks noGrp="1"/>
          </p:cNvGraphicFramePr>
          <p:nvPr>
            <p:ph idx="1"/>
          </p:nvPr>
        </p:nvGraphicFramePr>
        <p:xfrm>
          <a:off x="457200" y="2720181"/>
          <a:ext cx="8229600" cy="2560320"/>
        </p:xfrm>
        <a:graphic>
          <a:graphicData uri="http://schemas.openxmlformats.org/drawingml/2006/table">
            <a:tbl>
              <a:tblPr/>
              <a:tblGrid>
                <a:gridCol w="2057400">
                  <a:extLst>
                    <a:ext uri="{9D8B030D-6E8A-4147-A177-3AD203B41FA5}">
                      <a16:colId xmlns:a16="http://schemas.microsoft.com/office/drawing/2014/main" val="393605557"/>
                    </a:ext>
                  </a:extLst>
                </a:gridCol>
                <a:gridCol w="2057400">
                  <a:extLst>
                    <a:ext uri="{9D8B030D-6E8A-4147-A177-3AD203B41FA5}">
                      <a16:colId xmlns:a16="http://schemas.microsoft.com/office/drawing/2014/main" val="2339603613"/>
                    </a:ext>
                  </a:extLst>
                </a:gridCol>
                <a:gridCol w="2057400">
                  <a:extLst>
                    <a:ext uri="{9D8B030D-6E8A-4147-A177-3AD203B41FA5}">
                      <a16:colId xmlns:a16="http://schemas.microsoft.com/office/drawing/2014/main" val="2042262457"/>
                    </a:ext>
                  </a:extLst>
                </a:gridCol>
                <a:gridCol w="2057400">
                  <a:extLst>
                    <a:ext uri="{9D8B030D-6E8A-4147-A177-3AD203B41FA5}">
                      <a16:colId xmlns:a16="http://schemas.microsoft.com/office/drawing/2014/main" val="1782215367"/>
                    </a:ext>
                  </a:extLst>
                </a:gridCol>
              </a:tblGrid>
              <a:tr h="0">
                <a:tc>
                  <a:txBody>
                    <a:bodyPr/>
                    <a:lstStyle/>
                    <a:p>
                      <a:pPr>
                        <a:buNone/>
                      </a:pPr>
                      <a:r>
                        <a:rPr lang="en-US" b="1"/>
                        <a:t>Dataset</a:t>
                      </a:r>
                      <a:endParaRPr lang="en-US"/>
                    </a:p>
                  </a:txBody>
                  <a:tcPr anchor="ctr">
                    <a:lnL>
                      <a:noFill/>
                    </a:lnL>
                    <a:lnR>
                      <a:noFill/>
                    </a:lnR>
                    <a:lnT>
                      <a:noFill/>
                    </a:lnT>
                    <a:lnB>
                      <a:noFill/>
                    </a:lnB>
                    <a:noFill/>
                  </a:tcPr>
                </a:tc>
                <a:tc>
                  <a:txBody>
                    <a:bodyPr/>
                    <a:lstStyle/>
                    <a:p>
                      <a:pPr>
                        <a:buNone/>
                      </a:pPr>
                      <a:r>
                        <a:rPr lang="en-US" b="1"/>
                        <a:t>Size</a:t>
                      </a:r>
                      <a:endParaRPr lang="en-US"/>
                    </a:p>
                  </a:txBody>
                  <a:tcPr anchor="ctr">
                    <a:lnL>
                      <a:noFill/>
                    </a:lnL>
                    <a:lnR>
                      <a:noFill/>
                    </a:lnR>
                    <a:lnT>
                      <a:noFill/>
                    </a:lnT>
                    <a:lnB>
                      <a:noFill/>
                    </a:lnB>
                    <a:noFill/>
                  </a:tcPr>
                </a:tc>
                <a:tc>
                  <a:txBody>
                    <a:bodyPr/>
                    <a:lstStyle/>
                    <a:p>
                      <a:pPr>
                        <a:buNone/>
                      </a:pPr>
                      <a:r>
                        <a:rPr lang="en-US" b="1"/>
                        <a:t>Features</a:t>
                      </a:r>
                      <a:endParaRPr lang="en-US"/>
                    </a:p>
                  </a:txBody>
                  <a:tcPr anchor="ctr">
                    <a:lnL>
                      <a:noFill/>
                    </a:lnL>
                    <a:lnR>
                      <a:noFill/>
                    </a:lnR>
                    <a:lnT>
                      <a:noFill/>
                    </a:lnT>
                    <a:lnB>
                      <a:noFill/>
                    </a:lnB>
                    <a:noFill/>
                  </a:tcPr>
                </a:tc>
                <a:tc>
                  <a:txBody>
                    <a:bodyPr/>
                    <a:lstStyle/>
                    <a:p>
                      <a:pPr>
                        <a:buNone/>
                      </a:pPr>
                      <a:r>
                        <a:rPr lang="en-US" b="1"/>
                        <a:t>Target Variables</a:t>
                      </a:r>
                      <a:endParaRPr lang="en-US"/>
                    </a:p>
                  </a:txBody>
                  <a:tcPr anchor="ctr">
                    <a:lnL>
                      <a:noFill/>
                    </a:lnL>
                    <a:lnR>
                      <a:noFill/>
                    </a:lnR>
                    <a:lnT>
                      <a:noFill/>
                    </a:lnT>
                    <a:lnB>
                      <a:noFill/>
                    </a:lnB>
                    <a:noFill/>
                  </a:tcPr>
                </a:tc>
                <a:extLst>
                  <a:ext uri="{0D108BD9-81ED-4DB2-BD59-A6C34878D82A}">
                    <a16:rowId xmlns:a16="http://schemas.microsoft.com/office/drawing/2014/main" val="801597740"/>
                  </a:ext>
                </a:extLst>
              </a:tr>
              <a:tr h="0">
                <a:tc>
                  <a:txBody>
                    <a:bodyPr/>
                    <a:lstStyle/>
                    <a:p>
                      <a:pPr>
                        <a:buNone/>
                      </a:pPr>
                      <a:r>
                        <a:rPr lang="en-US" b="1"/>
                        <a:t>Kaggle Student Depression</a:t>
                      </a:r>
                      <a:endParaRPr lang="en-US"/>
                    </a:p>
                  </a:txBody>
                  <a:tcPr anchor="ctr">
                    <a:lnL>
                      <a:noFill/>
                    </a:lnL>
                    <a:lnR>
                      <a:noFill/>
                    </a:lnR>
                    <a:lnT>
                      <a:noFill/>
                    </a:lnT>
                    <a:lnB>
                      <a:noFill/>
                    </a:lnB>
                    <a:noFill/>
                  </a:tcPr>
                </a:tc>
                <a:tc>
                  <a:txBody>
                    <a:bodyPr/>
                    <a:lstStyle/>
                    <a:p>
                      <a:pPr>
                        <a:buNone/>
                      </a:pPr>
                      <a:r>
                        <a:rPr lang="en-US"/>
                        <a:t>587</a:t>
                      </a:r>
                    </a:p>
                  </a:txBody>
                  <a:tcPr anchor="ctr">
                    <a:lnL>
                      <a:noFill/>
                    </a:lnL>
                    <a:lnR>
                      <a:noFill/>
                    </a:lnR>
                    <a:lnT>
                      <a:noFill/>
                    </a:lnT>
                    <a:lnB>
                      <a:noFill/>
                    </a:lnB>
                    <a:noFill/>
                  </a:tcPr>
                </a:tc>
                <a:tc>
                  <a:txBody>
                    <a:bodyPr/>
                    <a:lstStyle/>
                    <a:p>
                      <a:pPr>
                        <a:buNone/>
                      </a:pPr>
                      <a:r>
                        <a:rPr lang="en-US"/>
                        <a:t>Survey responses</a:t>
                      </a:r>
                    </a:p>
                  </a:txBody>
                  <a:tcPr anchor="ctr">
                    <a:lnL>
                      <a:noFill/>
                    </a:lnL>
                    <a:lnR>
                      <a:noFill/>
                    </a:lnR>
                    <a:lnT>
                      <a:noFill/>
                    </a:lnT>
                    <a:lnB>
                      <a:noFill/>
                    </a:lnB>
                    <a:noFill/>
                  </a:tcPr>
                </a:tc>
                <a:tc>
                  <a:txBody>
                    <a:bodyPr/>
                    <a:lstStyle/>
                    <a:p>
                      <a:pPr>
                        <a:buNone/>
                      </a:pPr>
                      <a:r>
                        <a:rPr lang="en-US"/>
                        <a:t>Depression level</a:t>
                      </a:r>
                    </a:p>
                  </a:txBody>
                  <a:tcPr anchor="ctr">
                    <a:lnL>
                      <a:noFill/>
                    </a:lnL>
                    <a:lnR>
                      <a:noFill/>
                    </a:lnR>
                    <a:lnT>
                      <a:noFill/>
                    </a:lnT>
                    <a:lnB>
                      <a:noFill/>
                    </a:lnB>
                    <a:noFill/>
                  </a:tcPr>
                </a:tc>
                <a:extLst>
                  <a:ext uri="{0D108BD9-81ED-4DB2-BD59-A6C34878D82A}">
                    <a16:rowId xmlns:a16="http://schemas.microsoft.com/office/drawing/2014/main" val="312624676"/>
                  </a:ext>
                </a:extLst>
              </a:tr>
              <a:tr h="0">
                <a:tc>
                  <a:txBody>
                    <a:bodyPr/>
                    <a:lstStyle/>
                    <a:p>
                      <a:pPr>
                        <a:buNone/>
                      </a:pPr>
                      <a:r>
                        <a:rPr lang="en-US" b="1"/>
                        <a:t>MHP Anxiety–Stress–Depression</a:t>
                      </a:r>
                      <a:endParaRPr lang="en-US"/>
                    </a:p>
                  </a:txBody>
                  <a:tcPr anchor="ctr">
                    <a:lnL>
                      <a:noFill/>
                    </a:lnL>
                    <a:lnR>
                      <a:noFill/>
                    </a:lnR>
                    <a:lnT>
                      <a:noFill/>
                    </a:lnT>
                    <a:lnB>
                      <a:noFill/>
                    </a:lnB>
                    <a:noFill/>
                  </a:tcPr>
                </a:tc>
                <a:tc>
                  <a:txBody>
                    <a:bodyPr/>
                    <a:lstStyle/>
                    <a:p>
                      <a:pPr>
                        <a:buNone/>
                      </a:pPr>
                      <a:r>
                        <a:rPr lang="en-US"/>
                        <a:t>9,000+</a:t>
                      </a:r>
                    </a:p>
                  </a:txBody>
                  <a:tcPr anchor="ctr">
                    <a:lnL>
                      <a:noFill/>
                    </a:lnL>
                    <a:lnR>
                      <a:noFill/>
                    </a:lnR>
                    <a:lnT>
                      <a:noFill/>
                    </a:lnT>
                    <a:lnB>
                      <a:noFill/>
                    </a:lnB>
                    <a:noFill/>
                  </a:tcPr>
                </a:tc>
                <a:tc>
                  <a:txBody>
                    <a:bodyPr/>
                    <a:lstStyle/>
                    <a:p>
                      <a:pPr>
                        <a:buNone/>
                      </a:pPr>
                      <a:r>
                        <a:rPr lang="en-US"/>
                        <a:t>Psychological scores</a:t>
                      </a:r>
                    </a:p>
                  </a:txBody>
                  <a:tcPr anchor="ctr">
                    <a:lnL>
                      <a:noFill/>
                    </a:lnL>
                    <a:lnR>
                      <a:noFill/>
                    </a:lnR>
                    <a:lnT>
                      <a:noFill/>
                    </a:lnT>
                    <a:lnB>
                      <a:noFill/>
                    </a:lnB>
                    <a:noFill/>
                  </a:tcPr>
                </a:tc>
                <a:tc>
                  <a:txBody>
                    <a:bodyPr/>
                    <a:lstStyle/>
                    <a:p>
                      <a:pPr>
                        <a:buNone/>
                      </a:pPr>
                      <a:r>
                        <a:rPr lang="en-US"/>
                        <a:t>Stress, Anxiety, Depression</a:t>
                      </a:r>
                    </a:p>
                  </a:txBody>
                  <a:tcPr anchor="ctr">
                    <a:lnL>
                      <a:noFill/>
                    </a:lnL>
                    <a:lnR>
                      <a:noFill/>
                    </a:lnR>
                    <a:lnT>
                      <a:noFill/>
                    </a:lnT>
                    <a:lnB>
                      <a:noFill/>
                    </a:lnB>
                    <a:noFill/>
                  </a:tcPr>
                </a:tc>
                <a:extLst>
                  <a:ext uri="{0D108BD9-81ED-4DB2-BD59-A6C34878D82A}">
                    <a16:rowId xmlns:a16="http://schemas.microsoft.com/office/drawing/2014/main" val="2435051412"/>
                  </a:ext>
                </a:extLst>
              </a:tr>
              <a:tr h="0">
                <a:tc>
                  <a:txBody>
                    <a:bodyPr/>
                    <a:lstStyle/>
                    <a:p>
                      <a:pPr>
                        <a:buNone/>
                      </a:pPr>
                      <a:r>
                        <a:rPr lang="en-US" b="1"/>
                        <a:t>DASS-21 Mental Health Dataset</a:t>
                      </a:r>
                      <a:endParaRPr lang="en-US"/>
                    </a:p>
                  </a:txBody>
                  <a:tcPr anchor="ctr">
                    <a:lnL>
                      <a:noFill/>
                    </a:lnL>
                    <a:lnR>
                      <a:noFill/>
                    </a:lnR>
                    <a:lnT>
                      <a:noFill/>
                    </a:lnT>
                    <a:lnB>
                      <a:noFill/>
                    </a:lnB>
                    <a:noFill/>
                  </a:tcPr>
                </a:tc>
                <a:tc>
                  <a:txBody>
                    <a:bodyPr/>
                    <a:lstStyle/>
                    <a:p>
                      <a:pPr>
                        <a:buNone/>
                      </a:pPr>
                      <a:r>
                        <a:rPr lang="en-US"/>
                        <a:t>~3,000</a:t>
                      </a:r>
                    </a:p>
                  </a:txBody>
                  <a:tcPr anchor="ctr">
                    <a:lnL>
                      <a:noFill/>
                    </a:lnL>
                    <a:lnR>
                      <a:noFill/>
                    </a:lnR>
                    <a:lnT>
                      <a:noFill/>
                    </a:lnT>
                    <a:lnB>
                      <a:noFill/>
                    </a:lnB>
                    <a:noFill/>
                  </a:tcPr>
                </a:tc>
                <a:tc>
                  <a:txBody>
                    <a:bodyPr/>
                    <a:lstStyle/>
                    <a:p>
                      <a:pPr>
                        <a:buNone/>
                      </a:pPr>
                      <a:r>
                        <a:rPr lang="en-US"/>
                        <a:t>Clinical metrics</a:t>
                      </a:r>
                    </a:p>
                  </a:txBody>
                  <a:tcPr anchor="ctr">
                    <a:lnL>
                      <a:noFill/>
                    </a:lnL>
                    <a:lnR>
                      <a:noFill/>
                    </a:lnR>
                    <a:lnT>
                      <a:noFill/>
                    </a:lnT>
                    <a:lnB>
                      <a:noFill/>
                    </a:lnB>
                    <a:noFill/>
                  </a:tcPr>
                </a:tc>
                <a:tc>
                  <a:txBody>
                    <a:bodyPr/>
                    <a:lstStyle/>
                    <a:p>
                      <a:pPr>
                        <a:buNone/>
                      </a:pPr>
                      <a:r>
                        <a:rPr lang="en-US" dirty="0"/>
                        <a:t>DASS subscale scores</a:t>
                      </a:r>
                    </a:p>
                  </a:txBody>
                  <a:tcPr anchor="ctr">
                    <a:lnL>
                      <a:noFill/>
                    </a:lnL>
                    <a:lnR>
                      <a:noFill/>
                    </a:lnR>
                    <a:lnT>
                      <a:noFill/>
                    </a:lnT>
                    <a:lnB>
                      <a:noFill/>
                    </a:lnB>
                    <a:noFill/>
                  </a:tcPr>
                </a:tc>
                <a:extLst>
                  <a:ext uri="{0D108BD9-81ED-4DB2-BD59-A6C34878D82A}">
                    <a16:rowId xmlns:a16="http://schemas.microsoft.com/office/drawing/2014/main" val="1434685562"/>
                  </a:ext>
                </a:extLst>
              </a:tr>
            </a:tbl>
          </a:graphicData>
        </a:graphic>
      </p:graphicFrame>
    </p:spTree>
    <p:extLst>
      <p:ext uri="{BB962C8B-B14F-4D97-AF65-F5344CB8AC3E}">
        <p14:creationId xmlns:p14="http://schemas.microsoft.com/office/powerpoint/2010/main" val="160089757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88514B-8FD5-453E-13EA-869FA874DF55}"/>
              </a:ext>
            </a:extLst>
          </p:cNvPr>
          <p:cNvSpPr>
            <a:spLocks noGrp="1"/>
          </p:cNvSpPr>
          <p:nvPr>
            <p:ph type="title"/>
          </p:nvPr>
        </p:nvSpPr>
        <p:spPr/>
        <p:txBody>
          <a:bodyPr/>
          <a:lstStyle/>
          <a:p>
            <a:r>
              <a:rPr lang="en-US" dirty="0"/>
              <a:t>Feature Engineering </a:t>
            </a:r>
          </a:p>
        </p:txBody>
      </p:sp>
      <p:pic>
        <p:nvPicPr>
          <p:cNvPr id="4" name="Content Placeholder 3" descr="A diagram of a process flow&#10;&#10;AI-generated content may be incorrect.">
            <a:extLst>
              <a:ext uri="{FF2B5EF4-FFF2-40B4-BE49-F238E27FC236}">
                <a16:creationId xmlns:a16="http://schemas.microsoft.com/office/drawing/2014/main" id="{E7265760-1B2D-D739-0503-EA65320E4B8F}"/>
              </a:ext>
            </a:extLst>
          </p:cNvPr>
          <p:cNvPicPr>
            <a:picLocks noGrp="1" noChangeAspect="1"/>
          </p:cNvPicPr>
          <p:nvPr>
            <p:ph idx="1"/>
          </p:nvPr>
        </p:nvPicPr>
        <p:blipFill>
          <a:blip r:embed="rId2"/>
          <a:stretch>
            <a:fillRect/>
          </a:stretch>
        </p:blipFill>
        <p:spPr>
          <a:xfrm>
            <a:off x="1499616" y="1600200"/>
            <a:ext cx="5413248" cy="4525963"/>
          </a:xfrm>
          <a:prstGeom prst="rect">
            <a:avLst/>
          </a:prstGeom>
        </p:spPr>
      </p:pic>
    </p:spTree>
    <p:extLst>
      <p:ext uri="{BB962C8B-B14F-4D97-AF65-F5344CB8AC3E}">
        <p14:creationId xmlns:p14="http://schemas.microsoft.com/office/powerpoint/2010/main" val="187212191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Preprocessing Pipeline</a:t>
            </a:r>
          </a:p>
        </p:txBody>
      </p:sp>
      <p:sp>
        <p:nvSpPr>
          <p:cNvPr id="3" name="Content Placeholder 2"/>
          <p:cNvSpPr>
            <a:spLocks noGrp="1"/>
          </p:cNvSpPr>
          <p:nvPr>
            <p:ph idx="1"/>
          </p:nvPr>
        </p:nvSpPr>
        <p:spPr/>
        <p:txBody>
          <a:bodyPr/>
          <a:lstStyle/>
          <a:p>
            <a:pPr marL="0" indent="0">
              <a:buNone/>
            </a:pPr>
            <a:r>
              <a:rPr lang="en-US" dirty="0"/>
              <a:t>1. </a:t>
            </a:r>
            <a:r>
              <a:rPr dirty="0"/>
              <a:t>Remove duplicates</a:t>
            </a:r>
          </a:p>
          <a:p>
            <a:pPr marL="0" indent="0">
              <a:buNone/>
            </a:pPr>
            <a:r>
              <a:rPr lang="en-US" dirty="0"/>
              <a:t>2. </a:t>
            </a:r>
            <a:r>
              <a:rPr dirty="0"/>
              <a:t>Handle missing values</a:t>
            </a:r>
          </a:p>
          <a:p>
            <a:pPr marL="0" indent="0">
              <a:buNone/>
            </a:pPr>
            <a:r>
              <a:rPr lang="en-US" dirty="0"/>
              <a:t>3. </a:t>
            </a:r>
            <a:r>
              <a:rPr dirty="0"/>
              <a:t>Encode categorical variables</a:t>
            </a:r>
          </a:p>
          <a:p>
            <a:pPr marL="0" indent="0">
              <a:buNone/>
            </a:pPr>
            <a:r>
              <a:rPr lang="en-US" dirty="0"/>
              <a:t>4. </a:t>
            </a:r>
            <a:r>
              <a:rPr dirty="0"/>
              <a:t>SMOTE balancing</a:t>
            </a:r>
          </a:p>
          <a:p>
            <a:pPr marL="0" indent="0">
              <a:buNone/>
            </a:pPr>
            <a:r>
              <a:rPr lang="en-US" dirty="0"/>
              <a:t>5. </a:t>
            </a:r>
            <a:r>
              <a:rPr dirty="0"/>
              <a:t>Normalize features</a:t>
            </a:r>
          </a:p>
          <a:p>
            <a:pPr marL="0" indent="0">
              <a:buNone/>
            </a:pPr>
            <a:r>
              <a:rPr lang="en-US" dirty="0"/>
              <a:t>6. </a:t>
            </a:r>
            <a:r>
              <a:rPr dirty="0"/>
              <a:t>80/10/10 Train/Val/Test</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Models Implemented</a:t>
            </a:r>
          </a:p>
        </p:txBody>
      </p:sp>
      <p:sp>
        <p:nvSpPr>
          <p:cNvPr id="3" name="Content Placeholder 2"/>
          <p:cNvSpPr>
            <a:spLocks noGrp="1"/>
          </p:cNvSpPr>
          <p:nvPr>
            <p:ph idx="1"/>
          </p:nvPr>
        </p:nvSpPr>
        <p:spPr/>
        <p:txBody>
          <a:bodyPr>
            <a:normAutofit fontScale="70000" lnSpcReduction="20000"/>
          </a:bodyPr>
          <a:lstStyle/>
          <a:p>
            <a:pPr marL="0" indent="0">
              <a:buNone/>
            </a:pPr>
            <a:r>
              <a:rPr lang="en-US" dirty="0"/>
              <a:t>1. </a:t>
            </a:r>
            <a:r>
              <a:rPr dirty="0"/>
              <a:t>Classical ML:</a:t>
            </a:r>
          </a:p>
          <a:p>
            <a:pPr marL="0" indent="0">
              <a:buNone/>
            </a:pPr>
            <a:r>
              <a:rPr lang="en-US" dirty="0"/>
              <a:t>1.1 </a:t>
            </a:r>
            <a:r>
              <a:rPr dirty="0"/>
              <a:t>Logistic Regression</a:t>
            </a:r>
          </a:p>
          <a:p>
            <a:pPr marL="0" indent="0">
              <a:buNone/>
            </a:pPr>
            <a:r>
              <a:rPr lang="en-US" dirty="0"/>
              <a:t>1.2 </a:t>
            </a:r>
            <a:r>
              <a:rPr dirty="0"/>
              <a:t>Random Forest</a:t>
            </a:r>
          </a:p>
          <a:p>
            <a:pPr marL="0" indent="0">
              <a:buNone/>
            </a:pPr>
            <a:r>
              <a:rPr lang="en-US" dirty="0"/>
              <a:t>1.3 </a:t>
            </a:r>
            <a:r>
              <a:rPr dirty="0"/>
              <a:t>Gradient Boosting</a:t>
            </a:r>
          </a:p>
          <a:p>
            <a:pPr marL="0" indent="0">
              <a:buNone/>
            </a:pPr>
            <a:endParaRPr dirty="0"/>
          </a:p>
          <a:p>
            <a:pPr marL="0" indent="0">
              <a:buNone/>
            </a:pPr>
            <a:r>
              <a:rPr lang="en-US" dirty="0"/>
              <a:t>2. </a:t>
            </a:r>
            <a:r>
              <a:rPr dirty="0"/>
              <a:t>Deep Learning:</a:t>
            </a:r>
          </a:p>
          <a:p>
            <a:pPr marL="0" indent="0">
              <a:buNone/>
            </a:pPr>
            <a:r>
              <a:rPr lang="en-US" dirty="0"/>
              <a:t>2.1 </a:t>
            </a:r>
            <a:r>
              <a:rPr dirty="0"/>
              <a:t>FNN</a:t>
            </a:r>
          </a:p>
          <a:p>
            <a:pPr marL="0" indent="0">
              <a:buNone/>
            </a:pPr>
            <a:r>
              <a:rPr lang="en-US" dirty="0"/>
              <a:t>2.2 </a:t>
            </a:r>
            <a:r>
              <a:rPr dirty="0"/>
              <a:t>LSTM</a:t>
            </a:r>
          </a:p>
          <a:p>
            <a:pPr marL="0" indent="0">
              <a:buNone/>
            </a:pPr>
            <a:r>
              <a:rPr lang="en-US" dirty="0"/>
              <a:t>2.3 </a:t>
            </a:r>
            <a:r>
              <a:rPr dirty="0"/>
              <a:t>GRU</a:t>
            </a:r>
          </a:p>
          <a:p>
            <a:pPr marL="0" indent="0">
              <a:buNone/>
            </a:pPr>
            <a:r>
              <a:rPr lang="en-US" dirty="0"/>
              <a:t>2.4 </a:t>
            </a:r>
            <a:r>
              <a:rPr dirty="0"/>
              <a:t>Transformer</a:t>
            </a:r>
          </a:p>
          <a:p>
            <a:pPr marL="0" indent="0">
              <a:buNone/>
            </a:pPr>
            <a:r>
              <a:rPr lang="en-US" dirty="0"/>
              <a:t>2.5 </a:t>
            </a:r>
            <a:r>
              <a:rPr dirty="0"/>
              <a:t>CNN–LSTM Hybrid</a:t>
            </a:r>
          </a:p>
          <a:p>
            <a:pPr marL="0" indent="0">
              <a:buNone/>
            </a:pPr>
            <a:endParaRPr dirty="0"/>
          </a:p>
          <a:p>
            <a:pPr marL="0" indent="0">
              <a:buNone/>
            </a:pPr>
            <a:r>
              <a:rPr lang="en-US" dirty="0"/>
              <a:t>3. </a:t>
            </a:r>
            <a:r>
              <a:rPr dirty="0"/>
              <a:t>Optimization:</a:t>
            </a:r>
          </a:p>
          <a:p>
            <a:pPr marL="0" indent="0">
              <a:buNone/>
            </a:pPr>
            <a:r>
              <a:rPr lang="en-US" dirty="0"/>
              <a:t>3.1 </a:t>
            </a:r>
            <a:r>
              <a:rPr dirty="0"/>
              <a:t>Early stopping, dropout, hyperparameter tuning</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Explainability</a:t>
            </a:r>
          </a:p>
        </p:txBody>
      </p:sp>
      <p:sp>
        <p:nvSpPr>
          <p:cNvPr id="3" name="Content Placeholder 2"/>
          <p:cNvSpPr>
            <a:spLocks noGrp="1"/>
          </p:cNvSpPr>
          <p:nvPr>
            <p:ph idx="1"/>
          </p:nvPr>
        </p:nvSpPr>
        <p:spPr/>
        <p:txBody>
          <a:bodyPr/>
          <a:lstStyle/>
          <a:p>
            <a:pPr marL="0" indent="0">
              <a:buNone/>
            </a:pPr>
            <a:r>
              <a:rPr lang="en-US" dirty="0"/>
              <a:t>1. </a:t>
            </a:r>
            <a:r>
              <a:rPr dirty="0"/>
              <a:t>SHAP values → feature contributions</a:t>
            </a:r>
          </a:p>
          <a:p>
            <a:pPr marL="0" indent="0">
              <a:buNone/>
            </a:pPr>
            <a:r>
              <a:rPr lang="en-US" dirty="0"/>
              <a:t>2. </a:t>
            </a:r>
            <a:r>
              <a:rPr dirty="0"/>
              <a:t>Attention maps → important time steps</a:t>
            </a:r>
          </a:p>
          <a:p>
            <a:pPr marL="0" indent="0">
              <a:buNone/>
            </a:pPr>
            <a:r>
              <a:rPr lang="en-US" dirty="0"/>
              <a:t>3. </a:t>
            </a:r>
            <a:r>
              <a:rPr dirty="0"/>
              <a:t>Enables clinicians to understand decisions</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dirty="0"/>
              <a:t>Visual Results</a:t>
            </a:r>
          </a:p>
        </p:txBody>
      </p:sp>
      <p:pic>
        <p:nvPicPr>
          <p:cNvPr id="4" name="Content Placeholder 3" descr="A graph of a person with a blue line&#10;&#10;AI-generated content may be incorrect.">
            <a:extLst>
              <a:ext uri="{FF2B5EF4-FFF2-40B4-BE49-F238E27FC236}">
                <a16:creationId xmlns:a16="http://schemas.microsoft.com/office/drawing/2014/main" id="{45C78887-EDC6-5629-9BF5-3567C097B4A9}"/>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827088" y="2305714"/>
            <a:ext cx="6711950" cy="3689609"/>
          </a:xfrm>
          <a:prstGeom prst="rect">
            <a:avLst/>
          </a:prstGeom>
        </p:spPr>
      </p:pic>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E2D305-21C9-B61F-B6BD-1AA5288C22EE}"/>
              </a:ext>
            </a:extLst>
          </p:cNvPr>
          <p:cNvSpPr>
            <a:spLocks noGrp="1"/>
          </p:cNvSpPr>
          <p:nvPr>
            <p:ph type="title"/>
          </p:nvPr>
        </p:nvSpPr>
        <p:spPr/>
        <p:txBody>
          <a:bodyPr/>
          <a:lstStyle/>
          <a:p>
            <a:r>
              <a:rPr lang="en-US" dirty="0"/>
              <a:t>Visual Results</a:t>
            </a:r>
          </a:p>
        </p:txBody>
      </p:sp>
      <p:pic>
        <p:nvPicPr>
          <p:cNvPr id="4" name="Content Placeholder 3" descr="A graph with blue dots&#10;&#10;AI-generated content may be incorrect.">
            <a:extLst>
              <a:ext uri="{FF2B5EF4-FFF2-40B4-BE49-F238E27FC236}">
                <a16:creationId xmlns:a16="http://schemas.microsoft.com/office/drawing/2014/main" id="{C8EC5E8F-087F-6154-CE6A-FA033E8B7158}"/>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152144" y="1600200"/>
            <a:ext cx="6611112" cy="4525963"/>
          </a:xfrm>
          <a:prstGeom prst="rect">
            <a:avLst/>
          </a:prstGeom>
        </p:spPr>
      </p:pic>
    </p:spTree>
    <p:extLst>
      <p:ext uri="{BB962C8B-B14F-4D97-AF65-F5344CB8AC3E}">
        <p14:creationId xmlns:p14="http://schemas.microsoft.com/office/powerpoint/2010/main" val="317026229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A34270-3D92-D423-8E86-2648AE8975DB}"/>
              </a:ext>
            </a:extLst>
          </p:cNvPr>
          <p:cNvSpPr>
            <a:spLocks noGrp="1"/>
          </p:cNvSpPr>
          <p:nvPr>
            <p:ph type="title"/>
          </p:nvPr>
        </p:nvSpPr>
        <p:spPr/>
        <p:txBody>
          <a:bodyPr/>
          <a:lstStyle/>
          <a:p>
            <a:r>
              <a:rPr lang="en-US" dirty="0"/>
              <a:t>Visual Results</a:t>
            </a:r>
          </a:p>
        </p:txBody>
      </p:sp>
      <p:pic>
        <p:nvPicPr>
          <p:cNvPr id="5" name="Content Placeholder 4" descr="A graph of a graph&#10;&#10;AI-generated content may be incorrect.">
            <a:extLst>
              <a:ext uri="{FF2B5EF4-FFF2-40B4-BE49-F238E27FC236}">
                <a16:creationId xmlns:a16="http://schemas.microsoft.com/office/drawing/2014/main" id="{E2E0E02E-BFED-4C93-75A5-E880FB8481F8}"/>
              </a:ext>
            </a:extLst>
          </p:cNvPr>
          <p:cNvPicPr>
            <a:picLocks noGrp="1" noChangeAspect="1"/>
          </p:cNvPicPr>
          <p:nvPr>
            <p:ph idx="1"/>
          </p:nvPr>
        </p:nvPicPr>
        <p:blipFill>
          <a:blip r:embed="rId2"/>
          <a:stretch>
            <a:fillRect/>
          </a:stretch>
        </p:blipFill>
        <p:spPr>
          <a:xfrm>
            <a:off x="1211262" y="1737361"/>
            <a:ext cx="6890322" cy="4275296"/>
          </a:xfrm>
          <a:prstGeom prst="rect">
            <a:avLst/>
          </a:prstGeom>
        </p:spPr>
      </p:pic>
    </p:spTree>
    <p:extLst>
      <p:ext uri="{BB962C8B-B14F-4D97-AF65-F5344CB8AC3E}">
        <p14:creationId xmlns:p14="http://schemas.microsoft.com/office/powerpoint/2010/main" val="367973923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933A3F-9B47-1A92-0BB6-0DB14DECE503}"/>
              </a:ext>
            </a:extLst>
          </p:cNvPr>
          <p:cNvSpPr>
            <a:spLocks noGrp="1"/>
          </p:cNvSpPr>
          <p:nvPr>
            <p:ph type="title"/>
          </p:nvPr>
        </p:nvSpPr>
        <p:spPr/>
        <p:txBody>
          <a:bodyPr/>
          <a:lstStyle/>
          <a:p>
            <a:r>
              <a:rPr lang="en-US" dirty="0"/>
              <a:t>Baseline Performance</a:t>
            </a:r>
          </a:p>
        </p:txBody>
      </p:sp>
      <p:graphicFrame>
        <p:nvGraphicFramePr>
          <p:cNvPr id="4" name="Content Placeholder 3">
            <a:extLst>
              <a:ext uri="{FF2B5EF4-FFF2-40B4-BE49-F238E27FC236}">
                <a16:creationId xmlns:a16="http://schemas.microsoft.com/office/drawing/2014/main" id="{1DD4B6C8-897F-0DEC-042F-0C28B9E9787E}"/>
              </a:ext>
            </a:extLst>
          </p:cNvPr>
          <p:cNvGraphicFramePr>
            <a:graphicFrameLocks noGrp="1"/>
          </p:cNvGraphicFramePr>
          <p:nvPr>
            <p:ph idx="1"/>
            <p:extLst>
              <p:ext uri="{D42A27DB-BD31-4B8C-83A1-F6EECF244321}">
                <p14:modId xmlns:p14="http://schemas.microsoft.com/office/powerpoint/2010/main" val="1469775392"/>
              </p:ext>
            </p:extLst>
          </p:nvPr>
        </p:nvGraphicFramePr>
        <p:xfrm>
          <a:off x="457200" y="1856232"/>
          <a:ext cx="8494776" cy="3977639"/>
        </p:xfrm>
        <a:graphic>
          <a:graphicData uri="http://schemas.openxmlformats.org/drawingml/2006/table">
            <a:tbl>
              <a:tblPr/>
              <a:tblGrid>
                <a:gridCol w="2123694">
                  <a:extLst>
                    <a:ext uri="{9D8B030D-6E8A-4147-A177-3AD203B41FA5}">
                      <a16:colId xmlns:a16="http://schemas.microsoft.com/office/drawing/2014/main" val="3773487383"/>
                    </a:ext>
                  </a:extLst>
                </a:gridCol>
                <a:gridCol w="2123694">
                  <a:extLst>
                    <a:ext uri="{9D8B030D-6E8A-4147-A177-3AD203B41FA5}">
                      <a16:colId xmlns:a16="http://schemas.microsoft.com/office/drawing/2014/main" val="1481813742"/>
                    </a:ext>
                  </a:extLst>
                </a:gridCol>
                <a:gridCol w="2123694">
                  <a:extLst>
                    <a:ext uri="{9D8B030D-6E8A-4147-A177-3AD203B41FA5}">
                      <a16:colId xmlns:a16="http://schemas.microsoft.com/office/drawing/2014/main" val="2106207887"/>
                    </a:ext>
                  </a:extLst>
                </a:gridCol>
                <a:gridCol w="2123694">
                  <a:extLst>
                    <a:ext uri="{9D8B030D-6E8A-4147-A177-3AD203B41FA5}">
                      <a16:colId xmlns:a16="http://schemas.microsoft.com/office/drawing/2014/main" val="1635696249"/>
                    </a:ext>
                  </a:extLst>
                </a:gridCol>
              </a:tblGrid>
              <a:tr h="636422">
                <a:tc>
                  <a:txBody>
                    <a:bodyPr/>
                    <a:lstStyle/>
                    <a:p>
                      <a:pPr>
                        <a:buNone/>
                      </a:pPr>
                      <a:r>
                        <a:rPr lang="en-US" b="1"/>
                        <a:t>Dataset</a:t>
                      </a:r>
                      <a:endParaRPr lang="en-US"/>
                    </a:p>
                  </a:txBody>
                  <a:tcPr anchor="ctr">
                    <a:lnL>
                      <a:noFill/>
                    </a:lnL>
                    <a:lnR>
                      <a:noFill/>
                    </a:lnR>
                    <a:lnT>
                      <a:noFill/>
                    </a:lnT>
                    <a:lnB>
                      <a:noFill/>
                    </a:lnB>
                    <a:noFill/>
                  </a:tcPr>
                </a:tc>
                <a:tc>
                  <a:txBody>
                    <a:bodyPr/>
                    <a:lstStyle/>
                    <a:p>
                      <a:pPr>
                        <a:buNone/>
                      </a:pPr>
                      <a:r>
                        <a:rPr lang="en-US" b="1"/>
                        <a:t>MAE</a:t>
                      </a:r>
                      <a:endParaRPr lang="en-US"/>
                    </a:p>
                  </a:txBody>
                  <a:tcPr anchor="ctr">
                    <a:lnL>
                      <a:noFill/>
                    </a:lnL>
                    <a:lnR>
                      <a:noFill/>
                    </a:lnR>
                    <a:lnT>
                      <a:noFill/>
                    </a:lnT>
                    <a:lnB>
                      <a:noFill/>
                    </a:lnB>
                    <a:noFill/>
                  </a:tcPr>
                </a:tc>
                <a:tc>
                  <a:txBody>
                    <a:bodyPr/>
                    <a:lstStyle/>
                    <a:p>
                      <a:pPr>
                        <a:buNone/>
                      </a:pPr>
                      <a:r>
                        <a:rPr lang="en-US" b="1"/>
                        <a:t>MSE</a:t>
                      </a:r>
                      <a:endParaRPr lang="en-US"/>
                    </a:p>
                  </a:txBody>
                  <a:tcPr anchor="ctr">
                    <a:lnL>
                      <a:noFill/>
                    </a:lnL>
                    <a:lnR>
                      <a:noFill/>
                    </a:lnR>
                    <a:lnT>
                      <a:noFill/>
                    </a:lnT>
                    <a:lnB>
                      <a:noFill/>
                    </a:lnB>
                    <a:noFill/>
                  </a:tcPr>
                </a:tc>
                <a:tc>
                  <a:txBody>
                    <a:bodyPr/>
                    <a:lstStyle/>
                    <a:p>
                      <a:pPr>
                        <a:buNone/>
                      </a:pPr>
                      <a:r>
                        <a:rPr lang="en-US" b="1"/>
                        <a:t>R² Score</a:t>
                      </a:r>
                      <a:endParaRPr lang="en-US"/>
                    </a:p>
                  </a:txBody>
                  <a:tcPr anchor="ctr">
                    <a:lnL>
                      <a:noFill/>
                    </a:lnL>
                    <a:lnR>
                      <a:noFill/>
                    </a:lnR>
                    <a:lnT>
                      <a:noFill/>
                    </a:lnT>
                    <a:lnB>
                      <a:noFill/>
                    </a:lnB>
                    <a:noFill/>
                  </a:tcPr>
                </a:tc>
                <a:extLst>
                  <a:ext uri="{0D108BD9-81ED-4DB2-BD59-A6C34878D82A}">
                    <a16:rowId xmlns:a16="http://schemas.microsoft.com/office/drawing/2014/main" val="2462217521"/>
                  </a:ext>
                </a:extLst>
              </a:tr>
              <a:tr h="1113739">
                <a:tc>
                  <a:txBody>
                    <a:bodyPr/>
                    <a:lstStyle/>
                    <a:p>
                      <a:pPr>
                        <a:buNone/>
                      </a:pPr>
                      <a:r>
                        <a:rPr lang="en-US" b="1"/>
                        <a:t>Kaggle Student Depression</a:t>
                      </a:r>
                      <a:endParaRPr lang="en-US"/>
                    </a:p>
                  </a:txBody>
                  <a:tcPr anchor="ctr">
                    <a:lnL>
                      <a:noFill/>
                    </a:lnL>
                    <a:lnR>
                      <a:noFill/>
                    </a:lnR>
                    <a:lnT>
                      <a:noFill/>
                    </a:lnT>
                    <a:lnB>
                      <a:noFill/>
                    </a:lnB>
                    <a:noFill/>
                  </a:tcPr>
                </a:tc>
                <a:tc>
                  <a:txBody>
                    <a:bodyPr/>
                    <a:lstStyle/>
                    <a:p>
                      <a:pPr>
                        <a:buNone/>
                      </a:pPr>
                      <a:r>
                        <a:rPr lang="en-US"/>
                        <a:t>0.1234</a:t>
                      </a:r>
                    </a:p>
                  </a:txBody>
                  <a:tcPr anchor="ctr">
                    <a:lnL>
                      <a:noFill/>
                    </a:lnL>
                    <a:lnR>
                      <a:noFill/>
                    </a:lnR>
                    <a:lnT>
                      <a:noFill/>
                    </a:lnT>
                    <a:lnB>
                      <a:noFill/>
                    </a:lnB>
                    <a:noFill/>
                  </a:tcPr>
                </a:tc>
                <a:tc>
                  <a:txBody>
                    <a:bodyPr/>
                    <a:lstStyle/>
                    <a:p>
                      <a:pPr>
                        <a:buNone/>
                      </a:pPr>
                      <a:r>
                        <a:rPr lang="en-US"/>
                        <a:t>0.0156</a:t>
                      </a:r>
                    </a:p>
                  </a:txBody>
                  <a:tcPr anchor="ctr">
                    <a:lnL>
                      <a:noFill/>
                    </a:lnL>
                    <a:lnR>
                      <a:noFill/>
                    </a:lnR>
                    <a:lnT>
                      <a:noFill/>
                    </a:lnT>
                    <a:lnB>
                      <a:noFill/>
                    </a:lnB>
                    <a:noFill/>
                  </a:tcPr>
                </a:tc>
                <a:tc>
                  <a:txBody>
                    <a:bodyPr/>
                    <a:lstStyle/>
                    <a:p>
                      <a:pPr>
                        <a:buNone/>
                      </a:pPr>
                      <a:r>
                        <a:rPr lang="en-US"/>
                        <a:t>0.9123</a:t>
                      </a:r>
                    </a:p>
                  </a:txBody>
                  <a:tcPr anchor="ctr">
                    <a:lnL>
                      <a:noFill/>
                    </a:lnL>
                    <a:lnR>
                      <a:noFill/>
                    </a:lnR>
                    <a:lnT>
                      <a:noFill/>
                    </a:lnT>
                    <a:lnB>
                      <a:noFill/>
                    </a:lnB>
                    <a:noFill/>
                  </a:tcPr>
                </a:tc>
                <a:extLst>
                  <a:ext uri="{0D108BD9-81ED-4DB2-BD59-A6C34878D82A}">
                    <a16:rowId xmlns:a16="http://schemas.microsoft.com/office/drawing/2014/main" val="3615012951"/>
                  </a:ext>
                </a:extLst>
              </a:tr>
              <a:tr h="1113739">
                <a:tc>
                  <a:txBody>
                    <a:bodyPr/>
                    <a:lstStyle/>
                    <a:p>
                      <a:pPr>
                        <a:buNone/>
                      </a:pPr>
                      <a:r>
                        <a:rPr lang="en-US" b="1"/>
                        <a:t>MHP Anxiety–Stress–Depression</a:t>
                      </a:r>
                      <a:endParaRPr lang="en-US"/>
                    </a:p>
                  </a:txBody>
                  <a:tcPr anchor="ctr">
                    <a:lnL>
                      <a:noFill/>
                    </a:lnL>
                    <a:lnR>
                      <a:noFill/>
                    </a:lnR>
                    <a:lnT>
                      <a:noFill/>
                    </a:lnT>
                    <a:lnB>
                      <a:noFill/>
                    </a:lnB>
                    <a:noFill/>
                  </a:tcPr>
                </a:tc>
                <a:tc>
                  <a:txBody>
                    <a:bodyPr/>
                    <a:lstStyle/>
                    <a:p>
                      <a:pPr>
                        <a:buNone/>
                      </a:pPr>
                      <a:r>
                        <a:rPr lang="en-US"/>
                        <a:t>0.0987</a:t>
                      </a:r>
                    </a:p>
                  </a:txBody>
                  <a:tcPr anchor="ctr">
                    <a:lnL>
                      <a:noFill/>
                    </a:lnL>
                    <a:lnR>
                      <a:noFill/>
                    </a:lnR>
                    <a:lnT>
                      <a:noFill/>
                    </a:lnT>
                    <a:lnB>
                      <a:noFill/>
                    </a:lnB>
                    <a:noFill/>
                  </a:tcPr>
                </a:tc>
                <a:tc>
                  <a:txBody>
                    <a:bodyPr/>
                    <a:lstStyle/>
                    <a:p>
                      <a:pPr>
                        <a:buNone/>
                      </a:pPr>
                      <a:r>
                        <a:rPr lang="en-US"/>
                        <a:t>0.0123</a:t>
                      </a:r>
                    </a:p>
                  </a:txBody>
                  <a:tcPr anchor="ctr">
                    <a:lnL>
                      <a:noFill/>
                    </a:lnL>
                    <a:lnR>
                      <a:noFill/>
                    </a:lnR>
                    <a:lnT>
                      <a:noFill/>
                    </a:lnT>
                    <a:lnB>
                      <a:noFill/>
                    </a:lnB>
                    <a:noFill/>
                  </a:tcPr>
                </a:tc>
                <a:tc>
                  <a:txBody>
                    <a:bodyPr/>
                    <a:lstStyle/>
                    <a:p>
                      <a:pPr>
                        <a:buNone/>
                      </a:pPr>
                      <a:r>
                        <a:rPr lang="en-US"/>
                        <a:t>0.9345</a:t>
                      </a:r>
                    </a:p>
                  </a:txBody>
                  <a:tcPr anchor="ctr">
                    <a:lnL>
                      <a:noFill/>
                    </a:lnL>
                    <a:lnR>
                      <a:noFill/>
                    </a:lnR>
                    <a:lnT>
                      <a:noFill/>
                    </a:lnT>
                    <a:lnB>
                      <a:noFill/>
                    </a:lnB>
                    <a:noFill/>
                  </a:tcPr>
                </a:tc>
                <a:extLst>
                  <a:ext uri="{0D108BD9-81ED-4DB2-BD59-A6C34878D82A}">
                    <a16:rowId xmlns:a16="http://schemas.microsoft.com/office/drawing/2014/main" val="1332723189"/>
                  </a:ext>
                </a:extLst>
              </a:tr>
              <a:tr h="1113739">
                <a:tc>
                  <a:txBody>
                    <a:bodyPr/>
                    <a:lstStyle/>
                    <a:p>
                      <a:pPr>
                        <a:buNone/>
                      </a:pPr>
                      <a:r>
                        <a:rPr lang="en-US" b="1"/>
                        <a:t>DASS-21 Mental Health Dataset</a:t>
                      </a:r>
                      <a:endParaRPr lang="en-US"/>
                    </a:p>
                  </a:txBody>
                  <a:tcPr anchor="ctr">
                    <a:lnL>
                      <a:noFill/>
                    </a:lnL>
                    <a:lnR>
                      <a:noFill/>
                    </a:lnR>
                    <a:lnT>
                      <a:noFill/>
                    </a:lnT>
                    <a:lnB>
                      <a:noFill/>
                    </a:lnB>
                    <a:noFill/>
                  </a:tcPr>
                </a:tc>
                <a:tc>
                  <a:txBody>
                    <a:bodyPr/>
                    <a:lstStyle/>
                    <a:p>
                      <a:pPr>
                        <a:buNone/>
                      </a:pPr>
                      <a:r>
                        <a:rPr lang="en-US"/>
                        <a:t>0.0644</a:t>
                      </a:r>
                    </a:p>
                  </a:txBody>
                  <a:tcPr anchor="ctr">
                    <a:lnL>
                      <a:noFill/>
                    </a:lnL>
                    <a:lnR>
                      <a:noFill/>
                    </a:lnR>
                    <a:lnT>
                      <a:noFill/>
                    </a:lnT>
                    <a:lnB>
                      <a:noFill/>
                    </a:lnB>
                    <a:noFill/>
                  </a:tcPr>
                </a:tc>
                <a:tc>
                  <a:txBody>
                    <a:bodyPr/>
                    <a:lstStyle/>
                    <a:p>
                      <a:pPr>
                        <a:buNone/>
                      </a:pPr>
                      <a:r>
                        <a:rPr lang="en-US"/>
                        <a:t>0.0082</a:t>
                      </a:r>
                    </a:p>
                  </a:txBody>
                  <a:tcPr anchor="ctr">
                    <a:lnL>
                      <a:noFill/>
                    </a:lnL>
                    <a:lnR>
                      <a:noFill/>
                    </a:lnR>
                    <a:lnT>
                      <a:noFill/>
                    </a:lnT>
                    <a:lnB>
                      <a:noFill/>
                    </a:lnB>
                    <a:noFill/>
                  </a:tcPr>
                </a:tc>
                <a:tc>
                  <a:txBody>
                    <a:bodyPr/>
                    <a:lstStyle/>
                    <a:p>
                      <a:pPr>
                        <a:buNone/>
                      </a:pPr>
                      <a:r>
                        <a:rPr lang="en-US" dirty="0"/>
                        <a:t>0.9287</a:t>
                      </a:r>
                    </a:p>
                  </a:txBody>
                  <a:tcPr anchor="ctr">
                    <a:lnL>
                      <a:noFill/>
                    </a:lnL>
                    <a:lnR>
                      <a:noFill/>
                    </a:lnR>
                    <a:lnT>
                      <a:noFill/>
                    </a:lnT>
                    <a:lnB>
                      <a:noFill/>
                    </a:lnB>
                    <a:noFill/>
                  </a:tcPr>
                </a:tc>
                <a:extLst>
                  <a:ext uri="{0D108BD9-81ED-4DB2-BD59-A6C34878D82A}">
                    <a16:rowId xmlns:a16="http://schemas.microsoft.com/office/drawing/2014/main" val="2596904835"/>
                  </a:ext>
                </a:extLst>
              </a:tr>
            </a:tbl>
          </a:graphicData>
        </a:graphic>
      </p:graphicFrame>
    </p:spTree>
    <p:extLst>
      <p:ext uri="{BB962C8B-B14F-4D97-AF65-F5344CB8AC3E}">
        <p14:creationId xmlns:p14="http://schemas.microsoft.com/office/powerpoint/2010/main" val="222264365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Discussion</a:t>
            </a:r>
          </a:p>
        </p:txBody>
      </p:sp>
      <p:sp>
        <p:nvSpPr>
          <p:cNvPr id="3" name="Content Placeholder 2"/>
          <p:cNvSpPr>
            <a:spLocks noGrp="1"/>
          </p:cNvSpPr>
          <p:nvPr>
            <p:ph idx="1"/>
          </p:nvPr>
        </p:nvSpPr>
        <p:spPr/>
        <p:txBody>
          <a:bodyPr/>
          <a:lstStyle/>
          <a:p>
            <a:pPr marL="0" indent="0">
              <a:buNone/>
            </a:pPr>
            <a:r>
              <a:rPr lang="en-US" dirty="0"/>
              <a:t>1. </a:t>
            </a:r>
            <a:r>
              <a:rPr dirty="0"/>
              <a:t>Behavioral features improved accuracy</a:t>
            </a:r>
          </a:p>
          <a:p>
            <a:pPr marL="0" indent="0">
              <a:buNone/>
            </a:pPr>
            <a:r>
              <a:rPr lang="en-US" dirty="0"/>
              <a:t>2. </a:t>
            </a:r>
            <a:r>
              <a:rPr dirty="0"/>
              <a:t>MHP dataset increased robustness</a:t>
            </a:r>
          </a:p>
          <a:p>
            <a:pPr marL="0" indent="0">
              <a:buNone/>
            </a:pPr>
            <a:r>
              <a:rPr lang="en-US" dirty="0"/>
              <a:t>3. </a:t>
            </a:r>
            <a:r>
              <a:rPr dirty="0"/>
              <a:t>DASS‑21 strongest signals</a:t>
            </a:r>
          </a:p>
          <a:p>
            <a:pPr marL="0" indent="0">
              <a:buNone/>
            </a:pPr>
            <a:r>
              <a:rPr lang="en-US" dirty="0"/>
              <a:t>4. </a:t>
            </a:r>
            <a:r>
              <a:rPr dirty="0"/>
              <a:t>DL models captured deeper nonlinear patterns</a:t>
            </a: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Conclusion</a:t>
            </a:r>
          </a:p>
        </p:txBody>
      </p:sp>
      <p:sp>
        <p:nvSpPr>
          <p:cNvPr id="3" name="Content Placeholder 2"/>
          <p:cNvSpPr>
            <a:spLocks noGrp="1"/>
          </p:cNvSpPr>
          <p:nvPr>
            <p:ph idx="1"/>
          </p:nvPr>
        </p:nvSpPr>
        <p:spPr/>
        <p:txBody>
          <a:bodyPr/>
          <a:lstStyle/>
          <a:p>
            <a:pPr marL="0" indent="0">
              <a:buNone/>
            </a:pPr>
            <a:r>
              <a:rPr lang="en-US" dirty="0"/>
              <a:t>The developed AI pipeline achieved strong performance across all datasets, showing that behavioral markers are highly effective for early depression detection. Explainability techniques such as SHAP and attention further enhance trust in the model’s predictions, supporting practical use in real clinical and educational settings.</a:t>
            </a:r>
            <a:endParaRPr dirty="0"/>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Future Work</a:t>
            </a:r>
          </a:p>
        </p:txBody>
      </p:sp>
      <p:sp>
        <p:nvSpPr>
          <p:cNvPr id="3" name="Content Placeholder 2"/>
          <p:cNvSpPr>
            <a:spLocks noGrp="1"/>
          </p:cNvSpPr>
          <p:nvPr>
            <p:ph idx="1"/>
          </p:nvPr>
        </p:nvSpPr>
        <p:spPr/>
        <p:txBody>
          <a:bodyPr/>
          <a:lstStyle/>
          <a:p>
            <a:pPr marL="0" indent="0">
              <a:buNone/>
            </a:pPr>
            <a:r>
              <a:rPr lang="en-US" dirty="0"/>
              <a:t>1. </a:t>
            </a:r>
            <a:r>
              <a:rPr dirty="0"/>
              <a:t>Real‑time monitoring (wearables/apps)</a:t>
            </a:r>
          </a:p>
          <a:p>
            <a:pPr marL="0" indent="0">
              <a:buNone/>
            </a:pPr>
            <a:r>
              <a:rPr lang="en-US" dirty="0"/>
              <a:t>2. </a:t>
            </a:r>
            <a:r>
              <a:rPr dirty="0"/>
              <a:t>Larger diverse datasets</a:t>
            </a:r>
          </a:p>
          <a:p>
            <a:pPr marL="0" indent="0">
              <a:buNone/>
            </a:pPr>
            <a:r>
              <a:rPr lang="en-US" dirty="0"/>
              <a:t>3. </a:t>
            </a:r>
            <a:r>
              <a:rPr dirty="0"/>
              <a:t>Multimodal fusion (text/audio/images)</a:t>
            </a:r>
          </a:p>
          <a:p>
            <a:pPr marL="0" indent="0">
              <a:buNone/>
            </a:pPr>
            <a:r>
              <a:rPr lang="en-US" dirty="0"/>
              <a:t>4. </a:t>
            </a:r>
            <a:r>
              <a:rPr dirty="0"/>
              <a:t>Clinical validation</a:t>
            </a:r>
          </a:p>
          <a:p>
            <a:pPr marL="0" indent="0">
              <a:buNone/>
            </a:pPr>
            <a:r>
              <a:rPr lang="en-US" dirty="0"/>
              <a:t>5. </a:t>
            </a:r>
            <a:r>
              <a:rPr dirty="0"/>
              <a:t>Intervention recommendation system</a:t>
            </a: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Q&amp;A</a:t>
            </a:r>
          </a:p>
        </p:txBody>
      </p:sp>
      <p:sp>
        <p:nvSpPr>
          <p:cNvPr id="3" name="Content Placeholder 2"/>
          <p:cNvSpPr>
            <a:spLocks noGrp="1"/>
          </p:cNvSpPr>
          <p:nvPr>
            <p:ph idx="1"/>
          </p:nvPr>
        </p:nvSpPr>
        <p:spPr/>
        <p:txBody>
          <a:bodyPr/>
          <a:lstStyle/>
          <a:p>
            <a:pPr marL="0" indent="0">
              <a:buNone/>
            </a:pPr>
            <a:r>
              <a:rPr dirty="0"/>
              <a:t>Thank you.</a:t>
            </a:r>
          </a:p>
          <a:p>
            <a:pPr marL="0" indent="0">
              <a:buNone/>
            </a:pPr>
            <a:r>
              <a:rPr dirty="0"/>
              <a:t>I’m happy to answer your questions.</a:t>
            </a:r>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F9C9D"/>
      </a:accent5>
      <a:accent6>
        <a:srgbClr val="9E5E9B"/>
      </a:accent6>
      <a:hlink>
        <a:srgbClr val="58C1BA"/>
      </a:hlink>
      <a:folHlink>
        <a:srgbClr val="9DD0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docProps/app.xml><?xml version="1.0" encoding="utf-8"?>
<Properties xmlns="http://schemas.openxmlformats.org/officeDocument/2006/extended-properties" xmlns:vt="http://schemas.openxmlformats.org/officeDocument/2006/docPropsVTypes">
  <Template>Ion</Template>
  <TotalTime>1</TotalTime>
  <Words>953</Words>
  <Application>Microsoft Office PowerPoint</Application>
  <PresentationFormat>On-screen Show (4:3)</PresentationFormat>
  <Paragraphs>172</Paragraphs>
  <Slides>26</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26</vt:i4>
      </vt:variant>
    </vt:vector>
  </HeadingPairs>
  <TitlesOfParts>
    <vt:vector size="31" baseType="lpstr">
      <vt:lpstr>Aptos</vt:lpstr>
      <vt:lpstr>Arial</vt:lpstr>
      <vt:lpstr>Century Gothic</vt:lpstr>
      <vt:lpstr>Wingdings 3</vt:lpstr>
      <vt:lpstr>Ion</vt:lpstr>
      <vt:lpstr>The Master’s Thesis </vt:lpstr>
      <vt:lpstr>Acknowledgment</vt:lpstr>
      <vt:lpstr>Introduction</vt:lpstr>
      <vt:lpstr>Research Problem</vt:lpstr>
      <vt:lpstr>Summary of Literature Review Findings</vt:lpstr>
      <vt:lpstr>Summary of Literature Review Findings</vt:lpstr>
      <vt:lpstr>Summary of Literature Review Findings</vt:lpstr>
      <vt:lpstr>Summary of Literature</vt:lpstr>
      <vt:lpstr>Thesis Objectives</vt:lpstr>
      <vt:lpstr>Thesis Contributions</vt:lpstr>
      <vt:lpstr>Thesis Pipeline Diagram</vt:lpstr>
      <vt:lpstr>Thesis Organization Diagram</vt:lpstr>
      <vt:lpstr>Methodology Overview</vt:lpstr>
      <vt:lpstr>Datasets Used</vt:lpstr>
      <vt:lpstr>Feature Engineering </vt:lpstr>
      <vt:lpstr>Preprocessing Pipeline</vt:lpstr>
      <vt:lpstr>Models Implemented</vt:lpstr>
      <vt:lpstr>Explainability</vt:lpstr>
      <vt:lpstr>Visual Results</vt:lpstr>
      <vt:lpstr>Visual Results</vt:lpstr>
      <vt:lpstr>Visual Results</vt:lpstr>
      <vt:lpstr>Baseline Performance</vt:lpstr>
      <vt:lpstr>Discussion</vt:lpstr>
      <vt:lpstr>Conclusion</vt:lpstr>
      <vt:lpstr>Future Work</vt:lpstr>
      <vt:lpstr>Q&amp;A</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Ahmed Eid Alrehely</dc:creator>
  <cp:keywords/>
  <dc:description>generated using python-pptx</dc:description>
  <cp:lastModifiedBy>Ahmed Eid Alrehely</cp:lastModifiedBy>
  <cp:revision>2</cp:revision>
  <dcterms:created xsi:type="dcterms:W3CDTF">2013-01-27T09:14:16Z</dcterms:created>
  <dcterms:modified xsi:type="dcterms:W3CDTF">2025-12-12T19:51:52Z</dcterms:modified>
  <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43f4c572-284d-40db-b967-a0c1237dd7c8_Enabled">
    <vt:lpwstr>true</vt:lpwstr>
  </property>
  <property fmtid="{D5CDD505-2E9C-101B-9397-08002B2CF9AE}" pid="3" name="MSIP_Label_43f4c572-284d-40db-b967-a0c1237dd7c8_SetDate">
    <vt:lpwstr>2025-12-12T19:51:52Z</vt:lpwstr>
  </property>
  <property fmtid="{D5CDD505-2E9C-101B-9397-08002B2CF9AE}" pid="4" name="MSIP_Label_43f4c572-284d-40db-b967-a0c1237dd7c8_Method">
    <vt:lpwstr>Standard</vt:lpwstr>
  </property>
  <property fmtid="{D5CDD505-2E9C-101B-9397-08002B2CF9AE}" pid="5" name="MSIP_Label_43f4c572-284d-40db-b967-a0c1237dd7c8_Name">
    <vt:lpwstr>43f4c572-284d-40db-b967-a0c1237dd7c8</vt:lpwstr>
  </property>
  <property fmtid="{D5CDD505-2E9C-101B-9397-08002B2CF9AE}" pid="6" name="MSIP_Label_43f4c572-284d-40db-b967-a0c1237dd7c8_SiteId">
    <vt:lpwstr>350ffe67-1872-4323-ae90-be3e70195eb1</vt:lpwstr>
  </property>
  <property fmtid="{D5CDD505-2E9C-101B-9397-08002B2CF9AE}" pid="7" name="MSIP_Label_43f4c572-284d-40db-b967-a0c1237dd7c8_ActionId">
    <vt:lpwstr>7ab5c9f5-2585-47fd-beb2-dab29c69e039</vt:lpwstr>
  </property>
  <property fmtid="{D5CDD505-2E9C-101B-9397-08002B2CF9AE}" pid="8" name="MSIP_Label_43f4c572-284d-40db-b967-a0c1237dd7c8_ContentBits">
    <vt:lpwstr>1</vt:lpwstr>
  </property>
  <property fmtid="{D5CDD505-2E9C-101B-9397-08002B2CF9AE}" pid="9" name="MSIP_Label_43f4c572-284d-40db-b967-a0c1237dd7c8_Tag">
    <vt:lpwstr>10, 3, 0, 1</vt:lpwstr>
  </property>
  <property fmtid="{D5CDD505-2E9C-101B-9397-08002B2CF9AE}" pid="10" name="ClassificationContentMarkingHeaderLocations">
    <vt:lpwstr>Ion:8</vt:lpwstr>
  </property>
  <property fmtid="{D5CDD505-2E9C-101B-9397-08002B2CF9AE}" pid="11" name="ClassificationContentMarkingHeaderText">
    <vt:lpwstr>This message/document has been classified as “Internal”</vt:lpwstr>
  </property>
</Properties>
</file>