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4"/>
  </p:sldMasterIdLst>
  <p:notesMasterIdLst>
    <p:notesMasterId r:id="rId62"/>
  </p:notesMasterIdLst>
  <p:sldIdLst>
    <p:sldId id="480" r:id="rId5"/>
    <p:sldId id="483" r:id="rId6"/>
    <p:sldId id="718" r:id="rId7"/>
    <p:sldId id="739" r:id="rId8"/>
    <p:sldId id="741" r:id="rId9"/>
    <p:sldId id="755" r:id="rId10"/>
    <p:sldId id="756" r:id="rId11"/>
    <p:sldId id="742" r:id="rId12"/>
    <p:sldId id="743" r:id="rId13"/>
    <p:sldId id="747" r:id="rId14"/>
    <p:sldId id="744" r:id="rId15"/>
    <p:sldId id="745" r:id="rId16"/>
    <p:sldId id="746" r:id="rId17"/>
    <p:sldId id="750" r:id="rId18"/>
    <p:sldId id="749" r:id="rId19"/>
    <p:sldId id="751" r:id="rId20"/>
    <p:sldId id="752" r:id="rId21"/>
    <p:sldId id="748" r:id="rId22"/>
    <p:sldId id="740" r:id="rId23"/>
    <p:sldId id="761" r:id="rId24"/>
    <p:sldId id="738" r:id="rId25"/>
    <p:sldId id="759" r:id="rId26"/>
    <p:sldId id="760" r:id="rId27"/>
    <p:sldId id="729" r:id="rId28"/>
    <p:sldId id="762" r:id="rId29"/>
    <p:sldId id="767" r:id="rId30"/>
    <p:sldId id="766" r:id="rId31"/>
    <p:sldId id="763" r:id="rId32"/>
    <p:sldId id="765" r:id="rId33"/>
    <p:sldId id="764" r:id="rId34"/>
    <p:sldId id="724" r:id="rId35"/>
    <p:sldId id="777" r:id="rId36"/>
    <p:sldId id="778" r:id="rId37"/>
    <p:sldId id="785" r:id="rId38"/>
    <p:sldId id="732" r:id="rId39"/>
    <p:sldId id="734" r:id="rId40"/>
    <p:sldId id="768" r:id="rId41"/>
    <p:sldId id="770" r:id="rId42"/>
    <p:sldId id="769" r:id="rId43"/>
    <p:sldId id="771" r:id="rId44"/>
    <p:sldId id="773" r:id="rId45"/>
    <p:sldId id="772" r:id="rId46"/>
    <p:sldId id="775" r:id="rId47"/>
    <p:sldId id="774" r:id="rId48"/>
    <p:sldId id="776" r:id="rId49"/>
    <p:sldId id="735" r:id="rId50"/>
    <p:sldId id="733" r:id="rId51"/>
    <p:sldId id="731" r:id="rId52"/>
    <p:sldId id="779" r:id="rId53"/>
    <p:sldId id="782" r:id="rId54"/>
    <p:sldId id="781" r:id="rId55"/>
    <p:sldId id="780" r:id="rId56"/>
    <p:sldId id="784" r:id="rId57"/>
    <p:sldId id="783" r:id="rId58"/>
    <p:sldId id="507" r:id="rId59"/>
    <p:sldId id="506"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718"/>
            <p14:sldId id="739"/>
            <p14:sldId id="741"/>
            <p14:sldId id="755"/>
            <p14:sldId id="756"/>
            <p14:sldId id="742"/>
            <p14:sldId id="743"/>
            <p14:sldId id="747"/>
            <p14:sldId id="744"/>
            <p14:sldId id="745"/>
            <p14:sldId id="746"/>
            <p14:sldId id="750"/>
            <p14:sldId id="749"/>
            <p14:sldId id="751"/>
            <p14:sldId id="752"/>
            <p14:sldId id="748"/>
            <p14:sldId id="740"/>
            <p14:sldId id="761"/>
            <p14:sldId id="738"/>
            <p14:sldId id="759"/>
            <p14:sldId id="760"/>
            <p14:sldId id="729"/>
            <p14:sldId id="762"/>
            <p14:sldId id="767"/>
            <p14:sldId id="766"/>
            <p14:sldId id="763"/>
            <p14:sldId id="765"/>
            <p14:sldId id="764"/>
            <p14:sldId id="724"/>
            <p14:sldId id="777"/>
            <p14:sldId id="778"/>
            <p14:sldId id="785"/>
            <p14:sldId id="732"/>
            <p14:sldId id="734"/>
            <p14:sldId id="768"/>
            <p14:sldId id="770"/>
            <p14:sldId id="769"/>
            <p14:sldId id="771"/>
            <p14:sldId id="773"/>
            <p14:sldId id="772"/>
            <p14:sldId id="775"/>
            <p14:sldId id="774"/>
            <p14:sldId id="776"/>
            <p14:sldId id="735"/>
            <p14:sldId id="733"/>
            <p14:sldId id="731"/>
            <p14:sldId id="779"/>
            <p14:sldId id="782"/>
            <p14:sldId id="781"/>
            <p14:sldId id="780"/>
            <p14:sldId id="784"/>
            <p14:sldId id="783"/>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50" autoAdjust="0"/>
    <p:restoredTop sz="90661" autoAdjust="0"/>
  </p:normalViewPr>
  <p:slideViewPr>
    <p:cSldViewPr snapToGrid="0">
      <p:cViewPr varScale="1">
        <p:scale>
          <a:sx n="57" d="100"/>
          <a:sy n="57" d="100"/>
        </p:scale>
        <p:origin x="106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a:latin typeface="Alexandria Medium" pitchFamily="2" charset="-78"/>
              <a:cs typeface="Alexandria Medium" pitchFamily="2" charset="-78"/>
            </a:rPr>
            <a:t>إنتاج الرسائل والنشرات البريدية الالكترونية التسويقية</a:t>
          </a: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تحسين نتائج محركات البحث</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إنتاج المحتوى التسويقي للمواقع الالكترونية </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انتاج المحتوى التسويقي الرقمي في عصر الذكاء الاصطناعي</a:t>
          </a:r>
          <a:endParaRPr lang="en-US" sz="1800" dirty="0">
            <a:latin typeface="Alexandria Medium" pitchFamily="2" charset="-78"/>
            <a:cs typeface="Alexandria Medium" pitchFamily="2" charset="-78"/>
          </a:endParaRPr>
        </a:p>
      </dgm:t>
    </dgm:pt>
    <dgm:pt modelId="{EDA0C31C-582D-484A-9A1D-48F35A3CD47F}" type="parTrans" cxnId="{9A9C0CFF-BC18-4747-8839-8E93F1E55997}">
      <dgm:prSet/>
      <dgm:spPr/>
      <dgm:t>
        <a:bodyPr/>
        <a:lstStyle/>
        <a:p>
          <a:endParaRPr lang="en-US"/>
        </a:p>
      </dgm:t>
    </dgm:pt>
    <dgm:pt modelId="{36BF8157-F28C-4778-A023-DE71E1DA21AA}" type="sibTrans" cxnId="{9A9C0CFF-BC18-4747-8839-8E93F1E55997}">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4"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1"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4" custScaleY="50794">
        <dgm:presLayoutVars>
          <dgm:chMax val="0"/>
          <dgm:bulletEnabled val="1"/>
        </dgm:presLayoutVars>
      </dgm:prSet>
      <dgm:spPr/>
    </dgm:pt>
    <dgm:pt modelId="{61DC69D2-7359-4EF1-A61D-D4C59229C3C6}" type="pres">
      <dgm:prSet presAssocID="{48410E40-300B-47A3-8EC4-C22743526897}" presName="spacer" presStyleCnt="0"/>
      <dgm:spPr/>
    </dgm:pt>
    <dgm:pt modelId="{4530BC0C-87A0-433C-AB24-9AFB4BD6BDA2}" type="pres">
      <dgm:prSet presAssocID="{DF6F4BC9-26F6-45BA-8C89-756FD8235659}" presName="parentText" presStyleLbl="node1" presStyleIdx="3" presStyleCnt="4" custScaleY="50794">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04782551-A2A7-445F-964A-EF1C69334213}" type="presOf" srcId="{DF6F4BC9-26F6-45BA-8C89-756FD8235659}" destId="{4530BC0C-87A0-433C-AB24-9AFB4BD6BDA2}" srcOrd="0" destOrd="0" presId="urn:microsoft.com/office/officeart/2005/8/layout/vList2"/>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9A9C0CFF-BC18-4747-8839-8E93F1E55997}" srcId="{0CA42C7C-2B7D-4CB7-9BA5-FD23D73572AB}" destId="{DF6F4BC9-26F6-45BA-8C89-756FD8235659}" srcOrd="3" destOrd="0" parTransId="{EDA0C31C-582D-484A-9A1D-48F35A3CD47F}" sibTransId="{36BF8157-F28C-4778-A023-DE71E1DA21AA}"/>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59858AE7-031C-4F36-85E3-9E227E12CF24}" type="presParOf" srcId="{D9264816-3DEE-4B54-954B-44E82D539425}" destId="{61DC69D2-7359-4EF1-A61D-D4C59229C3C6}" srcOrd="5" destOrd="0" presId="urn:microsoft.com/office/officeart/2005/8/layout/vList2"/>
    <dgm:cxn modelId="{796345FA-1BAC-4315-8B3A-7EBC032C7AB0}" type="presParOf" srcId="{D9264816-3DEE-4B54-954B-44E82D539425}" destId="{4530BC0C-87A0-433C-AB24-9AFB4BD6BDA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D138D764-CC25-45B1-BE5E-E349A5068A8B}">
      <dgm:prSet custT="1"/>
      <dgm:spPr/>
      <dgm:t>
        <a:bodyPr/>
        <a:lstStyle/>
        <a:p>
          <a:pPr algn="r" rtl="1"/>
          <a:r>
            <a:rPr lang="ar-EG" sz="1800" dirty="0">
              <a:latin typeface="Alexandria Medium" pitchFamily="2" charset="-78"/>
              <a:cs typeface="Alexandria Medium" pitchFamily="2" charset="-78"/>
            </a:rPr>
            <a:t>إنتاج الرسائل والنشرات البريدية الالكترونية التسويقية</a:t>
          </a:r>
        </a:p>
      </dgm:t>
    </dgm:pt>
    <dgm:pt modelId="{15B3DA68-8785-42A4-9F2A-6343915A6F2C}" type="parTrans" cxnId="{790596D0-CA00-4D8A-AC94-ED41953CD002}">
      <dgm:prSet/>
      <dgm:spPr/>
      <dgm:t>
        <a:bodyPr/>
        <a:lstStyle/>
        <a:p>
          <a:pPr rtl="1"/>
          <a:endParaRPr lang="en-US" sz="1600">
            <a:solidFill>
              <a:schemeClr val="tx1"/>
            </a:solidFill>
          </a:endParaRPr>
        </a:p>
      </dgm:t>
    </dgm:pt>
    <dgm:pt modelId="{101846A6-EE64-417E-9E06-A623A749FCDF}" type="sibTrans" cxnId="{790596D0-CA00-4D8A-AC94-ED41953CD002}">
      <dgm:prSet/>
      <dgm:spPr/>
      <dgm:t>
        <a:bodyPr/>
        <a:lstStyle/>
        <a:p>
          <a:pPr rtl="1"/>
          <a:endParaRPr lang="en-US" sz="1600">
            <a:solidFill>
              <a:schemeClr val="tx1"/>
            </a:solidFill>
          </a:endParaRPr>
        </a:p>
      </dgm:t>
    </dgm:pt>
    <dgm:pt modelId="{AF995EC2-C4DE-4D48-AD16-52FAB41461C1}">
      <dgm:prSet custT="1"/>
      <dgm:spPr/>
      <dgm:t>
        <a:bodyPr/>
        <a:lstStyle/>
        <a:p>
          <a:pPr algn="r" rtl="1"/>
          <a:r>
            <a:rPr lang="ar-EG" sz="1800" dirty="0">
              <a:latin typeface="Alexandria Medium" pitchFamily="2" charset="-78"/>
              <a:cs typeface="Alexandria Medium" pitchFamily="2" charset="-78"/>
            </a:rPr>
            <a:t>تحسين نتائج محركات البحث</a:t>
          </a:r>
          <a:endParaRPr lang="en-US" sz="1800" dirty="0">
            <a:latin typeface="Alexandria Medium" pitchFamily="2" charset="-78"/>
            <a:cs typeface="Alexandria Medium" pitchFamily="2" charset="-78"/>
          </a:endParaRPr>
        </a:p>
      </dgm:t>
    </dgm:pt>
    <dgm:pt modelId="{5B30CEBD-E777-414A-A7F2-D25F00D30D1E}" type="parTrans" cxnId="{9BB9FE07-1B87-4E15-AE77-F1B101804B5E}">
      <dgm:prSet/>
      <dgm:spPr/>
      <dgm:t>
        <a:bodyPr/>
        <a:lstStyle/>
        <a:p>
          <a:endParaRPr lang="en-US">
            <a:solidFill>
              <a:schemeClr val="tx1"/>
            </a:solidFill>
          </a:endParaRPr>
        </a:p>
      </dgm:t>
    </dgm:pt>
    <dgm:pt modelId="{48410E40-300B-47A3-8EC4-C22743526897}" type="sibTrans" cxnId="{9BB9FE07-1B87-4E15-AE77-F1B101804B5E}">
      <dgm:prSet/>
      <dgm:spPr/>
      <dgm:t>
        <a:bodyPr/>
        <a:lstStyle/>
        <a:p>
          <a:endParaRPr lang="en-US">
            <a:solidFill>
              <a:schemeClr val="tx1"/>
            </a:solidFill>
          </a:endParaRPr>
        </a:p>
      </dgm:t>
    </dgm:pt>
    <dgm:pt modelId="{E6225CC0-FAC5-4651-84E0-24B3253206AE}">
      <dgm:prSet custT="1"/>
      <dgm:spPr/>
      <dgm:t>
        <a:bodyPr/>
        <a:lstStyle/>
        <a:p>
          <a:pPr rtl="1"/>
          <a:r>
            <a:rPr lang="ar-EG" sz="1800" dirty="0">
              <a:latin typeface="Alexandria Medium" pitchFamily="2" charset="-78"/>
              <a:cs typeface="Alexandria Medium" pitchFamily="2" charset="-78"/>
            </a:rPr>
            <a:t>إنتاج المحتوى التسويقي للمواقع الالكترونية </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انتاج المحتوى التسويقي الرقمي في عصر الذكاء الاصطناعي</a:t>
          </a:r>
          <a:endParaRPr lang="en-US" sz="1800" dirty="0">
            <a:latin typeface="Alexandria Medium" pitchFamily="2" charset="-78"/>
            <a:cs typeface="Alexandria Medium" pitchFamily="2" charset="-78"/>
          </a:endParaRPr>
        </a:p>
      </dgm:t>
    </dgm:pt>
    <dgm:pt modelId="{EDA0C31C-582D-484A-9A1D-48F35A3CD47F}" type="parTrans" cxnId="{9A9C0CFF-BC18-4747-8839-8E93F1E55997}">
      <dgm:prSet/>
      <dgm:spPr/>
      <dgm:t>
        <a:bodyPr/>
        <a:lstStyle/>
        <a:p>
          <a:endParaRPr lang="en-US"/>
        </a:p>
      </dgm:t>
    </dgm:pt>
    <dgm:pt modelId="{36BF8157-F28C-4778-A023-DE71E1DA21AA}" type="sibTrans" cxnId="{9A9C0CFF-BC18-4747-8839-8E93F1E55997}">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4"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DBA06B27-B941-4DFA-9965-1BE0784B3538}" type="pres">
      <dgm:prSet presAssocID="{D138D764-CC25-45B1-BE5E-E349A5068A8B}" presName="parentText" presStyleLbl="node1" presStyleIdx="1" presStyleCnt="4" custScaleY="31744">
        <dgm:presLayoutVars>
          <dgm:chMax val="0"/>
          <dgm:bulletEnabled val="1"/>
        </dgm:presLayoutVars>
      </dgm:prSet>
      <dgm:spPr/>
    </dgm:pt>
    <dgm:pt modelId="{304CF3CF-B067-45B9-A6EB-B2D2B68A71A8}" type="pres">
      <dgm:prSet presAssocID="{101846A6-EE64-417E-9E06-A623A749FCDF}" presName="spacer" presStyleCnt="0"/>
      <dgm:spPr/>
    </dgm:pt>
    <dgm:pt modelId="{E93139D4-0D13-41E2-A7D0-7A1455EE9051}" type="pres">
      <dgm:prSet presAssocID="{AF995EC2-C4DE-4D48-AD16-52FAB41461C1}" presName="parentText" presStyleLbl="node1" presStyleIdx="2" presStyleCnt="4" custScaleY="50794">
        <dgm:presLayoutVars>
          <dgm:chMax val="0"/>
          <dgm:bulletEnabled val="1"/>
        </dgm:presLayoutVars>
      </dgm:prSet>
      <dgm:spPr/>
    </dgm:pt>
    <dgm:pt modelId="{61DC69D2-7359-4EF1-A61D-D4C59229C3C6}" type="pres">
      <dgm:prSet presAssocID="{48410E40-300B-47A3-8EC4-C22743526897}" presName="spacer" presStyleCnt="0"/>
      <dgm:spPr/>
    </dgm:pt>
    <dgm:pt modelId="{4530BC0C-87A0-433C-AB24-9AFB4BD6BDA2}" type="pres">
      <dgm:prSet presAssocID="{DF6F4BC9-26F6-45BA-8C89-756FD8235659}" presName="parentText" presStyleLbl="node1" presStyleIdx="3" presStyleCnt="4" custScaleY="50794">
        <dgm:presLayoutVars>
          <dgm:chMax val="0"/>
          <dgm:bulletEnabled val="1"/>
        </dgm:presLayoutVars>
      </dgm:prSet>
      <dgm:spPr/>
    </dgm:pt>
  </dgm:ptLst>
  <dgm:cxnLst>
    <dgm:cxn modelId="{9BB9FE07-1B87-4E15-AE77-F1B101804B5E}" srcId="{0CA42C7C-2B7D-4CB7-9BA5-FD23D73572AB}" destId="{AF995EC2-C4DE-4D48-AD16-52FAB41461C1}" srcOrd="2" destOrd="0" parTransId="{5B30CEBD-E777-414A-A7F2-D25F00D30D1E}" sibTransId="{48410E40-300B-47A3-8EC4-C22743526897}"/>
    <dgm:cxn modelId="{04782551-A2A7-445F-964A-EF1C69334213}" type="presOf" srcId="{DF6F4BC9-26F6-45BA-8C89-756FD8235659}" destId="{4530BC0C-87A0-433C-AB24-9AFB4BD6BDA2}" srcOrd="0" destOrd="0" presId="urn:microsoft.com/office/officeart/2005/8/layout/vList2"/>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E146E0C8-0E2C-42B4-AF26-7331AA837B43}" type="presOf" srcId="{D138D764-CC25-45B1-BE5E-E349A5068A8B}" destId="{DBA06B27-B941-4DFA-9965-1BE0784B3538}" srcOrd="0" destOrd="0" presId="urn:microsoft.com/office/officeart/2005/8/layout/vList2"/>
    <dgm:cxn modelId="{790596D0-CA00-4D8A-AC94-ED41953CD002}" srcId="{0CA42C7C-2B7D-4CB7-9BA5-FD23D73572AB}" destId="{D138D764-CC25-45B1-BE5E-E349A5068A8B}" srcOrd="1" destOrd="0" parTransId="{15B3DA68-8785-42A4-9F2A-6343915A6F2C}" sibTransId="{101846A6-EE64-417E-9E06-A623A749FCDF}"/>
    <dgm:cxn modelId="{6665EDE9-A328-4B54-8E5C-F1CD7C7F4D3C}" type="presOf" srcId="{AF995EC2-C4DE-4D48-AD16-52FAB41461C1}" destId="{E93139D4-0D13-41E2-A7D0-7A1455EE9051}" srcOrd="0" destOrd="0" presId="urn:microsoft.com/office/officeart/2005/8/layout/vList2"/>
    <dgm:cxn modelId="{9A9C0CFF-BC18-4747-8839-8E93F1E55997}" srcId="{0CA42C7C-2B7D-4CB7-9BA5-FD23D73572AB}" destId="{DF6F4BC9-26F6-45BA-8C89-756FD8235659}" srcOrd="3" destOrd="0" parTransId="{EDA0C31C-582D-484A-9A1D-48F35A3CD47F}" sibTransId="{36BF8157-F28C-4778-A023-DE71E1DA21AA}"/>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61453D8E-89E0-4034-AA4C-C77DB84EA8F6}" type="presParOf" srcId="{D9264816-3DEE-4B54-954B-44E82D539425}" destId="{E93139D4-0D13-41E2-A7D0-7A1455EE9051}" srcOrd="4" destOrd="0" presId="urn:microsoft.com/office/officeart/2005/8/layout/vList2"/>
    <dgm:cxn modelId="{59858AE7-031C-4F36-85E3-9E227E12CF24}" type="presParOf" srcId="{D9264816-3DEE-4B54-954B-44E82D539425}" destId="{61DC69D2-7359-4EF1-A61D-D4C59229C3C6}" srcOrd="5" destOrd="0" presId="urn:microsoft.com/office/officeart/2005/8/layout/vList2"/>
    <dgm:cxn modelId="{796345FA-1BAC-4315-8B3A-7EBC032C7AB0}" type="presParOf" srcId="{D9264816-3DEE-4B54-954B-44E82D539425}" destId="{4530BC0C-87A0-433C-AB24-9AFB4BD6BDA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941722"/>
          <a:ext cx="8478778"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المحتوى التسويقي للمواقع الالكترونية </a:t>
          </a:r>
        </a:p>
      </dsp:txBody>
      <dsp:txXfrm>
        <a:off x="25512" y="967234"/>
        <a:ext cx="8427754" cy="471602"/>
      </dsp:txXfrm>
    </dsp:sp>
    <dsp:sp modelId="{DBA06B27-B941-4DFA-9965-1BE0784B3538}">
      <dsp:nvSpPr>
        <dsp:cNvPr id="0" name=""/>
        <dsp:cNvSpPr/>
      </dsp:nvSpPr>
      <dsp:spPr>
        <a:xfrm>
          <a:off x="0" y="1648669"/>
          <a:ext cx="8478778"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الرسائل والنشرات البريدية الالكترونية التسويقية</a:t>
          </a:r>
        </a:p>
      </dsp:txBody>
      <dsp:txXfrm>
        <a:off x="18566" y="1667235"/>
        <a:ext cx="8441646" cy="343186"/>
      </dsp:txXfrm>
    </dsp:sp>
    <dsp:sp modelId="{E93139D4-0D13-41E2-A7D0-7A1455EE9051}">
      <dsp:nvSpPr>
        <dsp:cNvPr id="0" name=""/>
        <dsp:cNvSpPr/>
      </dsp:nvSpPr>
      <dsp:spPr>
        <a:xfrm>
          <a:off x="0" y="2213307"/>
          <a:ext cx="8478778"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تحسين نتائج محركات البحث</a:t>
          </a:r>
          <a:endParaRPr lang="en-US" sz="1800" kern="1200" dirty="0">
            <a:latin typeface="Alexandria Medium" pitchFamily="2" charset="-78"/>
            <a:cs typeface="Alexandria Medium" pitchFamily="2" charset="-78"/>
          </a:endParaRPr>
        </a:p>
      </dsp:txBody>
      <dsp:txXfrm>
        <a:off x="29707" y="2243014"/>
        <a:ext cx="8419364" cy="549138"/>
      </dsp:txXfrm>
    </dsp:sp>
    <dsp:sp modelId="{4530BC0C-87A0-433C-AB24-9AFB4BD6BDA2}">
      <dsp:nvSpPr>
        <dsp:cNvPr id="0" name=""/>
        <dsp:cNvSpPr/>
      </dsp:nvSpPr>
      <dsp:spPr>
        <a:xfrm>
          <a:off x="0" y="3006180"/>
          <a:ext cx="8478778"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انتاج المحتوى التسويقي الرقمي في عصر الذكاء الاصطناعي</a:t>
          </a:r>
          <a:endParaRPr lang="en-US" sz="1800" kern="1200" dirty="0">
            <a:latin typeface="Alexandria Medium" pitchFamily="2" charset="-78"/>
            <a:cs typeface="Alexandria Medium" pitchFamily="2" charset="-78"/>
          </a:endParaRPr>
        </a:p>
      </dsp:txBody>
      <dsp:txXfrm>
        <a:off x="29707" y="3035887"/>
        <a:ext cx="8419364" cy="549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839163"/>
          <a:ext cx="10698339" cy="522626"/>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المحتوى التسويقي للمواقع الالكترونية </a:t>
          </a:r>
        </a:p>
      </dsp:txBody>
      <dsp:txXfrm>
        <a:off x="25512" y="864675"/>
        <a:ext cx="10647315" cy="471602"/>
      </dsp:txXfrm>
    </dsp:sp>
    <dsp:sp modelId="{DBA06B27-B941-4DFA-9965-1BE0784B3538}">
      <dsp:nvSpPr>
        <dsp:cNvPr id="0" name=""/>
        <dsp:cNvSpPr/>
      </dsp:nvSpPr>
      <dsp:spPr>
        <a:xfrm>
          <a:off x="0" y="1546110"/>
          <a:ext cx="10698339" cy="380318"/>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الرسائل والنشرات البريدية الالكترونية التسويقية</a:t>
          </a:r>
        </a:p>
      </dsp:txBody>
      <dsp:txXfrm>
        <a:off x="18566" y="1564676"/>
        <a:ext cx="10661207" cy="343186"/>
      </dsp:txXfrm>
    </dsp:sp>
    <dsp:sp modelId="{E93139D4-0D13-41E2-A7D0-7A1455EE9051}">
      <dsp:nvSpPr>
        <dsp:cNvPr id="0" name=""/>
        <dsp:cNvSpPr/>
      </dsp:nvSpPr>
      <dsp:spPr>
        <a:xfrm>
          <a:off x="0" y="2110748"/>
          <a:ext cx="10698339"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تحسين نتائج محركات البحث</a:t>
          </a:r>
          <a:endParaRPr lang="en-US" sz="1800" kern="1200" dirty="0">
            <a:latin typeface="Alexandria Medium" pitchFamily="2" charset="-78"/>
            <a:cs typeface="Alexandria Medium" pitchFamily="2" charset="-78"/>
          </a:endParaRPr>
        </a:p>
      </dsp:txBody>
      <dsp:txXfrm>
        <a:off x="29707" y="2140455"/>
        <a:ext cx="10638925" cy="549138"/>
      </dsp:txXfrm>
    </dsp:sp>
    <dsp:sp modelId="{4530BC0C-87A0-433C-AB24-9AFB4BD6BDA2}">
      <dsp:nvSpPr>
        <dsp:cNvPr id="0" name=""/>
        <dsp:cNvSpPr/>
      </dsp:nvSpPr>
      <dsp:spPr>
        <a:xfrm>
          <a:off x="0" y="2903621"/>
          <a:ext cx="10698339" cy="60855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انتاج المحتوى التسويقي الرقمي في عصر الذكاء الاصطناعي</a:t>
          </a:r>
          <a:endParaRPr lang="en-US" sz="1800" kern="1200" dirty="0">
            <a:latin typeface="Alexandria Medium" pitchFamily="2" charset="-78"/>
            <a:cs typeface="Alexandria Medium" pitchFamily="2" charset="-78"/>
          </a:endParaRPr>
        </a:p>
      </dsp:txBody>
      <dsp:txXfrm>
        <a:off x="29707" y="2933328"/>
        <a:ext cx="10638925" cy="5491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bh.opensooq.com/ar" TargetMode="External"/><Relationship Id="rId7" Type="http://schemas.openxmlformats.org/officeDocument/2006/relationships/image" Target="../media/image11.jpg"/><Relationship Id="rId2" Type="http://schemas.openxmlformats.org/officeDocument/2006/relationships/hyperlink" Target="https://www.alibaba.com/" TargetMode="External"/><Relationship Id="rId1" Type="http://schemas.openxmlformats.org/officeDocument/2006/relationships/slideLayout" Target="../slideLayouts/slideLayout2.xml"/><Relationship Id="rId6" Type="http://schemas.openxmlformats.org/officeDocument/2006/relationships/hyperlink" Target="https://ar.trivago.com/ar-145" TargetMode="External"/><Relationship Id="rId5" Type="http://schemas.openxmlformats.org/officeDocument/2006/relationships/hyperlink" Target="https://bh.wego.com/" TargetMode="External"/><Relationship Id="rId4" Type="http://schemas.openxmlformats.org/officeDocument/2006/relationships/hyperlink" Target="https://www.dubizzle.com.bh/"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www.wix.com/" TargetMode="External"/><Relationship Id="rId3" Type="http://schemas.openxmlformats.org/officeDocument/2006/relationships/hyperlink" Target="https://www.strikingly.com/" TargetMode="External"/><Relationship Id="rId7" Type="http://schemas.openxmlformats.org/officeDocument/2006/relationships/hyperlink" Target="https://www.yola.com/" TargetMode="External"/><Relationship Id="rId2" Type="http://schemas.openxmlformats.org/officeDocument/2006/relationships/hyperlink" Target="https://app.site123.com/manager/items_list.php" TargetMode="External"/><Relationship Id="rId1" Type="http://schemas.openxmlformats.org/officeDocument/2006/relationships/slideLayout" Target="../slideLayouts/slideLayout2.xml"/><Relationship Id="rId6" Type="http://schemas.openxmlformats.org/officeDocument/2006/relationships/hyperlink" Target="https://www.website.com/?source=SC" TargetMode="External"/><Relationship Id="rId5" Type="http://schemas.openxmlformats.org/officeDocument/2006/relationships/hyperlink" Target="https://www.weebly.com/" TargetMode="External"/><Relationship Id="rId10" Type="http://schemas.openxmlformats.org/officeDocument/2006/relationships/image" Target="../media/image4.png"/><Relationship Id="rId4" Type="http://schemas.openxmlformats.org/officeDocument/2006/relationships/hyperlink" Target="https://www.canva.com/website-builder/" TargetMode="External"/><Relationship Id="rId9" Type="http://schemas.openxmlformats.org/officeDocument/2006/relationships/image" Target="../media/image11.jp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mailchimp.com/" TargetMode="External"/><Relationship Id="rId2" Type="http://schemas.openxmlformats.org/officeDocument/2006/relationships/hyperlink" Target="https://www.zoho.com/campaigns/"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2.jp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hyperlink" Target="https://ads.google.com/home/tools/keyword-planner/"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hyperlink" Target="https://www.youtube.com/watch?v=8_yXEluXLbU"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hyperlink" Target="https://www.youtube.com/watch?v=80IIEnSNwQc"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hyperlink" Target="https://www.youtube.com/watch?v=gZ_8YwxjYS4"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jpeg"/><Relationship Id="rId1" Type="http://schemas.openxmlformats.org/officeDocument/2006/relationships/slideLayout" Target="../slideLayouts/slideLayout12.xml"/><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78138" y="2535424"/>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226761" y="1736730"/>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العاشرة</a:t>
            </a:r>
            <a:endParaRPr lang="en-US" sz="2400" b="1" dirty="0">
              <a:solidFill>
                <a:schemeClr val="bg1"/>
              </a:solidFill>
              <a:latin typeface="Alexandria" charset="0"/>
              <a:cs typeface="Alexandria" charset="0"/>
            </a:endParaRPr>
          </a:p>
        </p:txBody>
      </p:sp>
      <p:sp>
        <p:nvSpPr>
          <p:cNvPr id="46" name="TextBox 45"/>
          <p:cNvSpPr txBox="1"/>
          <p:nvPr/>
        </p:nvSpPr>
        <p:spPr>
          <a:xfrm>
            <a:off x="149040" y="3064664"/>
            <a:ext cx="5218095" cy="1840760"/>
          </a:xfrm>
          <a:prstGeom prst="rect">
            <a:avLst/>
          </a:prstGeom>
          <a:noFill/>
        </p:spPr>
        <p:txBody>
          <a:bodyPr wrap="none" rtlCol="0">
            <a:spAutoFit/>
          </a:bodyPr>
          <a:lstStyle/>
          <a:p>
            <a:pPr algn="ctr">
              <a:lnSpc>
                <a:spcPct val="150000"/>
              </a:lnSpc>
            </a:pP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rtl="1">
              <a:lnSpc>
                <a:spcPct val="150000"/>
              </a:lnSpc>
            </a:pPr>
            <a:r>
              <a:rPr lang="ar-EG" sz="2000" kern="0" dirty="0">
                <a:latin typeface="Simplified Arabic" panose="02020603050405020304" pitchFamily="18" charset="-78"/>
                <a:cs typeface="Alexandria" charset="0"/>
              </a:rPr>
              <a:t>إنتاج المحتوى التسويقي للمواقع الالكترونية </a:t>
            </a:r>
          </a:p>
          <a:p>
            <a:pPr algn="ctr" rtl="1">
              <a:lnSpc>
                <a:spcPct val="150000"/>
              </a:lnSpc>
            </a:pPr>
            <a:r>
              <a:rPr lang="ar-EG" sz="2000" kern="0" dirty="0">
                <a:latin typeface="Simplified Arabic" panose="02020603050405020304" pitchFamily="18" charset="-78"/>
                <a:cs typeface="Alexandria" charset="0"/>
              </a:rPr>
              <a:t> والبريد الالكتروني</a:t>
            </a:r>
          </a:p>
          <a:p>
            <a:pPr algn="ctr" rtl="1">
              <a:lnSpc>
                <a:spcPct val="150000"/>
              </a:lnSpc>
            </a:pPr>
            <a:r>
              <a:rPr lang="ar-EG" sz="2000" kern="0" dirty="0">
                <a:latin typeface="Simplified Arabic" panose="02020603050405020304" pitchFamily="18" charset="-78"/>
                <a:cs typeface="Alexandria" charset="0"/>
              </a:rPr>
              <a:t>وتحسين محركات البحث - والذكاء الاصطناعي</a:t>
            </a: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endParaRPr lang="en-US" sz="2000" b="1" dirty="0"/>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1080816"/>
            <a:ext cx="10515600" cy="1325563"/>
          </a:xfrm>
        </p:spPr>
        <p:txBody>
          <a:bodyPr>
            <a:normAutofit fontScale="90000"/>
          </a:bodyPr>
          <a:lstStyle/>
          <a:p>
            <a:pPr algn="ctr" rtl="1">
              <a:lnSpc>
                <a:spcPct val="150000"/>
              </a:lnSpc>
            </a:pPr>
            <a:r>
              <a:rPr lang="ar-EG" sz="2800" b="1" dirty="0">
                <a:latin typeface="Alexandria" pitchFamily="2" charset="-78"/>
                <a:cs typeface="Alexandria" pitchFamily="2" charset="-78"/>
              </a:rPr>
              <a:t>محتويات المحاضرة العاشرة</a:t>
            </a:r>
            <a:br>
              <a:rPr lang="ar-EG" sz="3200" b="1" dirty="0">
                <a:latin typeface="Alexandria" pitchFamily="2" charset="-78"/>
                <a:cs typeface="Alexandria" pitchFamily="2" charset="-78"/>
              </a:rPr>
            </a:br>
            <a:r>
              <a:rPr lang="ar-EG" sz="2000" b="1" dirty="0">
                <a:solidFill>
                  <a:srgbClr val="00AEEF"/>
                </a:solidFill>
                <a:latin typeface="Alexandria" pitchFamily="2" charset="-78"/>
                <a:cs typeface="Alexandria" pitchFamily="2" charset="-78"/>
              </a:rPr>
              <a:t> </a:t>
            </a:r>
            <a:r>
              <a:rPr lang="ar-EG" sz="2000" b="1" kern="0" dirty="0">
                <a:solidFill>
                  <a:srgbClr val="FF0000"/>
                </a:solidFill>
                <a:latin typeface="Simplified Arabic" panose="02020603050405020304" pitchFamily="18" charset="-78"/>
                <a:cs typeface="Alexandria" charset="0"/>
              </a:rPr>
              <a:t>إنتاج المحتوى التسويقي للمواقع الالكترونية </a:t>
            </a:r>
            <a:br>
              <a:rPr lang="ar-EG" sz="2000" b="1" kern="0" dirty="0">
                <a:latin typeface="Simplified Arabic" panose="02020603050405020304" pitchFamily="18" charset="-78"/>
                <a:cs typeface="Alexandria" charset="0"/>
              </a:rPr>
            </a:br>
            <a:r>
              <a:rPr lang="ar-EG" sz="2000" b="1" kern="0" dirty="0">
                <a:solidFill>
                  <a:srgbClr val="00AEEF"/>
                </a:solidFill>
                <a:latin typeface="Simplified Arabic" panose="02020603050405020304" pitchFamily="18" charset="-78"/>
                <a:cs typeface="Alexandria" charset="0"/>
              </a:rPr>
              <a:t> والبريد الالكتروني</a:t>
            </a:r>
            <a:br>
              <a:rPr lang="ar-EG" sz="2000" b="1" kern="0" dirty="0">
                <a:latin typeface="Simplified Arabic" panose="02020603050405020304" pitchFamily="18" charset="-78"/>
                <a:cs typeface="Alexandria" charset="0"/>
              </a:rPr>
            </a:br>
            <a:r>
              <a:rPr lang="ar-EG" sz="2000" b="1" kern="0" dirty="0">
                <a:solidFill>
                  <a:srgbClr val="FF0000"/>
                </a:solidFill>
                <a:latin typeface="Simplified Arabic" panose="02020603050405020304" pitchFamily="18" charset="-78"/>
                <a:cs typeface="Alexandria" charset="0"/>
              </a:rPr>
              <a:t>وتحسين محركات البحث </a:t>
            </a:r>
            <a:r>
              <a:rPr lang="ar-EG" sz="2000" b="1" kern="0" dirty="0">
                <a:latin typeface="Simplified Arabic" panose="02020603050405020304" pitchFamily="18" charset="-78"/>
                <a:cs typeface="Alexandria" charset="0"/>
              </a:rPr>
              <a:t>- </a:t>
            </a:r>
            <a:r>
              <a:rPr lang="ar-EG" sz="2000" b="1" kern="0" dirty="0">
                <a:solidFill>
                  <a:srgbClr val="00AEEF"/>
                </a:solidFill>
                <a:latin typeface="Simplified Arabic" panose="02020603050405020304" pitchFamily="18" charset="-78"/>
                <a:cs typeface="Alexandria" charset="0"/>
              </a:rPr>
              <a:t>والذكاء الاصطناعي</a:t>
            </a:r>
            <a:br>
              <a:rPr lang="ar-EG" sz="2800" kern="0" dirty="0">
                <a:latin typeface="Simplified Arabic" panose="02020603050405020304" pitchFamily="18" charset="-78"/>
                <a:cs typeface="Alexandria" charset="0"/>
              </a:rPr>
            </a:br>
            <a:br>
              <a:rPr lang="ar-EG" sz="2400" b="1" kern="0" dirty="0">
                <a:solidFill>
                  <a:srgbClr val="00AEEF"/>
                </a:solidFill>
                <a:latin typeface="Simplified Arabic" panose="02020603050405020304" pitchFamily="18" charset="-78"/>
                <a:cs typeface="Alexandria" charset="0"/>
              </a:rPr>
            </a:b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3716252654"/>
              </p:ext>
            </p:extLst>
          </p:nvPr>
        </p:nvGraphicFramePr>
        <p:xfrm>
          <a:off x="3199275" y="1764122"/>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Graphic 21">
            <a:extLst>
              <a:ext uri="{FF2B5EF4-FFF2-40B4-BE49-F238E27FC236}">
                <a16:creationId xmlns:a16="http://schemas.microsoft.com/office/drawing/2014/main" id="{E810BD7F-2713-E303-2E68-2E7EA31D37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BEDCD-C802-087B-8A04-47F59E6D04B2}"/>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المواقع الالكترونية الجاهزة للتسويق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5594C0A-9852-B678-A531-73258AA34ED3}"/>
              </a:ext>
            </a:extLst>
          </p:cNvPr>
          <p:cNvSpPr>
            <a:spLocks noGrp="1"/>
          </p:cNvSpPr>
          <p:nvPr>
            <p:ph idx="1"/>
          </p:nvPr>
        </p:nvSpPr>
        <p:spPr>
          <a:xfrm>
            <a:off x="6890656" y="2315482"/>
            <a:ext cx="4463143" cy="4351338"/>
          </a:xfrm>
        </p:spPr>
        <p:txBody>
          <a:bodyPr>
            <a:normAutofit/>
          </a:bodyPr>
          <a:lstStyle/>
          <a:p>
            <a:pPr algn="just" rtl="1">
              <a:lnSpc>
                <a:spcPct val="150000"/>
              </a:lnSpc>
            </a:pPr>
            <a:r>
              <a:rPr lang="ar-EG" sz="1600" dirty="0">
                <a:latin typeface="Alexandria Medium" pitchFamily="2" charset="-78"/>
                <a:cs typeface="Alexandria Medium" pitchFamily="2" charset="-78"/>
              </a:rPr>
              <a:t>الموقع الالكتروني لشركات الأعمال المختلفة وسيلة مهمة ولا يمكن الاستغناء عنها لأنها تشبه الموقع الجغرافي للشركة (المبنى الرئيسي والفروع المنتشرة) بل ربما يكون أهم من الموقع الجغرافي حيث إن بعض الشركات لها تواجد الكتروني دون تواجد جغرافي، نظرا لسهولة بناء المواقع الالكترونية </a:t>
            </a:r>
            <a:r>
              <a:rPr lang="ar-EG" sz="1600" dirty="0" err="1">
                <a:latin typeface="Alexandria Medium" pitchFamily="2" charset="-78"/>
                <a:cs typeface="Alexandria Medium" pitchFamily="2" charset="-78"/>
              </a:rPr>
              <a:t>وإنخفاض</a:t>
            </a:r>
            <a:r>
              <a:rPr lang="ar-EG" sz="1600" dirty="0">
                <a:latin typeface="Alexandria Medium" pitchFamily="2" charset="-78"/>
                <a:cs typeface="Alexandria Medium" pitchFamily="2" charset="-78"/>
              </a:rPr>
              <a:t> تكلفتها مقارنة بتأسيس موقع جغرافي وبنائه وتأسيسه.</a:t>
            </a:r>
            <a:endParaRPr lang="en-US" sz="1600" dirty="0">
              <a:latin typeface="Alexandria Medium" pitchFamily="2" charset="-78"/>
              <a:cs typeface="Alexandria Medium" pitchFamily="2" charset="-78"/>
            </a:endParaRPr>
          </a:p>
        </p:txBody>
      </p:sp>
      <p:pic>
        <p:nvPicPr>
          <p:cNvPr id="5" name="Picture 4" descr="A group of devices with text&#10;&#10;Description automatically generated with medium confidence">
            <a:extLst>
              <a:ext uri="{FF2B5EF4-FFF2-40B4-BE49-F238E27FC236}">
                <a16:creationId xmlns:a16="http://schemas.microsoft.com/office/drawing/2014/main" id="{018399F9-2EB3-68A4-E9A8-1BCA0B0E4C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545655"/>
            <a:ext cx="4942795" cy="26208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495C00EB-29CF-0573-4D68-BF03F5E57E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707750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17703-DA9D-6ED3-1639-28560CD03087}"/>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عوامل أهمية الموقع الالكتروني لشركات الأعمال</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A1C7281-9DB2-1007-EE92-2DE50B43192E}"/>
              </a:ext>
            </a:extLst>
          </p:cNvPr>
          <p:cNvSpPr>
            <a:spLocks noGrp="1"/>
          </p:cNvSpPr>
          <p:nvPr>
            <p:ph idx="1"/>
          </p:nvPr>
        </p:nvSpPr>
        <p:spPr>
          <a:xfrm>
            <a:off x="2334986" y="1485900"/>
            <a:ext cx="9378042" cy="5006975"/>
          </a:xfrm>
        </p:spPr>
        <p:txBody>
          <a:bodyPr>
            <a:normAutofit lnSpcReduction="10000"/>
          </a:bodyPr>
          <a:lstStyle/>
          <a:p>
            <a:pPr algn="r" rtl="1">
              <a:lnSpc>
                <a:spcPct val="150000"/>
              </a:lnSpc>
              <a:buFont typeface="+mj-lt"/>
              <a:buAutoNum type="arabicPeriod"/>
            </a:pPr>
            <a:r>
              <a:rPr lang="ar-EG" sz="1400" dirty="0">
                <a:latin typeface="Alexandria Medium" pitchFamily="2" charset="-78"/>
                <a:cs typeface="Alexandria Medium" pitchFamily="2" charset="-78"/>
              </a:rPr>
              <a:t>الوجود الرقمي والانتشار العالمي:</a:t>
            </a:r>
          </a:p>
          <a:p>
            <a:pPr lvl="1" algn="r" rtl="1">
              <a:lnSpc>
                <a:spcPct val="150000"/>
              </a:lnSpc>
            </a:pPr>
            <a:r>
              <a:rPr lang="ar-EG" sz="1400" dirty="0">
                <a:latin typeface="Alexandria Medium" pitchFamily="2" charset="-78"/>
                <a:cs typeface="Alexandria Medium" pitchFamily="2" charset="-78"/>
              </a:rPr>
              <a:t>الموقع الإلكتروني يوفر وجودًا رقميًا للشركة ويتيح لها الوصول إلى جمهور عالمي.</a:t>
            </a:r>
          </a:p>
          <a:p>
            <a:pPr lvl="1" algn="r" rtl="1">
              <a:lnSpc>
                <a:spcPct val="150000"/>
              </a:lnSpc>
            </a:pPr>
            <a:r>
              <a:rPr lang="ar-EG" sz="1400" dirty="0">
                <a:latin typeface="Alexandria Medium" pitchFamily="2" charset="-78"/>
                <a:cs typeface="Alexandria Medium" pitchFamily="2" charset="-78"/>
              </a:rPr>
              <a:t>يسهم في زيادة الظهور والوصول للعملاء المحتملين عبر محركات البحث والمنصات الرقمية.</a:t>
            </a:r>
          </a:p>
          <a:p>
            <a:pPr algn="r" rtl="1">
              <a:lnSpc>
                <a:spcPct val="150000"/>
              </a:lnSpc>
              <a:buFont typeface="+mj-lt"/>
              <a:buAutoNum type="arabicPeriod"/>
            </a:pPr>
            <a:r>
              <a:rPr lang="ar-EG" sz="1400" dirty="0">
                <a:latin typeface="Alexandria Medium" pitchFamily="2" charset="-78"/>
                <a:cs typeface="Alexandria Medium" pitchFamily="2" charset="-78"/>
              </a:rPr>
              <a:t>تعزيز الصورة والمصداقية:</a:t>
            </a:r>
          </a:p>
          <a:p>
            <a:pPr lvl="1" algn="r" rtl="1">
              <a:lnSpc>
                <a:spcPct val="150000"/>
              </a:lnSpc>
            </a:pPr>
            <a:r>
              <a:rPr lang="ar-EG" sz="1400" dirty="0">
                <a:latin typeface="Alexandria Medium" pitchFamily="2" charset="-78"/>
                <a:cs typeface="Alexandria Medium" pitchFamily="2" charset="-78"/>
              </a:rPr>
              <a:t>الموقع الإلكتروني المحترف والمصمم بشكل جيد يعزز صورة الشركة وسمعتها.</a:t>
            </a:r>
          </a:p>
          <a:p>
            <a:pPr lvl="1" algn="r" rtl="1">
              <a:lnSpc>
                <a:spcPct val="150000"/>
              </a:lnSpc>
            </a:pPr>
            <a:r>
              <a:rPr lang="ar-EG" sz="1400" dirty="0">
                <a:latin typeface="Alexandria Medium" pitchFamily="2" charset="-78"/>
                <a:cs typeface="Alexandria Medium" pitchFamily="2" charset="-78"/>
              </a:rPr>
              <a:t>يساعد في إنشاء انطباع إيجابي عن الشركة وجودة منتجاتها وخدماتها.</a:t>
            </a:r>
          </a:p>
          <a:p>
            <a:pPr algn="r" rtl="1">
              <a:lnSpc>
                <a:spcPct val="150000"/>
              </a:lnSpc>
              <a:buFont typeface="+mj-lt"/>
              <a:buAutoNum type="arabicPeriod"/>
            </a:pPr>
            <a:r>
              <a:rPr lang="ar-EG" sz="1400" dirty="0">
                <a:latin typeface="Alexandria Medium" pitchFamily="2" charset="-78"/>
                <a:cs typeface="Alexandria Medium" pitchFamily="2" charset="-78"/>
              </a:rPr>
              <a:t>زيادة المبيعات والعملاء:</a:t>
            </a:r>
          </a:p>
          <a:p>
            <a:pPr lvl="1" algn="r" rtl="1">
              <a:lnSpc>
                <a:spcPct val="150000"/>
              </a:lnSpc>
            </a:pPr>
            <a:r>
              <a:rPr lang="ar-EG" sz="1400" dirty="0">
                <a:latin typeface="Alexandria Medium" pitchFamily="2" charset="-78"/>
                <a:cs typeface="Alexandria Medium" pitchFamily="2" charset="-78"/>
              </a:rPr>
              <a:t>الموقع الإلكتروني يسهّل عملية التواصل والتفاعل مع العملاء والقيام بعمليات البيع والتسوق.</a:t>
            </a:r>
          </a:p>
          <a:p>
            <a:pPr lvl="1" algn="r" rtl="1">
              <a:lnSpc>
                <a:spcPct val="150000"/>
              </a:lnSpc>
            </a:pPr>
            <a:r>
              <a:rPr lang="ar-EG" sz="1400" dirty="0">
                <a:latin typeface="Alexandria Medium" pitchFamily="2" charset="-78"/>
                <a:cs typeface="Alexandria Medium" pitchFamily="2" charset="-78"/>
              </a:rPr>
              <a:t>يساعد في اكتساب عملاء جدد والحفاظ على العملاء الحاليين</a:t>
            </a:r>
          </a:p>
          <a:p>
            <a:pPr marL="0" indent="0" algn="r" rtl="1">
              <a:lnSpc>
                <a:spcPct val="150000"/>
              </a:lnSpc>
              <a:buNone/>
            </a:pPr>
            <a:r>
              <a:rPr lang="ar-EG" sz="1400" dirty="0">
                <a:latin typeface="Alexandria Medium" pitchFamily="2" charset="-78"/>
                <a:cs typeface="Alexandria Medium" pitchFamily="2" charset="-78"/>
              </a:rPr>
              <a:t>4- التواجد متعدد القنوات:</a:t>
            </a:r>
          </a:p>
          <a:p>
            <a:pPr marL="685800" algn="r" rtl="1">
              <a:lnSpc>
                <a:spcPct val="150000"/>
              </a:lnSpc>
            </a:pPr>
            <a:r>
              <a:rPr lang="ar-EG" sz="1400" dirty="0">
                <a:latin typeface="Alexandria Medium" pitchFamily="2" charset="-78"/>
                <a:cs typeface="Alexandria Medium" pitchFamily="2" charset="-78"/>
              </a:rPr>
              <a:t>الموقع الإلكتروني يمكن ربطه مع قنوات التواصل الأخرى مثل وسائل التواصل الاجتماعي والتطبيقات المحمولة.</a:t>
            </a:r>
          </a:p>
          <a:p>
            <a:pPr marL="685800" algn="r" rtl="1">
              <a:lnSpc>
                <a:spcPct val="150000"/>
              </a:lnSpc>
            </a:pPr>
            <a:r>
              <a:rPr lang="ar-EG" sz="1400" dirty="0">
                <a:latin typeface="Alexandria Medium" pitchFamily="2" charset="-78"/>
                <a:cs typeface="Alexandria Medium" pitchFamily="2" charset="-78"/>
              </a:rPr>
              <a:t>يوفر تجربة متكاملة للعملاء عبر مختلف القنوات الرقمية</a:t>
            </a:r>
            <a:endParaRPr lang="en-US" sz="1400" dirty="0">
              <a:latin typeface="Alexandria Medium" pitchFamily="2" charset="-78"/>
              <a:cs typeface="Alexandria Medium" pitchFamily="2" charset="-78"/>
            </a:endParaRPr>
          </a:p>
          <a:p>
            <a:pPr lvl="1" algn="r" rtl="1"/>
            <a:endParaRPr lang="ar-EG" dirty="0"/>
          </a:p>
          <a:p>
            <a:endParaRPr lang="en-US" dirty="0"/>
          </a:p>
        </p:txBody>
      </p:sp>
      <p:pic>
        <p:nvPicPr>
          <p:cNvPr id="4" name="Graphic 21">
            <a:extLst>
              <a:ext uri="{FF2B5EF4-FFF2-40B4-BE49-F238E27FC236}">
                <a16:creationId xmlns:a16="http://schemas.microsoft.com/office/drawing/2014/main" id="{923F3E17-BD18-ADD2-EC33-4B74DAB48E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8178678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12827-83EF-0475-CAB7-64426B7E1E3F}"/>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عوامل أهمية الموقع الالكتروني لشركات الأعمال</a:t>
            </a:r>
            <a:endParaRPr lang="en-US" sz="2800" dirty="0"/>
          </a:p>
        </p:txBody>
      </p:sp>
      <p:sp>
        <p:nvSpPr>
          <p:cNvPr id="3" name="Content Placeholder 2">
            <a:extLst>
              <a:ext uri="{FF2B5EF4-FFF2-40B4-BE49-F238E27FC236}">
                <a16:creationId xmlns:a16="http://schemas.microsoft.com/office/drawing/2014/main" id="{C76BC723-A2AC-7368-87A6-606AFF727DEE}"/>
              </a:ext>
            </a:extLst>
          </p:cNvPr>
          <p:cNvSpPr>
            <a:spLocks noGrp="1"/>
          </p:cNvSpPr>
          <p:nvPr>
            <p:ph idx="1"/>
          </p:nvPr>
        </p:nvSpPr>
        <p:spPr>
          <a:xfrm>
            <a:off x="838200" y="1371603"/>
            <a:ext cx="10515600" cy="5470071"/>
          </a:xfrm>
        </p:spPr>
        <p:txBody>
          <a:bodyPr>
            <a:normAutofit/>
          </a:bodyPr>
          <a:lstStyle/>
          <a:p>
            <a:pPr marL="0" indent="0" algn="r" rtl="1">
              <a:lnSpc>
                <a:spcPct val="150000"/>
              </a:lnSpc>
              <a:buNone/>
            </a:pPr>
            <a:r>
              <a:rPr lang="ar-EG" sz="1400" dirty="0">
                <a:latin typeface="Alexandria Medium" pitchFamily="2" charset="-78"/>
                <a:cs typeface="Alexandria Medium" pitchFamily="2" charset="-78"/>
              </a:rPr>
              <a:t>5- توفير معلومات وخدمات للعملاء:</a:t>
            </a:r>
          </a:p>
          <a:p>
            <a:pPr algn="r" rtl="1">
              <a:lnSpc>
                <a:spcPct val="150000"/>
              </a:lnSpc>
            </a:pPr>
            <a:r>
              <a:rPr lang="ar-EG" sz="1400" dirty="0">
                <a:latin typeface="Alexandria Medium" pitchFamily="2" charset="-78"/>
                <a:cs typeface="Alexandria Medium" pitchFamily="2" charset="-78"/>
              </a:rPr>
              <a:t>    الموقع يوفر معلومات مفصلة عن المنتجات والخدمات وكيفية الحصول عليها.</a:t>
            </a:r>
          </a:p>
          <a:p>
            <a:pPr algn="r" rtl="1">
              <a:lnSpc>
                <a:spcPct val="150000"/>
              </a:lnSpc>
            </a:pPr>
            <a:r>
              <a:rPr lang="ar-EG" sz="1400" dirty="0">
                <a:latin typeface="Alexandria Medium" pitchFamily="2" charset="-78"/>
                <a:cs typeface="Alexandria Medium" pitchFamily="2" charset="-78"/>
              </a:rPr>
              <a:t>    يساعد العملاء في الحصول على الدعم والمعلومات التي يحتاجونها.</a:t>
            </a:r>
          </a:p>
          <a:p>
            <a:pPr marL="0" indent="0" algn="r" rtl="1">
              <a:lnSpc>
                <a:spcPct val="150000"/>
              </a:lnSpc>
              <a:buNone/>
            </a:pPr>
            <a:r>
              <a:rPr lang="ar-EG" sz="1400" dirty="0">
                <a:latin typeface="Alexandria Medium" pitchFamily="2" charset="-78"/>
                <a:cs typeface="Alexandria Medium" pitchFamily="2" charset="-78"/>
              </a:rPr>
              <a:t>6-  تحسين الكفاءة الوظيفية الداخلية للشركات:</a:t>
            </a:r>
          </a:p>
          <a:p>
            <a:pPr algn="r" rtl="1">
              <a:lnSpc>
                <a:spcPct val="150000"/>
              </a:lnSpc>
            </a:pPr>
            <a:r>
              <a:rPr lang="ar-EG" sz="1400" dirty="0">
                <a:latin typeface="Alexandria Medium" pitchFamily="2" charset="-78"/>
                <a:cs typeface="Alexandria Medium" pitchFamily="2" charset="-78"/>
              </a:rPr>
              <a:t>    الموقع الإلكتروني يمكن استخدامه لتحسين العمليات الداخلية للشركة.</a:t>
            </a:r>
          </a:p>
          <a:p>
            <a:pPr algn="r" rtl="1">
              <a:lnSpc>
                <a:spcPct val="150000"/>
              </a:lnSpc>
            </a:pPr>
            <a:r>
              <a:rPr lang="ar-EG" sz="1400" dirty="0">
                <a:latin typeface="Alexandria Medium" pitchFamily="2" charset="-78"/>
                <a:cs typeface="Alexandria Medium" pitchFamily="2" charset="-78"/>
              </a:rPr>
              <a:t>    كتطبيقات إدارة الموارد البشرية أو المشتريات أو المبيعات</a:t>
            </a:r>
          </a:p>
          <a:p>
            <a:pPr marL="0" indent="0" algn="r" rtl="1">
              <a:lnSpc>
                <a:spcPct val="150000"/>
              </a:lnSpc>
              <a:buNone/>
            </a:pPr>
            <a:r>
              <a:rPr lang="ar-EG" sz="1400" dirty="0">
                <a:latin typeface="Alexandria Medium" pitchFamily="2" charset="-78"/>
                <a:cs typeface="Alexandria Medium" pitchFamily="2" charset="-78"/>
              </a:rPr>
              <a:t>7- التواصل والتسويق الفعال:</a:t>
            </a:r>
          </a:p>
          <a:p>
            <a:pPr algn="r" rtl="1">
              <a:lnSpc>
                <a:spcPct val="150000"/>
              </a:lnSpc>
            </a:pPr>
            <a:r>
              <a:rPr lang="ar-EG" sz="1400" dirty="0">
                <a:latin typeface="Alexandria Medium" pitchFamily="2" charset="-78"/>
                <a:cs typeface="Alexandria Medium" pitchFamily="2" charset="-78"/>
              </a:rPr>
              <a:t>        الموقع الإلكتروني يتيح للشركة إنشاء محتوى تسويقي وتفاعلي لجذب العملاء.</a:t>
            </a:r>
          </a:p>
          <a:p>
            <a:pPr algn="r" rtl="1">
              <a:lnSpc>
                <a:spcPct val="150000"/>
              </a:lnSpc>
            </a:pPr>
            <a:r>
              <a:rPr lang="ar-EG" sz="1400" dirty="0">
                <a:latin typeface="Alexandria Medium" pitchFamily="2" charset="-78"/>
                <a:cs typeface="Alexandria Medium" pitchFamily="2" charset="-78"/>
              </a:rPr>
              <a:t>        ينشر المحتوى المتميز مثل المقالات والفيديوهات والبث المباشر، مما يساعد في بناء علاقات مع العملاء.</a:t>
            </a:r>
          </a:p>
          <a:p>
            <a:pPr marL="0" indent="0" algn="r" rtl="1">
              <a:lnSpc>
                <a:spcPct val="150000"/>
              </a:lnSpc>
              <a:buNone/>
            </a:pPr>
            <a:r>
              <a:rPr lang="ar-EG" sz="1400" dirty="0">
                <a:latin typeface="Alexandria Medium" pitchFamily="2" charset="-78"/>
                <a:cs typeface="Alexandria Medium" pitchFamily="2" charset="-78"/>
              </a:rPr>
              <a:t>8- جمع بيانات وتحليلات عن زوار الموقع:</a:t>
            </a:r>
          </a:p>
          <a:p>
            <a:pPr algn="r" rtl="1">
              <a:lnSpc>
                <a:spcPct val="150000"/>
              </a:lnSpc>
            </a:pPr>
            <a:r>
              <a:rPr lang="ar-EG" sz="1400" dirty="0">
                <a:latin typeface="Alexandria Medium" pitchFamily="2" charset="-78"/>
                <a:cs typeface="Alexandria Medium" pitchFamily="2" charset="-78"/>
              </a:rPr>
              <a:t>        الموقع يوفر إمكانية جمع بيانات حول زوار الموقع وتفاعلاتهم.</a:t>
            </a:r>
          </a:p>
          <a:p>
            <a:pPr algn="r" rtl="1">
              <a:lnSpc>
                <a:spcPct val="150000"/>
              </a:lnSpc>
            </a:pPr>
            <a:r>
              <a:rPr lang="ar-EG" sz="1400" dirty="0">
                <a:latin typeface="Alexandria Medium" pitchFamily="2" charset="-78"/>
                <a:cs typeface="Alexandria Medium" pitchFamily="2" charset="-78"/>
              </a:rPr>
              <a:t>        تحليل هذه البيانات يساعد في فهم سلوك العملاء وتحسين تجربتهم.</a:t>
            </a:r>
          </a:p>
        </p:txBody>
      </p:sp>
      <p:pic>
        <p:nvPicPr>
          <p:cNvPr id="4" name="Graphic 21">
            <a:extLst>
              <a:ext uri="{FF2B5EF4-FFF2-40B4-BE49-F238E27FC236}">
                <a16:creationId xmlns:a16="http://schemas.microsoft.com/office/drawing/2014/main" id="{43B5BD14-E6DE-C4AF-3033-BA177C62C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395964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C622A-6075-736D-E726-49D5268F9962}"/>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عوامل أهمية الموقع الالكتروني لشركات الأعمال</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BB3DC12-159C-F1D4-C73D-E952D9C8506C}"/>
              </a:ext>
            </a:extLst>
          </p:cNvPr>
          <p:cNvSpPr>
            <a:spLocks noGrp="1"/>
          </p:cNvSpPr>
          <p:nvPr>
            <p:ph idx="1"/>
          </p:nvPr>
        </p:nvSpPr>
        <p:spPr>
          <a:xfrm>
            <a:off x="838200" y="1825625"/>
            <a:ext cx="10515600" cy="4667250"/>
          </a:xfrm>
        </p:spPr>
        <p:txBody>
          <a:bodyPr>
            <a:normAutofit/>
          </a:bodyPr>
          <a:lstStyle/>
          <a:p>
            <a:pPr marL="0" indent="0" algn="just" rtl="1">
              <a:lnSpc>
                <a:spcPct val="170000"/>
              </a:lnSpc>
              <a:buNone/>
            </a:pPr>
            <a:r>
              <a:rPr lang="ar-EG" sz="1600" dirty="0">
                <a:latin typeface="Alexandria Medium" pitchFamily="2" charset="-78"/>
                <a:cs typeface="Alexandria Medium" pitchFamily="2" charset="-78"/>
              </a:rPr>
              <a:t>9- مرونة التحديث والتغيير</a:t>
            </a:r>
          </a:p>
          <a:p>
            <a:pPr marL="0" indent="0" algn="just" rtl="1">
              <a:lnSpc>
                <a:spcPct val="170000"/>
              </a:lnSpc>
              <a:buNone/>
            </a:pPr>
            <a:r>
              <a:rPr lang="ar-EG" sz="1600" dirty="0">
                <a:latin typeface="Alexandria Medium" pitchFamily="2" charset="-78"/>
                <a:cs typeface="Alexandria Medium" pitchFamily="2" charset="-78"/>
              </a:rPr>
              <a:t>من المميزات الرائعة للمواقع الإلكترونية إنها تعطي مرونة كبيرة في إضافة وحذف أي خدمة جديدة إلي موقعك بسهولة وبدون الحاجة إلى إجراء عمليات كثيرة، فقط بضغطة زر يمكنك إضافة كافة التفاصيل الخاصة بالخدمة الجديدة وطرحها على الموقع لتمكين العملاء من التعرف عليها والاستفادة بها.</a:t>
            </a:r>
          </a:p>
          <a:p>
            <a:pPr marL="0" indent="0" algn="just" rtl="1">
              <a:lnSpc>
                <a:spcPct val="170000"/>
              </a:lnSpc>
              <a:buNone/>
            </a:pPr>
            <a:r>
              <a:rPr lang="ar-EG" sz="1600" dirty="0">
                <a:latin typeface="Alexandria Medium" pitchFamily="2" charset="-78"/>
                <a:cs typeface="Alexandria Medium" pitchFamily="2" charset="-78"/>
              </a:rPr>
              <a:t>10- بناء هوية الشركة وترسيخها في أذهان العملاء</a:t>
            </a:r>
          </a:p>
          <a:p>
            <a:pPr marL="0" indent="0" algn="just" rtl="1">
              <a:lnSpc>
                <a:spcPct val="170000"/>
              </a:lnSpc>
              <a:buNone/>
            </a:pPr>
            <a:r>
              <a:rPr lang="ar-EG" sz="1600" dirty="0">
                <a:latin typeface="Alexandria Medium" pitchFamily="2" charset="-78"/>
                <a:cs typeface="Alexandria Medium" pitchFamily="2" charset="-78"/>
              </a:rPr>
              <a:t>تكمن أهمية تصميم موقع إلكتروني متجاوب على جميع الأجهزة وذو تصميم فريد في بناء هوية متميزة لشركتك وترسيخ تلك الصورة في أذهان عملائك المستهدفين، ويحدث ذلك من خلال جعل </a:t>
            </a:r>
            <a:r>
              <a:rPr lang="ar-EG" sz="1600" dirty="0" err="1">
                <a:latin typeface="Alexandria Medium" pitchFamily="2" charset="-78"/>
                <a:cs typeface="Alexandria Medium" pitchFamily="2" charset="-78"/>
              </a:rPr>
              <a:t>إسم</a:t>
            </a:r>
            <a:r>
              <a:rPr lang="ar-EG" sz="1600" dirty="0">
                <a:latin typeface="Alexandria Medium" pitchFamily="2" charset="-78"/>
                <a:cs typeface="Alexandria Medium" pitchFamily="2" charset="-78"/>
              </a:rPr>
              <a:t> الموقع </a:t>
            </a:r>
            <a:r>
              <a:rPr lang="ar-EG" sz="1600" dirty="0" err="1">
                <a:latin typeface="Alexandria Medium" pitchFamily="2" charset="-78"/>
                <a:cs typeface="Alexandria Medium" pitchFamily="2" charset="-78"/>
              </a:rPr>
              <a:t>بإسم</a:t>
            </a:r>
            <a:r>
              <a:rPr lang="ar-EG" sz="1600" dirty="0">
                <a:latin typeface="Alexandria Medium" pitchFamily="2" charset="-78"/>
                <a:cs typeface="Alexandria Medium" pitchFamily="2" charset="-78"/>
              </a:rPr>
              <a:t> الشركة لتعزيز علامتك التجارية وتصميم لوجو </a:t>
            </a:r>
            <a:r>
              <a:rPr lang="ar-EG" sz="1600" dirty="0" err="1">
                <a:latin typeface="Alexandria Medium" pitchFamily="2" charset="-78"/>
                <a:cs typeface="Alexandria Medium" pitchFamily="2" charset="-78"/>
              </a:rPr>
              <a:t>إحترافي</a:t>
            </a:r>
            <a:r>
              <a:rPr lang="ar-EG" sz="1600" dirty="0">
                <a:latin typeface="Alexandria Medium" pitchFamily="2" charset="-78"/>
                <a:cs typeface="Alexandria Medium" pitchFamily="2" charset="-78"/>
              </a:rPr>
              <a:t> يعبر عن خدماتك مع إظهار الخدمات التي تقدمها الشركة بشكل منمق وسلس في التصفح.</a:t>
            </a:r>
          </a:p>
          <a:p>
            <a:pPr algn="just"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03831DB5-41F0-A2B4-DE50-0895DFC3F9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618727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7AF11-2EE1-CBBB-532B-AC20ECB734B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عوامل أهمية الموقع الالكتروني لشركات الأعمال</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27489C57-F081-9813-1134-92C7915ECD46}"/>
              </a:ext>
            </a:extLst>
          </p:cNvPr>
          <p:cNvSpPr>
            <a:spLocks noGrp="1"/>
          </p:cNvSpPr>
          <p:nvPr>
            <p:ph idx="1"/>
          </p:nvPr>
        </p:nvSpPr>
        <p:spPr/>
        <p:txBody>
          <a:bodyPr>
            <a:normAutofit fontScale="55000" lnSpcReduction="20000"/>
          </a:bodyPr>
          <a:lstStyle/>
          <a:p>
            <a:pPr marL="0" indent="0" algn="just" rtl="1">
              <a:lnSpc>
                <a:spcPct val="170000"/>
              </a:lnSpc>
              <a:buNone/>
            </a:pPr>
            <a:r>
              <a:rPr lang="ar-EG" dirty="0">
                <a:latin typeface="Alexandria Medium" pitchFamily="2" charset="-78"/>
                <a:cs typeface="Alexandria Medium" pitchFamily="2" charset="-78"/>
              </a:rPr>
              <a:t>11- قلة التكاليف:</a:t>
            </a:r>
          </a:p>
          <a:p>
            <a:pPr marL="0" indent="0" algn="just" rtl="1">
              <a:lnSpc>
                <a:spcPct val="170000"/>
              </a:lnSpc>
              <a:buNone/>
            </a:pPr>
            <a:r>
              <a:rPr lang="ar-EG" dirty="0">
                <a:latin typeface="Alexandria Medium" pitchFamily="2" charset="-78"/>
                <a:cs typeface="Alexandria Medium" pitchFamily="2" charset="-78"/>
              </a:rPr>
              <a:t>عند مقارنة تكاليف إنشاء موقع للشركة على أرض الواقع بتكاليف إنشاء الموقع الإلكتروني بالطبع سيكون الفارق كبير جداً، فعند شراءك لقطعة أرض وتجهيزها بكافة المحلقات الأساسية لقيام الشركة تحتاج إلى إنفاق الكثير من الأموال بجانب الجهد والوقت الكثير، إما عند قيامك بإنشاء موقع إلكتروني سوف تحتاج إلى حجز دومين </a:t>
            </a:r>
            <a:r>
              <a:rPr lang="ar-EG" dirty="0" err="1">
                <a:latin typeface="Alexandria Medium" pitchFamily="2" charset="-78"/>
                <a:cs typeface="Alexandria Medium" pitchFamily="2" charset="-78"/>
              </a:rPr>
              <a:t>بإسم</a:t>
            </a:r>
            <a:r>
              <a:rPr lang="ar-EG" dirty="0">
                <a:latin typeface="Alexandria Medium" pitchFamily="2" charset="-78"/>
                <a:cs typeface="Alexandria Medium" pitchFamily="2" charset="-78"/>
              </a:rPr>
              <a:t> الشركة واختيار استضافة مناسبة لمتطلبات الموقع، بعد ذلك يمكنك إطلاق موقع إلكتروني ذو تصميم فريد ومتميز وألوان مناسبة لمجال أعمال شركتك، وبناء هوية خاصة للشركة بتكاليف زهيدة للغاية.</a:t>
            </a:r>
          </a:p>
          <a:p>
            <a:pPr marL="0" indent="0" algn="just" rtl="1">
              <a:lnSpc>
                <a:spcPct val="170000"/>
              </a:lnSpc>
              <a:buNone/>
            </a:pPr>
            <a:r>
              <a:rPr lang="ar-EG" dirty="0">
                <a:latin typeface="Alexandria Medium" pitchFamily="2" charset="-78"/>
                <a:cs typeface="Alexandria Medium" pitchFamily="2" charset="-78"/>
              </a:rPr>
              <a:t>12- قابلية الوصول إلى موقعك طوال الوقت:</a:t>
            </a:r>
          </a:p>
          <a:p>
            <a:pPr marL="0" indent="0" algn="just" rtl="1">
              <a:lnSpc>
                <a:spcPct val="170000"/>
              </a:lnSpc>
              <a:buNone/>
            </a:pPr>
            <a:r>
              <a:rPr lang="ar-EG" dirty="0">
                <a:latin typeface="Alexandria Medium" pitchFamily="2" charset="-78"/>
                <a:cs typeface="Alexandria Medium" pitchFamily="2" charset="-78"/>
              </a:rPr>
              <a:t>من أهمية الموقع الإلكتروني للشركة إنه يمكن الزوار والمستهدفين من التواجد على الموقع وقتما شاءوا وأينما وجدوا، فخاصية الـ 24/7 </a:t>
            </a:r>
            <a:r>
              <a:rPr lang="en-US" dirty="0">
                <a:latin typeface="Alexandria Medium" pitchFamily="2" charset="-78"/>
                <a:cs typeface="Alexandria Medium" pitchFamily="2" charset="-78"/>
              </a:rPr>
              <a:t>Online </a:t>
            </a:r>
            <a:r>
              <a:rPr lang="ar-EG" dirty="0">
                <a:latin typeface="Alexandria Medium" pitchFamily="2" charset="-78"/>
                <a:cs typeface="Alexandria Medium" pitchFamily="2" charset="-78"/>
              </a:rPr>
              <a:t>من أبرز خصاص المواقع الإلكترونية أنه يمكن العملاء المستهدفين من الدخول على الموقع في أي وقت دون التقيد بمواعيد عمل معينة أو أيام عمل معينة.</a:t>
            </a:r>
          </a:p>
          <a:p>
            <a:pPr algn="just" rtl="1"/>
            <a:endParaRPr lang="en-US" dirty="0"/>
          </a:p>
        </p:txBody>
      </p:sp>
      <p:pic>
        <p:nvPicPr>
          <p:cNvPr id="4" name="Graphic 21">
            <a:extLst>
              <a:ext uri="{FF2B5EF4-FFF2-40B4-BE49-F238E27FC236}">
                <a16:creationId xmlns:a16="http://schemas.microsoft.com/office/drawing/2014/main" id="{B464CD10-B0F8-E727-BAF1-B6F900D0E1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355878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711C8-E39E-35EE-EABA-E96336E08F69}"/>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الفرق بين تصميم المواقع الالكترونية وتطوير المواقع</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7785539-1D0F-06C9-A94A-A4D29434FFC0}"/>
              </a:ext>
            </a:extLst>
          </p:cNvPr>
          <p:cNvSpPr>
            <a:spLocks noGrp="1"/>
          </p:cNvSpPr>
          <p:nvPr>
            <p:ph idx="1"/>
          </p:nvPr>
        </p:nvSpPr>
        <p:spPr>
          <a:xfrm>
            <a:off x="3869870" y="1825625"/>
            <a:ext cx="7483929" cy="4351338"/>
          </a:xfrm>
        </p:spPr>
        <p:txBody>
          <a:bodyPr>
            <a:normAutofit fontScale="92500" lnSpcReduction="20000"/>
          </a:bodyPr>
          <a:lstStyle/>
          <a:p>
            <a:pPr algn="just" rtl="1">
              <a:lnSpc>
                <a:spcPct val="170000"/>
              </a:lnSpc>
            </a:pPr>
            <a:r>
              <a:rPr lang="ar-EG" sz="1600" dirty="0">
                <a:latin typeface="Alexandria Medium" pitchFamily="2" charset="-78"/>
                <a:cs typeface="Alexandria Medium" pitchFamily="2" charset="-78"/>
              </a:rPr>
              <a:t>تصميم المواقع الإلكترونية هو عرض محتويات صفحة الويب المكونة من صور ونصوص بطريقة منظمة لزوار الموقع، تعكس العلامة التجارية للشركة ومعلوماتها وتضمن تجربة سهلة الاستخدام.</a:t>
            </a:r>
          </a:p>
          <a:p>
            <a:pPr algn="just" rtl="1">
              <a:lnSpc>
                <a:spcPct val="170000"/>
              </a:lnSpc>
            </a:pPr>
            <a:r>
              <a:rPr lang="ar-EG" sz="1600" dirty="0">
                <a:latin typeface="Alexandria Medium" pitchFamily="2" charset="-78"/>
                <a:cs typeface="Alexandria Medium" pitchFamily="2" charset="-78"/>
              </a:rPr>
              <a:t>من أجل القيام بتصميم مواقع وتطبيقات إلكترونية يجب أولاً إلى تحديد الخدمة التي تقدمها الشركة أو الشخص أو العلامة التجارية، على سبيل المثال هل يتم إنشاء الموقع لطبيب أسنان أو لفندق أو لمطعم أو غيرهم.</a:t>
            </a:r>
          </a:p>
          <a:p>
            <a:pPr algn="just" rtl="1">
              <a:lnSpc>
                <a:spcPct val="170000"/>
              </a:lnSpc>
            </a:pPr>
            <a:r>
              <a:rPr lang="ar-EG" sz="1600" dirty="0">
                <a:latin typeface="Alexandria Medium" pitchFamily="2" charset="-78"/>
                <a:cs typeface="Alexandria Medium" pitchFamily="2" charset="-78"/>
              </a:rPr>
              <a:t>وهكذا يتضح أن تصميم المواقع الإلكترونية هو العمل الذي يتم إجراؤه للترويج للأشخاص أو المؤسسات أو المنظمات عن طريق ترميز صفحات الموقع وتحريرها ونشرها على الإنترنت.</a:t>
            </a:r>
          </a:p>
          <a:p>
            <a:pPr algn="just" rtl="1">
              <a:lnSpc>
                <a:spcPct val="170000"/>
              </a:lnSpc>
            </a:pPr>
            <a:r>
              <a:rPr lang="ar-EG" sz="1600" dirty="0">
                <a:latin typeface="Alexandria Medium" pitchFamily="2" charset="-78"/>
                <a:cs typeface="Alexandria Medium" pitchFamily="2" charset="-78"/>
              </a:rPr>
              <a:t>الغرض الرئيسي من تصميم وتطوير المواقع الالكترونية هو إنشاء منصة من شأنها أن تعود بالنفع المُتبادل على زوار الموقع ومالك الموقع في نفس الوقت.</a:t>
            </a:r>
          </a:p>
          <a:p>
            <a:pPr algn="just" rtl="1">
              <a:lnSpc>
                <a:spcPct val="170000"/>
              </a:lnSpc>
            </a:pPr>
            <a:endParaRPr lang="en-US" sz="1600" dirty="0">
              <a:latin typeface="Alexandria Medium" pitchFamily="2" charset="-78"/>
              <a:cs typeface="Alexandria Medium" pitchFamily="2" charset="-78"/>
            </a:endParaRPr>
          </a:p>
        </p:txBody>
      </p:sp>
      <p:pic>
        <p:nvPicPr>
          <p:cNvPr id="5" name="Picture 4" descr="A person using a computer&#10;&#10;Description automatically generated">
            <a:extLst>
              <a:ext uri="{FF2B5EF4-FFF2-40B4-BE49-F238E27FC236}">
                <a16:creationId xmlns:a16="http://schemas.microsoft.com/office/drawing/2014/main" id="{87E52402-CD86-EAA7-419C-5B32140AFE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7607" y="2490107"/>
            <a:ext cx="3334809" cy="18777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ADABF4C3-D3B6-8E47-4297-0BE6695834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812892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62DE8-2788-7B34-34B9-54454642DFE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الفرق بين تصميم المواقع الالكترونية وتطوير المواقع</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BA0F123A-2FF6-32C4-356D-E5C769FA05DA}"/>
              </a:ext>
            </a:extLst>
          </p:cNvPr>
          <p:cNvSpPr>
            <a:spLocks noGrp="1"/>
          </p:cNvSpPr>
          <p:nvPr>
            <p:ph idx="1"/>
          </p:nvPr>
        </p:nvSpPr>
        <p:spPr>
          <a:xfrm>
            <a:off x="5829300" y="1825625"/>
            <a:ext cx="5524499" cy="4351338"/>
          </a:xfrm>
        </p:spPr>
        <p:txBody>
          <a:bodyPr>
            <a:normAutofit/>
          </a:bodyPr>
          <a:lstStyle/>
          <a:p>
            <a:pPr algn="just" rtl="1">
              <a:lnSpc>
                <a:spcPct val="150000"/>
              </a:lnSpc>
            </a:pPr>
            <a:r>
              <a:rPr lang="ar-EG" sz="1600" dirty="0">
                <a:latin typeface="Alexandria Medium" pitchFamily="2" charset="-78"/>
                <a:cs typeface="Alexandria Medium" pitchFamily="2" charset="-78"/>
              </a:rPr>
              <a:t>تطوير المواقع الإلكترونية يعني برمجة وصيانة المواقع، وهذا ما يتطلب المعرفة بالعديد من التقنيات والمهارات المختلفة، بالإضافة إلى تقنيات الويب الأساسية مثل </a:t>
            </a:r>
            <a:r>
              <a:rPr lang="en-US" sz="1600" dirty="0">
                <a:latin typeface="Alexandria Medium" pitchFamily="2" charset="-78"/>
                <a:cs typeface="Alexandria Medium" pitchFamily="2" charset="-78"/>
              </a:rPr>
              <a:t>HTML </a:t>
            </a:r>
            <a:r>
              <a:rPr lang="ar-EG" sz="1600" dirty="0">
                <a:latin typeface="Alexandria Medium" pitchFamily="2" charset="-78"/>
                <a:cs typeface="Alexandria Medium" pitchFamily="2" charset="-78"/>
              </a:rPr>
              <a:t>و </a:t>
            </a:r>
            <a:r>
              <a:rPr lang="en-US" sz="1600" dirty="0">
                <a:latin typeface="Alexandria Medium" pitchFamily="2" charset="-78"/>
                <a:cs typeface="Alexandria Medium" pitchFamily="2" charset="-78"/>
              </a:rPr>
              <a:t>CSS </a:t>
            </a:r>
            <a:r>
              <a:rPr lang="ar-EG" sz="1600" dirty="0">
                <a:latin typeface="Alexandria Medium" pitchFamily="2" charset="-78"/>
                <a:cs typeface="Alexandria Medium" pitchFamily="2" charset="-78"/>
              </a:rPr>
              <a:t>و </a:t>
            </a:r>
            <a:r>
              <a:rPr lang="en-US" sz="1600" dirty="0">
                <a:latin typeface="Alexandria Medium" pitchFamily="2" charset="-78"/>
                <a:cs typeface="Alexandria Medium" pitchFamily="2" charset="-78"/>
              </a:rPr>
              <a:t>JavaScript </a:t>
            </a:r>
            <a:r>
              <a:rPr lang="ar-EG" sz="1600" dirty="0">
                <a:latin typeface="Alexandria Medium" pitchFamily="2" charset="-78"/>
                <a:cs typeface="Alexandria Medium" pitchFamily="2" charset="-78"/>
              </a:rPr>
              <a:t>ومن الضروري أيضًا الإلمام بلغات البرمجة الأخرى وإدارة قواعد البيانات وأمن الويب والتوافق مع الأجهزة المحمولة.</a:t>
            </a:r>
          </a:p>
          <a:p>
            <a:pPr algn="just" rtl="1">
              <a:lnSpc>
                <a:spcPct val="150000"/>
              </a:lnSpc>
            </a:pPr>
            <a:r>
              <a:rPr lang="ar-EG" sz="1600" dirty="0">
                <a:latin typeface="Alexandria Medium" pitchFamily="2" charset="-78"/>
                <a:cs typeface="Alexandria Medium" pitchFamily="2" charset="-78"/>
              </a:rPr>
              <a:t>يساعد تطوير المواقع الإلكترونية الشركات أو الأفراد على زيادة تواجدهم عبر الإنترنت وتنمية أعمالهم، وينقسم مجال تطوير المواقع الإلكترونية بشكل أساسي إلى 3 أقسام هم: </a:t>
            </a:r>
            <a:r>
              <a:rPr lang="ar-EG" sz="1600" b="1" dirty="0">
                <a:latin typeface="Alexandria Medium" pitchFamily="2" charset="-78"/>
                <a:cs typeface="Alexandria Medium" pitchFamily="2" charset="-78"/>
              </a:rPr>
              <a:t>برمجة الواجهة الأمامية وبرمجة الواجهة الخلفية والصيانة المستمرة.</a:t>
            </a:r>
          </a:p>
          <a:p>
            <a:pPr algn="just" rtl="1">
              <a:lnSpc>
                <a:spcPct val="150000"/>
              </a:lnSpc>
            </a:pPr>
            <a:endParaRPr lang="en-US" sz="1600" dirty="0">
              <a:latin typeface="Alexandria Medium" pitchFamily="2" charset="-78"/>
              <a:cs typeface="Alexandria Medium" pitchFamily="2" charset="-78"/>
            </a:endParaRPr>
          </a:p>
        </p:txBody>
      </p:sp>
      <p:pic>
        <p:nvPicPr>
          <p:cNvPr id="5" name="Picture 4" descr="A computer with a keyboard and a calculator&#10;&#10;Description automatically generated">
            <a:extLst>
              <a:ext uri="{FF2B5EF4-FFF2-40B4-BE49-F238E27FC236}">
                <a16:creationId xmlns:a16="http://schemas.microsoft.com/office/drawing/2014/main" id="{3D07E7A2-C274-5485-DB5C-D8063D929D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4672" y="2191612"/>
            <a:ext cx="4958442" cy="29750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8798FFB5-AD8A-4DF5-06EB-D31ECF32D3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163291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12654-759C-C963-85E6-E5A842E0497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الفرق بين تصميم المواقع الالكترونية وتطوير المواقع</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62F37F92-A06B-39A1-2532-9009AC30C180}"/>
              </a:ext>
            </a:extLst>
          </p:cNvPr>
          <p:cNvSpPr>
            <a:spLocks noGrp="1"/>
          </p:cNvSpPr>
          <p:nvPr>
            <p:ph idx="1"/>
          </p:nvPr>
        </p:nvSpPr>
        <p:spPr>
          <a:xfrm>
            <a:off x="5502728" y="1841954"/>
            <a:ext cx="6291942" cy="4351338"/>
          </a:xfrm>
        </p:spPr>
        <p:txBody>
          <a:bodyPr>
            <a:normAutofit fontScale="92500" lnSpcReduction="20000"/>
          </a:bodyPr>
          <a:lstStyle/>
          <a:p>
            <a:pPr algn="just" rtl="1">
              <a:lnSpc>
                <a:spcPct val="160000"/>
              </a:lnSpc>
            </a:pPr>
            <a:r>
              <a:rPr lang="ar-EG" sz="1600" dirty="0">
                <a:latin typeface="Alexandria Medium" pitchFamily="2" charset="-78"/>
                <a:cs typeface="Alexandria Medium" pitchFamily="2" charset="-78"/>
              </a:rPr>
              <a:t>يشير تصميم المواقع على وجه التحديد إلى العمليات المطلوبة لجعل الواجهة الأمامية للموقع الإلكتروني (الجزء الذي يراه زائر صفحة الموقع الإلكتروني) جذابة وسلسة، كما يتأكد المصمم أن الموقع يبدو واضحًا وأن العملاء يعرفون كيفية التفاعل معه.</a:t>
            </a:r>
          </a:p>
          <a:p>
            <a:pPr algn="just" rtl="1">
              <a:lnSpc>
                <a:spcPct val="160000"/>
              </a:lnSpc>
            </a:pPr>
            <a:r>
              <a:rPr lang="ar-EG" sz="1600" dirty="0">
                <a:latin typeface="Alexandria Medium" pitchFamily="2" charset="-78"/>
                <a:cs typeface="Alexandria Medium" pitchFamily="2" charset="-78"/>
              </a:rPr>
              <a:t>بينما يُركّز تطوير المواقع على البرمجة التي تتم خلف الكواليس والوظائف الأساسية التي تجعل الموقع الإلكتروني يعمل بشكل صحيح.</a:t>
            </a:r>
          </a:p>
          <a:p>
            <a:pPr algn="just" rtl="1">
              <a:lnSpc>
                <a:spcPct val="160000"/>
              </a:lnSpc>
            </a:pPr>
            <a:r>
              <a:rPr lang="ar-EG" sz="1600" dirty="0">
                <a:latin typeface="Alexandria Medium" pitchFamily="2" charset="-78"/>
                <a:cs typeface="Alexandria Medium" pitchFamily="2" charset="-78"/>
              </a:rPr>
              <a:t>ويظهر الفرق بين تطوير وتصميم المواقع الالكترونية في دور المطوّر والمصمم، حيث يعتبر المصمم شخص مُبدع يقوم بتحويل الأفكار إلى تصاميم جذابة ويهتم بالجوانب المرئية للموقع، بينما المطوّر شخص تقني يحوّل التصاميم إلى مواقع إلكترونية فعليّة ويهتم بالجانب التقني والبرمجة.</a:t>
            </a:r>
          </a:p>
          <a:p>
            <a:pPr algn="just" rtl="1">
              <a:lnSpc>
                <a:spcPct val="160000"/>
              </a:lnSpc>
            </a:pPr>
            <a:endParaRPr lang="en-US" sz="1600" dirty="0">
              <a:latin typeface="Alexandria Medium" pitchFamily="2" charset="-78"/>
              <a:cs typeface="Alexandria Medium" pitchFamily="2" charset="-78"/>
            </a:endParaRPr>
          </a:p>
        </p:txBody>
      </p:sp>
      <p:pic>
        <p:nvPicPr>
          <p:cNvPr id="5" name="Picture 4" descr="A hands typing on a keyboard&#10;&#10;Description automatically generated">
            <a:extLst>
              <a:ext uri="{FF2B5EF4-FFF2-40B4-BE49-F238E27FC236}">
                <a16:creationId xmlns:a16="http://schemas.microsoft.com/office/drawing/2014/main" id="{4CEFDC46-850A-CE78-4617-632AAE04C7C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030" y="2253342"/>
            <a:ext cx="4838899" cy="27218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50E52FF9-0A22-C13F-B08A-01E69703A6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191244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BA77A-4973-E40D-2F5A-F87DA2A294B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مجالات تطوير المواقع الالكترونية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ECFA4145-7CC4-3D86-F4FF-942AFD58E2B5}"/>
              </a:ext>
            </a:extLst>
          </p:cNvPr>
          <p:cNvSpPr>
            <a:spLocks noGrp="1"/>
          </p:cNvSpPr>
          <p:nvPr>
            <p:ph idx="1"/>
          </p:nvPr>
        </p:nvSpPr>
        <p:spPr>
          <a:xfrm>
            <a:off x="620486" y="1825625"/>
            <a:ext cx="10733315" cy="4351338"/>
          </a:xfrm>
        </p:spPr>
        <p:txBody>
          <a:bodyPr>
            <a:normAutofit/>
          </a:bodyPr>
          <a:lstStyle/>
          <a:p>
            <a:pPr algn="just" rtl="1">
              <a:lnSpc>
                <a:spcPct val="160000"/>
              </a:lnSpc>
            </a:pPr>
            <a:r>
              <a:rPr lang="ar-EG" sz="1600" b="1" dirty="0">
                <a:latin typeface="Alexandria Medium" pitchFamily="2" charset="-78"/>
                <a:cs typeface="Alexandria Medium" pitchFamily="2" charset="-78"/>
              </a:rPr>
              <a:t>تطوير الواجهة الأمامية</a:t>
            </a:r>
          </a:p>
          <a:p>
            <a:pPr algn="just" rtl="1">
              <a:lnSpc>
                <a:spcPct val="160000"/>
              </a:lnSpc>
            </a:pPr>
            <a:r>
              <a:rPr lang="ar-EG" sz="1600" dirty="0">
                <a:latin typeface="Alexandria Medium" pitchFamily="2" charset="-78"/>
                <a:cs typeface="Alexandria Medium" pitchFamily="2" charset="-78"/>
              </a:rPr>
              <a:t>تتضمن إنشاء واجهات مرئية وواجهات مستخدم لمواقع الويب أو التطبيقات، بالإضافة إلى ذلك يمكن إضافة ميزات أخرى لتحسين تجربة المستخدم، مثل إضافة عناصر تفاعلية وجعل صفحات الويب متوافقة مع الأجهزة المحمولة.</a:t>
            </a:r>
          </a:p>
          <a:p>
            <a:pPr algn="just" rtl="1">
              <a:lnSpc>
                <a:spcPct val="160000"/>
              </a:lnSpc>
            </a:pPr>
            <a:r>
              <a:rPr lang="ar-EG" sz="1600" b="1" dirty="0">
                <a:latin typeface="Alexandria Medium" pitchFamily="2" charset="-78"/>
                <a:cs typeface="Alexandria Medium" pitchFamily="2" charset="-78"/>
              </a:rPr>
              <a:t>تطوير الواجهة الخلفية</a:t>
            </a:r>
          </a:p>
          <a:p>
            <a:pPr algn="just" rtl="1">
              <a:lnSpc>
                <a:spcPct val="160000"/>
              </a:lnSpc>
            </a:pPr>
            <a:r>
              <a:rPr lang="ar-EG" sz="1600" dirty="0">
                <a:latin typeface="Alexandria Medium" pitchFamily="2" charset="-78"/>
                <a:cs typeface="Alexandria Medium" pitchFamily="2" charset="-78"/>
              </a:rPr>
              <a:t>تتضمن إدارة قاعدة البيانات والبرمجة من جانب الخادم الرئيسي للموقع وأمن الويب، والتفاصيل الفنية الأخرى لمواقع الويب أو التطبيقات، كما يتم من خلالها التعامل مع مشكلات مثل لغات البرمجة وإدارة قواعد البيانات واختبارات الاختراق وتغذية الموقع بالمحتوى.</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FA68A13-954A-B8FD-D4A5-A3D299FE2E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42577465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A14C7-7FDB-E309-369F-AF2E111DF83C}"/>
              </a:ext>
            </a:extLst>
          </p:cNvPr>
          <p:cNvSpPr>
            <a:spLocks noGrp="1"/>
          </p:cNvSpPr>
          <p:nvPr>
            <p:ph type="title"/>
          </p:nvPr>
        </p:nvSpPr>
        <p:spPr>
          <a:xfrm>
            <a:off x="-2198913" y="2618468"/>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مجالات تطوير المواقع الالكترونية</a:t>
            </a:r>
            <a:br>
              <a:rPr lang="ar-EG" sz="2800" dirty="0">
                <a:latin typeface="Alexandria Medium" pitchFamily="2" charset="-78"/>
                <a:cs typeface="Alexandria Medium" pitchFamily="2" charset="-78"/>
              </a:rPr>
            </a:br>
            <a:r>
              <a:rPr lang="ar-EG" sz="2000" b="1" dirty="0">
                <a:latin typeface="Alexandria Medium" pitchFamily="2" charset="-78"/>
                <a:cs typeface="Alexandria Medium" pitchFamily="2" charset="-78"/>
              </a:rPr>
              <a:t>الصيانة المستمرة للموقع وتشمل عدة أنواع</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02AEAE5A-B63E-33FA-D4EB-BDCE8C29DFE6}"/>
              </a:ext>
            </a:extLst>
          </p:cNvPr>
          <p:cNvSpPr>
            <a:spLocks noGrp="1"/>
          </p:cNvSpPr>
          <p:nvPr>
            <p:ph idx="1"/>
          </p:nvPr>
        </p:nvSpPr>
        <p:spPr>
          <a:xfrm>
            <a:off x="5290458" y="397783"/>
            <a:ext cx="6357258" cy="6672489"/>
          </a:xfrm>
        </p:spPr>
        <p:txBody>
          <a:bodyPr>
            <a:normAutofit/>
          </a:bodyPr>
          <a:lstStyle/>
          <a:p>
            <a:pPr algn="just" rtl="1">
              <a:lnSpc>
                <a:spcPct val="170000"/>
              </a:lnSpc>
              <a:buFont typeface="+mj-lt"/>
              <a:buAutoNum type="arabicPeriod"/>
            </a:pPr>
            <a:r>
              <a:rPr lang="ar-EG" sz="1400" b="1" dirty="0">
                <a:latin typeface="Alexandria Medium" pitchFamily="2" charset="-78"/>
                <a:cs typeface="Alexandria Medium" pitchFamily="2" charset="-78"/>
              </a:rPr>
              <a:t>الصيانة الوقائية:</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تهدف إلى الحفاظ على سلامة وأمن الموقع بشكل مستمر.</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تتضمن تحديث البرمجيات والأنظمة الأساسية للموقع بانتظام.</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تنفيذ نسخ احتياطية دورية للمحتوى والبيانات.</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فحص الموقع بشكل منتظم لاكتشاف أي مشكلات محتملة.</a:t>
            </a:r>
          </a:p>
          <a:p>
            <a:pPr algn="just" rtl="1">
              <a:lnSpc>
                <a:spcPct val="170000"/>
              </a:lnSpc>
              <a:buFont typeface="+mj-lt"/>
              <a:buAutoNum type="arabicPeriod"/>
            </a:pPr>
            <a:r>
              <a:rPr lang="ar-EG" sz="1400" b="1" dirty="0">
                <a:latin typeface="Alexandria Medium" pitchFamily="2" charset="-78"/>
                <a:cs typeface="Alexandria Medium" pitchFamily="2" charset="-78"/>
              </a:rPr>
              <a:t>الصيانة التصحيحية/ الإصلاحية :</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تهدف إلى إصلاح أي مشكلات أو أخطاء تظهر في الموقع.</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تتضمن التعامل مع الأخطاء البرمجية والأمنية وحلها بسرعة.</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تتضمن التصدي بسرعة لأي انقطاعات أو هجمات أمنية.</a:t>
            </a:r>
          </a:p>
          <a:p>
            <a:pPr algn="just" rtl="1">
              <a:lnSpc>
                <a:spcPct val="170000"/>
              </a:lnSpc>
              <a:buFont typeface="+mj-lt"/>
              <a:buAutoNum type="arabicPeriod"/>
            </a:pPr>
            <a:r>
              <a:rPr lang="ar-EG" sz="1400" b="1" dirty="0">
                <a:latin typeface="Alexandria Medium" pitchFamily="2" charset="-78"/>
                <a:cs typeface="Alexandria Medium" pitchFamily="2" charset="-78"/>
              </a:rPr>
              <a:t>الصيانة التطويرية:</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تهدف إلى إضافة ميزات وتحسينات جديدة للموقع.</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تتضمن تحديث المحتوى والتصميم بشكل دوري.</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إضافة وظائف وتطبيقات جديدة لتحسين تجربة المستخدم.</a:t>
            </a:r>
          </a:p>
          <a:p>
            <a:pPr marL="742950" lvl="1" indent="-285750" algn="just" rtl="1">
              <a:lnSpc>
                <a:spcPct val="170000"/>
              </a:lnSpc>
              <a:buFont typeface="+mj-lt"/>
              <a:buAutoNum type="arabicPeriod"/>
            </a:pPr>
            <a:r>
              <a:rPr lang="ar-EG" sz="1400" dirty="0">
                <a:latin typeface="Alexandria Medium" pitchFamily="2" charset="-78"/>
                <a:cs typeface="Alexandria Medium" pitchFamily="2" charset="-78"/>
              </a:rPr>
              <a:t>تحسين الأداء والسرعة والقابلية للتكيف مع الأجهزة المختلفة.</a:t>
            </a:r>
          </a:p>
          <a:p>
            <a:endParaRPr lang="en-US" sz="900" dirty="0"/>
          </a:p>
        </p:txBody>
      </p:sp>
      <p:pic>
        <p:nvPicPr>
          <p:cNvPr id="4" name="Graphic 21">
            <a:extLst>
              <a:ext uri="{FF2B5EF4-FFF2-40B4-BE49-F238E27FC236}">
                <a16:creationId xmlns:a16="http://schemas.microsoft.com/office/drawing/2014/main" id="{AED6159F-2C00-9A1D-75F1-E77A2C1059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902495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D4420-EA19-CA82-50F5-B38EC57AB2B0}"/>
              </a:ext>
            </a:extLst>
          </p:cNvPr>
          <p:cNvSpPr>
            <a:spLocks noGrp="1"/>
          </p:cNvSpPr>
          <p:nvPr>
            <p:ph type="title"/>
          </p:nvPr>
        </p:nvSpPr>
        <p:spPr>
          <a:xfrm>
            <a:off x="838200" y="18255"/>
            <a:ext cx="10515600" cy="1325563"/>
          </a:xfrm>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E60ABD7-7DC6-54AC-D6BD-88B26576090F}"/>
              </a:ext>
            </a:extLst>
          </p:cNvPr>
          <p:cNvSpPr>
            <a:spLocks noGrp="1"/>
          </p:cNvSpPr>
          <p:nvPr>
            <p:ph idx="1"/>
          </p:nvPr>
        </p:nvSpPr>
        <p:spPr/>
        <p:txBody>
          <a:bodyPr>
            <a:normAutofit fontScale="55000" lnSpcReduction="20000"/>
          </a:bodyPr>
          <a:lstStyle/>
          <a:p>
            <a:pPr marL="0" indent="0" algn="just" rtl="1">
              <a:lnSpc>
                <a:spcPct val="170000"/>
              </a:lnSpc>
              <a:buNone/>
            </a:pPr>
            <a:r>
              <a:rPr lang="ar-EG" sz="2900" b="1" dirty="0">
                <a:latin typeface="Alexandria Medium" pitchFamily="2" charset="-78"/>
                <a:cs typeface="Alexandria Medium" pitchFamily="2" charset="-78"/>
              </a:rPr>
              <a:t>1- التخطيط والتحليل:</a:t>
            </a:r>
          </a:p>
          <a:p>
            <a:pPr algn="just" rtl="1">
              <a:lnSpc>
                <a:spcPct val="170000"/>
              </a:lnSpc>
            </a:pPr>
            <a:r>
              <a:rPr lang="ar-EG" sz="2900" dirty="0">
                <a:latin typeface="Alexandria Medium" pitchFamily="2" charset="-78"/>
                <a:cs typeface="Alexandria Medium" pitchFamily="2" charset="-78"/>
              </a:rPr>
              <a:t>في هذه المرحلة يتم التواصل مع العميل وتحديد ما يحتاجه وأولوياته ومتطلباته واسم الموقع والهدف من إطلاقه، ثم يتم إجراء التحليلات اللازمة حول الجمهور المستهدف وسمة العلامة التجارية والخدمات والمنتجات المُقدّمة والمحتوى الذي سيتم عرضه من خلال الموقع، وكذلك تصميم وبرمجة الموقع وإنشاء بنيته التحتية بشكل مميز عن المنافسين، مع تحديد خطة زمنية مُحددة للبدء والانتهاء.</a:t>
            </a:r>
          </a:p>
          <a:p>
            <a:pPr algn="just" rtl="1">
              <a:lnSpc>
                <a:spcPct val="170000"/>
              </a:lnSpc>
            </a:pPr>
            <a:r>
              <a:rPr lang="ar-EG" sz="2900" dirty="0">
                <a:latin typeface="Alexandria Medium" pitchFamily="2" charset="-78"/>
                <a:cs typeface="Alexandria Medium" pitchFamily="2" charset="-78"/>
              </a:rPr>
              <a:t>بعد الانتهاء من جمع هذه المعلومات السابق ذكرها، يمكن الآن إنشاء خرائط الموقع التي توّفر وصف مرئي واقعي يُحدد وظائف الموقع التي تتضمن تسجيل الدخول أو الدردشة للسؤال عن تفاصيل المنتج أو الخدمة، والتي تعتبر الأساس لإنشاء موقع إلكتروني بواجهة مميزة وسهلة الاستخدام.</a:t>
            </a:r>
          </a:p>
          <a:p>
            <a:pPr algn="just" rtl="1">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5F1BE748-1EFE-F977-CA19-2C450EC8C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09905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F8E2E-461A-46AF-1FA8-54ED5BCF6F9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495AF2A-1AFD-36B0-4A13-AA3B32FEDE06}"/>
              </a:ext>
            </a:extLst>
          </p:cNvPr>
          <p:cNvSpPr>
            <a:spLocks noGrp="1"/>
          </p:cNvSpPr>
          <p:nvPr>
            <p:ph idx="1"/>
          </p:nvPr>
        </p:nvSpPr>
        <p:spPr/>
        <p:txBody>
          <a:bodyPr>
            <a:normAutofit fontScale="62500" lnSpcReduction="20000"/>
          </a:bodyPr>
          <a:lstStyle/>
          <a:p>
            <a:pPr marL="0" indent="0" algn="just" rtl="1">
              <a:lnSpc>
                <a:spcPct val="170000"/>
              </a:lnSpc>
              <a:buNone/>
            </a:pPr>
            <a:r>
              <a:rPr lang="ar-EG" b="1" dirty="0">
                <a:latin typeface="Alexandria Medium" pitchFamily="2" charset="-78"/>
                <a:cs typeface="Alexandria Medium" pitchFamily="2" charset="-78"/>
              </a:rPr>
              <a:t>2- تصميم الموقع</a:t>
            </a:r>
          </a:p>
          <a:p>
            <a:pPr algn="just" rtl="1">
              <a:lnSpc>
                <a:spcPct val="170000"/>
              </a:lnSpc>
            </a:pPr>
            <a:r>
              <a:rPr lang="ar-EG" dirty="0">
                <a:latin typeface="Alexandria Medium" pitchFamily="2" charset="-78"/>
                <a:cs typeface="Alexandria Medium" pitchFamily="2" charset="-78"/>
              </a:rPr>
              <a:t>في هذه المرحلة، يتم تصميم واجهة الموقع بما يتناسب مع المعلومات التي تم جمعها من العميل ووفقًا للخدمة التي يتم تقديمها، ويتم أخذ بعض التفاصيل بعين الاعتبار مثل الألوان ونمط الخط المُستخدم والصور واللوجو والمحتوى بأنواعه والمزيد من التفاصيل الأخرى.</a:t>
            </a:r>
          </a:p>
          <a:p>
            <a:pPr algn="just" rtl="1">
              <a:lnSpc>
                <a:spcPct val="170000"/>
              </a:lnSpc>
            </a:pPr>
            <a:r>
              <a:rPr lang="ar-EG" dirty="0">
                <a:latin typeface="Alexandria Medium" pitchFamily="2" charset="-78"/>
                <a:cs typeface="Alexandria Medium" pitchFamily="2" charset="-78"/>
              </a:rPr>
              <a:t>من المعروف أن المحتوى المرئي يزيد من النقرات والمشاركة والإيرادات، لكن لا تجعل الصور عالية الجودة في صفحات الموقع الإلكتروني، لأن ذلك قد يعمل على تقليل سرعة تحميل موقعك، كما أن النصوص المضمنة بالموقع لابد من أن تحتوي على كلمات مفتاحية يبحث عنها المستهلك </a:t>
            </a:r>
            <a:r>
              <a:rPr lang="ar-EG" dirty="0" err="1">
                <a:latin typeface="Alexandria Medium" pitchFamily="2" charset="-78"/>
                <a:cs typeface="Alexandria Medium" pitchFamily="2" charset="-78"/>
              </a:rPr>
              <a:t>كى</a:t>
            </a:r>
            <a:r>
              <a:rPr lang="ar-EG" dirty="0">
                <a:latin typeface="Alexandria Medium" pitchFamily="2" charset="-78"/>
                <a:cs typeface="Alexandria Medium" pitchFamily="2" charset="-78"/>
              </a:rPr>
              <a:t> يزيد ذلك من فرصة ظهور موقعك على محركات البحث.</a:t>
            </a:r>
          </a:p>
          <a:p>
            <a:pPr algn="just" rtl="1">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12EF6A1F-8FDF-BF54-A7E5-6C8E72F501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2121577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EE849-C386-F021-AE14-64E51851172F}"/>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p>
        </p:txBody>
      </p:sp>
      <p:sp>
        <p:nvSpPr>
          <p:cNvPr id="3" name="Content Placeholder 2">
            <a:extLst>
              <a:ext uri="{FF2B5EF4-FFF2-40B4-BE49-F238E27FC236}">
                <a16:creationId xmlns:a16="http://schemas.microsoft.com/office/drawing/2014/main" id="{4766C10D-F4E7-94AD-0CCF-0BF940252E9F}"/>
              </a:ext>
            </a:extLst>
          </p:cNvPr>
          <p:cNvSpPr>
            <a:spLocks noGrp="1"/>
          </p:cNvSpPr>
          <p:nvPr>
            <p:ph idx="1"/>
          </p:nvPr>
        </p:nvSpPr>
        <p:spPr/>
        <p:txBody>
          <a:bodyPr>
            <a:normAutofit/>
          </a:bodyPr>
          <a:lstStyle/>
          <a:p>
            <a:pPr marL="0" indent="0" algn="just" rtl="1">
              <a:lnSpc>
                <a:spcPct val="160000"/>
              </a:lnSpc>
              <a:buNone/>
            </a:pPr>
            <a:r>
              <a:rPr lang="ar-EG" sz="1800" b="1" dirty="0">
                <a:latin typeface="Alexandria Medium" pitchFamily="2" charset="-78"/>
                <a:cs typeface="Alexandria Medium" pitchFamily="2" charset="-78"/>
              </a:rPr>
              <a:t>3- التطوير والبرمجة</a:t>
            </a:r>
          </a:p>
          <a:p>
            <a:pPr algn="just" rtl="1">
              <a:lnSpc>
                <a:spcPct val="160000"/>
              </a:lnSpc>
            </a:pPr>
            <a:r>
              <a:rPr lang="ar-EG" sz="1800" dirty="0">
                <a:latin typeface="Alexandria Medium" pitchFamily="2" charset="-78"/>
                <a:cs typeface="Alexandria Medium" pitchFamily="2" charset="-78"/>
              </a:rPr>
              <a:t>بعد أن يكون التصميم جاهزًا يتم بدء مرحلة البرمجيات، وإدخال محتويات الموقع، وأثناء عملية الترميز التي يتم فيها استخدام </a:t>
            </a:r>
            <a:r>
              <a:rPr lang="en-US" sz="1800" dirty="0">
                <a:latin typeface="Alexandria Medium" pitchFamily="2" charset="-78"/>
                <a:cs typeface="Alexandria Medium" pitchFamily="2" charset="-78"/>
              </a:rPr>
              <a:t>PHP </a:t>
            </a:r>
            <a:r>
              <a:rPr lang="ar-EG" sz="1800" dirty="0">
                <a:latin typeface="Alexandria Medium" pitchFamily="2" charset="-78"/>
                <a:cs typeface="Alexandria Medium" pitchFamily="2" charset="-78"/>
              </a:rPr>
              <a:t>و </a:t>
            </a:r>
            <a:r>
              <a:rPr lang="en-US" sz="1800" dirty="0" err="1">
                <a:latin typeface="Alexandria Medium" pitchFamily="2" charset="-78"/>
                <a:cs typeface="Alexandria Medium" pitchFamily="2" charset="-78"/>
              </a:rPr>
              <a:t>Javascript</a:t>
            </a:r>
            <a:r>
              <a:rPr lang="en-US" sz="1800" dirty="0">
                <a:latin typeface="Alexandria Medium" pitchFamily="2" charset="-78"/>
                <a:cs typeface="Alexandria Medium" pitchFamily="2" charset="-78"/>
              </a:rPr>
              <a:t> </a:t>
            </a:r>
            <a:r>
              <a:rPr lang="ar-EG" sz="1800" dirty="0">
                <a:latin typeface="Alexandria Medium" pitchFamily="2" charset="-78"/>
                <a:cs typeface="Alexandria Medium" pitchFamily="2" charset="-78"/>
              </a:rPr>
              <a:t>و </a:t>
            </a:r>
            <a:r>
              <a:rPr lang="en-US" sz="1800" dirty="0">
                <a:latin typeface="Alexandria Medium" pitchFamily="2" charset="-78"/>
                <a:cs typeface="Alexandria Medium" pitchFamily="2" charset="-78"/>
              </a:rPr>
              <a:t>Css3 </a:t>
            </a:r>
            <a:r>
              <a:rPr lang="ar-EG" sz="1800" dirty="0">
                <a:latin typeface="Alexandria Medium" pitchFamily="2" charset="-78"/>
                <a:cs typeface="Alexandria Medium" pitchFamily="2" charset="-78"/>
              </a:rPr>
              <a:t>و </a:t>
            </a:r>
            <a:r>
              <a:rPr lang="en-US" sz="1800" dirty="0">
                <a:latin typeface="Alexandria Medium" pitchFamily="2" charset="-78"/>
                <a:cs typeface="Alexandria Medium" pitchFamily="2" charset="-78"/>
              </a:rPr>
              <a:t>APIs، </a:t>
            </a:r>
            <a:r>
              <a:rPr lang="ar-EG" sz="1800" dirty="0">
                <a:latin typeface="Alexandria Medium" pitchFamily="2" charset="-78"/>
                <a:cs typeface="Alexandria Medium" pitchFamily="2" charset="-78"/>
              </a:rPr>
              <a:t>يتم تطوير الصفحة الرئيسية للموقع أولًا، ويليها تطوير الصفحات الداخلية وملأها بالمحتوى المُناسب.</a:t>
            </a:r>
          </a:p>
          <a:p>
            <a:pPr algn="just" rtl="1">
              <a:lnSpc>
                <a:spcPct val="160000"/>
              </a:lnSpc>
            </a:pPr>
            <a:r>
              <a:rPr lang="ar-EG" sz="1800" dirty="0">
                <a:latin typeface="Alexandria Medium" pitchFamily="2" charset="-78"/>
                <a:cs typeface="Alexandria Medium" pitchFamily="2" charset="-78"/>
              </a:rPr>
              <a:t>بعد تحديد كيفية عرض محتوى الموقع، وما هي المعلومات التي سيتم تخزينها، وكيفية إنشاء اتصال تفاعلي مع الزوار، تستمر عملية البرمجية مع إنشاء قاعدة البيانات، وبرمجة لوحة الإدارة ونظام إدارة المحتوى، لضمان الحصول على أفضل تجربة للمستخدم.</a:t>
            </a:r>
          </a:p>
          <a:p>
            <a:pPr algn="just" rtl="1">
              <a:lnSpc>
                <a:spcPct val="16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414A7D88-5EDF-826D-1085-D3ED30E2F6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622989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F1D2A-D3FE-0775-A811-A6E8849FCE9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p>
        </p:txBody>
      </p:sp>
      <p:sp>
        <p:nvSpPr>
          <p:cNvPr id="3" name="Content Placeholder 2">
            <a:extLst>
              <a:ext uri="{FF2B5EF4-FFF2-40B4-BE49-F238E27FC236}">
                <a16:creationId xmlns:a16="http://schemas.microsoft.com/office/drawing/2014/main" id="{376C695D-6BE3-395C-9E36-938FF7AA378C}"/>
              </a:ext>
            </a:extLst>
          </p:cNvPr>
          <p:cNvSpPr>
            <a:spLocks noGrp="1"/>
          </p:cNvSpPr>
          <p:nvPr>
            <p:ph idx="1"/>
          </p:nvPr>
        </p:nvSpPr>
        <p:spPr>
          <a:xfrm>
            <a:off x="838200" y="1825625"/>
            <a:ext cx="10515600" cy="4667250"/>
          </a:xfrm>
        </p:spPr>
        <p:txBody>
          <a:bodyPr>
            <a:normAutofit/>
          </a:bodyPr>
          <a:lstStyle/>
          <a:p>
            <a:pPr marL="0" indent="0" algn="just" rtl="1">
              <a:lnSpc>
                <a:spcPct val="150000"/>
              </a:lnSpc>
              <a:buNone/>
            </a:pPr>
            <a:r>
              <a:rPr lang="ar-EG" sz="1600" b="1" dirty="0">
                <a:latin typeface="Alexandria Medium" pitchFamily="2" charset="-78"/>
                <a:cs typeface="Alexandria Medium" pitchFamily="2" charset="-78"/>
              </a:rPr>
              <a:t>4- إنشاء المحتوى</a:t>
            </a:r>
          </a:p>
          <a:p>
            <a:pPr algn="just" rtl="1">
              <a:lnSpc>
                <a:spcPct val="150000"/>
              </a:lnSpc>
            </a:pPr>
            <a:r>
              <a:rPr lang="ar-EG" sz="1600" dirty="0">
                <a:latin typeface="Alexandria Medium" pitchFamily="2" charset="-78"/>
                <a:cs typeface="Alexandria Medium" pitchFamily="2" charset="-78"/>
              </a:rPr>
              <a:t>بعد الانتهاء من مرحلتي تصميم وتطوير المواقع الالكترونية تبدأ مرحلة إنشاء وتحميل المحتوى، حيث يتم تحميل النصوص والصور والفيديوهات والمقالات بطريقة تتمتع بالتكامل البصري بما يتوافق مع معايير الموقع.</a:t>
            </a:r>
          </a:p>
          <a:p>
            <a:pPr algn="just" rtl="1">
              <a:lnSpc>
                <a:spcPct val="150000"/>
              </a:lnSpc>
            </a:pPr>
            <a:r>
              <a:rPr lang="ar-EG" sz="1600" dirty="0">
                <a:latin typeface="Alexandria Medium" pitchFamily="2" charset="-78"/>
                <a:cs typeface="Alexandria Medium" pitchFamily="2" charset="-78"/>
              </a:rPr>
              <a:t>يجذب المحتوى القصير والمُباشر والمُثير للاهتمام انتباه الزائرين لفترة طويلة، ويجعلهم ينتقلون بشغف إلى الصفحات الأخرى.</a:t>
            </a:r>
          </a:p>
          <a:p>
            <a:pPr algn="just" rtl="1">
              <a:lnSpc>
                <a:spcPct val="150000"/>
              </a:lnSpc>
            </a:pPr>
            <a:r>
              <a:rPr lang="ar-EG" sz="1600" dirty="0">
                <a:latin typeface="Alexandria Medium" pitchFamily="2" charset="-78"/>
                <a:cs typeface="Alexandria Medium" pitchFamily="2" charset="-78"/>
              </a:rPr>
              <a:t>تقسيم المحتوى إلى فقرات قصيرة مُكملة بعناصر مرئية جذابة يساعد في الحفاظ على مظهر ممتع ومُريح للعين.</a:t>
            </a:r>
          </a:p>
          <a:p>
            <a:pPr algn="just" rtl="1">
              <a:lnSpc>
                <a:spcPct val="150000"/>
              </a:lnSpc>
            </a:pPr>
            <a:r>
              <a:rPr lang="ar-EG" sz="1600" dirty="0">
                <a:latin typeface="Alexandria Medium" pitchFamily="2" charset="-78"/>
                <a:cs typeface="Alexandria Medium" pitchFamily="2" charset="-78"/>
              </a:rPr>
              <a:t>يُعزز المحتوى أيضًا ظهور الموقع على محركات البحث، ويُعد استخدام الكلمات والعبارات الرئيسية المستهدفة أمر ضروري لنجاح الموقع الإلكتروني، حيث يتم التقاط المحتوى المكتوب بشكل جيد والغني بالمعلومات والكلمات الرئيسية بسهولة أكبر بواسطة محركات البحث، وهذا ما يُسهل عثور المزيد من الزوار على الموقع.</a:t>
            </a:r>
          </a:p>
          <a:p>
            <a:pPr algn="just" rtl="1">
              <a:lnSpc>
                <a:spcPct val="15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B9036DF1-7EF7-08E9-2C8C-C9995876EF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7885518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012CA-838D-FF16-A4E4-4D1E1B975C1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p>
        </p:txBody>
      </p:sp>
      <p:sp>
        <p:nvSpPr>
          <p:cNvPr id="3" name="Content Placeholder 2">
            <a:extLst>
              <a:ext uri="{FF2B5EF4-FFF2-40B4-BE49-F238E27FC236}">
                <a16:creationId xmlns:a16="http://schemas.microsoft.com/office/drawing/2014/main" id="{06410F8F-E6EB-FB78-ADD6-0EAA75440363}"/>
              </a:ext>
            </a:extLst>
          </p:cNvPr>
          <p:cNvSpPr>
            <a:spLocks noGrp="1"/>
          </p:cNvSpPr>
          <p:nvPr>
            <p:ph idx="1"/>
          </p:nvPr>
        </p:nvSpPr>
        <p:spPr/>
        <p:txBody>
          <a:bodyPr>
            <a:normAutofit/>
          </a:bodyPr>
          <a:lstStyle/>
          <a:p>
            <a:pPr marL="0" indent="0" algn="just" rtl="1">
              <a:lnSpc>
                <a:spcPct val="150000"/>
              </a:lnSpc>
              <a:buNone/>
            </a:pPr>
            <a:r>
              <a:rPr lang="ar-EG" sz="1800" b="1" dirty="0">
                <a:latin typeface="Alexandria Medium" pitchFamily="2" charset="-78"/>
                <a:cs typeface="Alexandria Medium" pitchFamily="2" charset="-78"/>
              </a:rPr>
              <a:t>5- التحقق والاختبار</a:t>
            </a:r>
          </a:p>
          <a:p>
            <a:pPr algn="just" rtl="1">
              <a:lnSpc>
                <a:spcPct val="150000"/>
              </a:lnSpc>
            </a:pPr>
            <a:r>
              <a:rPr lang="ar-EG" sz="1800" dirty="0">
                <a:latin typeface="Alexandria Medium" pitchFamily="2" charset="-78"/>
                <a:cs typeface="Alexandria Medium" pitchFamily="2" charset="-78"/>
              </a:rPr>
              <a:t>يتم اختبار الموقع من قبل مستخدمين مختلفين، مع التحقق من السرعة والدقة وعمل جميع الروابط والامتثال لمعايير الويب، وإذا كانت هناك صفحات أو أيقونات لا تعمل، يتم إبلاغ فريق العمل بذلك، وفي حال ظهور مُشكلات متعلقة بالمحتوى، يمكن تحديثها بسهولة عبر لوحة إدارة المحتوى، وإجراء التصحيحات اللازمة.</a:t>
            </a:r>
          </a:p>
          <a:p>
            <a:pPr algn="r" rtl="1"/>
            <a:endParaRPr lang="en-US" dirty="0"/>
          </a:p>
        </p:txBody>
      </p:sp>
      <p:pic>
        <p:nvPicPr>
          <p:cNvPr id="4" name="Graphic 21">
            <a:extLst>
              <a:ext uri="{FF2B5EF4-FFF2-40B4-BE49-F238E27FC236}">
                <a16:creationId xmlns:a16="http://schemas.microsoft.com/office/drawing/2014/main" id="{6D0547A3-1239-D499-E710-B8E431BC96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796812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2F31C-001C-73FF-82A9-0B8C986A8B7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تصميم المواقع الإلكترونية</a:t>
            </a:r>
            <a:endParaRPr lang="en-US" sz="2800" dirty="0"/>
          </a:p>
        </p:txBody>
      </p:sp>
      <p:sp>
        <p:nvSpPr>
          <p:cNvPr id="3" name="Content Placeholder 2">
            <a:extLst>
              <a:ext uri="{FF2B5EF4-FFF2-40B4-BE49-F238E27FC236}">
                <a16:creationId xmlns:a16="http://schemas.microsoft.com/office/drawing/2014/main" id="{76D39581-4A60-7A38-2847-6BAB6102CC8F}"/>
              </a:ext>
            </a:extLst>
          </p:cNvPr>
          <p:cNvSpPr>
            <a:spLocks noGrp="1"/>
          </p:cNvSpPr>
          <p:nvPr>
            <p:ph idx="1"/>
          </p:nvPr>
        </p:nvSpPr>
        <p:spPr>
          <a:xfrm>
            <a:off x="838200" y="1690688"/>
            <a:ext cx="10515600" cy="4955041"/>
          </a:xfrm>
        </p:spPr>
        <p:txBody>
          <a:bodyPr>
            <a:normAutofit fontScale="55000" lnSpcReduction="20000"/>
          </a:bodyPr>
          <a:lstStyle/>
          <a:p>
            <a:pPr marL="0" indent="0" algn="just" rtl="1">
              <a:lnSpc>
                <a:spcPct val="170000"/>
              </a:lnSpc>
              <a:buNone/>
            </a:pPr>
            <a:r>
              <a:rPr lang="ar-EG" b="1" dirty="0">
                <a:latin typeface="Alexandria Medium" pitchFamily="2" charset="-78"/>
                <a:cs typeface="Alexandria Medium" pitchFamily="2" charset="-78"/>
              </a:rPr>
              <a:t>6- النشر والإطلاق:</a:t>
            </a:r>
          </a:p>
          <a:p>
            <a:pPr algn="just" rtl="1">
              <a:lnSpc>
                <a:spcPct val="170000"/>
              </a:lnSpc>
            </a:pPr>
            <a:r>
              <a:rPr lang="ar-EG" dirty="0">
                <a:latin typeface="Alexandria Medium" pitchFamily="2" charset="-78"/>
                <a:cs typeface="Alexandria Medium" pitchFamily="2" charset="-78"/>
              </a:rPr>
              <a:t>بعد اجتياز مراحل الاختبار وإتمام الفحوصات النهائية والحصول على موافقة العميل، يتم إطلاق الموقع، وتسليمه للعميل، مع الاتفاق على خطة طوارئ تجاه أي احتمالات ولحفظ الأمور تحت السيطرة.</a:t>
            </a:r>
          </a:p>
          <a:p>
            <a:pPr algn="just" rtl="1">
              <a:lnSpc>
                <a:spcPct val="170000"/>
              </a:lnSpc>
            </a:pPr>
            <a:r>
              <a:rPr lang="ar-EG" dirty="0">
                <a:latin typeface="Alexandria Medium" pitchFamily="2" charset="-78"/>
                <a:cs typeface="Alexandria Medium" pitchFamily="2" charset="-78"/>
              </a:rPr>
              <a:t>بمجرد إطلاق الموقع الإلكتروني لا يتوقف عمل الشركة، حيث يتولى فريق العمل تحديث المحتوى المكتوب، وإضافة عناصر وصفحات جديدة وتعديل التصميمات وتحسين الموقع باستمرار.</a:t>
            </a:r>
          </a:p>
          <a:p>
            <a:pPr marL="0" indent="0" algn="just" rtl="1">
              <a:lnSpc>
                <a:spcPct val="170000"/>
              </a:lnSpc>
              <a:buNone/>
            </a:pPr>
            <a:r>
              <a:rPr lang="ar-EG" b="1" dirty="0">
                <a:latin typeface="Alexandria Medium" pitchFamily="2" charset="-78"/>
                <a:cs typeface="Alexandria Medium" pitchFamily="2" charset="-78"/>
              </a:rPr>
              <a:t>7- الدعم والصيانة:</a:t>
            </a:r>
          </a:p>
          <a:p>
            <a:pPr algn="just" rtl="1">
              <a:lnSpc>
                <a:spcPct val="170000"/>
              </a:lnSpc>
            </a:pPr>
            <a:r>
              <a:rPr lang="ar-EG" dirty="0">
                <a:latin typeface="Alexandria Medium" pitchFamily="2" charset="-78"/>
                <a:cs typeface="Alexandria Medium" pitchFamily="2" charset="-78"/>
              </a:rPr>
              <a:t>في مرحلة ما بعد الإطلاق تظهر متطلبات الدعم على المواقع الإلكترونية بشكل عام بطريقتين، الأولى هي الإصلاحات والصيانة، والثانية هي التحديثات وتغيير المحتوى أو إضافة محتوى جديد، وتحديث رموز الموقع الإلكتروني، وتحسين قواعد البيانات.</a:t>
            </a:r>
          </a:p>
          <a:p>
            <a:pPr algn="just" rtl="1">
              <a:lnSpc>
                <a:spcPct val="170000"/>
              </a:lnSpc>
            </a:pPr>
            <a:r>
              <a:rPr lang="ar-EG" dirty="0">
                <a:latin typeface="Alexandria Medium" pitchFamily="2" charset="-78"/>
                <a:cs typeface="Alexandria Medium" pitchFamily="2" charset="-78"/>
              </a:rPr>
              <a:t>يظل فريق العمل بحاجة إلى معالجة بعض الأخطاء، وعندما يتعلق الأمر بالتصميم، احتياجات العميل واتجاهات وممارسات تصميم الويب تتغير بمرور الوقت، لذا قد يتم إجراء بعض التعديلات وفقًا لذلك.</a:t>
            </a:r>
          </a:p>
          <a:p>
            <a:pPr algn="just" rtl="1">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A733B0E-AFA4-EDAC-B161-E4DD4ADB98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6846565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048D1-8ECC-F6D4-E20C-88562A84B687}"/>
              </a:ext>
            </a:extLst>
          </p:cNvPr>
          <p:cNvSpPr>
            <a:spLocks noGrp="1"/>
          </p:cNvSpPr>
          <p:nvPr>
            <p:ph type="title"/>
          </p:nvPr>
        </p:nvSpPr>
        <p:spPr>
          <a:xfrm>
            <a:off x="838200" y="0"/>
            <a:ext cx="10515600" cy="1325563"/>
          </a:xfrm>
        </p:spPr>
        <p:txBody>
          <a:bodyPr>
            <a:normAutofit/>
          </a:bodyPr>
          <a:lstStyle/>
          <a:p>
            <a:pPr algn="ctr">
              <a:lnSpc>
                <a:spcPct val="150000"/>
              </a:lnSpc>
            </a:pPr>
            <a:r>
              <a:rPr lang="ar-EG" sz="2400" dirty="0">
                <a:latin typeface="Alexandria Medium" pitchFamily="2" charset="-78"/>
                <a:cs typeface="Alexandria Medium" pitchFamily="2" charset="-78"/>
              </a:rPr>
              <a:t>أسس إنتاج المواقع الالكترونية لشركات الأعمال على مستوى التصميم</a:t>
            </a:r>
            <a:endParaRPr lang="en-US" sz="24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66529AA-3B1E-D54F-911E-A0349F5CEA0C}"/>
              </a:ext>
            </a:extLst>
          </p:cNvPr>
          <p:cNvSpPr>
            <a:spLocks noGrp="1"/>
          </p:cNvSpPr>
          <p:nvPr>
            <p:ph idx="1"/>
          </p:nvPr>
        </p:nvSpPr>
        <p:spPr>
          <a:xfrm>
            <a:off x="544280" y="1243918"/>
            <a:ext cx="11212286" cy="5532437"/>
          </a:xfrm>
        </p:spPr>
        <p:txBody>
          <a:bodyPr>
            <a:normAutofit fontScale="40000" lnSpcReduction="20000"/>
          </a:bodyPr>
          <a:lstStyle/>
          <a:p>
            <a:pPr algn="just" rtl="1">
              <a:lnSpc>
                <a:spcPct val="170000"/>
              </a:lnSpc>
              <a:buFont typeface="Wingdings" panose="05000000000000000000" pitchFamily="2" charset="2"/>
              <a:buChar char="ü"/>
            </a:pPr>
            <a:r>
              <a:rPr lang="ar-EG" sz="4000" u="sng" dirty="0">
                <a:latin typeface="Alexandria Medium" pitchFamily="2" charset="-78"/>
                <a:cs typeface="Alexandria Medium" pitchFamily="2" charset="-78"/>
              </a:rPr>
              <a:t>ترتيب الأقسام </a:t>
            </a:r>
            <a:r>
              <a:rPr lang="ar-EG" sz="4000" dirty="0">
                <a:latin typeface="Alexandria Medium" pitchFamily="2" charset="-78"/>
                <a:cs typeface="Alexandria Medium" pitchFamily="2" charset="-78"/>
              </a:rPr>
              <a:t>وصفحات الويب بالشكل المناسب لطبيعة نشاط الموقع، والاهتمام بتجربة المستخدم أمر لا غنى عنه، لذلك عليك الاهتمام بتنظيم صفحات الموقع بداية من الصفحة الرئيسية، وشعار الموقع والصفحات الفرعية الأخرى لإجبار المستخدم على البقاء داخل موقعك لأطول فترة ممكنة.</a:t>
            </a:r>
          </a:p>
          <a:p>
            <a:pPr algn="just" rtl="1">
              <a:lnSpc>
                <a:spcPct val="170000"/>
              </a:lnSpc>
              <a:buFont typeface="Wingdings" panose="05000000000000000000" pitchFamily="2" charset="2"/>
              <a:buChar char="ü"/>
            </a:pPr>
            <a:r>
              <a:rPr lang="ar-EG" sz="4000" dirty="0">
                <a:latin typeface="Alexandria Medium" pitchFamily="2" charset="-78"/>
                <a:cs typeface="Alexandria Medium" pitchFamily="2" charset="-78"/>
              </a:rPr>
              <a:t>يجب الاهتمام </a:t>
            </a:r>
            <a:r>
              <a:rPr lang="ar-EG" sz="4000" u="sng" dirty="0">
                <a:latin typeface="Alexandria Medium" pitchFamily="2" charset="-78"/>
                <a:cs typeface="Alexandria Medium" pitchFamily="2" charset="-78"/>
              </a:rPr>
              <a:t>بالتسلسل الهرمي البصري </a:t>
            </a:r>
            <a:r>
              <a:rPr lang="ar-EG" sz="4000" dirty="0">
                <a:latin typeface="Alexandria Medium" pitchFamily="2" charset="-78"/>
                <a:cs typeface="Alexandria Medium" pitchFamily="2" charset="-78"/>
              </a:rPr>
              <a:t>اللازم لترتيب العناصر داخل صفحات الويب وفقًا لدرجة الأهمية، حيث يبدأ التسلسل بأهم عنصر يليه الأقل وهكذا، مع مراعاة الاختلاف في أحجام الخطوط وتقسيم الصفحة إلى أعمدة.</a:t>
            </a:r>
          </a:p>
          <a:p>
            <a:pPr algn="just" rtl="1">
              <a:lnSpc>
                <a:spcPct val="170000"/>
              </a:lnSpc>
              <a:buFont typeface="Wingdings" panose="05000000000000000000" pitchFamily="2" charset="2"/>
              <a:buChar char="ü"/>
            </a:pPr>
            <a:r>
              <a:rPr lang="ar-EG" sz="4000" dirty="0">
                <a:latin typeface="Alexandria Medium" pitchFamily="2" charset="-78"/>
                <a:cs typeface="Alexandria Medium" pitchFamily="2" charset="-78"/>
              </a:rPr>
              <a:t>الاستفادة من </a:t>
            </a:r>
            <a:r>
              <a:rPr lang="ar-EG" sz="4000" u="sng" dirty="0">
                <a:latin typeface="Alexandria Medium" pitchFamily="2" charset="-78"/>
                <a:cs typeface="Alexandria Medium" pitchFamily="2" charset="-78"/>
              </a:rPr>
              <a:t>المساحات البيضاء أو الفارغة</a:t>
            </a:r>
            <a:r>
              <a:rPr lang="ar-EG" sz="4000" dirty="0">
                <a:latin typeface="Alexandria Medium" pitchFamily="2" charset="-78"/>
                <a:cs typeface="Alexandria Medium" pitchFamily="2" charset="-78"/>
              </a:rPr>
              <a:t>، لتحويل الانتباه إلى عناصر محددة داخل الصفحة، كما تساهم في تسهيل التنقل بين كلاً من مكونات الصفحة والعناصر، وكسر التشابه بينهما.</a:t>
            </a:r>
          </a:p>
          <a:p>
            <a:pPr algn="just" rtl="1">
              <a:lnSpc>
                <a:spcPct val="170000"/>
              </a:lnSpc>
              <a:buFont typeface="Wingdings" panose="05000000000000000000" pitchFamily="2" charset="2"/>
              <a:buChar char="ü"/>
            </a:pPr>
            <a:r>
              <a:rPr lang="ar-EG" sz="4000" u="sng" dirty="0">
                <a:latin typeface="Alexandria Medium" pitchFamily="2" charset="-78"/>
                <a:cs typeface="Alexandria Medium" pitchFamily="2" charset="-78"/>
              </a:rPr>
              <a:t>اختيار الألوان الخاصة </a:t>
            </a:r>
            <a:r>
              <a:rPr lang="ar-EG" sz="4000" dirty="0">
                <a:latin typeface="Alexandria Medium" pitchFamily="2" charset="-78"/>
                <a:cs typeface="Alexandria Medium" pitchFamily="2" charset="-78"/>
              </a:rPr>
              <a:t>بموقعك بدقة، لكل نشاط تجاري طبيعة ألوان معينة عليك الالتزام بها مع ضمان التجانس التام بين هذه الألوان لكي تصل في النهاية إلى شكل جذاب للموقع.</a:t>
            </a:r>
          </a:p>
          <a:p>
            <a:pPr algn="just" rtl="1">
              <a:lnSpc>
                <a:spcPct val="170000"/>
              </a:lnSpc>
              <a:buFont typeface="Wingdings" panose="05000000000000000000" pitchFamily="2" charset="2"/>
              <a:buChar char="ü"/>
            </a:pPr>
            <a:r>
              <a:rPr lang="ar-EG" sz="4000" dirty="0">
                <a:latin typeface="Alexandria Medium" pitchFamily="2" charset="-78"/>
                <a:cs typeface="Alexandria Medium" pitchFamily="2" charset="-78"/>
              </a:rPr>
              <a:t>استخدام </a:t>
            </a:r>
            <a:r>
              <a:rPr lang="ar-EG" sz="4000" u="sng" dirty="0">
                <a:latin typeface="Alexandria Medium" pitchFamily="2" charset="-78"/>
                <a:cs typeface="Alexandria Medium" pitchFamily="2" charset="-78"/>
              </a:rPr>
              <a:t>صور</a:t>
            </a:r>
            <a:r>
              <a:rPr lang="ar-EG" sz="4000" dirty="0">
                <a:latin typeface="Alexandria Medium" pitchFamily="2" charset="-78"/>
                <a:cs typeface="Alexandria Medium" pitchFamily="2" charset="-78"/>
              </a:rPr>
              <a:t> </a:t>
            </a:r>
            <a:r>
              <a:rPr lang="ar-EG" sz="4000" u="sng" dirty="0">
                <a:latin typeface="Alexandria Medium" pitchFamily="2" charset="-78"/>
                <a:cs typeface="Alexandria Medium" pitchFamily="2" charset="-78"/>
              </a:rPr>
              <a:t>حصرية</a:t>
            </a:r>
            <a:r>
              <a:rPr lang="ar-EG" sz="4000" dirty="0">
                <a:latin typeface="Alexandria Medium" pitchFamily="2" charset="-78"/>
                <a:cs typeface="Alexandria Medium" pitchFamily="2" charset="-78"/>
              </a:rPr>
              <a:t>، فكلما زادت احترافية الصورة كلما ساعدت على جذب الأنظار نحو الموقع، لذلك احرص على اختيار صور مفيدة مُعبرّة عما يقدمه موقعك.</a:t>
            </a:r>
          </a:p>
          <a:p>
            <a:pPr algn="just" rtl="1">
              <a:lnSpc>
                <a:spcPct val="170000"/>
              </a:lnSpc>
              <a:buFont typeface="Wingdings" panose="05000000000000000000" pitchFamily="2" charset="2"/>
              <a:buChar char="ü"/>
            </a:pPr>
            <a:r>
              <a:rPr lang="ar-EG" sz="4000" dirty="0">
                <a:latin typeface="Alexandria Medium" pitchFamily="2" charset="-78"/>
                <a:cs typeface="Alexandria Medium" pitchFamily="2" charset="-78"/>
              </a:rPr>
              <a:t>اختيار </a:t>
            </a:r>
            <a:r>
              <a:rPr lang="ar-EG" sz="4000" u="sng" dirty="0">
                <a:latin typeface="Alexandria Medium" pitchFamily="2" charset="-78"/>
                <a:cs typeface="Alexandria Medium" pitchFamily="2" charset="-78"/>
              </a:rPr>
              <a:t>الخطوط سهلة القراءة </a:t>
            </a:r>
            <a:r>
              <a:rPr lang="ar-EG" sz="4000" dirty="0">
                <a:latin typeface="Alexandria Medium" pitchFamily="2" charset="-78"/>
                <a:cs typeface="Alexandria Medium" pitchFamily="2" charset="-78"/>
              </a:rPr>
              <a:t>مثل مجموعة خطوط جوجل </a:t>
            </a:r>
            <a:r>
              <a:rPr lang="en-US" sz="4000" dirty="0">
                <a:latin typeface="Alexandria Medium" pitchFamily="2" charset="-78"/>
                <a:cs typeface="Alexandria Medium" pitchFamily="2" charset="-78"/>
              </a:rPr>
              <a:t>Noto sans</a:t>
            </a:r>
            <a:r>
              <a:rPr lang="ar-EG" sz="4000" dirty="0">
                <a:latin typeface="Alexandria Medium" pitchFamily="2" charset="-78"/>
                <a:cs typeface="Alexandria Medium" pitchFamily="2" charset="-78"/>
              </a:rPr>
              <a:t> </a:t>
            </a:r>
          </a:p>
          <a:p>
            <a:pPr algn="r" rtl="1"/>
            <a:endParaRPr lang="en-US" dirty="0"/>
          </a:p>
        </p:txBody>
      </p:sp>
      <p:pic>
        <p:nvPicPr>
          <p:cNvPr id="4" name="Graphic 21">
            <a:extLst>
              <a:ext uri="{FF2B5EF4-FFF2-40B4-BE49-F238E27FC236}">
                <a16:creationId xmlns:a16="http://schemas.microsoft.com/office/drawing/2014/main" id="{79623249-8911-108B-2783-D988BDDE51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7169985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8E130-0BF0-5CB8-0C50-AF58AD258507}"/>
              </a:ext>
            </a:extLst>
          </p:cNvPr>
          <p:cNvSpPr>
            <a:spLocks noGrp="1"/>
          </p:cNvSpPr>
          <p:nvPr>
            <p:ph type="title"/>
          </p:nvPr>
        </p:nvSpPr>
        <p:spPr>
          <a:xfrm>
            <a:off x="838200" y="-3290"/>
            <a:ext cx="10515600" cy="1325563"/>
          </a:xfrm>
        </p:spPr>
        <p:txBody>
          <a:bodyPr>
            <a:normAutofit/>
          </a:bodyPr>
          <a:lstStyle/>
          <a:p>
            <a:pPr algn="ctr"/>
            <a:r>
              <a:rPr lang="ar-EG" sz="2400" dirty="0">
                <a:latin typeface="Alexandria Medium" pitchFamily="2" charset="-78"/>
                <a:cs typeface="Alexandria Medium" pitchFamily="2" charset="-78"/>
              </a:rPr>
              <a:t>أسس إنتاج المواقع الالكترونية لشركات الأعمال على مستوى الألوان</a:t>
            </a:r>
            <a:endParaRPr lang="en-US" sz="2400" dirty="0"/>
          </a:p>
        </p:txBody>
      </p:sp>
      <p:sp>
        <p:nvSpPr>
          <p:cNvPr id="3" name="Content Placeholder 2">
            <a:extLst>
              <a:ext uri="{FF2B5EF4-FFF2-40B4-BE49-F238E27FC236}">
                <a16:creationId xmlns:a16="http://schemas.microsoft.com/office/drawing/2014/main" id="{E94A3A3A-F039-7392-1503-604B5B5C1D54}"/>
              </a:ext>
            </a:extLst>
          </p:cNvPr>
          <p:cNvSpPr>
            <a:spLocks noGrp="1"/>
          </p:cNvSpPr>
          <p:nvPr>
            <p:ph idx="1"/>
          </p:nvPr>
        </p:nvSpPr>
        <p:spPr>
          <a:xfrm>
            <a:off x="3771901" y="1155873"/>
            <a:ext cx="8044542" cy="5555170"/>
          </a:xfrm>
        </p:spPr>
        <p:txBody>
          <a:bodyPr>
            <a:normAutofit fontScale="55000" lnSpcReduction="20000"/>
          </a:bodyPr>
          <a:lstStyle/>
          <a:p>
            <a:pPr marL="0" indent="0" algn="just" rtl="1">
              <a:lnSpc>
                <a:spcPct val="170000"/>
              </a:lnSpc>
              <a:buNone/>
            </a:pPr>
            <a:r>
              <a:rPr lang="ar-EG" sz="2900" dirty="0">
                <a:latin typeface="Alexandria Medium" pitchFamily="2" charset="-78"/>
                <a:cs typeface="Alexandria Medium" pitchFamily="2" charset="-78"/>
              </a:rPr>
              <a:t>هناك أنظمة لونية تساعدك على مزج الألوان عند تصميم موقع الكتروني وتمنحك القدرة على اختيار الألوان وجعلها متناغمة وهي:</a:t>
            </a:r>
          </a:p>
          <a:p>
            <a:pPr algn="just" rtl="1">
              <a:lnSpc>
                <a:spcPct val="170000"/>
              </a:lnSpc>
              <a:buFont typeface="Arial" panose="020B0604020202020204" pitchFamily="34" charset="0"/>
              <a:buChar char="•"/>
            </a:pPr>
            <a:r>
              <a:rPr lang="ar-EG" sz="2900" b="1" dirty="0">
                <a:latin typeface="Alexandria Medium" pitchFamily="2" charset="-78"/>
                <a:cs typeface="Alexandria Medium" pitchFamily="2" charset="-78"/>
              </a:rPr>
              <a:t>نظام الألوان التكميلي </a:t>
            </a:r>
            <a:r>
              <a:rPr lang="en-US" sz="2900" dirty="0">
                <a:latin typeface="Alexandria Medium" pitchFamily="2" charset="-78"/>
                <a:cs typeface="Alexandria Medium" pitchFamily="2" charset="-78"/>
              </a:rPr>
              <a:t>Complementary color scheme: </a:t>
            </a:r>
            <a:r>
              <a:rPr lang="ar-EG" sz="2900" dirty="0">
                <a:latin typeface="Alexandria Medium" pitchFamily="2" charset="-78"/>
                <a:cs typeface="Alexandria Medium" pitchFamily="2" charset="-78"/>
              </a:rPr>
              <a:t>هذا النظام يتكون من كل لونين متقابلين على عجلة الألوان.</a:t>
            </a:r>
          </a:p>
          <a:p>
            <a:pPr algn="just" rtl="1">
              <a:lnSpc>
                <a:spcPct val="170000"/>
              </a:lnSpc>
              <a:buFont typeface="Arial" panose="020B0604020202020204" pitchFamily="34" charset="0"/>
              <a:buChar char="•"/>
            </a:pPr>
            <a:r>
              <a:rPr lang="ar-EG" sz="2900" b="1" dirty="0">
                <a:latin typeface="Alexandria Medium" pitchFamily="2" charset="-78"/>
                <a:cs typeface="Alexandria Medium" pitchFamily="2" charset="-78"/>
              </a:rPr>
              <a:t>نظام الألوان المتماثلة </a:t>
            </a:r>
            <a:r>
              <a:rPr lang="en-US" sz="2900" dirty="0">
                <a:latin typeface="Alexandria Medium" pitchFamily="2" charset="-78"/>
                <a:cs typeface="Alexandria Medium" pitchFamily="2" charset="-78"/>
              </a:rPr>
              <a:t>Analogous color scheme: </a:t>
            </a:r>
            <a:r>
              <a:rPr lang="ar-EG" sz="2900" dirty="0">
                <a:latin typeface="Alexandria Medium" pitchFamily="2" charset="-78"/>
                <a:cs typeface="Alexandria Medium" pitchFamily="2" charset="-78"/>
              </a:rPr>
              <a:t>ويمثل هذا النظام الألوان التي تقع إلى جنب بعضها البعض على عجلة الألوان.</a:t>
            </a:r>
          </a:p>
          <a:p>
            <a:pPr algn="just" rtl="1">
              <a:lnSpc>
                <a:spcPct val="170000"/>
              </a:lnSpc>
              <a:buFont typeface="Arial" panose="020B0604020202020204" pitchFamily="34" charset="0"/>
              <a:buChar char="•"/>
            </a:pPr>
            <a:r>
              <a:rPr lang="ar-EG" sz="2900" b="1" dirty="0">
                <a:latin typeface="Alexandria Medium" pitchFamily="2" charset="-78"/>
                <a:cs typeface="Alexandria Medium" pitchFamily="2" charset="-78"/>
              </a:rPr>
              <a:t>نظام الألوان الثلاثية </a:t>
            </a:r>
            <a:r>
              <a:rPr lang="en-US" sz="2900" dirty="0">
                <a:latin typeface="Alexandria Medium" pitchFamily="2" charset="-78"/>
                <a:cs typeface="Alexandria Medium" pitchFamily="2" charset="-78"/>
              </a:rPr>
              <a:t>Triadic color scheme: </a:t>
            </a:r>
            <a:r>
              <a:rPr lang="ar-EG" sz="2900" dirty="0">
                <a:latin typeface="Alexandria Medium" pitchFamily="2" charset="-78"/>
                <a:cs typeface="Alexandria Medium" pitchFamily="2" charset="-78"/>
              </a:rPr>
              <a:t>إذا قمت برسم مثلث داخل الدائرة الداخلية لعجلة الألوان فإن الألوان التي تشير إليها رؤوس المثلث الثلاثة تكون معاً نظام الألوان الثلاثية.</a:t>
            </a:r>
          </a:p>
          <a:p>
            <a:pPr algn="just" rtl="1">
              <a:lnSpc>
                <a:spcPct val="170000"/>
              </a:lnSpc>
              <a:buFont typeface="Arial" panose="020B0604020202020204" pitchFamily="34" charset="0"/>
              <a:buChar char="•"/>
            </a:pPr>
            <a:r>
              <a:rPr lang="ar-EG" sz="2900" b="1" dirty="0">
                <a:latin typeface="Alexandria Medium" pitchFamily="2" charset="-78"/>
                <a:cs typeface="Alexandria Medium" pitchFamily="2" charset="-78"/>
              </a:rPr>
              <a:t>نظام الألوان الرباعي (المربع) </a:t>
            </a:r>
            <a:r>
              <a:rPr lang="en-US" sz="2900" dirty="0">
                <a:latin typeface="Alexandria Medium" pitchFamily="2" charset="-78"/>
                <a:cs typeface="Alexandria Medium" pitchFamily="2" charset="-78"/>
              </a:rPr>
              <a:t>Square color scheme: </a:t>
            </a:r>
            <a:r>
              <a:rPr lang="ar-EG" sz="2900" dirty="0">
                <a:latin typeface="Alexandria Medium" pitchFamily="2" charset="-78"/>
                <a:cs typeface="Alexandria Medium" pitchFamily="2" charset="-78"/>
              </a:rPr>
              <a:t>عند رسم مربع أو مستطيل داخل عجلة الألوان سينتج نظام من أربع ألوان يسمى النظام الرباعي المربع في حال استخدام المربع، أو النظام الرباعي المستطيل .</a:t>
            </a:r>
          </a:p>
          <a:p>
            <a:pPr algn="just" rtl="1">
              <a:lnSpc>
                <a:spcPct val="170000"/>
              </a:lnSpc>
              <a:buFont typeface="Arial" panose="020B0604020202020204" pitchFamily="34" charset="0"/>
              <a:buChar char="•"/>
            </a:pPr>
            <a:r>
              <a:rPr lang="ar-EG" sz="2900" b="1" dirty="0">
                <a:latin typeface="Alexandria Medium" pitchFamily="2" charset="-78"/>
                <a:cs typeface="Alexandria Medium" pitchFamily="2" charset="-78"/>
              </a:rPr>
              <a:t>نظام الألوان الباردة والحارة.</a:t>
            </a:r>
          </a:p>
          <a:p>
            <a:pPr algn="r" rtl="1"/>
            <a:endParaRPr lang="en-US" dirty="0"/>
          </a:p>
        </p:txBody>
      </p:sp>
      <p:pic>
        <p:nvPicPr>
          <p:cNvPr id="5" name="Picture 4" descr="A color wheel with different colors&#10;&#10;Description automatically generated">
            <a:extLst>
              <a:ext uri="{FF2B5EF4-FFF2-40B4-BE49-F238E27FC236}">
                <a16:creationId xmlns:a16="http://schemas.microsoft.com/office/drawing/2014/main" id="{8D55E95A-7504-A848-A8A6-8A48315F8C9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5558" y="1155872"/>
            <a:ext cx="2663138" cy="2579914"/>
          </a:xfrm>
          <a:prstGeom prst="rect">
            <a:avLst/>
          </a:prstGeom>
        </p:spPr>
      </p:pic>
      <p:pic>
        <p:nvPicPr>
          <p:cNvPr id="8" name="Picture 7" descr="A color wheel with different colors&#10;&#10;Description automatically generated">
            <a:extLst>
              <a:ext uri="{FF2B5EF4-FFF2-40B4-BE49-F238E27FC236}">
                <a16:creationId xmlns:a16="http://schemas.microsoft.com/office/drawing/2014/main" id="{22A358A8-293F-9AD7-F488-B16A2EB2C4B7}"/>
              </a:ext>
            </a:extLst>
          </p:cNvPr>
          <p:cNvPicPr>
            <a:picLocks noChangeAspect="1"/>
          </p:cNvPicPr>
          <p:nvPr/>
        </p:nvPicPr>
        <p:blipFill rotWithShape="1">
          <a:blip r:embed="rId3">
            <a:extLst>
              <a:ext uri="{28A0092B-C50C-407E-A947-70E740481C1C}">
                <a14:useLocalDpi xmlns:a14="http://schemas.microsoft.com/office/drawing/2010/main" val="0"/>
              </a:ext>
            </a:extLst>
          </a:blip>
          <a:srcRect l="21534" t="7856" r="21640" b="7858"/>
          <a:stretch/>
        </p:blipFill>
        <p:spPr>
          <a:xfrm>
            <a:off x="375557" y="4023400"/>
            <a:ext cx="2609065" cy="2579914"/>
          </a:xfrm>
          <a:prstGeom prst="rect">
            <a:avLst/>
          </a:prstGeom>
        </p:spPr>
      </p:pic>
    </p:spTree>
    <p:extLst>
      <p:ext uri="{BB962C8B-B14F-4D97-AF65-F5344CB8AC3E}">
        <p14:creationId xmlns:p14="http://schemas.microsoft.com/office/powerpoint/2010/main" val="15481420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3B4DC-4DE7-63E8-A2D6-4B5FF0D2C840}"/>
              </a:ext>
            </a:extLst>
          </p:cNvPr>
          <p:cNvSpPr>
            <a:spLocks noGrp="1"/>
          </p:cNvSpPr>
          <p:nvPr>
            <p:ph type="title"/>
          </p:nvPr>
        </p:nvSpPr>
        <p:spPr/>
        <p:txBody>
          <a:bodyPr>
            <a:normAutofit/>
          </a:bodyPr>
          <a:lstStyle/>
          <a:p>
            <a:pPr algn="ctr"/>
            <a:r>
              <a:rPr lang="ar-EG" sz="2400" dirty="0">
                <a:latin typeface="Alexandria Medium" pitchFamily="2" charset="-78"/>
                <a:cs typeface="Alexandria Medium" pitchFamily="2" charset="-78"/>
              </a:rPr>
              <a:t>أسس إنتاج المواقع الالكترونية لشركات الأعمال على مستوى الأداء</a:t>
            </a:r>
            <a:endParaRPr lang="en-US" sz="2400" dirty="0"/>
          </a:p>
        </p:txBody>
      </p:sp>
      <p:sp>
        <p:nvSpPr>
          <p:cNvPr id="3" name="Content Placeholder 2">
            <a:extLst>
              <a:ext uri="{FF2B5EF4-FFF2-40B4-BE49-F238E27FC236}">
                <a16:creationId xmlns:a16="http://schemas.microsoft.com/office/drawing/2014/main" id="{A4AA1EF9-C9AE-2FD7-E3AF-0805394F5486}"/>
              </a:ext>
            </a:extLst>
          </p:cNvPr>
          <p:cNvSpPr>
            <a:spLocks noGrp="1"/>
          </p:cNvSpPr>
          <p:nvPr>
            <p:ph idx="1"/>
          </p:nvPr>
        </p:nvSpPr>
        <p:spPr>
          <a:xfrm>
            <a:off x="1168853" y="2141537"/>
            <a:ext cx="9854293" cy="4351338"/>
          </a:xfrm>
        </p:spPr>
        <p:txBody>
          <a:bodyPr>
            <a:normAutofit/>
          </a:bodyPr>
          <a:lstStyle/>
          <a:p>
            <a:pPr algn="just" rtl="1">
              <a:lnSpc>
                <a:spcPct val="150000"/>
              </a:lnSpc>
            </a:pPr>
            <a:r>
              <a:rPr lang="ar-EG" sz="1600" dirty="0">
                <a:latin typeface="Alexandria Medium" pitchFamily="2" charset="-78"/>
                <a:cs typeface="Alexandria Medium" pitchFamily="2" charset="-78"/>
              </a:rPr>
              <a:t>صمم موقعك باحترافية حتى يكون</a:t>
            </a:r>
            <a:r>
              <a:rPr lang="ar-EG" sz="1600" u="sng" dirty="0">
                <a:latin typeface="Alexandria Medium" pitchFamily="2" charset="-78"/>
                <a:cs typeface="Alexandria Medium" pitchFamily="2" charset="-78"/>
              </a:rPr>
              <a:t> متجاوب مع مختلف أنواع الشاشات الخاصة </a:t>
            </a:r>
            <a:r>
              <a:rPr lang="ar-EG" sz="1600" dirty="0">
                <a:latin typeface="Alexandria Medium" pitchFamily="2" charset="-78"/>
                <a:cs typeface="Alexandria Medium" pitchFamily="2" charset="-78"/>
              </a:rPr>
              <a:t>بالهواتف الذكية والحواسيب وغيرها، مع مراعاة أحجام الخطوط ومقاسات الصور على هذه الأجهزة.</a:t>
            </a:r>
          </a:p>
          <a:p>
            <a:pPr algn="just" rtl="1">
              <a:lnSpc>
                <a:spcPct val="150000"/>
              </a:lnSpc>
            </a:pPr>
            <a:r>
              <a:rPr lang="ar-EG" sz="1600" u="sng" dirty="0">
                <a:latin typeface="Alexandria Medium" pitchFamily="2" charset="-78"/>
                <a:cs typeface="Alexandria Medium" pitchFamily="2" charset="-78"/>
              </a:rPr>
              <a:t>تحسين سرعة الموقع لضمان </a:t>
            </a:r>
            <a:r>
              <a:rPr lang="ar-EG" sz="1600" dirty="0">
                <a:latin typeface="Alexandria Medium" pitchFamily="2" charset="-78"/>
                <a:cs typeface="Alexandria Medium" pitchFamily="2" charset="-78"/>
              </a:rPr>
              <a:t>بقاء الزائر داخل موقعك لفترة طويلة، ويمكنك هنا الاهتمام بضغط الصور والوسائط قبل رفعها على الموقع والحصول على الاستضافة المناسبة لحجم الموقع. حيث يفضل المستخدم الدخول للموقع وتحميله بسرعة فائقة، بالإضافة إلى سهولة التنقل بين الصفحات.</a:t>
            </a:r>
          </a:p>
          <a:p>
            <a:pPr algn="just" rtl="1">
              <a:lnSpc>
                <a:spcPct val="150000"/>
              </a:lnSpc>
            </a:pPr>
            <a:r>
              <a:rPr lang="ar-EG" sz="1600" u="sng" dirty="0">
                <a:latin typeface="Alexandria Medium" pitchFamily="2" charset="-78"/>
                <a:cs typeface="Alexandria Medium" pitchFamily="2" charset="-78"/>
              </a:rPr>
              <a:t>التفاعل داخل موقع الويب هو أساس النجاح </a:t>
            </a:r>
            <a:r>
              <a:rPr lang="ar-EG" sz="1600" dirty="0">
                <a:latin typeface="Alexandria Medium" pitchFamily="2" charset="-78"/>
                <a:cs typeface="Alexandria Medium" pitchFamily="2" charset="-78"/>
              </a:rPr>
              <a:t>لأنه يساعد على زيادة انتشار المنتجات والخدمات، كما يساهم في كسب ثقة العملاء، لذلك اهتم بعدة عوامل لتحقيق التفاعل منها تصميم موقع متكامل العناصر خاصةً واجهة المستخدم، ومعالجة الأخطاء، والروابط الداخلية اللازمة للانتقال بين صفحات الويب.</a:t>
            </a:r>
            <a:endParaRPr lang="en-US" sz="1600" dirty="0">
              <a:latin typeface="Alexandria Medium" pitchFamily="2" charset="-78"/>
              <a:cs typeface="Alexandria Medium" pitchFamily="2" charset="-78"/>
            </a:endParaRPr>
          </a:p>
          <a:p>
            <a:pPr algn="just" rtl="1">
              <a:lnSpc>
                <a:spcPct val="150000"/>
              </a:lnSpc>
            </a:pPr>
            <a:endParaRPr lang="ar-EG" sz="1600" dirty="0">
              <a:latin typeface="Alexandria Medium" pitchFamily="2" charset="-78"/>
              <a:cs typeface="Alexandria Medium" pitchFamily="2" charset="-78"/>
            </a:endParaRPr>
          </a:p>
          <a:p>
            <a:pPr algn="just" rtl="1">
              <a:lnSpc>
                <a:spcPct val="150000"/>
              </a:lnSpc>
            </a:pPr>
            <a:endParaRPr lang="ar-EG" dirty="0">
              <a:latin typeface="Alexandria Medium" pitchFamily="2" charset="-78"/>
              <a:cs typeface="Alexandria Medium" pitchFamily="2" charset="-78"/>
            </a:endParaRPr>
          </a:p>
          <a:p>
            <a:pPr algn="just" rtl="1">
              <a:lnSpc>
                <a:spcPct val="15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31451FEA-B02E-27B9-A4C2-FF0B01A78E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51147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8944A-F854-7FCB-9425-3FDF1AB4E7DB}"/>
              </a:ext>
            </a:extLst>
          </p:cNvPr>
          <p:cNvSpPr>
            <a:spLocks noGrp="1"/>
          </p:cNvSpPr>
          <p:nvPr>
            <p:ph type="title"/>
          </p:nvPr>
        </p:nvSpPr>
        <p:spPr>
          <a:xfrm>
            <a:off x="707572" y="0"/>
            <a:ext cx="10515600" cy="1325563"/>
          </a:xfrm>
        </p:spPr>
        <p:txBody>
          <a:bodyPr>
            <a:normAutofit/>
          </a:bodyPr>
          <a:lstStyle/>
          <a:p>
            <a:pPr algn="ctr"/>
            <a:r>
              <a:rPr lang="ar-EG" sz="2800" dirty="0">
                <a:latin typeface="Alexandria Medium" pitchFamily="2" charset="-78"/>
                <a:cs typeface="Alexandria Medium" pitchFamily="2" charset="-78"/>
              </a:rPr>
              <a:t>العناصر الخمس الأساسية لتصميم الموقع الالكتروني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85CAFF0A-F313-C251-1A9C-EFCEE4A64D8B}"/>
              </a:ext>
            </a:extLst>
          </p:cNvPr>
          <p:cNvSpPr>
            <a:spLocks noGrp="1"/>
          </p:cNvSpPr>
          <p:nvPr>
            <p:ph idx="1"/>
          </p:nvPr>
        </p:nvSpPr>
        <p:spPr>
          <a:xfrm>
            <a:off x="838200" y="1387929"/>
            <a:ext cx="10515600" cy="5225142"/>
          </a:xfrm>
        </p:spPr>
        <p:txBody>
          <a:bodyPr>
            <a:normAutofit fontScale="85000" lnSpcReduction="20000"/>
          </a:bodyPr>
          <a:lstStyle/>
          <a:p>
            <a:pPr algn="just" rtl="1">
              <a:lnSpc>
                <a:spcPct val="170000"/>
              </a:lnSpc>
            </a:pPr>
            <a:r>
              <a:rPr lang="ar-EG" sz="1900" b="1" dirty="0">
                <a:latin typeface="Alexandria Medium" pitchFamily="2" charset="-78"/>
                <a:cs typeface="Alexandria Medium" pitchFamily="2" charset="-78"/>
              </a:rPr>
              <a:t>النطاق (الدومين)</a:t>
            </a:r>
            <a:r>
              <a:rPr lang="en-US" sz="1900" b="1" dirty="0">
                <a:latin typeface="Alexandria Medium" pitchFamily="2" charset="-78"/>
                <a:cs typeface="Alexandria Medium" pitchFamily="2" charset="-78"/>
              </a:rPr>
              <a:t> </a:t>
            </a:r>
            <a:r>
              <a:rPr lang="ar-EG" sz="1900" dirty="0">
                <a:latin typeface="Alexandria Medium" pitchFamily="2" charset="-78"/>
                <a:cs typeface="Alexandria Medium" pitchFamily="2" charset="-78"/>
              </a:rPr>
              <a:t>الدومين ما هو إلا العنوان الخاص بموقعك الذي يظهر أمام الزوار، لذلك عليك اختيار اسم جذاب يعبر عن نشاطك وما تقدمه من خدمات، على أن يكون قصير سهل الحفظ لكي ينطبع في الأذهان بسهولة، وتجنب استخدام الرموز الصعبة، </a:t>
            </a:r>
            <a:r>
              <a:rPr lang="en-US" sz="1900" dirty="0">
                <a:latin typeface="Alexandria Medium" pitchFamily="2" charset="-78"/>
                <a:cs typeface="Alexandria Medium" pitchFamily="2" charset="-78"/>
              </a:rPr>
              <a:t>Go </a:t>
            </a:r>
            <a:r>
              <a:rPr lang="en-US" sz="1900" dirty="0" err="1">
                <a:latin typeface="Alexandria Medium" pitchFamily="2" charset="-78"/>
                <a:cs typeface="Alexandria Medium" pitchFamily="2" charset="-78"/>
              </a:rPr>
              <a:t>dady</a:t>
            </a:r>
            <a:endParaRPr lang="ar-EG" sz="1900" dirty="0">
              <a:latin typeface="Alexandria Medium" pitchFamily="2" charset="-78"/>
              <a:cs typeface="Alexandria Medium" pitchFamily="2" charset="-78"/>
            </a:endParaRPr>
          </a:p>
          <a:p>
            <a:pPr algn="just" rtl="1">
              <a:lnSpc>
                <a:spcPct val="170000"/>
              </a:lnSpc>
            </a:pPr>
            <a:r>
              <a:rPr lang="ar-EG" sz="1900" b="1" dirty="0">
                <a:latin typeface="Alexandria Medium" pitchFamily="2" charset="-78"/>
                <a:cs typeface="Alexandria Medium" pitchFamily="2" charset="-78"/>
              </a:rPr>
              <a:t>الاستضافة</a:t>
            </a:r>
            <a:r>
              <a:rPr lang="en-US" sz="1900" b="1" dirty="0">
                <a:latin typeface="Alexandria Medium" pitchFamily="2" charset="-78"/>
                <a:cs typeface="Alexandria Medium" pitchFamily="2" charset="-78"/>
              </a:rPr>
              <a:t> </a:t>
            </a:r>
            <a:r>
              <a:rPr lang="ar-EG" sz="1900" dirty="0">
                <a:latin typeface="Alexandria Medium" pitchFamily="2" charset="-78"/>
                <a:cs typeface="Alexandria Medium" pitchFamily="2" charset="-78"/>
              </a:rPr>
              <a:t>الاستضافة هي التي تضمن وصول موقعك لأكبر عدد من العملاء على المستوى المحلي والعالمي، لأن اختيار نوع الاستضافة المناسبة لحجم موقعك يساعد على التصفح السريع للموقع، مما يجذب إليك المزيد من الزيارات.</a:t>
            </a:r>
          </a:p>
          <a:p>
            <a:pPr algn="just" rtl="1">
              <a:lnSpc>
                <a:spcPct val="170000"/>
              </a:lnSpc>
            </a:pPr>
            <a:r>
              <a:rPr lang="ar-EG" sz="1900" b="1" dirty="0">
                <a:latin typeface="Alexandria Medium" pitchFamily="2" charset="-78"/>
                <a:cs typeface="Alexandria Medium" pitchFamily="2" charset="-78"/>
              </a:rPr>
              <a:t>تصميم متجاوب</a:t>
            </a:r>
            <a:r>
              <a:rPr lang="en-US" sz="1900" b="1" dirty="0">
                <a:latin typeface="Alexandria Medium" pitchFamily="2" charset="-78"/>
                <a:cs typeface="Alexandria Medium" pitchFamily="2" charset="-78"/>
              </a:rPr>
              <a:t>: </a:t>
            </a:r>
            <a:r>
              <a:rPr lang="ar-EG" sz="1900" b="1" dirty="0">
                <a:latin typeface="Alexandria Medium" pitchFamily="2" charset="-78"/>
                <a:cs typeface="Alexandria Medium" pitchFamily="2" charset="-78"/>
              </a:rPr>
              <a:t> </a:t>
            </a:r>
            <a:r>
              <a:rPr lang="ar-EG" sz="1900" dirty="0">
                <a:latin typeface="Alexandria Medium" pitchFamily="2" charset="-78"/>
                <a:cs typeface="Alexandria Medium" pitchFamily="2" charset="-78"/>
              </a:rPr>
              <a:t>الموقع الإلكتروني المتجاوب مع كل الشاشات هو الأفضل على الإطلاق، حتى لا تخسر أي فئة من عملائك، لذلك اهتم بجودة تصميم الموقع سواء كان على الحاسوب أو الهواتف.</a:t>
            </a:r>
            <a:endParaRPr lang="en-US" sz="1900" dirty="0">
              <a:latin typeface="Alexandria Medium" pitchFamily="2" charset="-78"/>
              <a:cs typeface="Alexandria Medium" pitchFamily="2" charset="-78"/>
            </a:endParaRPr>
          </a:p>
          <a:p>
            <a:pPr algn="just" rtl="1">
              <a:lnSpc>
                <a:spcPct val="170000"/>
              </a:lnSpc>
            </a:pPr>
            <a:r>
              <a:rPr lang="ar-EG" sz="1900" b="1" dirty="0">
                <a:latin typeface="Alexandria Medium" pitchFamily="2" charset="-78"/>
                <a:cs typeface="Alexandria Medium" pitchFamily="2" charset="-78"/>
              </a:rPr>
              <a:t>تحسين محركات البحث “</a:t>
            </a:r>
            <a:r>
              <a:rPr lang="en-US" sz="1900" b="1" dirty="0">
                <a:latin typeface="Alexandria Medium" pitchFamily="2" charset="-78"/>
                <a:cs typeface="Alexandria Medium" pitchFamily="2" charset="-78"/>
              </a:rPr>
              <a:t>SEO</a:t>
            </a:r>
            <a:r>
              <a:rPr lang="ar-EG" sz="1900" b="1" dirty="0">
                <a:latin typeface="Alexandria Medium" pitchFamily="2" charset="-78"/>
                <a:cs typeface="Alexandria Medium" pitchFamily="2" charset="-78"/>
              </a:rPr>
              <a:t>” </a:t>
            </a:r>
            <a:r>
              <a:rPr lang="ar-EG" sz="1900" dirty="0">
                <a:latin typeface="Alexandria Medium" pitchFamily="2" charset="-78"/>
                <a:cs typeface="Alexandria Medium" pitchFamily="2" charset="-78"/>
              </a:rPr>
              <a:t>واحدة من أهم الوسائل التي تساعد موقعك على الظهور في أول نتائج البحث هي تحسين محركات البحث، والتي تساهم في توفير أفضل تجربة للمستخدم ورفع ترتيب نتائج موقعك.</a:t>
            </a:r>
          </a:p>
          <a:p>
            <a:pPr algn="just" rtl="1">
              <a:lnSpc>
                <a:spcPct val="170000"/>
              </a:lnSpc>
            </a:pPr>
            <a:r>
              <a:rPr lang="ar-EG" sz="1900" b="1" dirty="0">
                <a:latin typeface="Alexandria Medium" pitchFamily="2" charset="-78"/>
                <a:cs typeface="Alexandria Medium" pitchFamily="2" charset="-78"/>
              </a:rPr>
              <a:t>محتوى مفيد عالي الجودة </a:t>
            </a:r>
            <a:r>
              <a:rPr lang="ar-EG" sz="1900" dirty="0">
                <a:latin typeface="Alexandria Medium" pitchFamily="2" charset="-78"/>
                <a:cs typeface="Alexandria Medium" pitchFamily="2" charset="-78"/>
              </a:rPr>
              <a:t>المحتوى من أهم العوامل التي تساعد في نشر منتجات وخدمات الموقع على أوسع نطاق، لذلك احرص على إنشاء موقع مفيد لكل الزوار، مع تجنب الأخطاء الإملائية والنحوية.</a:t>
            </a:r>
          </a:p>
          <a:p>
            <a:pPr algn="just" rtl="1">
              <a:lnSpc>
                <a:spcPct val="170000"/>
              </a:lnSpc>
            </a:pPr>
            <a:endParaRPr lang="en-US" sz="1600" dirty="0">
              <a:latin typeface="Alexandria Medium" pitchFamily="2" charset="-78"/>
              <a:cs typeface="Alexandria Medium" pitchFamily="2" charset="-78"/>
            </a:endParaRPr>
          </a:p>
          <a:p>
            <a:pPr algn="just" rtl="1">
              <a:lnSpc>
                <a:spcPct val="170000"/>
              </a:lnSpc>
            </a:pPr>
            <a:endParaRPr lang="ar-EG" sz="1600" dirty="0">
              <a:latin typeface="Alexandria Medium" pitchFamily="2" charset="-78"/>
              <a:cs typeface="Alexandria Medium" pitchFamily="2" charset="-78"/>
            </a:endParaRPr>
          </a:p>
          <a:p>
            <a:pPr algn="just" rtl="1">
              <a:lnSpc>
                <a:spcPct val="170000"/>
              </a:lnSpc>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CC3261A-5073-653A-FC4A-D166C540C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5758125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FBC47-4BA4-561A-DC80-A4AF0C9271F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أمثلة لبعض المتاجر الالكترونية ذات التصميم الجيد</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A1C9DC14-C133-2154-175A-540EF585BD7A}"/>
              </a:ext>
            </a:extLst>
          </p:cNvPr>
          <p:cNvSpPr>
            <a:spLocks noGrp="1"/>
          </p:cNvSpPr>
          <p:nvPr>
            <p:ph idx="1"/>
          </p:nvPr>
        </p:nvSpPr>
        <p:spPr>
          <a:xfrm>
            <a:off x="838200" y="2141537"/>
            <a:ext cx="10515600" cy="4351338"/>
          </a:xfrm>
        </p:spPr>
        <p:txBody>
          <a:bodyPr/>
          <a:lstStyle/>
          <a:p>
            <a:pPr>
              <a:lnSpc>
                <a:spcPct val="150000"/>
              </a:lnSpc>
            </a:pPr>
            <a:r>
              <a:rPr lang="en-US" sz="1800" dirty="0">
                <a:latin typeface="Alexandria Medium" pitchFamily="2" charset="-78"/>
                <a:cs typeface="Alexandria Medium" pitchFamily="2" charset="-78"/>
                <a:hlinkClick r:id="rId2"/>
              </a:rPr>
              <a:t>https://www.alibaba.com/</a:t>
            </a:r>
            <a:endParaRPr lang="ar-EG"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3"/>
              </a:rPr>
              <a:t>https://bh.opensooq.com/ar</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4"/>
              </a:rPr>
              <a:t>https://www.dubizzle.com.bh/</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5"/>
              </a:rPr>
              <a:t>https://bh.wego.com/</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6"/>
              </a:rPr>
              <a:t>https://ar.trivago.com/ar-145</a:t>
            </a:r>
            <a:endParaRPr lang="ar-EG" sz="1800" dirty="0">
              <a:latin typeface="Alexandria Medium" pitchFamily="2" charset="-78"/>
              <a:cs typeface="Alexandria Medium" pitchFamily="2" charset="-78"/>
            </a:endParaRPr>
          </a:p>
          <a:p>
            <a:pPr marL="0" indent="0">
              <a:buNone/>
            </a:pPr>
            <a:endParaRPr lang="ar-EG" dirty="0"/>
          </a:p>
          <a:p>
            <a:endParaRPr lang="en-US" dirty="0"/>
          </a:p>
        </p:txBody>
      </p:sp>
      <p:pic>
        <p:nvPicPr>
          <p:cNvPr id="5" name="Picture 4" descr="A blue globe with white text&#10;&#10;Description automatically generated">
            <a:extLst>
              <a:ext uri="{FF2B5EF4-FFF2-40B4-BE49-F238E27FC236}">
                <a16:creationId xmlns:a16="http://schemas.microsoft.com/office/drawing/2014/main" id="{5EC506DA-6FD5-A247-6BF3-7DEAD0CAF8E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05586" y="2141537"/>
            <a:ext cx="2621643" cy="2621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EEFE932D-8A08-A370-6F6F-95AEA202C1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1690261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D4C78-0F10-58E8-EE7D-7008D809AF6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مفيدة تقدم تصميمات جاهزة للمواقع الالكترونية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05271DB-8078-682C-3A5F-F234E545D760}"/>
              </a:ext>
            </a:extLst>
          </p:cNvPr>
          <p:cNvSpPr>
            <a:spLocks noGrp="1"/>
          </p:cNvSpPr>
          <p:nvPr>
            <p:ph idx="1"/>
          </p:nvPr>
        </p:nvSpPr>
        <p:spPr>
          <a:xfrm>
            <a:off x="838200" y="1690688"/>
            <a:ext cx="10515600" cy="4351338"/>
          </a:xfrm>
        </p:spPr>
        <p:txBody>
          <a:bodyPr/>
          <a:lstStyle/>
          <a:p>
            <a:pPr>
              <a:lnSpc>
                <a:spcPct val="150000"/>
              </a:lnSpc>
            </a:pPr>
            <a:r>
              <a:rPr lang="en-US" sz="1800" dirty="0">
                <a:latin typeface="Alexandria Medium" pitchFamily="2" charset="-78"/>
                <a:cs typeface="Alexandria Medium" pitchFamily="2" charset="-78"/>
                <a:hlinkClick r:id="rId2"/>
              </a:rPr>
              <a:t>https://app.site123.com/manager/items_list.php</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rPr>
              <a:t>Google sites</a:t>
            </a:r>
          </a:p>
          <a:p>
            <a:pPr>
              <a:lnSpc>
                <a:spcPct val="150000"/>
              </a:lnSpc>
            </a:pPr>
            <a:r>
              <a:rPr lang="en-US" sz="1800" dirty="0">
                <a:latin typeface="Alexandria Medium" pitchFamily="2" charset="-78"/>
                <a:cs typeface="Alexandria Medium" pitchFamily="2" charset="-78"/>
                <a:hlinkClick r:id="rId3"/>
              </a:rPr>
              <a:t>https://www.strikingly.com/</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4"/>
              </a:rPr>
              <a:t>https://www.canva.com/website-builder/</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5"/>
              </a:rPr>
              <a:t>https://www.weebly.com/</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6"/>
              </a:rPr>
              <a:t>https://www.website.com/?source=SC</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7"/>
              </a:rPr>
              <a:t>https://www.yola.com/</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8"/>
              </a:rPr>
              <a:t>https://www.wix.com/</a:t>
            </a:r>
            <a:endParaRPr lang="en-US" sz="1800" dirty="0">
              <a:latin typeface="Alexandria Medium" pitchFamily="2" charset="-78"/>
              <a:cs typeface="Alexandria Medium" pitchFamily="2" charset="-78"/>
            </a:endParaRPr>
          </a:p>
          <a:p>
            <a:endParaRPr lang="en-US" dirty="0"/>
          </a:p>
        </p:txBody>
      </p:sp>
      <p:pic>
        <p:nvPicPr>
          <p:cNvPr id="4" name="Picture 3" descr="A blue globe with white text&#10;&#10;Description automatically generated">
            <a:extLst>
              <a:ext uri="{FF2B5EF4-FFF2-40B4-BE49-F238E27FC236}">
                <a16:creationId xmlns:a16="http://schemas.microsoft.com/office/drawing/2014/main" id="{CC2B850F-FFF6-3B54-5F4D-6BD0C64DE59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732157" y="2337480"/>
            <a:ext cx="2621643" cy="2621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Graphic 21">
            <a:extLst>
              <a:ext uri="{FF2B5EF4-FFF2-40B4-BE49-F238E27FC236}">
                <a16:creationId xmlns:a16="http://schemas.microsoft.com/office/drawing/2014/main" id="{825A06B8-5C1C-5C01-F8BE-7CE8D56067FB}"/>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0626049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83E8F-140F-79D2-DD98-68476478CD9F}"/>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الرسائل والنشرات البريدية التسويقية </a:t>
            </a:r>
            <a:endParaRPr lang="en-US" sz="2800" dirty="0"/>
          </a:p>
        </p:txBody>
      </p:sp>
      <p:sp>
        <p:nvSpPr>
          <p:cNvPr id="3" name="Content Placeholder 2">
            <a:extLst>
              <a:ext uri="{FF2B5EF4-FFF2-40B4-BE49-F238E27FC236}">
                <a16:creationId xmlns:a16="http://schemas.microsoft.com/office/drawing/2014/main" id="{077F0C75-8D71-C587-DCCB-6A28204263FB}"/>
              </a:ext>
            </a:extLst>
          </p:cNvPr>
          <p:cNvSpPr>
            <a:spLocks noGrp="1"/>
          </p:cNvSpPr>
          <p:nvPr>
            <p:ph idx="1"/>
          </p:nvPr>
        </p:nvSpPr>
        <p:spPr>
          <a:xfrm>
            <a:off x="838200" y="1720170"/>
            <a:ext cx="10515600" cy="4667250"/>
          </a:xfrm>
        </p:spPr>
        <p:txBody>
          <a:bodyPr>
            <a:normAutofit lnSpcReduction="10000"/>
          </a:bodyPr>
          <a:lstStyle/>
          <a:p>
            <a:pPr algn="just" rtl="1">
              <a:lnSpc>
                <a:spcPct val="170000"/>
              </a:lnSpc>
            </a:pPr>
            <a:r>
              <a:rPr lang="ar-EG" sz="1600" b="1" u="sng" dirty="0">
                <a:solidFill>
                  <a:srgbClr val="FF0000"/>
                </a:solidFill>
                <a:latin typeface="Alexandria Medium" pitchFamily="2" charset="-78"/>
                <a:cs typeface="Alexandria Medium" pitchFamily="2" charset="-78"/>
              </a:rPr>
              <a:t>التسويق عبر البريد الإلكتروني </a:t>
            </a:r>
            <a:r>
              <a:rPr lang="ar-EG" sz="1600" dirty="0">
                <a:latin typeface="Alexandria Medium" pitchFamily="2" charset="-78"/>
                <a:cs typeface="Alexandria Medium" pitchFamily="2" charset="-78"/>
              </a:rPr>
              <a:t>هو أحد أكبر استراتيجيات التسويق فعالية وكفاءة، وهو عبارة عن إرسال رسائل ترويجية قد تحتوي على عروض أو نصائح أو أخبار لقائمتك البريدية، وهي عبارة عن قائمة تحتوي على بيانات وعناوين بريد إلكتروني تخص الأشخاص الذين سجّلوا في نشرتك البريدية.</a:t>
            </a:r>
          </a:p>
          <a:p>
            <a:pPr algn="just" rtl="1">
              <a:lnSpc>
                <a:spcPct val="170000"/>
              </a:lnSpc>
            </a:pPr>
            <a:r>
              <a:rPr lang="ar-EG" sz="1600" dirty="0">
                <a:latin typeface="Alexandria Medium" pitchFamily="2" charset="-78"/>
                <a:cs typeface="Alexandria Medium" pitchFamily="2" charset="-78"/>
              </a:rPr>
              <a:t>فيما يخص التجارة الإلكترونية، يستخدم التسويق عبر البريد الإلكتروني في زيادة المبيعات وزيادة المشترين المحتملين من المتجر، من خلال إرسال العروض إلى زوّار المتجر أو غيرهم من الذين تركوا سلة مشترياتهم مهملة منذ فترة، أو حتى بشكل غير مباشر عن طريق إرسال نشرات بريدية تحتوي على أحدث العروض التي يقدمها متجرك بجانب بعض النصائح المفيدة للزوّار.</a:t>
            </a:r>
          </a:p>
          <a:p>
            <a:pPr algn="just" rtl="1">
              <a:lnSpc>
                <a:spcPct val="170000"/>
              </a:lnSpc>
            </a:pPr>
            <a:r>
              <a:rPr lang="ar-EG" sz="1600" dirty="0">
                <a:latin typeface="Alexandria Medium" pitchFamily="2" charset="-78"/>
                <a:cs typeface="Alexandria Medium" pitchFamily="2" charset="-78"/>
              </a:rPr>
              <a:t>مؤخرًا، انتقل التسويق عبر البريد الإلكتروني من إرسال رسائل عشوائية إلى قائمة البريد كلها إلى إرسال رسائل مخصّصة وموجّهة لكل شخص بعينه، مما يجعل تلك الرسائل أكثر فعالية. وربما أكبر ما يميّز البريد الإلكتروني هو كونه وسيلة ترويجية يمكن التحكّم بها بشكل كامل من قِبل المُرسل، حيث يمكنه التحكّم بمحتوى الرسالة وتغييره كيفما يشاء ووقتما يشاء، ويظهر ذلك بأفضل شكل ممكن عند إرسال رسائل ترويجية </a:t>
            </a:r>
            <a:r>
              <a:rPr lang="ar-EG" sz="1600" dirty="0" err="1">
                <a:latin typeface="Alexandria Medium" pitchFamily="2" charset="-78"/>
                <a:cs typeface="Alexandria Medium" pitchFamily="2" charset="-78"/>
              </a:rPr>
              <a:t>مشخصنة</a:t>
            </a:r>
            <a:r>
              <a:rPr lang="ar-EG" sz="1600" dirty="0">
                <a:latin typeface="Alexandria Medium" pitchFamily="2" charset="-78"/>
                <a:cs typeface="Alexandria Medium" pitchFamily="2" charset="-78"/>
              </a:rPr>
              <a:t>.</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E743D976-19B4-B1B5-4896-36FBC0F166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921371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F84AF-60F0-EFB0-2882-9A338BD61F2F}"/>
              </a:ext>
            </a:extLst>
          </p:cNvPr>
          <p:cNvSpPr>
            <a:spLocks noGrp="1"/>
          </p:cNvSpPr>
          <p:nvPr>
            <p:ph type="title"/>
          </p:nvPr>
        </p:nvSpPr>
        <p:spPr>
          <a:xfrm>
            <a:off x="-2492828" y="2325346"/>
            <a:ext cx="10515600" cy="1325563"/>
          </a:xfrm>
        </p:spPr>
        <p:txBody>
          <a:bodyPr>
            <a:normAutofit/>
          </a:bodyPr>
          <a:lstStyle/>
          <a:p>
            <a:pPr algn="ctr">
              <a:lnSpc>
                <a:spcPct val="150000"/>
              </a:lnSpc>
            </a:pPr>
            <a:r>
              <a:rPr lang="ar-EG" sz="2400" dirty="0">
                <a:latin typeface="Alexandria Medium" pitchFamily="2" charset="-78"/>
                <a:cs typeface="Alexandria Medium" pitchFamily="2" charset="-78"/>
              </a:rPr>
              <a:t>أنواع الرسائل البريدية</a:t>
            </a:r>
            <a:br>
              <a:rPr lang="ar-EG" sz="2400" dirty="0">
                <a:latin typeface="Alexandria Medium" pitchFamily="2" charset="-78"/>
                <a:cs typeface="Alexandria Medium" pitchFamily="2" charset="-78"/>
              </a:rPr>
            </a:br>
            <a:r>
              <a:rPr lang="ar-EG" sz="2400" dirty="0">
                <a:latin typeface="Alexandria Medium" pitchFamily="2" charset="-78"/>
                <a:cs typeface="Alexandria Medium" pitchFamily="2" charset="-78"/>
              </a:rPr>
              <a:t> الالكترونية لأغراض التسويق الرقمي</a:t>
            </a:r>
            <a:endParaRPr lang="en-US" sz="2400" dirty="0">
              <a:latin typeface="Alexandria Medium" pitchFamily="2" charset="-78"/>
              <a:cs typeface="Alexandria Medium" pitchFamily="2" charset="-78"/>
            </a:endParaRPr>
          </a:p>
        </p:txBody>
      </p:sp>
      <p:sp>
        <p:nvSpPr>
          <p:cNvPr id="4" name="Rectangle 1">
            <a:extLst>
              <a:ext uri="{FF2B5EF4-FFF2-40B4-BE49-F238E27FC236}">
                <a16:creationId xmlns:a16="http://schemas.microsoft.com/office/drawing/2014/main" id="{C814E302-F3FC-FA39-5C00-F1BEE271459C}"/>
              </a:ext>
            </a:extLst>
          </p:cNvPr>
          <p:cNvSpPr>
            <a:spLocks noGrp="1" noChangeArrowheads="1"/>
          </p:cNvSpPr>
          <p:nvPr>
            <p:ph idx="1"/>
          </p:nvPr>
        </p:nvSpPr>
        <p:spPr bwMode="auto">
          <a:xfrm>
            <a:off x="4542304" y="0"/>
            <a:ext cx="7252370" cy="7017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الترحيب</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ترسل للمشتركين الجدد لتعريفهم بالشركة وما سيتلقونه من المحتوى</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تُعد أول انطباع يحصلون عليه عن علاقتهم معك</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التخصيص</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تُعتمد على معلومات المشتركين وسلوكياتهم لتقديم محتوى مخصص لهم</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تزيد من انخراط المشتركين وتحسن من معدلات التحويل</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العروض والترويج</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تسوق للمنتجات والخدمات الجديدة أو العروض الخاصة</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تستخدم استراتيجيات تسويقية كالخصومات والحملات الترويجية</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المحتوى المفيد</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تقدم معلومات وإرشادات قيمة للمشتركين دون طلب شراء</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تساعد في بناء الخبرة والثقة مع العلامة التجارية</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المتابعة</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ترسل للمشتركين الذين لم يفتحوا أو ينقروا على رسائل سابقة</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تساعد في إعادة إشراك المشتركين الباردين</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1" i="0" u="none" strike="noStrike" cap="none" normalizeH="0" baseline="0" dirty="0">
                <a:ln>
                  <a:noFill/>
                </a:ln>
                <a:solidFill>
                  <a:srgbClr val="FF0000"/>
                </a:solidFill>
                <a:effectLst/>
                <a:latin typeface="Alexandria Medium" pitchFamily="2" charset="-78"/>
                <a:cs typeface="Alexandria Medium" pitchFamily="2" charset="-78"/>
              </a:rPr>
              <a:t>رسائل إعادة التنشيط</a:t>
            </a:r>
            <a:r>
              <a:rPr kumimoji="0" lang="en-US" altLang="en-US" sz="1600" b="1" i="0" u="none" strike="noStrike" cap="none" normalizeH="0" baseline="0" dirty="0">
                <a:ln>
                  <a:noFill/>
                </a:ln>
                <a:solidFill>
                  <a:srgbClr val="FF0000"/>
                </a:solidFill>
                <a:effectLst/>
                <a:latin typeface="Alexandria Medium" pitchFamily="2" charset="-78"/>
                <a:cs typeface="Alexandria Medium" pitchFamily="2" charset="-78"/>
              </a:rPr>
              <a:t>:</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ترسل للمشتركين غير النشطين لإعادة إشراكهم</a:t>
            </a:r>
            <a:r>
              <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600" b="0" i="0" u="none" strike="noStrike" cap="none" normalizeH="0" baseline="0" dirty="0">
                <a:ln>
                  <a:noFill/>
                </a:ln>
                <a:solidFill>
                  <a:schemeClr val="tx1"/>
                </a:solidFill>
                <a:effectLst/>
                <a:latin typeface="Alexandria Medium" pitchFamily="2" charset="-78"/>
                <a:cs typeface="Alexandria Medium" pitchFamily="2" charset="-78"/>
              </a:rPr>
              <a:t>تستخدم حوافز وحملات خاصة لاستعادة المشتركين</a:t>
            </a:r>
            <a:endParaRPr kumimoji="0" lang="en-US" altLang="en-US" sz="16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3" name="Graphic 21">
            <a:extLst>
              <a:ext uri="{FF2B5EF4-FFF2-40B4-BE49-F238E27FC236}">
                <a16:creationId xmlns:a16="http://schemas.microsoft.com/office/drawing/2014/main" id="{E9707110-6E68-CCCD-C1D3-9E5AD26AF4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7947611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F84AF-60F0-EFB0-2882-9A338BD61F2F}"/>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عوامل نجاح التسويق عبر البريد الإلكتروني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056666FA-7E69-B916-1A9E-3EC69AA103D4}"/>
              </a:ext>
            </a:extLst>
          </p:cNvPr>
          <p:cNvSpPr>
            <a:spLocks noGrp="1"/>
          </p:cNvSpPr>
          <p:nvPr>
            <p:ph idx="1"/>
          </p:nvPr>
        </p:nvSpPr>
        <p:spPr>
          <a:xfrm>
            <a:off x="838200" y="1485900"/>
            <a:ext cx="10515600" cy="5225143"/>
          </a:xfrm>
        </p:spPr>
        <p:txBody>
          <a:bodyPr>
            <a:normAutofit fontScale="55000" lnSpcReduction="20000"/>
          </a:bodyPr>
          <a:lstStyle/>
          <a:p>
            <a:pPr algn="r" rtl="1"/>
            <a:endParaRPr lang="ar-EG" dirty="0"/>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معرفة الجمهور المستهدف.</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صياغة نص الرسالة الدعائية بحيث تحتوي على معلومات غير مطولة، بل مختصرة وجذابة في نفس الوقت.</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اختيار الوقت المناسب للرسالة الدعائية، كإرسالها وقت الحملات الترويجية أو التخفيضات الموسمية أو للإعلان عن منتجات وخدمات جديدة ومحسَّنة.</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إعطاء الرسالة الترويجية طابعا شخصياً. يجب أن تكون اهتمامات العملاء واضحة في الرسالة، ممّا يسرع بجذبهم.</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التأكد من أن رسائل التسويق عبر البريد الإلكتروني ترتبط بجهود إعلانية وتسويقية أخرى، مثل توزيع الكتالوجات بالبريد المباشر وحملات الإعلانات المطبوعة وموقع الويب.</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اختبار الرسالة قبل إرسالها لمجموعة العملاء للتأكد من محتواها (مثل : الصور، الروابط وما إلى ذلك).</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    إتاحة خيار منع استلام الرسالة الدعائية للمستخدم للحفاظ على خصوصيته ورغباته.</a:t>
            </a:r>
            <a:endParaRPr lang="en-US" sz="29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95B28AA4-2C73-4BBF-AD18-27603CE24A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1042648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6F6C0-753A-1D2A-1E16-225B5166A823}"/>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خطوات تدشين الرسائل البريدية التسويقية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F78C368-9049-CB17-41F8-D7DEE847B585}"/>
              </a:ext>
            </a:extLst>
          </p:cNvPr>
          <p:cNvSpPr>
            <a:spLocks noGrp="1"/>
          </p:cNvSpPr>
          <p:nvPr>
            <p:ph idx="1"/>
          </p:nvPr>
        </p:nvSpPr>
        <p:spPr>
          <a:xfrm>
            <a:off x="838200" y="1629680"/>
            <a:ext cx="10515600" cy="5032375"/>
          </a:xfrm>
        </p:spPr>
        <p:txBody>
          <a:bodyPr>
            <a:normAutofit/>
          </a:bodyPr>
          <a:lstStyle/>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اجمع قائمة عناوين البريد الإلكتروني المستهدفة: </a:t>
            </a:r>
            <a:r>
              <a:rPr lang="ar-EG" sz="1400" dirty="0">
                <a:latin typeface="Alexandria Medium" pitchFamily="2" charset="-78"/>
                <a:cs typeface="Alexandria Medium" pitchFamily="2" charset="-78"/>
              </a:rPr>
              <a:t>تأكد من أنك تملك قائمة عناوين بريد إلكتروني من المستهلكين المهتمين بالمنتجات أو الخدمات التي تقدمها شركتك. هناك طرق مختلفة لجمع هذه القائمة مثل التسجيل على الموقع الإلكتروني أو طلب العملاء السابقين لإضافة عناوينهم.</a:t>
            </a:r>
          </a:p>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أنشئ محتوى جذاب وقيم: </a:t>
            </a:r>
            <a:r>
              <a:rPr lang="ar-EG" sz="1400" dirty="0">
                <a:latin typeface="Alexandria Medium" pitchFamily="2" charset="-78"/>
                <a:cs typeface="Alexandria Medium" pitchFamily="2" charset="-78"/>
              </a:rPr>
              <a:t>قم بإنشاء رسائل بريد إلكتروني ذات محتوى مفيد وشيق للقارئ. قد يشمل ذلك عروضًا خاصة، أخبارًا عن المنتجات الجديدة، أو نصائح مفيدة للعملاء.</a:t>
            </a:r>
          </a:p>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استخدم عنوان واضح وجذاب في موضوع الرسالة: </a:t>
            </a:r>
            <a:r>
              <a:rPr lang="ar-EG" sz="1400" dirty="0">
                <a:latin typeface="Alexandria Medium" pitchFamily="2" charset="-78"/>
                <a:cs typeface="Alexandria Medium" pitchFamily="2" charset="-78"/>
              </a:rPr>
              <a:t>هذا هو أول ما سيراه المستلم، لذلك تأكد من أنه يلفت انتباههم ويدفعهم لفتح الرسالة.</a:t>
            </a:r>
          </a:p>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أختر الإخراج الشكلي </a:t>
            </a:r>
            <a:r>
              <a:rPr lang="ar-EG" sz="1400" dirty="0">
                <a:latin typeface="Alexandria Medium" pitchFamily="2" charset="-78"/>
                <a:cs typeface="Alexandria Medium" pitchFamily="2" charset="-78"/>
              </a:rPr>
              <a:t>للرسالة المطلوبة (التصميم والألوان ونوع الخط وحجمه) </a:t>
            </a:r>
          </a:p>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أرسل الرسائل في توقيت مناسب</a:t>
            </a:r>
            <a:r>
              <a:rPr lang="ar-EG" sz="1400" dirty="0">
                <a:latin typeface="Alexandria Medium" pitchFamily="2" charset="-78"/>
                <a:cs typeface="Alexandria Medium" pitchFamily="2" charset="-78"/>
              </a:rPr>
              <a:t>: حاول اختيار أوقات الإرسال التي تلائم العملاء المستهدفين. على سبيل المثال، قد تكون أوائل الأسبوع أو الأوقات الصباحية هي الأفضل.</a:t>
            </a:r>
          </a:p>
          <a:p>
            <a:pPr algn="r" rtl="1">
              <a:lnSpc>
                <a:spcPct val="170000"/>
              </a:lnSpc>
              <a:buFont typeface="Wingdings" panose="05000000000000000000" pitchFamily="2" charset="2"/>
              <a:buChar char="ü"/>
            </a:pPr>
            <a:r>
              <a:rPr lang="ar-EG" sz="1400" u="sng" dirty="0">
                <a:latin typeface="Alexandria Medium" pitchFamily="2" charset="-78"/>
                <a:cs typeface="Alexandria Medium" pitchFamily="2" charset="-78"/>
              </a:rPr>
              <a:t>قم بقياس وتحليل الأداء: </a:t>
            </a:r>
            <a:r>
              <a:rPr lang="ar-EG" sz="1400" dirty="0">
                <a:latin typeface="Alexandria Medium" pitchFamily="2" charset="-78"/>
                <a:cs typeface="Alexandria Medium" pitchFamily="2" charset="-78"/>
              </a:rPr>
              <a:t>راقب مؤشرات الأداء مثل معدلات الفتح والنقر وتحويل العملاء. استخدم هذه البيانات لتحسين حملاتك المستقبلية</a:t>
            </a:r>
            <a:endParaRPr lang="en-US" sz="1400" dirty="0">
              <a:latin typeface="Alexandria Medium" pitchFamily="2" charset="-78"/>
              <a:cs typeface="Alexandria Medium" pitchFamily="2" charset="-78"/>
            </a:endParaRPr>
          </a:p>
        </p:txBody>
      </p:sp>
    </p:spTree>
    <p:extLst>
      <p:ext uri="{BB962C8B-B14F-4D97-AF65-F5344CB8AC3E}">
        <p14:creationId xmlns:p14="http://schemas.microsoft.com/office/powerpoint/2010/main" val="3601251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C36ED-6CA2-96BF-A36A-FFF4C52E2665}"/>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مقاييس نجاح الحملات التسويقية عبر البريد الالكتروني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AED6D3B5-4B45-8FE3-AF96-1F42DBA4FEFB}"/>
              </a:ext>
            </a:extLst>
          </p:cNvPr>
          <p:cNvSpPr>
            <a:spLocks noGrp="1"/>
          </p:cNvSpPr>
          <p:nvPr>
            <p:ph idx="1"/>
          </p:nvPr>
        </p:nvSpPr>
        <p:spPr>
          <a:xfrm>
            <a:off x="838200" y="1404258"/>
            <a:ext cx="10515600" cy="5290456"/>
          </a:xfrm>
        </p:spPr>
        <p:txBody>
          <a:bodyPr>
            <a:normAutofit/>
          </a:bodyPr>
          <a:lstStyle/>
          <a:p>
            <a:pPr marL="0" indent="0" algn="just" rtl="1">
              <a:lnSpc>
                <a:spcPct val="170000"/>
              </a:lnSpc>
              <a:buNone/>
            </a:pPr>
            <a:r>
              <a:rPr lang="ar-EG" sz="1400" b="1" dirty="0">
                <a:latin typeface="Alexandria Medium" pitchFamily="2" charset="-78"/>
                <a:cs typeface="Alexandria Medium" pitchFamily="2" charset="-78"/>
              </a:rPr>
              <a:t>1- معدّل فتح الرسائل البريدية</a:t>
            </a:r>
          </a:p>
          <a:p>
            <a:pPr algn="just" rtl="1">
              <a:lnSpc>
                <a:spcPct val="170000"/>
              </a:lnSpc>
            </a:pPr>
            <a:r>
              <a:rPr lang="ar-EG" sz="1400" dirty="0">
                <a:latin typeface="Alexandria Medium" pitchFamily="2" charset="-78"/>
                <a:cs typeface="Alexandria Medium" pitchFamily="2" charset="-78"/>
              </a:rPr>
              <a:t>يعد معدّل فتح الرسائل البريدية أو ما يعرف بـ </a:t>
            </a:r>
            <a:r>
              <a:rPr lang="en-US" sz="1400" dirty="0">
                <a:latin typeface="Alexandria Medium" pitchFamily="2" charset="-78"/>
                <a:cs typeface="Alexandria Medium" pitchFamily="2" charset="-78"/>
              </a:rPr>
              <a:t>Open Rate </a:t>
            </a:r>
            <a:r>
              <a:rPr lang="ar-EG" sz="1400" dirty="0">
                <a:latin typeface="Alexandria Medium" pitchFamily="2" charset="-78"/>
                <a:cs typeface="Alexandria Medium" pitchFamily="2" charset="-78"/>
              </a:rPr>
              <a:t>هو المؤشر الأبسط ضمن مؤشرات الأداء الرئيسية </a:t>
            </a:r>
            <a:r>
              <a:rPr lang="en-US" sz="1400" dirty="0">
                <a:latin typeface="Alexandria Medium" pitchFamily="2" charset="-78"/>
                <a:cs typeface="Alexandria Medium" pitchFamily="2" charset="-78"/>
              </a:rPr>
              <a:t>KPIs </a:t>
            </a:r>
            <a:r>
              <a:rPr lang="ar-EG" sz="1400" dirty="0">
                <a:latin typeface="Alexandria Medium" pitchFamily="2" charset="-78"/>
                <a:cs typeface="Alexandria Medium" pitchFamily="2" charset="-78"/>
              </a:rPr>
              <a:t>لتقييم وفهم كيفية استقبال مشتركي قائمتك البريدية لرسائلك التي أرسلتها لهم. إذ يساعدك على معرفة عدد الذين فتحوا تلك الرسائل، كما يزوّدك معدّل فتح الرسائل ببعض النصائح البسيطة لتستخدمها.</a:t>
            </a:r>
          </a:p>
          <a:p>
            <a:pPr marL="0" indent="0" algn="just" rtl="1">
              <a:lnSpc>
                <a:spcPct val="170000"/>
              </a:lnSpc>
              <a:buNone/>
            </a:pPr>
            <a:r>
              <a:rPr lang="ar-EG" sz="1400" b="1" dirty="0">
                <a:latin typeface="Alexandria Medium" pitchFamily="2" charset="-78"/>
                <a:cs typeface="Alexandria Medium" pitchFamily="2" charset="-78"/>
              </a:rPr>
              <a:t>2- معدّل التحويل</a:t>
            </a:r>
          </a:p>
          <a:p>
            <a:pPr algn="just" rtl="1">
              <a:lnSpc>
                <a:spcPct val="170000"/>
              </a:lnSpc>
            </a:pPr>
            <a:r>
              <a:rPr lang="ar-EG" sz="1400" dirty="0">
                <a:latin typeface="Alexandria Medium" pitchFamily="2" charset="-78"/>
                <a:cs typeface="Alexandria Medium" pitchFamily="2" charset="-78"/>
              </a:rPr>
              <a:t>معدل التحويل أو ما يُعرف بـ </a:t>
            </a:r>
            <a:r>
              <a:rPr lang="en-US" sz="1400" dirty="0">
                <a:latin typeface="Alexandria Medium" pitchFamily="2" charset="-78"/>
                <a:cs typeface="Alexandria Medium" pitchFamily="2" charset="-78"/>
              </a:rPr>
              <a:t>Conversion Rate </a:t>
            </a:r>
            <a:r>
              <a:rPr lang="ar-EG" sz="1400" dirty="0">
                <a:latin typeface="Alexandria Medium" pitchFamily="2" charset="-78"/>
                <a:cs typeface="Alexandria Medium" pitchFamily="2" charset="-78"/>
              </a:rPr>
              <a:t>هو نسبة مستقبلي الرسائل البريدية الذين قاموا بأخذ الإجراء الذي دعوتهم إليه. على سبيل المثال، إذا كانت رسالتك تحتوي على عروض وخصومات لمنتج جديد ووضعت الرابط الخاص بالمنتج في تلك الرسالة، فإن معدّل التحويل هو نسبة من ضغطوا على هذا الرابط مقارنةً بجميع من استقبلوا رسالة البريد الإلكتروني.</a:t>
            </a:r>
          </a:p>
          <a:p>
            <a:pPr marL="0" indent="0" algn="just" rtl="1">
              <a:lnSpc>
                <a:spcPct val="170000"/>
              </a:lnSpc>
              <a:buNone/>
            </a:pPr>
            <a:r>
              <a:rPr lang="ar-EG" sz="1400" b="1" dirty="0">
                <a:latin typeface="Alexandria Medium" pitchFamily="2" charset="-78"/>
                <a:cs typeface="Alexandria Medium" pitchFamily="2" charset="-78"/>
              </a:rPr>
              <a:t>3- نسبة النقر إلى الظهور </a:t>
            </a:r>
            <a:r>
              <a:rPr lang="en-US" sz="1400" b="1" dirty="0">
                <a:latin typeface="Alexandria Medium" pitchFamily="2" charset="-78"/>
                <a:cs typeface="Alexandria Medium" pitchFamily="2" charset="-78"/>
              </a:rPr>
              <a:t>CTR</a:t>
            </a:r>
          </a:p>
          <a:p>
            <a:pPr algn="just" rtl="1">
              <a:lnSpc>
                <a:spcPct val="170000"/>
              </a:lnSpc>
            </a:pPr>
            <a:r>
              <a:rPr lang="ar-EG" sz="1400" b="0" dirty="0">
                <a:effectLst/>
                <a:latin typeface="Alexandria Medium" pitchFamily="2" charset="-78"/>
                <a:cs typeface="Alexandria Medium" pitchFamily="2" charset="-78"/>
              </a:rPr>
              <a:t>نسبة النقر إلى الظهور، أو كما يُطلق عليه (</a:t>
            </a:r>
            <a:r>
              <a:rPr lang="en-US" sz="1400" b="0" dirty="0">
                <a:effectLst/>
                <a:latin typeface="Alexandria Medium" pitchFamily="2" charset="-78"/>
                <a:cs typeface="Alexandria Medium" pitchFamily="2" charset="-78"/>
              </a:rPr>
              <a:t>CTR) </a:t>
            </a:r>
            <a:r>
              <a:rPr lang="ar-EG" sz="1400" b="0" dirty="0">
                <a:effectLst/>
                <a:latin typeface="Alexandria Medium" pitchFamily="2" charset="-78"/>
                <a:cs typeface="Alexandria Medium" pitchFamily="2" charset="-78"/>
              </a:rPr>
              <a:t>اختصارًا لـ </a:t>
            </a:r>
            <a:r>
              <a:rPr lang="en-US" sz="1400" b="0" dirty="0">
                <a:effectLst/>
                <a:latin typeface="Alexandria Medium" pitchFamily="2" charset="-78"/>
                <a:cs typeface="Alexandria Medium" pitchFamily="2" charset="-78"/>
              </a:rPr>
              <a:t>Click-Through Rate، </a:t>
            </a:r>
            <a:r>
              <a:rPr lang="ar-EG" sz="1400" b="0" dirty="0">
                <a:effectLst/>
                <a:latin typeface="Alexandria Medium" pitchFamily="2" charset="-78"/>
                <a:cs typeface="Alexandria Medium" pitchFamily="2" charset="-78"/>
              </a:rPr>
              <a:t>هو نسبة مستقبلي رسائل البريد الإلكتروني الذين قاموا بالنقر مرة واحدة أو أكثر على الروابط المتضمنة داخل الرسالة.</a:t>
            </a:r>
            <a:endParaRPr lang="ar-EG" sz="1400" dirty="0">
              <a:latin typeface="Alexandria Medium" pitchFamily="2" charset="-78"/>
              <a:cs typeface="Alexandria Medium" pitchFamily="2" charset="-78"/>
            </a:endParaRPr>
          </a:p>
          <a:p>
            <a:pPr algn="just" rtl="1">
              <a:lnSpc>
                <a:spcPct val="170000"/>
              </a:lnSpc>
            </a:pP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254A02F6-9C34-810F-DD34-EE1F62CB17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2581989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C6D23-A763-873F-54E1-10DD269DC3FF}"/>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مقاييس نجاح الحملات التسويقية عبر البريد الالكتروني</a:t>
            </a:r>
            <a:endParaRPr lang="en-US" sz="2800" dirty="0"/>
          </a:p>
        </p:txBody>
      </p:sp>
      <p:sp>
        <p:nvSpPr>
          <p:cNvPr id="3" name="Content Placeholder 2">
            <a:extLst>
              <a:ext uri="{FF2B5EF4-FFF2-40B4-BE49-F238E27FC236}">
                <a16:creationId xmlns:a16="http://schemas.microsoft.com/office/drawing/2014/main" id="{63696FE6-C925-8FAE-D252-FCB36C21A64B}"/>
              </a:ext>
            </a:extLst>
          </p:cNvPr>
          <p:cNvSpPr>
            <a:spLocks noGrp="1"/>
          </p:cNvSpPr>
          <p:nvPr>
            <p:ph idx="1"/>
          </p:nvPr>
        </p:nvSpPr>
        <p:spPr>
          <a:xfrm>
            <a:off x="838200" y="1825625"/>
            <a:ext cx="10515600" cy="4820104"/>
          </a:xfrm>
        </p:spPr>
        <p:txBody>
          <a:bodyPr>
            <a:normAutofit lnSpcReduction="10000"/>
          </a:bodyPr>
          <a:lstStyle/>
          <a:p>
            <a:pPr marL="0" indent="0" algn="just" rtl="1">
              <a:lnSpc>
                <a:spcPct val="170000"/>
              </a:lnSpc>
              <a:buNone/>
            </a:pPr>
            <a:r>
              <a:rPr lang="ar-EG" sz="1600" b="1" dirty="0">
                <a:latin typeface="Alexandria Medium" pitchFamily="2" charset="-78"/>
                <a:cs typeface="Alexandria Medium" pitchFamily="2" charset="-78"/>
              </a:rPr>
              <a:t>4- معدّل الارتداد:</a:t>
            </a:r>
          </a:p>
          <a:p>
            <a:pPr algn="just" rtl="1">
              <a:lnSpc>
                <a:spcPct val="170000"/>
              </a:lnSpc>
            </a:pPr>
            <a:r>
              <a:rPr lang="ar-EG" sz="1600" dirty="0">
                <a:latin typeface="Alexandria Medium" pitchFamily="2" charset="-78"/>
                <a:cs typeface="Alexandria Medium" pitchFamily="2" charset="-78"/>
              </a:rPr>
              <a:t>يقيس معدّل الارتداد </a:t>
            </a:r>
            <a:r>
              <a:rPr lang="en-US" sz="1600" dirty="0">
                <a:latin typeface="Alexandria Medium" pitchFamily="2" charset="-78"/>
                <a:cs typeface="Alexandria Medium" pitchFamily="2" charset="-78"/>
              </a:rPr>
              <a:t>Bounce Rate </a:t>
            </a:r>
            <a:r>
              <a:rPr lang="ar-EG" sz="1600" dirty="0">
                <a:latin typeface="Alexandria Medium" pitchFamily="2" charset="-78"/>
                <a:cs typeface="Alexandria Medium" pitchFamily="2" charset="-78"/>
              </a:rPr>
              <a:t>عدد مشتركي القائمة البريدية الذين لم يستقبلوا رسالتك لأي سبب من الأسباب، وينقسم معدّل الارتداد إلى قسمين؛ هما الارتداد المؤقّت أو ما يعرف بـ </a:t>
            </a:r>
            <a:r>
              <a:rPr lang="en-US" sz="1600" dirty="0">
                <a:latin typeface="Alexandria Medium" pitchFamily="2" charset="-78"/>
                <a:cs typeface="Alexandria Medium" pitchFamily="2" charset="-78"/>
              </a:rPr>
              <a:t>Soft (Temporary) Bounce Rate </a:t>
            </a:r>
            <a:r>
              <a:rPr lang="ar-EG" sz="1600" dirty="0">
                <a:latin typeface="Alexandria Medium" pitchFamily="2" charset="-78"/>
                <a:cs typeface="Alexandria Medium" pitchFamily="2" charset="-78"/>
              </a:rPr>
              <a:t>بالإضافة إلى الارتداد الدائم أو ما يعرف بـ </a:t>
            </a:r>
            <a:r>
              <a:rPr lang="en-US" sz="1600" dirty="0">
                <a:latin typeface="Alexandria Medium" pitchFamily="2" charset="-78"/>
                <a:cs typeface="Alexandria Medium" pitchFamily="2" charset="-78"/>
              </a:rPr>
              <a:t>Hard (Permanent) Bounce Rate.</a:t>
            </a:r>
          </a:p>
          <a:p>
            <a:pPr algn="just" rtl="1">
              <a:lnSpc>
                <a:spcPct val="170000"/>
              </a:lnSpc>
            </a:pPr>
            <a:r>
              <a:rPr lang="ar-EG" sz="1600" dirty="0">
                <a:latin typeface="Alexandria Medium" pitchFamily="2" charset="-78"/>
                <a:cs typeface="Alexandria Medium" pitchFamily="2" charset="-78"/>
              </a:rPr>
              <a:t>بالنسبة إلى </a:t>
            </a:r>
            <a:r>
              <a:rPr lang="ar-EG" sz="1600" b="1" u="sng" dirty="0">
                <a:latin typeface="Alexandria Medium" pitchFamily="2" charset="-78"/>
                <a:cs typeface="Alexandria Medium" pitchFamily="2" charset="-78"/>
              </a:rPr>
              <a:t>لارتداد المؤقّت </a:t>
            </a:r>
            <a:r>
              <a:rPr lang="ar-EG" sz="1600" dirty="0">
                <a:latin typeface="Alexandria Medium" pitchFamily="2" charset="-78"/>
                <a:cs typeface="Alexandria Medium" pitchFamily="2" charset="-78"/>
              </a:rPr>
              <a:t>فإنّه ينتج عن مشاكل مؤقّتة مع عنوان بريد إلكتروني صحيح وصالح لاستقبال الرسائل، مثل: امتلاء صندوق الوارد أو مشكلة مع خوادم مزوّد الخدمة، وفي هذه الحالة، يحمل الخادم هذه الرسالة لتسليمها فيما بعد حينما تُحل هذه المشكلة المؤقتة، أو ببساطة يمكنك إعادة محاولة إرسال هذه الرسالة مرةً أخرى.</a:t>
            </a:r>
          </a:p>
          <a:p>
            <a:pPr algn="just" rtl="1">
              <a:lnSpc>
                <a:spcPct val="170000"/>
              </a:lnSpc>
            </a:pPr>
            <a:r>
              <a:rPr lang="ar-EG" sz="1600" b="1" dirty="0">
                <a:latin typeface="Alexandria Medium" pitchFamily="2" charset="-78"/>
                <a:cs typeface="Alexandria Medium" pitchFamily="2" charset="-78"/>
              </a:rPr>
              <a:t>أما الارتداد الدائم </a:t>
            </a:r>
            <a:r>
              <a:rPr lang="ar-EG" sz="1600" dirty="0">
                <a:latin typeface="Alexandria Medium" pitchFamily="2" charset="-78"/>
                <a:cs typeface="Alexandria Medium" pitchFamily="2" charset="-78"/>
              </a:rPr>
              <a:t>فإنه ينتج عن وجود عنوان بريد إلكتروني غير صحيح أو مغلق أو غير موجود من الأساس، وهذه الرسائل لن يتم إرسالها أبدًا، ويجب عليك أن تقوم بحذف عنوان البريد الإلكتروني هذا من قائمتك البريدية في الحال.</a:t>
            </a: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09C46A9-AF0F-9CD4-973B-E1F3B8EE60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2261358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495CE-AD54-A8E2-7336-10FEEC0F3486}"/>
              </a:ext>
            </a:extLst>
          </p:cNvPr>
          <p:cNvSpPr>
            <a:spLocks noGrp="1"/>
          </p:cNvSpPr>
          <p:nvPr>
            <p:ph type="title"/>
          </p:nvPr>
        </p:nvSpPr>
        <p:spPr/>
        <p:txBody>
          <a:bodyPr>
            <a:normAutofit/>
          </a:bodyPr>
          <a:lstStyle/>
          <a:p>
            <a:pPr algn="ctr"/>
            <a:r>
              <a:rPr lang="ar-EG" sz="3200" dirty="0">
                <a:latin typeface="Alexandria Medium" pitchFamily="2" charset="-78"/>
                <a:cs typeface="Alexandria Medium" pitchFamily="2" charset="-78"/>
              </a:rPr>
              <a:t>أدوات لإنتاج الرسائل والنشرات البريدية التسويقية </a:t>
            </a:r>
            <a:endParaRPr lang="en-US" sz="32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E25E186-C13F-B8D5-C16D-C9610648EE04}"/>
              </a:ext>
            </a:extLst>
          </p:cNvPr>
          <p:cNvSpPr>
            <a:spLocks noGrp="1"/>
          </p:cNvSpPr>
          <p:nvPr>
            <p:ph idx="1"/>
          </p:nvPr>
        </p:nvSpPr>
        <p:spPr>
          <a:xfrm>
            <a:off x="397328" y="3009785"/>
            <a:ext cx="10515600" cy="4351338"/>
          </a:xfrm>
        </p:spPr>
        <p:txBody>
          <a:bodyPr/>
          <a:lstStyle/>
          <a:p>
            <a:r>
              <a:rPr lang="en-US" sz="1800" dirty="0">
                <a:latin typeface="Alexandria Medium" pitchFamily="2" charset="-78"/>
                <a:cs typeface="Alexandria Medium" pitchFamily="2" charset="-78"/>
                <a:hlinkClick r:id="rId2"/>
              </a:rPr>
              <a:t>https://www.zoho.com/campaigns/</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3"/>
              </a:rPr>
              <a:t>https://mailchimp.com/</a:t>
            </a:r>
            <a:endParaRPr lang="en-US" sz="1800" dirty="0">
              <a:latin typeface="Alexandria Medium" pitchFamily="2" charset="-78"/>
              <a:cs typeface="Alexandria Medium" pitchFamily="2" charset="-78"/>
            </a:endParaRPr>
          </a:p>
          <a:p>
            <a:pPr marL="0" indent="0">
              <a:buNone/>
            </a:pPr>
            <a:endParaRPr lang="en-US" dirty="0"/>
          </a:p>
        </p:txBody>
      </p:sp>
      <p:pic>
        <p:nvPicPr>
          <p:cNvPr id="5" name="Picture 4" descr="A blue envelope with a white paper and colorful icons&#10;&#10;Description automatically generated">
            <a:extLst>
              <a:ext uri="{FF2B5EF4-FFF2-40B4-BE49-F238E27FC236}">
                <a16:creationId xmlns:a16="http://schemas.microsoft.com/office/drawing/2014/main" id="{B436901B-E379-5346-4202-5E8A876B0C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1927792"/>
            <a:ext cx="4857750" cy="30024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F0AC9427-6ADA-1B17-2C99-C134AEE9AC3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2561802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4F722-7E57-5675-AA98-9114AB944EB1}"/>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إنتاج المحتوى الرقمي وعلاقته بتحسين محركات البحث</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F9857290-939B-4721-C7C8-130684AE4B94}"/>
              </a:ext>
            </a:extLst>
          </p:cNvPr>
          <p:cNvSpPr>
            <a:spLocks noGrp="1"/>
          </p:cNvSpPr>
          <p:nvPr>
            <p:ph idx="1"/>
          </p:nvPr>
        </p:nvSpPr>
        <p:spPr>
          <a:xfrm>
            <a:off x="838200" y="1551214"/>
            <a:ext cx="10515600" cy="5143499"/>
          </a:xfrm>
        </p:spPr>
        <p:txBody>
          <a:bodyPr>
            <a:normAutofit fontScale="92500" lnSpcReduction="20000"/>
          </a:bodyPr>
          <a:lstStyle/>
          <a:p>
            <a:pPr marL="0" indent="0" algn="r" rtl="1">
              <a:lnSpc>
                <a:spcPct val="150000"/>
              </a:lnSpc>
              <a:buNone/>
            </a:pPr>
            <a:r>
              <a:rPr lang="ar-EG" sz="1800" dirty="0">
                <a:latin typeface="Alexandria Medium" pitchFamily="2" charset="-78"/>
                <a:cs typeface="Alexandria Medium" pitchFamily="2" charset="-78"/>
              </a:rPr>
              <a:t>عملية تحسين محركات البحث لها صلة قوية بالمحتوى التسويقي الرقمي ويتضح ذلك من خلال عدة أبعاد:</a:t>
            </a:r>
          </a:p>
          <a:p>
            <a:pPr marL="0" indent="0" algn="r" rtl="1">
              <a:lnSpc>
                <a:spcPct val="150000"/>
              </a:lnSpc>
              <a:buNone/>
            </a:pPr>
            <a:r>
              <a:rPr lang="ar-EG" sz="1800" b="1" dirty="0">
                <a:solidFill>
                  <a:srgbClr val="FF0000"/>
                </a:solidFill>
                <a:latin typeface="Alexandria Medium" pitchFamily="2" charset="-78"/>
                <a:cs typeface="Alexandria Medium" pitchFamily="2" charset="-78"/>
              </a:rPr>
              <a:t>1- استهداف الكلمات الرئيسية:</a:t>
            </a:r>
          </a:p>
          <a:p>
            <a:pPr algn="r" rtl="1">
              <a:lnSpc>
                <a:spcPct val="150000"/>
              </a:lnSpc>
            </a:pPr>
            <a:r>
              <a:rPr lang="ar-EG" sz="1800" dirty="0">
                <a:latin typeface="Alexandria Medium" pitchFamily="2" charset="-78"/>
                <a:cs typeface="Alexandria Medium" pitchFamily="2" charset="-78"/>
              </a:rPr>
              <a:t>        تحديد الكلمات والعبارات الرئيسية التي يستخدمها المستخدمون في عمليات البحث.</a:t>
            </a:r>
          </a:p>
          <a:p>
            <a:pPr algn="r" rtl="1">
              <a:lnSpc>
                <a:spcPct val="150000"/>
              </a:lnSpc>
            </a:pPr>
            <a:r>
              <a:rPr lang="ar-EG" sz="1800" dirty="0">
                <a:latin typeface="Alexandria Medium" pitchFamily="2" charset="-78"/>
                <a:cs typeface="Alexandria Medium" pitchFamily="2" charset="-78"/>
              </a:rPr>
              <a:t>        إدراج هذه الكلمات الرئيسية بشكل طبيعي في محتوى الموقع (العناوين، النصوص، الوصف، الصور، الفيديوهات، إلخ).</a:t>
            </a:r>
          </a:p>
          <a:p>
            <a:pPr marL="0" indent="0" algn="r" rtl="1">
              <a:lnSpc>
                <a:spcPct val="150000"/>
              </a:lnSpc>
              <a:buNone/>
            </a:pPr>
            <a:r>
              <a:rPr lang="ar-EG" sz="1800" b="1" dirty="0">
                <a:solidFill>
                  <a:srgbClr val="FF0000"/>
                </a:solidFill>
                <a:latin typeface="Alexandria Medium" pitchFamily="2" charset="-78"/>
                <a:cs typeface="Alexandria Medium" pitchFamily="2" charset="-78"/>
              </a:rPr>
              <a:t>2- هيكلة المحتوى:</a:t>
            </a:r>
          </a:p>
          <a:p>
            <a:pPr algn="r" rtl="1">
              <a:lnSpc>
                <a:spcPct val="150000"/>
              </a:lnSpc>
            </a:pPr>
            <a:r>
              <a:rPr lang="ar-EG" sz="1800" dirty="0">
                <a:latin typeface="Alexandria Medium" pitchFamily="2" charset="-78"/>
                <a:cs typeface="Alexandria Medium" pitchFamily="2" charset="-78"/>
              </a:rPr>
              <a:t>        تنظيم المحتوى بطريقة منطقية ومترابطة باستخدام العناوين والفقرات والروابط.</a:t>
            </a:r>
          </a:p>
          <a:p>
            <a:pPr algn="r" rtl="1">
              <a:lnSpc>
                <a:spcPct val="150000"/>
              </a:lnSpc>
            </a:pPr>
            <a:r>
              <a:rPr lang="ar-EG" sz="1800" dirty="0">
                <a:latin typeface="Alexandria Medium" pitchFamily="2" charset="-78"/>
                <a:cs typeface="Alexandria Medium" pitchFamily="2" charset="-78"/>
              </a:rPr>
              <a:t>        استخدام تركيبات لغوية وتنسيقات مناسبة لزيادة قابلية قراءة المحتوى.</a:t>
            </a:r>
          </a:p>
          <a:p>
            <a:pPr marL="0" indent="0" algn="r" rtl="1">
              <a:lnSpc>
                <a:spcPct val="150000"/>
              </a:lnSpc>
              <a:buNone/>
            </a:pPr>
            <a:r>
              <a:rPr lang="ar-EG" sz="1800" b="1" dirty="0">
                <a:solidFill>
                  <a:srgbClr val="FF0000"/>
                </a:solidFill>
                <a:latin typeface="Alexandria Medium" pitchFamily="2" charset="-78"/>
                <a:cs typeface="Alexandria Medium" pitchFamily="2" charset="-78"/>
              </a:rPr>
              <a:t>3- تحسين الميتا-داتا:</a:t>
            </a:r>
          </a:p>
          <a:p>
            <a:pPr algn="r" rtl="1">
              <a:lnSpc>
                <a:spcPct val="150000"/>
              </a:lnSpc>
            </a:pPr>
            <a:r>
              <a:rPr lang="ar-EG" sz="1800" dirty="0">
                <a:latin typeface="Alexandria Medium" pitchFamily="2" charset="-78"/>
                <a:cs typeface="Alexandria Medium" pitchFamily="2" charset="-78"/>
              </a:rPr>
              <a:t>        تحسين العناوين والوصف والكلمات الدلالية للصفحات.</a:t>
            </a:r>
          </a:p>
          <a:p>
            <a:pPr algn="r" rtl="1">
              <a:lnSpc>
                <a:spcPct val="150000"/>
              </a:lnSpc>
            </a:pPr>
            <a:r>
              <a:rPr lang="ar-EG" sz="1800" dirty="0">
                <a:latin typeface="Alexandria Medium" pitchFamily="2" charset="-78"/>
                <a:cs typeface="Alexandria Medium" pitchFamily="2" charset="-78"/>
              </a:rPr>
              <a:t>        ضمان أن هذه البيانات تصف المحتوى بدقة وتستهدف الكلمات الرئيسية المناسبة.</a:t>
            </a:r>
          </a:p>
        </p:txBody>
      </p:sp>
      <p:pic>
        <p:nvPicPr>
          <p:cNvPr id="4" name="Graphic 21">
            <a:extLst>
              <a:ext uri="{FF2B5EF4-FFF2-40B4-BE49-F238E27FC236}">
                <a16:creationId xmlns:a16="http://schemas.microsoft.com/office/drawing/2014/main" id="{FA089C90-6AA5-A213-175F-05E4635E98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4930348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C94B6-A584-ADB8-091E-CB8F4F57E2DF}"/>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إنتاج المحتوى الرقمي وعلاقته بتحسين محركات البحث</a:t>
            </a:r>
            <a:endParaRPr lang="en-US" sz="2800" dirty="0"/>
          </a:p>
        </p:txBody>
      </p:sp>
      <p:sp>
        <p:nvSpPr>
          <p:cNvPr id="3" name="Content Placeholder 2">
            <a:extLst>
              <a:ext uri="{FF2B5EF4-FFF2-40B4-BE49-F238E27FC236}">
                <a16:creationId xmlns:a16="http://schemas.microsoft.com/office/drawing/2014/main" id="{263EB849-A811-5BB5-B674-34A6264DAEBF}"/>
              </a:ext>
            </a:extLst>
          </p:cNvPr>
          <p:cNvSpPr>
            <a:spLocks noGrp="1"/>
          </p:cNvSpPr>
          <p:nvPr>
            <p:ph idx="1"/>
          </p:nvPr>
        </p:nvSpPr>
        <p:spPr/>
        <p:txBody>
          <a:bodyPr>
            <a:normAutofit fontScale="55000" lnSpcReduction="20000"/>
          </a:bodyPr>
          <a:lstStyle/>
          <a:p>
            <a:pPr marL="0" indent="0" algn="just" rtl="1">
              <a:lnSpc>
                <a:spcPct val="170000"/>
              </a:lnSpc>
              <a:buNone/>
            </a:pPr>
            <a:r>
              <a:rPr lang="ar-EG" sz="2800" b="1" dirty="0">
                <a:solidFill>
                  <a:srgbClr val="FF0000"/>
                </a:solidFill>
                <a:latin typeface="Alexandria Medium" pitchFamily="2" charset="-78"/>
                <a:cs typeface="Alexandria Medium" pitchFamily="2" charset="-78"/>
              </a:rPr>
              <a:t>4- تحسين تجربة المستخدم:</a:t>
            </a:r>
          </a:p>
          <a:p>
            <a:pPr algn="just" rtl="1">
              <a:lnSpc>
                <a:spcPct val="170000"/>
              </a:lnSpc>
            </a:pPr>
            <a:r>
              <a:rPr lang="ar-EG" sz="2800" dirty="0">
                <a:latin typeface="Alexandria Medium" pitchFamily="2" charset="-78"/>
                <a:cs typeface="Alexandria Medium" pitchFamily="2" charset="-78"/>
              </a:rPr>
              <a:t>        ضمان سرعة تحميل الموقع وسهولة التصفح والتنقل.</a:t>
            </a:r>
          </a:p>
          <a:p>
            <a:pPr algn="just" rtl="1">
              <a:lnSpc>
                <a:spcPct val="170000"/>
              </a:lnSpc>
            </a:pPr>
            <a:r>
              <a:rPr lang="ar-EG" sz="2800" dirty="0">
                <a:latin typeface="Alexandria Medium" pitchFamily="2" charset="-78"/>
                <a:cs typeface="Alexandria Medium" pitchFamily="2" charset="-78"/>
              </a:rPr>
              <a:t>        تحسين التصميم المستجيب للموقع لضمان عرضه بشكل جيد على مختلف الأجهزة.</a:t>
            </a:r>
          </a:p>
          <a:p>
            <a:pPr marL="0" indent="0" algn="just" rtl="1">
              <a:lnSpc>
                <a:spcPct val="170000"/>
              </a:lnSpc>
              <a:buNone/>
            </a:pPr>
            <a:r>
              <a:rPr lang="ar-EG" sz="2800" b="1" dirty="0">
                <a:solidFill>
                  <a:srgbClr val="FF0000"/>
                </a:solidFill>
                <a:latin typeface="Alexandria Medium" pitchFamily="2" charset="-78"/>
                <a:cs typeface="Alexandria Medium" pitchFamily="2" charset="-78"/>
              </a:rPr>
              <a:t>5- بناء الروابط الداخلية والخارجية:</a:t>
            </a:r>
          </a:p>
          <a:p>
            <a:pPr algn="just" rtl="1">
              <a:lnSpc>
                <a:spcPct val="170000"/>
              </a:lnSpc>
            </a:pPr>
            <a:r>
              <a:rPr lang="ar-EG" sz="2800" dirty="0">
                <a:latin typeface="Alexandria Medium" pitchFamily="2" charset="-78"/>
                <a:cs typeface="Alexandria Medium" pitchFamily="2" charset="-78"/>
              </a:rPr>
              <a:t>        ربط صفحات الموقع ببعضها البعض بروابط داخلية منطقية.</a:t>
            </a:r>
          </a:p>
          <a:p>
            <a:pPr algn="just" rtl="1">
              <a:lnSpc>
                <a:spcPct val="170000"/>
              </a:lnSpc>
            </a:pPr>
            <a:r>
              <a:rPr lang="ar-EG" sz="2800" dirty="0">
                <a:latin typeface="Alexandria Medium" pitchFamily="2" charset="-78"/>
                <a:cs typeface="Alexandria Medium" pitchFamily="2" charset="-78"/>
              </a:rPr>
              <a:t>        الحصول على روابط خارجية عالية الجودة من مواقع ذات سلطة.</a:t>
            </a:r>
          </a:p>
          <a:p>
            <a:pPr marL="0" indent="0" algn="just" rtl="1">
              <a:lnSpc>
                <a:spcPct val="170000"/>
              </a:lnSpc>
              <a:buNone/>
            </a:pPr>
            <a:r>
              <a:rPr lang="ar-EG" sz="2800" b="1" dirty="0">
                <a:solidFill>
                  <a:srgbClr val="FF0000"/>
                </a:solidFill>
                <a:latin typeface="Alexandria Medium" pitchFamily="2" charset="-78"/>
                <a:cs typeface="Alexandria Medium" pitchFamily="2" charset="-78"/>
              </a:rPr>
              <a:t>6- تحليل البيانات وإجراء التحسينات المستمرة:</a:t>
            </a:r>
          </a:p>
          <a:p>
            <a:pPr algn="just" rtl="1">
              <a:lnSpc>
                <a:spcPct val="170000"/>
              </a:lnSpc>
            </a:pPr>
            <a:r>
              <a:rPr lang="ar-EG" sz="2800" dirty="0">
                <a:latin typeface="Alexandria Medium" pitchFamily="2" charset="-78"/>
                <a:cs typeface="Alexandria Medium" pitchFamily="2" charset="-78"/>
              </a:rPr>
              <a:t>        رصد وتحليل بيانات أداء الموقع على محركات البحث.</a:t>
            </a:r>
          </a:p>
          <a:p>
            <a:pPr algn="just" rtl="1">
              <a:lnSpc>
                <a:spcPct val="170000"/>
              </a:lnSpc>
            </a:pPr>
            <a:r>
              <a:rPr lang="ar-EG" sz="2800" dirty="0">
                <a:latin typeface="Alexandria Medium" pitchFamily="2" charset="-78"/>
                <a:cs typeface="Alexandria Medium" pitchFamily="2" charset="-78"/>
              </a:rPr>
              <a:t>        استخدام هذه البيانات لإجراء تحسينات مستمرة على مختلف جوانب الموقع</a:t>
            </a: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F7800A12-BCFB-3A87-2D82-0BC83B64A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4577931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26DE0-CBB5-6BE8-7D55-A94A19A8C9E2}"/>
              </a:ext>
            </a:extLst>
          </p:cNvPr>
          <p:cNvSpPr>
            <a:spLocks noGrp="1"/>
          </p:cNvSpPr>
          <p:nvPr>
            <p:ph type="title"/>
          </p:nvPr>
        </p:nvSpPr>
        <p:spPr>
          <a:xfrm>
            <a:off x="838200" y="38545"/>
            <a:ext cx="10515600" cy="1325563"/>
          </a:xfrm>
        </p:spPr>
        <p:txBody>
          <a:bodyPr>
            <a:normAutofit/>
          </a:bodyPr>
          <a:lstStyle/>
          <a:p>
            <a:pPr algn="ctr"/>
            <a:r>
              <a:rPr lang="ar-EG" sz="2800" dirty="0">
                <a:latin typeface="Alexandria Medium" pitchFamily="2" charset="-78"/>
                <a:cs typeface="Alexandria Medium" pitchFamily="2" charset="-78"/>
              </a:rPr>
              <a:t>هل عملية تحسين نتائج محركات البحث مدفوعة ؟</a:t>
            </a:r>
            <a:endParaRPr lang="en-US" sz="2800" dirty="0">
              <a:latin typeface="Alexandria Medium" pitchFamily="2" charset="-78"/>
              <a:cs typeface="Alexandria Medium" pitchFamily="2" charset="-78"/>
            </a:endParaRPr>
          </a:p>
        </p:txBody>
      </p:sp>
      <p:pic>
        <p:nvPicPr>
          <p:cNvPr id="5" name="Content Placeholder 4" descr="A screenshot of a computer&#10;&#10;Description automatically generated">
            <a:extLst>
              <a:ext uri="{FF2B5EF4-FFF2-40B4-BE49-F238E27FC236}">
                <a16:creationId xmlns:a16="http://schemas.microsoft.com/office/drawing/2014/main" id="{F4817EA2-3372-85CD-EAF8-DB6702B31193}"/>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10510"/>
          <a:stretch/>
        </p:blipFill>
        <p:spPr>
          <a:xfrm>
            <a:off x="3094263" y="1110343"/>
            <a:ext cx="6003473" cy="551905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623754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7D511-76E1-AECE-70C1-3B59F64E9466}"/>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p>
        </p:txBody>
      </p:sp>
      <p:sp>
        <p:nvSpPr>
          <p:cNvPr id="3" name="Content Placeholder 2">
            <a:extLst>
              <a:ext uri="{FF2B5EF4-FFF2-40B4-BE49-F238E27FC236}">
                <a16:creationId xmlns:a16="http://schemas.microsoft.com/office/drawing/2014/main" id="{2E131AB6-6C5E-B778-B0FF-BFFB6C39996D}"/>
              </a:ext>
            </a:extLst>
          </p:cNvPr>
          <p:cNvSpPr>
            <a:spLocks noGrp="1"/>
          </p:cNvSpPr>
          <p:nvPr>
            <p:ph idx="1"/>
          </p:nvPr>
        </p:nvSpPr>
        <p:spPr>
          <a:xfrm>
            <a:off x="5274130" y="2141537"/>
            <a:ext cx="6079670" cy="4351338"/>
          </a:xfrm>
        </p:spPr>
        <p:txBody>
          <a:bodyPr>
            <a:normAutofit/>
          </a:bodyPr>
          <a:lstStyle/>
          <a:p>
            <a:pPr marL="0" indent="0" algn="just" rtl="1">
              <a:buNone/>
            </a:pPr>
            <a:r>
              <a:rPr lang="ar-EG" sz="1800" b="1" dirty="0">
                <a:solidFill>
                  <a:srgbClr val="FF0000"/>
                </a:solidFill>
                <a:latin typeface="Alexandria Medium" pitchFamily="2" charset="-78"/>
                <a:cs typeface="Alexandria Medium" pitchFamily="2" charset="-78"/>
              </a:rPr>
              <a:t>الاهتمام بالكلمات المفتاحية </a:t>
            </a:r>
            <a:r>
              <a:rPr lang="en-US" sz="1800" b="1" dirty="0">
                <a:solidFill>
                  <a:srgbClr val="FF0000"/>
                </a:solidFill>
                <a:latin typeface="Alexandria Medium" pitchFamily="2" charset="-78"/>
                <a:cs typeface="Alexandria Medium" pitchFamily="2" charset="-78"/>
              </a:rPr>
              <a:t>Keywords</a:t>
            </a:r>
            <a:endParaRPr lang="en-US" sz="2400" b="1" dirty="0"/>
          </a:p>
          <a:p>
            <a:pPr algn="just" rtl="1">
              <a:lnSpc>
                <a:spcPct val="150000"/>
              </a:lnSpc>
            </a:pPr>
            <a:r>
              <a:rPr lang="ar-EG" sz="1400" dirty="0">
                <a:latin typeface="Alexandria Medium" pitchFamily="2" charset="-78"/>
                <a:cs typeface="Alexandria Medium" pitchFamily="2" charset="-78"/>
              </a:rPr>
              <a:t>إن أفضل طريقة لجذب الزوار إلى موقعك هي كتابة المحتوى الذي يبحثون عنه، وذلك عن طريق استهداف الكلمات المفتاحية التي لديها نسبة بحث عالية وتنافسية منخفضة، يمكنك استخدام الكثير من الأدوات -المجانية أو المدفوعة- مثل</a:t>
            </a:r>
            <a:r>
              <a:rPr lang="en-US" sz="1400" dirty="0">
                <a:latin typeface="Alexandria Medium" pitchFamily="2" charset="-78"/>
                <a:cs typeface="Alexandria Medium" pitchFamily="2" charset="-78"/>
              </a:rPr>
              <a:t>google keyword planner </a:t>
            </a:r>
            <a:r>
              <a:rPr lang="ar-EG" sz="1400" dirty="0">
                <a:latin typeface="Alexandria Medium" pitchFamily="2" charset="-78"/>
                <a:cs typeface="Alexandria Medium" pitchFamily="2" charset="-78"/>
              </a:rPr>
              <a:t>التي ستقدم لك قائمة بالكلمات المفتاحية التي ستساعدك على رفع ترتيب موقعك على صفحات بحث جوجل. تذكر جيداً أن الأهم هو كتابة محتوى مفيد ومميز ويهم الزوار.</a:t>
            </a:r>
            <a:endParaRPr lang="en-US" sz="1400" dirty="0">
              <a:latin typeface="Alexandria Medium" pitchFamily="2" charset="-78"/>
              <a:cs typeface="Alexandria Medium" pitchFamily="2" charset="-78"/>
            </a:endParaRPr>
          </a:p>
        </p:txBody>
      </p:sp>
      <p:pic>
        <p:nvPicPr>
          <p:cNvPr id="5" name="Picture 4" descr="A magnifying glass and a pencil&#10;&#10;Description automatically generated">
            <a:extLst>
              <a:ext uri="{FF2B5EF4-FFF2-40B4-BE49-F238E27FC236}">
                <a16:creationId xmlns:a16="http://schemas.microsoft.com/office/drawing/2014/main" id="{059345D9-5F18-C66D-8C0C-9E49E70323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557" y="2425472"/>
            <a:ext cx="4588328" cy="25622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00409D57-9637-1484-A0FD-2ADEEC3EB9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8637049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2A8ED-DAE7-27AB-D7AF-4931A512993F}"/>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endParaRPr lang="en-US" sz="2800" dirty="0"/>
          </a:p>
        </p:txBody>
      </p:sp>
      <p:sp>
        <p:nvSpPr>
          <p:cNvPr id="3" name="Content Placeholder 2">
            <a:extLst>
              <a:ext uri="{FF2B5EF4-FFF2-40B4-BE49-F238E27FC236}">
                <a16:creationId xmlns:a16="http://schemas.microsoft.com/office/drawing/2014/main" id="{5E6B5DD0-D1AF-85B3-98AC-8B529D02A0C9}"/>
              </a:ext>
            </a:extLst>
          </p:cNvPr>
          <p:cNvSpPr>
            <a:spLocks noGrp="1"/>
          </p:cNvSpPr>
          <p:nvPr>
            <p:ph idx="1"/>
          </p:nvPr>
        </p:nvSpPr>
        <p:spPr>
          <a:xfrm>
            <a:off x="5143500" y="1825625"/>
            <a:ext cx="6727370" cy="4787446"/>
          </a:xfrm>
        </p:spPr>
        <p:txBody>
          <a:bodyPr>
            <a:normAutofit fontScale="62500" lnSpcReduction="20000"/>
          </a:bodyPr>
          <a:lstStyle/>
          <a:p>
            <a:pPr algn="just" rtl="1">
              <a:lnSpc>
                <a:spcPct val="170000"/>
              </a:lnSpc>
            </a:pPr>
            <a:r>
              <a:rPr lang="ar-EG" sz="2600" b="1" dirty="0">
                <a:solidFill>
                  <a:srgbClr val="FF0000"/>
                </a:solidFill>
                <a:effectLst/>
                <a:latin typeface="Alexandria Medium" pitchFamily="2" charset="-78"/>
                <a:cs typeface="Alexandria Medium" pitchFamily="2" charset="-78"/>
              </a:rPr>
              <a:t>. تحسين </a:t>
            </a:r>
            <a:r>
              <a:rPr lang="ar-EG" sz="2600" b="1" dirty="0" err="1">
                <a:solidFill>
                  <a:srgbClr val="FF0000"/>
                </a:solidFill>
                <a:effectLst/>
                <a:latin typeface="Alexandria Medium" pitchFamily="2" charset="-78"/>
                <a:cs typeface="Alexandria Medium" pitchFamily="2" charset="-78"/>
              </a:rPr>
              <a:t>السيو</a:t>
            </a:r>
            <a:r>
              <a:rPr lang="ar-EG" sz="2600" b="1" dirty="0">
                <a:solidFill>
                  <a:srgbClr val="FF0000"/>
                </a:solidFill>
                <a:effectLst/>
                <a:latin typeface="Alexandria Medium" pitchFamily="2" charset="-78"/>
                <a:cs typeface="Alexandria Medium" pitchFamily="2" charset="-78"/>
              </a:rPr>
              <a:t> الداخلي </a:t>
            </a:r>
            <a:r>
              <a:rPr lang="en-US" sz="2600" b="1" dirty="0">
                <a:solidFill>
                  <a:srgbClr val="FF0000"/>
                </a:solidFill>
                <a:effectLst/>
                <a:latin typeface="Alexandria Medium" pitchFamily="2" charset="-78"/>
                <a:cs typeface="Alexandria Medium" pitchFamily="2" charset="-78"/>
              </a:rPr>
              <a:t>on-page SEO</a:t>
            </a:r>
          </a:p>
          <a:p>
            <a:pPr algn="just" rtl="1">
              <a:lnSpc>
                <a:spcPct val="170000"/>
              </a:lnSpc>
            </a:pPr>
            <a:r>
              <a:rPr lang="ar-EG" sz="2300" dirty="0" err="1">
                <a:effectLst/>
                <a:latin typeface="Alexandria Medium" pitchFamily="2" charset="-78"/>
                <a:cs typeface="Alexandria Medium" pitchFamily="2" charset="-78"/>
              </a:rPr>
              <a:t>السيو</a:t>
            </a:r>
            <a:r>
              <a:rPr lang="ar-EG" sz="2300" dirty="0">
                <a:effectLst/>
                <a:latin typeface="Alexandria Medium" pitchFamily="2" charset="-78"/>
                <a:cs typeface="Alexandria Medium" pitchFamily="2" charset="-78"/>
              </a:rPr>
              <a:t> الداخلي هو كل ما يتعلق بالموقع نفسه، أي تحسين محتوى الموقع للظهور في صفحات بحث جوجل. يمكن تحسين </a:t>
            </a:r>
            <a:r>
              <a:rPr lang="ar-EG" sz="2300" dirty="0" err="1">
                <a:effectLst/>
                <a:latin typeface="Alexandria Medium" pitchFamily="2" charset="-78"/>
                <a:cs typeface="Alexandria Medium" pitchFamily="2" charset="-78"/>
              </a:rPr>
              <a:t>السيو</a:t>
            </a:r>
            <a:r>
              <a:rPr lang="ar-EG" sz="2300" dirty="0">
                <a:effectLst/>
                <a:latin typeface="Alexandria Medium" pitchFamily="2" charset="-78"/>
                <a:cs typeface="Alexandria Medium" pitchFamily="2" charset="-78"/>
              </a:rPr>
              <a:t> الداخلي عن طريق كتابة وصف صفحة </a:t>
            </a:r>
            <a:r>
              <a:rPr lang="en-US" sz="2300" dirty="0">
                <a:effectLst/>
                <a:latin typeface="Alexandria Medium" pitchFamily="2" charset="-78"/>
                <a:cs typeface="Alexandria Medium" pitchFamily="2" charset="-78"/>
              </a:rPr>
              <a:t>meta description </a:t>
            </a:r>
            <a:r>
              <a:rPr lang="ar-EG" sz="2300" dirty="0">
                <a:effectLst/>
                <a:latin typeface="Alexandria Medium" pitchFamily="2" charset="-78"/>
                <a:cs typeface="Alexandria Medium" pitchFamily="2" charset="-78"/>
              </a:rPr>
              <a:t>وعنوان </a:t>
            </a:r>
            <a:r>
              <a:rPr lang="en-US" sz="2300" dirty="0">
                <a:effectLst/>
                <a:latin typeface="Alexandria Medium" pitchFamily="2" charset="-78"/>
                <a:cs typeface="Alexandria Medium" pitchFamily="2" charset="-78"/>
              </a:rPr>
              <a:t>title </a:t>
            </a:r>
            <a:r>
              <a:rPr lang="ar-EG" sz="2300" dirty="0">
                <a:effectLst/>
                <a:latin typeface="Alexandria Medium" pitchFamily="2" charset="-78"/>
                <a:cs typeface="Alexandria Medium" pitchFamily="2" charset="-78"/>
              </a:rPr>
              <a:t>معبرين، كما أن إضافة الكلمات المفتاحية إلى العنوان الرئيسي والعناوين الفرعية والفقرات الأولى من النص (أول 100 كلمة) تعتبر من الطرق المجدية لتصدر محركات البحث، ولا تنس تسمية الصور الموجودة في المقال وإضافة النص البديل إليها بكلمات تحوي على الكلمة المفتاحية المستخدمة في المقال.</a:t>
            </a:r>
          </a:p>
          <a:p>
            <a:pPr algn="just" rtl="1">
              <a:lnSpc>
                <a:spcPct val="170000"/>
              </a:lnSpc>
            </a:pPr>
            <a:r>
              <a:rPr lang="ar-EG" sz="2300" dirty="0">
                <a:effectLst/>
                <a:latin typeface="Alexandria Medium" pitchFamily="2" charset="-78"/>
                <a:cs typeface="Alexandria Medium" pitchFamily="2" charset="-78"/>
              </a:rPr>
              <a:t>كما أن الربط الداخلي للصفحات يعد من طرق تحسين محركات البحث. ويعني إضافة روابط من موقعك إلى صفحة تتعلق بذات الموضوع من موقعك نفسه، الربط الداخلي مهم للغاية إذ يزيد من مدة بقاء الزوار في موقعك مما يساعد على زيادة تصنيفه على صفحات محرك البحث.</a:t>
            </a:r>
          </a:p>
          <a:p>
            <a:pPr marL="0" indent="0" algn="just" rtl="1">
              <a:lnSpc>
                <a:spcPct val="170000"/>
              </a:lnSpc>
              <a:buNone/>
            </a:pPr>
            <a:br>
              <a:rPr lang="ar-EG" sz="1400" dirty="0">
                <a:effectLst/>
                <a:latin typeface="Alexandria Medium" pitchFamily="2" charset="-78"/>
                <a:cs typeface="Alexandria Medium" pitchFamily="2" charset="-78"/>
              </a:rPr>
            </a:br>
            <a:endParaRPr lang="ar-EG" sz="1400" dirty="0">
              <a:effectLst/>
              <a:latin typeface="Alexandria Medium" pitchFamily="2" charset="-78"/>
              <a:cs typeface="Alexandria Medium" pitchFamily="2" charset="-78"/>
            </a:endParaRPr>
          </a:p>
          <a:p>
            <a:pPr algn="just" rtl="1">
              <a:lnSpc>
                <a:spcPct val="170000"/>
              </a:lnSpc>
            </a:pPr>
            <a:endParaRPr lang="en-US" sz="1400" dirty="0">
              <a:latin typeface="Alexandria Medium" pitchFamily="2" charset="-78"/>
              <a:cs typeface="Alexandria Medium" pitchFamily="2" charset="-78"/>
            </a:endParaRPr>
          </a:p>
        </p:txBody>
      </p:sp>
      <p:pic>
        <p:nvPicPr>
          <p:cNvPr id="5" name="Picture 4" descr="A diagram of a seo process&#10;&#10;Description automatically generated with medium confidence">
            <a:extLst>
              <a:ext uri="{FF2B5EF4-FFF2-40B4-BE49-F238E27FC236}">
                <a16:creationId xmlns:a16="http://schemas.microsoft.com/office/drawing/2014/main" id="{DFA09BA3-690B-DE61-2BB9-9791E6F2BE66}"/>
              </a:ext>
            </a:extLst>
          </p:cNvPr>
          <p:cNvPicPr>
            <a:picLocks noChangeAspect="1"/>
          </p:cNvPicPr>
          <p:nvPr/>
        </p:nvPicPr>
        <p:blipFill rotWithShape="1">
          <a:blip r:embed="rId2">
            <a:extLst>
              <a:ext uri="{28A0092B-C50C-407E-A947-70E740481C1C}">
                <a14:useLocalDpi xmlns:a14="http://schemas.microsoft.com/office/drawing/2010/main" val="0"/>
              </a:ext>
            </a:extLst>
          </a:blip>
          <a:srcRect l="27905" t="18907" r="34381" b="14012"/>
          <a:stretch/>
        </p:blipFill>
        <p:spPr>
          <a:xfrm>
            <a:off x="321130" y="1690688"/>
            <a:ext cx="4577441" cy="4369376"/>
          </a:xfrm>
          <a:prstGeom prst="rect">
            <a:avLst/>
          </a:prstGeom>
        </p:spPr>
      </p:pic>
    </p:spTree>
    <p:extLst>
      <p:ext uri="{BB962C8B-B14F-4D97-AF65-F5344CB8AC3E}">
        <p14:creationId xmlns:p14="http://schemas.microsoft.com/office/powerpoint/2010/main" val="2487670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245D3-9779-89AB-0962-F017251289DA}"/>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endParaRPr lang="en-US" sz="2800" dirty="0"/>
          </a:p>
        </p:txBody>
      </p:sp>
      <p:sp>
        <p:nvSpPr>
          <p:cNvPr id="3" name="Content Placeholder 2">
            <a:extLst>
              <a:ext uri="{FF2B5EF4-FFF2-40B4-BE49-F238E27FC236}">
                <a16:creationId xmlns:a16="http://schemas.microsoft.com/office/drawing/2014/main" id="{E69B12D5-B1D8-8757-4E87-576ED8675E4D}"/>
              </a:ext>
            </a:extLst>
          </p:cNvPr>
          <p:cNvSpPr>
            <a:spLocks noGrp="1"/>
          </p:cNvSpPr>
          <p:nvPr>
            <p:ph idx="1"/>
          </p:nvPr>
        </p:nvSpPr>
        <p:spPr>
          <a:xfrm>
            <a:off x="4996543" y="2036082"/>
            <a:ext cx="6618513" cy="4351338"/>
          </a:xfrm>
        </p:spPr>
        <p:txBody>
          <a:bodyPr>
            <a:normAutofit/>
          </a:bodyPr>
          <a:lstStyle/>
          <a:p>
            <a:pPr marL="0" indent="0" algn="just" rtl="1">
              <a:lnSpc>
                <a:spcPct val="160000"/>
              </a:lnSpc>
              <a:buNone/>
            </a:pPr>
            <a:r>
              <a:rPr lang="ar-EG" sz="2000" b="1" dirty="0">
                <a:solidFill>
                  <a:srgbClr val="FF0000"/>
                </a:solidFill>
                <a:effectLst/>
                <a:latin typeface="Alexandria Medium" pitchFamily="2" charset="-78"/>
                <a:cs typeface="Alexandria Medium" pitchFamily="2" charset="-78"/>
              </a:rPr>
              <a:t>3-</a:t>
            </a:r>
            <a:r>
              <a:rPr lang="ar-EG" sz="1800" b="1" dirty="0">
                <a:solidFill>
                  <a:srgbClr val="FF0000"/>
                </a:solidFill>
                <a:effectLst/>
                <a:latin typeface="Alexandria Medium" pitchFamily="2" charset="-78"/>
                <a:cs typeface="Alexandria Medium" pitchFamily="2" charset="-78"/>
              </a:rPr>
              <a:t> تحسين سرعة الموقع</a:t>
            </a:r>
          </a:p>
          <a:p>
            <a:pPr algn="just" rtl="1">
              <a:lnSpc>
                <a:spcPct val="160000"/>
              </a:lnSpc>
            </a:pPr>
            <a:r>
              <a:rPr lang="ar-EG" sz="1600" dirty="0">
                <a:effectLst/>
                <a:latin typeface="Alexandria Medium" pitchFamily="2" charset="-78"/>
                <a:cs typeface="Alexandria Medium" pitchFamily="2" charset="-78"/>
              </a:rPr>
              <a:t>يُعدُّ الاهتمام بسرعة الموقع من أهم خطوات تحسين محركات البحث، فلو كان موقعك الإلكتروني بطيئاً فلن يهتم أحد بزيارته ولن ينتظر حتى يتم تحميل الصفحة. لا يوجد زمن مناسب محدد للانتهاء من تحميل الصفحة، لكن أغلب الخبراء يقولون إن أفضل زمن يتراوح بين ثانيتين إلى 5 ثواني بحسب طبيعة الموقع الإلكتروني.</a:t>
            </a:r>
          </a:p>
          <a:p>
            <a:pPr algn="just" rtl="1">
              <a:lnSpc>
                <a:spcPct val="160000"/>
              </a:lnSpc>
            </a:pPr>
            <a:r>
              <a:rPr lang="ar-EG" sz="1600" dirty="0">
                <a:effectLst/>
                <a:latin typeface="Alexandria Medium" pitchFamily="2" charset="-78"/>
                <a:cs typeface="Alexandria Medium" pitchFamily="2" charset="-78"/>
              </a:rPr>
              <a:t>ماذا تفعل للتقليل من زمن تحميل الصفحة؟ بإمكانك تقليل الصور أو ضغطها والتقليل من عدد الخطوط. وعند التفكير بشراء استضافة لموقعك حاول أن يكون الموقع الجغرافي للمضيف (</a:t>
            </a:r>
            <a:r>
              <a:rPr lang="en-US" sz="1600" dirty="0">
                <a:effectLst/>
                <a:latin typeface="Alexandria Medium" pitchFamily="2" charset="-78"/>
                <a:cs typeface="Alexandria Medium" pitchFamily="2" charset="-78"/>
              </a:rPr>
              <a:t>server) </a:t>
            </a:r>
            <a:r>
              <a:rPr lang="ar-EG" sz="1600" dirty="0">
                <a:effectLst/>
                <a:latin typeface="Alexandria Medium" pitchFamily="2" charset="-78"/>
                <a:cs typeface="Alexandria Medium" pitchFamily="2" charset="-78"/>
              </a:rPr>
              <a:t>قريباً من موقع الفئة التي يستهدفها الموقع الإلكتروني. </a:t>
            </a:r>
          </a:p>
          <a:p>
            <a:pPr algn="r" rtl="1"/>
            <a:endParaRPr lang="en-US" dirty="0"/>
          </a:p>
        </p:txBody>
      </p:sp>
      <p:pic>
        <p:nvPicPr>
          <p:cNvPr id="5" name="Picture 4" descr="A computer screen with a speedometer and a toy rocket&#10;&#10;Description automatically generated">
            <a:extLst>
              <a:ext uri="{FF2B5EF4-FFF2-40B4-BE49-F238E27FC236}">
                <a16:creationId xmlns:a16="http://schemas.microsoft.com/office/drawing/2014/main" id="{85107819-6F39-C1AA-87C2-620009E9F6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170" y="2817976"/>
            <a:ext cx="4348843" cy="24371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6D2E374-3D06-6AB8-3F96-6D770CDD97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1042314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E7080-08F0-DFBC-DDE4-694AF9F6EF80}"/>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endParaRPr lang="en-US" sz="2800" dirty="0"/>
          </a:p>
        </p:txBody>
      </p:sp>
      <p:sp>
        <p:nvSpPr>
          <p:cNvPr id="3" name="Content Placeholder 2">
            <a:extLst>
              <a:ext uri="{FF2B5EF4-FFF2-40B4-BE49-F238E27FC236}">
                <a16:creationId xmlns:a16="http://schemas.microsoft.com/office/drawing/2014/main" id="{D88D432E-5FAD-FF9C-4052-67867A0A6C13}"/>
              </a:ext>
            </a:extLst>
          </p:cNvPr>
          <p:cNvSpPr>
            <a:spLocks noGrp="1"/>
          </p:cNvSpPr>
          <p:nvPr>
            <p:ph idx="1"/>
          </p:nvPr>
        </p:nvSpPr>
        <p:spPr>
          <a:xfrm>
            <a:off x="4882243" y="2141537"/>
            <a:ext cx="6471557" cy="4351338"/>
          </a:xfrm>
        </p:spPr>
        <p:txBody>
          <a:bodyPr>
            <a:normAutofit fontScale="62500" lnSpcReduction="20000"/>
          </a:bodyPr>
          <a:lstStyle/>
          <a:p>
            <a:pPr algn="just" rtl="1">
              <a:lnSpc>
                <a:spcPct val="160000"/>
              </a:lnSpc>
            </a:pPr>
            <a:r>
              <a:rPr lang="ar-EG" b="1" dirty="0">
                <a:solidFill>
                  <a:srgbClr val="FF0000"/>
                </a:solidFill>
                <a:effectLst/>
                <a:latin typeface="Alexandria Medium" pitchFamily="2" charset="-78"/>
                <a:cs typeface="Alexandria Medium" pitchFamily="2" charset="-78"/>
              </a:rPr>
              <a:t>بناء الروابط الخارجية</a:t>
            </a:r>
          </a:p>
          <a:p>
            <a:pPr algn="r" rtl="1">
              <a:lnSpc>
                <a:spcPct val="160000"/>
              </a:lnSpc>
            </a:pPr>
            <a:r>
              <a:rPr lang="ar-EG" sz="2600" dirty="0">
                <a:effectLst/>
                <a:latin typeface="Alexandria Medium" pitchFamily="2" charset="-78"/>
                <a:cs typeface="Alexandria Medium" pitchFamily="2" charset="-78"/>
              </a:rPr>
              <a:t>يعد بناء الروابط الخارجية من طرق </a:t>
            </a:r>
            <a:r>
              <a:rPr lang="ar-EG" sz="2600" dirty="0" err="1">
                <a:effectLst/>
                <a:latin typeface="Alexandria Medium" pitchFamily="2" charset="-78"/>
                <a:cs typeface="Alexandria Medium" pitchFamily="2" charset="-78"/>
              </a:rPr>
              <a:t>السيو</a:t>
            </a:r>
            <a:r>
              <a:rPr lang="ar-EG" sz="2600" dirty="0">
                <a:effectLst/>
                <a:latin typeface="Alexandria Medium" pitchFamily="2" charset="-78"/>
                <a:cs typeface="Alexandria Medium" pitchFamily="2" charset="-78"/>
              </a:rPr>
              <a:t> الخارجي </a:t>
            </a:r>
            <a:r>
              <a:rPr lang="en-US" sz="2600" dirty="0">
                <a:effectLst/>
                <a:latin typeface="Alexandria Medium" pitchFamily="2" charset="-78"/>
                <a:cs typeface="Alexandria Medium" pitchFamily="2" charset="-78"/>
              </a:rPr>
              <a:t>off-page SEO، </a:t>
            </a:r>
            <a:r>
              <a:rPr lang="ar-EG" sz="2600" dirty="0">
                <a:effectLst/>
                <a:latin typeface="Alexandria Medium" pitchFamily="2" charset="-78"/>
                <a:cs typeface="Alexandria Medium" pitchFamily="2" charset="-78"/>
              </a:rPr>
              <a:t>وعلى الرغم من أن جوجل أعلنت أنه لم يعد مهماً للغاية في تحسين محركات البحث إلا أنه يبقى من الأساليب الفعّالة.</a:t>
            </a:r>
          </a:p>
          <a:p>
            <a:pPr algn="just" rtl="1">
              <a:lnSpc>
                <a:spcPct val="160000"/>
              </a:lnSpc>
            </a:pPr>
            <a:r>
              <a:rPr lang="ar-EG" sz="2600" dirty="0">
                <a:effectLst/>
                <a:latin typeface="Alexandria Medium" pitchFamily="2" charset="-78"/>
                <a:cs typeface="Alexandria Medium" pitchFamily="2" charset="-78"/>
              </a:rPr>
              <a:t>أفضل نصيحة هي أن تحصل على روابط خارجية لموقعك من مواقع موثوقة التي تساعد على رفع ترتيب موقعك على عكس المواقع المشبوهة التي بإمكانها أن تضر بوضع موقعك مع محركات البحث وتضيع كل جهدك.</a:t>
            </a:r>
          </a:p>
          <a:p>
            <a:pPr marL="0" indent="0" algn="r" rtl="1">
              <a:buNone/>
            </a:pPr>
            <a:br>
              <a:rPr lang="ar-EG" dirty="0">
                <a:effectLst/>
              </a:rPr>
            </a:br>
            <a:endParaRPr lang="ar-EG" dirty="0">
              <a:effectLst/>
            </a:endParaRPr>
          </a:p>
          <a:p>
            <a:pPr algn="r" rtl="1"/>
            <a:endParaRPr lang="en-US" dirty="0"/>
          </a:p>
        </p:txBody>
      </p:sp>
      <p:pic>
        <p:nvPicPr>
          <p:cNvPr id="5" name="Picture 4" descr="A diagram of a website&#10;&#10;Description automatically generated">
            <a:extLst>
              <a:ext uri="{FF2B5EF4-FFF2-40B4-BE49-F238E27FC236}">
                <a16:creationId xmlns:a16="http://schemas.microsoft.com/office/drawing/2014/main" id="{8E8F0032-31C1-01F9-6201-FAB1341AF4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158" y="2106386"/>
            <a:ext cx="4064000" cy="304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6919D29D-B8ED-8A59-AA1A-66C3387789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3039195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61636-3927-F181-76B7-D2C070A4CFFC}"/>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endParaRPr lang="en-US" sz="2800" dirty="0"/>
          </a:p>
        </p:txBody>
      </p:sp>
      <p:sp>
        <p:nvSpPr>
          <p:cNvPr id="3" name="Content Placeholder 2">
            <a:extLst>
              <a:ext uri="{FF2B5EF4-FFF2-40B4-BE49-F238E27FC236}">
                <a16:creationId xmlns:a16="http://schemas.microsoft.com/office/drawing/2014/main" id="{01252578-73EC-B4A1-8705-6CDB6B19D726}"/>
              </a:ext>
            </a:extLst>
          </p:cNvPr>
          <p:cNvSpPr>
            <a:spLocks noGrp="1"/>
          </p:cNvSpPr>
          <p:nvPr>
            <p:ph idx="1"/>
          </p:nvPr>
        </p:nvSpPr>
        <p:spPr>
          <a:xfrm>
            <a:off x="5176156" y="1825625"/>
            <a:ext cx="6177643" cy="4351338"/>
          </a:xfrm>
        </p:spPr>
        <p:txBody>
          <a:bodyPr>
            <a:normAutofit/>
          </a:bodyPr>
          <a:lstStyle/>
          <a:p>
            <a:pPr algn="just" rtl="1">
              <a:lnSpc>
                <a:spcPct val="150000"/>
              </a:lnSpc>
            </a:pPr>
            <a:r>
              <a:rPr lang="ar-EG" sz="1800" b="1" dirty="0">
                <a:solidFill>
                  <a:srgbClr val="FF0000"/>
                </a:solidFill>
                <a:latin typeface="Alexandria Medium" pitchFamily="2" charset="-78"/>
                <a:cs typeface="Alexandria Medium" pitchFamily="2" charset="-78"/>
              </a:rPr>
              <a:t>الاستعانة بشبكات التواصل الاجتماعي</a:t>
            </a:r>
          </a:p>
          <a:p>
            <a:pPr algn="just" rtl="1">
              <a:lnSpc>
                <a:spcPct val="150000"/>
              </a:lnSpc>
            </a:pPr>
            <a:r>
              <a:rPr lang="ar-EG" sz="1600" dirty="0">
                <a:latin typeface="Alexandria Medium" pitchFamily="2" charset="-78"/>
                <a:cs typeface="Alexandria Medium" pitchFamily="2" charset="-78"/>
              </a:rPr>
              <a:t>تعد شبكات التواصل الاجتماعي أداة فعالة للترويج لموقعك الإلكتروني، إذ يساعد النشر عليها على تعريف الناس على محتوى موقعك بالإضافة إلى زيادة الزيارات. </a:t>
            </a:r>
          </a:p>
          <a:p>
            <a:pPr algn="just" rtl="1">
              <a:lnSpc>
                <a:spcPct val="150000"/>
              </a:lnSpc>
            </a:pPr>
            <a:r>
              <a:rPr lang="ar-EG" sz="1600" dirty="0">
                <a:latin typeface="Alexandria Medium" pitchFamily="2" charset="-78"/>
                <a:cs typeface="Alexandria Medium" pitchFamily="2" charset="-78"/>
              </a:rPr>
              <a:t>تختلف منصات التواصل الاجتماعي وأساليب النشر عليها، لكن من المهم المداومة على النشر في المنصات التي تخدم موقعك الإلكتروني سواء اخترت النشر على العديد من المنصات أو الاكتفاء بإنشاء صفحة على فيس بوك للترويج للمحتوى الذي تقدمه.</a:t>
            </a:r>
          </a:p>
          <a:p>
            <a:pPr algn="r" rtl="1"/>
            <a:endParaRPr lang="ar-EG" dirty="0"/>
          </a:p>
          <a:p>
            <a:pPr algn="r" rtl="1"/>
            <a:endParaRPr lang="en-US" dirty="0"/>
          </a:p>
        </p:txBody>
      </p:sp>
      <p:pic>
        <p:nvPicPr>
          <p:cNvPr id="5" name="Picture 4" descr="A tree with different logos&#10;&#10;Description automatically generated">
            <a:extLst>
              <a:ext uri="{FF2B5EF4-FFF2-40B4-BE49-F238E27FC236}">
                <a16:creationId xmlns:a16="http://schemas.microsoft.com/office/drawing/2014/main" id="{CEA74F9F-89D0-6CD0-D9DF-A896AA2B36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318" y="2188028"/>
            <a:ext cx="4196325" cy="3088495"/>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B4B11D39-4FE7-7546-48AE-0AF4294CE5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6162072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F6B66-F3E8-A15F-F300-F0E466BE39DF}"/>
              </a:ext>
            </a:extLst>
          </p:cNvPr>
          <p:cNvSpPr>
            <a:spLocks noGrp="1"/>
          </p:cNvSpPr>
          <p:nvPr>
            <p:ph type="title"/>
          </p:nvPr>
        </p:nvSpPr>
        <p:spPr/>
        <p:txBody>
          <a:bodyPr>
            <a:normAutofit/>
          </a:bodyPr>
          <a:lstStyle/>
          <a:p>
            <a:pPr algn="ctr" rtl="1"/>
            <a:r>
              <a:rPr lang="ar-EG" sz="2800" dirty="0">
                <a:latin typeface="Alexandria" pitchFamily="2" charset="-78"/>
                <a:cs typeface="Alexandria" pitchFamily="2" charset="-78"/>
              </a:rPr>
              <a:t>أساليب تحسين محركات البحث </a:t>
            </a:r>
            <a:r>
              <a:rPr lang="en-US" sz="2800" dirty="0">
                <a:latin typeface="Alexandria" pitchFamily="2" charset="-78"/>
                <a:cs typeface="Alexandria" pitchFamily="2" charset="-78"/>
              </a:rPr>
              <a:t>SEO</a:t>
            </a:r>
            <a:endParaRPr lang="en-US" sz="2800" dirty="0"/>
          </a:p>
        </p:txBody>
      </p:sp>
      <p:sp>
        <p:nvSpPr>
          <p:cNvPr id="3" name="Content Placeholder 2">
            <a:extLst>
              <a:ext uri="{FF2B5EF4-FFF2-40B4-BE49-F238E27FC236}">
                <a16:creationId xmlns:a16="http://schemas.microsoft.com/office/drawing/2014/main" id="{C47C233A-C32A-B047-4371-35BE685AF7B6}"/>
              </a:ext>
            </a:extLst>
          </p:cNvPr>
          <p:cNvSpPr>
            <a:spLocks noGrp="1"/>
          </p:cNvSpPr>
          <p:nvPr>
            <p:ph idx="1"/>
          </p:nvPr>
        </p:nvSpPr>
        <p:spPr>
          <a:xfrm>
            <a:off x="4457700" y="1825625"/>
            <a:ext cx="6896100" cy="4351338"/>
          </a:xfrm>
        </p:spPr>
        <p:txBody>
          <a:bodyPr>
            <a:normAutofit/>
          </a:bodyPr>
          <a:lstStyle/>
          <a:p>
            <a:pPr algn="just" rtl="1"/>
            <a:r>
              <a:rPr lang="ar-EG" sz="2000" b="1" dirty="0">
                <a:solidFill>
                  <a:srgbClr val="FF0000"/>
                </a:solidFill>
                <a:latin typeface="Alexandria Medium" pitchFamily="2" charset="-78"/>
                <a:cs typeface="Alexandria Medium" pitchFamily="2" charset="-78"/>
              </a:rPr>
              <a:t>العناية بالمحتوى:</a:t>
            </a:r>
          </a:p>
          <a:p>
            <a:pPr algn="just" rtl="1">
              <a:lnSpc>
                <a:spcPct val="160000"/>
              </a:lnSpc>
            </a:pPr>
            <a:r>
              <a:rPr lang="ar-EG" sz="1600" dirty="0">
                <a:latin typeface="Alexandria Medium" pitchFamily="2" charset="-78"/>
                <a:cs typeface="Alexandria Medium" pitchFamily="2" charset="-78"/>
              </a:rPr>
              <a:t>لا يكفي نشر عدة مقالات متوافقة مع شروط تحسين محركات البحث والترويج لها على منصات التواصيل الاجتماعي، إذ لابد من إضافة محتوى احترافي وجديد بشكل دوري وتجديد المحتوى القديم كإضافة إحصائيات جديدة أو تصحيح معلومة أو ربطه بمقالات تم إضافتها للموقع.</a:t>
            </a:r>
          </a:p>
          <a:p>
            <a:pPr algn="just" rtl="1">
              <a:lnSpc>
                <a:spcPct val="160000"/>
              </a:lnSpc>
            </a:pPr>
            <a:r>
              <a:rPr lang="ar-EG" sz="1600" dirty="0">
                <a:latin typeface="Alexandria Medium" pitchFamily="2" charset="-78"/>
                <a:cs typeface="Alexandria Medium" pitchFamily="2" charset="-78"/>
              </a:rPr>
              <a:t>إذا أردت زيادة زيارات موقعك ورفع تصنيفه في صفحات نتائج البحث لابد من الاهتمام </a:t>
            </a:r>
            <a:r>
              <a:rPr lang="ar-EG" sz="1600" dirty="0" err="1">
                <a:latin typeface="Alexandria Medium" pitchFamily="2" charset="-78"/>
                <a:cs typeface="Alexandria Medium" pitchFamily="2" charset="-78"/>
              </a:rPr>
              <a:t>بالسيو</a:t>
            </a:r>
            <a:r>
              <a:rPr lang="ar-EG" sz="1600" dirty="0">
                <a:latin typeface="Alexandria Medium" pitchFamily="2" charset="-78"/>
                <a:cs typeface="Alexandria Medium" pitchFamily="2" charset="-78"/>
              </a:rPr>
              <a:t>، بإمكانك القيام بتعديلات بسيطة بنفسك أو الاستعانة بمؤسسة أفق لمساعدتك على تحسين محركات البحث لموقعك. تواصل معنا للمزيد من التفاصيل</a:t>
            </a:r>
            <a:endParaRPr lang="en-US" sz="1600" dirty="0">
              <a:latin typeface="Alexandria Medium" pitchFamily="2" charset="-78"/>
              <a:cs typeface="Alexandria Medium" pitchFamily="2" charset="-78"/>
            </a:endParaRPr>
          </a:p>
        </p:txBody>
      </p:sp>
      <p:pic>
        <p:nvPicPr>
          <p:cNvPr id="5" name="Picture 4" descr="A yellow and black sign with a megaphone&#10;&#10;Description automatically generated">
            <a:extLst>
              <a:ext uri="{FF2B5EF4-FFF2-40B4-BE49-F238E27FC236}">
                <a16:creationId xmlns:a16="http://schemas.microsoft.com/office/drawing/2014/main" id="{DC292BB6-FB71-F493-1A45-E0B994061469}"/>
              </a:ext>
            </a:extLst>
          </p:cNvPr>
          <p:cNvPicPr>
            <a:picLocks noChangeAspect="1"/>
          </p:cNvPicPr>
          <p:nvPr/>
        </p:nvPicPr>
        <p:blipFill rotWithShape="1">
          <a:blip r:embed="rId2">
            <a:extLst>
              <a:ext uri="{28A0092B-C50C-407E-A947-70E740481C1C}">
                <a14:useLocalDpi xmlns:a14="http://schemas.microsoft.com/office/drawing/2010/main" val="0"/>
              </a:ext>
            </a:extLst>
          </a:blip>
          <a:srcRect l="20515" t="6471" r="22905" b="5294"/>
          <a:stretch/>
        </p:blipFill>
        <p:spPr>
          <a:xfrm>
            <a:off x="391886" y="2367643"/>
            <a:ext cx="3722914" cy="3265714"/>
          </a:xfrm>
          <a:prstGeom prst="rect">
            <a:avLst/>
          </a:prstGeom>
        </p:spPr>
      </p:pic>
    </p:spTree>
    <p:extLst>
      <p:ext uri="{BB962C8B-B14F-4D97-AF65-F5344CB8AC3E}">
        <p14:creationId xmlns:p14="http://schemas.microsoft.com/office/powerpoint/2010/main" val="26663579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679E-FC23-E894-AB68-30C066DDF100}"/>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الممارسات الأخلاقية </a:t>
            </a:r>
            <a:r>
              <a:rPr lang="ar-EG" sz="2800" dirty="0" err="1">
                <a:latin typeface="Alexandria Medium" pitchFamily="2" charset="-78"/>
                <a:cs typeface="Alexandria Medium" pitchFamily="2" charset="-78"/>
              </a:rPr>
              <a:t>واللأخلاقية</a:t>
            </a:r>
            <a:r>
              <a:rPr lang="ar-EG" sz="2800" dirty="0">
                <a:latin typeface="Alexandria Medium" pitchFamily="2" charset="-78"/>
                <a:cs typeface="Alexandria Medium" pitchFamily="2" charset="-78"/>
              </a:rPr>
              <a:t> في </a:t>
            </a:r>
            <a:r>
              <a:rPr lang="en-US" sz="2800" dirty="0">
                <a:latin typeface="Alexandria Medium" pitchFamily="2" charset="-78"/>
                <a:cs typeface="Alexandria Medium" pitchFamily="2" charset="-78"/>
              </a:rPr>
              <a:t>SEO</a:t>
            </a:r>
          </a:p>
        </p:txBody>
      </p:sp>
      <p:sp>
        <p:nvSpPr>
          <p:cNvPr id="3" name="Content Placeholder 2">
            <a:extLst>
              <a:ext uri="{FF2B5EF4-FFF2-40B4-BE49-F238E27FC236}">
                <a16:creationId xmlns:a16="http://schemas.microsoft.com/office/drawing/2014/main" id="{4A9E881A-6929-6B8F-622F-066484ACC962}"/>
              </a:ext>
            </a:extLst>
          </p:cNvPr>
          <p:cNvSpPr>
            <a:spLocks noGrp="1"/>
          </p:cNvSpPr>
          <p:nvPr>
            <p:ph idx="1"/>
          </p:nvPr>
        </p:nvSpPr>
        <p:spPr>
          <a:xfrm>
            <a:off x="5739787" y="1420586"/>
            <a:ext cx="6317650" cy="5225143"/>
          </a:xfrm>
        </p:spPr>
        <p:txBody>
          <a:bodyPr>
            <a:normAutofit/>
          </a:bodyPr>
          <a:lstStyle/>
          <a:p>
            <a:pPr algn="r" rtl="1">
              <a:lnSpc>
                <a:spcPct val="160000"/>
              </a:lnSpc>
            </a:pPr>
            <a:r>
              <a:rPr lang="en-US" sz="2000" b="1" dirty="0">
                <a:solidFill>
                  <a:srgbClr val="FF0000"/>
                </a:solidFill>
                <a:latin typeface="Alexandria Medium" pitchFamily="2" charset="-78"/>
                <a:cs typeface="Alexandria Medium" pitchFamily="2" charset="-78"/>
              </a:rPr>
              <a:t>(White Hat SEO)</a:t>
            </a:r>
          </a:p>
          <a:p>
            <a:pPr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يركز على استراتيجيات الترويج للموقع بطرق مشروعة وأخلاقية وتتماشى مع إرشادات محركات البحث.</a:t>
            </a:r>
          </a:p>
          <a:p>
            <a:pPr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الهدف هو تحسين تصنيف الموقع في نتائج البحث بشكل طبيعي عبر: </a:t>
            </a:r>
          </a:p>
          <a:p>
            <a:pPr marL="742950" lvl="1" indent="-285750"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إنشاء محتوى ذو جودة عالية وموجه للمستخدم</a:t>
            </a:r>
          </a:p>
          <a:p>
            <a:pPr marL="742950" lvl="1" indent="-285750"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تحسين بنية الموقع التقنية</a:t>
            </a:r>
          </a:p>
          <a:p>
            <a:pPr marL="742950" lvl="1" indent="-285750"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بناء روابط طبيعية من مواقع ذات سلطة وصلة</a:t>
            </a:r>
          </a:p>
          <a:p>
            <a:pPr marL="742950" lvl="1" indent="-285750"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استخدام الكلمات المفتاحية المناسبة بشكل معتدل</a:t>
            </a:r>
          </a:p>
          <a:p>
            <a:pPr algn="r" rtl="1">
              <a:lnSpc>
                <a:spcPct val="160000"/>
              </a:lnSpc>
              <a:buFont typeface="Arial" panose="020B0604020202020204" pitchFamily="34" charset="0"/>
              <a:buChar char="•"/>
            </a:pPr>
            <a:r>
              <a:rPr lang="ar-EG" sz="1600" dirty="0">
                <a:latin typeface="Alexandria Medium" pitchFamily="2" charset="-78"/>
                <a:cs typeface="Alexandria Medium" pitchFamily="2" charset="-78"/>
              </a:rPr>
              <a:t>هذه الممارسات تؤدي إلى تحسين تصنيف الموقع والوصول إلى جمهور مستهدف.</a:t>
            </a:r>
          </a:p>
          <a:p>
            <a:pPr algn="r" rtl="1"/>
            <a:endParaRPr lang="en-US" dirty="0"/>
          </a:p>
        </p:txBody>
      </p:sp>
      <p:pic>
        <p:nvPicPr>
          <p:cNvPr id="5" name="Picture 4" descr="A white hat with text and words&#10;&#10;Description automatically generated">
            <a:extLst>
              <a:ext uri="{FF2B5EF4-FFF2-40B4-BE49-F238E27FC236}">
                <a16:creationId xmlns:a16="http://schemas.microsoft.com/office/drawing/2014/main" id="{125CDD7A-08A8-0FFE-1101-35F8DEEF34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60" y="1828800"/>
            <a:ext cx="4752673" cy="440792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463061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C38E4-6843-EA68-4EB5-ACACDB78AF83}"/>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الممارسات الأخلاقية </a:t>
            </a:r>
            <a:r>
              <a:rPr lang="ar-EG" sz="2800" dirty="0" err="1">
                <a:latin typeface="Alexandria Medium" pitchFamily="2" charset="-78"/>
                <a:cs typeface="Alexandria Medium" pitchFamily="2" charset="-78"/>
              </a:rPr>
              <a:t>واللأخلاقية</a:t>
            </a:r>
            <a:r>
              <a:rPr lang="ar-EG" sz="2800" dirty="0">
                <a:latin typeface="Alexandria Medium" pitchFamily="2" charset="-78"/>
                <a:cs typeface="Alexandria Medium" pitchFamily="2" charset="-78"/>
              </a:rPr>
              <a:t> في </a:t>
            </a:r>
            <a:r>
              <a:rPr lang="en-US" sz="2800" dirty="0">
                <a:latin typeface="Alexandria Medium" pitchFamily="2" charset="-78"/>
                <a:cs typeface="Alexandria Medium" pitchFamily="2" charset="-78"/>
              </a:rPr>
              <a:t>SEO</a:t>
            </a:r>
          </a:p>
        </p:txBody>
      </p:sp>
      <p:sp>
        <p:nvSpPr>
          <p:cNvPr id="3" name="Content Placeholder 2">
            <a:extLst>
              <a:ext uri="{FF2B5EF4-FFF2-40B4-BE49-F238E27FC236}">
                <a16:creationId xmlns:a16="http://schemas.microsoft.com/office/drawing/2014/main" id="{E39A9678-2E67-9AE6-A17E-9378D950940B}"/>
              </a:ext>
            </a:extLst>
          </p:cNvPr>
          <p:cNvSpPr>
            <a:spLocks noGrp="1"/>
          </p:cNvSpPr>
          <p:nvPr>
            <p:ph idx="1"/>
          </p:nvPr>
        </p:nvSpPr>
        <p:spPr>
          <a:xfrm>
            <a:off x="5676294" y="1453154"/>
            <a:ext cx="6169781" cy="4723809"/>
          </a:xfrm>
        </p:spPr>
        <p:txBody>
          <a:bodyPr>
            <a:normAutofit lnSpcReduction="10000"/>
          </a:bodyPr>
          <a:lstStyle/>
          <a:p>
            <a:pPr marL="0" indent="0" algn="just" rtl="1">
              <a:lnSpc>
                <a:spcPct val="150000"/>
              </a:lnSpc>
              <a:buNone/>
            </a:pPr>
            <a:r>
              <a:rPr lang="en-US" sz="1800" dirty="0">
                <a:solidFill>
                  <a:srgbClr val="FF0000"/>
                </a:solidFill>
                <a:latin typeface="Alexandria Medium" pitchFamily="2" charset="-78"/>
                <a:cs typeface="Alexandria Medium" pitchFamily="2" charset="-78"/>
              </a:rPr>
              <a:t>Black Hat SEO</a:t>
            </a:r>
          </a:p>
          <a:p>
            <a:pPr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يركز على استغلال ثغرات في محركات البحث لتحسين الترتيب بشكل غير مشروع.</a:t>
            </a:r>
          </a:p>
          <a:p>
            <a:pPr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الأساليب المستخدمة تخالف إرشادات محركات البحث وتهدف إلى خداع النظام، مثل: </a:t>
            </a:r>
          </a:p>
          <a:p>
            <a:pPr marL="742950" lvl="1"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إنشاء محتوى ذي جودة منخفضة أو محتوى مكرر</a:t>
            </a:r>
          </a:p>
          <a:p>
            <a:pPr marL="742950" lvl="1"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إنشاء روابط اصطناعية أو شراء الروابط</a:t>
            </a:r>
          </a:p>
          <a:p>
            <a:pPr marL="742950" lvl="1"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استخدام كلمات مفتاحية بكثافة مفرطة</a:t>
            </a:r>
          </a:p>
          <a:p>
            <a:pPr marL="742950" lvl="1"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إخفاء النص أو استخدام تقنيات تمويه أخرى</a:t>
            </a:r>
          </a:p>
          <a:p>
            <a:pPr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هذه الممارسات قد تؤدي إلى تحسين مؤقت في الترتيب، لكنها عرضة لعقوبات من محركات البحث</a:t>
            </a:r>
          </a:p>
          <a:p>
            <a:pPr algn="just">
              <a:lnSpc>
                <a:spcPct val="150000"/>
              </a:lnSpc>
            </a:pPr>
            <a:endParaRPr lang="en-US" sz="1600" dirty="0">
              <a:latin typeface="Alexandria Medium" pitchFamily="2" charset="-78"/>
              <a:cs typeface="Alexandria Medium" pitchFamily="2" charset="-78"/>
            </a:endParaRPr>
          </a:p>
        </p:txBody>
      </p:sp>
      <p:pic>
        <p:nvPicPr>
          <p:cNvPr id="5" name="Picture 4" descr="A black hat with white text&#10;&#10;Description automatically generated">
            <a:extLst>
              <a:ext uri="{FF2B5EF4-FFF2-40B4-BE49-F238E27FC236}">
                <a16:creationId xmlns:a16="http://schemas.microsoft.com/office/drawing/2014/main" id="{1DD41063-32E0-0617-19F1-A5CE8FFB4B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1240" y="1765291"/>
            <a:ext cx="4585303" cy="44769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5044086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C1A3A-1B24-6190-09C8-867959EEB526}"/>
              </a:ext>
            </a:extLst>
          </p:cNvPr>
          <p:cNvSpPr>
            <a:spLocks noGrp="1"/>
          </p:cNvSpPr>
          <p:nvPr>
            <p:ph type="title"/>
          </p:nvPr>
        </p:nvSpPr>
        <p:spPr>
          <a:xfrm>
            <a:off x="838200" y="0"/>
            <a:ext cx="10515600" cy="1325563"/>
          </a:xfrm>
        </p:spPr>
        <p:txBody>
          <a:bodyPr>
            <a:normAutofit/>
          </a:bodyPr>
          <a:lstStyle/>
          <a:p>
            <a:pPr algn="ctr" rtl="1"/>
            <a:r>
              <a:rPr lang="ar-EG" sz="3200" dirty="0">
                <a:latin typeface="Alexandria Medium" pitchFamily="2" charset="-78"/>
                <a:cs typeface="Alexandria Medium" pitchFamily="2" charset="-78"/>
              </a:rPr>
              <a:t>أنواع </a:t>
            </a:r>
            <a:r>
              <a:rPr lang="en-US" sz="3200" dirty="0">
                <a:latin typeface="Alexandria Medium" pitchFamily="2" charset="-78"/>
                <a:cs typeface="Alexandria Medium" pitchFamily="2" charset="-78"/>
              </a:rPr>
              <a:t>SEO</a:t>
            </a:r>
          </a:p>
        </p:txBody>
      </p:sp>
      <p:sp>
        <p:nvSpPr>
          <p:cNvPr id="3" name="Content Placeholder 2">
            <a:extLst>
              <a:ext uri="{FF2B5EF4-FFF2-40B4-BE49-F238E27FC236}">
                <a16:creationId xmlns:a16="http://schemas.microsoft.com/office/drawing/2014/main" id="{39912D55-70E4-98DA-FE33-C067F98CCF4A}"/>
              </a:ext>
            </a:extLst>
          </p:cNvPr>
          <p:cNvSpPr>
            <a:spLocks noGrp="1"/>
          </p:cNvSpPr>
          <p:nvPr>
            <p:ph idx="1"/>
          </p:nvPr>
        </p:nvSpPr>
        <p:spPr>
          <a:xfrm>
            <a:off x="838200" y="1325564"/>
            <a:ext cx="10515600" cy="5369150"/>
          </a:xfrm>
        </p:spPr>
        <p:txBody>
          <a:bodyPr>
            <a:normAutofit fontScale="40000" lnSpcReduction="20000"/>
          </a:bodyPr>
          <a:lstStyle/>
          <a:p>
            <a:pPr algn="r" rtl="1"/>
            <a:endParaRPr lang="ar-EG" sz="3500" dirty="0"/>
          </a:p>
          <a:p>
            <a:pPr marL="0" indent="0" algn="r" rtl="1">
              <a:lnSpc>
                <a:spcPct val="170000"/>
              </a:lnSpc>
              <a:buNone/>
            </a:pPr>
            <a:r>
              <a:rPr lang="ar-EG" sz="4500" b="1" dirty="0">
                <a:solidFill>
                  <a:srgbClr val="FF0000"/>
                </a:solidFill>
                <a:latin typeface="Alexandria Medium" pitchFamily="2" charset="-78"/>
                <a:cs typeface="Alexandria Medium" pitchFamily="2" charset="-78"/>
              </a:rPr>
              <a:t>داخل الصفحة (</a:t>
            </a:r>
            <a:r>
              <a:rPr lang="en-US" sz="4500" b="1" dirty="0">
                <a:solidFill>
                  <a:srgbClr val="FF0000"/>
                </a:solidFill>
                <a:latin typeface="Alexandria Medium" pitchFamily="2" charset="-78"/>
                <a:cs typeface="Alexandria Medium" pitchFamily="2" charset="-78"/>
              </a:rPr>
              <a:t>On-Page SEO</a:t>
            </a:r>
          </a:p>
          <a:p>
            <a:pPr algn="r" rtl="1">
              <a:lnSpc>
                <a:spcPct val="170000"/>
              </a:lnSpc>
            </a:pPr>
            <a:r>
              <a:rPr lang="ar-EG" sz="4000" dirty="0">
                <a:latin typeface="Alexandria Medium" pitchFamily="2" charset="-78"/>
                <a:cs typeface="Alexandria Medium" pitchFamily="2" charset="-78"/>
              </a:rPr>
              <a:t>هذه الممارسات تركز على تحسين محتوى وبنية الموقع الإلكتروني</a:t>
            </a:r>
          </a:p>
          <a:p>
            <a:pPr algn="r" rtl="1">
              <a:lnSpc>
                <a:spcPct val="170000"/>
              </a:lnSpc>
            </a:pPr>
            <a:r>
              <a:rPr lang="ar-EG" sz="4000" dirty="0">
                <a:latin typeface="Alexandria Medium" pitchFamily="2" charset="-78"/>
                <a:cs typeface="Alexandria Medium" pitchFamily="2" charset="-78"/>
              </a:rPr>
              <a:t>    تشمل عناصر مثل: عنوان الصفحة، وصف الموقع، الكلمات المفتاحية، بنية الموقع، سرعة التحميل</a:t>
            </a:r>
          </a:p>
          <a:p>
            <a:pPr algn="r" rtl="1">
              <a:lnSpc>
                <a:spcPct val="170000"/>
              </a:lnSpc>
            </a:pPr>
            <a:r>
              <a:rPr lang="ar-EG" sz="4000" dirty="0">
                <a:latin typeface="Alexandria Medium" pitchFamily="2" charset="-78"/>
                <a:cs typeface="Alexandria Medium" pitchFamily="2" charset="-78"/>
              </a:rPr>
              <a:t>    الهدف هو تحسين قابلية الموقع للفهرسة والتصنيف من قِبل محركات البحث</a:t>
            </a:r>
          </a:p>
          <a:p>
            <a:pPr algn="r" rtl="1">
              <a:lnSpc>
                <a:spcPct val="170000"/>
              </a:lnSpc>
            </a:pPr>
            <a:r>
              <a:rPr lang="ar-EG" sz="4000" dirty="0">
                <a:latin typeface="Alexandria Medium" pitchFamily="2" charset="-78"/>
                <a:cs typeface="Alexandria Medium" pitchFamily="2" charset="-78"/>
              </a:rPr>
              <a:t>    تعتبر هذه الممارسات تحت سيطرة مالك الموقع</a:t>
            </a:r>
          </a:p>
          <a:p>
            <a:pPr marL="0" indent="0" algn="r" rtl="1">
              <a:lnSpc>
                <a:spcPct val="170000"/>
              </a:lnSpc>
              <a:buNone/>
            </a:pPr>
            <a:r>
              <a:rPr lang="ar-EG" sz="4500" b="1" dirty="0">
                <a:solidFill>
                  <a:srgbClr val="FF0000"/>
                </a:solidFill>
                <a:latin typeface="Alexandria Medium" pitchFamily="2" charset="-78"/>
                <a:cs typeface="Alexandria Medium" pitchFamily="2" charset="-78"/>
              </a:rPr>
              <a:t>خارج الصفحة (</a:t>
            </a:r>
            <a:r>
              <a:rPr lang="en-US" sz="4500" b="1" dirty="0">
                <a:solidFill>
                  <a:srgbClr val="FF0000"/>
                </a:solidFill>
                <a:latin typeface="Alexandria Medium" pitchFamily="2" charset="-78"/>
                <a:cs typeface="Alexandria Medium" pitchFamily="2" charset="-78"/>
              </a:rPr>
              <a:t>Off-Page SEO</a:t>
            </a:r>
          </a:p>
          <a:p>
            <a:pPr algn="r" rtl="1">
              <a:lnSpc>
                <a:spcPct val="170000"/>
              </a:lnSpc>
            </a:pPr>
            <a:r>
              <a:rPr lang="en-US" sz="4000" dirty="0">
                <a:latin typeface="Alexandria Medium" pitchFamily="2" charset="-78"/>
                <a:cs typeface="Alexandria Medium" pitchFamily="2" charset="-78"/>
              </a:rPr>
              <a:t>    </a:t>
            </a:r>
            <a:r>
              <a:rPr lang="ar-EG" sz="4000" dirty="0">
                <a:latin typeface="Alexandria Medium" pitchFamily="2" charset="-78"/>
                <a:cs typeface="Alexandria Medium" pitchFamily="2" charset="-78"/>
              </a:rPr>
              <a:t>هذه الممارسات تعتمد على عوامل خارج موقعك الإلكتروني</a:t>
            </a:r>
          </a:p>
          <a:p>
            <a:pPr algn="r" rtl="1">
              <a:lnSpc>
                <a:spcPct val="170000"/>
              </a:lnSpc>
            </a:pPr>
            <a:r>
              <a:rPr lang="ar-EG" sz="4000" dirty="0">
                <a:latin typeface="Alexandria Medium" pitchFamily="2" charset="-78"/>
                <a:cs typeface="Alexandria Medium" pitchFamily="2" charset="-78"/>
              </a:rPr>
              <a:t>    تشمل بناء الروابط الخارجية (</a:t>
            </a:r>
            <a:r>
              <a:rPr lang="en-US" sz="4000" dirty="0">
                <a:latin typeface="Alexandria Medium" pitchFamily="2" charset="-78"/>
                <a:cs typeface="Alexandria Medium" pitchFamily="2" charset="-78"/>
              </a:rPr>
              <a:t>link building)، </a:t>
            </a:r>
            <a:r>
              <a:rPr lang="ar-EG" sz="4000" dirty="0">
                <a:latin typeface="Alexandria Medium" pitchFamily="2" charset="-78"/>
                <a:cs typeface="Alexandria Medium" pitchFamily="2" charset="-78"/>
              </a:rPr>
              <a:t>والتفاعل على وسائل التواصل الاجتماعي، والإشارات الاجتماعية</a:t>
            </a:r>
          </a:p>
          <a:p>
            <a:pPr algn="r" rtl="1">
              <a:lnSpc>
                <a:spcPct val="170000"/>
              </a:lnSpc>
            </a:pPr>
            <a:r>
              <a:rPr lang="ar-EG" sz="4000" dirty="0">
                <a:latin typeface="Alexandria Medium" pitchFamily="2" charset="-78"/>
                <a:cs typeface="Alexandria Medium" pitchFamily="2" charset="-78"/>
              </a:rPr>
              <a:t>    الهدف هو زيادة سلطة الموقع وسمعته من خلال إشارات خارجية إيجابية</a:t>
            </a:r>
          </a:p>
          <a:p>
            <a:pPr algn="r" rtl="1">
              <a:lnSpc>
                <a:spcPct val="170000"/>
              </a:lnSpc>
            </a:pPr>
            <a:r>
              <a:rPr lang="ar-EG" sz="4000" dirty="0">
                <a:latin typeface="Alexandria Medium" pitchFamily="2" charset="-78"/>
                <a:cs typeface="Alexandria Medium" pitchFamily="2" charset="-78"/>
              </a:rPr>
              <a:t>    هذه العوامل تقع جزئيًا خارج سيطرة مالك الموقع</a:t>
            </a:r>
          </a:p>
          <a:p>
            <a:pPr algn="r" rtl="1"/>
            <a:endParaRPr lang="ar-EG" dirty="0"/>
          </a:p>
          <a:p>
            <a:pPr algn="r" rtl="1"/>
            <a:endParaRPr lang="en-US" dirty="0"/>
          </a:p>
        </p:txBody>
      </p:sp>
    </p:spTree>
    <p:extLst>
      <p:ext uri="{BB962C8B-B14F-4D97-AF65-F5344CB8AC3E}">
        <p14:creationId xmlns:p14="http://schemas.microsoft.com/office/powerpoint/2010/main" val="27397819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72B44-C7B4-1FD6-6FC7-6EE878DBB31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مهام أخصائي تحسين البحث</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2B1FC8D-B032-5790-1C09-4BE4B8342FE5}"/>
              </a:ext>
            </a:extLst>
          </p:cNvPr>
          <p:cNvSpPr>
            <a:spLocks noGrp="1"/>
          </p:cNvSpPr>
          <p:nvPr>
            <p:ph idx="1"/>
          </p:nvPr>
        </p:nvSpPr>
        <p:spPr>
          <a:xfrm>
            <a:off x="838200" y="1825625"/>
            <a:ext cx="10515600" cy="4836432"/>
          </a:xfrm>
        </p:spPr>
        <p:txBody>
          <a:bodyPr>
            <a:normAutofit/>
          </a:bodyPr>
          <a:lstStyle/>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تحليل الكلمات الرئيسية: اختيار الكلمات الرئيسية المناسبة لتحسين مركز موقع الويب في نتائج محركات البحث.</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المحتوى: تحسين محتوى الموقع بحيث يكون جاذبًا للزوار ويحتوي على الكلمات الرئيسية المستهدفة.</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بنية الموقع: ضمان تنظيم مناسب للصفحات والروابط داخل الموقع لتحسين تجربة المستخدم.</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بناء الروابط: تطوير استراتيجية لبناء روابط عالية الجودة تؤدي إلى موقعك على الويب.</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الأداء: تحسين سرعة التحميل وأداء الموقع لتوفير تجربة مستخدم أفضل.</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تحليل وتقارير: استخدام أدوات تحليلية لمراقبة وتقييم أداء الموقع وتقديم تقارير دورية.</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اتباع التحديثات: متابعة تحديثات خوارزمياتها محركات البحث وضبط استراتيجية تحسين محركات البحث وفقًا لها.</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تحسين تجربة المستخدم: جعل الموقع سهل الاستخدام ومتوافق مع أجهزة مختلفة.</a:t>
            </a:r>
          </a:p>
          <a:p>
            <a:pPr algn="r" rtl="1">
              <a:lnSpc>
                <a:spcPct val="170000"/>
              </a:lnSpc>
              <a:buFont typeface="Wingdings" panose="05000000000000000000" pitchFamily="2" charset="2"/>
              <a:buChar char="ü"/>
            </a:pPr>
            <a:r>
              <a:rPr lang="ar-EG" sz="1600" dirty="0">
                <a:latin typeface="Alexandria Medium" pitchFamily="2" charset="-78"/>
                <a:cs typeface="Alexandria Medium" pitchFamily="2" charset="-78"/>
              </a:rPr>
              <a:t>تحقيق أهداف العمل:  مثل زيادة حركة المرور وزيادة المبيعات</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41895108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E3E36-1E1D-D0AE-19C5-634D58D17539}"/>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أدوات مهمة في تحسين محركات البحث </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F50BD14-FD45-781A-7951-C779A307A231}"/>
              </a:ext>
            </a:extLst>
          </p:cNvPr>
          <p:cNvSpPr>
            <a:spLocks noGrp="1"/>
          </p:cNvSpPr>
          <p:nvPr>
            <p:ph idx="1"/>
          </p:nvPr>
        </p:nvSpPr>
        <p:spPr>
          <a:xfrm>
            <a:off x="838200" y="1825625"/>
            <a:ext cx="10515600" cy="4667250"/>
          </a:xfrm>
        </p:spPr>
        <p:txBody>
          <a:bodyPr>
            <a:normAutofit fontScale="92500"/>
          </a:bodyPr>
          <a:lstStyle/>
          <a:p>
            <a:pPr algn="just" rtl="1">
              <a:lnSpc>
                <a:spcPct val="150000"/>
              </a:lnSpc>
            </a:pPr>
            <a:r>
              <a:rPr lang="en-US" sz="1600" dirty="0">
                <a:latin typeface="Alexandria" pitchFamily="2" charset="-78"/>
                <a:cs typeface="Alexandria" pitchFamily="2" charset="-78"/>
              </a:rPr>
              <a:t>Google Search Console: </a:t>
            </a:r>
            <a:r>
              <a:rPr lang="ar-EG" sz="1600" dirty="0">
                <a:latin typeface="Alexandria" pitchFamily="2" charset="-78"/>
                <a:cs typeface="Alexandria" pitchFamily="2" charset="-78"/>
              </a:rPr>
              <a:t> تمكّن هذه الأداة من مراقبة أداء موقعك على محركات البحث وتشخيص المشاكل التقنية. كما تقدم معلومات قيمة حول الإحالات والعناوين الموجودة في فهرس </a:t>
            </a:r>
            <a:r>
              <a:rPr lang="en-US" sz="1600" dirty="0">
                <a:latin typeface="Alexandria" pitchFamily="2" charset="-78"/>
                <a:cs typeface="Alexandria" pitchFamily="2" charset="-78"/>
              </a:rPr>
              <a:t>Google.</a:t>
            </a:r>
          </a:p>
          <a:p>
            <a:pPr algn="just" rtl="1">
              <a:lnSpc>
                <a:spcPct val="150000"/>
              </a:lnSpc>
            </a:pPr>
            <a:r>
              <a:rPr lang="en-US" sz="1600" dirty="0">
                <a:latin typeface="Alexandria" pitchFamily="2" charset="-78"/>
                <a:cs typeface="Alexandria" pitchFamily="2" charset="-78"/>
              </a:rPr>
              <a:t>Google Analytics: </a:t>
            </a:r>
            <a:r>
              <a:rPr lang="ar-EG" sz="1600" dirty="0">
                <a:latin typeface="Alexandria" pitchFamily="2" charset="-78"/>
                <a:cs typeface="Alexandria" pitchFamily="2" charset="-78"/>
              </a:rPr>
              <a:t> هذه الأداة القوية توفر بيانات مفصلة حول زوار موقعك وسلوكهم، مما يساعد في فهم إستراتيجية المحتوى والتسويق الخاصة بك.</a:t>
            </a:r>
          </a:p>
          <a:p>
            <a:pPr algn="just" rtl="1">
              <a:lnSpc>
                <a:spcPct val="150000"/>
              </a:lnSpc>
            </a:pPr>
            <a:r>
              <a:rPr lang="en-US" sz="1600" dirty="0">
                <a:latin typeface="Alexandria" pitchFamily="2" charset="-78"/>
                <a:cs typeface="Alexandria" pitchFamily="2" charset="-78"/>
              </a:rPr>
              <a:t>Keyword Research Tools: </a:t>
            </a:r>
            <a:r>
              <a:rPr lang="ar-EG" sz="1600" dirty="0">
                <a:latin typeface="Alexandria" pitchFamily="2" charset="-78"/>
                <a:cs typeface="Alexandria" pitchFamily="2" charset="-78"/>
              </a:rPr>
              <a:t> أدوات مثل </a:t>
            </a:r>
            <a:r>
              <a:rPr lang="en-US" sz="1600" dirty="0">
                <a:latin typeface="Alexandria" pitchFamily="2" charset="-78"/>
                <a:cs typeface="Alexandria" pitchFamily="2" charset="-78"/>
              </a:rPr>
              <a:t>Google Keyword Planner </a:t>
            </a:r>
            <a:r>
              <a:rPr lang="ar-EG" sz="1600" dirty="0">
                <a:latin typeface="Alexandria" pitchFamily="2" charset="-78"/>
                <a:cs typeface="Alexandria" pitchFamily="2" charset="-78"/>
              </a:rPr>
              <a:t>و </a:t>
            </a:r>
            <a:r>
              <a:rPr lang="en-US" sz="1600" dirty="0" err="1">
                <a:latin typeface="Alexandria" pitchFamily="2" charset="-78"/>
                <a:cs typeface="Alexandria" pitchFamily="2" charset="-78"/>
              </a:rPr>
              <a:t>Ahrefs</a:t>
            </a:r>
            <a:r>
              <a:rPr lang="en-US" sz="1600" dirty="0">
                <a:latin typeface="Alexandria" pitchFamily="2" charset="-78"/>
                <a:cs typeface="Alexandria" pitchFamily="2" charset="-78"/>
              </a:rPr>
              <a:t> Keyword Explorer </a:t>
            </a:r>
            <a:r>
              <a:rPr lang="ar-EG" sz="1600" dirty="0">
                <a:latin typeface="Alexandria" pitchFamily="2" charset="-78"/>
                <a:cs typeface="Alexandria" pitchFamily="2" charset="-78"/>
              </a:rPr>
              <a:t> تساعد في تحديد الكلمات الرئيسية الصحيحة لاستهدافها.</a:t>
            </a:r>
            <a:r>
              <a:rPr lang="en-US" sz="1600" dirty="0">
                <a:latin typeface="Alexandria" pitchFamily="2" charset="-78"/>
                <a:cs typeface="Alexandria" pitchFamily="2" charset="-78"/>
                <a:hlinkClick r:id="rId2"/>
              </a:rPr>
              <a:t> https://ads.google.com/home/tools/keyword-planner/</a:t>
            </a:r>
            <a:endParaRPr lang="ar-EG" sz="1600" dirty="0">
              <a:latin typeface="Alexandria" pitchFamily="2" charset="-78"/>
              <a:cs typeface="Alexandria" pitchFamily="2" charset="-78"/>
            </a:endParaRPr>
          </a:p>
          <a:p>
            <a:pPr algn="just" rtl="1">
              <a:lnSpc>
                <a:spcPct val="150000"/>
              </a:lnSpc>
            </a:pPr>
            <a:r>
              <a:rPr lang="en-US" sz="1600" dirty="0">
                <a:latin typeface="Alexandria" pitchFamily="2" charset="-78"/>
                <a:cs typeface="Alexandria" pitchFamily="2" charset="-78"/>
              </a:rPr>
              <a:t>On-Page Optimization Tools: </a:t>
            </a:r>
            <a:r>
              <a:rPr lang="ar-EG" sz="1600" dirty="0">
                <a:latin typeface="Alexandria" pitchFamily="2" charset="-78"/>
                <a:cs typeface="Alexandria" pitchFamily="2" charset="-78"/>
              </a:rPr>
              <a:t> أدوات مثل </a:t>
            </a:r>
            <a:r>
              <a:rPr lang="en-US" sz="1600" dirty="0">
                <a:latin typeface="Alexandria" pitchFamily="2" charset="-78"/>
                <a:cs typeface="Alexandria" pitchFamily="2" charset="-78"/>
              </a:rPr>
              <a:t>Yoast SEO </a:t>
            </a:r>
            <a:r>
              <a:rPr lang="ar-EG" sz="1600" dirty="0">
                <a:latin typeface="Alexandria" pitchFamily="2" charset="-78"/>
                <a:cs typeface="Alexandria" pitchFamily="2" charset="-78"/>
              </a:rPr>
              <a:t>و </a:t>
            </a:r>
            <a:r>
              <a:rPr lang="en-US" sz="1600" dirty="0">
                <a:latin typeface="Alexandria" pitchFamily="2" charset="-78"/>
                <a:cs typeface="Alexandria" pitchFamily="2" charset="-78"/>
              </a:rPr>
              <a:t>Screaming Frog </a:t>
            </a:r>
            <a:r>
              <a:rPr lang="ar-EG" sz="1600" dirty="0">
                <a:latin typeface="Alexandria" pitchFamily="2" charset="-78"/>
                <a:cs typeface="Alexandria" pitchFamily="2" charset="-78"/>
              </a:rPr>
              <a:t>تساعد في تحسين عناصر الصفحة مثل العناوين والوصف والتركيب الداخلي.</a:t>
            </a:r>
          </a:p>
          <a:p>
            <a:pPr algn="just" rtl="1">
              <a:lnSpc>
                <a:spcPct val="150000"/>
              </a:lnSpc>
            </a:pPr>
            <a:r>
              <a:rPr lang="en-US" sz="1600" dirty="0">
                <a:latin typeface="Alexandria" pitchFamily="2" charset="-78"/>
                <a:cs typeface="Alexandria" pitchFamily="2" charset="-78"/>
              </a:rPr>
              <a:t>Backlink Analysis Tools: </a:t>
            </a:r>
            <a:r>
              <a:rPr lang="ar-EG" sz="1600" dirty="0">
                <a:latin typeface="Alexandria" pitchFamily="2" charset="-78"/>
                <a:cs typeface="Alexandria" pitchFamily="2" charset="-78"/>
              </a:rPr>
              <a:t> أدوات مثل </a:t>
            </a:r>
            <a:r>
              <a:rPr lang="en-US" sz="1600" dirty="0" err="1">
                <a:latin typeface="Alexandria" pitchFamily="2" charset="-78"/>
                <a:cs typeface="Alexandria" pitchFamily="2" charset="-78"/>
              </a:rPr>
              <a:t>Ahrefs</a:t>
            </a:r>
            <a:r>
              <a:rPr lang="en-US" sz="1600" dirty="0">
                <a:latin typeface="Alexandria" pitchFamily="2" charset="-78"/>
                <a:cs typeface="Alexandria" pitchFamily="2" charset="-78"/>
              </a:rPr>
              <a:t> </a:t>
            </a:r>
            <a:r>
              <a:rPr lang="ar-EG" sz="1600" dirty="0">
                <a:latin typeface="Alexandria" pitchFamily="2" charset="-78"/>
                <a:cs typeface="Alexandria" pitchFamily="2" charset="-78"/>
              </a:rPr>
              <a:t>و </a:t>
            </a:r>
            <a:r>
              <a:rPr lang="en-US" sz="1600" dirty="0">
                <a:latin typeface="Alexandria" pitchFamily="2" charset="-78"/>
                <a:cs typeface="Alexandria" pitchFamily="2" charset="-78"/>
              </a:rPr>
              <a:t>Majestic </a:t>
            </a:r>
            <a:r>
              <a:rPr lang="ar-EG" sz="1600" dirty="0">
                <a:latin typeface="Alexandria" pitchFamily="2" charset="-78"/>
                <a:cs typeface="Alexandria" pitchFamily="2" charset="-78"/>
              </a:rPr>
              <a:t>تساعد في تحليل جودة الروابط الداخلية والخارجية إلى موقعك.</a:t>
            </a:r>
          </a:p>
          <a:p>
            <a:pPr algn="just" rtl="1">
              <a:lnSpc>
                <a:spcPct val="150000"/>
              </a:lnSpc>
            </a:pPr>
            <a:r>
              <a:rPr lang="en-US" sz="1600" dirty="0">
                <a:latin typeface="Alexandria" pitchFamily="2" charset="-78"/>
                <a:cs typeface="Alexandria" pitchFamily="2" charset="-78"/>
              </a:rPr>
              <a:t>Technical SEO Auditing Tools:</a:t>
            </a:r>
            <a:r>
              <a:rPr lang="ar-EG" sz="1600" dirty="0">
                <a:latin typeface="Alexandria" pitchFamily="2" charset="-78"/>
                <a:cs typeface="Alexandria" pitchFamily="2" charset="-78"/>
              </a:rPr>
              <a:t>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أدوات مثل </a:t>
            </a:r>
            <a:r>
              <a:rPr lang="en-US" sz="1600" dirty="0">
                <a:latin typeface="Alexandria" pitchFamily="2" charset="-78"/>
                <a:cs typeface="Alexandria" pitchFamily="2" charset="-78"/>
              </a:rPr>
              <a:t>Google Lighthouse </a:t>
            </a:r>
            <a:r>
              <a:rPr lang="ar-EG" sz="1600" dirty="0">
                <a:latin typeface="Alexandria" pitchFamily="2" charset="-78"/>
                <a:cs typeface="Alexandria" pitchFamily="2" charset="-78"/>
              </a:rPr>
              <a:t>و </a:t>
            </a:r>
            <a:r>
              <a:rPr lang="en-US" sz="1600" dirty="0" err="1">
                <a:latin typeface="Alexandria" pitchFamily="2" charset="-78"/>
                <a:cs typeface="Alexandria" pitchFamily="2" charset="-78"/>
              </a:rPr>
              <a:t>PageSpeed</a:t>
            </a:r>
            <a:r>
              <a:rPr lang="en-US" sz="1600" dirty="0">
                <a:latin typeface="Alexandria" pitchFamily="2" charset="-78"/>
                <a:cs typeface="Alexandria" pitchFamily="2" charset="-78"/>
              </a:rPr>
              <a:t> Insights </a:t>
            </a:r>
            <a:r>
              <a:rPr lang="ar-EG" sz="1600" dirty="0">
                <a:latin typeface="Alexandria" pitchFamily="2" charset="-78"/>
                <a:cs typeface="Alexandria" pitchFamily="2" charset="-78"/>
              </a:rPr>
              <a:t> تساعد في تحديد وإصلاح المشاكل التقنية التي قد تؤثر على أداء موقعك.</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38440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1F103-258B-A3AC-90FE-6D3678803524}"/>
              </a:ext>
            </a:extLst>
          </p:cNvPr>
          <p:cNvSpPr>
            <a:spLocks noGrp="1"/>
          </p:cNvSpPr>
          <p:nvPr>
            <p:ph type="title"/>
          </p:nvPr>
        </p:nvSpPr>
        <p:spPr/>
        <p:txBody>
          <a:bodyPr>
            <a:normAutofit/>
          </a:bodyPr>
          <a:lstStyle/>
          <a:p>
            <a:pPr algn="ctr" rtl="1"/>
            <a:r>
              <a:rPr lang="ar-EG" sz="2800" dirty="0">
                <a:latin typeface="Alexandria Medium" pitchFamily="2" charset="-78"/>
                <a:cs typeface="Alexandria Medium" pitchFamily="2" charset="-78"/>
              </a:rPr>
              <a:t>إنتاج المحتوى التسويقي الرقمي في حقبة الذكاء </a:t>
            </a:r>
            <a:r>
              <a:rPr lang="ar-EG" sz="2800" dirty="0" err="1">
                <a:latin typeface="Alexandria Medium" pitchFamily="2" charset="-78"/>
                <a:cs typeface="Alexandria Medium" pitchFamily="2" charset="-78"/>
              </a:rPr>
              <a:t>الاصطناعى</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189D653C-81A3-5735-FB63-731E9FA8AD75}"/>
              </a:ext>
            </a:extLst>
          </p:cNvPr>
          <p:cNvSpPr>
            <a:spLocks noGrp="1"/>
          </p:cNvSpPr>
          <p:nvPr>
            <p:ph idx="1"/>
          </p:nvPr>
        </p:nvSpPr>
        <p:spPr>
          <a:xfrm>
            <a:off x="4376057" y="1567548"/>
            <a:ext cx="6977742" cy="5355771"/>
          </a:xfrm>
        </p:spPr>
        <p:txBody>
          <a:bodyPr>
            <a:normAutofit/>
          </a:bodyPr>
          <a:lstStyle/>
          <a:p>
            <a:pPr algn="just" rtl="1">
              <a:lnSpc>
                <a:spcPct val="170000"/>
              </a:lnSpc>
            </a:pPr>
            <a:r>
              <a:rPr lang="ar-EG" sz="1400" dirty="0">
                <a:latin typeface="Alexandria" pitchFamily="2" charset="-78"/>
                <a:cs typeface="Alexandria" pitchFamily="2" charset="-78"/>
              </a:rPr>
              <a:t>في ظل التطور السريع للذكاء الاصطناعي، شهد التسويق الرقمي تحولات جوهرية تعزز فاعليته وكفاءته. فقد أصبحت تقنيات الذكاء الاصطناعي أداة قوية في خدمة جميع مراحل العملية التسويقية الرقمية.</a:t>
            </a:r>
          </a:p>
          <a:p>
            <a:pPr algn="just" rtl="1">
              <a:lnSpc>
                <a:spcPct val="170000"/>
              </a:lnSpc>
            </a:pPr>
            <a:r>
              <a:rPr lang="ar-EG" sz="1400" dirty="0">
                <a:latin typeface="Alexandria" pitchFamily="2" charset="-78"/>
                <a:cs typeface="Alexandria" pitchFamily="2" charset="-78"/>
              </a:rPr>
              <a:t>يستفيد التسويق الرقمي من الذكاء الاصطناعي في تحليل البيانات الضخمة والاستفادة منها في فهم سلوك المستهلكين وتفضيلاتهم بعمق أكبر. هذا يسمح بتخصيص الحملات التسويقية وتوجيهها بشكل أكثر دقة وفعالية.</a:t>
            </a:r>
          </a:p>
          <a:p>
            <a:pPr algn="just" rtl="1">
              <a:lnSpc>
                <a:spcPct val="170000"/>
              </a:lnSpc>
            </a:pPr>
            <a:r>
              <a:rPr lang="ar-EG" sz="1400" dirty="0">
                <a:latin typeface="Alexandria" pitchFamily="2" charset="-78"/>
                <a:cs typeface="Alexandria" pitchFamily="2" charset="-78"/>
              </a:rPr>
              <a:t>كما يساهم الذكاء الاصطناعي في إنشاء محتوى تسويقي رقمي متميز وجذاب. فبفضل تطبيقات الكتابة التحريرية القائمة على الذكاء الاصطناعي، يمكن إنشاء نصوص تسويقية مخصصة وشخصية بكفاءة عالية. كذلك، تسهم أدوات الذكاء الاصطناعي في إنتاج وسائط متعددة متطورة كالصور والفيديوهات.</a:t>
            </a:r>
          </a:p>
          <a:p>
            <a:pPr algn="just" rtl="1">
              <a:lnSpc>
                <a:spcPct val="170000"/>
              </a:lnSpc>
            </a:pPr>
            <a:r>
              <a:rPr lang="ar-EG" sz="1400" dirty="0">
                <a:latin typeface="Alexandria" pitchFamily="2" charset="-78"/>
                <a:cs typeface="Alexandria" pitchFamily="2" charset="-78"/>
              </a:rPr>
              <a:t>يوظف التسويق الرقمي الذكاء الاصطناعي في تحسين التجربة التفاعلية للمستخدمين. من خلال دمج تقنيات الواقع المعزز والواقع الافتراضي، يمكن خلق تفاعلات محفزة وممتعة تعزز انخراط المستهلكين مع العلامة التجارية.</a:t>
            </a:r>
          </a:p>
        </p:txBody>
      </p:sp>
      <p:pic>
        <p:nvPicPr>
          <p:cNvPr id="5" name="Picture 4" descr="A robot thinking with a hand on his chin&#10;&#10;Description automatically generated">
            <a:extLst>
              <a:ext uri="{FF2B5EF4-FFF2-40B4-BE49-F238E27FC236}">
                <a16:creationId xmlns:a16="http://schemas.microsoft.com/office/drawing/2014/main" id="{449CDB4C-2094-70C3-BF52-CC98BC95894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174" y="2223634"/>
            <a:ext cx="3757967" cy="26778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54056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0EEB9-9620-09F7-FB11-B872DC89044C}"/>
              </a:ext>
            </a:extLst>
          </p:cNvPr>
          <p:cNvSpPr>
            <a:spLocks noGrp="1"/>
          </p:cNvSpPr>
          <p:nvPr>
            <p:ph type="title"/>
          </p:nvPr>
        </p:nvSpPr>
        <p:spPr>
          <a:xfrm>
            <a:off x="838200" y="-75744"/>
            <a:ext cx="10515600" cy="1325563"/>
          </a:xfrm>
        </p:spPr>
        <p:txBody>
          <a:bodyPr>
            <a:normAutofit/>
          </a:bodyPr>
          <a:lstStyle/>
          <a:p>
            <a:pPr algn="ctr"/>
            <a:r>
              <a:rPr lang="ar-EG" sz="2800" dirty="0">
                <a:latin typeface="Alexandria" pitchFamily="2" charset="-78"/>
                <a:cs typeface="Alexandria" pitchFamily="2" charset="-78"/>
              </a:rPr>
              <a:t>استراتيجيات انتاج المحتوى التسويقي بالذكاء </a:t>
            </a:r>
            <a:r>
              <a:rPr lang="ar-EG" sz="2800" dirty="0" err="1">
                <a:latin typeface="Alexandria" pitchFamily="2" charset="-78"/>
                <a:cs typeface="Alexandria" pitchFamily="2" charset="-78"/>
              </a:rPr>
              <a:t>الاصطناعى</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FAC130C6-8960-0791-FC0E-2821095E2530}"/>
              </a:ext>
            </a:extLst>
          </p:cNvPr>
          <p:cNvSpPr>
            <a:spLocks noGrp="1"/>
          </p:cNvSpPr>
          <p:nvPr>
            <p:ph idx="1"/>
          </p:nvPr>
        </p:nvSpPr>
        <p:spPr>
          <a:xfrm>
            <a:off x="838200" y="1061358"/>
            <a:ext cx="11114314" cy="5584372"/>
          </a:xfrm>
        </p:spPr>
        <p:txBody>
          <a:bodyPr>
            <a:normAutofit fontScale="92500" lnSpcReduction="20000"/>
          </a:bodyPr>
          <a:lstStyle/>
          <a:p>
            <a:pPr marL="0" indent="0" algn="r" rtl="1">
              <a:lnSpc>
                <a:spcPct val="170000"/>
              </a:lnSpc>
              <a:buNone/>
            </a:pPr>
            <a:r>
              <a:rPr lang="ar-EG" sz="1300" dirty="0">
                <a:latin typeface="Alexandria Medium" pitchFamily="2" charset="-78"/>
                <a:cs typeface="Alexandria Medium" pitchFamily="2" charset="-78"/>
              </a:rPr>
              <a:t>في عصر الذكاء الاصطناعي، إنتاج المحتوى التسويقي الرقمي يتطلب اتباع مجموعة من الاستراتيجيات والأساليب الحديثة، ومن أهمها:</a:t>
            </a:r>
          </a:p>
          <a:p>
            <a:pPr algn="r" rtl="1">
              <a:lnSpc>
                <a:spcPct val="170000"/>
              </a:lnSpc>
              <a:buFont typeface="+mj-lt"/>
              <a:buAutoNum type="arabicPeriod"/>
            </a:pPr>
            <a:r>
              <a:rPr lang="ar-EG" sz="1300" dirty="0">
                <a:solidFill>
                  <a:srgbClr val="FF0000"/>
                </a:solidFill>
                <a:latin typeface="Alexandria Medium" pitchFamily="2" charset="-78"/>
                <a:cs typeface="Alexandria Medium" pitchFamily="2" charset="-78"/>
              </a:rPr>
              <a:t>استخدام أدوات الذكاء الاصطناعي في إنشاء المحتوى:</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الاستفادة من تطبيقات الكتابة التحريرية القائمة على الذكاء الاصطناعي لتوليد نصوص فعالة وجذابة.</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توظيف أدوات تحليل البيانات والذكاء الاصطناعي في تخطيط المحتوى والتنبؤ باحتياجات المستخدمين.</a:t>
            </a:r>
          </a:p>
          <a:p>
            <a:pPr algn="r" rtl="1">
              <a:lnSpc>
                <a:spcPct val="170000"/>
              </a:lnSpc>
              <a:buFont typeface="+mj-lt"/>
              <a:buAutoNum type="arabicPeriod"/>
            </a:pPr>
            <a:r>
              <a:rPr lang="ar-EG" sz="1300" dirty="0">
                <a:solidFill>
                  <a:srgbClr val="FF0000"/>
                </a:solidFill>
                <a:latin typeface="Alexandria Medium" pitchFamily="2" charset="-78"/>
                <a:cs typeface="Alexandria Medium" pitchFamily="2" charset="-78"/>
              </a:rPr>
              <a:t>تخصيص المحتوى وتشخيصه:</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استخدام البيانات والذكاء الاصطناعي لإنشاء محتوى مخصص لكل مستخدم أو شريحة محددة.</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تكييف المحتوى والرسائل التسويقية بناءً على سلوك المستخدم وتفضيلاته.</a:t>
            </a:r>
          </a:p>
          <a:p>
            <a:pPr algn="r" rtl="1">
              <a:lnSpc>
                <a:spcPct val="170000"/>
              </a:lnSpc>
              <a:buFont typeface="+mj-lt"/>
              <a:buAutoNum type="arabicPeriod"/>
            </a:pPr>
            <a:r>
              <a:rPr lang="ar-EG" sz="1300" dirty="0">
                <a:solidFill>
                  <a:srgbClr val="FF0000"/>
                </a:solidFill>
                <a:latin typeface="Alexandria Medium" pitchFamily="2" charset="-78"/>
                <a:cs typeface="Alexandria Medium" pitchFamily="2" charset="-78"/>
              </a:rPr>
              <a:t>إنشاء محتوى تفاعلي وغامر:</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دمج تقنيات الواقع المعزز والواقع الافتراضي لخلق تجارب محتوى تفاعلية وجذابة.</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استخدام الألعاب والتحديات التفاعلية لإشراك المستخدمين وزيادة مشاركتهم.</a:t>
            </a:r>
          </a:p>
          <a:p>
            <a:pPr algn="r" rtl="1">
              <a:lnSpc>
                <a:spcPct val="170000"/>
              </a:lnSpc>
              <a:buFont typeface="+mj-lt"/>
              <a:buAutoNum type="arabicPeriod"/>
            </a:pPr>
            <a:r>
              <a:rPr lang="ar-EG" sz="1300" dirty="0">
                <a:solidFill>
                  <a:srgbClr val="FF0000"/>
                </a:solidFill>
                <a:latin typeface="Alexandria Medium" pitchFamily="2" charset="-78"/>
                <a:cs typeface="Alexandria Medium" pitchFamily="2" charset="-78"/>
              </a:rPr>
              <a:t>إنشاء الوسائط المتعدد بالذكاء الاصطناعي:</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توظيف برامج الذكاء الاصطناعي في إنشاء صور وفيديوهات عالية الجودة بكفاءة أعلى.</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الاستعانة بالتقنيات التكنولوجية الحديثة لإنتاج محتوى بصري وسمعي جذاب.</a:t>
            </a:r>
          </a:p>
          <a:p>
            <a:pPr algn="r" rtl="1">
              <a:lnSpc>
                <a:spcPct val="170000"/>
              </a:lnSpc>
              <a:buFont typeface="+mj-lt"/>
              <a:buAutoNum type="arabicPeriod"/>
            </a:pPr>
            <a:r>
              <a:rPr lang="ar-EG" sz="1300" dirty="0">
                <a:solidFill>
                  <a:srgbClr val="FF0000"/>
                </a:solidFill>
                <a:latin typeface="Alexandria Medium" pitchFamily="2" charset="-78"/>
                <a:cs typeface="Alexandria Medium" pitchFamily="2" charset="-78"/>
              </a:rPr>
              <a:t>تحليل البيانات وتحسين الأداء:</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الاعتماد على البيانات والتحليلات المدعومة بالذكاء الاصطناعي لقياس أداء المحتوى.</a:t>
            </a:r>
          </a:p>
          <a:p>
            <a:pPr marL="742950" lvl="1" indent="-285750" algn="r" rtl="1">
              <a:lnSpc>
                <a:spcPct val="170000"/>
              </a:lnSpc>
              <a:buFont typeface="+mj-lt"/>
              <a:buAutoNum type="arabicPeriod"/>
            </a:pPr>
            <a:r>
              <a:rPr lang="ar-EG" sz="1200" dirty="0">
                <a:latin typeface="Alexandria Medium" pitchFamily="2" charset="-78"/>
                <a:cs typeface="Alexandria Medium" pitchFamily="2" charset="-78"/>
              </a:rPr>
              <a:t>استخدام هذه البيانات لتحسين وتطوير استراتيجيات إنشاء المحتوى بشكل مستمر</a:t>
            </a:r>
          </a:p>
          <a:p>
            <a:pPr algn="r" rtl="1">
              <a:lnSpc>
                <a:spcPct val="170000"/>
              </a:lnSpc>
            </a:pPr>
            <a:endParaRPr lang="en-US" sz="1200" dirty="0">
              <a:latin typeface="Alexandria Medium" pitchFamily="2" charset="-78"/>
              <a:cs typeface="Alexandria Medium" pitchFamily="2" charset="-78"/>
            </a:endParaRPr>
          </a:p>
        </p:txBody>
      </p:sp>
      <p:pic>
        <p:nvPicPr>
          <p:cNvPr id="5" name="Picture 4" descr="A digital image of a person's head&#10;&#10;Description automatically generated">
            <a:extLst>
              <a:ext uri="{FF2B5EF4-FFF2-40B4-BE49-F238E27FC236}">
                <a16:creationId xmlns:a16="http://schemas.microsoft.com/office/drawing/2014/main" id="{9BD2A8A4-D973-CE77-E1DD-B4A19CBD3742}"/>
              </a:ext>
            </a:extLst>
          </p:cNvPr>
          <p:cNvPicPr>
            <a:picLocks noChangeAspect="1"/>
          </p:cNvPicPr>
          <p:nvPr/>
        </p:nvPicPr>
        <p:blipFill rotWithShape="1">
          <a:blip r:embed="rId2">
            <a:extLst>
              <a:ext uri="{28A0092B-C50C-407E-A947-70E740481C1C}">
                <a14:useLocalDpi xmlns:a14="http://schemas.microsoft.com/office/drawing/2010/main" val="0"/>
              </a:ext>
            </a:extLst>
          </a:blip>
          <a:srcRect l="17288" r="10710" b="6428"/>
          <a:stretch/>
        </p:blipFill>
        <p:spPr>
          <a:xfrm>
            <a:off x="424542" y="2584337"/>
            <a:ext cx="4147458" cy="30811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60673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1753E-FE29-E4A4-411C-44137984975E}"/>
              </a:ext>
            </a:extLst>
          </p:cNvPr>
          <p:cNvSpPr>
            <a:spLocks noGrp="1"/>
          </p:cNvSpPr>
          <p:nvPr>
            <p:ph type="title"/>
          </p:nvPr>
        </p:nvSpPr>
        <p:spPr/>
        <p:txBody>
          <a:bodyPr>
            <a:normAutofit/>
          </a:bodyPr>
          <a:lstStyle/>
          <a:p>
            <a:pPr algn="ctr"/>
            <a:r>
              <a:rPr lang="ar-EG" sz="2400" dirty="0">
                <a:latin typeface="Alexandria Medium" pitchFamily="2" charset="-78"/>
                <a:cs typeface="Alexandria Medium" pitchFamily="2" charset="-78"/>
              </a:rPr>
              <a:t>نماذج لشركات رائدة في استخدام الذكاء الاصطناعي بمحتواها الرقمي</a:t>
            </a:r>
            <a:endParaRPr lang="en-US" sz="24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E91CCBE6-1FF4-28E2-816D-D65ACA602198}"/>
              </a:ext>
            </a:extLst>
          </p:cNvPr>
          <p:cNvSpPr>
            <a:spLocks noGrp="1"/>
          </p:cNvSpPr>
          <p:nvPr>
            <p:ph idx="1"/>
          </p:nvPr>
        </p:nvSpPr>
        <p:spPr>
          <a:xfrm>
            <a:off x="838200" y="1567543"/>
            <a:ext cx="10515600" cy="4925332"/>
          </a:xfrm>
        </p:spPr>
        <p:txBody>
          <a:bodyPr>
            <a:normAutofit fontScale="55000" lnSpcReduction="20000"/>
          </a:bodyPr>
          <a:lstStyle/>
          <a:p>
            <a:pPr algn="r" rtl="1">
              <a:lnSpc>
                <a:spcPct val="170000"/>
              </a:lnSpc>
              <a:buFont typeface="+mj-lt"/>
              <a:buAutoNum type="arabicPeriod"/>
            </a:pPr>
            <a:r>
              <a:rPr lang="ar-EG" b="1" dirty="0">
                <a:latin typeface="Alexandria Medium" pitchFamily="2" charset="-78"/>
                <a:cs typeface="Alexandria Medium" pitchFamily="2" charset="-78"/>
              </a:rPr>
              <a:t>أمازون:</a:t>
            </a:r>
            <a:br>
              <a:rPr lang="ar-EG" dirty="0">
                <a:latin typeface="Alexandria Medium" pitchFamily="2" charset="-78"/>
                <a:cs typeface="Alexandria Medium" pitchFamily="2" charset="-78"/>
              </a:rPr>
            </a:br>
            <a:r>
              <a:rPr lang="ar-EG" dirty="0">
                <a:latin typeface="Alexandria Medium" pitchFamily="2" charset="-78"/>
                <a:cs typeface="Alexandria Medium" pitchFamily="2" charset="-78"/>
              </a:rPr>
              <a:t>تستخدم أمازون تقنيات الذكاء الاصطناعي بشكل واسع في جميع جوانب عملياتها التسويقية الرقمية. على سبيل المثال، يعتمد نظام التوصيات الشخصية على خوارزميات الذكاء الاصطناعي لتحليل سلوك المستخدمين وتقديم اقتراحات مخصصة بدقة عالية. كما تستخدم أمازون الذكاء الاصطناعي في إنشاء محتوى إعلاني مخصص والتنبؤ بالطلب على المنتجات.</a:t>
            </a:r>
          </a:p>
          <a:p>
            <a:pPr algn="r" rtl="1">
              <a:lnSpc>
                <a:spcPct val="170000"/>
              </a:lnSpc>
              <a:buFont typeface="+mj-lt"/>
              <a:buAutoNum type="arabicPeriod"/>
            </a:pPr>
            <a:r>
              <a:rPr lang="ar-EG" b="1" dirty="0" err="1">
                <a:latin typeface="Alexandria Medium" pitchFamily="2" charset="-78"/>
                <a:cs typeface="Alexandria Medium" pitchFamily="2" charset="-78"/>
              </a:rPr>
              <a:t>نتفليكس</a:t>
            </a:r>
            <a:r>
              <a:rPr lang="ar-EG" b="1" dirty="0">
                <a:latin typeface="Alexandria Medium" pitchFamily="2" charset="-78"/>
                <a:cs typeface="Alexandria Medium" pitchFamily="2" charset="-78"/>
              </a:rPr>
              <a:t>:</a:t>
            </a:r>
            <a:br>
              <a:rPr lang="ar-EG" dirty="0">
                <a:latin typeface="Alexandria Medium" pitchFamily="2" charset="-78"/>
                <a:cs typeface="Alexandria Medium" pitchFamily="2" charset="-78"/>
              </a:rPr>
            </a:br>
            <a:r>
              <a:rPr lang="ar-EG" dirty="0">
                <a:latin typeface="Alexandria Medium" pitchFamily="2" charset="-78"/>
                <a:cs typeface="Alexandria Medium" pitchFamily="2" charset="-78"/>
              </a:rPr>
              <a:t>تعد </a:t>
            </a:r>
            <a:r>
              <a:rPr lang="ar-EG" dirty="0" err="1">
                <a:latin typeface="Alexandria Medium" pitchFamily="2" charset="-78"/>
                <a:cs typeface="Alexandria Medium" pitchFamily="2" charset="-78"/>
              </a:rPr>
              <a:t>نتفليكس</a:t>
            </a:r>
            <a:r>
              <a:rPr lang="ar-EG" dirty="0">
                <a:latin typeface="Alexandria Medium" pitchFamily="2" charset="-78"/>
                <a:cs typeface="Alexandria Medium" pitchFamily="2" charset="-78"/>
              </a:rPr>
              <a:t> رائدة في استخدام الذكاء الاصطناعي في التسويق الرقمي. فهي تعتمد على تقنيات التعلم الآلي لتحليل بيانات المشاهدة والتفضيلات الشخصية، ما يمكنها من توصية المحتوى المناسب لكل مستخدم بدقة عالية. كما تستخدم </a:t>
            </a:r>
            <a:r>
              <a:rPr lang="ar-EG" dirty="0" err="1">
                <a:latin typeface="Alexandria Medium" pitchFamily="2" charset="-78"/>
                <a:cs typeface="Alexandria Medium" pitchFamily="2" charset="-78"/>
              </a:rPr>
              <a:t>نتفليكس</a:t>
            </a:r>
            <a:r>
              <a:rPr lang="ar-EG" dirty="0">
                <a:latin typeface="Alexandria Medium" pitchFamily="2" charset="-78"/>
                <a:cs typeface="Alexandria Medium" pitchFamily="2" charset="-78"/>
              </a:rPr>
              <a:t> الذكاء الاصطناعي في إنشاء المحتوى الترويجي وتحديد توقيت عرضه.</a:t>
            </a:r>
          </a:p>
          <a:p>
            <a:pPr algn="r" rtl="1">
              <a:lnSpc>
                <a:spcPct val="170000"/>
              </a:lnSpc>
              <a:buFont typeface="+mj-lt"/>
              <a:buAutoNum type="arabicPeriod"/>
            </a:pPr>
            <a:r>
              <a:rPr lang="ar-EG" b="1" dirty="0" err="1">
                <a:latin typeface="Alexandria Medium" pitchFamily="2" charset="-78"/>
                <a:cs typeface="Alexandria Medium" pitchFamily="2" charset="-78"/>
              </a:rPr>
              <a:t>سبوتيفاي</a:t>
            </a:r>
            <a:r>
              <a:rPr lang="ar-EG" b="1" dirty="0">
                <a:latin typeface="Alexandria Medium" pitchFamily="2" charset="-78"/>
                <a:cs typeface="Alexandria Medium" pitchFamily="2" charset="-78"/>
              </a:rPr>
              <a:t>:</a:t>
            </a:r>
            <a:br>
              <a:rPr lang="ar-EG" dirty="0">
                <a:latin typeface="Alexandria Medium" pitchFamily="2" charset="-78"/>
                <a:cs typeface="Alexandria Medium" pitchFamily="2" charset="-78"/>
              </a:rPr>
            </a:br>
            <a:r>
              <a:rPr lang="ar-EG" dirty="0">
                <a:latin typeface="Alexandria Medium" pitchFamily="2" charset="-78"/>
                <a:cs typeface="Alexandria Medium" pitchFamily="2" charset="-78"/>
              </a:rPr>
              <a:t>تستخدم </a:t>
            </a:r>
            <a:r>
              <a:rPr lang="ar-EG" dirty="0" err="1">
                <a:latin typeface="Alexandria Medium" pitchFamily="2" charset="-78"/>
                <a:cs typeface="Alexandria Medium" pitchFamily="2" charset="-78"/>
              </a:rPr>
              <a:t>سبوتيفاي</a:t>
            </a:r>
            <a:r>
              <a:rPr lang="ar-EG" dirty="0">
                <a:latin typeface="Alexandria Medium" pitchFamily="2" charset="-78"/>
                <a:cs typeface="Alexandria Medium" pitchFamily="2" charset="-78"/>
              </a:rPr>
              <a:t> الذكاء الاصطناعي لتحسين تجربة المستخدمين وزيادة مشاركتهم. على سبيل المثال، يعتمد نظام التوصيات الموسيقية على خوارزميات الذكاء الاصطناعي لتحليل أنماط الاستماع وتقديم اقتراحات دقيقة. كما تستخدم </a:t>
            </a:r>
            <a:r>
              <a:rPr lang="ar-EG" dirty="0" err="1">
                <a:latin typeface="Alexandria Medium" pitchFamily="2" charset="-78"/>
                <a:cs typeface="Alexandria Medium" pitchFamily="2" charset="-78"/>
              </a:rPr>
              <a:t>سبوتيفاي</a:t>
            </a:r>
            <a:r>
              <a:rPr lang="ar-EG" dirty="0">
                <a:latin typeface="Alexandria Medium" pitchFamily="2" charset="-78"/>
                <a:cs typeface="Alexandria Medium" pitchFamily="2" charset="-78"/>
              </a:rPr>
              <a:t> الذكاء الاصطناعي في إنشاء محتوى إعلاني موجه للمستخدمين</a:t>
            </a:r>
          </a:p>
          <a:p>
            <a:pPr algn="r" rtl="1">
              <a:lnSpc>
                <a:spcPct val="170000"/>
              </a:lnSpc>
            </a:pP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70DAE331-0073-7ABE-0736-BB3DF1C793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104964068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A9B24-70E2-7FFE-341A-938DCA4800B9}"/>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إعلانات الواقع المعزز</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322D07DD-F8BA-70B6-6C7E-1B4817C06074}"/>
              </a:ext>
            </a:extLst>
          </p:cNvPr>
          <p:cNvSpPr>
            <a:spLocks noGrp="1"/>
          </p:cNvSpPr>
          <p:nvPr>
            <p:ph idx="1"/>
          </p:nvPr>
        </p:nvSpPr>
        <p:spPr>
          <a:xfrm>
            <a:off x="5208814" y="1988911"/>
            <a:ext cx="6792686" cy="4869089"/>
          </a:xfrm>
        </p:spPr>
        <p:txBody>
          <a:bodyPr>
            <a:normAutofit fontScale="85000" lnSpcReduction="10000"/>
          </a:bodyPr>
          <a:lstStyle/>
          <a:p>
            <a:pPr algn="just" rtl="1">
              <a:lnSpc>
                <a:spcPct val="160000"/>
              </a:lnSpc>
            </a:pPr>
            <a:r>
              <a:rPr lang="ar-EG" sz="1800" dirty="0">
                <a:latin typeface="Alexandria Medium" pitchFamily="2" charset="-78"/>
                <a:cs typeface="Alexandria Medium" pitchFamily="2" charset="-78"/>
              </a:rPr>
              <a:t>الواقع المعزز (</a:t>
            </a:r>
            <a:r>
              <a:rPr lang="en-US" sz="1800" dirty="0">
                <a:latin typeface="Alexandria Medium" pitchFamily="2" charset="-78"/>
                <a:cs typeface="Alexandria Medium" pitchFamily="2" charset="-78"/>
              </a:rPr>
              <a:t>Augmented Reality - AR </a:t>
            </a:r>
            <a:r>
              <a:rPr lang="ar-EG" sz="1800" dirty="0">
                <a:latin typeface="Alexandria Medium" pitchFamily="2" charset="-78"/>
                <a:cs typeface="Alexandria Medium" pitchFamily="2" charset="-78"/>
              </a:rPr>
              <a:t>هو تقنية تكنولوجية تسمح بدمج المحتوى الرقمي مع العالم المادي المحيط بالمستخدم، وذلك بتعزيز وإضافة محتوى افتراضي إلى العالم الحقيقي الذي يراه المستخدم.</a:t>
            </a:r>
          </a:p>
          <a:p>
            <a:pPr algn="just" rtl="1">
              <a:lnSpc>
                <a:spcPct val="160000"/>
              </a:lnSpc>
            </a:pPr>
            <a:r>
              <a:rPr lang="ar-EG" sz="1800" dirty="0">
                <a:latin typeface="Alexandria Medium" pitchFamily="2" charset="-78"/>
                <a:cs typeface="Alexandria Medium" pitchFamily="2" charset="-78"/>
              </a:rPr>
              <a:t>بشكل أكثر تفصيلا، الواقع المعزز يتيح للمستخدم رؤية عناصر رقمية ثلاثية الأبعاد مدمجة بالعالم الحقيقي من خلال استخدام أجهزة مثل الهواتف الذكية</a:t>
            </a:r>
          </a:p>
          <a:p>
            <a:pPr algn="just" rtl="1">
              <a:lnSpc>
                <a:spcPct val="160000"/>
              </a:lnSpc>
            </a:pPr>
            <a:r>
              <a:rPr lang="ar-EG" sz="1800" dirty="0">
                <a:latin typeface="Alexandria Medium" pitchFamily="2" charset="-78"/>
                <a:cs typeface="Alexandria Medium" pitchFamily="2" charset="-78"/>
              </a:rPr>
              <a:t>تعتمد تقنية الواقع المعزز على استخدام الكاميرا والجي بي إس </a:t>
            </a:r>
            <a:r>
              <a:rPr lang="ar-EG" sz="1800" dirty="0" err="1">
                <a:latin typeface="Alexandria Medium" pitchFamily="2" charset="-78"/>
                <a:cs typeface="Alexandria Medium" pitchFamily="2" charset="-78"/>
              </a:rPr>
              <a:t>والسنسورات</a:t>
            </a:r>
            <a:r>
              <a:rPr lang="ar-EG" sz="1800" dirty="0">
                <a:latin typeface="Alexandria Medium" pitchFamily="2" charset="-78"/>
                <a:cs typeface="Alexandria Medium" pitchFamily="2" charset="-78"/>
              </a:rPr>
              <a:t> الأخرى في الأجهزة لتحديد موقع المستخدم وتتبع حركاته، ثم دمج المحتوى الرقمي بما يتناسب مع الواقع المحيط. وتُستخدم هذه التقنية في العديد من المجالات مثل التسويق، والترفيه، والتعليم والصناعة.</a:t>
            </a:r>
          </a:p>
          <a:p>
            <a:pPr algn="just" rtl="1">
              <a:lnSpc>
                <a:spcPct val="160000"/>
              </a:lnSpc>
            </a:pPr>
            <a:r>
              <a:rPr lang="ar-EG" sz="1800" dirty="0">
                <a:latin typeface="Alexandria Medium" pitchFamily="2" charset="-78"/>
                <a:cs typeface="Alexandria Medium" pitchFamily="2" charset="-78"/>
              </a:rPr>
              <a:t>مثال: تطبيق أيكيا </a:t>
            </a:r>
          </a:p>
          <a:p>
            <a:pPr marL="0" indent="0" algn="just" rtl="1">
              <a:lnSpc>
                <a:spcPct val="160000"/>
              </a:lnSpc>
              <a:buNone/>
            </a:pPr>
            <a:r>
              <a:rPr lang="en-US" sz="1800" dirty="0">
                <a:latin typeface="Alexandria Medium" pitchFamily="2" charset="-78"/>
                <a:cs typeface="Alexandria Medium" pitchFamily="2" charset="-78"/>
                <a:hlinkClick r:id="rId2"/>
              </a:rPr>
              <a:t>https://www.youtube.com/watch?v=8_yXEluXLbU</a:t>
            </a:r>
            <a:endParaRPr lang="en-US" sz="1800" dirty="0">
              <a:latin typeface="Alexandria Medium" pitchFamily="2" charset="-78"/>
              <a:cs typeface="Alexandria Medium" pitchFamily="2" charset="-78"/>
            </a:endParaRPr>
          </a:p>
          <a:p>
            <a:pPr marL="0" indent="0" algn="just" rtl="1">
              <a:lnSpc>
                <a:spcPct val="160000"/>
              </a:lnSpc>
              <a:buNone/>
            </a:pPr>
            <a:endParaRPr lang="ar-EG" sz="1800" dirty="0">
              <a:latin typeface="Alexandria Medium" pitchFamily="2" charset="-78"/>
              <a:cs typeface="Alexandria Medium" pitchFamily="2" charset="-78"/>
            </a:endParaRPr>
          </a:p>
          <a:p>
            <a:pPr marL="0" indent="0" algn="just" rtl="1">
              <a:lnSpc>
                <a:spcPct val="160000"/>
              </a:lnSpc>
              <a:buNone/>
            </a:pPr>
            <a:endParaRPr lang="ar-EG" sz="1800" dirty="0">
              <a:latin typeface="Alexandria Medium" pitchFamily="2" charset="-78"/>
              <a:cs typeface="Alexandria Medium" pitchFamily="2" charset="-78"/>
            </a:endParaRPr>
          </a:p>
          <a:p>
            <a:pPr algn="just" rtl="1"/>
            <a:endParaRPr lang="en-US" dirty="0"/>
          </a:p>
        </p:txBody>
      </p:sp>
      <p:pic>
        <p:nvPicPr>
          <p:cNvPr id="5" name="Picture 4" descr="A person holding a phone&#10;&#10;Description automatically generated">
            <a:extLst>
              <a:ext uri="{FF2B5EF4-FFF2-40B4-BE49-F238E27FC236}">
                <a16:creationId xmlns:a16="http://schemas.microsoft.com/office/drawing/2014/main" id="{FB24FEF2-1172-2AEB-4C79-8860023CCA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0114" y="2677886"/>
            <a:ext cx="4321628" cy="24309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5D0E2B9D-A3FF-4011-0AD8-6DDAD5C999E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4835965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5C2C4-9EA8-B167-46C8-E85A3F1F24CE}"/>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إعلانات الواقع الافتراضي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EB4A904-7B01-E353-3017-8A6DD614F11F}"/>
              </a:ext>
            </a:extLst>
          </p:cNvPr>
          <p:cNvSpPr>
            <a:spLocks noGrp="1"/>
          </p:cNvSpPr>
          <p:nvPr>
            <p:ph idx="1"/>
          </p:nvPr>
        </p:nvSpPr>
        <p:spPr>
          <a:xfrm>
            <a:off x="4702628" y="1959429"/>
            <a:ext cx="7108371" cy="4658405"/>
          </a:xfrm>
        </p:spPr>
        <p:txBody>
          <a:bodyPr>
            <a:normAutofit/>
          </a:bodyPr>
          <a:lstStyle/>
          <a:p>
            <a:pPr marL="0" indent="0" algn="just" rtl="1">
              <a:lnSpc>
                <a:spcPct val="160000"/>
              </a:lnSpc>
              <a:buNone/>
            </a:pPr>
            <a:r>
              <a:rPr lang="ar-EG" sz="1600" dirty="0">
                <a:latin typeface="Alexandria Medium" pitchFamily="2" charset="-78"/>
                <a:cs typeface="Alexandria Medium" pitchFamily="2" charset="-78"/>
              </a:rPr>
              <a:t>(</a:t>
            </a:r>
            <a:r>
              <a:rPr lang="en-US" sz="1600" dirty="0">
                <a:latin typeface="Alexandria Medium" pitchFamily="2" charset="-78"/>
                <a:cs typeface="Alexandria Medium" pitchFamily="2" charset="-78"/>
              </a:rPr>
              <a:t>Virtual Reality – VR</a:t>
            </a:r>
            <a:r>
              <a:rPr lang="ar-EG" sz="1600" dirty="0">
                <a:latin typeface="Alexandria Medium" pitchFamily="2" charset="-78"/>
                <a:cs typeface="Alexandria Medium" pitchFamily="2" charset="-78"/>
              </a:rPr>
              <a:t> هو تقنية تكنولوجية تُغمر المستخدم بالكامل في بيئة رقمية افتراضية ثلاثية </a:t>
            </a:r>
            <a:r>
              <a:rPr lang="ar-EG" sz="1600" dirty="0" err="1">
                <a:latin typeface="Alexandria Medium" pitchFamily="2" charset="-78"/>
                <a:cs typeface="Alexandria Medium" pitchFamily="2" charset="-78"/>
              </a:rPr>
              <a:t>الأبعاد.بشكل</a:t>
            </a:r>
            <a:r>
              <a:rPr lang="ar-EG" sz="1600" dirty="0">
                <a:latin typeface="Alexandria Medium" pitchFamily="2" charset="-78"/>
                <a:cs typeface="Alexandria Medium" pitchFamily="2" charset="-78"/>
              </a:rPr>
              <a:t> أكثر تفصيلا، ويُشير إلى استخدام تكنولوجيا متطورة لخلق بيئة رقمية تشبه الواقع الحقيقي. هذه البيئة تُخلق بواسطة برمجيات وأجهزة خاصة، مثل نظارات الواقع الافتراضي وأجهزة التحكم </a:t>
            </a:r>
            <a:r>
              <a:rPr lang="ar-EG" sz="1600" dirty="0" err="1">
                <a:latin typeface="Alexandria Medium" pitchFamily="2" charset="-78"/>
                <a:cs typeface="Alexandria Medium" pitchFamily="2" charset="-78"/>
              </a:rPr>
              <a:t>اللاسلكية.عند</a:t>
            </a:r>
            <a:r>
              <a:rPr lang="ar-EG" sz="1600" dirty="0">
                <a:latin typeface="Alexandria Medium" pitchFamily="2" charset="-78"/>
                <a:cs typeface="Alexandria Medium" pitchFamily="2" charset="-78"/>
              </a:rPr>
              <a:t> ارتداء نظارات الواقع الافتراضي، يرى المستخدم فقط المحتوى الرقمي ولا يرى العالم الحقيقي المحيط به. وبالتالي، يتم فصل المستخدم بشكل كامل عن الواقع المادي وغمره في بيئة افتراضية تفاعلية ثلاثية </a:t>
            </a:r>
            <a:r>
              <a:rPr lang="ar-EG" sz="1600" dirty="0" err="1">
                <a:latin typeface="Alexandria Medium" pitchFamily="2" charset="-78"/>
                <a:cs typeface="Alexandria Medium" pitchFamily="2" charset="-78"/>
              </a:rPr>
              <a:t>الأبعاد.هذه</a:t>
            </a:r>
            <a:r>
              <a:rPr lang="ar-EG" sz="1600" dirty="0">
                <a:latin typeface="Alexandria Medium" pitchFamily="2" charset="-78"/>
                <a:cs typeface="Alexandria Medium" pitchFamily="2" charset="-78"/>
              </a:rPr>
              <a:t> التقنية تُستخدم على نطاق واسع في مجالات مثل الألعاب والترفيه والتصميم والتدريب. وتُعتبر الواقع الافتراضي مختلفة عن تقنية الواقع المعزز التي تدمج المحتوى الرقمي مع العالم المادي.</a:t>
            </a:r>
            <a:endParaRPr lang="ar-EG" dirty="0"/>
          </a:p>
          <a:p>
            <a:r>
              <a:rPr lang="en-US" sz="1800" dirty="0">
                <a:latin typeface="Alexandria Medium" pitchFamily="2" charset="-78"/>
                <a:cs typeface="Alexandria Medium" pitchFamily="2" charset="-78"/>
                <a:hlinkClick r:id="rId2"/>
              </a:rPr>
              <a:t>https://www.youtube.com/watch?v=80IIEnSNwQc</a:t>
            </a:r>
            <a:endParaRPr lang="ar-EG" sz="1800" dirty="0">
              <a:latin typeface="Alexandria Medium" pitchFamily="2" charset="-78"/>
              <a:cs typeface="Alexandria Medium" pitchFamily="2" charset="-78"/>
            </a:endParaRPr>
          </a:p>
          <a:p>
            <a:endParaRPr lang="en-US" dirty="0"/>
          </a:p>
          <a:p>
            <a:endParaRPr lang="en-US" dirty="0"/>
          </a:p>
        </p:txBody>
      </p:sp>
      <p:pic>
        <p:nvPicPr>
          <p:cNvPr id="7" name="Picture 6" descr="A person wearing virtual reality goggles&#10;&#10;Description automatically generated">
            <a:extLst>
              <a:ext uri="{FF2B5EF4-FFF2-40B4-BE49-F238E27FC236}">
                <a16:creationId xmlns:a16="http://schemas.microsoft.com/office/drawing/2014/main" id="{C2B2EE6A-2EF7-010B-E26F-D66E3306A5D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0235" r="4143"/>
          <a:stretch/>
        </p:blipFill>
        <p:spPr>
          <a:xfrm>
            <a:off x="522515" y="2223630"/>
            <a:ext cx="3690257" cy="31440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08351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BBF3B-6914-7D29-0378-A8ABDD92AAD7}"/>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إعلانات الواقع </a:t>
            </a:r>
            <a:r>
              <a:rPr lang="ar-EG" sz="2800" dirty="0" err="1">
                <a:latin typeface="Alexandria Medium" pitchFamily="2" charset="-78"/>
                <a:cs typeface="Alexandria Medium" pitchFamily="2" charset="-78"/>
              </a:rPr>
              <a:t>الممتدد</a:t>
            </a:r>
            <a:r>
              <a:rPr lang="ar-EG" sz="2800" dirty="0">
                <a:latin typeface="Alexandria Medium" pitchFamily="2" charset="-78"/>
                <a:cs typeface="Alexandria Medium" pitchFamily="2" charset="-78"/>
              </a:rPr>
              <a:t> / المختلط</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8A4ED6A1-A623-1666-1950-5EDA500C543B}"/>
              </a:ext>
            </a:extLst>
          </p:cNvPr>
          <p:cNvSpPr>
            <a:spLocks noGrp="1"/>
          </p:cNvSpPr>
          <p:nvPr>
            <p:ph idx="1"/>
          </p:nvPr>
        </p:nvSpPr>
        <p:spPr>
          <a:xfrm>
            <a:off x="4718957" y="1825625"/>
            <a:ext cx="7249886" cy="4885418"/>
          </a:xfrm>
        </p:spPr>
        <p:txBody>
          <a:bodyPr>
            <a:normAutofit fontScale="92500" lnSpcReduction="10000"/>
          </a:bodyPr>
          <a:lstStyle/>
          <a:p>
            <a:pPr algn="just" rtl="1">
              <a:lnSpc>
                <a:spcPct val="170000"/>
              </a:lnSpc>
            </a:pPr>
            <a:r>
              <a:rPr lang="ar-EG" sz="1600" dirty="0">
                <a:effectLst/>
                <a:latin typeface="Alexandria Medium" pitchFamily="2" charset="-78"/>
                <a:cs typeface="Alexandria Medium" pitchFamily="2" charset="-78"/>
              </a:rPr>
              <a:t>هو مزيج من تفاعلات الرسومات البشرية والحاسوب للواقعين الحقيقي والافتراضي في ظل دمج تقنيات افتراضية ومعززة ومختلطة.</a:t>
            </a:r>
          </a:p>
          <a:p>
            <a:pPr algn="just" rtl="1">
              <a:lnSpc>
                <a:spcPct val="170000"/>
              </a:lnSpc>
            </a:pPr>
            <a:r>
              <a:rPr lang="ar-EG" sz="1600" dirty="0">
                <a:effectLst/>
                <a:latin typeface="Alexandria Medium" pitchFamily="2" charset="-78"/>
                <a:cs typeface="Alexandria Medium" pitchFamily="2" charset="-78"/>
              </a:rPr>
              <a:t>إذ يسمح الواقع الممتد </a:t>
            </a:r>
            <a:r>
              <a:rPr lang="en-US" sz="1600" dirty="0">
                <a:effectLst/>
                <a:latin typeface="Alexandria Medium" pitchFamily="2" charset="-78"/>
                <a:cs typeface="Alexandria Medium" pitchFamily="2" charset="-78"/>
              </a:rPr>
              <a:t>XR </a:t>
            </a:r>
            <a:r>
              <a:rPr lang="ar-EG" sz="1600" dirty="0">
                <a:effectLst/>
                <a:latin typeface="Alexandria Medium" pitchFamily="2" charset="-78"/>
                <a:cs typeface="Alexandria Medium" pitchFamily="2" charset="-78"/>
              </a:rPr>
              <a:t>للأفراد بالتدريب والتعلم في بيئات افتراضية آمنة دون تعريض حياتهم للخطر، بل يُمَكِن ممارسي المجال الطبي ورجال الإطفاء، والطيارين وغيرهم من محاكاة سيناريوهات التعامل مع المخاطر التي قد تقع بأقل قدر من الخسائر والتكاليف المادية أو البشرية. تساعد تلك الخبرات التي يكتسبونها في شتى الأوضاع الحرجة.</a:t>
            </a:r>
          </a:p>
          <a:p>
            <a:pPr algn="just" rtl="1">
              <a:lnSpc>
                <a:spcPct val="170000"/>
              </a:lnSpc>
            </a:pPr>
            <a:r>
              <a:rPr lang="ar-EG" sz="1600" dirty="0">
                <a:latin typeface="Alexandria Medium" pitchFamily="2" charset="-78"/>
                <a:cs typeface="Alexandria Medium" pitchFamily="2" charset="-78"/>
              </a:rPr>
              <a:t>هو خلق واقع جديد عن طريق دمج بيئة واقعية ببيئة افتراضية تسمح بخلط أجسام حقيقية </a:t>
            </a:r>
            <a:r>
              <a:rPr lang="ar-EG" sz="1600" dirty="0" err="1">
                <a:latin typeface="Alexandria Medium" pitchFamily="2" charset="-78"/>
                <a:cs typeface="Alexandria Medium" pitchFamily="2" charset="-78"/>
              </a:rPr>
              <a:t>باجسام</a:t>
            </a:r>
            <a:r>
              <a:rPr lang="ar-EG" sz="1600" dirty="0">
                <a:latin typeface="Alexandria Medium" pitchFamily="2" charset="-78"/>
                <a:cs typeface="Alexandria Medium" pitchFamily="2" charset="-78"/>
              </a:rPr>
              <a:t> منتجة إلكترونية كما تسمح للمستخدم ان يتعامل مع كل الاجسام، بنوعيها، بشكل طبيعي، ويمكن للواقع المختلط أن يحدث في الواقع الحقيقي كما في العالم الافتراضي؛ فهو خليط من الحقيقة والافتراض ويشمل مفهومي «الواقع المعزز» و «الافتراض المعزز» معاً</a:t>
            </a:r>
            <a:endParaRPr lang="en-US" sz="1600" dirty="0">
              <a:latin typeface="Alexandria Medium" pitchFamily="2" charset="-78"/>
              <a:cs typeface="Alexandria Medium" pitchFamily="2" charset="-78"/>
            </a:endParaRPr>
          </a:p>
        </p:txBody>
      </p:sp>
      <p:pic>
        <p:nvPicPr>
          <p:cNvPr id="5" name="Picture 4" descr="A person wearing virtual reality goggles&#10;&#10;Description automatically generated">
            <a:extLst>
              <a:ext uri="{FF2B5EF4-FFF2-40B4-BE49-F238E27FC236}">
                <a16:creationId xmlns:a16="http://schemas.microsoft.com/office/drawing/2014/main" id="{684247C9-8541-61A5-BFEC-A3E0A51B76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114" y="2494894"/>
            <a:ext cx="4136572" cy="27527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7D33BE9D-D458-8D8C-3DEA-9C99856C26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42909214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6336B-9D54-99F0-B58C-1B12C19C22B2}"/>
              </a:ext>
            </a:extLst>
          </p:cNvPr>
          <p:cNvSpPr>
            <a:spLocks noGrp="1"/>
          </p:cNvSpPr>
          <p:nvPr>
            <p:ph type="title"/>
          </p:nvPr>
        </p:nvSpPr>
        <p:spPr>
          <a:xfrm>
            <a:off x="838200" y="134937"/>
            <a:ext cx="10515600" cy="1325563"/>
          </a:xfrm>
        </p:spPr>
        <p:txBody>
          <a:bodyPr>
            <a:norm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إعلانات </a:t>
            </a:r>
            <a:r>
              <a:rPr lang="ar-EG" sz="2800" dirty="0" err="1">
                <a:latin typeface="Alexandria Medium" pitchFamily="2" charset="-78"/>
                <a:cs typeface="Alexandria Medium" pitchFamily="2" charset="-78"/>
              </a:rPr>
              <a:t>الهولوجرام</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54F94CAC-C79F-258B-1B3E-073479885413}"/>
              </a:ext>
            </a:extLst>
          </p:cNvPr>
          <p:cNvSpPr>
            <a:spLocks noGrp="1"/>
          </p:cNvSpPr>
          <p:nvPr>
            <p:ph idx="1"/>
          </p:nvPr>
        </p:nvSpPr>
        <p:spPr>
          <a:xfrm>
            <a:off x="4800600" y="1460500"/>
            <a:ext cx="7070271" cy="5032375"/>
          </a:xfrm>
        </p:spPr>
        <p:txBody>
          <a:bodyPr>
            <a:normAutofit fontScale="55000" lnSpcReduction="20000"/>
          </a:bodyPr>
          <a:lstStyle/>
          <a:p>
            <a:pPr marL="0" indent="0" algn="r" rtl="1">
              <a:lnSpc>
                <a:spcPct val="170000"/>
              </a:lnSpc>
              <a:buNone/>
            </a:pPr>
            <a:endParaRPr lang="ar-EG" dirty="0">
              <a:latin typeface="Alexandria Medium" pitchFamily="2" charset="-78"/>
              <a:cs typeface="Alexandria Medium" pitchFamily="2" charset="-78"/>
            </a:endParaRPr>
          </a:p>
          <a:p>
            <a:pPr algn="r" rtl="1">
              <a:lnSpc>
                <a:spcPct val="170000"/>
              </a:lnSpc>
            </a:pPr>
            <a:r>
              <a:rPr lang="ar-EG" dirty="0">
                <a:latin typeface="Alexandria Medium" pitchFamily="2" charset="-78"/>
                <a:cs typeface="Alexandria Medium" pitchFamily="2" charset="-78"/>
              </a:rPr>
              <a:t>تقنية </a:t>
            </a:r>
            <a:r>
              <a:rPr lang="ar-EG" dirty="0" err="1">
                <a:latin typeface="Alexandria Medium" pitchFamily="2" charset="-78"/>
                <a:cs typeface="Alexandria Medium" pitchFamily="2" charset="-78"/>
              </a:rPr>
              <a:t>الهولوجرام</a:t>
            </a:r>
            <a:r>
              <a:rPr lang="ar-EG" dirty="0">
                <a:latin typeface="Alexandria Medium" pitchFamily="2" charset="-78"/>
                <a:cs typeface="Alexandria Medium" pitchFamily="2" charset="-78"/>
              </a:rPr>
              <a:t> (</a:t>
            </a:r>
            <a:r>
              <a:rPr lang="en-US" dirty="0">
                <a:latin typeface="Alexandria Medium" pitchFamily="2" charset="-78"/>
                <a:cs typeface="Alexandria Medium" pitchFamily="2" charset="-78"/>
              </a:rPr>
              <a:t>Hologram) </a:t>
            </a:r>
            <a:r>
              <a:rPr lang="ar-EG" dirty="0">
                <a:latin typeface="Alexandria Medium" pitchFamily="2" charset="-78"/>
                <a:cs typeface="Alexandria Medium" pitchFamily="2" charset="-78"/>
              </a:rPr>
              <a:t>هي تقنية تُمكّن من إنشاء وعرض صور ثلاثية الأبعاد دون استخدام شاشات أو نظارات خاصة.</a:t>
            </a:r>
          </a:p>
          <a:p>
            <a:pPr algn="r" rtl="1">
              <a:lnSpc>
                <a:spcPct val="170000"/>
              </a:lnSpc>
            </a:pPr>
            <a:r>
              <a:rPr lang="ar-EG" dirty="0">
                <a:latin typeface="Alexandria Medium" pitchFamily="2" charset="-78"/>
                <a:cs typeface="Alexandria Medium" pitchFamily="2" charset="-78"/>
              </a:rPr>
              <a:t>كيف تعمل تقنية </a:t>
            </a:r>
            <a:r>
              <a:rPr lang="ar-EG" dirty="0" err="1">
                <a:latin typeface="Alexandria Medium" pitchFamily="2" charset="-78"/>
                <a:cs typeface="Alexandria Medium" pitchFamily="2" charset="-78"/>
              </a:rPr>
              <a:t>الهولوجرام</a:t>
            </a:r>
            <a:r>
              <a:rPr lang="ar-EG" dirty="0">
                <a:latin typeface="Alexandria Medium" pitchFamily="2" charset="-78"/>
                <a:cs typeface="Alexandria Medium" pitchFamily="2" charset="-78"/>
              </a:rPr>
              <a:t>:</a:t>
            </a:r>
          </a:p>
          <a:p>
            <a:pPr algn="r" rtl="1">
              <a:lnSpc>
                <a:spcPct val="170000"/>
              </a:lnSpc>
              <a:buFont typeface="Arial" panose="020B0604020202020204" pitchFamily="34" charset="0"/>
              <a:buChar char="•"/>
            </a:pPr>
            <a:r>
              <a:rPr lang="ar-EG" dirty="0">
                <a:latin typeface="Alexandria Medium" pitchFamily="2" charset="-78"/>
                <a:cs typeface="Alexandria Medium" pitchFamily="2" charset="-78"/>
              </a:rPr>
              <a:t>تعتمد على تسجيل وإعادة إنتاج نمط تداخل الضوء الناتج عن موجات ضوئية.</a:t>
            </a:r>
          </a:p>
          <a:p>
            <a:pPr algn="r" rtl="1">
              <a:lnSpc>
                <a:spcPct val="170000"/>
              </a:lnSpc>
              <a:buFont typeface="Arial" panose="020B0604020202020204" pitchFamily="34" charset="0"/>
              <a:buChar char="•"/>
            </a:pPr>
            <a:r>
              <a:rPr lang="ar-EG" dirty="0">
                <a:latin typeface="Alexandria Medium" pitchFamily="2" charset="-78"/>
                <a:cs typeface="Alexandria Medium" pitchFamily="2" charset="-78"/>
              </a:rPr>
              <a:t>تُسجل هذه الموجات الضوئية على وسيط تخزيني، مثل لوح بلاستيكي أو فيلم.</a:t>
            </a:r>
          </a:p>
          <a:p>
            <a:pPr algn="r" rtl="1">
              <a:lnSpc>
                <a:spcPct val="170000"/>
              </a:lnSpc>
              <a:buFont typeface="Arial" panose="020B0604020202020204" pitchFamily="34" charset="0"/>
              <a:buChar char="•"/>
            </a:pPr>
            <a:r>
              <a:rPr lang="ar-EG" dirty="0">
                <a:latin typeface="Alexandria Medium" pitchFamily="2" charset="-78"/>
                <a:cs typeface="Alexandria Medium" pitchFamily="2" charset="-78"/>
              </a:rPr>
              <a:t>عند إضاءة هذا الوسيط، يُعاد إنتاج الموجات الضوئية المسجلة، مما ينتج عنه ظهور صورة ثلاثية الأبعاد.</a:t>
            </a:r>
          </a:p>
          <a:p>
            <a:pPr algn="r" rtl="1">
              <a:lnSpc>
                <a:spcPct val="170000"/>
              </a:lnSpc>
              <a:buFont typeface="Arial" panose="020B0604020202020204" pitchFamily="34" charset="0"/>
              <a:buChar char="•"/>
            </a:pPr>
            <a:r>
              <a:rPr lang="ar-EG" dirty="0">
                <a:latin typeface="Alexandria Medium" pitchFamily="2" charset="-78"/>
                <a:cs typeface="Alexandria Medium" pitchFamily="2" charset="-78"/>
              </a:rPr>
              <a:t>الصورة </a:t>
            </a:r>
            <a:r>
              <a:rPr lang="ar-EG" dirty="0" err="1">
                <a:latin typeface="Alexandria Medium" pitchFamily="2" charset="-78"/>
                <a:cs typeface="Alexandria Medium" pitchFamily="2" charset="-78"/>
              </a:rPr>
              <a:t>الهولوغرافية</a:t>
            </a:r>
            <a:r>
              <a:rPr lang="ar-EG" dirty="0">
                <a:latin typeface="Alexandria Medium" pitchFamily="2" charset="-78"/>
                <a:cs typeface="Alexandria Medium" pitchFamily="2" charset="-78"/>
              </a:rPr>
              <a:t> يمكن رؤيتها من زوايا مختلفة دون الحاجة لنظارات أو أجهزة خاصة</a:t>
            </a:r>
          </a:p>
          <a:p>
            <a:pPr algn="r" rtl="1">
              <a:lnSpc>
                <a:spcPct val="170000"/>
              </a:lnSpc>
              <a:buFont typeface="Arial" panose="020B0604020202020204" pitchFamily="34" charset="0"/>
              <a:buChar char="•"/>
            </a:pPr>
            <a:r>
              <a:rPr lang="ar-EG" dirty="0">
                <a:latin typeface="Alexandria Medium" pitchFamily="2" charset="-78"/>
                <a:cs typeface="Alexandria Medium" pitchFamily="2" charset="-78"/>
              </a:rPr>
              <a:t>مثال: </a:t>
            </a:r>
            <a:r>
              <a:rPr lang="en-US" dirty="0">
                <a:latin typeface="Alexandria Medium" pitchFamily="2" charset="-78"/>
                <a:cs typeface="Alexandria Medium" pitchFamily="2" charset="-78"/>
                <a:hlinkClick r:id="rId2"/>
              </a:rPr>
              <a:t>https://www.youtube.com/watch?v=gZ_8YwxjYS4</a:t>
            </a:r>
            <a:endParaRPr lang="ar-EG" dirty="0">
              <a:latin typeface="Alexandria Medium" pitchFamily="2" charset="-78"/>
              <a:cs typeface="Alexandria Medium" pitchFamily="2" charset="-78"/>
            </a:endParaRPr>
          </a:p>
          <a:p>
            <a:pPr algn="r" rtl="1">
              <a:lnSpc>
                <a:spcPct val="170000"/>
              </a:lnSpc>
              <a:buFont typeface="Arial" panose="020B0604020202020204" pitchFamily="34" charset="0"/>
              <a:buChar char="•"/>
            </a:pPr>
            <a:endParaRPr lang="ar-EG" dirty="0">
              <a:latin typeface="Alexandria Medium" pitchFamily="2" charset="-78"/>
              <a:cs typeface="Alexandria Medium" pitchFamily="2" charset="-78"/>
            </a:endParaRPr>
          </a:p>
          <a:p>
            <a:pPr algn="r" rtl="1">
              <a:lnSpc>
                <a:spcPct val="170000"/>
              </a:lnSpc>
            </a:pPr>
            <a:endParaRPr lang="en-US" dirty="0">
              <a:latin typeface="Alexandria Medium" pitchFamily="2" charset="-78"/>
              <a:cs typeface="Alexandria Medium" pitchFamily="2" charset="-78"/>
            </a:endParaRPr>
          </a:p>
        </p:txBody>
      </p:sp>
      <p:pic>
        <p:nvPicPr>
          <p:cNvPr id="5" name="Picture 4" descr="A close-up of a sign&#10;&#10;Description automatically generated">
            <a:extLst>
              <a:ext uri="{FF2B5EF4-FFF2-40B4-BE49-F238E27FC236}">
                <a16:creationId xmlns:a16="http://schemas.microsoft.com/office/drawing/2014/main" id="{65770C8E-A211-DD2F-E810-1BA549A5C7A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079" r="4011"/>
          <a:stretch/>
        </p:blipFill>
        <p:spPr>
          <a:xfrm>
            <a:off x="321129" y="2504622"/>
            <a:ext cx="4316185" cy="26131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BADA9395-0429-C55E-E912-6BE3E7FD8B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29508767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1BD43-D903-8B2B-3C80-0EB0044EF906}"/>
              </a:ext>
            </a:extLst>
          </p:cNvPr>
          <p:cNvSpPr>
            <a:spLocks noGrp="1"/>
          </p:cNvSpPr>
          <p:nvPr>
            <p:ph type="title"/>
          </p:nvPr>
        </p:nvSpPr>
        <p:spPr/>
        <p:txBody>
          <a:bodyPr>
            <a:norm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التسويق عبر الشات بوت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4ED6AFF0-A89B-B3B5-942D-374AD6CED6D1}"/>
              </a:ext>
            </a:extLst>
          </p:cNvPr>
          <p:cNvSpPr>
            <a:spLocks noGrp="1"/>
          </p:cNvSpPr>
          <p:nvPr>
            <p:ph idx="1"/>
          </p:nvPr>
        </p:nvSpPr>
        <p:spPr>
          <a:xfrm>
            <a:off x="838200" y="1825625"/>
            <a:ext cx="10515600" cy="4667250"/>
          </a:xfrm>
        </p:spPr>
        <p:txBody>
          <a:bodyPr>
            <a:normAutofit fontScale="70000" lnSpcReduction="20000"/>
          </a:bodyPr>
          <a:lstStyle/>
          <a:p>
            <a:pPr marL="0" indent="0" algn="r" rtl="1">
              <a:lnSpc>
                <a:spcPct val="160000"/>
              </a:lnSpc>
              <a:buNone/>
            </a:pPr>
            <a:r>
              <a:rPr lang="ar-EG" sz="2400" dirty="0">
                <a:latin typeface="Alexandria Medium" pitchFamily="2" charset="-78"/>
                <a:cs typeface="Alexandria Medium" pitchFamily="2" charset="-78"/>
              </a:rPr>
              <a:t>التسويق عبر الشات بوت (</a:t>
            </a:r>
            <a:r>
              <a:rPr lang="en-US" sz="2400" dirty="0">
                <a:latin typeface="Alexandria Medium" pitchFamily="2" charset="-78"/>
                <a:cs typeface="Alexandria Medium" pitchFamily="2" charset="-78"/>
              </a:rPr>
              <a:t>Chatbot Marketing </a:t>
            </a:r>
            <a:r>
              <a:rPr lang="ar-EG" sz="2400" dirty="0">
                <a:latin typeface="Alexandria Medium" pitchFamily="2" charset="-78"/>
                <a:cs typeface="Alexandria Medium" pitchFamily="2" charset="-78"/>
              </a:rPr>
              <a:t> هو استخدام برامج الشات بوت (</a:t>
            </a:r>
            <a:r>
              <a:rPr lang="en-US" sz="2400" dirty="0">
                <a:latin typeface="Alexandria Medium" pitchFamily="2" charset="-78"/>
                <a:cs typeface="Alexandria Medium" pitchFamily="2" charset="-78"/>
              </a:rPr>
              <a:t>Chatbots) </a:t>
            </a:r>
            <a:r>
              <a:rPr lang="ar-EG" sz="2400" dirty="0">
                <a:latin typeface="Alexandria Medium" pitchFamily="2" charset="-78"/>
                <a:cs typeface="Alexandria Medium" pitchFamily="2" charset="-78"/>
              </a:rPr>
              <a:t>في الأنشطة التسويقية للشركات والعلامات التجارية. وهو يشكل إحدى التقنيات الحديثة في مجال التسويق الرقمي.</a:t>
            </a:r>
          </a:p>
          <a:p>
            <a:pPr algn="r" rtl="1">
              <a:lnSpc>
                <a:spcPct val="160000"/>
              </a:lnSpc>
              <a:buFont typeface="+mj-lt"/>
              <a:buAutoNum type="arabicPeriod"/>
            </a:pPr>
            <a:r>
              <a:rPr lang="ar-EG" sz="2400" dirty="0">
                <a:latin typeface="Alexandria Medium" pitchFamily="2" charset="-78"/>
                <a:cs typeface="Alexandria Medium" pitchFamily="2" charset="-78"/>
              </a:rPr>
              <a:t>تقديم المساعدة والاستجابة للعملاء:</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الرد على استفسارات العملاء والرد على أسئلتهم بشكل فوري.</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تقديم المعلومات والإرشادات حول المنتجات والخدمات.</a:t>
            </a:r>
          </a:p>
          <a:p>
            <a:pPr algn="r" rtl="1">
              <a:lnSpc>
                <a:spcPct val="160000"/>
              </a:lnSpc>
              <a:buFont typeface="+mj-lt"/>
              <a:buAutoNum type="arabicPeriod"/>
            </a:pPr>
            <a:r>
              <a:rPr lang="ar-EG" sz="2400" dirty="0">
                <a:latin typeface="Alexandria Medium" pitchFamily="2" charset="-78"/>
                <a:cs typeface="Alexandria Medium" pitchFamily="2" charset="-78"/>
              </a:rPr>
              <a:t>القيام بأنشطة البيع والترويج:</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الترويج للمنتجات والعروض الخاصة.</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المساعدة في عمليات البيع والحجز والشراء.</a:t>
            </a:r>
          </a:p>
          <a:p>
            <a:pPr algn="r" rtl="1">
              <a:lnSpc>
                <a:spcPct val="160000"/>
              </a:lnSpc>
              <a:buFont typeface="+mj-lt"/>
              <a:buAutoNum type="arabicPeriod"/>
            </a:pPr>
            <a:r>
              <a:rPr lang="ar-EG" sz="2400" dirty="0">
                <a:latin typeface="Alexandria Medium" pitchFamily="2" charset="-78"/>
                <a:cs typeface="Alexandria Medium" pitchFamily="2" charset="-78"/>
              </a:rPr>
              <a:t>جمع البيانات والتفاعل مع العملاء:</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استطلاع آراء العملاء وجمع ردود الفعل.</a:t>
            </a:r>
          </a:p>
          <a:p>
            <a:pPr marL="742950" lvl="1" indent="-285750" algn="r" rtl="1">
              <a:lnSpc>
                <a:spcPct val="160000"/>
              </a:lnSpc>
              <a:buFont typeface="+mj-lt"/>
              <a:buAutoNum type="arabicPeriod"/>
            </a:pPr>
            <a:r>
              <a:rPr lang="ar-EG" sz="2000" dirty="0">
                <a:latin typeface="Alexandria Medium" pitchFamily="2" charset="-78"/>
                <a:cs typeface="Alexandria Medium" pitchFamily="2" charset="-78"/>
              </a:rPr>
              <a:t>التفاعل معهم وتقديم تجربة شخصية معهم.</a:t>
            </a:r>
          </a:p>
        </p:txBody>
      </p:sp>
      <p:pic>
        <p:nvPicPr>
          <p:cNvPr id="5" name="Picture 4" descr="A hand holding a phone with chat bubbles&#10;&#10;Description automatically generated">
            <a:extLst>
              <a:ext uri="{FF2B5EF4-FFF2-40B4-BE49-F238E27FC236}">
                <a16:creationId xmlns:a16="http://schemas.microsoft.com/office/drawing/2014/main" id="{F2B4394B-67AA-2536-DEB8-BE92D1A4D9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3871" y="3122385"/>
            <a:ext cx="3853543" cy="28901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956515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4BDF3-6F46-6934-DB98-78CDCB608020}"/>
              </a:ext>
            </a:extLst>
          </p:cNvPr>
          <p:cNvSpPr>
            <a:spLocks noGrp="1"/>
          </p:cNvSpPr>
          <p:nvPr>
            <p:ph type="title"/>
          </p:nvPr>
        </p:nvSpPr>
        <p:spPr>
          <a:xfrm>
            <a:off x="838200" y="0"/>
            <a:ext cx="10515600" cy="1325563"/>
          </a:xfrm>
        </p:spPr>
        <p:txBody>
          <a:bodyPr>
            <a:normAutofit/>
          </a:bodyPr>
          <a:lstStyle/>
          <a:p>
            <a:pPr algn="ctr">
              <a:lnSpc>
                <a:spcPct val="150000"/>
              </a:lnSpc>
            </a:pPr>
            <a:r>
              <a:rPr lang="ar-EG" sz="2800" dirty="0">
                <a:latin typeface="Alexandria Medium" pitchFamily="2" charset="-78"/>
                <a:cs typeface="Alexandria Medium" pitchFamily="2" charset="-78"/>
              </a:rPr>
              <a:t>نماذج لمحتوى تسويقي منتج بواسطة الذكاء الاصطناعي:</a:t>
            </a:r>
            <a:br>
              <a:rPr lang="ar-EG" sz="2800" dirty="0">
                <a:latin typeface="Alexandria Medium" pitchFamily="2" charset="-78"/>
                <a:cs typeface="Alexandria Medium" pitchFamily="2" charset="-78"/>
              </a:rPr>
            </a:br>
            <a:r>
              <a:rPr lang="ar-EG" sz="2800" dirty="0">
                <a:latin typeface="Alexandria Medium" pitchFamily="2" charset="-78"/>
                <a:cs typeface="Alexandria Medium" pitchFamily="2" charset="-78"/>
              </a:rPr>
              <a:t>التسويق الروبوتي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DF7C158E-AC57-A11C-E90B-6050B19807BC}"/>
              </a:ext>
            </a:extLst>
          </p:cNvPr>
          <p:cNvSpPr>
            <a:spLocks noGrp="1"/>
          </p:cNvSpPr>
          <p:nvPr>
            <p:ph idx="1"/>
          </p:nvPr>
        </p:nvSpPr>
        <p:spPr>
          <a:xfrm>
            <a:off x="838200" y="1325564"/>
            <a:ext cx="11097986" cy="5532436"/>
          </a:xfrm>
        </p:spPr>
        <p:txBody>
          <a:bodyPr>
            <a:normAutofit fontScale="92500" lnSpcReduction="20000"/>
          </a:bodyPr>
          <a:lstStyle/>
          <a:p>
            <a:pPr algn="r" rtl="1">
              <a:lnSpc>
                <a:spcPct val="170000"/>
              </a:lnSpc>
            </a:pPr>
            <a:r>
              <a:rPr lang="ar-EG" sz="1400" dirty="0">
                <a:latin typeface="Alexandria Medium" pitchFamily="2" charset="-78"/>
                <a:cs typeface="Alexandria Medium" pitchFamily="2" charset="-78"/>
              </a:rPr>
              <a:t>التسويق الروبوتي (</a:t>
            </a:r>
            <a:r>
              <a:rPr lang="en-US" sz="1400" dirty="0">
                <a:latin typeface="Alexandria Medium" pitchFamily="2" charset="-78"/>
                <a:cs typeface="Alexandria Medium" pitchFamily="2" charset="-78"/>
              </a:rPr>
              <a:t>Robotic Marketing) </a:t>
            </a:r>
            <a:r>
              <a:rPr lang="ar-EG" sz="1400" dirty="0">
                <a:latin typeface="Alexandria Medium" pitchFamily="2" charset="-78"/>
                <a:cs typeface="Alexandria Medium" pitchFamily="2" charset="-78"/>
              </a:rPr>
              <a:t>هو استخدام تقنيات الذكاء الاصطناعي والأتمتة في عمليات التسويق والمبيعات. ومن أهم استخداماته</a:t>
            </a:r>
          </a:p>
          <a:p>
            <a:pPr marL="0" indent="0" algn="r" rtl="1">
              <a:lnSpc>
                <a:spcPct val="170000"/>
              </a:lnSpc>
              <a:buNone/>
            </a:pPr>
            <a:r>
              <a:rPr lang="ar-EG" sz="1400" dirty="0">
                <a:latin typeface="Alexandria Medium" pitchFamily="2" charset="-78"/>
                <a:cs typeface="Alexandria Medium" pitchFamily="2" charset="-78"/>
              </a:rPr>
              <a:t>التنبؤ بسلوك المستهلكين:</a:t>
            </a:r>
          </a:p>
          <a:p>
            <a:pPr algn="r" rtl="1">
              <a:lnSpc>
                <a:spcPct val="170000"/>
              </a:lnSpc>
            </a:pPr>
            <a:r>
              <a:rPr lang="ar-EG" sz="1400" dirty="0">
                <a:latin typeface="Alexandria Medium" pitchFamily="2" charset="-78"/>
                <a:cs typeface="Alexandria Medium" pitchFamily="2" charset="-78"/>
              </a:rPr>
              <a:t>        استخدام نماذج تحليلية متقدمة لتحليل بيانات العملاء.</a:t>
            </a:r>
          </a:p>
          <a:p>
            <a:pPr algn="r" rtl="1">
              <a:lnSpc>
                <a:spcPct val="170000"/>
              </a:lnSpc>
            </a:pPr>
            <a:r>
              <a:rPr lang="ar-EG" sz="1400" dirty="0">
                <a:latin typeface="Alexandria Medium" pitchFamily="2" charset="-78"/>
                <a:cs typeface="Alexandria Medium" pitchFamily="2" charset="-78"/>
              </a:rPr>
              <a:t>        التنبؤ بنماذج الشراء والاحتياجات المستقبلية.</a:t>
            </a:r>
          </a:p>
          <a:p>
            <a:pPr marL="0" indent="0" algn="r" rtl="1">
              <a:lnSpc>
                <a:spcPct val="170000"/>
              </a:lnSpc>
              <a:buNone/>
            </a:pPr>
            <a:r>
              <a:rPr lang="ar-EG" sz="1400" dirty="0">
                <a:latin typeface="Alexandria Medium" pitchFamily="2" charset="-78"/>
                <a:cs typeface="Alexandria Medium" pitchFamily="2" charset="-78"/>
              </a:rPr>
              <a:t>التشخيص الديناميكي للمحتوى التسويقي:</a:t>
            </a:r>
          </a:p>
          <a:p>
            <a:pPr algn="r" rtl="1">
              <a:lnSpc>
                <a:spcPct val="170000"/>
              </a:lnSpc>
            </a:pPr>
            <a:r>
              <a:rPr lang="ar-EG" sz="1400" dirty="0">
                <a:latin typeface="Alexandria Medium" pitchFamily="2" charset="-78"/>
                <a:cs typeface="Alexandria Medium" pitchFamily="2" charset="-78"/>
              </a:rPr>
              <a:t>        تكييف المحتوى والرسائل التسويقية تلقائياً وفقاً لسلوك المستهلك.</a:t>
            </a:r>
          </a:p>
          <a:p>
            <a:pPr algn="r" rtl="1">
              <a:lnSpc>
                <a:spcPct val="170000"/>
              </a:lnSpc>
            </a:pPr>
            <a:r>
              <a:rPr lang="ar-EG" sz="1400" dirty="0">
                <a:latin typeface="Alexandria Medium" pitchFamily="2" charset="-78"/>
                <a:cs typeface="Alexandria Medium" pitchFamily="2" charset="-78"/>
              </a:rPr>
              <a:t>        التوصية بالمنتجات والعروض الأنسب لكل عميل.</a:t>
            </a:r>
          </a:p>
          <a:p>
            <a:pPr marL="0" indent="0" algn="r" rtl="1">
              <a:lnSpc>
                <a:spcPct val="170000"/>
              </a:lnSpc>
              <a:buNone/>
            </a:pPr>
            <a:r>
              <a:rPr lang="ar-EG" sz="1400" dirty="0">
                <a:latin typeface="Alexandria Medium" pitchFamily="2" charset="-78"/>
                <a:cs typeface="Alexandria Medium" pitchFamily="2" charset="-78"/>
              </a:rPr>
              <a:t> التفاعل الشخصي الآلي:</a:t>
            </a:r>
          </a:p>
          <a:p>
            <a:pPr algn="r" rtl="1">
              <a:lnSpc>
                <a:spcPct val="170000"/>
              </a:lnSpc>
            </a:pPr>
            <a:r>
              <a:rPr lang="ar-EG" sz="1400" dirty="0">
                <a:latin typeface="Alexandria Medium" pitchFamily="2" charset="-78"/>
                <a:cs typeface="Alexandria Medium" pitchFamily="2" charset="-78"/>
              </a:rPr>
              <a:t>        الانسان الألى وإسهاماته التسويقية.</a:t>
            </a:r>
          </a:p>
          <a:p>
            <a:pPr algn="r" rtl="1">
              <a:lnSpc>
                <a:spcPct val="170000"/>
              </a:lnSpc>
            </a:pPr>
            <a:r>
              <a:rPr lang="ar-EG" sz="1400" dirty="0">
                <a:latin typeface="Alexandria Medium" pitchFamily="2" charset="-78"/>
                <a:cs typeface="Alexandria Medium" pitchFamily="2" charset="-78"/>
              </a:rPr>
              <a:t>        تقديم خدمة عملاء ذاتية متطورة عبر الروبوتات.</a:t>
            </a:r>
          </a:p>
          <a:p>
            <a:pPr marL="0" indent="0" algn="r" rtl="1">
              <a:lnSpc>
                <a:spcPct val="170000"/>
              </a:lnSpc>
              <a:buNone/>
            </a:pPr>
            <a:r>
              <a:rPr lang="ar-EG" sz="1400" dirty="0">
                <a:latin typeface="Alexandria Medium" pitchFamily="2" charset="-78"/>
                <a:cs typeface="Alexandria Medium" pitchFamily="2" charset="-78"/>
              </a:rPr>
              <a:t> تحسين العمليات التسويقية والبيعية:</a:t>
            </a:r>
          </a:p>
          <a:p>
            <a:pPr algn="r" rtl="1">
              <a:lnSpc>
                <a:spcPct val="170000"/>
              </a:lnSpc>
            </a:pPr>
            <a:r>
              <a:rPr lang="ar-EG" sz="1400" dirty="0">
                <a:latin typeface="Alexandria Medium" pitchFamily="2" charset="-78"/>
                <a:cs typeface="Alexandria Medium" pitchFamily="2" charset="-78"/>
              </a:rPr>
              <a:t>        التحليل الآلي للأداء التسويقي وتحسينه بشكل مستمر.</a:t>
            </a:r>
          </a:p>
          <a:p>
            <a:pPr algn="r" rtl="1">
              <a:lnSpc>
                <a:spcPct val="170000"/>
              </a:lnSpc>
            </a:pPr>
            <a:r>
              <a:rPr lang="ar-EG" sz="1400" dirty="0">
                <a:latin typeface="Alexandria Medium" pitchFamily="2" charset="-78"/>
                <a:cs typeface="Alexandria Medium" pitchFamily="2" charset="-78"/>
              </a:rPr>
              <a:t>        التوزيع الأمثل للموارد والميزانيات التسويقية</a:t>
            </a:r>
            <a:endParaRPr lang="en-US" sz="1400" dirty="0">
              <a:latin typeface="Alexandria Medium" pitchFamily="2" charset="-78"/>
              <a:cs typeface="Alexandria Medium" pitchFamily="2" charset="-78"/>
            </a:endParaRPr>
          </a:p>
        </p:txBody>
      </p:sp>
      <p:pic>
        <p:nvPicPr>
          <p:cNvPr id="5" name="Picture 4" descr="A robot holding a tablet&#10;&#10;Description automatically generated">
            <a:extLst>
              <a:ext uri="{FF2B5EF4-FFF2-40B4-BE49-F238E27FC236}">
                <a16:creationId xmlns:a16="http://schemas.microsoft.com/office/drawing/2014/main" id="{1D8DA36A-FDC1-3301-035E-6CE6DA8591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6413" y="2548732"/>
            <a:ext cx="4629151" cy="30861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706D663F-626E-1775-CF08-DEDF0659D8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30802266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6" name="Content Placeholder 2">
            <a:extLst>
              <a:ext uri="{FF2B5EF4-FFF2-40B4-BE49-F238E27FC236}">
                <a16:creationId xmlns:a16="http://schemas.microsoft.com/office/drawing/2014/main" id="{0665ACEA-A006-1877-319E-EE52973A6951}"/>
              </a:ext>
            </a:extLst>
          </p:cNvPr>
          <p:cNvGraphicFramePr>
            <a:graphicFrameLocks/>
          </p:cNvGraphicFramePr>
          <p:nvPr>
            <p:extLst>
              <p:ext uri="{D42A27DB-BD31-4B8C-83A1-F6EECF244321}">
                <p14:modId xmlns:p14="http://schemas.microsoft.com/office/powerpoint/2010/main" val="4169416940"/>
              </p:ext>
            </p:extLst>
          </p:nvPr>
        </p:nvGraphicFramePr>
        <p:xfrm>
          <a:off x="359228" y="1768521"/>
          <a:ext cx="10698339"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شكرا لكم جزيلا .. والى اللقاء في مقررات </a:t>
            </a:r>
            <a:r>
              <a:rPr lang="ar-EG" sz="2800" b="1" dirty="0" err="1">
                <a:latin typeface="Alexandria" pitchFamily="2" charset="-78"/>
                <a:cs typeface="Alexandria" pitchFamily="2" charset="-78"/>
              </a:rPr>
              <a:t>آخرى</a:t>
            </a:r>
            <a:endParaRPr lang="en-US" sz="2800" b="1" dirty="0">
              <a:latin typeface="Alexandria" pitchFamily="2" charset="-78"/>
              <a:cs typeface="Alexandria" pitchFamily="2" charset="-78"/>
            </a:endParaRPr>
          </a:p>
        </p:txBody>
      </p:sp>
      <p:pic>
        <p:nvPicPr>
          <p:cNvPr id="6" name="Content Placeholder 5" descr="A thank you card with flowers&#10;&#10;Description automatically generated">
            <a:extLst>
              <a:ext uri="{FF2B5EF4-FFF2-40B4-BE49-F238E27FC236}">
                <a16:creationId xmlns:a16="http://schemas.microsoft.com/office/drawing/2014/main" id="{4D6AB1CD-C05B-CB4F-57CE-FDCF3F2EDBA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43341" y="1143880"/>
            <a:ext cx="5976257" cy="5976257"/>
          </a:xfrm>
        </p:spPr>
      </p:pic>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5316" y="5889388"/>
            <a:ext cx="2305141" cy="1076343"/>
          </a:xfrm>
          <a:prstGeom prst="rect">
            <a:avLst/>
          </a:prstGeom>
        </p:spPr>
      </p:pic>
    </p:spTree>
    <p:extLst>
      <p:ext uri="{BB962C8B-B14F-4D97-AF65-F5344CB8AC3E}">
        <p14:creationId xmlns:p14="http://schemas.microsoft.com/office/powerpoint/2010/main" val="83159277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69E606-A73C-4690-ABCF-DCCDC4A56ACA}"/>
</file>

<file path=customXml/itemProps2.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7336</TotalTime>
  <Words>6140</Words>
  <Application>Microsoft Office PowerPoint</Application>
  <PresentationFormat>Widescreen</PresentationFormat>
  <Paragraphs>382</Paragraphs>
  <Slides>57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العاشرة  إنتاج المحتوى التسويقي للمواقع الالكترونية   والبريد الالكتروني وتحسين محركات البحث - والذكاء الاصطناعي  </vt:lpstr>
      <vt:lpstr>إنتاج المواقع الالكترونية الجاهزة للتسويق الرقمي</vt:lpstr>
      <vt:lpstr>عوامل أهمية الموقع الالكتروني لشركات الأعمال</vt:lpstr>
      <vt:lpstr>عوامل أهمية الموقع الالكتروني لشركات الأعمال</vt:lpstr>
      <vt:lpstr>عوامل أهمية الموقع الالكتروني لشركات الأعمال</vt:lpstr>
      <vt:lpstr>عوامل أهمية الموقع الالكتروني لشركات الأعمال</vt:lpstr>
      <vt:lpstr>الفرق بين تصميم المواقع الالكترونية وتطوير المواقع</vt:lpstr>
      <vt:lpstr>الفرق بين تصميم المواقع الالكترونية وتطوير المواقع</vt:lpstr>
      <vt:lpstr>الفرق بين تصميم المواقع الالكترونية وتطوير المواقع</vt:lpstr>
      <vt:lpstr>مجالات تطوير المواقع الالكترونية</vt:lpstr>
      <vt:lpstr>مجالات تطوير المواقع الالكترونية الصيانة المستمرة للموقع وتشمل عدة أنواع</vt:lpstr>
      <vt:lpstr>خطوات تصميم المواقع الإلكترونية</vt:lpstr>
      <vt:lpstr>خطوات تصميم المواقع الإلكترونية</vt:lpstr>
      <vt:lpstr>خطوات تصميم المواقع الإلكترونية</vt:lpstr>
      <vt:lpstr>خطوات تصميم المواقع الإلكترونية</vt:lpstr>
      <vt:lpstr>خطوات تصميم المواقع الإلكترونية</vt:lpstr>
      <vt:lpstr>خطوات تصميم المواقع الإلكترونية</vt:lpstr>
      <vt:lpstr>أسس إنتاج المواقع الالكترونية لشركات الأعمال على مستوى التصميم</vt:lpstr>
      <vt:lpstr>أسس إنتاج المواقع الالكترونية لشركات الأعمال على مستوى الألوان</vt:lpstr>
      <vt:lpstr>أسس إنتاج المواقع الالكترونية لشركات الأعمال على مستوى الأداء</vt:lpstr>
      <vt:lpstr>العناصر الخمس الأساسية لتصميم الموقع الالكتروني</vt:lpstr>
      <vt:lpstr>أمثلة لبعض المتاجر الالكترونية ذات التصميم الجيد</vt:lpstr>
      <vt:lpstr>أدوات مفيدة تقدم تصميمات جاهزة للمواقع الالكترونية</vt:lpstr>
      <vt:lpstr>إنتاج الرسائل والنشرات البريدية التسويقية </vt:lpstr>
      <vt:lpstr>أنواع الرسائل البريدية  الالكترونية لأغراض التسويق الرقمي</vt:lpstr>
      <vt:lpstr>عوامل نجاح التسويق عبر البريد الإلكتروني</vt:lpstr>
      <vt:lpstr>خطوات تدشين الرسائل البريدية التسويقية</vt:lpstr>
      <vt:lpstr>مقاييس نجاح الحملات التسويقية عبر البريد الالكتروني</vt:lpstr>
      <vt:lpstr>مقاييس نجاح الحملات التسويقية عبر البريد الالكتروني</vt:lpstr>
      <vt:lpstr>أدوات لإنتاج الرسائل والنشرات البريدية التسويقية </vt:lpstr>
      <vt:lpstr>إنتاج المحتوى الرقمي وعلاقته بتحسين محركات البحث</vt:lpstr>
      <vt:lpstr>إنتاج المحتوى الرقمي وعلاقته بتحسين محركات البحث</vt:lpstr>
      <vt:lpstr>هل عملية تحسين نتائج محركات البحث مدفوعة ؟</vt:lpstr>
      <vt:lpstr>أساليب تحسين محركات البحث SEO</vt:lpstr>
      <vt:lpstr>أساليب تحسين محركات البحث SEO</vt:lpstr>
      <vt:lpstr>أساليب تحسين محركات البحث SEO</vt:lpstr>
      <vt:lpstr>أساليب تحسين محركات البحث SEO</vt:lpstr>
      <vt:lpstr>أساليب تحسين محركات البحث SEO</vt:lpstr>
      <vt:lpstr>أساليب تحسين محركات البحث SEO</vt:lpstr>
      <vt:lpstr>الممارسات الأخلاقية واللأخلاقية في SEO</vt:lpstr>
      <vt:lpstr>الممارسات الأخلاقية واللأخلاقية في SEO</vt:lpstr>
      <vt:lpstr>أنواع SEO</vt:lpstr>
      <vt:lpstr>مهام أخصائي تحسين البحث</vt:lpstr>
      <vt:lpstr>أدوات مهمة في تحسين محركات البحث </vt:lpstr>
      <vt:lpstr>إنتاج المحتوى التسويقي الرقمي في حقبة الذكاء الاصطناعى</vt:lpstr>
      <vt:lpstr>استراتيجيات انتاج المحتوى التسويقي بالذكاء الاصطناعى</vt:lpstr>
      <vt:lpstr>نماذج لشركات رائدة في استخدام الذكاء الاصطناعي بمحتواها الرقمي</vt:lpstr>
      <vt:lpstr>نماذج لمحتوى تسويقي منتج بواسطة الذكاء الاصطناعي: إعلانات الواقع المعزز</vt:lpstr>
      <vt:lpstr>نماذج لمحتوى تسويقي منتج بواسطة الذكاء الاصطناعي: إعلانات الواقع الافتراضي</vt:lpstr>
      <vt:lpstr>نماذج لمحتوى تسويقي منتج بواسطة الذكاء الاصطناعي: إعلانات الواقع الممتدد / المختلط</vt:lpstr>
      <vt:lpstr>نماذج لمحتوى تسويقي منتج بواسطة الذكاء الاصطناعي: إعلانات الهولوجرام</vt:lpstr>
      <vt:lpstr>نماذج لمحتوى تسويقي منتج بواسطة الذكاء الاصطناعي: التسويق عبر الشات بوت</vt:lpstr>
      <vt:lpstr>نماذج لمحتوى تسويقي منتج بواسطة الذكاء الاصطناعي: التسويق الروبوتي</vt:lpstr>
      <vt:lpstr>خلاصة المحاضرة</vt:lpstr>
      <vt:lpstr>شكرا لكم جزيلا .. والى اللقاء في مقررات آخرى</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FatimaESU</cp:lastModifiedBy>
  <cp:revision>809</cp:revision>
  <dcterms:created xsi:type="dcterms:W3CDTF">2023-04-29T09:08:00Z</dcterms:created>
  <dcterms:modified xsi:type="dcterms:W3CDTF">2026-09-07T17:54:37Z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