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530" r:id="rId5"/>
    <p:sldId id="309" r:id="rId6"/>
    <p:sldId id="419" r:id="rId7"/>
    <p:sldId id="260" r:id="rId8"/>
    <p:sldId id="468" r:id="rId9"/>
    <p:sldId id="486" r:id="rId10"/>
    <p:sldId id="387" r:id="rId11"/>
    <p:sldId id="487" r:id="rId12"/>
    <p:sldId id="512" r:id="rId13"/>
    <p:sldId id="488" r:id="rId14"/>
    <p:sldId id="513" r:id="rId15"/>
    <p:sldId id="514" r:id="rId16"/>
    <p:sldId id="506" r:id="rId17"/>
    <p:sldId id="469" r:id="rId18"/>
    <p:sldId id="515" r:id="rId19"/>
    <p:sldId id="516" r:id="rId20"/>
    <p:sldId id="517" r:id="rId21"/>
    <p:sldId id="518" r:id="rId22"/>
    <p:sldId id="519" r:id="rId23"/>
    <p:sldId id="520" r:id="rId24"/>
    <p:sldId id="470" r:id="rId25"/>
    <p:sldId id="521" r:id="rId26"/>
    <p:sldId id="522" r:id="rId27"/>
    <p:sldId id="523" r:id="rId28"/>
    <p:sldId id="524" r:id="rId29"/>
    <p:sldId id="262" r:id="rId30"/>
    <p:sldId id="264" r:id="rId31"/>
    <p:sldId id="265" r:id="rId32"/>
    <p:sldId id="267" r:id="rId33"/>
    <p:sldId id="277" r:id="rId34"/>
    <p:sldId id="268" r:id="rId35"/>
    <p:sldId id="278" r:id="rId36"/>
    <p:sldId id="279" r:id="rId37"/>
    <p:sldId id="318" r:id="rId38"/>
    <p:sldId id="269" r:id="rId39"/>
    <p:sldId id="289" r:id="rId40"/>
    <p:sldId id="270" r:id="rId41"/>
    <p:sldId id="290" r:id="rId42"/>
    <p:sldId id="525" r:id="rId43"/>
    <p:sldId id="291" r:id="rId44"/>
    <p:sldId id="272" r:id="rId45"/>
    <p:sldId id="321" r:id="rId46"/>
    <p:sldId id="273" r:id="rId47"/>
    <p:sldId id="295" r:id="rId48"/>
    <p:sldId id="274" r:id="rId49"/>
    <p:sldId id="296" r:id="rId50"/>
    <p:sldId id="526" r:id="rId51"/>
    <p:sldId id="527" r:id="rId52"/>
    <p:sldId id="323" r:id="rId53"/>
    <p:sldId id="528" r:id="rId54"/>
    <p:sldId id="672" r:id="rId55"/>
    <p:sldId id="1539" r:id="rId56"/>
    <p:sldId id="1538" r:id="rId57"/>
    <p:sldId id="511" r:id="rId58"/>
    <p:sldId id="529"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D4B577-D854-4CCE-4B82-61213A5B3B2B}" v="2" dt="2026-04-04T14:49:05.3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Mohamed" userId="S::aya.mohamed@midocean.edu.km::8432e858-6ad0-45ce-9599-f2eb6459fa17" providerId="AD" clId="Web-{47D4B577-D854-4CCE-4B82-61213A5B3B2B}"/>
    <pc:docChg chg="addSld modSld">
      <pc:chgData name="AyaMohamed" userId="S::aya.mohamed@midocean.edu.km::8432e858-6ad0-45ce-9599-f2eb6459fa17" providerId="AD" clId="Web-{47D4B577-D854-4CCE-4B82-61213A5B3B2B}" dt="2026-04-04T14:49:05.369" v="1"/>
      <pc:docMkLst>
        <pc:docMk/>
      </pc:docMkLst>
      <pc:sldChg chg="delSp delAnim">
        <pc:chgData name="AyaMohamed" userId="S::aya.mohamed@midocean.edu.km::8432e858-6ad0-45ce-9599-f2eb6459fa17" providerId="AD" clId="Web-{47D4B577-D854-4CCE-4B82-61213A5B3B2B}" dt="2026-04-04T14:49:05.369" v="1"/>
        <pc:sldMkLst>
          <pc:docMk/>
          <pc:sldMk cId="540457102" sldId="672"/>
        </pc:sldMkLst>
        <pc:picChg chg="del">
          <ac:chgData name="AyaMohamed" userId="S::aya.mohamed@midocean.edu.km::8432e858-6ad0-45ce-9599-f2eb6459fa17" providerId="AD" clId="Web-{47D4B577-D854-4CCE-4B82-61213A5B3B2B}" dt="2026-04-04T14:49:05.369" v="1"/>
          <ac:picMkLst>
            <pc:docMk/>
            <pc:sldMk cId="540457102" sldId="672"/>
            <ac:picMk id="7" creationId="{1396BACD-7BC8-2A11-5491-B5D6243196FE}"/>
          </ac:picMkLst>
        </pc:picChg>
      </pc:sldChg>
      <pc:sldChg chg="add replId">
        <pc:chgData name="AyaMohamed" userId="S::aya.mohamed@midocean.edu.km::8432e858-6ad0-45ce-9599-f2eb6459fa17" providerId="AD" clId="Web-{47D4B577-D854-4CCE-4B82-61213A5B3B2B}" dt="2026-04-04T14:49:05.150" v="0"/>
        <pc:sldMkLst>
          <pc:docMk/>
          <pc:sldMk cId="1837425765" sldId="153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5573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5.png"/><Relationship Id="rId5" Type="http://schemas.openxmlformats.org/officeDocument/2006/relationships/image" Target="../media/image25.jpeg"/><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16.pn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16.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16.png"/></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16.png"/></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16.png"/></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22.xml"/><Relationship Id="rId4" Type="http://schemas.openxmlformats.org/officeDocument/2006/relationships/image" Target="../media/image16.png"/></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1.xml"/><Relationship Id="rId1" Type="http://schemas.openxmlformats.org/officeDocument/2006/relationships/tags" Target="../tags/tag24.xml"/></Relationships>
</file>

<file path=ppt/slides/_rels/slide5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jpeg"/><Relationship Id="rId1" Type="http://schemas.openxmlformats.org/officeDocument/2006/relationships/slideLayout" Target="../slideLayouts/slideLayout12.xm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C50DFE7-FB5F-E736-28E8-09D834DD0CDA}"/>
              </a:ext>
            </a:extLst>
          </p:cNvPr>
          <p:cNvSpPr/>
          <p:nvPr/>
        </p:nvSpPr>
        <p:spPr>
          <a:xfrm>
            <a:off x="6336058" y="100272"/>
            <a:ext cx="6677157" cy="649135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FE9732CC-70AF-A92A-3897-00FEB225D63D}"/>
              </a:ext>
            </a:extLst>
          </p:cNvPr>
          <p:cNvPicPr>
            <a:picLocks noChangeAspect="1"/>
          </p:cNvPicPr>
          <p:nvPr/>
        </p:nvPicPr>
        <p:blipFill>
          <a:blip r:embed="rId2"/>
          <a:stretch>
            <a:fillRect/>
          </a:stretch>
        </p:blipFill>
        <p:spPr>
          <a:xfrm>
            <a:off x="-1771966" y="5463880"/>
            <a:ext cx="5882401" cy="1034667"/>
          </a:xfrm>
          <a:prstGeom prst="rect">
            <a:avLst/>
          </a:prstGeom>
        </p:spPr>
      </p:pic>
      <p:sp>
        <p:nvSpPr>
          <p:cNvPr id="20" name="TextBox 19">
            <a:extLst>
              <a:ext uri="{FF2B5EF4-FFF2-40B4-BE49-F238E27FC236}">
                <a16:creationId xmlns:a16="http://schemas.microsoft.com/office/drawing/2014/main" id="{C9A5833E-6424-D16D-FEC7-31BDFFEEAD56}"/>
              </a:ext>
            </a:extLst>
          </p:cNvPr>
          <p:cNvSpPr txBox="1"/>
          <p:nvPr/>
        </p:nvSpPr>
        <p:spPr>
          <a:xfrm>
            <a:off x="474133" y="5772823"/>
            <a:ext cx="18854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21" name="TextBox 20">
            <a:extLst>
              <a:ext uri="{FF2B5EF4-FFF2-40B4-BE49-F238E27FC236}">
                <a16:creationId xmlns:a16="http://schemas.microsoft.com/office/drawing/2014/main" id="{502A4F73-C492-73AC-5FF7-E00704774019}"/>
              </a:ext>
            </a:extLst>
          </p:cNvPr>
          <p:cNvSpPr txBox="1"/>
          <p:nvPr/>
        </p:nvSpPr>
        <p:spPr>
          <a:xfrm>
            <a:off x="304128" y="3851155"/>
            <a:ext cx="6156688"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ENT 614</a:t>
            </a:r>
          </a:p>
        </p:txBody>
      </p:sp>
      <p:pic>
        <p:nvPicPr>
          <p:cNvPr id="22" name="Graphic 21">
            <a:extLst>
              <a:ext uri="{FF2B5EF4-FFF2-40B4-BE49-F238E27FC236}">
                <a16:creationId xmlns:a16="http://schemas.microsoft.com/office/drawing/2014/main" id="{778AE22B-79A7-83FC-8108-0F59CE3788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3" name="Oval 22">
            <a:extLst>
              <a:ext uri="{FF2B5EF4-FFF2-40B4-BE49-F238E27FC236}">
                <a16:creationId xmlns:a16="http://schemas.microsoft.com/office/drawing/2014/main" id="{B11D26AD-66F0-0E10-F35B-A9BFEF4A61FB}"/>
              </a:ext>
            </a:extLst>
          </p:cNvPr>
          <p:cNvSpPr/>
          <p:nvPr/>
        </p:nvSpPr>
        <p:spPr>
          <a:xfrm>
            <a:off x="6409081" y="558427"/>
            <a:ext cx="6227528" cy="596280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E8AC4E2-7415-3226-BB7F-644461E83D33}"/>
              </a:ext>
            </a:extLst>
          </p:cNvPr>
          <p:cNvSpPr txBox="1"/>
          <p:nvPr/>
        </p:nvSpPr>
        <p:spPr>
          <a:xfrm>
            <a:off x="302148" y="2916342"/>
            <a:ext cx="7394712"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Prepared by Dr. Aya Mohamed</a:t>
            </a:r>
          </a:p>
        </p:txBody>
      </p:sp>
      <p:sp>
        <p:nvSpPr>
          <p:cNvPr id="25" name="TextBox 24">
            <a:extLst>
              <a:ext uri="{FF2B5EF4-FFF2-40B4-BE49-F238E27FC236}">
                <a16:creationId xmlns:a16="http://schemas.microsoft.com/office/drawing/2014/main" id="{DC33C9AB-983E-7370-0E26-F06322307392}"/>
              </a:ext>
            </a:extLst>
          </p:cNvPr>
          <p:cNvSpPr txBox="1"/>
          <p:nvPr/>
        </p:nvSpPr>
        <p:spPr>
          <a:xfrm>
            <a:off x="283549" y="4389276"/>
            <a:ext cx="3084499"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Product Roadmap</a:t>
            </a:r>
          </a:p>
        </p:txBody>
      </p:sp>
    </p:spTree>
    <p:extLst>
      <p:ext uri="{BB962C8B-B14F-4D97-AF65-F5344CB8AC3E}">
        <p14:creationId xmlns:p14="http://schemas.microsoft.com/office/powerpoint/2010/main" val="3303494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4E66B9D1-B1C4-8C2A-2A14-7A8B6AD104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84966AF-8E12-EB08-DB9D-820E72A012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34098" y="3113835"/>
            <a:ext cx="2305141" cy="1076343"/>
          </a:xfrm>
          <a:prstGeom prst="rect">
            <a:avLst/>
          </a:prstGeom>
        </p:spPr>
      </p:pic>
      <p:pic>
        <p:nvPicPr>
          <p:cNvPr id="6" name="Picture 5"/>
          <p:cNvPicPr>
            <a:picLocks noChangeAspect="1"/>
          </p:cNvPicPr>
          <p:nvPr/>
        </p:nvPicPr>
        <p:blipFill>
          <a:blip r:embed="rId3"/>
          <a:stretch>
            <a:fillRect/>
          </a:stretch>
        </p:blipFill>
        <p:spPr>
          <a:xfrm>
            <a:off x="-108036" y="45680"/>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New Product Development (Part Two)</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Product Definition</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Prototyping </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Initial Design </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Validation &amp; Testing </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Commercialization </a:t>
            </a:r>
          </a:p>
        </p:txBody>
      </p:sp>
      <p:sp>
        <p:nvSpPr>
          <p:cNvPr id="14" name="TextBox 13">
            <a:extLst>
              <a:ext uri="{FF2B5EF4-FFF2-40B4-BE49-F238E27FC236}">
                <a16:creationId xmlns:a16="http://schemas.microsoft.com/office/drawing/2014/main" id="{49E0C506-10B4-3F4D-7FB5-8AA87D090E95}"/>
              </a:ext>
            </a:extLst>
          </p:cNvPr>
          <p:cNvSpPr txBox="1"/>
          <p:nvPr/>
        </p:nvSpPr>
        <p:spPr>
          <a:xfrm>
            <a:off x="130614" y="159890"/>
            <a:ext cx="2440308" cy="954107"/>
          </a:xfrm>
          <a:prstGeom prst="rect">
            <a:avLst/>
          </a:prstGeom>
          <a:noFill/>
        </p:spPr>
        <p:txBody>
          <a:bodyPr wrap="square">
            <a:spAutoFit/>
          </a:bodyPr>
          <a:lstStyle/>
          <a:p>
            <a:pPr algn="ctr"/>
            <a:r>
              <a:rPr lang="en-US" sz="2800" b="1" dirty="0">
                <a:solidFill>
                  <a:schemeClr val="bg1"/>
                </a:solidFill>
              </a:rPr>
              <a:t>In the previous  lecture</a:t>
            </a:r>
          </a:p>
        </p:txBody>
      </p:sp>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6CC9A861-17FA-CB16-C6C4-86CFDC820B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this lecture</a:t>
            </a:r>
          </a:p>
        </p:txBody>
      </p:sp>
      <p:sp>
        <p:nvSpPr>
          <p:cNvPr id="7" name="TextBox 6"/>
          <p:cNvSpPr txBox="1"/>
          <p:nvPr/>
        </p:nvSpPr>
        <p:spPr>
          <a:xfrm>
            <a:off x="2491350" y="543490"/>
            <a:ext cx="29450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1200944" y="1514309"/>
            <a:ext cx="9666288"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Why Use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Parts of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How to Create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Different Types of Product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Best Practices for Great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the Now-Next-Later Approach in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Roadmap vs. Technology Roadmap</a:t>
            </a:r>
          </a:p>
        </p:txBody>
      </p:sp>
      <p:pic>
        <p:nvPicPr>
          <p:cNvPr id="12" name="Graphic 21">
            <a:extLst>
              <a:ext uri="{FF2B5EF4-FFF2-40B4-BE49-F238E27FC236}">
                <a16:creationId xmlns:a16="http://schemas.microsoft.com/office/drawing/2014/main" id="{301D0875-54CE-27D3-F24B-3EAF841756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3869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62118D5F-E9ED-936B-0167-C50E69BE1517}"/>
              </a:ext>
            </a:extLst>
          </p:cNvPr>
          <p:cNvSpPr/>
          <p:nvPr/>
        </p:nvSpPr>
        <p:spPr>
          <a:xfrm>
            <a:off x="246888" y="1685495"/>
            <a:ext cx="11183112" cy="4775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1E1462CE-4C30-6CD1-425F-47423A775F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557194"/>
            <a:ext cx="2305141" cy="1076343"/>
          </a:xfrm>
          <a:prstGeom prst="rect">
            <a:avLst/>
          </a:prstGeom>
        </p:spPr>
      </p:pic>
      <p:pic>
        <p:nvPicPr>
          <p:cNvPr id="17" name="Picture 16"/>
          <p:cNvPicPr>
            <a:picLocks noChangeAspect="1"/>
          </p:cNvPicPr>
          <p:nvPr/>
        </p:nvPicPr>
        <p:blipFill>
          <a:blip r:embed="rId3"/>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roadmap is a high-level visual summary that maps out the vision of your product offering over time.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Moreover, it is a shared source of truth that outlines the vision, direction, priorities, and progress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 product roadmap is the significant efforts and necessities required to meet your overall business objectives. It is the timeline for implementing features and requirements. As product teams have shifted gears to the </a:t>
            </a:r>
            <a:r>
              <a:rPr lang="en-US" sz="2400" dirty="0">
                <a:solidFill>
                  <a:srgbClr val="0A1F61"/>
                </a:solidFill>
                <a:highlight>
                  <a:srgbClr val="FFFF00"/>
                </a:highlight>
                <a:cs typeface="Tajawal ExtraBold" panose="00000800000000000000" pitchFamily="2" charset="-78"/>
              </a:rPr>
              <a:t>remote work </a:t>
            </a:r>
            <a:r>
              <a:rPr lang="en-US" sz="2400" dirty="0">
                <a:solidFill>
                  <a:srgbClr val="0A1F61"/>
                </a:solidFill>
                <a:cs typeface="Tajawal ExtraBold" panose="00000800000000000000" pitchFamily="2" charset="-78"/>
              </a:rPr>
              <a:t>environment, the need for roadmaps has grown exponentially to ensure that proper team alignment is achieved.</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0B7889A-0DC6-498D-D0FB-798BC5AC76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90482"/>
            <a:ext cx="4121641"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Product roadmap</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910485"/>
            <a:ext cx="8184602" cy="4031873"/>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What Are Product Roadmap Milestones?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Product managers must decode a ‘milestone’ for your product and the organization. Milestones refer to goals or dates achieved by your product team.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Some examples of a milestone are conferences, releases, and so on.</a:t>
            </a:r>
          </a:p>
          <a:p>
            <a:pPr marR="0" lvl="0" defTabSz="914400" eaLnBrk="1" fontAlgn="auto" latinLnBrk="0" hangingPunct="1">
              <a:lnSpc>
                <a:spcPct val="100000"/>
              </a:lnSpc>
              <a:spcBef>
                <a:spcPts val="0"/>
              </a:spcBef>
              <a:spcAft>
                <a:spcPts val="0"/>
              </a:spcAft>
              <a:buClrTx/>
              <a:buSzTx/>
              <a:tabLst/>
              <a:defRPr/>
            </a:pPr>
            <a:r>
              <a:rPr lang="en-US" sz="3200" dirty="0">
                <a:solidFill>
                  <a:srgbClr val="0A1F61"/>
                </a:solidFill>
                <a:cs typeface="Tajawal ExtraBold" panose="00000800000000000000" pitchFamily="2" charset="-78"/>
              </a:rPr>
              <a:t>              What Is </a:t>
            </a:r>
            <a:r>
              <a:rPr lang="en-US" sz="3200" dirty="0">
                <a:solidFill>
                  <a:srgbClr val="0A1F61"/>
                </a:solidFill>
                <a:highlight>
                  <a:srgbClr val="FFFF00"/>
                </a:highlight>
                <a:cs typeface="Tajawal ExtraBold" panose="00000800000000000000" pitchFamily="2" charset="-78"/>
              </a:rPr>
              <a:t>Product Roadmap Voting?</a:t>
            </a:r>
          </a:p>
          <a:p>
            <a:pPr marR="0" lvl="0" defTabSz="914400" eaLnBrk="1" fontAlgn="auto" latinLnBrk="0" hangingPunct="1">
              <a:lnSpc>
                <a:spcPct val="100000"/>
              </a:lnSpc>
              <a:spcBef>
                <a:spcPts val="0"/>
              </a:spcBef>
              <a:spcAft>
                <a:spcPts val="0"/>
              </a:spcAft>
              <a:buClrTx/>
              <a:buSzTx/>
              <a:tabLst/>
              <a:defRPr/>
            </a:pPr>
            <a:endParaRPr lang="en-US" sz="3200" dirty="0">
              <a:solidFill>
                <a:srgbClr val="0A1F61"/>
              </a:solidFill>
              <a:cs typeface="Tajawal ExtraBold" panose="00000800000000000000" pitchFamily="2" charset="-78"/>
            </a:endParaRPr>
          </a:p>
        </p:txBody>
      </p:sp>
      <p:pic>
        <p:nvPicPr>
          <p:cNvPr id="11" name="Graphic 21">
            <a:extLst>
              <a:ext uri="{FF2B5EF4-FFF2-40B4-BE49-F238E27FC236}">
                <a16:creationId xmlns:a16="http://schemas.microsoft.com/office/drawing/2014/main" id="{04D8E14D-7A1C-805C-D1A8-F6F017230D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823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DB6F7F4-78C6-62BA-7DFE-46D16D6D7B62}"/>
              </a:ext>
            </a:extLst>
          </p:cNvPr>
          <p:cNvSpPr/>
          <p:nvPr/>
        </p:nvSpPr>
        <p:spPr>
          <a:xfrm>
            <a:off x="371062" y="1685495"/>
            <a:ext cx="1173864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9989BF4D-EB49-7217-8A80-0D54B378F1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6359" y="268963"/>
            <a:ext cx="2502537" cy="1076343"/>
          </a:xfrm>
          <a:prstGeom prst="rect">
            <a:avLst/>
          </a:prstGeom>
        </p:spPr>
      </p:pic>
      <p:pic>
        <p:nvPicPr>
          <p:cNvPr id="17" name="Picture 16"/>
          <p:cNvPicPr>
            <a:picLocks noChangeAspect="1"/>
          </p:cNvPicPr>
          <p:nvPr/>
        </p:nvPicPr>
        <p:blipFill>
          <a:blip r:embed="rId3"/>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338387" y="446268"/>
            <a:ext cx="7915950"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Why to use the product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65930"/>
            <a:ext cx="11297275"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 </a:t>
            </a:r>
            <a:r>
              <a:rPr lang="en-US" sz="2400" dirty="0">
                <a:solidFill>
                  <a:srgbClr val="0A1F61"/>
                </a:solidFill>
                <a:cs typeface="Tajawal ExtraBold" panose="00000800000000000000" pitchFamily="2" charset="-78"/>
              </a:rPr>
              <a:t>The most considerable benefit of building a product roadmap is forcing conversations about where you </a:t>
            </a:r>
            <a:r>
              <a:rPr lang="en-US" sz="2400" dirty="0">
                <a:solidFill>
                  <a:srgbClr val="FF0000"/>
                </a:solidFill>
                <a:cs typeface="Tajawal ExtraBold" panose="00000800000000000000" pitchFamily="2" charset="-78"/>
              </a:rPr>
              <a:t>will invest your time and resources and </a:t>
            </a:r>
            <a:r>
              <a:rPr lang="en-US" sz="2400" dirty="0">
                <a:solidFill>
                  <a:srgbClr val="0A1F61"/>
                </a:solidFill>
                <a:cs typeface="Tajawal ExtraBold" panose="00000800000000000000" pitchFamily="2" charset="-78"/>
              </a:rPr>
              <a:t>why.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Connecting your </a:t>
            </a:r>
            <a:r>
              <a:rPr lang="en-US" sz="2400" dirty="0">
                <a:solidFill>
                  <a:srgbClr val="FF0000"/>
                </a:solidFill>
                <a:cs typeface="Tajawal ExtraBold" panose="00000800000000000000" pitchFamily="2" charset="-78"/>
              </a:rPr>
              <a:t>product strategy to implementation </a:t>
            </a:r>
            <a:r>
              <a:rPr lang="en-US" sz="2400" dirty="0">
                <a:solidFill>
                  <a:srgbClr val="0A1F61"/>
                </a:solidFill>
                <a:cs typeface="Tajawal ExtraBold" panose="00000800000000000000" pitchFamily="2" charset="-78"/>
              </a:rPr>
              <a:t>drives alignment. It keeps everyone focused on the work that helps you achieve your vision more efficiently.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beauty of a product roadmap lies in its </a:t>
            </a:r>
            <a:r>
              <a:rPr lang="en-US" sz="2400" dirty="0">
                <a:solidFill>
                  <a:srgbClr val="FF0000"/>
                </a:solidFill>
                <a:cs typeface="Tajawal ExtraBold" panose="00000800000000000000" pitchFamily="2" charset="-78"/>
              </a:rPr>
              <a:t>visual aspect</a:t>
            </a:r>
            <a:r>
              <a:rPr lang="en-US" sz="2400" dirty="0">
                <a:solidFill>
                  <a:srgbClr val="0A1F61"/>
                </a:solidFill>
                <a:cs typeface="Tajawal ExtraBold" panose="00000800000000000000" pitchFamily="2" charset="-78"/>
              </a:rPr>
              <a:t>. It allows you to communicate the product’s direction to internal teams and external stakeholders.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Everything you do as a product manager, impacts other groups in the organization. That is why the best product roadmaps include cross-functional teams and factors during initial creation</a:t>
            </a:r>
            <a:endParaRPr lang="en-US" sz="3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86701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1EC6149-FCB1-D118-3217-702D70CE9C75}"/>
              </a:ext>
            </a:extLst>
          </p:cNvPr>
          <p:cNvSpPr/>
          <p:nvPr/>
        </p:nvSpPr>
        <p:spPr>
          <a:xfrm>
            <a:off x="411480" y="1499616"/>
            <a:ext cx="11018520" cy="4556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08ACFCE-BE80-480C-562F-C6F71A392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0810" y="223185"/>
            <a:ext cx="2403181" cy="1122121"/>
          </a:xfrm>
          <a:prstGeom prst="rect">
            <a:avLst/>
          </a:prstGeom>
        </p:spPr>
      </p:pic>
      <p:pic>
        <p:nvPicPr>
          <p:cNvPr id="17" name="Picture 16"/>
          <p:cNvPicPr>
            <a:picLocks noChangeAspect="1"/>
          </p:cNvPicPr>
          <p:nvPr/>
        </p:nvPicPr>
        <p:blipFill>
          <a:blip r:embed="rId3"/>
          <a:stretch>
            <a:fillRect/>
          </a:stretch>
        </p:blipFill>
        <p:spPr>
          <a:xfrm>
            <a:off x="523664" y="397229"/>
            <a:ext cx="53868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31438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0475640"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Imagine that: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With a cross-functional roadmap in place, </a:t>
            </a:r>
            <a:r>
              <a:rPr lang="en-US" sz="2400" dirty="0">
                <a:solidFill>
                  <a:srgbClr val="FF9518"/>
                </a:solidFill>
                <a:cs typeface="Tajawal ExtraBold" panose="00000800000000000000" pitchFamily="2" charset="-78"/>
              </a:rPr>
              <a:t>marketing</a:t>
            </a:r>
            <a:r>
              <a:rPr lang="en-US" sz="2400" dirty="0">
                <a:solidFill>
                  <a:srgbClr val="0A1F61"/>
                </a:solidFill>
                <a:cs typeface="Tajawal ExtraBold" panose="00000800000000000000" pitchFamily="2" charset="-78"/>
              </a:rPr>
              <a:t> will create more impactful campaigns.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t>
            </a:r>
            <a:r>
              <a:rPr lang="en-US" sz="2400" dirty="0">
                <a:solidFill>
                  <a:srgbClr val="FF9518"/>
                </a:solidFill>
                <a:cs typeface="Tajawal ExtraBold" panose="00000800000000000000" pitchFamily="2" charset="-78"/>
              </a:rPr>
              <a:t> Sales </a:t>
            </a:r>
            <a:r>
              <a:rPr lang="en-US" sz="2400" dirty="0">
                <a:solidFill>
                  <a:srgbClr val="0A1F61"/>
                </a:solidFill>
                <a:cs typeface="Tajawal ExtraBold" panose="00000800000000000000" pitchFamily="2" charset="-78"/>
              </a:rPr>
              <a:t>can set better customer expectations.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FF9518"/>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FF9518"/>
                </a:solidFill>
                <a:cs typeface="Tajawal ExtraBold" panose="00000800000000000000" pitchFamily="2" charset="-78"/>
              </a:rPr>
              <a:t>    IT </a:t>
            </a:r>
            <a:r>
              <a:rPr lang="en-US" sz="2400" dirty="0">
                <a:solidFill>
                  <a:srgbClr val="0A1F61"/>
                </a:solidFill>
                <a:cs typeface="Tajawal ExtraBold" panose="00000800000000000000" pitchFamily="2" charset="-78"/>
              </a:rPr>
              <a:t>can improve the overall technical infrastructure.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Therefore, you should constantly update good product roadmaps. They are a way to keep everyone informed about the product’s goals and encourage collaboration between key stakeholders and various teams</a:t>
            </a:r>
          </a:p>
        </p:txBody>
      </p:sp>
    </p:spTree>
    <p:extLst>
      <p:ext uri="{BB962C8B-B14F-4D97-AF65-F5344CB8AC3E}">
        <p14:creationId xmlns:p14="http://schemas.microsoft.com/office/powerpoint/2010/main" val="1415905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FDBAE59-F1EE-5084-525F-E40228757147}"/>
              </a:ext>
            </a:extLst>
          </p:cNvPr>
          <p:cNvSpPr/>
          <p:nvPr/>
        </p:nvSpPr>
        <p:spPr>
          <a:xfrm>
            <a:off x="259802" y="1685495"/>
            <a:ext cx="1181195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9E22BF0-F54B-069A-B46C-C24776714D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2640" y="268963"/>
            <a:ext cx="2518166" cy="1076343"/>
          </a:xfrm>
          <a:prstGeom prst="rect">
            <a:avLst/>
          </a:prstGeom>
        </p:spPr>
      </p:pic>
      <p:pic>
        <p:nvPicPr>
          <p:cNvPr id="17" name="Picture 16"/>
          <p:cNvPicPr>
            <a:picLocks noChangeAspect="1"/>
          </p:cNvPicPr>
          <p:nvPr/>
        </p:nvPicPr>
        <p:blipFill>
          <a:blip r:embed="rId3"/>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69351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Include in the 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The requirements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Understanding your customer’s requests is essential to include in your product roadmap. Having a conversation with your sales and customer support teams helps you understand these needs and build on them.</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Vision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 vision is something you desire the product to achieve. Setting this vision at the very beginning of the product roadmap is critical. You can always go ahead and change it as and when necessary. But putting it right in the beginning will help you answer your product questions.</a:t>
            </a:r>
          </a:p>
        </p:txBody>
      </p:sp>
    </p:spTree>
    <p:extLst>
      <p:ext uri="{BB962C8B-B14F-4D97-AF65-F5344CB8AC3E}">
        <p14:creationId xmlns:p14="http://schemas.microsoft.com/office/powerpoint/2010/main" val="2086016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0575139-DA0E-8637-1398-DF5F73354FB5}"/>
              </a:ext>
            </a:extLst>
          </p:cNvPr>
          <p:cNvSpPr/>
          <p:nvPr/>
        </p:nvSpPr>
        <p:spPr>
          <a:xfrm>
            <a:off x="329184" y="1685495"/>
            <a:ext cx="1160301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69351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Include in the 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FF9518"/>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Strategy includes how the product you are about to build will help grow the business and meet the vision. Informing this strategy to the teams and the stakeholders (internal and external) can go a long way. After this, it is a smooth transition to build a product roadmap around this strategy and follow it to reach the end goal. </a:t>
            </a:r>
          </a:p>
          <a:p>
            <a:pPr marR="0" lvl="0" defTabSz="914400" eaLnBrk="1" fontAlgn="auto" latinLnBrk="0" hangingPunct="1">
              <a:lnSpc>
                <a:spcPct val="100000"/>
              </a:lnSpc>
              <a:spcBef>
                <a:spcPts val="0"/>
              </a:spcBef>
              <a:spcAft>
                <a:spcPts val="0"/>
              </a:spcAft>
              <a:buClrTx/>
              <a:buSzTx/>
              <a:tabLst/>
              <a:defRPr/>
            </a:pPr>
            <a:endParaRPr lang="en-US" sz="2400" dirty="0">
              <a:solidFill>
                <a:srgbClr val="FF9518"/>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Plan</a:t>
            </a:r>
          </a:p>
          <a:p>
            <a:pPr marR="0" lvl="0" defTabSz="914400" eaLnBrk="1" fontAlgn="auto" latinLnBrk="0" hangingPunct="1">
              <a:lnSpc>
                <a:spcPct val="100000"/>
              </a:lnSpc>
              <a:spcBef>
                <a:spcPts val="0"/>
              </a:spcBef>
              <a:spcAft>
                <a:spcPts val="0"/>
              </a:spcAft>
              <a:buClrTx/>
              <a:buSzTx/>
              <a:tabLst/>
              <a:defRPr/>
            </a:pPr>
            <a:endParaRPr lang="en-US" sz="2400" dirty="0">
              <a:solidFill>
                <a:srgbClr val="FF9518"/>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Product planning is a must when building a product roadmap. This way, you know how to meet the vision. Setting timelines is helpful but leave some space for flexibility.</a:t>
            </a:r>
          </a:p>
        </p:txBody>
      </p:sp>
      <p:pic>
        <p:nvPicPr>
          <p:cNvPr id="8" name="Graphic 21">
            <a:extLst>
              <a:ext uri="{FF2B5EF4-FFF2-40B4-BE49-F238E27FC236}">
                <a16:creationId xmlns:a16="http://schemas.microsoft.com/office/drawing/2014/main" id="{38AE97EE-9DFB-0DB9-078C-76E331CB27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7867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D2F6EFB-4DF6-0F3D-2C38-72800C39A6E0}"/>
              </a:ext>
            </a:extLst>
          </p:cNvPr>
          <p:cNvSpPr/>
          <p:nvPr/>
        </p:nvSpPr>
        <p:spPr>
          <a:xfrm>
            <a:off x="523664" y="1565930"/>
            <a:ext cx="11326960" cy="4489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B5FA23-DAFD-198E-4A49-AD0192DA2F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3334" y="239517"/>
            <a:ext cx="2460329" cy="1105789"/>
          </a:xfrm>
          <a:prstGeom prst="rect">
            <a:avLst/>
          </a:prstGeom>
        </p:spPr>
      </p:pic>
      <p:pic>
        <p:nvPicPr>
          <p:cNvPr id="17" name="Picture 16"/>
          <p:cNvPicPr>
            <a:picLocks noChangeAspect="1"/>
          </p:cNvPicPr>
          <p:nvPr/>
        </p:nvPicPr>
        <p:blipFill>
          <a:blip r:embed="rId3"/>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69351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Include in the Product Roadmap?</a:t>
            </a: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Tracking the progress with markers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Timelines can be complicated to follow. Hence, dividing them using the markers helps you and your team measure the progress effectively.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Measuring using the metrics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Inform the team of what metrics you will use to measure the performances. And make sure that everyone is on the same page with the metrics</a:t>
            </a:r>
          </a:p>
        </p:txBody>
      </p:sp>
    </p:spTree>
    <p:extLst>
      <p:ext uri="{BB962C8B-B14F-4D97-AF65-F5344CB8AC3E}">
        <p14:creationId xmlns:p14="http://schemas.microsoft.com/office/powerpoint/2010/main" val="3758097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1C87B31B-0D49-17FD-98C0-469FABB65E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083210B9-BE4B-1AC4-E80E-2A9D0CF52D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5538" name="Rectangle 2">
            <a:extLst>
              <a:ext uri="{FF2B5EF4-FFF2-40B4-BE49-F238E27FC236}">
                <a16:creationId xmlns:a16="http://schemas.microsoft.com/office/drawing/2014/main" id="{FC1F7FD7-6FAD-B30B-E7EE-BD879FDAF9D4}"/>
              </a:ext>
            </a:extLst>
          </p:cNvPr>
          <p:cNvSpPr>
            <a:spLocks noGrp="1" noChangeArrowheads="1"/>
          </p:cNvSpPr>
          <p:nvPr>
            <p:ph type="title"/>
          </p:nvPr>
        </p:nvSpPr>
        <p:spPr/>
        <p:txBody>
          <a:bodyPr/>
          <a:lstStyle/>
          <a:p>
            <a:r>
              <a:rPr lang="en-US" altLang="en-US" sz="2500" b="1" i="1"/>
              <a:t>New Product Development Process</a:t>
            </a:r>
            <a:br>
              <a:rPr lang="en-US" altLang="en-US" sz="2500" b="1" i="1"/>
            </a:br>
            <a:r>
              <a:rPr lang="en-US" altLang="en-US" sz="2500" b="1" i="1"/>
              <a:t>Step 4.  Marketing Strategy Development</a:t>
            </a:r>
            <a:br>
              <a:rPr lang="en-US" altLang="en-US" sz="2500" b="1" i="1"/>
            </a:br>
            <a:endParaRPr lang="en-US" altLang="en-US" sz="2500" b="1" i="1"/>
          </a:p>
        </p:txBody>
      </p:sp>
      <p:sp>
        <p:nvSpPr>
          <p:cNvPr id="65539" name="Rectangle 3">
            <a:extLst>
              <a:ext uri="{FF2B5EF4-FFF2-40B4-BE49-F238E27FC236}">
                <a16:creationId xmlns:a16="http://schemas.microsoft.com/office/drawing/2014/main" id="{17A217DA-40DC-36BE-538B-3D2C7A6844F3}"/>
              </a:ext>
            </a:extLst>
          </p:cNvPr>
          <p:cNvSpPr>
            <a:spLocks noGrp="1" noChangeArrowheads="1"/>
          </p:cNvSpPr>
          <p:nvPr>
            <p:ph type="body" idx="1"/>
          </p:nvPr>
        </p:nvSpPr>
        <p:spPr>
          <a:xfrm>
            <a:off x="980660" y="1484243"/>
            <a:ext cx="10373139" cy="4692720"/>
          </a:xfrm>
        </p:spPr>
        <p:txBody>
          <a:bodyPr>
            <a:noAutofit/>
          </a:bodyPr>
          <a:lstStyle/>
          <a:p>
            <a:pPr>
              <a:lnSpc>
                <a:spcPct val="90000"/>
              </a:lnSpc>
            </a:pPr>
            <a:r>
              <a:rPr lang="en-US" altLang="en-US" sz="2400" b="1" dirty="0">
                <a:highlight>
                  <a:srgbClr val="FFFF00"/>
                </a:highlight>
              </a:rPr>
              <a:t>Timeline</a:t>
            </a:r>
          </a:p>
          <a:p>
            <a:pPr>
              <a:lnSpc>
                <a:spcPct val="90000"/>
              </a:lnSpc>
              <a:buFont typeface="Wingdings" panose="05000000000000000000" pitchFamily="2" charset="2"/>
              <a:buChar char="ü"/>
            </a:pPr>
            <a:r>
              <a:rPr lang="en-US" altLang="en-US" sz="1800" b="1" dirty="0">
                <a:solidFill>
                  <a:srgbClr val="0A1F61"/>
                </a:solidFill>
              </a:rPr>
              <a:t>Any good roadmap needs to have some timetable. </a:t>
            </a:r>
          </a:p>
          <a:p>
            <a:pPr>
              <a:lnSpc>
                <a:spcPct val="90000"/>
              </a:lnSpc>
              <a:buFont typeface="Wingdings" panose="05000000000000000000" pitchFamily="2" charset="2"/>
              <a:buChar char="ü"/>
            </a:pPr>
            <a:r>
              <a:rPr lang="en-US" altLang="en-US" sz="1800" b="1" dirty="0">
                <a:solidFill>
                  <a:srgbClr val="0A1F61"/>
                </a:solidFill>
              </a:rPr>
              <a:t>It does not mean these dates serve as a deadline for the features. Instead, it is a way to rank the relative importance of the features.</a:t>
            </a:r>
          </a:p>
          <a:p>
            <a:pPr>
              <a:lnSpc>
                <a:spcPct val="90000"/>
              </a:lnSpc>
              <a:buFont typeface="Wingdings" panose="05000000000000000000" pitchFamily="2" charset="2"/>
              <a:buChar char="ü"/>
            </a:pPr>
            <a:r>
              <a:rPr lang="en-US" altLang="en-US" sz="1800" b="1" dirty="0">
                <a:solidFill>
                  <a:srgbClr val="0A1F61"/>
                </a:solidFill>
              </a:rPr>
              <a:t>Some standard timeline methods include:</a:t>
            </a:r>
          </a:p>
          <a:p>
            <a:pPr>
              <a:lnSpc>
                <a:spcPct val="90000"/>
              </a:lnSpc>
              <a:buFont typeface="Wingdings" panose="05000000000000000000" pitchFamily="2" charset="2"/>
              <a:buChar char="ü"/>
            </a:pPr>
            <a:r>
              <a:rPr lang="en-US" altLang="en-US" sz="1800" b="1" dirty="0">
                <a:solidFill>
                  <a:srgbClr val="0A1F61"/>
                </a:solidFill>
              </a:rPr>
              <a:t>Now, Next, Later: This release schedule is applicable when you have features not tied to a specific release.</a:t>
            </a:r>
          </a:p>
          <a:p>
            <a:pPr>
              <a:lnSpc>
                <a:spcPct val="90000"/>
              </a:lnSpc>
              <a:buFont typeface="Wingdings" panose="05000000000000000000" pitchFamily="2" charset="2"/>
              <a:buChar char="ü"/>
            </a:pPr>
            <a:endParaRPr lang="en-US" altLang="en-US" sz="1800" b="1" dirty="0">
              <a:solidFill>
                <a:srgbClr val="0A1F61"/>
              </a:solidFill>
            </a:endParaRPr>
          </a:p>
          <a:p>
            <a:pPr>
              <a:lnSpc>
                <a:spcPct val="90000"/>
              </a:lnSpc>
              <a:buFont typeface="Wingdings" panose="05000000000000000000" pitchFamily="2" charset="2"/>
              <a:buChar char="ü"/>
            </a:pPr>
            <a:r>
              <a:rPr lang="en-US" altLang="en-US" sz="1800" b="1" dirty="0">
                <a:solidFill>
                  <a:srgbClr val="0A1F61"/>
                </a:solidFill>
              </a:rPr>
              <a:t>June, July, August: This release schedule is practical when features are released every month.</a:t>
            </a:r>
          </a:p>
          <a:p>
            <a:pPr>
              <a:lnSpc>
                <a:spcPct val="90000"/>
              </a:lnSpc>
              <a:buFont typeface="Wingdings" panose="05000000000000000000" pitchFamily="2" charset="2"/>
              <a:buChar char="ü"/>
            </a:pPr>
            <a:endParaRPr lang="en-US" altLang="en-US" sz="1800" b="1" dirty="0">
              <a:solidFill>
                <a:srgbClr val="0A1F61"/>
              </a:solidFill>
            </a:endParaRPr>
          </a:p>
          <a:p>
            <a:pPr>
              <a:lnSpc>
                <a:spcPct val="90000"/>
              </a:lnSpc>
              <a:buFont typeface="Wingdings" panose="05000000000000000000" pitchFamily="2" charset="2"/>
              <a:buChar char="ü"/>
            </a:pPr>
            <a:r>
              <a:rPr lang="en-US" altLang="en-US" sz="1800" b="1" dirty="0">
                <a:solidFill>
                  <a:srgbClr val="0A1F61"/>
                </a:solidFill>
              </a:rPr>
              <a:t>Q1, Q2, Q3: This release schedule is helpful when you are planning long-term goals for your organization.</a:t>
            </a:r>
          </a:p>
          <a:p>
            <a:pPr>
              <a:lnSpc>
                <a:spcPct val="90000"/>
              </a:lnSpc>
              <a:buFont typeface="Wingdings" panose="05000000000000000000" pitchFamily="2" charset="2"/>
              <a:buChar char="ü"/>
            </a:pPr>
            <a:endParaRPr lang="en-US" altLang="en-US" sz="1800" b="1" dirty="0">
              <a:solidFill>
                <a:srgbClr val="0A1F61"/>
              </a:solidFill>
            </a:endParaRPr>
          </a:p>
          <a:p>
            <a:pPr>
              <a:lnSpc>
                <a:spcPct val="90000"/>
              </a:lnSpc>
              <a:buFont typeface="Wingdings" panose="05000000000000000000" pitchFamily="2" charset="2"/>
              <a:buChar char="ü"/>
            </a:pPr>
            <a:r>
              <a:rPr lang="en-US" altLang="en-US" sz="1800" b="1" dirty="0">
                <a:solidFill>
                  <a:srgbClr val="0A1F61"/>
                </a:solidFill>
              </a:rPr>
              <a:t>Release 1, Release 2, Release 3: This release schedule is valid when the time between releases varies</a:t>
            </a:r>
          </a:p>
        </p:txBody>
      </p:sp>
      <p:pic>
        <p:nvPicPr>
          <p:cNvPr id="2" name="Picture 1">
            <a:extLst>
              <a:ext uri="{FF2B5EF4-FFF2-40B4-BE49-F238E27FC236}">
                <a16:creationId xmlns:a16="http://schemas.microsoft.com/office/drawing/2014/main" id="{4AF00106-59AD-4FBC-4980-39A95663770E}"/>
              </a:ext>
            </a:extLst>
          </p:cNvPr>
          <p:cNvPicPr>
            <a:picLocks noChangeAspect="1"/>
          </p:cNvPicPr>
          <p:nvPr/>
        </p:nvPicPr>
        <p:blipFill>
          <a:blip r:embed="rId3"/>
          <a:stretch>
            <a:fillRect/>
          </a:stretch>
        </p:blipFill>
        <p:spPr>
          <a:xfrm>
            <a:off x="523664" y="397229"/>
            <a:ext cx="9176986" cy="840667"/>
          </a:xfrm>
          <a:prstGeom prst="rect">
            <a:avLst/>
          </a:prstGeom>
        </p:spPr>
      </p:pic>
      <p:sp>
        <p:nvSpPr>
          <p:cNvPr id="3" name="Freeform 8">
            <a:extLst>
              <a:ext uri="{FF2B5EF4-FFF2-40B4-BE49-F238E27FC236}">
                <a16:creationId xmlns:a16="http://schemas.microsoft.com/office/drawing/2014/main" id="{B6527120-26B9-DFCB-7787-A9D5CDF36698}"/>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TextBox 7">
            <a:extLst>
              <a:ext uri="{FF2B5EF4-FFF2-40B4-BE49-F238E27FC236}">
                <a16:creationId xmlns:a16="http://schemas.microsoft.com/office/drawing/2014/main" id="{34171C18-69E2-933D-5C4B-241ABA6F191C}"/>
              </a:ext>
            </a:extLst>
          </p:cNvPr>
          <p:cNvSpPr txBox="1"/>
          <p:nvPr/>
        </p:nvSpPr>
        <p:spPr>
          <a:xfrm>
            <a:off x="2054085" y="530950"/>
            <a:ext cx="7527237" cy="584775"/>
          </a:xfrm>
          <a:prstGeom prst="rect">
            <a:avLst/>
          </a:prstGeom>
          <a:noFill/>
        </p:spPr>
        <p:txBody>
          <a:bodyPr wrap="square">
            <a:spAutoFit/>
          </a:bodyPr>
          <a:lstStyle/>
          <a:p>
            <a:r>
              <a:rPr lang="en-US" sz="3200" dirty="0">
                <a:solidFill>
                  <a:schemeClr val="bg1"/>
                </a:solidFill>
              </a:rPr>
              <a:t>What are the Parts of a Product Roadmap?</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74D36D95-2F0F-1296-A8C2-D20BA5A882B0}"/>
              </a:ext>
            </a:extLst>
          </p:cNvPr>
          <p:cNvSpPr/>
          <p:nvPr/>
        </p:nvSpPr>
        <p:spPr>
          <a:xfrm>
            <a:off x="609027" y="18908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E2BF5C-CC19-B5CE-1F03-84E0EF09C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75653" y="3728199"/>
            <a:ext cx="2305141" cy="1076343"/>
          </a:xfrm>
          <a:prstGeom prst="rect">
            <a:avLst/>
          </a:prstGeom>
        </p:spPr>
      </p:pic>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lstStyle/>
          <a:p>
            <a:r>
              <a:rPr lang="en-US" altLang="en-US" dirty="0">
                <a:highlight>
                  <a:srgbClr val="FFFF00"/>
                </a:highlight>
              </a:rPr>
              <a:t>Features</a:t>
            </a:r>
          </a:p>
          <a:p>
            <a:endParaRPr lang="en-US" altLang="en-US" dirty="0"/>
          </a:p>
          <a:p>
            <a:r>
              <a:rPr lang="en-US" altLang="en-US" dirty="0"/>
              <a:t>Features are the smaller parts of a product you are thinking of releasing in a specific period. </a:t>
            </a:r>
          </a:p>
          <a:p>
            <a:endParaRPr lang="en-US" altLang="en-US" dirty="0"/>
          </a:p>
          <a:p>
            <a:r>
              <a:rPr lang="en-US" altLang="en-US" dirty="0"/>
              <a:t>Features can be both high-level or detailed. </a:t>
            </a:r>
          </a:p>
          <a:p>
            <a:endParaRPr lang="en-US" altLang="en-US" dirty="0"/>
          </a:p>
          <a:p>
            <a:r>
              <a:rPr lang="en-US" altLang="en-US" dirty="0"/>
              <a:t>A good plan is to create a high-level feature and specify what sub-features you will need to add to make it work</a:t>
            </a:r>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3"/>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Rectangle 2">
            <a:extLst>
              <a:ext uri="{FF2B5EF4-FFF2-40B4-BE49-F238E27FC236}">
                <a16:creationId xmlns:a16="http://schemas.microsoft.com/office/drawing/2014/main" id="{E4F349A4-B6BC-A4C5-FBDD-582CF4043FC7}"/>
              </a:ext>
            </a:extLst>
          </p:cNvPr>
          <p:cNvSpPr>
            <a:spLocks noGrp="1" noChangeArrowheads="1"/>
          </p:cNvSpPr>
          <p:nvPr>
            <p:ph type="title"/>
          </p:nvPr>
        </p:nvSpPr>
        <p:spPr>
          <a:xfrm>
            <a:off x="2150166" y="113332"/>
            <a:ext cx="10515600" cy="1325563"/>
          </a:xfrm>
        </p:spPr>
        <p:txBody>
          <a:bodyPr>
            <a:noAutofit/>
          </a:bodyPr>
          <a:lstStyle/>
          <a:p>
            <a:br>
              <a:rPr lang="en-US" altLang="en-US" sz="3200" b="1" dirty="0">
                <a:solidFill>
                  <a:schemeClr val="bg1"/>
                </a:solidFill>
              </a:rPr>
            </a:br>
            <a:r>
              <a:rPr lang="en-US" altLang="en-US" sz="3200" b="1" dirty="0">
                <a:solidFill>
                  <a:schemeClr val="bg1"/>
                </a:solidFill>
              </a:rPr>
              <a:t> What are the Parts of a Product Roadmap?</a:t>
            </a:r>
            <a:br>
              <a:rPr lang="en-US" altLang="en-US" sz="3200" b="1" dirty="0">
                <a:solidFill>
                  <a:schemeClr val="bg1"/>
                </a:solidFill>
              </a:rPr>
            </a:br>
            <a:endParaRPr lang="en-US" altLang="en-US" sz="3200" b="1"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D65BF6EB-5346-D8FE-2C04-9C9CCD8252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BE8C9BD-6696-A692-5AE8-7D05D03C86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6536" y="5817106"/>
            <a:ext cx="2305141" cy="1076343"/>
          </a:xfrm>
          <a:prstGeom prst="rect">
            <a:avLst/>
          </a:prstGeom>
        </p:spPr>
      </p:pic>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normAutofit lnSpcReduction="10000"/>
          </a:bodyPr>
          <a:lstStyle/>
          <a:p>
            <a:r>
              <a:rPr lang="en-US" altLang="en-US" dirty="0">
                <a:highlight>
                  <a:srgbClr val="FFFF00"/>
                </a:highlight>
              </a:rPr>
              <a:t>Goals</a:t>
            </a:r>
          </a:p>
          <a:p>
            <a:endParaRPr lang="en-US" altLang="en-US" dirty="0"/>
          </a:p>
          <a:p>
            <a:r>
              <a:rPr lang="en-US" altLang="en-US" dirty="0"/>
              <a:t>These are why you are implementing various features in your product. </a:t>
            </a:r>
          </a:p>
          <a:p>
            <a:endParaRPr lang="en-US" altLang="en-US" dirty="0"/>
          </a:p>
          <a:p>
            <a:r>
              <a:rPr lang="en-US" altLang="en-US" dirty="0"/>
              <a:t>Goals help stakeholders understand the purpose behind the decisions that you are making. That keeps the entire organization aligned.</a:t>
            </a:r>
          </a:p>
          <a:p>
            <a:endParaRPr lang="en-US" altLang="en-US" dirty="0"/>
          </a:p>
          <a:p>
            <a:r>
              <a:rPr lang="en-US" altLang="en-US" dirty="0"/>
              <a:t>Examples include Increasing user retention, increasing sales, or improving communication.</a:t>
            </a:r>
            <a:endParaRPr lang="en-US" altLang="en-US" sz="2400" dirty="0"/>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3"/>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Rectangle 2">
            <a:extLst>
              <a:ext uri="{FF2B5EF4-FFF2-40B4-BE49-F238E27FC236}">
                <a16:creationId xmlns:a16="http://schemas.microsoft.com/office/drawing/2014/main" id="{5FC0562C-6088-9066-ADF2-879A2C562C86}"/>
              </a:ext>
            </a:extLst>
          </p:cNvPr>
          <p:cNvSpPr>
            <a:spLocks noGrp="1" noChangeArrowheads="1"/>
          </p:cNvSpPr>
          <p:nvPr>
            <p:ph type="title"/>
          </p:nvPr>
        </p:nvSpPr>
        <p:spPr>
          <a:xfrm>
            <a:off x="2150166" y="113332"/>
            <a:ext cx="10515600" cy="1325563"/>
          </a:xfrm>
        </p:spPr>
        <p:txBody>
          <a:bodyPr>
            <a:noAutofit/>
          </a:bodyPr>
          <a:lstStyle/>
          <a:p>
            <a:br>
              <a:rPr lang="en-US" altLang="en-US" sz="3200" b="1" dirty="0">
                <a:solidFill>
                  <a:schemeClr val="bg1"/>
                </a:solidFill>
              </a:rPr>
            </a:br>
            <a:r>
              <a:rPr lang="en-US" altLang="en-US" sz="3200" b="1" dirty="0">
                <a:solidFill>
                  <a:schemeClr val="bg1"/>
                </a:solidFill>
              </a:rPr>
              <a:t> What are the Parts of a Product Roadmap?</a:t>
            </a:r>
            <a:br>
              <a:rPr lang="en-US" altLang="en-US" sz="3200" b="1" dirty="0">
                <a:solidFill>
                  <a:schemeClr val="bg1"/>
                </a:solidFill>
              </a:rPr>
            </a:br>
            <a:endParaRPr lang="en-US" altLang="en-US" sz="3200" b="1" dirty="0">
              <a:solidFill>
                <a:schemeClr val="bg1"/>
              </a:solidFill>
            </a:endParaRPr>
          </a:p>
        </p:txBody>
      </p:sp>
    </p:spTree>
    <p:extLst>
      <p:ext uri="{BB962C8B-B14F-4D97-AF65-F5344CB8AC3E}">
        <p14:creationId xmlns:p14="http://schemas.microsoft.com/office/powerpoint/2010/main" val="537115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44CFEDB-61EF-EAE3-EC7B-9070FD22622A}"/>
              </a:ext>
            </a:extLst>
          </p:cNvPr>
          <p:cNvSpPr/>
          <p:nvPr/>
        </p:nvSpPr>
        <p:spPr>
          <a:xfrm>
            <a:off x="384048" y="1685494"/>
            <a:ext cx="11045952" cy="50079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7716984"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How To Create a Product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Define The Why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Review and Manage Ideas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Define Requirements</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Once we’ve figured out the “why” and the “what,” next up is the “how.</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Prioritize Your Product’s Strategic Themes And Organize Into Releases</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0A1F61"/>
                </a:solidFill>
                <a:highlight>
                  <a:srgbClr val="FFFF00"/>
                </a:highlight>
                <a:cs typeface="Tajawal ExtraBold" panose="00000800000000000000" pitchFamily="2" charset="-78"/>
              </a:rPr>
              <a:t>Be Flexible</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                        Tailor Your Roadmaps as per Your Audience</a:t>
            </a:r>
          </a:p>
        </p:txBody>
      </p:sp>
      <p:pic>
        <p:nvPicPr>
          <p:cNvPr id="8" name="Graphic 21">
            <a:extLst>
              <a:ext uri="{FF2B5EF4-FFF2-40B4-BE49-F238E27FC236}">
                <a16:creationId xmlns:a16="http://schemas.microsoft.com/office/drawing/2014/main" id="{B7688523-89F7-2705-4B4B-B32BCB8EF4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16562" y="1799829"/>
            <a:ext cx="2305141" cy="1076343"/>
          </a:xfrm>
          <a:prstGeom prst="rect">
            <a:avLst/>
          </a:prstGeom>
        </p:spPr>
      </p:pic>
    </p:spTree>
    <p:extLst>
      <p:ext uri="{BB962C8B-B14F-4D97-AF65-F5344CB8AC3E}">
        <p14:creationId xmlns:p14="http://schemas.microsoft.com/office/powerpoint/2010/main" val="2625200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7A0ABA-2EE7-73D3-C5F0-C55F09BD41B3}"/>
              </a:ext>
            </a:extLst>
          </p:cNvPr>
          <p:cNvSpPr/>
          <p:nvPr/>
        </p:nvSpPr>
        <p:spPr>
          <a:xfrm>
            <a:off x="225490" y="1685494"/>
            <a:ext cx="11588558" cy="4736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720C5C0-2245-9FA5-19AA-AEA135861E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3702" y="268963"/>
            <a:ext cx="2052164" cy="968933"/>
          </a:xfrm>
          <a:prstGeom prst="rect">
            <a:avLst/>
          </a:prstGeom>
        </p:spPr>
      </p:pic>
      <p:pic>
        <p:nvPicPr>
          <p:cNvPr id="17" name="Picture 16"/>
          <p:cNvPicPr>
            <a:picLocks noChangeAspect="1"/>
          </p:cNvPicPr>
          <p:nvPr/>
        </p:nvPicPr>
        <p:blipFill>
          <a:blip r:embed="rId3"/>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626465" y="436138"/>
            <a:ext cx="3493264"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Remember that </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1204510"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You must remember that the roadmap is a strategic document.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 strategic objectives shared with your executives will be distinct from those you share with the marketing and development team.</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If executive stakeholders look at your roadmap and ask, “Show us what you’re planning.” They don’t care about the nuances of your every feature. They want a broad timeline of what’s going to increase market share.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On the other hand, meeting with your developers will focus on the nuances of the features and how you want them to build them. You also discuss the expected time frame, the day-to-day tasks required, and the prioritization.</a:t>
            </a:r>
          </a:p>
        </p:txBody>
      </p:sp>
    </p:spTree>
    <p:extLst>
      <p:ext uri="{BB962C8B-B14F-4D97-AF65-F5344CB8AC3E}">
        <p14:creationId xmlns:p14="http://schemas.microsoft.com/office/powerpoint/2010/main" val="2721076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0456714-167F-1EDD-EAD9-1A08FA1FCE7F}"/>
              </a:ext>
            </a:extLst>
          </p:cNvPr>
          <p:cNvSpPr/>
          <p:nvPr/>
        </p:nvSpPr>
        <p:spPr>
          <a:xfrm>
            <a:off x="295939" y="1685495"/>
            <a:ext cx="11134061" cy="5198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B508D88-4E53-744D-B582-E673AA68E5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31700" y="268963"/>
            <a:ext cx="1852291" cy="864893"/>
          </a:xfrm>
          <a:prstGeom prst="rect">
            <a:avLst/>
          </a:prstGeom>
        </p:spPr>
      </p:pic>
      <p:pic>
        <p:nvPicPr>
          <p:cNvPr id="17" name="Picture 16"/>
          <p:cNvPicPr>
            <a:picLocks noChangeAspect="1"/>
          </p:cNvPicPr>
          <p:nvPr/>
        </p:nvPicPr>
        <p:blipFill>
          <a:blip r:embed="rId3"/>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670863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Different Types of </a:t>
            </a:r>
          </a:p>
          <a:p>
            <a:r>
              <a:rPr lang="en-US" sz="3600" dirty="0">
                <a:solidFill>
                  <a:schemeClr val="bg1"/>
                </a:solidFill>
                <a:latin typeface="Tajawal Medium" panose="00000600000000000000" pitchFamily="2" charset="-78"/>
                <a:cs typeface="Tajawal Medium" panose="00000600000000000000" pitchFamily="2" charset="-78"/>
              </a:rPr>
              <a:t>Product Roadmaps?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highlight>
                  <a:srgbClr val="FFFF00"/>
                </a:highlight>
                <a:cs typeface="Tajawal ExtraBold" panose="00000800000000000000" pitchFamily="2" charset="-78"/>
              </a:rPr>
              <a:t>Delivery-focused Roadmaps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These are roadmaps with very detailed timelines and are best for engineering and User Experience (UX) teams. They help understand the specifics of a feature they are trying to implement.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They excel in communication status of development, communication goals of a feature, and understanding dependencies that various features may have.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An excellent example of a delivery-focused roadmap is the </a:t>
            </a:r>
            <a:r>
              <a:rPr lang="en-US" sz="2400" dirty="0" err="1">
                <a:solidFill>
                  <a:srgbClr val="0A1F61"/>
                </a:solidFill>
                <a:cs typeface="Tajawal ExtraBold" panose="00000800000000000000" pitchFamily="2" charset="-78"/>
              </a:rPr>
              <a:t>kanban</a:t>
            </a:r>
            <a:r>
              <a:rPr lang="en-US" sz="2400" dirty="0">
                <a:solidFill>
                  <a:srgbClr val="0A1F61"/>
                </a:solidFill>
                <a:cs typeface="Tajawal ExtraBold" panose="00000800000000000000" pitchFamily="2" charset="-78"/>
              </a:rPr>
              <a:t> roadmap.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roadmap brings various initiatives together to find the progress and what you should complete.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roadmap is handy for engineering, UX, and product teams as it allows them to plan without having hard deadlines</a:t>
            </a:r>
          </a:p>
        </p:txBody>
      </p:sp>
    </p:spTree>
    <p:extLst>
      <p:ext uri="{BB962C8B-B14F-4D97-AF65-F5344CB8AC3E}">
        <p14:creationId xmlns:p14="http://schemas.microsoft.com/office/powerpoint/2010/main" val="2559026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2D56F401-2E67-5452-F1F2-156D180ABA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670863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Different Types of </a:t>
            </a:r>
          </a:p>
          <a:p>
            <a:r>
              <a:rPr lang="en-US" sz="3600" dirty="0">
                <a:solidFill>
                  <a:schemeClr val="bg1"/>
                </a:solidFill>
                <a:latin typeface="Tajawal Medium" panose="00000600000000000000" pitchFamily="2" charset="-78"/>
                <a:cs typeface="Tajawal Medium" panose="00000600000000000000" pitchFamily="2" charset="-78"/>
              </a:rPr>
              <a:t>Product Roadmaps?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highlight>
                  <a:srgbClr val="FFFF00"/>
                </a:highlight>
                <a:cs typeface="Tajawal ExtraBold" panose="00000800000000000000" pitchFamily="2" charset="-78"/>
              </a:rPr>
              <a:t>Customer-focused Roadmaps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Customer-focused product roadmaps help focus on the features that customers want.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roadmap is also handy for customer-facing teams like marketing and sales. It allows them to share what is coming next for your product with users.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popular example of a customer-focused roadmap is the releases roadmap. This roadmap shares when customers can expect certain features that they want in the product.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It is useful when planning milestones and determining the future of the product</a:t>
            </a:r>
          </a:p>
        </p:txBody>
      </p:sp>
      <p:pic>
        <p:nvPicPr>
          <p:cNvPr id="5" name="Graphic 21">
            <a:extLst>
              <a:ext uri="{FF2B5EF4-FFF2-40B4-BE49-F238E27FC236}">
                <a16:creationId xmlns:a16="http://schemas.microsoft.com/office/drawing/2014/main" id="{8C8C70B2-07DE-DCE5-C925-8C6DBD7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33784" y="268963"/>
            <a:ext cx="1950207" cy="910613"/>
          </a:xfrm>
          <a:prstGeom prst="rect">
            <a:avLst/>
          </a:prstGeom>
        </p:spPr>
      </p:pic>
    </p:spTree>
    <p:extLst>
      <p:ext uri="{BB962C8B-B14F-4D97-AF65-F5344CB8AC3E}">
        <p14:creationId xmlns:p14="http://schemas.microsoft.com/office/powerpoint/2010/main" val="3145398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A5DFDBD3-11D9-B837-D23A-D65AF519E5D1}"/>
              </a:ext>
            </a:extLst>
          </p:cNvPr>
          <p:cNvSpPr/>
          <p:nvPr/>
        </p:nvSpPr>
        <p:spPr>
          <a:xfrm>
            <a:off x="617280" y="1685494"/>
            <a:ext cx="11051056" cy="5090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9946113-DF70-C736-61DF-70334E1E7B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0450" y="268963"/>
            <a:ext cx="1793541" cy="837461"/>
          </a:xfrm>
          <a:prstGeom prst="rect">
            <a:avLst/>
          </a:prstGeom>
        </p:spPr>
      </p:pic>
      <p:pic>
        <p:nvPicPr>
          <p:cNvPr id="17" name="Picture 16"/>
          <p:cNvPicPr>
            <a:picLocks noChangeAspect="1"/>
          </p:cNvPicPr>
          <p:nvPr/>
        </p:nvPicPr>
        <p:blipFill>
          <a:blip r:embed="rId3"/>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670863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Different Types of </a:t>
            </a:r>
          </a:p>
          <a:p>
            <a:r>
              <a:rPr lang="en-US" sz="3600" dirty="0">
                <a:solidFill>
                  <a:schemeClr val="bg1"/>
                </a:solidFill>
                <a:latin typeface="Tajawal Medium" panose="00000600000000000000" pitchFamily="2" charset="-78"/>
                <a:cs typeface="Tajawal Medium" panose="00000600000000000000" pitchFamily="2" charset="-78"/>
              </a:rPr>
              <a:t>Product Roadmaps?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73572"/>
            <a:ext cx="1114467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highlight>
                  <a:srgbClr val="FFFF00"/>
                </a:highlight>
                <a:cs typeface="Tajawal ExtraBold" panose="00000800000000000000" pitchFamily="2" charset="-78"/>
              </a:rPr>
              <a:t>Company Leadership Roadmaps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These roadmaps help give executives and stakeholders a high-level view and understanding of the product.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They show the direction of the product and how you are using time and other resources.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 summaries provided by these roadmaps are critical in keeping important stakeholders aligned with your product vision.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An example of a company leadership roadmap is the timeline roadmap. A timeline roadmap helps communicate your product strategy and the product’s plans for a specific time. </a:t>
            </a:r>
          </a:p>
        </p:txBody>
      </p:sp>
    </p:spTree>
    <p:extLst>
      <p:ext uri="{BB962C8B-B14F-4D97-AF65-F5344CB8AC3E}">
        <p14:creationId xmlns:p14="http://schemas.microsoft.com/office/powerpoint/2010/main" val="18680182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9006C693-3EC8-A86D-B071-A2D2BF9186C3}"/>
              </a:ext>
            </a:extLst>
          </p:cNvPr>
          <p:cNvSpPr/>
          <p:nvPr/>
        </p:nvSpPr>
        <p:spPr>
          <a:xfrm>
            <a:off x="617280" y="1685495"/>
            <a:ext cx="11270836" cy="4775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2A71E9E-381E-6E39-08BE-38FECB3331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93211" y="268964"/>
            <a:ext cx="1990780" cy="929558"/>
          </a:xfrm>
          <a:prstGeom prst="rect">
            <a:avLst/>
          </a:prstGeom>
        </p:spPr>
      </p:pic>
      <p:pic>
        <p:nvPicPr>
          <p:cNvPr id="17" name="Picture 16"/>
          <p:cNvPicPr>
            <a:picLocks noChangeAspect="1"/>
          </p:cNvPicPr>
          <p:nvPr/>
        </p:nvPicPr>
        <p:blipFill>
          <a:blip r:embed="rId3"/>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672511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Best Practices for </a:t>
            </a:r>
          </a:p>
          <a:p>
            <a:r>
              <a:rPr lang="en-US" sz="3600" dirty="0">
                <a:solidFill>
                  <a:schemeClr val="bg1"/>
                </a:solidFill>
                <a:latin typeface="Tajawal Medium" panose="00000600000000000000" pitchFamily="2" charset="-78"/>
                <a:cs typeface="Tajawal Medium" panose="00000600000000000000" pitchFamily="2" charset="-78"/>
              </a:rPr>
              <a:t>Great Roadmaps?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724955"/>
            <a:ext cx="11364452" cy="4524315"/>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You will never complete your product roadmap.</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It’s constantly changing and shifting, so you need to ensure its editing and navigation consistency.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Detail is important, but only include those that are necessary.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Keep the roadmap focused on the immediate short-term, but always watch how this relates to your overall vision. Don’t lose sight of your NorthStar.</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Ensure every stakeholder has access to the roadmap and regularly checks it.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Align your team and prioritize features consistently to ensure everyone is on the same page.</a:t>
            </a:r>
          </a:p>
        </p:txBody>
      </p:sp>
    </p:spTree>
    <p:extLst>
      <p:ext uri="{BB962C8B-B14F-4D97-AF65-F5344CB8AC3E}">
        <p14:creationId xmlns:p14="http://schemas.microsoft.com/office/powerpoint/2010/main" val="26127720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78CC51C-F46C-6E50-9F9C-5145765C18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63277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3724096"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roadmap</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0" name="TextBox 9">
            <a:extLst>
              <a:ext uri="{FF2B5EF4-FFF2-40B4-BE49-F238E27FC236}">
                <a16:creationId xmlns:a16="http://schemas.microsoft.com/office/drawing/2014/main" id="{D3204AD0-72D8-8BD3-06C8-C53DD7601FF1}"/>
              </a:ext>
            </a:extLst>
          </p:cNvPr>
          <p:cNvSpPr txBox="1"/>
          <p:nvPr/>
        </p:nvSpPr>
        <p:spPr>
          <a:xfrm>
            <a:off x="728870" y="1881810"/>
            <a:ext cx="8494643" cy="3416320"/>
          </a:xfrm>
          <a:prstGeom prst="rect">
            <a:avLst/>
          </a:prstGeom>
          <a:noFill/>
        </p:spPr>
        <p:txBody>
          <a:bodyPr wrap="square">
            <a:spAutoFit/>
          </a:bodyPr>
          <a:lstStyle/>
          <a:p>
            <a:r>
              <a:rPr lang="en-US" sz="2400" dirty="0">
                <a:solidFill>
                  <a:srgbClr val="0A1F61"/>
                </a:solidFill>
              </a:rPr>
              <a:t>What Is the </a:t>
            </a:r>
            <a:r>
              <a:rPr lang="en-US" sz="2400" dirty="0">
                <a:solidFill>
                  <a:srgbClr val="0A1F61"/>
                </a:solidFill>
                <a:highlight>
                  <a:srgbClr val="FFFF00"/>
                </a:highlight>
              </a:rPr>
              <a:t>Now-Next-Later</a:t>
            </a:r>
            <a:r>
              <a:rPr lang="en-US" sz="2400" dirty="0">
                <a:solidFill>
                  <a:srgbClr val="0A1F61"/>
                </a:solidFill>
              </a:rPr>
              <a:t> Approach in Product Roadmap?</a:t>
            </a:r>
          </a:p>
          <a:p>
            <a:endParaRPr lang="en-US" sz="2400" dirty="0">
              <a:solidFill>
                <a:srgbClr val="0A1F61"/>
              </a:solidFill>
            </a:endParaRPr>
          </a:p>
          <a:p>
            <a:r>
              <a:rPr lang="en-US" sz="2400" dirty="0">
                <a:solidFill>
                  <a:srgbClr val="0A1F61"/>
                </a:solidFill>
              </a:rPr>
              <a:t>The now-next-later roadmap is an approach also referred to as the </a:t>
            </a:r>
            <a:r>
              <a:rPr lang="en-US" sz="2400" dirty="0">
                <a:solidFill>
                  <a:srgbClr val="FF0000"/>
                </a:solidFill>
              </a:rPr>
              <a:t>NNL</a:t>
            </a:r>
            <a:r>
              <a:rPr lang="en-US" sz="2400" dirty="0">
                <a:solidFill>
                  <a:srgbClr val="0A1F61"/>
                </a:solidFill>
              </a:rPr>
              <a:t> product roadmap. Here, you divide the roadmap into three categories. </a:t>
            </a:r>
          </a:p>
          <a:p>
            <a:endParaRPr lang="en-US" sz="2400" dirty="0">
              <a:solidFill>
                <a:srgbClr val="0A1F61"/>
              </a:solidFill>
            </a:endParaRPr>
          </a:p>
          <a:p>
            <a:r>
              <a:rPr lang="en-US" sz="2400" dirty="0">
                <a:solidFill>
                  <a:srgbClr val="0A1F61"/>
                </a:solidFill>
              </a:rPr>
              <a:t>These are what the team is working on currently, what is on the product roadmap next, and what work you will undertake afterward.</a:t>
            </a:r>
          </a:p>
        </p:txBody>
      </p:sp>
      <p:pic>
        <p:nvPicPr>
          <p:cNvPr id="8" name="Graphic 21">
            <a:extLst>
              <a:ext uri="{FF2B5EF4-FFF2-40B4-BE49-F238E27FC236}">
                <a16:creationId xmlns:a16="http://schemas.microsoft.com/office/drawing/2014/main" id="{1A13C59C-9974-FA68-DDE3-F9CC7E8629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8757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30EC180-54CF-12A7-E902-38B14B4EA403}"/>
              </a:ext>
            </a:extLst>
          </p:cNvPr>
          <p:cNvSpPr/>
          <p:nvPr/>
        </p:nvSpPr>
        <p:spPr>
          <a:xfrm>
            <a:off x="283464" y="1685495"/>
            <a:ext cx="1114653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1A5D76-D6B2-7FE3-6C1A-DDF5D602E6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3464" y="5776338"/>
            <a:ext cx="2305141" cy="1076343"/>
          </a:xfrm>
          <a:prstGeom prst="rect">
            <a:avLst/>
          </a:prstGeom>
        </p:spPr>
      </p:pic>
      <p:pic>
        <p:nvPicPr>
          <p:cNvPr id="17" name="Picture 16"/>
          <p:cNvPicPr>
            <a:picLocks noChangeAspect="1"/>
          </p:cNvPicPr>
          <p:nvPr/>
        </p:nvPicPr>
        <p:blipFill>
          <a:blip r:embed="rId3"/>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72172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vs. Technology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Who Is It Built For?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a:t>
            </a:r>
            <a:r>
              <a:rPr lang="en-US" sz="2400" dirty="0">
                <a:solidFill>
                  <a:srgbClr val="FF0000"/>
                </a:solidFill>
                <a:cs typeface="Tajawal ExtraBold" panose="00000800000000000000" pitchFamily="2" charset="-78"/>
              </a:rPr>
              <a:t>technology roadmap </a:t>
            </a:r>
            <a:r>
              <a:rPr lang="en-US" sz="2400" dirty="0">
                <a:solidFill>
                  <a:srgbClr val="0A1F61"/>
                </a:solidFill>
                <a:cs typeface="Tajawal ExtraBold" panose="00000800000000000000" pitchFamily="2" charset="-78"/>
              </a:rPr>
              <a:t>is made for internal purposes. The engineers and the operations team build it to outline the plan to deliver specific features.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On the other hand, you build the </a:t>
            </a:r>
            <a:r>
              <a:rPr lang="en-US" sz="2400" dirty="0">
                <a:solidFill>
                  <a:srgbClr val="FF0000"/>
                </a:solidFill>
                <a:cs typeface="Tajawal ExtraBold" panose="00000800000000000000" pitchFamily="2" charset="-78"/>
              </a:rPr>
              <a:t>product roadmap </a:t>
            </a:r>
            <a:r>
              <a:rPr lang="en-US" sz="2400" dirty="0">
                <a:solidFill>
                  <a:srgbClr val="0A1F61"/>
                </a:solidFill>
                <a:cs typeface="Tajawal ExtraBold" panose="00000800000000000000" pitchFamily="2" charset="-78"/>
              </a:rPr>
              <a:t>for external purposes. Using this roadmap, product managers inform the target audience that they’re creating this product to solve their problems.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It is mandatory for the PMs to use the best product management software available in the market to create roadmaps, build teams effectively and collect the customers’ needs</a:t>
            </a:r>
          </a:p>
        </p:txBody>
      </p:sp>
    </p:spTree>
    <p:extLst>
      <p:ext uri="{BB962C8B-B14F-4D97-AF65-F5344CB8AC3E}">
        <p14:creationId xmlns:p14="http://schemas.microsoft.com/office/powerpoint/2010/main" val="2064020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6CAAB6C-FF84-6AC7-A6CF-58586E4702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FADCAFB-555A-58B3-D926-35674D871B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424" y="5031521"/>
            <a:ext cx="2305141" cy="1076343"/>
          </a:xfrm>
          <a:prstGeom prst="rect">
            <a:avLst/>
          </a:prstGeom>
        </p:spPr>
      </p:pic>
      <p:pic>
        <p:nvPicPr>
          <p:cNvPr id="17" name="Picture 16"/>
          <p:cNvPicPr>
            <a:picLocks noChangeAspect="1"/>
          </p:cNvPicPr>
          <p:nvPr/>
        </p:nvPicPr>
        <p:blipFill>
          <a:blip r:embed="rId3"/>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72172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vs. Technology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70551" y="1406905"/>
            <a:ext cx="11270771"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Who Is It Built For?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What Is the Focus?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focus in the </a:t>
            </a:r>
            <a:r>
              <a:rPr lang="en-US" sz="2400" dirty="0">
                <a:solidFill>
                  <a:srgbClr val="FF0000"/>
                </a:solidFill>
                <a:cs typeface="Tajawal ExtraBold" panose="00000800000000000000" pitchFamily="2" charset="-78"/>
              </a:rPr>
              <a:t>technology roadmap </a:t>
            </a:r>
            <a:r>
              <a:rPr lang="en-US" sz="2400" dirty="0">
                <a:solidFill>
                  <a:srgbClr val="0A1F61"/>
                </a:solidFill>
                <a:cs typeface="Tajawal ExtraBold" panose="00000800000000000000" pitchFamily="2" charset="-78"/>
              </a:rPr>
              <a:t>is on how the technology will grow to accommodate the needs of the product roadmap.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a:t>
            </a:r>
            <a:r>
              <a:rPr lang="en-US" sz="2400" dirty="0">
                <a:solidFill>
                  <a:srgbClr val="FF0000"/>
                </a:solidFill>
                <a:cs typeface="Tajawal ExtraBold" panose="00000800000000000000" pitchFamily="2" charset="-78"/>
              </a:rPr>
              <a:t>product roadmap </a:t>
            </a:r>
            <a:r>
              <a:rPr lang="en-US" sz="2400" dirty="0">
                <a:solidFill>
                  <a:srgbClr val="0A1F61"/>
                </a:solidFill>
                <a:cs typeface="Tajawal ExtraBold" panose="00000800000000000000" pitchFamily="2" charset="-78"/>
              </a:rPr>
              <a:t>focuses on what features to build and how to solve customer needs and benefit them. </a:t>
            </a:r>
          </a:p>
        </p:txBody>
      </p:sp>
    </p:spTree>
    <p:extLst>
      <p:ext uri="{BB962C8B-B14F-4D97-AF65-F5344CB8AC3E}">
        <p14:creationId xmlns:p14="http://schemas.microsoft.com/office/powerpoint/2010/main" val="29540660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B89F726-DBE5-5379-034B-5EBA0DB659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3830346-3EF9-770D-EEF0-05A7D707C1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5618" y="1887451"/>
            <a:ext cx="2305141" cy="1076343"/>
          </a:xfrm>
          <a:prstGeom prst="rect">
            <a:avLst/>
          </a:prstGeom>
        </p:spPr>
      </p:pic>
      <p:pic>
        <p:nvPicPr>
          <p:cNvPr id="17" name="Picture 16"/>
          <p:cNvPicPr>
            <a:picLocks noChangeAspect="1"/>
          </p:cNvPicPr>
          <p:nvPr/>
        </p:nvPicPr>
        <p:blipFill>
          <a:blip r:embed="rId3"/>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72172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vs. Technology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477053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Who Is It Built For?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What Is the Focus?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Deliverables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000" b="1" dirty="0">
                <a:solidFill>
                  <a:srgbClr val="0A1F61"/>
                </a:solidFill>
                <a:cs typeface="Tajawal ExtraBold" panose="00000800000000000000" pitchFamily="2" charset="-78"/>
              </a:rPr>
              <a:t>In the </a:t>
            </a:r>
            <a:r>
              <a:rPr lang="en-US" sz="2000" b="1" dirty="0">
                <a:solidFill>
                  <a:srgbClr val="FF0000"/>
                </a:solidFill>
                <a:cs typeface="Tajawal ExtraBold" panose="00000800000000000000" pitchFamily="2" charset="-78"/>
              </a:rPr>
              <a:t>technology roadmap</a:t>
            </a:r>
            <a:r>
              <a:rPr lang="en-US" sz="2000" b="1" dirty="0">
                <a:solidFill>
                  <a:srgbClr val="0A1F61"/>
                </a:solidFill>
                <a:cs typeface="Tajawal ExtraBold" panose="00000800000000000000" pitchFamily="2" charset="-78"/>
              </a:rPr>
              <a:t>, everything is specific. You set the deadlines because the other teams are dependent on the technology you build.</a:t>
            </a:r>
          </a:p>
          <a:p>
            <a:pPr marR="0" lvl="0" defTabSz="914400" eaLnBrk="1" fontAlgn="auto" latinLnBrk="0" hangingPunct="1">
              <a:lnSpc>
                <a:spcPct val="100000"/>
              </a:lnSpc>
              <a:spcBef>
                <a:spcPts val="0"/>
              </a:spcBef>
              <a:spcAft>
                <a:spcPts val="0"/>
              </a:spcAft>
              <a:buClrTx/>
              <a:buSzTx/>
              <a:tabLst/>
              <a:defRPr/>
            </a:pPr>
            <a:r>
              <a:rPr lang="en-US" sz="2000" b="1" dirty="0">
                <a:solidFill>
                  <a:srgbClr val="0A1F61"/>
                </a:solidFill>
                <a:cs typeface="Tajawal ExtraBold" panose="00000800000000000000" pitchFamily="2" charset="-78"/>
              </a:rPr>
              <a:t>A technology product roadmap example: The sales and marketing team will start their work only after the feature building side is complete. </a:t>
            </a:r>
          </a:p>
          <a:p>
            <a:pPr marR="0" lvl="0" defTabSz="914400" eaLnBrk="1" fontAlgn="auto" latinLnBrk="0" hangingPunct="1">
              <a:lnSpc>
                <a:spcPct val="100000"/>
              </a:lnSpc>
              <a:spcBef>
                <a:spcPts val="0"/>
              </a:spcBef>
              <a:spcAft>
                <a:spcPts val="0"/>
              </a:spcAft>
              <a:buClrTx/>
              <a:buSzTx/>
              <a:tabLst/>
              <a:defRPr/>
            </a:pPr>
            <a:r>
              <a:rPr lang="en-US" sz="2000" b="1" dirty="0">
                <a:solidFill>
                  <a:srgbClr val="FF0000"/>
                </a:solidFill>
                <a:cs typeface="Tajawal ExtraBold" panose="00000800000000000000" pitchFamily="2" charset="-78"/>
              </a:rPr>
              <a:t>Product roadmaps </a:t>
            </a:r>
            <a:r>
              <a:rPr lang="en-US" sz="2000" b="1" dirty="0">
                <a:solidFill>
                  <a:srgbClr val="0A1F61"/>
                </a:solidFill>
                <a:cs typeface="Tajawal ExtraBold" panose="00000800000000000000" pitchFamily="2" charset="-78"/>
              </a:rPr>
              <a:t>are not rigid in timelines, and they are flexible in approach. But that does not mean there is no set deadline. </a:t>
            </a:r>
          </a:p>
          <a:p>
            <a:pPr marR="0" lvl="0" defTabSz="914400" eaLnBrk="1" fontAlgn="auto" latinLnBrk="0" hangingPunct="1">
              <a:lnSpc>
                <a:spcPct val="100000"/>
              </a:lnSpc>
              <a:spcBef>
                <a:spcPts val="0"/>
              </a:spcBef>
              <a:spcAft>
                <a:spcPts val="0"/>
              </a:spcAft>
              <a:buClrTx/>
              <a:buSzTx/>
              <a:tabLst/>
              <a:defRPr/>
            </a:pPr>
            <a:r>
              <a:rPr lang="en-US" sz="2000" b="1" dirty="0">
                <a:solidFill>
                  <a:srgbClr val="0A1F61"/>
                </a:solidFill>
                <a:cs typeface="Tajawal ExtraBold" panose="00000800000000000000" pitchFamily="2" charset="-78"/>
              </a:rPr>
              <a:t>Product managers use these roadmaps to let the audience know that they will deliver certain features in some time.</a:t>
            </a:r>
          </a:p>
        </p:txBody>
      </p:sp>
    </p:spTree>
    <p:extLst>
      <p:ext uri="{BB962C8B-B14F-4D97-AF65-F5344CB8AC3E}">
        <p14:creationId xmlns:p14="http://schemas.microsoft.com/office/powerpoint/2010/main" val="8320219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932301" cy="840667"/>
          </a:xfrm>
          <a:prstGeom prst="rect">
            <a:avLst/>
          </a:prstGeom>
        </p:spPr>
      </p:pic>
      <p:sp>
        <p:nvSpPr>
          <p:cNvPr id="7" name="TextBox 6"/>
          <p:cNvSpPr txBox="1"/>
          <p:nvPr/>
        </p:nvSpPr>
        <p:spPr>
          <a:xfrm>
            <a:off x="2491350" y="543490"/>
            <a:ext cx="4644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example </a:t>
            </a:r>
          </a:p>
        </p:txBody>
      </p:sp>
      <p:pic>
        <p:nvPicPr>
          <p:cNvPr id="3" name="Picture 2">
            <a:extLst>
              <a:ext uri="{FF2B5EF4-FFF2-40B4-BE49-F238E27FC236}">
                <a16:creationId xmlns:a16="http://schemas.microsoft.com/office/drawing/2014/main" id="{1CE04287-F54A-E8B6-76B7-26D81175CE4E}"/>
              </a:ext>
            </a:extLst>
          </p:cNvPr>
          <p:cNvPicPr>
            <a:picLocks noChangeAspect="1"/>
          </p:cNvPicPr>
          <p:nvPr/>
        </p:nvPicPr>
        <p:blipFill>
          <a:blip r:embed="rId3"/>
          <a:stretch>
            <a:fillRect/>
          </a:stretch>
        </p:blipFill>
        <p:spPr>
          <a:xfrm>
            <a:off x="1219200" y="1510748"/>
            <a:ext cx="9621078" cy="4894814"/>
          </a:xfrm>
          <a:prstGeom prst="rect">
            <a:avLst/>
          </a:prstGeom>
        </p:spPr>
      </p:pic>
    </p:spTree>
    <p:extLst>
      <p:ext uri="{BB962C8B-B14F-4D97-AF65-F5344CB8AC3E}">
        <p14:creationId xmlns:p14="http://schemas.microsoft.com/office/powerpoint/2010/main" val="13821569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68E340D6-AB80-8EFC-9B9B-FFC50FE822C4}"/>
              </a:ext>
            </a:extLst>
          </p:cNvPr>
          <p:cNvSpPr>
            <a:spLocks noGrp="1" noChangeArrowheads="1"/>
          </p:cNvSpPr>
          <p:nvPr>
            <p:ph type="title"/>
          </p:nvPr>
        </p:nvSpPr>
        <p:spPr>
          <a:xfrm>
            <a:off x="2220515" y="410766"/>
            <a:ext cx="4955977" cy="803672"/>
          </a:xfrm>
        </p:spPr>
        <p:txBody>
          <a:bodyPr>
            <a:normAutofit fontScale="90000"/>
          </a:bodyPr>
          <a:lstStyle/>
          <a:p>
            <a:pPr eaLnBrk="1" hangingPunct="1"/>
            <a:r>
              <a:rPr lang="en-US" altLang="en-US" b="1" dirty="0"/>
              <a:t>Business Model Canvas </a:t>
            </a:r>
          </a:p>
        </p:txBody>
      </p:sp>
      <p:sp>
        <p:nvSpPr>
          <p:cNvPr id="14338" name="Rectangle 2">
            <a:extLst>
              <a:ext uri="{FF2B5EF4-FFF2-40B4-BE49-F238E27FC236}">
                <a16:creationId xmlns:a16="http://schemas.microsoft.com/office/drawing/2014/main" id="{408F40BD-C673-F562-BE8B-3AA76598EB6F}"/>
              </a:ext>
            </a:extLst>
          </p:cNvPr>
          <p:cNvSpPr>
            <a:spLocks/>
          </p:cNvSpPr>
          <p:nvPr/>
        </p:nvSpPr>
        <p:spPr bwMode="auto">
          <a:xfrm>
            <a:off x="813967" y="2224097"/>
            <a:ext cx="5741789" cy="1366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algn="l" eaLnBrk="1" hangingPunct="1"/>
            <a:r>
              <a:rPr lang="en-US" altLang="en-US" sz="2531" b="1" dirty="0">
                <a:solidFill>
                  <a:srgbClr val="7E0000"/>
                </a:solidFill>
                <a:cs typeface="Times" panose="02020603050405020304" pitchFamily="18" charset="0"/>
              </a:rPr>
              <a:t>“There is not a single Business Model . . . . There are a lot of opportunities and options, we just have to discover them all”</a:t>
            </a:r>
            <a:r>
              <a:rPr lang="en-US" altLang="en-US" sz="2531" b="1" dirty="0">
                <a:solidFill>
                  <a:schemeClr val="tx1"/>
                </a:solidFill>
                <a:cs typeface="Times" panose="02020603050405020304" pitchFamily="18" charset="0"/>
              </a:rPr>
              <a:t> </a:t>
            </a:r>
            <a:r>
              <a:rPr lang="en-US" altLang="en-US" sz="1266" b="1" dirty="0">
                <a:solidFill>
                  <a:schemeClr val="tx1"/>
                </a:solidFill>
                <a:cs typeface="Times" panose="02020603050405020304" pitchFamily="18" charset="0"/>
              </a:rPr>
              <a:t>Tim O’Reilly</a:t>
            </a:r>
          </a:p>
        </p:txBody>
      </p:sp>
      <p:sp>
        <p:nvSpPr>
          <p:cNvPr id="14340" name="Rectangle 4">
            <a:extLst>
              <a:ext uri="{FF2B5EF4-FFF2-40B4-BE49-F238E27FC236}">
                <a16:creationId xmlns:a16="http://schemas.microsoft.com/office/drawing/2014/main" id="{96E17AA2-71C1-EF2D-734B-C4B3AFBF8EF0}"/>
              </a:ext>
            </a:extLst>
          </p:cNvPr>
          <p:cNvSpPr>
            <a:spLocks/>
          </p:cNvSpPr>
          <p:nvPr/>
        </p:nvSpPr>
        <p:spPr bwMode="auto">
          <a:xfrm>
            <a:off x="2116708" y="3853160"/>
            <a:ext cx="8090297" cy="256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Learn 9 Elements of Business Model Canvas </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Understand “painting” the Canvas  </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Apply Business Model Canvas to Senior Design Project</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Identify “starting points” for Venture Capital Funding</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Initiate “hands-on” experience - Homework</a:t>
            </a:r>
          </a:p>
        </p:txBody>
      </p:sp>
      <p:pic>
        <p:nvPicPr>
          <p:cNvPr id="13318" name="Picture 5">
            <a:extLst>
              <a:ext uri="{FF2B5EF4-FFF2-40B4-BE49-F238E27FC236}">
                <a16:creationId xmlns:a16="http://schemas.microsoft.com/office/drawing/2014/main" id="{0FFF03C2-1F53-E1E8-1449-0B1564057B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94376" y="977801"/>
            <a:ext cx="1918595" cy="1918595"/>
          </a:xfrm>
          <a:prstGeom prst="rect">
            <a:avLst/>
          </a:prstGeom>
          <a:noFill/>
          <a:ln w="25400">
            <a:solidFill>
              <a:srgbClr val="7F0302"/>
            </a:solidFill>
            <a:miter lim="800000"/>
            <a:headEnd/>
            <a:tailEnd/>
          </a:ln>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A329BDE-7ACF-9E6E-4F98-1EEA09F74B29}"/>
              </a:ext>
            </a:extLst>
          </p:cNvPr>
          <p:cNvSpPr txBox="1"/>
          <p:nvPr/>
        </p:nvSpPr>
        <p:spPr>
          <a:xfrm>
            <a:off x="457196" y="1100999"/>
            <a:ext cx="6209730" cy="923330"/>
          </a:xfrm>
          <a:prstGeom prst="rect">
            <a:avLst/>
          </a:prstGeom>
          <a:solidFill>
            <a:srgbClr val="FFC000"/>
          </a:solidFill>
        </p:spPr>
        <p:txBody>
          <a:bodyPr wrap="square">
            <a:spAutoFit/>
          </a:bodyPr>
          <a:lstStyle/>
          <a:p>
            <a:pPr eaLnBrk="1" hangingPunct="1"/>
            <a:r>
              <a:rPr lang="en-US" altLang="en-US" sz="1800" i="0" dirty="0">
                <a:solidFill>
                  <a:schemeClr val="tx1"/>
                </a:solidFill>
                <a:cs typeface="Times" panose="02020603050405020304" pitchFamily="18" charset="0"/>
              </a:rPr>
              <a:t>Business Model:</a:t>
            </a:r>
          </a:p>
          <a:p>
            <a:pPr eaLnBrk="1" hangingPunct="1"/>
            <a:r>
              <a:rPr lang="en-US" altLang="en-US" sz="1800" i="0" dirty="0">
                <a:solidFill>
                  <a:schemeClr val="tx1"/>
                </a:solidFill>
                <a:cs typeface="Times" panose="02020603050405020304" pitchFamily="18" charset="0"/>
              </a:rPr>
              <a:t> Describes the rationale of how an organization creates, delivers, and captures value</a:t>
            </a:r>
          </a:p>
        </p:txBody>
      </p:sp>
      <p:pic>
        <p:nvPicPr>
          <p:cNvPr id="8" name="Graphic 21">
            <a:extLst>
              <a:ext uri="{FF2B5EF4-FFF2-40B4-BE49-F238E27FC236}">
                <a16:creationId xmlns:a16="http://schemas.microsoft.com/office/drawing/2014/main" id="{B5457DCC-494B-52A2-CF27-60A9994E92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364544" presetClass="entr" presetSubtype="70273232" fill="hold" nodeType="clickEffect">
                                  <p:stCondLst>
                                    <p:cond delay="0"/>
                                  </p:stCondLst>
                                  <p:childTnLst>
                                    <p:set>
                                      <p:cBhvr>
                                        <p:cTn id="6" dur="1" fill="hold">
                                          <p:stCondLst>
                                            <p:cond delay="499"/>
                                          </p:stCondLst>
                                        </p:cTn>
                                        <p:tgtEl>
                                          <p:spTgt spid="143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364544" presetClass="entr" presetSubtype="70523560" fill="hold" nodeType="clickEffect">
                                  <p:stCondLst>
                                    <p:cond delay="0"/>
                                  </p:stCondLst>
                                  <p:childTnLst>
                                    <p:set>
                                      <p:cBhvr>
                                        <p:cTn id="10" dur="1" fill="hold">
                                          <p:stCondLst>
                                            <p:cond delay="499"/>
                                          </p:stCondLst>
                                        </p:cTn>
                                        <p:tgtEl>
                                          <p:spTgt spid="143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40"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0AFA2647-83C7-987E-91D3-86691DD993C4}"/>
              </a:ext>
            </a:extLst>
          </p:cNvPr>
          <p:cNvSpPr>
            <a:spLocks noGrp="1" noChangeArrowheads="1"/>
          </p:cNvSpPr>
          <p:nvPr>
            <p:ph type="title"/>
          </p:nvPr>
        </p:nvSpPr>
        <p:spPr/>
        <p:txBody>
          <a:bodyPr/>
          <a:lstStyle/>
          <a:p>
            <a:pPr eaLnBrk="1" hangingPunct="1"/>
            <a:r>
              <a:rPr lang="en-US" altLang="en-US"/>
              <a:t>Business Model Canvas</a:t>
            </a:r>
          </a:p>
        </p:txBody>
      </p:sp>
      <p:pic>
        <p:nvPicPr>
          <p:cNvPr id="17411" name="Picture 2">
            <a:extLst>
              <a:ext uri="{FF2B5EF4-FFF2-40B4-BE49-F238E27FC236}">
                <a16:creationId xmlns:a16="http://schemas.microsoft.com/office/drawing/2014/main" id="{E342D538-D4F5-8181-0A35-BB137C099E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3222" y="1750219"/>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6" name="Graphic 21">
            <a:extLst>
              <a:ext uri="{FF2B5EF4-FFF2-40B4-BE49-F238E27FC236}">
                <a16:creationId xmlns:a16="http://schemas.microsoft.com/office/drawing/2014/main" id="{0AED1B2B-54C0-A332-F98E-0017E4AE5C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Sld>
  <p:clrMapOvr>
    <a:masterClrMapping/>
  </p:clrMapOvr>
  <p:transition spd="med">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936EA206-0172-F344-4392-9EFEE91EC713}"/>
              </a:ext>
            </a:extLst>
          </p:cNvPr>
          <p:cNvSpPr>
            <a:spLocks noGrp="1" noChangeArrowheads="1"/>
          </p:cNvSpPr>
          <p:nvPr>
            <p:ph type="title"/>
          </p:nvPr>
        </p:nvSpPr>
        <p:spPr/>
        <p:txBody>
          <a:bodyPr/>
          <a:lstStyle/>
          <a:p>
            <a:pPr eaLnBrk="1" hangingPunct="1"/>
            <a:r>
              <a:rPr lang="en-US" altLang="en-US" sz="3375"/>
              <a:t>Business Model - 9 Building Blocks</a:t>
            </a:r>
          </a:p>
        </p:txBody>
      </p:sp>
      <p:pic>
        <p:nvPicPr>
          <p:cNvPr id="18435" name="Picture 2">
            <a:extLst>
              <a:ext uri="{FF2B5EF4-FFF2-40B4-BE49-F238E27FC236}">
                <a16:creationId xmlns:a16="http://schemas.microsoft.com/office/drawing/2014/main" id="{87520436-651B-97BD-A332-3AE4AB2F87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851" y="2536031"/>
            <a:ext cx="8099227" cy="3510484"/>
          </a:xfrm>
          <a:prstGeom prst="rect">
            <a:avLst/>
          </a:prstGeom>
          <a:noFill/>
          <a:ln w="25400">
            <a:solidFill>
              <a:srgbClr val="7F0202"/>
            </a:solidFill>
            <a:miter lim="800000"/>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9DE5BB77-FE69-AD6F-A1F9-471B2BD9E8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3854" y="116248"/>
            <a:ext cx="2977897" cy="1390474"/>
          </a:xfrm>
          <a:prstGeom prst="rect">
            <a:avLst/>
          </a:prstGeom>
        </p:spPr>
      </p:pic>
    </p:spTree>
  </p:cSld>
  <p:clrMapOvr>
    <a:masterClrMapping/>
  </p:clrMapOvr>
  <p:transition spd="med">
    <p:dissolv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20C96A25-8EE6-0406-48E7-5FBFCF2829CE}"/>
              </a:ext>
            </a:extLst>
          </p:cNvPr>
          <p:cNvSpPr>
            <a:spLocks noGrp="1" noChangeArrowheads="1"/>
          </p:cNvSpPr>
          <p:nvPr>
            <p:ph type="title"/>
          </p:nvPr>
        </p:nvSpPr>
        <p:spPr/>
        <p:txBody>
          <a:bodyPr/>
          <a:lstStyle/>
          <a:p>
            <a:pPr eaLnBrk="1" hangingPunct="1"/>
            <a:r>
              <a:rPr lang="en-US" altLang="en-US" sz="3375"/>
              <a:t>Business Model - 9 Building Blocks</a:t>
            </a:r>
          </a:p>
        </p:txBody>
      </p:sp>
      <p:pic>
        <p:nvPicPr>
          <p:cNvPr id="19459" name="Picture 2">
            <a:extLst>
              <a:ext uri="{FF2B5EF4-FFF2-40B4-BE49-F238E27FC236}">
                <a16:creationId xmlns:a16="http://schemas.microsoft.com/office/drawing/2014/main" id="{08991E1C-4D8A-173D-426F-6423A1D1A5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4904" y="2562820"/>
            <a:ext cx="8264426" cy="2920008"/>
          </a:xfrm>
          <a:prstGeom prst="rect">
            <a:avLst/>
          </a:prstGeom>
          <a:noFill/>
          <a:ln w="25400">
            <a:solidFill>
              <a:srgbClr val="7F0303"/>
            </a:solidFill>
            <a:miter lim="800000"/>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724252D5-9433-B4E6-A6AA-47F7B1B08C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Sld>
  <p:clrMapOvr>
    <a:masterClrMapping/>
  </p:clrMapOvr>
  <p:transition spd="med">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DC07A7D1-D060-738D-844F-F2A096A74D9B}"/>
              </a:ext>
            </a:extLst>
          </p:cNvPr>
          <p:cNvSpPr>
            <a:spLocks noGrp="1" noChangeArrowheads="1"/>
          </p:cNvSpPr>
          <p:nvPr>
            <p:ph type="title"/>
          </p:nvPr>
        </p:nvSpPr>
        <p:spPr/>
        <p:txBody>
          <a:bodyPr/>
          <a:lstStyle/>
          <a:p>
            <a:pPr eaLnBrk="1" hangingPunct="1"/>
            <a:r>
              <a:rPr lang="en-US" altLang="en-US" sz="3726"/>
              <a:t>Customer Segmentation Building Block</a:t>
            </a:r>
          </a:p>
        </p:txBody>
      </p:sp>
      <p:pic>
        <p:nvPicPr>
          <p:cNvPr id="20483" name="Picture 2">
            <a:extLst>
              <a:ext uri="{FF2B5EF4-FFF2-40B4-BE49-F238E27FC236}">
                <a16:creationId xmlns:a16="http://schemas.microsoft.com/office/drawing/2014/main" id="{E88336F0-76B2-26F9-0E31-AF6AE9D292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9383" y="4634508"/>
            <a:ext cx="4268391" cy="2125266"/>
          </a:xfrm>
          <a:prstGeom prst="rect">
            <a:avLst/>
          </a:prstGeom>
          <a:noFill/>
          <a:ln w="25400">
            <a:solidFill>
              <a:srgbClr val="7E0102"/>
            </a:solidFill>
            <a:miter lim="800000"/>
            <a:headEnd/>
            <a:tailEnd/>
          </a:ln>
          <a:extLst>
            <a:ext uri="{909E8E84-426E-40DD-AFC4-6F175D3DCCD1}">
              <a14:hiddenFill xmlns:a14="http://schemas.microsoft.com/office/drawing/2010/main">
                <a:solidFill>
                  <a:srgbClr val="FFFFFF"/>
                </a:solidFill>
              </a14:hiddenFill>
            </a:ext>
          </a:extLst>
        </p:spPr>
      </p:pic>
      <p:sp>
        <p:nvSpPr>
          <p:cNvPr id="21507" name="Rectangle 3">
            <a:extLst>
              <a:ext uri="{FF2B5EF4-FFF2-40B4-BE49-F238E27FC236}">
                <a16:creationId xmlns:a16="http://schemas.microsoft.com/office/drawing/2014/main" id="{AAA53FFA-09C7-4888-FA92-2B57307BD952}"/>
              </a:ext>
            </a:extLst>
          </p:cNvPr>
          <p:cNvSpPr>
            <a:spLocks/>
          </p:cNvSpPr>
          <p:nvPr/>
        </p:nvSpPr>
        <p:spPr bwMode="auto">
          <a:xfrm>
            <a:off x="2149078" y="1580555"/>
            <a:ext cx="7893844"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Defines a group of people, or organizations, an enterprise aims to reach and serve</a:t>
            </a:r>
          </a:p>
        </p:txBody>
      </p:sp>
      <p:sp>
        <p:nvSpPr>
          <p:cNvPr id="21508" name="Rectangle 4">
            <a:extLst>
              <a:ext uri="{FF2B5EF4-FFF2-40B4-BE49-F238E27FC236}">
                <a16:creationId xmlns:a16="http://schemas.microsoft.com/office/drawing/2014/main" id="{48D85430-D3DB-14AD-E747-9048D002EFD9}"/>
              </a:ext>
            </a:extLst>
          </p:cNvPr>
          <p:cNvSpPr>
            <a:spLocks/>
          </p:cNvSpPr>
          <p:nvPr/>
        </p:nvSpPr>
        <p:spPr bwMode="auto">
          <a:xfrm>
            <a:off x="1729383" y="2799457"/>
            <a:ext cx="4268391" cy="1741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Customers are heart of Plan</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Group Customers into distinct segments with common needs &amp; behaviors</a:t>
            </a:r>
          </a:p>
        </p:txBody>
      </p:sp>
      <p:sp>
        <p:nvSpPr>
          <p:cNvPr id="21509" name="Rectangle 5">
            <a:extLst>
              <a:ext uri="{FF2B5EF4-FFF2-40B4-BE49-F238E27FC236}">
                <a16:creationId xmlns:a16="http://schemas.microsoft.com/office/drawing/2014/main" id="{CFA584F8-021F-12AC-770F-DB32CE8A63B2}"/>
              </a:ext>
            </a:extLst>
          </p:cNvPr>
          <p:cNvSpPr>
            <a:spLocks/>
          </p:cNvSpPr>
          <p:nvPr/>
        </p:nvSpPr>
        <p:spPr bwMode="auto">
          <a:xfrm>
            <a:off x="6471047" y="2803922"/>
            <a:ext cx="4268391" cy="3045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i="0" u="sng">
                <a:solidFill>
                  <a:schemeClr val="tx1"/>
                </a:solidFill>
                <a:cs typeface="Times" panose="02020603050405020304" pitchFamily="18" charset="0"/>
              </a:rPr>
              <a:t>Separate segments</a:t>
            </a:r>
            <a:r>
              <a:rPr lang="en-US" altLang="en-US" sz="2531" i="0">
                <a:solidFill>
                  <a:schemeClr val="tx1"/>
                </a:solidFill>
                <a:cs typeface="Times" panose="02020603050405020304" pitchFamily="18" charset="0"/>
              </a:rPr>
              <a:t> if:</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Need a distinct product</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Utilize different Channels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Require special Relationships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Have different profitabilities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Pay for unique aspects</a:t>
            </a:r>
          </a:p>
        </p:txBody>
      </p:sp>
      <p:pic>
        <p:nvPicPr>
          <p:cNvPr id="6" name="Graphic 21">
            <a:extLst>
              <a:ext uri="{FF2B5EF4-FFF2-40B4-BE49-F238E27FC236}">
                <a16:creationId xmlns:a16="http://schemas.microsoft.com/office/drawing/2014/main" id="{15943999-C2FF-231F-AD02-92F9DCD3377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8684" y="407039"/>
            <a:ext cx="2749115" cy="1283649"/>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528000" presetClass="entr" presetSubtype="64170960" fill="hold" nodeType="clickEffect">
                                  <p:stCondLst>
                                    <p:cond delay="0"/>
                                  </p:stCondLst>
                                  <p:childTnLst>
                                    <p:set>
                                      <p:cBhvr>
                                        <p:cTn id="6" dur="1" fill="hold">
                                          <p:stCondLst>
                                            <p:cond delay="499"/>
                                          </p:stCondLst>
                                        </p:cTn>
                                        <p:tgtEl>
                                          <p:spTgt spid="2150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528000" presetClass="entr" presetSubtype="64171392" fill="hold" nodeType="clickEffect">
                                  <p:stCondLst>
                                    <p:cond delay="0"/>
                                  </p:stCondLst>
                                  <p:childTnLst>
                                    <p:set>
                                      <p:cBhvr>
                                        <p:cTn id="10" dur="1" fill="hold">
                                          <p:stCondLst>
                                            <p:cond delay="499"/>
                                          </p:stCondLst>
                                        </p:cTn>
                                        <p:tgtEl>
                                          <p:spTgt spid="2150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528000" presetClass="entr" presetSubtype="64171432" fill="hold" nodeType="clickEffect">
                                  <p:stCondLst>
                                    <p:cond delay="0"/>
                                  </p:stCondLst>
                                  <p:childTnLst>
                                    <p:set>
                                      <p:cBhvr>
                                        <p:cTn id="14" dur="1" fill="hold">
                                          <p:stCondLst>
                                            <p:cond delay="499"/>
                                          </p:stCondLst>
                                        </p:cTn>
                                        <p:tgtEl>
                                          <p:spTgt spid="215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utoUpdateAnimBg="0"/>
      <p:bldP spid="21508" grpId="0" autoUpdateAnimBg="0"/>
      <p:bldP spid="21509"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86F52C3C-38B6-F1AD-6F0B-9826D941CB85}"/>
              </a:ext>
            </a:extLst>
          </p:cNvPr>
          <p:cNvSpPr>
            <a:spLocks noGrp="1" noChangeArrowheads="1"/>
          </p:cNvSpPr>
          <p:nvPr>
            <p:ph type="title"/>
          </p:nvPr>
        </p:nvSpPr>
        <p:spPr/>
        <p:txBody>
          <a:bodyPr/>
          <a:lstStyle/>
          <a:p>
            <a:pPr eaLnBrk="1" hangingPunct="1"/>
            <a:r>
              <a:rPr lang="en-US" altLang="en-US"/>
              <a:t>Types of Customer Segments</a:t>
            </a:r>
          </a:p>
        </p:txBody>
      </p:sp>
      <p:sp>
        <p:nvSpPr>
          <p:cNvPr id="22530" name="Rectangle 2">
            <a:extLst>
              <a:ext uri="{FF2B5EF4-FFF2-40B4-BE49-F238E27FC236}">
                <a16:creationId xmlns:a16="http://schemas.microsoft.com/office/drawing/2014/main" id="{BBDFD31B-8C35-9D9E-FBA3-9D263FF8AD80}"/>
              </a:ext>
            </a:extLst>
          </p:cNvPr>
          <p:cNvSpPr>
            <a:spLocks/>
          </p:cNvSpPr>
          <p:nvPr/>
        </p:nvSpPr>
        <p:spPr bwMode="auto">
          <a:xfrm>
            <a:off x="1541860" y="2120801"/>
            <a:ext cx="2875359" cy="3116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302"/>
                </a:solidFill>
                <a:cs typeface="Times" panose="02020603050405020304" pitchFamily="18" charset="0"/>
              </a:rPr>
              <a:t>Mass Market</a:t>
            </a:r>
          </a:p>
          <a:p>
            <a:pPr eaLnBrk="1" hangingPunct="1">
              <a:spcBef>
                <a:spcPts val="703"/>
              </a:spcBef>
            </a:pPr>
            <a:r>
              <a:rPr lang="en-US" altLang="en-US" sz="2531" i="0">
                <a:solidFill>
                  <a:schemeClr val="tx1"/>
                </a:solidFill>
                <a:cs typeface="Times" panose="02020603050405020304" pitchFamily="18" charset="0"/>
              </a:rPr>
              <a:t>Don’t distinguish Segments</a:t>
            </a:r>
          </a:p>
          <a:p>
            <a:pPr eaLnBrk="1" hangingPunct="1">
              <a:spcBef>
                <a:spcPts val="703"/>
              </a:spcBef>
            </a:pPr>
            <a:endParaRPr lang="en-US" altLang="en-US" sz="2531" i="0">
              <a:solidFill>
                <a:schemeClr val="tx1"/>
              </a:solidFill>
              <a:cs typeface="Times" panose="02020603050405020304" pitchFamily="18" charset="0"/>
            </a:endParaRPr>
          </a:p>
          <a:p>
            <a:pPr eaLnBrk="1" hangingPunct="1">
              <a:spcBef>
                <a:spcPts val="703"/>
              </a:spcBef>
            </a:pPr>
            <a:endParaRPr lang="en-US" altLang="en-US" sz="2531" i="0">
              <a:solidFill>
                <a:schemeClr val="tx1"/>
              </a:solidFill>
              <a:cs typeface="Times" panose="02020603050405020304" pitchFamily="18" charset="0"/>
            </a:endParaRPr>
          </a:p>
          <a:p>
            <a:pPr eaLnBrk="1" hangingPunct="1"/>
            <a:r>
              <a:rPr lang="en-US" altLang="en-US" sz="2531" b="1" i="0">
                <a:solidFill>
                  <a:srgbClr val="7F0304"/>
                </a:solidFill>
                <a:cs typeface="Times" panose="02020603050405020304" pitchFamily="18" charset="0"/>
              </a:rPr>
              <a:t>Niche Market</a:t>
            </a:r>
          </a:p>
          <a:p>
            <a:pPr eaLnBrk="1" hangingPunct="1">
              <a:spcBef>
                <a:spcPts val="703"/>
              </a:spcBef>
            </a:pPr>
            <a:r>
              <a:rPr lang="en-US" altLang="en-US" sz="2531" i="0">
                <a:solidFill>
                  <a:schemeClr val="tx1"/>
                </a:solidFill>
                <a:cs typeface="Times" panose="02020603050405020304" pitchFamily="18" charset="0"/>
              </a:rPr>
              <a:t>Specific Segments</a:t>
            </a:r>
          </a:p>
        </p:txBody>
      </p:sp>
      <p:sp>
        <p:nvSpPr>
          <p:cNvPr id="22531" name="Rectangle 3">
            <a:extLst>
              <a:ext uri="{FF2B5EF4-FFF2-40B4-BE49-F238E27FC236}">
                <a16:creationId xmlns:a16="http://schemas.microsoft.com/office/drawing/2014/main" id="{FB5350EB-A227-8F86-2084-8D8C5AF75F53}"/>
              </a:ext>
            </a:extLst>
          </p:cNvPr>
          <p:cNvSpPr>
            <a:spLocks/>
          </p:cNvSpPr>
          <p:nvPr/>
        </p:nvSpPr>
        <p:spPr bwMode="auto">
          <a:xfrm>
            <a:off x="7614047" y="2125266"/>
            <a:ext cx="2875359" cy="359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301"/>
                </a:solidFill>
                <a:cs typeface="Times" panose="02020603050405020304" pitchFamily="18" charset="0"/>
              </a:rPr>
              <a:t>Diversified</a:t>
            </a:r>
          </a:p>
          <a:p>
            <a:pPr eaLnBrk="1" hangingPunct="1">
              <a:spcBef>
                <a:spcPts val="703"/>
              </a:spcBef>
            </a:pPr>
            <a:r>
              <a:rPr lang="en-US" altLang="en-US" sz="2531" i="0">
                <a:solidFill>
                  <a:schemeClr val="tx1"/>
                </a:solidFill>
                <a:cs typeface="Times" panose="02020603050405020304" pitchFamily="18" charset="0"/>
              </a:rPr>
              <a:t>Serves unrelated Segments </a:t>
            </a:r>
          </a:p>
          <a:p>
            <a:pPr eaLnBrk="1" hangingPunct="1">
              <a:spcBef>
                <a:spcPts val="703"/>
              </a:spcBef>
            </a:pPr>
            <a:endParaRPr lang="en-US" altLang="en-US" sz="2531" i="0">
              <a:solidFill>
                <a:schemeClr val="tx1"/>
              </a:solidFill>
              <a:cs typeface="Times" panose="02020603050405020304" pitchFamily="18" charset="0"/>
            </a:endParaRPr>
          </a:p>
          <a:p>
            <a:pPr eaLnBrk="1" hangingPunct="1">
              <a:spcBef>
                <a:spcPts val="703"/>
              </a:spcBef>
            </a:pPr>
            <a:endParaRPr lang="en-US" altLang="en-US" sz="2531" i="0">
              <a:solidFill>
                <a:schemeClr val="tx1"/>
              </a:solidFill>
              <a:cs typeface="Times" panose="02020603050405020304" pitchFamily="18" charset="0"/>
            </a:endParaRPr>
          </a:p>
          <a:p>
            <a:pPr eaLnBrk="1" hangingPunct="1"/>
            <a:endParaRPr lang="en-US" altLang="en-US" sz="633" i="0">
              <a:solidFill>
                <a:schemeClr val="tx1"/>
              </a:solidFill>
              <a:cs typeface="Times" panose="02020603050405020304" pitchFamily="18" charset="0"/>
            </a:endParaRPr>
          </a:p>
          <a:p>
            <a:pPr eaLnBrk="1" hangingPunct="1"/>
            <a:r>
              <a:rPr lang="en-US" altLang="en-US" sz="2531" b="1" i="0">
                <a:solidFill>
                  <a:srgbClr val="7F0302"/>
                </a:solidFill>
                <a:cs typeface="Times" panose="02020603050405020304" pitchFamily="18" charset="0"/>
              </a:rPr>
              <a:t>Multi-Sided</a:t>
            </a:r>
          </a:p>
          <a:p>
            <a:pPr eaLnBrk="1" hangingPunct="1">
              <a:spcBef>
                <a:spcPts val="703"/>
              </a:spcBef>
            </a:pPr>
            <a:r>
              <a:rPr lang="en-US" altLang="en-US" sz="2531" i="0">
                <a:solidFill>
                  <a:schemeClr val="tx1"/>
                </a:solidFill>
                <a:cs typeface="Times" panose="02020603050405020304" pitchFamily="18" charset="0"/>
              </a:rPr>
              <a:t>Interdependent Segments </a:t>
            </a:r>
          </a:p>
        </p:txBody>
      </p:sp>
      <p:sp>
        <p:nvSpPr>
          <p:cNvPr id="22532" name="Rectangle 4">
            <a:extLst>
              <a:ext uri="{FF2B5EF4-FFF2-40B4-BE49-F238E27FC236}">
                <a16:creationId xmlns:a16="http://schemas.microsoft.com/office/drawing/2014/main" id="{BED2BA5E-0D66-2521-0289-238035E24F8B}"/>
              </a:ext>
            </a:extLst>
          </p:cNvPr>
          <p:cNvSpPr>
            <a:spLocks/>
          </p:cNvSpPr>
          <p:nvPr/>
        </p:nvSpPr>
        <p:spPr bwMode="auto">
          <a:xfrm>
            <a:off x="4577953" y="4438055"/>
            <a:ext cx="2875359" cy="2080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002"/>
                </a:solidFill>
                <a:cs typeface="Times" panose="02020603050405020304" pitchFamily="18" charset="0"/>
              </a:rPr>
              <a:t>Segmented</a:t>
            </a:r>
          </a:p>
          <a:p>
            <a:pPr eaLnBrk="1" hangingPunct="1">
              <a:spcBef>
                <a:spcPts val="703"/>
              </a:spcBef>
            </a:pPr>
            <a:r>
              <a:rPr lang="en-US" altLang="en-US" sz="2531" i="0">
                <a:solidFill>
                  <a:schemeClr val="tx1"/>
                </a:solidFill>
                <a:cs typeface="Times" panose="02020603050405020304" pitchFamily="18" charset="0"/>
              </a:rPr>
              <a:t>Distinguish between segments with different needs</a:t>
            </a:r>
          </a:p>
        </p:txBody>
      </p:sp>
      <p:pic>
        <p:nvPicPr>
          <p:cNvPr id="21511" name="Picture 6">
            <a:extLst>
              <a:ext uri="{FF2B5EF4-FFF2-40B4-BE49-F238E27FC236}">
                <a16:creationId xmlns:a16="http://schemas.microsoft.com/office/drawing/2014/main" id="{EBC9D186-439C-BBDA-503D-A4B9275ACE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810" y="2137544"/>
            <a:ext cx="2748111" cy="1919883"/>
          </a:xfrm>
          <a:prstGeom prst="rect">
            <a:avLst/>
          </a:prstGeom>
          <a:noFill/>
          <a:ln w="25400">
            <a:solidFill>
              <a:srgbClr val="7E0201"/>
            </a:solidFill>
            <a:miter lim="800000"/>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0DDC6F0E-43E5-A67F-00E2-B2726A39DD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44313" y="282431"/>
            <a:ext cx="3015981" cy="14082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6816" presetClass="entr" presetSubtype="70273152" fill="hold" nodeType="clickEffect">
                                  <p:stCondLst>
                                    <p:cond delay="0"/>
                                  </p:stCondLst>
                                  <p:childTnLst>
                                    <p:set>
                                      <p:cBhvr>
                                        <p:cTn id="6" dur="1" fill="hold">
                                          <p:stCondLst>
                                            <p:cond delay="499"/>
                                          </p:stCondLst>
                                        </p:cTn>
                                        <p:tgtEl>
                                          <p:spTgt spid="225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6816" presetClass="entr" presetSubtype="71532752" fill="hold" nodeType="clickEffect">
                                  <p:stCondLst>
                                    <p:cond delay="0"/>
                                  </p:stCondLst>
                                  <p:childTnLst>
                                    <p:set>
                                      <p:cBhvr>
                                        <p:cTn id="10" dur="1" fill="hold">
                                          <p:stCondLst>
                                            <p:cond delay="499"/>
                                          </p:stCondLst>
                                        </p:cTn>
                                        <p:tgtEl>
                                          <p:spTgt spid="2253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946816" presetClass="entr" presetSubtype="71532712" fill="hold" nodeType="clickEffect">
                                  <p:stCondLst>
                                    <p:cond delay="0"/>
                                  </p:stCondLst>
                                  <p:childTnLst>
                                    <p:set>
                                      <p:cBhvr>
                                        <p:cTn id="14" dur="1" fill="hold">
                                          <p:stCondLst>
                                            <p:cond delay="499"/>
                                          </p:stCondLst>
                                        </p:cTn>
                                        <p:tgtEl>
                                          <p:spTgt spid="225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utoUpdateAnimBg="0"/>
      <p:bldP spid="22531" grpId="0" autoUpdateAnimBg="0"/>
      <p:bldP spid="22532"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a:extLst>
              <a:ext uri="{FF2B5EF4-FFF2-40B4-BE49-F238E27FC236}">
                <a16:creationId xmlns:a16="http://schemas.microsoft.com/office/drawing/2014/main" id="{21D1E347-3036-A51A-1E91-217E6AA0F965}"/>
              </a:ext>
            </a:extLst>
          </p:cNvPr>
          <p:cNvSpPr>
            <a:spLocks noGrp="1" noChangeArrowheads="1"/>
          </p:cNvSpPr>
          <p:nvPr>
            <p:ph type="title"/>
          </p:nvPr>
        </p:nvSpPr>
        <p:spPr/>
        <p:txBody>
          <a:bodyPr/>
          <a:lstStyle/>
          <a:p>
            <a:pPr eaLnBrk="1" hangingPunct="1"/>
            <a:r>
              <a:rPr lang="en-US" altLang="en-US" sz="4430"/>
              <a:t>Value Proposition Building Block</a:t>
            </a:r>
          </a:p>
        </p:txBody>
      </p:sp>
      <p:pic>
        <p:nvPicPr>
          <p:cNvPr id="22531" name="Picture 2">
            <a:extLst>
              <a:ext uri="{FF2B5EF4-FFF2-40B4-BE49-F238E27FC236}">
                <a16:creationId xmlns:a16="http://schemas.microsoft.com/office/drawing/2014/main" id="{DD2B0EE1-EF19-D1F2-9CB9-D6F0CD0939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7609" y="3527226"/>
            <a:ext cx="4268391" cy="2152055"/>
          </a:xfrm>
          <a:prstGeom prst="rect">
            <a:avLst/>
          </a:prstGeom>
          <a:noFill/>
          <a:ln w="25400">
            <a:solidFill>
              <a:srgbClr val="7E0000"/>
            </a:solidFill>
            <a:miter lim="800000"/>
            <a:headEnd/>
            <a:tailEnd/>
          </a:ln>
          <a:extLst>
            <a:ext uri="{909E8E84-426E-40DD-AFC4-6F175D3DCCD1}">
              <a14:hiddenFill xmlns:a14="http://schemas.microsoft.com/office/drawing/2010/main">
                <a:solidFill>
                  <a:srgbClr val="FFFFFF"/>
                </a:solidFill>
              </a14:hiddenFill>
            </a:ext>
          </a:extLst>
        </p:spPr>
      </p:pic>
      <p:sp>
        <p:nvSpPr>
          <p:cNvPr id="23555" name="Rectangle 3">
            <a:extLst>
              <a:ext uri="{FF2B5EF4-FFF2-40B4-BE49-F238E27FC236}">
                <a16:creationId xmlns:a16="http://schemas.microsoft.com/office/drawing/2014/main" id="{82AD605E-D530-D5B1-4BA7-8BFFC8E1211D}"/>
              </a:ext>
            </a:extLst>
          </p:cNvPr>
          <p:cNvSpPr>
            <a:spLocks/>
          </p:cNvSpPr>
          <p:nvPr/>
        </p:nvSpPr>
        <p:spPr bwMode="auto">
          <a:xfrm>
            <a:off x="1827610" y="2018109"/>
            <a:ext cx="8447484"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the bundle of products and services that create value for a specific Customer Segment</a:t>
            </a:r>
          </a:p>
        </p:txBody>
      </p:sp>
      <p:sp>
        <p:nvSpPr>
          <p:cNvPr id="23556" name="Rectangle 4">
            <a:extLst>
              <a:ext uri="{FF2B5EF4-FFF2-40B4-BE49-F238E27FC236}">
                <a16:creationId xmlns:a16="http://schemas.microsoft.com/office/drawing/2014/main" id="{F29C259A-B93E-F7AE-2E9B-0C2B25C8988F}"/>
              </a:ext>
            </a:extLst>
          </p:cNvPr>
          <p:cNvSpPr>
            <a:spLocks/>
          </p:cNvSpPr>
          <p:nvPr/>
        </p:nvSpPr>
        <p:spPr bwMode="auto">
          <a:xfrm>
            <a:off x="6531322" y="3549551"/>
            <a:ext cx="4018359" cy="225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254000" indent="-254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Reason why Customers buy from one company over another</a:t>
            </a:r>
          </a:p>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Solves a Customer Problem, or satisfies a set of Needs</a:t>
            </a:r>
          </a:p>
        </p:txBody>
      </p:sp>
      <p:pic>
        <p:nvPicPr>
          <p:cNvPr id="6" name="Graphic 21">
            <a:extLst>
              <a:ext uri="{FF2B5EF4-FFF2-40B4-BE49-F238E27FC236}">
                <a16:creationId xmlns:a16="http://schemas.microsoft.com/office/drawing/2014/main" id="{FF68F9F7-5BFF-1014-C34A-B0509F0C90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82596" y="506875"/>
            <a:ext cx="2535303" cy="1183813"/>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7584" presetClass="entr" presetSubtype="64171048" fill="hold" nodeType="clickEffect">
                                  <p:stCondLst>
                                    <p:cond delay="0"/>
                                  </p:stCondLst>
                                  <p:childTnLst>
                                    <p:set>
                                      <p:cBhvr>
                                        <p:cTn id="6" dur="1" fill="hold">
                                          <p:stCondLst>
                                            <p:cond delay="499"/>
                                          </p:stCondLst>
                                        </p:cTn>
                                        <p:tgtEl>
                                          <p:spTgt spid="235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7584" presetClass="entr" presetSubtype="64171816" fill="hold" nodeType="clickEffect">
                                  <p:stCondLst>
                                    <p:cond delay="0"/>
                                  </p:stCondLst>
                                  <p:childTnLst>
                                    <p:set>
                                      <p:cBhvr>
                                        <p:cTn id="10" dur="1" fill="hold">
                                          <p:stCondLst>
                                            <p:cond delay="499"/>
                                          </p:stCondLst>
                                        </p:cTn>
                                        <p:tgtEl>
                                          <p:spTgt spid="235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autoUpdateAnimBg="0"/>
      <p:bldP spid="23556"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EEF5CB09-3E08-7983-2393-6015BA02A613}"/>
              </a:ext>
            </a:extLst>
          </p:cNvPr>
          <p:cNvSpPr>
            <a:spLocks noGrp="1" noChangeArrowheads="1"/>
          </p:cNvSpPr>
          <p:nvPr>
            <p:ph type="title"/>
          </p:nvPr>
        </p:nvSpPr>
        <p:spPr/>
        <p:txBody>
          <a:bodyPr/>
          <a:lstStyle/>
          <a:p>
            <a:pPr eaLnBrk="1" hangingPunct="1"/>
            <a:r>
              <a:rPr lang="en-US" altLang="en-US"/>
              <a:t>Value Proposition Elements</a:t>
            </a:r>
          </a:p>
        </p:txBody>
      </p:sp>
      <p:sp>
        <p:nvSpPr>
          <p:cNvPr id="24578" name="Rectangle 2">
            <a:extLst>
              <a:ext uri="{FF2B5EF4-FFF2-40B4-BE49-F238E27FC236}">
                <a16:creationId xmlns:a16="http://schemas.microsoft.com/office/drawing/2014/main" id="{CF92D694-5F82-9D35-969C-8D7BC25EFC2A}"/>
              </a:ext>
            </a:extLst>
          </p:cNvPr>
          <p:cNvSpPr>
            <a:spLocks/>
          </p:cNvSpPr>
          <p:nvPr/>
        </p:nvSpPr>
        <p:spPr bwMode="auto">
          <a:xfrm>
            <a:off x="4613672" y="2665512"/>
            <a:ext cx="2875359" cy="3027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E0000"/>
                </a:solidFill>
                <a:cs typeface="Times" panose="02020603050405020304" pitchFamily="18" charset="0"/>
              </a:rPr>
              <a:t>Performance</a:t>
            </a:r>
          </a:p>
          <a:p>
            <a:pPr eaLnBrk="1" hangingPunct="1">
              <a:spcBef>
                <a:spcPts val="703"/>
              </a:spcBef>
            </a:pPr>
            <a:r>
              <a:rPr lang="en-US" altLang="en-US" sz="2531" i="0">
                <a:solidFill>
                  <a:schemeClr val="tx1"/>
                </a:solidFill>
                <a:cs typeface="Times" panose="02020603050405020304" pitchFamily="18" charset="0"/>
              </a:rPr>
              <a:t>Common way to create value</a:t>
            </a:r>
          </a:p>
          <a:p>
            <a:pPr eaLnBrk="1" hangingPunct="1">
              <a:spcBef>
                <a:spcPts val="703"/>
              </a:spcBef>
            </a:pPr>
            <a:endParaRPr lang="en-US" altLang="en-US" sz="2531" i="0">
              <a:solidFill>
                <a:schemeClr val="tx1"/>
              </a:solidFill>
              <a:cs typeface="Times" panose="02020603050405020304" pitchFamily="18" charset="0"/>
            </a:endParaRPr>
          </a:p>
          <a:p>
            <a:pPr eaLnBrk="1" hangingPunct="1">
              <a:spcBef>
                <a:spcPts val="703"/>
              </a:spcBef>
            </a:pPr>
            <a:r>
              <a:rPr lang="en-US" altLang="en-US" sz="2531" i="0">
                <a:solidFill>
                  <a:schemeClr val="tx1"/>
                </a:solidFill>
                <a:cs typeface="Times" panose="02020603050405020304" pitchFamily="18" charset="0"/>
              </a:rPr>
              <a:t>PC sector relied on powerful machines, but has limits</a:t>
            </a:r>
          </a:p>
        </p:txBody>
      </p:sp>
      <p:sp>
        <p:nvSpPr>
          <p:cNvPr id="24579" name="Rectangle 3">
            <a:extLst>
              <a:ext uri="{FF2B5EF4-FFF2-40B4-BE49-F238E27FC236}">
                <a16:creationId xmlns:a16="http://schemas.microsoft.com/office/drawing/2014/main" id="{45B035BB-F910-DF33-FB50-26D763BC8388}"/>
              </a:ext>
            </a:extLst>
          </p:cNvPr>
          <p:cNvSpPr>
            <a:spLocks/>
          </p:cNvSpPr>
          <p:nvPr/>
        </p:nvSpPr>
        <p:spPr bwMode="auto">
          <a:xfrm>
            <a:off x="7533680" y="3277195"/>
            <a:ext cx="3018234" cy="3152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404"/>
                </a:solidFill>
                <a:cs typeface="Times" panose="02020603050405020304" pitchFamily="18" charset="0"/>
              </a:rPr>
              <a:t>Customization</a:t>
            </a:r>
          </a:p>
          <a:p>
            <a:pPr eaLnBrk="1" hangingPunct="1">
              <a:spcBef>
                <a:spcPts val="703"/>
              </a:spcBef>
            </a:pPr>
            <a:r>
              <a:rPr lang="en-US" altLang="en-US" sz="2531" i="0">
                <a:solidFill>
                  <a:schemeClr val="tx1"/>
                </a:solidFill>
                <a:cs typeface="Times" panose="02020603050405020304" pitchFamily="18" charset="0"/>
              </a:rPr>
              <a:t>Tailoring products &amp; services to specific Customers</a:t>
            </a:r>
          </a:p>
          <a:p>
            <a:pPr eaLnBrk="1" hangingPunct="1">
              <a:spcBef>
                <a:spcPts val="703"/>
              </a:spcBef>
            </a:pPr>
            <a:endParaRPr lang="en-US" altLang="en-US" sz="703" i="0">
              <a:solidFill>
                <a:schemeClr val="tx1"/>
              </a:solidFill>
              <a:cs typeface="Times" panose="02020603050405020304" pitchFamily="18" charset="0"/>
            </a:endParaRPr>
          </a:p>
          <a:p>
            <a:pPr eaLnBrk="1" hangingPunct="1">
              <a:spcBef>
                <a:spcPts val="703"/>
              </a:spcBef>
            </a:pPr>
            <a:r>
              <a:rPr lang="en-US" altLang="en-US" sz="2531" i="0">
                <a:solidFill>
                  <a:schemeClr val="tx1"/>
                </a:solidFill>
                <a:cs typeface="Times" panose="02020603050405020304" pitchFamily="18" charset="0"/>
              </a:rPr>
              <a:t>Enables customized products &amp; economy of scale</a:t>
            </a:r>
          </a:p>
        </p:txBody>
      </p:sp>
      <p:sp>
        <p:nvSpPr>
          <p:cNvPr id="24580" name="Rectangle 4">
            <a:extLst>
              <a:ext uri="{FF2B5EF4-FFF2-40B4-BE49-F238E27FC236}">
                <a16:creationId xmlns:a16="http://schemas.microsoft.com/office/drawing/2014/main" id="{E1EEAD9B-0E9C-FE29-DFCC-125561B31E3F}"/>
              </a:ext>
            </a:extLst>
          </p:cNvPr>
          <p:cNvSpPr>
            <a:spLocks/>
          </p:cNvSpPr>
          <p:nvPr/>
        </p:nvSpPr>
        <p:spPr bwMode="auto">
          <a:xfrm>
            <a:off x="1568648" y="1835051"/>
            <a:ext cx="3000375" cy="2464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703"/>
              </a:spcBef>
            </a:pPr>
            <a:r>
              <a:rPr lang="en-US" altLang="en-US" sz="2531" b="1" i="0">
                <a:solidFill>
                  <a:srgbClr val="7E0202"/>
                </a:solidFill>
                <a:cs typeface="Times" panose="02020603050405020304" pitchFamily="18" charset="0"/>
              </a:rPr>
              <a:t>Design</a:t>
            </a:r>
          </a:p>
          <a:p>
            <a:pPr eaLnBrk="1" hangingPunct="1">
              <a:spcBef>
                <a:spcPts val="703"/>
              </a:spcBef>
            </a:pPr>
            <a:r>
              <a:rPr lang="en-US" altLang="en-US" sz="2531" i="0">
                <a:solidFill>
                  <a:schemeClr val="tx1"/>
                </a:solidFill>
                <a:cs typeface="Times" panose="02020603050405020304" pitchFamily="18" charset="0"/>
              </a:rPr>
              <a:t>Difficult to measure, but important in Fashion &amp; Consumer Electronics</a:t>
            </a:r>
          </a:p>
        </p:txBody>
      </p:sp>
      <p:pic>
        <p:nvPicPr>
          <p:cNvPr id="23558" name="Picture 5">
            <a:extLst>
              <a:ext uri="{FF2B5EF4-FFF2-40B4-BE49-F238E27FC236}">
                <a16:creationId xmlns:a16="http://schemas.microsoft.com/office/drawing/2014/main" id="{45BB99C4-E323-5CC8-0A12-12598F7CBE4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9736" y="1223367"/>
            <a:ext cx="2196703" cy="1919883"/>
          </a:xfrm>
          <a:prstGeom prst="rect">
            <a:avLst/>
          </a:prstGeom>
          <a:noFill/>
          <a:ln w="25400">
            <a:solidFill>
              <a:srgbClr val="7F0301"/>
            </a:solidFill>
            <a:round/>
            <a:headEnd/>
            <a:tailEnd/>
          </a:ln>
          <a:extLst>
            <a:ext uri="{909E8E84-426E-40DD-AFC4-6F175D3DCCD1}">
              <a14:hiddenFill xmlns:a14="http://schemas.microsoft.com/office/drawing/2010/main">
                <a:solidFill>
                  <a:srgbClr val="FFFFFF"/>
                </a:solidFill>
              </a14:hiddenFill>
            </a:ext>
          </a:extLst>
        </p:spPr>
      </p:pic>
      <p:pic>
        <p:nvPicPr>
          <p:cNvPr id="23559" name="Picture 6">
            <a:extLst>
              <a:ext uri="{FF2B5EF4-FFF2-40B4-BE49-F238E27FC236}">
                <a16:creationId xmlns:a16="http://schemas.microsoft.com/office/drawing/2014/main" id="{A0B44B98-F445-1CE4-7C3A-5F1395861B08}"/>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414" y="6938367"/>
            <a:ext cx="1908721" cy="1619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3560" name="Picture 7">
            <a:extLst>
              <a:ext uri="{FF2B5EF4-FFF2-40B4-BE49-F238E27FC236}">
                <a16:creationId xmlns:a16="http://schemas.microsoft.com/office/drawing/2014/main" id="{4FA028EE-65C4-27E6-FF75-FBE8F2AFEA46}"/>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63328" y="4732734"/>
            <a:ext cx="2152055" cy="1812727"/>
          </a:xfrm>
          <a:prstGeom prst="rect">
            <a:avLst/>
          </a:prstGeom>
          <a:noFill/>
          <a:ln w="25400">
            <a:solidFill>
              <a:srgbClr val="7F0204"/>
            </a:solidFill>
            <a:round/>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556BB400-3769-BEF3-27F8-5F314FB9901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1923" y="82296"/>
            <a:ext cx="2655104" cy="1239752"/>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8352" presetClass="entr" presetSubtype="64171944" fill="hold" nodeType="clickEffect">
                                  <p:stCondLst>
                                    <p:cond delay="0"/>
                                  </p:stCondLst>
                                  <p:childTnLst>
                                    <p:set>
                                      <p:cBhvr>
                                        <p:cTn id="6" dur="1" fill="hold">
                                          <p:stCondLst>
                                            <p:cond delay="499"/>
                                          </p:stCondLst>
                                        </p:cTn>
                                        <p:tgtEl>
                                          <p:spTgt spid="2458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8352" presetClass="entr" presetSubtype="70273664" fill="hold" nodeType="clickEffect">
                                  <p:stCondLst>
                                    <p:cond delay="0"/>
                                  </p:stCondLst>
                                  <p:childTnLst>
                                    <p:set>
                                      <p:cBhvr>
                                        <p:cTn id="10" dur="1" fill="hold">
                                          <p:stCondLst>
                                            <p:cond delay="499"/>
                                          </p:stCondLst>
                                        </p:cTn>
                                        <p:tgtEl>
                                          <p:spTgt spid="2457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948352" presetClass="entr" presetSubtype="70569856" fill="hold" nodeType="clickEffect">
                                  <p:stCondLst>
                                    <p:cond delay="0"/>
                                  </p:stCondLst>
                                  <p:childTnLst>
                                    <p:set>
                                      <p:cBhvr>
                                        <p:cTn id="14" dur="1" fill="hold">
                                          <p:stCondLst>
                                            <p:cond delay="499"/>
                                          </p:stCondLst>
                                        </p:cTn>
                                        <p:tgtEl>
                                          <p:spTgt spid="245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utoUpdateAnimBg="0"/>
      <p:bldP spid="24579" grpId="0" autoUpdateAnimBg="0"/>
      <p:bldP spid="24580"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41FB2135-ED21-9972-4683-01B6DB60A6BA}"/>
              </a:ext>
            </a:extLst>
          </p:cNvPr>
          <p:cNvSpPr>
            <a:spLocks noGrp="1" noChangeArrowheads="1"/>
          </p:cNvSpPr>
          <p:nvPr>
            <p:ph type="title"/>
          </p:nvPr>
        </p:nvSpPr>
        <p:spPr>
          <a:xfrm>
            <a:off x="2024063" y="410766"/>
            <a:ext cx="8143875" cy="803672"/>
          </a:xfrm>
        </p:spPr>
        <p:txBody>
          <a:bodyPr/>
          <a:lstStyle/>
          <a:p>
            <a:pPr eaLnBrk="1" hangingPunct="1"/>
            <a:r>
              <a:rPr lang="en-US" altLang="en-US"/>
              <a:t>More Value Proposition Elements</a:t>
            </a:r>
          </a:p>
        </p:txBody>
      </p:sp>
      <p:sp>
        <p:nvSpPr>
          <p:cNvPr id="25602" name="Rectangle 2">
            <a:extLst>
              <a:ext uri="{FF2B5EF4-FFF2-40B4-BE49-F238E27FC236}">
                <a16:creationId xmlns:a16="http://schemas.microsoft.com/office/drawing/2014/main" id="{75917783-E97F-E40E-F05A-FAFE8B173811}"/>
              </a:ext>
            </a:extLst>
          </p:cNvPr>
          <p:cNvSpPr>
            <a:spLocks/>
          </p:cNvSpPr>
          <p:nvPr/>
        </p:nvSpPr>
        <p:spPr bwMode="auto">
          <a:xfrm>
            <a:off x="1622227" y="1897559"/>
            <a:ext cx="2875359" cy="447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“Getting the Job Done”</a:t>
            </a:r>
          </a:p>
          <a:p>
            <a:pPr eaLnBrk="1" hangingPunct="1">
              <a:spcBef>
                <a:spcPts val="703"/>
              </a:spcBef>
            </a:pPr>
            <a:r>
              <a:rPr lang="en-US" altLang="en-US" sz="2531" i="0">
                <a:solidFill>
                  <a:schemeClr val="tx1"/>
                </a:solidFill>
                <a:cs typeface="Times" panose="02020603050405020304" pitchFamily="18" charset="0"/>
              </a:rPr>
              <a:t>Create value by helping Customer get jobs done</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E0201"/>
                </a:solidFill>
                <a:cs typeface="Times" panose="02020603050405020304" pitchFamily="18" charset="0"/>
              </a:rPr>
              <a:t>Brand / Status</a:t>
            </a:r>
          </a:p>
          <a:p>
            <a:pPr eaLnBrk="1" hangingPunct="1">
              <a:spcBef>
                <a:spcPts val="703"/>
              </a:spcBef>
            </a:pPr>
            <a:r>
              <a:rPr lang="en-US" altLang="en-US" sz="2531" i="0">
                <a:solidFill>
                  <a:schemeClr val="tx1"/>
                </a:solidFill>
                <a:cs typeface="Times" panose="02020603050405020304" pitchFamily="18" charset="0"/>
              </a:rPr>
              <a:t>Customers value use and display of a brand</a:t>
            </a:r>
          </a:p>
        </p:txBody>
      </p:sp>
      <p:sp>
        <p:nvSpPr>
          <p:cNvPr id="25603" name="Rectangle 3">
            <a:extLst>
              <a:ext uri="{FF2B5EF4-FFF2-40B4-BE49-F238E27FC236}">
                <a16:creationId xmlns:a16="http://schemas.microsoft.com/office/drawing/2014/main" id="{C12220E8-F2CF-394A-ACBD-336353DFD7DC}"/>
              </a:ext>
            </a:extLst>
          </p:cNvPr>
          <p:cNvSpPr>
            <a:spLocks/>
          </p:cNvSpPr>
          <p:nvPr/>
        </p:nvSpPr>
        <p:spPr bwMode="auto">
          <a:xfrm>
            <a:off x="7622977" y="1902024"/>
            <a:ext cx="2875359" cy="447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E0403"/>
                </a:solidFill>
                <a:cs typeface="Times" panose="02020603050405020304" pitchFamily="18" charset="0"/>
              </a:rPr>
              <a:t>Risk Reduction</a:t>
            </a:r>
          </a:p>
          <a:p>
            <a:pPr eaLnBrk="1" hangingPunct="1">
              <a:spcBef>
                <a:spcPts val="703"/>
              </a:spcBef>
            </a:pPr>
            <a:r>
              <a:rPr lang="en-US" altLang="en-US" sz="2531" i="0">
                <a:solidFill>
                  <a:schemeClr val="tx1"/>
                </a:solidFill>
                <a:cs typeface="Times" panose="02020603050405020304" pitchFamily="18" charset="0"/>
              </a:rPr>
              <a:t>Customers value risk reduction</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403"/>
                </a:solidFill>
                <a:cs typeface="Times" panose="02020603050405020304" pitchFamily="18" charset="0"/>
              </a:rPr>
              <a:t>Accessibility</a:t>
            </a:r>
          </a:p>
          <a:p>
            <a:pPr eaLnBrk="1" hangingPunct="1">
              <a:spcBef>
                <a:spcPts val="703"/>
              </a:spcBef>
            </a:pPr>
            <a:r>
              <a:rPr lang="en-US" altLang="en-US" sz="2531" i="0">
                <a:solidFill>
                  <a:schemeClr val="tx1"/>
                </a:solidFill>
                <a:cs typeface="Times" panose="02020603050405020304" pitchFamily="18" charset="0"/>
              </a:rPr>
              <a:t>Provide offering to Customers who lack access</a:t>
            </a:r>
          </a:p>
        </p:txBody>
      </p:sp>
      <p:sp>
        <p:nvSpPr>
          <p:cNvPr id="25604" name="Rectangle 4">
            <a:extLst>
              <a:ext uri="{FF2B5EF4-FFF2-40B4-BE49-F238E27FC236}">
                <a16:creationId xmlns:a16="http://schemas.microsoft.com/office/drawing/2014/main" id="{754C5A65-FFB1-A121-E3AD-CB46802AFF70}"/>
              </a:ext>
            </a:extLst>
          </p:cNvPr>
          <p:cNvSpPr>
            <a:spLocks/>
          </p:cNvSpPr>
          <p:nvPr/>
        </p:nvSpPr>
        <p:spPr bwMode="auto">
          <a:xfrm>
            <a:off x="4622602" y="2477988"/>
            <a:ext cx="2875359" cy="35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0"/>
                </a:solidFill>
                <a:cs typeface="Times" panose="02020603050405020304" pitchFamily="18" charset="0"/>
              </a:rPr>
              <a:t>Price</a:t>
            </a:r>
          </a:p>
          <a:p>
            <a:pPr eaLnBrk="1" hangingPunct="1">
              <a:spcBef>
                <a:spcPts val="703"/>
              </a:spcBef>
            </a:pPr>
            <a:r>
              <a:rPr lang="en-US" altLang="en-US" sz="2531" i="0">
                <a:solidFill>
                  <a:schemeClr val="tx1"/>
                </a:solidFill>
                <a:cs typeface="Times" panose="02020603050405020304" pitchFamily="18" charset="0"/>
              </a:rPr>
              <a:t>Low-price has implications for rest of Business Model</a:t>
            </a:r>
          </a:p>
          <a:p>
            <a:pPr eaLnBrk="1" hangingPunct="1">
              <a:spcBef>
                <a:spcPts val="703"/>
              </a:spcBef>
            </a:pPr>
            <a:endParaRPr lang="en-US" altLang="en-US" sz="2531" b="1" i="0">
              <a:solidFill>
                <a:schemeClr val="tx1"/>
              </a:solidFill>
              <a:cs typeface="Times" panose="02020603050405020304" pitchFamily="18" charset="0"/>
            </a:endParaRPr>
          </a:p>
          <a:p>
            <a:pPr eaLnBrk="1" hangingPunct="1">
              <a:spcBef>
                <a:spcPts val="703"/>
              </a:spcBef>
            </a:pPr>
            <a:r>
              <a:rPr lang="en-US" altLang="en-US" sz="2531" b="1" i="0">
                <a:solidFill>
                  <a:srgbClr val="7F0100"/>
                </a:solidFill>
                <a:cs typeface="Times" panose="02020603050405020304" pitchFamily="18" charset="0"/>
              </a:rPr>
              <a:t>Cost Reduction</a:t>
            </a:r>
          </a:p>
          <a:p>
            <a:pPr eaLnBrk="1" hangingPunct="1">
              <a:spcBef>
                <a:spcPts val="703"/>
              </a:spcBef>
            </a:pPr>
            <a:r>
              <a:rPr lang="en-US" altLang="en-US" sz="2531" i="0">
                <a:solidFill>
                  <a:schemeClr val="tx1"/>
                </a:solidFill>
                <a:cs typeface="Times" panose="02020603050405020304" pitchFamily="18" charset="0"/>
              </a:rPr>
              <a:t>Important way to create value</a:t>
            </a:r>
          </a:p>
        </p:txBody>
      </p:sp>
      <p:pic>
        <p:nvPicPr>
          <p:cNvPr id="6" name="Graphic 21">
            <a:extLst>
              <a:ext uri="{FF2B5EF4-FFF2-40B4-BE49-F238E27FC236}">
                <a16:creationId xmlns:a16="http://schemas.microsoft.com/office/drawing/2014/main" id="{1ECFD31E-FE65-FE5C-2BEB-9E3A93F9FA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2865" y="750446"/>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9120" presetClass="entr" presetSubtype="70304384" fill="hold" nodeType="clickEffect">
                                  <p:stCondLst>
                                    <p:cond delay="0"/>
                                  </p:stCondLst>
                                  <p:childTnLst>
                                    <p:set>
                                      <p:cBhvr>
                                        <p:cTn id="6" dur="1" fill="hold">
                                          <p:stCondLst>
                                            <p:cond delay="499"/>
                                          </p:stCondLst>
                                        </p:cTn>
                                        <p:tgtEl>
                                          <p:spTgt spid="2560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9120" presetClass="entr" presetSubtype="64197032" fill="hold" nodeType="clickEffect">
                                  <p:stCondLst>
                                    <p:cond delay="0"/>
                                  </p:stCondLst>
                                  <p:childTnLst>
                                    <p:set>
                                      <p:cBhvr>
                                        <p:cTn id="10" dur="1" fill="hold">
                                          <p:stCondLst>
                                            <p:cond delay="499"/>
                                          </p:stCondLst>
                                        </p:cTn>
                                        <p:tgtEl>
                                          <p:spTgt spid="256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949120" presetClass="entr" presetSubtype="71716904" fill="hold" nodeType="clickEffect">
                                  <p:stCondLst>
                                    <p:cond delay="0"/>
                                  </p:stCondLst>
                                  <p:childTnLst>
                                    <p:set>
                                      <p:cBhvr>
                                        <p:cTn id="14" dur="1" fill="hold">
                                          <p:stCondLst>
                                            <p:cond delay="499"/>
                                          </p:stCondLst>
                                        </p:cTn>
                                        <p:tgtEl>
                                          <p:spTgt spid="256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03" grpId="0" autoUpdateAnimBg="0"/>
      <p:bldP spid="25604"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id="{E6FAC23E-C72A-3F95-76B0-09C7CFA7BBB4}"/>
              </a:ext>
            </a:extLst>
          </p:cNvPr>
          <p:cNvSpPr>
            <a:spLocks noGrp="1" noChangeArrowheads="1"/>
          </p:cNvSpPr>
          <p:nvPr>
            <p:ph type="title"/>
          </p:nvPr>
        </p:nvSpPr>
        <p:spPr>
          <a:xfrm>
            <a:off x="1622226" y="410766"/>
            <a:ext cx="8929688" cy="803672"/>
          </a:xfrm>
        </p:spPr>
        <p:txBody>
          <a:bodyPr/>
          <a:lstStyle/>
          <a:p>
            <a:pPr eaLnBrk="1" hangingPunct="1"/>
            <a:r>
              <a:rPr lang="en-US" altLang="en-US" sz="3375"/>
              <a:t>Ex: Lego Factory </a:t>
            </a:r>
            <a:r>
              <a:rPr lang="en-US" altLang="en-US" sz="3375" b="1">
                <a:solidFill>
                  <a:srgbClr val="800204"/>
                </a:solidFill>
              </a:rPr>
              <a:t>Value Proposition</a:t>
            </a:r>
            <a:r>
              <a:rPr lang="en-US" altLang="en-US" sz="3375"/>
              <a:t> &amp;</a:t>
            </a:r>
            <a:r>
              <a:rPr lang="en-US" altLang="en-US" sz="3375" b="1">
                <a:solidFill>
                  <a:srgbClr val="7E0202"/>
                </a:solidFill>
              </a:rPr>
              <a:t> Segments</a:t>
            </a:r>
            <a:endParaRPr lang="en-US" altLang="en-US" sz="3375" b="1">
              <a:solidFill>
                <a:srgbClr val="7E0202"/>
              </a:solidFill>
              <a:cs typeface="ヒラギノ明朝 ProN W6" charset="0"/>
            </a:endParaRPr>
          </a:p>
        </p:txBody>
      </p:sp>
      <p:pic>
        <p:nvPicPr>
          <p:cNvPr id="28675" name="Picture 2">
            <a:extLst>
              <a:ext uri="{FF2B5EF4-FFF2-40B4-BE49-F238E27FC236}">
                <a16:creationId xmlns:a16="http://schemas.microsoft.com/office/drawing/2014/main" id="{C594C7AE-2498-9142-B99B-0F0876789F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3222" y="1759148"/>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 name="Group 3">
            <a:extLst>
              <a:ext uri="{FF2B5EF4-FFF2-40B4-BE49-F238E27FC236}">
                <a16:creationId xmlns:a16="http://schemas.microsoft.com/office/drawing/2014/main" id="{F0B8DF8C-A201-2C63-6A8A-3970661B6BEE}"/>
              </a:ext>
            </a:extLst>
          </p:cNvPr>
          <p:cNvGrpSpPr>
            <a:grpSpLocks/>
          </p:cNvGrpSpPr>
          <p:nvPr/>
        </p:nvGrpSpPr>
        <p:grpSpPr bwMode="auto">
          <a:xfrm>
            <a:off x="1622226" y="1674316"/>
            <a:ext cx="4098727" cy="2375297"/>
            <a:chOff x="0" y="0"/>
            <a:chExt cx="3672" cy="2128"/>
          </a:xfrm>
        </p:grpSpPr>
        <p:sp>
          <p:nvSpPr>
            <p:cNvPr id="28681" name="AutoShape 4">
              <a:extLst>
                <a:ext uri="{FF2B5EF4-FFF2-40B4-BE49-F238E27FC236}">
                  <a16:creationId xmlns:a16="http://schemas.microsoft.com/office/drawing/2014/main" id="{28A7DAA5-BC77-5E43-F791-6D3A4F564A31}"/>
                </a:ext>
              </a:extLst>
            </p:cNvPr>
            <p:cNvSpPr>
              <a:spLocks/>
            </p:cNvSpPr>
            <p:nvPr/>
          </p:nvSpPr>
          <p:spPr bwMode="auto">
            <a:xfrm>
              <a:off x="2872" y="748"/>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28682" name="Rectangle 5">
              <a:extLst>
                <a:ext uri="{FF2B5EF4-FFF2-40B4-BE49-F238E27FC236}">
                  <a16:creationId xmlns:a16="http://schemas.microsoft.com/office/drawing/2014/main" id="{C338C118-0800-CFAC-E342-123BA6907EDC}"/>
                </a:ext>
              </a:extLst>
            </p:cNvPr>
            <p:cNvSpPr>
              <a:spLocks/>
            </p:cNvSpPr>
            <p:nvPr/>
          </p:nvSpPr>
          <p:spPr bwMode="auto">
            <a:xfrm>
              <a:off x="0" y="0"/>
              <a:ext cx="3152" cy="2128"/>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LEGO Factory expands scope of off-the-shelf kit by giving fans tools to build, showcase, and sell their own custom designed kits</a:t>
              </a:r>
            </a:p>
          </p:txBody>
        </p:sp>
      </p:grpSp>
      <p:grpSp>
        <p:nvGrpSpPr>
          <p:cNvPr id="3" name="Group 6">
            <a:extLst>
              <a:ext uri="{FF2B5EF4-FFF2-40B4-BE49-F238E27FC236}">
                <a16:creationId xmlns:a16="http://schemas.microsoft.com/office/drawing/2014/main" id="{254C3A9D-41FB-32BD-62AC-9F34B42EC9B7}"/>
              </a:ext>
            </a:extLst>
          </p:cNvPr>
          <p:cNvGrpSpPr>
            <a:grpSpLocks/>
          </p:cNvGrpSpPr>
          <p:nvPr/>
        </p:nvGrpSpPr>
        <p:grpSpPr bwMode="auto">
          <a:xfrm>
            <a:off x="4305598" y="3748237"/>
            <a:ext cx="5589984" cy="2864197"/>
            <a:chOff x="0" y="0"/>
            <a:chExt cx="5008" cy="2565"/>
          </a:xfrm>
        </p:grpSpPr>
        <p:sp>
          <p:nvSpPr>
            <p:cNvPr id="28679" name="AutoShape 7">
              <a:extLst>
                <a:ext uri="{FF2B5EF4-FFF2-40B4-BE49-F238E27FC236}">
                  <a16:creationId xmlns:a16="http://schemas.microsoft.com/office/drawing/2014/main" id="{04A73C5C-24CD-E956-1F3C-00CA3F1635A8}"/>
                </a:ext>
              </a:extLst>
            </p:cNvPr>
            <p:cNvSpPr>
              <a:spLocks/>
            </p:cNvSpPr>
            <p:nvPr/>
          </p:nvSpPr>
          <p:spPr bwMode="auto">
            <a:xfrm rot="-5390995">
              <a:off x="4019" y="1"/>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28680" name="Rectangle 8">
              <a:extLst>
                <a:ext uri="{FF2B5EF4-FFF2-40B4-BE49-F238E27FC236}">
                  <a16:creationId xmlns:a16="http://schemas.microsoft.com/office/drawing/2014/main" id="{0613CE1C-1B79-4D02-B8C3-15C8510599AF}"/>
                </a:ext>
              </a:extLst>
            </p:cNvPr>
            <p:cNvSpPr>
              <a:spLocks/>
            </p:cNvSpPr>
            <p:nvPr/>
          </p:nvSpPr>
          <p:spPr bwMode="auto">
            <a:xfrm>
              <a:off x="0" y="781"/>
              <a:ext cx="5008" cy="1784"/>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Thousands of customer-designed kits complement standard blocks.  LEGO Factory connects customers who create customized designs with other customers, thus becoming a customer match maker</a:t>
              </a:r>
            </a:p>
          </p:txBody>
        </p:sp>
      </p:grpSp>
      <p:pic>
        <p:nvPicPr>
          <p:cNvPr id="4" name="Graphic 21">
            <a:extLst>
              <a:ext uri="{FF2B5EF4-FFF2-40B4-BE49-F238E27FC236}">
                <a16:creationId xmlns:a16="http://schemas.microsoft.com/office/drawing/2014/main" id="{44BCBC72-352D-36C3-4EBB-7FED0A7B0A7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1697152" presetClass="entr" presetSubtype="70307752"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1697152" presetClass="entr" presetSubtype="70307792"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a:extLst>
              <a:ext uri="{FF2B5EF4-FFF2-40B4-BE49-F238E27FC236}">
                <a16:creationId xmlns:a16="http://schemas.microsoft.com/office/drawing/2014/main" id="{6E9884F4-DDDD-1609-A9FB-02120EF9142F}"/>
              </a:ext>
            </a:extLst>
          </p:cNvPr>
          <p:cNvSpPr>
            <a:spLocks noGrp="1" noChangeArrowheads="1"/>
          </p:cNvSpPr>
          <p:nvPr>
            <p:ph type="title"/>
          </p:nvPr>
        </p:nvSpPr>
        <p:spPr/>
        <p:txBody>
          <a:bodyPr/>
          <a:lstStyle/>
          <a:p>
            <a:pPr eaLnBrk="1" hangingPunct="1"/>
            <a:r>
              <a:rPr lang="en-US" altLang="en-US"/>
              <a:t>Channels Building Block</a:t>
            </a:r>
          </a:p>
        </p:txBody>
      </p:sp>
      <p:pic>
        <p:nvPicPr>
          <p:cNvPr id="35843" name="Picture 2">
            <a:extLst>
              <a:ext uri="{FF2B5EF4-FFF2-40B4-BE49-F238E27FC236}">
                <a16:creationId xmlns:a16="http://schemas.microsoft.com/office/drawing/2014/main" id="{D945F02B-D4D8-5EA2-D1A5-728ACA66A8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8508" y="3875485"/>
            <a:ext cx="4313039" cy="2187773"/>
          </a:xfrm>
          <a:prstGeom prst="rect">
            <a:avLst/>
          </a:prstGeom>
          <a:noFill/>
          <a:ln w="25400">
            <a:solidFill>
              <a:srgbClr val="7F0201"/>
            </a:solidFill>
            <a:miter lim="800000"/>
            <a:headEnd/>
            <a:tailEnd/>
          </a:ln>
          <a:extLst>
            <a:ext uri="{909E8E84-426E-40DD-AFC4-6F175D3DCCD1}">
              <a14:hiddenFill xmlns:a14="http://schemas.microsoft.com/office/drawing/2010/main">
                <a:solidFill>
                  <a:srgbClr val="FFFFFF"/>
                </a:solidFill>
              </a14:hiddenFill>
            </a:ext>
          </a:extLst>
        </p:spPr>
      </p:pic>
      <p:sp>
        <p:nvSpPr>
          <p:cNvPr id="37891" name="Rectangle 3">
            <a:extLst>
              <a:ext uri="{FF2B5EF4-FFF2-40B4-BE49-F238E27FC236}">
                <a16:creationId xmlns:a16="http://schemas.microsoft.com/office/drawing/2014/main" id="{F319465A-09F8-0FE4-EFFA-C2B8AD1115E0}"/>
              </a:ext>
            </a:extLst>
          </p:cNvPr>
          <p:cNvSpPr>
            <a:spLocks/>
          </p:cNvSpPr>
          <p:nvPr/>
        </p:nvSpPr>
        <p:spPr bwMode="auto">
          <a:xfrm>
            <a:off x="1738313" y="1741289"/>
            <a:ext cx="8599289"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how a company communicates with &amp; reaches its Customers to deliver a Value Proposition</a:t>
            </a:r>
          </a:p>
        </p:txBody>
      </p:sp>
      <p:sp>
        <p:nvSpPr>
          <p:cNvPr id="37892" name="Rectangle 4">
            <a:extLst>
              <a:ext uri="{FF2B5EF4-FFF2-40B4-BE49-F238E27FC236}">
                <a16:creationId xmlns:a16="http://schemas.microsoft.com/office/drawing/2014/main" id="{1ECA1F71-6468-FC53-16BB-A4701A621512}"/>
              </a:ext>
            </a:extLst>
          </p:cNvPr>
          <p:cNvSpPr>
            <a:spLocks/>
          </p:cNvSpPr>
          <p:nvPr/>
        </p:nvSpPr>
        <p:spPr bwMode="auto">
          <a:xfrm>
            <a:off x="1765101" y="2911078"/>
            <a:ext cx="8670727" cy="3696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 Interface: Communication, Distribution, &amp; Sales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 touch points, &amp; important in their experience</a:t>
            </a:r>
          </a:p>
          <a:p>
            <a:pPr eaLnBrk="1" hangingPunct="1">
              <a:spcBef>
                <a:spcPts val="1055"/>
              </a:spcBef>
            </a:pPr>
            <a:endParaRPr lang="en-US" altLang="en-US" sz="3375" i="0">
              <a:solidFill>
                <a:schemeClr val="tx1"/>
              </a:solidFill>
              <a:cs typeface="Times" panose="02020603050405020304" pitchFamily="18" charset="0"/>
            </a:endParaRPr>
          </a:p>
          <a:p>
            <a:pPr eaLnBrk="1" hangingPunct="1">
              <a:spcBef>
                <a:spcPts val="1055"/>
              </a:spcBef>
            </a:pPr>
            <a:r>
              <a:rPr lang="en-US" altLang="en-US" sz="2531" i="0" u="sng">
                <a:solidFill>
                  <a:schemeClr val="tx1"/>
                </a:solidFill>
                <a:cs typeface="Times" panose="02020603050405020304" pitchFamily="18" charset="0"/>
              </a:rPr>
              <a:t>Channels provide:</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Product awareness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Allow Customers to purchase</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Provide post-purchase support </a:t>
            </a:r>
          </a:p>
        </p:txBody>
      </p:sp>
      <p:pic>
        <p:nvPicPr>
          <p:cNvPr id="6" name="Graphic 21">
            <a:extLst>
              <a:ext uri="{FF2B5EF4-FFF2-40B4-BE49-F238E27FC236}">
                <a16:creationId xmlns:a16="http://schemas.microsoft.com/office/drawing/2014/main" id="{22FE2413-03AD-6C6D-40DA-D6CB9EA4CA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94618" y="325703"/>
            <a:ext cx="2700807" cy="1261092"/>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2448" presetClass="entr" presetSubtype="64171304" fill="hold" nodeType="clickEffect">
                                  <p:stCondLst>
                                    <p:cond delay="0"/>
                                  </p:stCondLst>
                                  <p:childTnLst>
                                    <p:set>
                                      <p:cBhvr>
                                        <p:cTn id="6" dur="1" fill="hold">
                                          <p:stCondLst>
                                            <p:cond delay="499"/>
                                          </p:stCondLst>
                                        </p:cTn>
                                        <p:tgtEl>
                                          <p:spTgt spid="378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2448" presetClass="entr" presetSubtype="64196776" fill="hold" nodeType="clickEffect">
                                  <p:stCondLst>
                                    <p:cond delay="0"/>
                                  </p:stCondLst>
                                  <p:childTnLst>
                                    <p:set>
                                      <p:cBhvr>
                                        <p:cTn id="10" dur="1" fill="hold">
                                          <p:stCondLst>
                                            <p:cond delay="499"/>
                                          </p:stCondLst>
                                        </p:cTn>
                                        <p:tgtEl>
                                          <p:spTgt spid="378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autoUpdateAnimBg="0"/>
      <p:bldP spid="37892"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
            <a:extLst>
              <a:ext uri="{FF2B5EF4-FFF2-40B4-BE49-F238E27FC236}">
                <a16:creationId xmlns:a16="http://schemas.microsoft.com/office/drawing/2014/main" id="{F955F3B0-9479-18DD-4381-E18C0B551517}"/>
              </a:ext>
            </a:extLst>
          </p:cNvPr>
          <p:cNvSpPr>
            <a:spLocks noGrp="1" noChangeArrowheads="1"/>
          </p:cNvSpPr>
          <p:nvPr>
            <p:ph type="title"/>
          </p:nvPr>
        </p:nvSpPr>
        <p:spPr/>
        <p:txBody>
          <a:bodyPr/>
          <a:lstStyle/>
          <a:p>
            <a:pPr eaLnBrk="1" hangingPunct="1"/>
            <a:r>
              <a:rPr lang="en-US" altLang="en-US"/>
              <a:t>Channel Types and Phases</a:t>
            </a:r>
          </a:p>
        </p:txBody>
      </p:sp>
      <p:graphicFrame>
        <p:nvGraphicFramePr>
          <p:cNvPr id="38914" name="Group 2">
            <a:extLst>
              <a:ext uri="{FF2B5EF4-FFF2-40B4-BE49-F238E27FC236}">
                <a16:creationId xmlns:a16="http://schemas.microsoft.com/office/drawing/2014/main" id="{FCAC7C58-872F-C249-6B74-85DD7AB594FB}"/>
              </a:ext>
            </a:extLst>
          </p:cNvPr>
          <p:cNvGraphicFramePr>
            <a:graphicFrameLocks noGrp="1"/>
          </p:cNvGraphicFramePr>
          <p:nvPr/>
        </p:nvGraphicFramePr>
        <p:xfrm>
          <a:off x="1835424" y="3080742"/>
          <a:ext cx="8315770" cy="3143250"/>
        </p:xfrm>
        <a:graphic>
          <a:graphicData uri="http://schemas.openxmlformats.org/drawingml/2006/table">
            <a:tbl>
              <a:tblPr/>
              <a:tblGrid>
                <a:gridCol w="1663154">
                  <a:extLst>
                    <a:ext uri="{9D8B030D-6E8A-4147-A177-3AD203B41FA5}">
                      <a16:colId xmlns:a16="http://schemas.microsoft.com/office/drawing/2014/main" val="20000"/>
                    </a:ext>
                  </a:extLst>
                </a:gridCol>
                <a:gridCol w="1663154">
                  <a:extLst>
                    <a:ext uri="{9D8B030D-6E8A-4147-A177-3AD203B41FA5}">
                      <a16:colId xmlns:a16="http://schemas.microsoft.com/office/drawing/2014/main" val="20001"/>
                    </a:ext>
                  </a:extLst>
                </a:gridCol>
                <a:gridCol w="1663154">
                  <a:extLst>
                    <a:ext uri="{9D8B030D-6E8A-4147-A177-3AD203B41FA5}">
                      <a16:colId xmlns:a16="http://schemas.microsoft.com/office/drawing/2014/main" val="20002"/>
                    </a:ext>
                  </a:extLst>
                </a:gridCol>
                <a:gridCol w="1663154">
                  <a:extLst>
                    <a:ext uri="{9D8B030D-6E8A-4147-A177-3AD203B41FA5}">
                      <a16:colId xmlns:a16="http://schemas.microsoft.com/office/drawing/2014/main" val="20003"/>
                    </a:ext>
                  </a:extLst>
                </a:gridCol>
                <a:gridCol w="1663154">
                  <a:extLst>
                    <a:ext uri="{9D8B030D-6E8A-4147-A177-3AD203B41FA5}">
                      <a16:colId xmlns:a16="http://schemas.microsoft.com/office/drawing/2014/main" val="20004"/>
                    </a:ext>
                  </a:extLst>
                </a:gridCol>
              </a:tblGrid>
              <a:tr h="482203">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Awareness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Evaluation</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Purchase</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Delivery</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After Sales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extLst>
                  <a:ext uri="{0D108BD9-81ED-4DB2-BD59-A6C34878D82A}">
                    <a16:rowId xmlns:a16="http://schemas.microsoft.com/office/drawing/2014/main" val="10000"/>
                  </a:ext>
                </a:extLst>
              </a:tr>
              <a:tr h="2661047">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Raise awareness about company &amp; offerings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Assist Customers evaluate Value Proposition</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 pos="914400" algn="l"/>
                          <a:tab pos="914400" algn="l"/>
                        </a:tabLst>
                      </a:pPr>
                      <a:endParaRPr kumimoji="0" lang="en-US" sz="17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endParaRPr>
                    </a:p>
                    <a:p>
                      <a:pPr marL="0" marR="0" lvl="0" indent="0" algn="l" defTabSz="914400" rtl="0" eaLnBrk="1" fontAlgn="base" latinLnBrk="0" hangingPunct="1">
                        <a:lnSpc>
                          <a:spcPct val="100000"/>
                        </a:lnSpc>
                        <a:spcBef>
                          <a:spcPct val="0"/>
                        </a:spcBef>
                        <a:spcAft>
                          <a:spcPct val="0"/>
                        </a:spcAft>
                        <a:buClrTx/>
                        <a:buSzPct val="46000"/>
                        <a:buFontTx/>
                        <a:buNone/>
                        <a:tabLst>
                          <a:tab pos="914400" algn="l"/>
                          <a:tab pos="914400" algn="l"/>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Allow Customers to purchase  products &amp; services</a:t>
                      </a:r>
                    </a:p>
                    <a:p>
                      <a:pPr marL="0" marR="0" lvl="0" indent="0" algn="l" defTabSz="914400" rtl="0" eaLnBrk="1" fontAlgn="base" latinLnBrk="0" hangingPunct="1">
                        <a:lnSpc>
                          <a:spcPct val="100000"/>
                        </a:lnSpc>
                        <a:spcBef>
                          <a:spcPct val="0"/>
                        </a:spcBef>
                        <a:spcAft>
                          <a:spcPct val="0"/>
                        </a:spcAft>
                        <a:buClrTx/>
                        <a:buSzPct val="46000"/>
                        <a:buFontTx/>
                        <a:buNone/>
                        <a:tabLst>
                          <a:tab pos="914400" algn="l"/>
                          <a:tab pos="914400" algn="l"/>
                          <a:tab pos="914400" algn="l"/>
                        </a:tabLst>
                      </a:pPr>
                      <a:endParaRPr kumimoji="0" lang="en-US" sz="2500" b="0" i="1" u="none" strike="noStrike" cap="none" normalizeH="0" baseline="0">
                        <a:ln>
                          <a:noFill/>
                        </a:ln>
                        <a:solidFill>
                          <a:schemeClr val="tx1"/>
                        </a:solidFill>
                        <a:effectLst/>
                        <a:latin typeface="Times" charset="0"/>
                        <a:ea typeface="ヒラギノ明朝 ProN W3" charset="0"/>
                        <a:cs typeface="ヒラギノ明朝 ProN W3" charset="0"/>
                        <a:sym typeface="Times" charset="0"/>
                      </a:endParaRP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Deliver Value Proposition to Customers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Provide post-purchase support</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52" name="Rectangle 40">
            <a:extLst>
              <a:ext uri="{FF2B5EF4-FFF2-40B4-BE49-F238E27FC236}">
                <a16:creationId xmlns:a16="http://schemas.microsoft.com/office/drawing/2014/main" id="{98D00856-E2DD-DF95-6B92-07267ADC8F04}"/>
              </a:ext>
            </a:extLst>
          </p:cNvPr>
          <p:cNvSpPr>
            <a:spLocks/>
          </p:cNvSpPr>
          <p:nvPr/>
        </p:nvSpPr>
        <p:spPr bwMode="auto">
          <a:xfrm>
            <a:off x="2274094" y="2009180"/>
            <a:ext cx="7420570"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Channels have 5 distinct phases.  Each Channel can cover some or all of these phases</a:t>
            </a:r>
          </a:p>
        </p:txBody>
      </p:sp>
      <p:pic>
        <p:nvPicPr>
          <p:cNvPr id="6" name="Graphic 21">
            <a:extLst>
              <a:ext uri="{FF2B5EF4-FFF2-40B4-BE49-F238E27FC236}">
                <a16:creationId xmlns:a16="http://schemas.microsoft.com/office/drawing/2014/main" id="{C8F9B6DD-0051-E6F6-A085-851CA092EA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38118" y="365125"/>
            <a:ext cx="2620362" cy="1223530"/>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2832" presetClass="entr" presetSubtype="73068672" fill="hold" nodeType="clickEffect">
                                  <p:stCondLst>
                                    <p:cond delay="0"/>
                                  </p:stCondLst>
                                  <p:childTnLst>
                                    <p:set>
                                      <p:cBhvr>
                                        <p:cTn id="6" dur="1" fill="hold">
                                          <p:stCondLst>
                                            <p:cond delay="499"/>
                                          </p:stCondLst>
                                        </p:cTn>
                                        <p:tgtEl>
                                          <p:spTgt spid="3895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2832" presetClass="entr" presetSubtype="70272000" fill="hold" nodeType="clickEffect">
                                  <p:stCondLst>
                                    <p:cond delay="0"/>
                                  </p:stCondLst>
                                  <p:childTnLst>
                                    <p:set>
                                      <p:cBhvr>
                                        <p:cTn id="10" dur="1" fill="hold">
                                          <p:stCondLst>
                                            <p:cond delay="499"/>
                                          </p:stCondLst>
                                        </p:cTn>
                                        <p:tgtEl>
                                          <p:spTgt spid="389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52"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
            <a:extLst>
              <a:ext uri="{FF2B5EF4-FFF2-40B4-BE49-F238E27FC236}">
                <a16:creationId xmlns:a16="http://schemas.microsoft.com/office/drawing/2014/main" id="{5639C8B5-2128-7B48-16AB-17ED9529821B}"/>
              </a:ext>
            </a:extLst>
          </p:cNvPr>
          <p:cNvSpPr>
            <a:spLocks noGrp="1" noChangeArrowheads="1"/>
          </p:cNvSpPr>
          <p:nvPr>
            <p:ph type="title"/>
          </p:nvPr>
        </p:nvSpPr>
        <p:spPr/>
        <p:txBody>
          <a:bodyPr/>
          <a:lstStyle/>
          <a:p>
            <a:pPr eaLnBrk="1" hangingPunct="1"/>
            <a:r>
              <a:rPr lang="en-US" altLang="en-US" sz="3867"/>
              <a:t>Customer Relationship Building Block</a:t>
            </a:r>
          </a:p>
        </p:txBody>
      </p:sp>
      <p:pic>
        <p:nvPicPr>
          <p:cNvPr id="37891" name="Picture 2">
            <a:extLst>
              <a:ext uri="{FF2B5EF4-FFF2-40B4-BE49-F238E27FC236}">
                <a16:creationId xmlns:a16="http://schemas.microsoft.com/office/drawing/2014/main" id="{DD8184A0-80A1-3C21-D08C-A57773E1D2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1016" y="4036219"/>
            <a:ext cx="4313039" cy="2384227"/>
          </a:xfrm>
          <a:prstGeom prst="rect">
            <a:avLst/>
          </a:prstGeom>
          <a:noFill/>
          <a:ln w="25400">
            <a:solidFill>
              <a:srgbClr val="7F0D11"/>
            </a:solidFill>
            <a:miter lim="800000"/>
            <a:headEnd/>
            <a:tailEnd/>
          </a:ln>
          <a:extLst>
            <a:ext uri="{909E8E84-426E-40DD-AFC4-6F175D3DCCD1}">
              <a14:hiddenFill xmlns:a14="http://schemas.microsoft.com/office/drawing/2010/main">
                <a:solidFill>
                  <a:srgbClr val="FFFFFF"/>
                </a:solidFill>
              </a14:hiddenFill>
            </a:ext>
          </a:extLst>
        </p:spPr>
      </p:pic>
      <p:sp>
        <p:nvSpPr>
          <p:cNvPr id="39939" name="Rectangle 3">
            <a:extLst>
              <a:ext uri="{FF2B5EF4-FFF2-40B4-BE49-F238E27FC236}">
                <a16:creationId xmlns:a16="http://schemas.microsoft.com/office/drawing/2014/main" id="{F4C29CA1-A935-C97A-2974-75C0A5CEC52D}"/>
              </a:ext>
            </a:extLst>
          </p:cNvPr>
          <p:cNvSpPr>
            <a:spLocks/>
          </p:cNvSpPr>
          <p:nvPr/>
        </p:nvSpPr>
        <p:spPr bwMode="auto">
          <a:xfrm>
            <a:off x="2015133" y="2018109"/>
            <a:ext cx="7947422"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the types of relationship a company establishes with specific Customer Segments </a:t>
            </a:r>
          </a:p>
        </p:txBody>
      </p:sp>
      <p:sp>
        <p:nvSpPr>
          <p:cNvPr id="39940" name="Rectangle 4">
            <a:extLst>
              <a:ext uri="{FF2B5EF4-FFF2-40B4-BE49-F238E27FC236}">
                <a16:creationId xmlns:a16="http://schemas.microsoft.com/office/drawing/2014/main" id="{E01D2244-7AB5-7E38-45E5-E4E8403825DF}"/>
              </a:ext>
            </a:extLst>
          </p:cNvPr>
          <p:cNvSpPr>
            <a:spLocks/>
          </p:cNvSpPr>
          <p:nvPr/>
        </p:nvSpPr>
        <p:spPr bwMode="auto">
          <a:xfrm>
            <a:off x="1825377" y="3281660"/>
            <a:ext cx="4482703" cy="3045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pPr>
            <a:r>
              <a:rPr lang="en-US" altLang="en-US" sz="2531" i="0">
                <a:solidFill>
                  <a:schemeClr val="tx1"/>
                </a:solidFill>
                <a:cs typeface="Times" panose="02020603050405020304" pitchFamily="18" charset="0"/>
              </a:rPr>
              <a:t>Must clarify desired relationship with each Customer Segment</a:t>
            </a:r>
          </a:p>
          <a:p>
            <a:pPr eaLnBrk="1" hangingPunct="1">
              <a:spcBef>
                <a:spcPts val="2109"/>
              </a:spcBef>
            </a:pPr>
            <a:r>
              <a:rPr lang="en-US" altLang="en-US" sz="2531" i="0" u="sng">
                <a:solidFill>
                  <a:schemeClr val="tx1"/>
                </a:solidFill>
                <a:cs typeface="Times" panose="02020603050405020304" pitchFamily="18" charset="0"/>
              </a:rPr>
              <a:t>Relationship Motivations: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Acquisition</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Retention</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Boost Sales (upselling)</a:t>
            </a:r>
          </a:p>
        </p:txBody>
      </p:sp>
      <p:pic>
        <p:nvPicPr>
          <p:cNvPr id="6" name="Graphic 21">
            <a:extLst>
              <a:ext uri="{FF2B5EF4-FFF2-40B4-BE49-F238E27FC236}">
                <a16:creationId xmlns:a16="http://schemas.microsoft.com/office/drawing/2014/main" id="{FD8D753F-F391-B93B-F6F5-5C21B738F9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87375" y="351503"/>
            <a:ext cx="2838880" cy="1325563"/>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3600" presetClass="entr" presetSubtype="64171560" fill="hold" nodeType="clickEffect">
                                  <p:stCondLst>
                                    <p:cond delay="0"/>
                                  </p:stCondLst>
                                  <p:childTnLst>
                                    <p:set>
                                      <p:cBhvr>
                                        <p:cTn id="6" dur="1" fill="hold">
                                          <p:stCondLst>
                                            <p:cond delay="499"/>
                                          </p:stCondLst>
                                        </p:cTn>
                                        <p:tgtEl>
                                          <p:spTgt spid="3993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3600" presetClass="entr" presetSubtype="70255568" fill="hold" nodeType="clickEffect">
                                  <p:stCondLst>
                                    <p:cond delay="0"/>
                                  </p:stCondLst>
                                  <p:childTnLst>
                                    <p:set>
                                      <p:cBhvr>
                                        <p:cTn id="10" dur="1" fill="hold">
                                          <p:stCondLst>
                                            <p:cond delay="499"/>
                                          </p:stCondLst>
                                        </p:cTn>
                                        <p:tgtEl>
                                          <p:spTgt spid="399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autoUpdateAnimBg="0"/>
      <p:bldP spid="39940"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a:extLst>
              <a:ext uri="{FF2B5EF4-FFF2-40B4-BE49-F238E27FC236}">
                <a16:creationId xmlns:a16="http://schemas.microsoft.com/office/drawing/2014/main" id="{6C482B7B-0BDD-97CE-E554-792919FD615D}"/>
              </a:ext>
            </a:extLst>
          </p:cNvPr>
          <p:cNvSpPr>
            <a:spLocks noGrp="1" noChangeArrowheads="1"/>
          </p:cNvSpPr>
          <p:nvPr>
            <p:ph type="title"/>
          </p:nvPr>
        </p:nvSpPr>
        <p:spPr>
          <a:xfrm>
            <a:off x="2024063" y="410766"/>
            <a:ext cx="8143875" cy="803672"/>
          </a:xfrm>
        </p:spPr>
        <p:txBody>
          <a:bodyPr/>
          <a:lstStyle/>
          <a:p>
            <a:pPr eaLnBrk="1" hangingPunct="1"/>
            <a:r>
              <a:rPr lang="en-US" altLang="en-US"/>
              <a:t>Customer Relationship Categories</a:t>
            </a:r>
          </a:p>
        </p:txBody>
      </p:sp>
      <p:sp>
        <p:nvSpPr>
          <p:cNvPr id="40962" name="Rectangle 2">
            <a:extLst>
              <a:ext uri="{FF2B5EF4-FFF2-40B4-BE49-F238E27FC236}">
                <a16:creationId xmlns:a16="http://schemas.microsoft.com/office/drawing/2014/main" id="{C8061ABF-DA81-FF67-EBB6-BA02855881B1}"/>
              </a:ext>
            </a:extLst>
          </p:cNvPr>
          <p:cNvSpPr>
            <a:spLocks/>
          </p:cNvSpPr>
          <p:nvPr/>
        </p:nvSpPr>
        <p:spPr bwMode="auto">
          <a:xfrm>
            <a:off x="1622227" y="2044898"/>
            <a:ext cx="2875359" cy="417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Personal Assistance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Direct access for help</a:t>
            </a: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1"/>
                </a:solidFill>
                <a:cs typeface="Times" panose="02020603050405020304" pitchFamily="18" charset="0"/>
              </a:rPr>
              <a:t>Dedicated Personal Assistance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 specific Representative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Intimate relationship</a:t>
            </a:r>
          </a:p>
        </p:txBody>
      </p:sp>
      <p:sp>
        <p:nvSpPr>
          <p:cNvPr id="40963" name="Rectangle 3">
            <a:extLst>
              <a:ext uri="{FF2B5EF4-FFF2-40B4-BE49-F238E27FC236}">
                <a16:creationId xmlns:a16="http://schemas.microsoft.com/office/drawing/2014/main" id="{D4404BD8-05DC-4604-5489-5F375EA5211A}"/>
              </a:ext>
            </a:extLst>
          </p:cNvPr>
          <p:cNvSpPr>
            <a:spLocks/>
          </p:cNvSpPr>
          <p:nvPr/>
        </p:nvSpPr>
        <p:spPr bwMode="auto">
          <a:xfrm>
            <a:off x="7605117" y="2044899"/>
            <a:ext cx="2875359" cy="3705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504"/>
                </a:solidFill>
                <a:cs typeface="Times" panose="02020603050405020304" pitchFamily="18" charset="0"/>
              </a:rPr>
              <a:t>Automated Services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Sophisticated form of self-service</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1"/>
                </a:solidFill>
                <a:cs typeface="Times" panose="02020603050405020304" pitchFamily="18" charset="0"/>
              </a:rPr>
              <a:t>Co-Creation</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Beyond traditional relationship to co-create value. </a:t>
            </a:r>
          </a:p>
        </p:txBody>
      </p:sp>
      <p:sp>
        <p:nvSpPr>
          <p:cNvPr id="40964" name="Rectangle 4">
            <a:extLst>
              <a:ext uri="{FF2B5EF4-FFF2-40B4-BE49-F238E27FC236}">
                <a16:creationId xmlns:a16="http://schemas.microsoft.com/office/drawing/2014/main" id="{322E51A9-0C74-09DA-6877-598B2CD2D193}"/>
              </a:ext>
            </a:extLst>
          </p:cNvPr>
          <p:cNvSpPr>
            <a:spLocks/>
          </p:cNvSpPr>
          <p:nvPr/>
        </p:nvSpPr>
        <p:spPr bwMode="auto">
          <a:xfrm>
            <a:off x="4613672" y="2044898"/>
            <a:ext cx="2875359" cy="3973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Self-Service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No direct Customer relationship</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Provides self-help</a:t>
            </a:r>
          </a:p>
          <a:p>
            <a:pPr eaLnBrk="1" hangingPunct="1">
              <a:spcBef>
                <a:spcPts val="703"/>
              </a:spcBef>
              <a:buSzPct val="125000"/>
              <a:buFont typeface="Times" panose="02020603050405020304" pitchFamily="18" charset="0"/>
              <a:buChar char="•"/>
            </a:pPr>
            <a:endParaRPr lang="en-US" altLang="en-US" sz="2531" b="1" i="0">
              <a:solidFill>
                <a:schemeClr val="tx1"/>
              </a:solidFill>
              <a:cs typeface="Times" panose="02020603050405020304" pitchFamily="18" charset="0"/>
            </a:endParaRPr>
          </a:p>
          <a:p>
            <a:pPr eaLnBrk="1" hangingPunct="1">
              <a:spcBef>
                <a:spcPts val="703"/>
              </a:spcBef>
            </a:pPr>
            <a:r>
              <a:rPr lang="en-US" altLang="en-US" sz="2531" b="1" i="0">
                <a:solidFill>
                  <a:srgbClr val="7E0403"/>
                </a:solidFill>
                <a:cs typeface="Times" panose="02020603050405020304" pitchFamily="18" charset="0"/>
              </a:rPr>
              <a:t>Communities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User community aides connections between members</a:t>
            </a:r>
          </a:p>
        </p:txBody>
      </p:sp>
      <p:pic>
        <p:nvPicPr>
          <p:cNvPr id="6" name="Graphic 21">
            <a:extLst>
              <a:ext uri="{FF2B5EF4-FFF2-40B4-BE49-F238E27FC236}">
                <a16:creationId xmlns:a16="http://schemas.microsoft.com/office/drawing/2014/main" id="{AABAD6BE-3E7A-B325-DDF8-013436C3F7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7520" y="349173"/>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4368" presetClass="entr" presetSubtype="70255912" fill="hold" nodeType="clickEffect">
                                  <p:stCondLst>
                                    <p:cond delay="0"/>
                                  </p:stCondLst>
                                  <p:childTnLst>
                                    <p:set>
                                      <p:cBhvr>
                                        <p:cTn id="6" dur="1" fill="hold">
                                          <p:stCondLst>
                                            <p:cond delay="499"/>
                                          </p:stCondLst>
                                        </p:cTn>
                                        <p:tgtEl>
                                          <p:spTgt spid="409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4368" presetClass="entr" presetSubtype="73070504" fill="hold" nodeType="clickEffect">
                                  <p:stCondLst>
                                    <p:cond delay="0"/>
                                  </p:stCondLst>
                                  <p:childTnLst>
                                    <p:set>
                                      <p:cBhvr>
                                        <p:cTn id="10" dur="1" fill="hold">
                                          <p:stCondLst>
                                            <p:cond delay="499"/>
                                          </p:stCondLst>
                                        </p:cTn>
                                        <p:tgtEl>
                                          <p:spTgt spid="4096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3034368" presetClass="entr" presetSubtype="70271744" fill="hold" nodeType="clickEffect">
                                  <p:stCondLst>
                                    <p:cond delay="0"/>
                                  </p:stCondLst>
                                  <p:childTnLst>
                                    <p:set>
                                      <p:cBhvr>
                                        <p:cTn id="14" dur="1" fill="hold">
                                          <p:stCondLst>
                                            <p:cond delay="499"/>
                                          </p:stCondLst>
                                        </p:cTn>
                                        <p:tgtEl>
                                          <p:spTgt spid="409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utoUpdateAnimBg="0"/>
      <p:bldP spid="40963" grpId="0" autoUpdateAnimBg="0"/>
      <p:bldP spid="40964"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
            <a:extLst>
              <a:ext uri="{FF2B5EF4-FFF2-40B4-BE49-F238E27FC236}">
                <a16:creationId xmlns:a16="http://schemas.microsoft.com/office/drawing/2014/main" id="{50186398-5B58-A0AC-2CB3-E0D0560B45AC}"/>
              </a:ext>
            </a:extLst>
          </p:cNvPr>
          <p:cNvSpPr>
            <a:spLocks noGrp="1" noChangeArrowheads="1"/>
          </p:cNvSpPr>
          <p:nvPr>
            <p:ph type="title"/>
          </p:nvPr>
        </p:nvSpPr>
        <p:spPr/>
        <p:txBody>
          <a:bodyPr/>
          <a:lstStyle/>
          <a:p>
            <a:pPr eaLnBrk="1" hangingPunct="1"/>
            <a:r>
              <a:rPr lang="en-US" altLang="en-US"/>
              <a:t>Revenue Streams Building Block</a:t>
            </a:r>
          </a:p>
        </p:txBody>
      </p:sp>
      <p:pic>
        <p:nvPicPr>
          <p:cNvPr id="39939" name="Picture 2">
            <a:extLst>
              <a:ext uri="{FF2B5EF4-FFF2-40B4-BE49-F238E27FC236}">
                <a16:creationId xmlns:a16="http://schemas.microsoft.com/office/drawing/2014/main" id="{7CB7E8CD-4C5F-1273-00AB-22D2C3188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7242" y="4238253"/>
            <a:ext cx="3643313" cy="2018109"/>
          </a:xfrm>
          <a:prstGeom prst="rect">
            <a:avLst/>
          </a:prstGeom>
          <a:noFill/>
          <a:ln w="25400">
            <a:solidFill>
              <a:srgbClr val="7E1016"/>
            </a:solidFill>
            <a:miter lim="800000"/>
            <a:headEnd/>
            <a:tailEnd/>
          </a:ln>
          <a:extLst>
            <a:ext uri="{909E8E84-426E-40DD-AFC4-6F175D3DCCD1}">
              <a14:hiddenFill xmlns:a14="http://schemas.microsoft.com/office/drawing/2010/main">
                <a:solidFill>
                  <a:srgbClr val="FFFFFF"/>
                </a:solidFill>
              </a14:hiddenFill>
            </a:ext>
          </a:extLst>
        </p:spPr>
      </p:pic>
      <p:sp>
        <p:nvSpPr>
          <p:cNvPr id="41987" name="Rectangle 3">
            <a:extLst>
              <a:ext uri="{FF2B5EF4-FFF2-40B4-BE49-F238E27FC236}">
                <a16:creationId xmlns:a16="http://schemas.microsoft.com/office/drawing/2014/main" id="{FC7500F2-7D5E-DA13-05B5-B735F2EA8B2E}"/>
              </a:ext>
            </a:extLst>
          </p:cNvPr>
          <p:cNvSpPr>
            <a:spLocks/>
          </p:cNvSpPr>
          <p:nvPr/>
        </p:nvSpPr>
        <p:spPr bwMode="auto">
          <a:xfrm>
            <a:off x="1524000" y="1678781"/>
            <a:ext cx="9135070"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Represents cash a company generates from each Customer Segment (Revenue - Cost = Earnings)</a:t>
            </a:r>
          </a:p>
        </p:txBody>
      </p:sp>
      <p:sp>
        <p:nvSpPr>
          <p:cNvPr id="41988" name="Rectangle 4">
            <a:extLst>
              <a:ext uri="{FF2B5EF4-FFF2-40B4-BE49-F238E27FC236}">
                <a16:creationId xmlns:a16="http://schemas.microsoft.com/office/drawing/2014/main" id="{47745305-81E5-C9D0-E1F4-FC601DFCD57A}"/>
              </a:ext>
            </a:extLst>
          </p:cNvPr>
          <p:cNvSpPr>
            <a:spLocks/>
          </p:cNvSpPr>
          <p:nvPr/>
        </p:nvSpPr>
        <p:spPr bwMode="auto">
          <a:xfrm>
            <a:off x="5450830" y="2884289"/>
            <a:ext cx="5027414"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“Arteries” of the Business</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Must ask....”What is each Customer Segment willing to pay?”</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Each Stream has different pricing: List, bargaining, market dependent, volume dependent, etc</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Types of Revenue Streams: Transaction &amp; Recurring</a:t>
            </a:r>
          </a:p>
        </p:txBody>
      </p:sp>
      <p:pic>
        <p:nvPicPr>
          <p:cNvPr id="6" name="Graphic 21">
            <a:extLst>
              <a:ext uri="{FF2B5EF4-FFF2-40B4-BE49-F238E27FC236}">
                <a16:creationId xmlns:a16="http://schemas.microsoft.com/office/drawing/2014/main" id="{82BE6C26-EAF4-E610-83FB-4CABD8818AA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6572" y="460173"/>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5136" presetClass="entr" presetSubtype="64196648" fill="hold" nodeType="clickEffect">
                                  <p:stCondLst>
                                    <p:cond delay="0"/>
                                  </p:stCondLst>
                                  <p:childTnLst>
                                    <p:set>
                                      <p:cBhvr>
                                        <p:cTn id="6" dur="1" fill="hold">
                                          <p:stCondLst>
                                            <p:cond delay="499"/>
                                          </p:stCondLst>
                                        </p:cTn>
                                        <p:tgtEl>
                                          <p:spTgt spid="419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5136" presetClass="entr" presetSubtype="70255952" fill="hold" nodeType="clickEffect">
                                  <p:stCondLst>
                                    <p:cond delay="0"/>
                                  </p:stCondLst>
                                  <p:childTnLst>
                                    <p:set>
                                      <p:cBhvr>
                                        <p:cTn id="10" dur="1" fill="hold">
                                          <p:stCondLst>
                                            <p:cond delay="499"/>
                                          </p:stCondLst>
                                        </p:cTn>
                                        <p:tgtEl>
                                          <p:spTgt spid="419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utoUpdateAnimBg="0"/>
      <p:bldP spid="41988"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
            <a:extLst>
              <a:ext uri="{FF2B5EF4-FFF2-40B4-BE49-F238E27FC236}">
                <a16:creationId xmlns:a16="http://schemas.microsoft.com/office/drawing/2014/main" id="{29429250-6D7F-B2BD-F61C-79CCDB82CD94}"/>
              </a:ext>
            </a:extLst>
          </p:cNvPr>
          <p:cNvSpPr>
            <a:spLocks noGrp="1" noChangeArrowheads="1"/>
          </p:cNvSpPr>
          <p:nvPr>
            <p:ph type="title"/>
          </p:nvPr>
        </p:nvSpPr>
        <p:spPr>
          <a:xfrm>
            <a:off x="2024063" y="410766"/>
            <a:ext cx="8143875" cy="803672"/>
          </a:xfrm>
        </p:spPr>
        <p:txBody>
          <a:bodyPr/>
          <a:lstStyle/>
          <a:p>
            <a:pPr eaLnBrk="1" hangingPunct="1"/>
            <a:r>
              <a:rPr lang="en-US" altLang="en-US" sz="4359"/>
              <a:t>Ways to Generate Revenue Streams</a:t>
            </a:r>
          </a:p>
        </p:txBody>
      </p:sp>
      <p:sp>
        <p:nvSpPr>
          <p:cNvPr id="43010" name="Rectangle 2">
            <a:extLst>
              <a:ext uri="{FF2B5EF4-FFF2-40B4-BE49-F238E27FC236}">
                <a16:creationId xmlns:a16="http://schemas.microsoft.com/office/drawing/2014/main" id="{4B637BE9-D5C8-BA9F-0A8A-C51DC7CEA56F}"/>
              </a:ext>
            </a:extLst>
          </p:cNvPr>
          <p:cNvSpPr>
            <a:spLocks/>
          </p:cNvSpPr>
          <p:nvPr/>
        </p:nvSpPr>
        <p:spPr bwMode="auto">
          <a:xfrm>
            <a:off x="1622227" y="2053828"/>
            <a:ext cx="2875359" cy="332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Asset Sale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Physical product sale</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2"/>
                </a:solidFill>
                <a:cs typeface="Times" panose="02020603050405020304" pitchFamily="18" charset="0"/>
              </a:rPr>
              <a:t>Usage Fee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Service use fee</a:t>
            </a:r>
          </a:p>
        </p:txBody>
      </p:sp>
      <p:sp>
        <p:nvSpPr>
          <p:cNvPr id="43011" name="Rectangle 3">
            <a:extLst>
              <a:ext uri="{FF2B5EF4-FFF2-40B4-BE49-F238E27FC236}">
                <a16:creationId xmlns:a16="http://schemas.microsoft.com/office/drawing/2014/main" id="{BE69DD73-E41A-0C5A-9D31-937F3ADF6EAA}"/>
              </a:ext>
            </a:extLst>
          </p:cNvPr>
          <p:cNvSpPr>
            <a:spLocks/>
          </p:cNvSpPr>
          <p:nvPr/>
        </p:nvSpPr>
        <p:spPr bwMode="auto">
          <a:xfrm>
            <a:off x="7605117" y="2049363"/>
            <a:ext cx="2875359" cy="417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Licensing</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Grant to use IP</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Common in media industry</a:t>
            </a: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101"/>
                </a:solidFill>
                <a:cs typeface="Times" panose="02020603050405020304" pitchFamily="18" charset="0"/>
              </a:rPr>
              <a:t>Brokerage Fees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Intermediation services performed on behalf of two or more parties</a:t>
            </a:r>
          </a:p>
        </p:txBody>
      </p:sp>
      <p:sp>
        <p:nvSpPr>
          <p:cNvPr id="43012" name="Rectangle 4">
            <a:extLst>
              <a:ext uri="{FF2B5EF4-FFF2-40B4-BE49-F238E27FC236}">
                <a16:creationId xmlns:a16="http://schemas.microsoft.com/office/drawing/2014/main" id="{7708931E-B6F1-D454-D580-9B4BA26FA0D5}"/>
              </a:ext>
            </a:extLst>
          </p:cNvPr>
          <p:cNvSpPr>
            <a:spLocks/>
          </p:cNvSpPr>
          <p:nvPr/>
        </p:nvSpPr>
        <p:spPr bwMode="auto">
          <a:xfrm>
            <a:off x="4390430" y="2518172"/>
            <a:ext cx="2875359" cy="3884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303"/>
                </a:solidFill>
                <a:cs typeface="Times" panose="02020603050405020304" pitchFamily="18" charset="0"/>
              </a:rPr>
              <a:t>Subscription Fee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Sell continuous access to  service</a:t>
            </a:r>
          </a:p>
          <a:p>
            <a:pPr eaLnBrk="1" hangingPunct="1">
              <a:spcBef>
                <a:spcPts val="703"/>
              </a:spcBef>
            </a:pPr>
            <a:endParaRPr lang="en-US" altLang="en-US" sz="2531" b="1" i="0">
              <a:solidFill>
                <a:schemeClr val="tx1"/>
              </a:solidFill>
              <a:cs typeface="Times" panose="02020603050405020304" pitchFamily="18" charset="0"/>
            </a:endParaRPr>
          </a:p>
          <a:p>
            <a:pPr eaLnBrk="1" hangingPunct="1">
              <a:spcBef>
                <a:spcPts val="703"/>
              </a:spcBef>
            </a:pPr>
            <a:r>
              <a:rPr lang="en-US" altLang="en-US" sz="2531" b="1" i="0">
                <a:solidFill>
                  <a:srgbClr val="7F0001"/>
                </a:solidFill>
                <a:cs typeface="Times" panose="02020603050405020304" pitchFamily="18" charset="0"/>
              </a:rPr>
              <a:t>Lending / Renting / Leasing</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Temporary grant of right to use asset for fixed time</a:t>
            </a:r>
          </a:p>
        </p:txBody>
      </p:sp>
      <p:pic>
        <p:nvPicPr>
          <p:cNvPr id="2" name="Graphic 21">
            <a:extLst>
              <a:ext uri="{FF2B5EF4-FFF2-40B4-BE49-F238E27FC236}">
                <a16:creationId xmlns:a16="http://schemas.microsoft.com/office/drawing/2014/main" id="{AC3F2735-06CC-A5E9-0F5C-47EB6D2318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194368" presetClass="entr" presetSubtype="64198696" fill="hold" nodeType="clickEffect">
                                  <p:stCondLst>
                                    <p:cond delay="0"/>
                                  </p:stCondLst>
                                  <p:childTnLst>
                                    <p:set>
                                      <p:cBhvr>
                                        <p:cTn id="6" dur="1" fill="hold">
                                          <p:stCondLst>
                                            <p:cond delay="499"/>
                                          </p:stCondLst>
                                        </p:cTn>
                                        <p:tgtEl>
                                          <p:spTgt spid="430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194368" presetClass="entr" presetSubtype="75310160" fill="hold" nodeType="clickEffect">
                                  <p:stCondLst>
                                    <p:cond delay="0"/>
                                  </p:stCondLst>
                                  <p:childTnLst>
                                    <p:set>
                                      <p:cBhvr>
                                        <p:cTn id="10" dur="1" fill="hold">
                                          <p:stCondLst>
                                            <p:cond delay="499"/>
                                          </p:stCondLst>
                                        </p:cTn>
                                        <p:tgtEl>
                                          <p:spTgt spid="430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194368" presetClass="entr" presetSubtype="70256768" fill="hold" nodeType="clickEffect">
                                  <p:stCondLst>
                                    <p:cond delay="0"/>
                                  </p:stCondLst>
                                  <p:childTnLst>
                                    <p:set>
                                      <p:cBhvr>
                                        <p:cTn id="14" dur="1" fill="hold">
                                          <p:stCondLst>
                                            <p:cond delay="499"/>
                                          </p:stCondLst>
                                        </p:cTn>
                                        <p:tgtEl>
                                          <p:spTgt spid="430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utoUpdateAnimBg="0"/>
      <p:bldP spid="43011" grpId="0" autoUpdateAnimBg="0"/>
      <p:bldP spid="43012"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a:extLst>
              <a:ext uri="{FF2B5EF4-FFF2-40B4-BE49-F238E27FC236}">
                <a16:creationId xmlns:a16="http://schemas.microsoft.com/office/drawing/2014/main" id="{40159830-EA38-B3DE-86AD-028FFA49F7FE}"/>
              </a:ext>
            </a:extLst>
          </p:cNvPr>
          <p:cNvSpPr>
            <a:spLocks noGrp="1" noChangeArrowheads="1"/>
          </p:cNvSpPr>
          <p:nvPr>
            <p:ph type="title"/>
          </p:nvPr>
        </p:nvSpPr>
        <p:spPr/>
        <p:txBody>
          <a:bodyPr/>
          <a:lstStyle/>
          <a:p>
            <a:pPr eaLnBrk="1" hangingPunct="1"/>
            <a:r>
              <a:rPr lang="en-US" altLang="en-US"/>
              <a:t>Key Resources Building Block</a:t>
            </a:r>
          </a:p>
        </p:txBody>
      </p:sp>
      <p:pic>
        <p:nvPicPr>
          <p:cNvPr id="43011" name="Picture 2">
            <a:extLst>
              <a:ext uri="{FF2B5EF4-FFF2-40B4-BE49-F238E27FC236}">
                <a16:creationId xmlns:a16="http://schemas.microsoft.com/office/drawing/2014/main" id="{789247FA-DC46-01B9-81D6-2569A701B3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156" y="3437930"/>
            <a:ext cx="3830836" cy="2027039"/>
          </a:xfrm>
          <a:prstGeom prst="rect">
            <a:avLst/>
          </a:prstGeom>
          <a:noFill/>
          <a:ln w="25400">
            <a:solidFill>
              <a:srgbClr val="7E0301"/>
            </a:solidFill>
            <a:miter lim="800000"/>
            <a:headEnd/>
            <a:tailEnd/>
          </a:ln>
          <a:extLst>
            <a:ext uri="{909E8E84-426E-40DD-AFC4-6F175D3DCCD1}">
              <a14:hiddenFill xmlns:a14="http://schemas.microsoft.com/office/drawing/2010/main">
                <a:solidFill>
                  <a:srgbClr val="FFFFFF"/>
                </a:solidFill>
              </a14:hiddenFill>
            </a:ext>
          </a:extLst>
        </p:spPr>
      </p:pic>
      <p:sp>
        <p:nvSpPr>
          <p:cNvPr id="45059" name="Rectangle 3">
            <a:extLst>
              <a:ext uri="{FF2B5EF4-FFF2-40B4-BE49-F238E27FC236}">
                <a16:creationId xmlns:a16="http://schemas.microsoft.com/office/drawing/2014/main" id="{4BC70D67-06B1-9D69-4F9D-9FE36CB048B4}"/>
              </a:ext>
            </a:extLst>
          </p:cNvPr>
          <p:cNvSpPr>
            <a:spLocks/>
          </p:cNvSpPr>
          <p:nvPr/>
        </p:nvSpPr>
        <p:spPr bwMode="auto">
          <a:xfrm>
            <a:off x="2390180" y="1785937"/>
            <a:ext cx="7402711"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most important assets required to make business model work</a:t>
            </a:r>
          </a:p>
        </p:txBody>
      </p:sp>
      <p:sp>
        <p:nvSpPr>
          <p:cNvPr id="45060" name="Rectangle 4">
            <a:extLst>
              <a:ext uri="{FF2B5EF4-FFF2-40B4-BE49-F238E27FC236}">
                <a16:creationId xmlns:a16="http://schemas.microsoft.com/office/drawing/2014/main" id="{BDF91A24-7844-A54C-4739-B4A5885A0099}"/>
              </a:ext>
            </a:extLst>
          </p:cNvPr>
          <p:cNvSpPr>
            <a:spLocks/>
          </p:cNvSpPr>
          <p:nvPr/>
        </p:nvSpPr>
        <p:spPr bwMode="auto">
          <a:xfrm>
            <a:off x="5549056" y="2794992"/>
            <a:ext cx="4929188" cy="3946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Enables production reach markets,  &amp; earn revenue</a:t>
            </a:r>
          </a:p>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Required resources are dependent on selected Business Model</a:t>
            </a:r>
          </a:p>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Resources may be physical, financial, intellectual, or human</a:t>
            </a:r>
          </a:p>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Resources may be owned, leased or acquired</a:t>
            </a:r>
          </a:p>
        </p:txBody>
      </p:sp>
      <p:pic>
        <p:nvPicPr>
          <p:cNvPr id="6" name="Graphic 21">
            <a:extLst>
              <a:ext uri="{FF2B5EF4-FFF2-40B4-BE49-F238E27FC236}">
                <a16:creationId xmlns:a16="http://schemas.microsoft.com/office/drawing/2014/main" id="{652577E5-0C79-8864-A340-9174CEDCFA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195904" presetClass="entr" presetSubtype="70255488" fill="hold" nodeType="clickEffect">
                                  <p:stCondLst>
                                    <p:cond delay="0"/>
                                  </p:stCondLst>
                                  <p:childTnLst>
                                    <p:set>
                                      <p:cBhvr>
                                        <p:cTn id="6" dur="1" fill="hold">
                                          <p:stCondLst>
                                            <p:cond delay="499"/>
                                          </p:stCondLst>
                                        </p:cTn>
                                        <p:tgtEl>
                                          <p:spTgt spid="450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195904" presetClass="entr" presetSubtype="70256464" fill="hold" nodeType="clickEffect">
                                  <p:stCondLst>
                                    <p:cond delay="0"/>
                                  </p:stCondLst>
                                  <p:childTnLst>
                                    <p:set>
                                      <p:cBhvr>
                                        <p:cTn id="10" dur="1" fill="hold">
                                          <p:stCondLst>
                                            <p:cond delay="499"/>
                                          </p:stCondLst>
                                        </p:cTn>
                                        <p:tgtEl>
                                          <p:spTgt spid="450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autoUpdateAnimBg="0"/>
      <p:bldP spid="45060"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
            <a:extLst>
              <a:ext uri="{FF2B5EF4-FFF2-40B4-BE49-F238E27FC236}">
                <a16:creationId xmlns:a16="http://schemas.microsoft.com/office/drawing/2014/main" id="{38A6189B-A608-F3DF-5D1E-F9DA313B780D}"/>
              </a:ext>
            </a:extLst>
          </p:cNvPr>
          <p:cNvSpPr>
            <a:spLocks noGrp="1" noChangeArrowheads="1"/>
          </p:cNvSpPr>
          <p:nvPr>
            <p:ph type="title"/>
          </p:nvPr>
        </p:nvSpPr>
        <p:spPr>
          <a:xfrm>
            <a:off x="1702594" y="410766"/>
            <a:ext cx="8706445" cy="803672"/>
          </a:xfrm>
        </p:spPr>
        <p:txBody>
          <a:bodyPr/>
          <a:lstStyle/>
          <a:p>
            <a:pPr eaLnBrk="1" hangingPunct="1"/>
            <a:r>
              <a:rPr lang="en-US" altLang="en-US" sz="2672"/>
              <a:t>Ex:  LEGO </a:t>
            </a:r>
            <a:r>
              <a:rPr lang="en-US" altLang="en-US" sz="2672" b="1">
                <a:solidFill>
                  <a:srgbClr val="800204"/>
                </a:solidFill>
              </a:rPr>
              <a:t>Relationships, Channels, Resources, &amp; Revenue</a:t>
            </a:r>
            <a:endParaRPr lang="en-US" altLang="en-US" sz="2672" b="1">
              <a:solidFill>
                <a:srgbClr val="800204"/>
              </a:solidFill>
              <a:cs typeface="ヒラギノ明朝 ProN W6" charset="0"/>
            </a:endParaRPr>
          </a:p>
        </p:txBody>
      </p:sp>
      <p:pic>
        <p:nvPicPr>
          <p:cNvPr id="46083" name="Picture 2">
            <a:extLst>
              <a:ext uri="{FF2B5EF4-FFF2-40B4-BE49-F238E27FC236}">
                <a16:creationId xmlns:a16="http://schemas.microsoft.com/office/drawing/2014/main" id="{132DBAF5-0E54-05DB-90B0-C27E19C572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3222" y="1669852"/>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 name="Group 3">
            <a:extLst>
              <a:ext uri="{FF2B5EF4-FFF2-40B4-BE49-F238E27FC236}">
                <a16:creationId xmlns:a16="http://schemas.microsoft.com/office/drawing/2014/main" id="{0864B589-FD3C-8731-7927-75583A7384D2}"/>
              </a:ext>
            </a:extLst>
          </p:cNvPr>
          <p:cNvGrpSpPr>
            <a:grpSpLocks/>
          </p:cNvGrpSpPr>
          <p:nvPr/>
        </p:nvGrpSpPr>
        <p:grpSpPr bwMode="auto">
          <a:xfrm>
            <a:off x="7597304" y="4031754"/>
            <a:ext cx="2338462" cy="1607344"/>
            <a:chOff x="0" y="0"/>
            <a:chExt cx="2094" cy="1440"/>
          </a:xfrm>
        </p:grpSpPr>
        <p:sp>
          <p:nvSpPr>
            <p:cNvPr id="46095" name="AutoShape 4">
              <a:extLst>
                <a:ext uri="{FF2B5EF4-FFF2-40B4-BE49-F238E27FC236}">
                  <a16:creationId xmlns:a16="http://schemas.microsoft.com/office/drawing/2014/main" id="{201E46C8-0070-E90D-2194-0A0090DF42D4}"/>
                </a:ext>
              </a:extLst>
            </p:cNvPr>
            <p:cNvSpPr>
              <a:spLocks/>
            </p:cNvSpPr>
            <p:nvPr/>
          </p:nvSpPr>
          <p:spPr bwMode="auto">
            <a:xfrm rot="10796461">
              <a:off x="0" y="326"/>
              <a:ext cx="811" cy="811"/>
            </a:xfrm>
            <a:prstGeom prst="rightArrow">
              <a:avLst>
                <a:gd name="adj1" fmla="val 32000"/>
                <a:gd name="adj2" fmla="val 43389"/>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6" name="Rectangle 5">
              <a:extLst>
                <a:ext uri="{FF2B5EF4-FFF2-40B4-BE49-F238E27FC236}">
                  <a16:creationId xmlns:a16="http://schemas.microsoft.com/office/drawing/2014/main" id="{1F8A5283-466D-2DBD-07CC-48B9C5A883CB}"/>
                </a:ext>
              </a:extLst>
            </p:cNvPr>
            <p:cNvSpPr>
              <a:spLocks/>
            </p:cNvSpPr>
            <p:nvPr/>
          </p:nvSpPr>
          <p:spPr bwMode="auto">
            <a:xfrm>
              <a:off x="598" y="0"/>
              <a:ext cx="1496" cy="1440"/>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Web, Retail Stores, and User Groups</a:t>
              </a:r>
            </a:p>
          </p:txBody>
        </p:sp>
      </p:grpSp>
      <p:grpSp>
        <p:nvGrpSpPr>
          <p:cNvPr id="3" name="Group 6">
            <a:extLst>
              <a:ext uri="{FF2B5EF4-FFF2-40B4-BE49-F238E27FC236}">
                <a16:creationId xmlns:a16="http://schemas.microsoft.com/office/drawing/2014/main" id="{C08A5907-AA1C-EF70-3F27-E072DF442750}"/>
              </a:ext>
            </a:extLst>
          </p:cNvPr>
          <p:cNvGrpSpPr>
            <a:grpSpLocks/>
          </p:cNvGrpSpPr>
          <p:nvPr/>
        </p:nvGrpSpPr>
        <p:grpSpPr bwMode="auto">
          <a:xfrm>
            <a:off x="3260824" y="1669852"/>
            <a:ext cx="4371082" cy="1732359"/>
            <a:chOff x="0" y="0"/>
            <a:chExt cx="3915" cy="1552"/>
          </a:xfrm>
        </p:grpSpPr>
        <p:sp>
          <p:nvSpPr>
            <p:cNvPr id="46093" name="AutoShape 7">
              <a:extLst>
                <a:ext uri="{FF2B5EF4-FFF2-40B4-BE49-F238E27FC236}">
                  <a16:creationId xmlns:a16="http://schemas.microsoft.com/office/drawing/2014/main" id="{E6BBFB24-D147-3E71-8BF7-456A7453179B}"/>
                </a:ext>
              </a:extLst>
            </p:cNvPr>
            <p:cNvSpPr>
              <a:spLocks/>
            </p:cNvSpPr>
            <p:nvPr/>
          </p:nvSpPr>
          <p:spPr bwMode="auto">
            <a:xfrm>
              <a:off x="3115" y="752"/>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4" name="Rectangle 8">
              <a:extLst>
                <a:ext uri="{FF2B5EF4-FFF2-40B4-BE49-F238E27FC236}">
                  <a16:creationId xmlns:a16="http://schemas.microsoft.com/office/drawing/2014/main" id="{500E18C5-D3AE-60B9-CBF4-E70E8E458BC1}"/>
                </a:ext>
              </a:extLst>
            </p:cNvPr>
            <p:cNvSpPr>
              <a:spLocks/>
            </p:cNvSpPr>
            <p:nvPr/>
          </p:nvSpPr>
          <p:spPr bwMode="auto">
            <a:xfrm>
              <a:off x="0" y="0"/>
              <a:ext cx="3280" cy="1440"/>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Community of customers who are interested in niche content &amp; want more than off-the-shelf kits</a:t>
              </a:r>
            </a:p>
          </p:txBody>
        </p:sp>
      </p:grpSp>
      <p:grpSp>
        <p:nvGrpSpPr>
          <p:cNvPr id="4" name="Group 9">
            <a:extLst>
              <a:ext uri="{FF2B5EF4-FFF2-40B4-BE49-F238E27FC236}">
                <a16:creationId xmlns:a16="http://schemas.microsoft.com/office/drawing/2014/main" id="{E19CC5BE-56C1-B421-8D53-22C69059AB28}"/>
              </a:ext>
            </a:extLst>
          </p:cNvPr>
          <p:cNvGrpSpPr>
            <a:grpSpLocks/>
          </p:cNvGrpSpPr>
          <p:nvPr/>
        </p:nvGrpSpPr>
        <p:grpSpPr bwMode="auto">
          <a:xfrm>
            <a:off x="1702594" y="3429000"/>
            <a:ext cx="2562820" cy="1625203"/>
            <a:chOff x="0" y="0"/>
            <a:chExt cx="2296" cy="1456"/>
          </a:xfrm>
        </p:grpSpPr>
        <p:sp>
          <p:nvSpPr>
            <p:cNvPr id="46091" name="AutoShape 10">
              <a:extLst>
                <a:ext uri="{FF2B5EF4-FFF2-40B4-BE49-F238E27FC236}">
                  <a16:creationId xmlns:a16="http://schemas.microsoft.com/office/drawing/2014/main" id="{EE207749-5AF8-101C-80A3-A9DF4DCD9B87}"/>
                </a:ext>
              </a:extLst>
            </p:cNvPr>
            <p:cNvSpPr>
              <a:spLocks/>
            </p:cNvSpPr>
            <p:nvPr/>
          </p:nvSpPr>
          <p:spPr bwMode="auto">
            <a:xfrm>
              <a:off x="1496" y="656"/>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2" name="Rectangle 11">
              <a:extLst>
                <a:ext uri="{FF2B5EF4-FFF2-40B4-BE49-F238E27FC236}">
                  <a16:creationId xmlns:a16="http://schemas.microsoft.com/office/drawing/2014/main" id="{330E3BAE-07CA-51E0-44D7-B58C298CB729}"/>
                </a:ext>
              </a:extLst>
            </p:cNvPr>
            <p:cNvSpPr>
              <a:spLocks/>
            </p:cNvSpPr>
            <p:nvPr/>
          </p:nvSpPr>
          <p:spPr bwMode="auto">
            <a:xfrm>
              <a:off x="0" y="0"/>
              <a:ext cx="1696" cy="1440"/>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Web presence</a:t>
              </a:r>
            </a:p>
            <a:p>
              <a:pPr eaLnBrk="1" hangingPunct="1"/>
              <a:r>
                <a:rPr lang="en-US" altLang="en-US" sz="2531" i="0">
                  <a:solidFill>
                    <a:srgbClr val="FFFFFF"/>
                  </a:solidFill>
                  <a:cs typeface="Times" panose="02020603050405020304" pitchFamily="18" charset="0"/>
                </a:rPr>
                <a:t>Agile Mfg.</a:t>
              </a:r>
            </a:p>
            <a:p>
              <a:pPr eaLnBrk="1" hangingPunct="1"/>
              <a:r>
                <a:rPr lang="en-US" altLang="en-US" sz="2531" i="0">
                  <a:solidFill>
                    <a:srgbClr val="FFFFFF"/>
                  </a:solidFill>
                  <a:cs typeface="Times" panose="02020603050405020304" pitchFamily="18" charset="0"/>
                </a:rPr>
                <a:t>Supply Chain</a:t>
              </a:r>
            </a:p>
            <a:p>
              <a:pPr eaLnBrk="1" hangingPunct="1"/>
              <a:r>
                <a:rPr lang="en-US" altLang="en-US" sz="2531" i="0">
                  <a:solidFill>
                    <a:srgbClr val="FFFFFF"/>
                  </a:solidFill>
                  <a:cs typeface="Times" panose="02020603050405020304" pitchFamily="18" charset="0"/>
                </a:rPr>
                <a:t>User Groups</a:t>
              </a:r>
            </a:p>
          </p:txBody>
        </p:sp>
      </p:grpSp>
      <p:grpSp>
        <p:nvGrpSpPr>
          <p:cNvPr id="5" name="Group 12">
            <a:extLst>
              <a:ext uri="{FF2B5EF4-FFF2-40B4-BE49-F238E27FC236}">
                <a16:creationId xmlns:a16="http://schemas.microsoft.com/office/drawing/2014/main" id="{9A33B648-B793-7033-6593-11D24FA41C82}"/>
              </a:ext>
            </a:extLst>
          </p:cNvPr>
          <p:cNvGrpSpPr>
            <a:grpSpLocks/>
          </p:cNvGrpSpPr>
          <p:nvPr/>
        </p:nvGrpSpPr>
        <p:grpSpPr bwMode="auto">
          <a:xfrm>
            <a:off x="1622226" y="5272980"/>
            <a:ext cx="5295305" cy="1343918"/>
            <a:chOff x="0" y="0"/>
            <a:chExt cx="4744" cy="1204"/>
          </a:xfrm>
        </p:grpSpPr>
        <p:sp>
          <p:nvSpPr>
            <p:cNvPr id="46089" name="AutoShape 13">
              <a:extLst>
                <a:ext uri="{FF2B5EF4-FFF2-40B4-BE49-F238E27FC236}">
                  <a16:creationId xmlns:a16="http://schemas.microsoft.com/office/drawing/2014/main" id="{8001FBCF-0448-39CB-5FA2-CF93F31CA306}"/>
                </a:ext>
              </a:extLst>
            </p:cNvPr>
            <p:cNvSpPr>
              <a:spLocks/>
            </p:cNvSpPr>
            <p:nvPr/>
          </p:nvSpPr>
          <p:spPr bwMode="auto">
            <a:xfrm>
              <a:off x="3944" y="404"/>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0" name="Rectangle 14">
              <a:extLst>
                <a:ext uri="{FF2B5EF4-FFF2-40B4-BE49-F238E27FC236}">
                  <a16:creationId xmlns:a16="http://schemas.microsoft.com/office/drawing/2014/main" id="{6DE83439-A665-8F01-B6A5-E3E8B97D9BFB}"/>
                </a:ext>
              </a:extLst>
            </p:cNvPr>
            <p:cNvSpPr>
              <a:spLocks/>
            </p:cNvSpPr>
            <p:nvPr/>
          </p:nvSpPr>
          <p:spPr bwMode="auto">
            <a:xfrm>
              <a:off x="0" y="0"/>
              <a:ext cx="4008"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Small revenues from Customer designed kits.  Valuable addition to traditional high-volume kits.</a:t>
              </a:r>
            </a:p>
          </p:txBody>
        </p:sp>
      </p:grpSp>
      <p:pic>
        <p:nvPicPr>
          <p:cNvPr id="6" name="Graphic 21">
            <a:extLst>
              <a:ext uri="{FF2B5EF4-FFF2-40B4-BE49-F238E27FC236}">
                <a16:creationId xmlns:a16="http://schemas.microsoft.com/office/drawing/2014/main" id="{110AAAAD-0240-9BE1-1BBE-514ABBADD1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5766" y="410766"/>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197440" presetClass="entr" presetSubtype="64199336"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197440" presetClass="entr" presetSubtype="70257704" fill="hold" nodeType="clickEffect">
                                  <p:stCondLst>
                                    <p:cond delay="0"/>
                                  </p:stCondLst>
                                  <p:childTnLst>
                                    <p:set>
                                      <p:cBhvr>
                                        <p:cTn id="10" dur="1" fill="hold">
                                          <p:stCondLst>
                                            <p:cond delay="499"/>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197440" presetClass="entr" presetSubtype="75366224"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75197440" presetClass="entr" presetSubtype="70257960" fill="hold" nodeType="clickEffect">
                                  <p:stCondLst>
                                    <p:cond delay="0"/>
                                  </p:stCondLst>
                                  <p:childTnLst>
                                    <p:set>
                                      <p:cBhvr>
                                        <p:cTn id="18"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
            <a:extLst>
              <a:ext uri="{FF2B5EF4-FFF2-40B4-BE49-F238E27FC236}">
                <a16:creationId xmlns:a16="http://schemas.microsoft.com/office/drawing/2014/main" id="{21CB3C7C-CACA-D140-C80E-06D7F2D92D01}"/>
              </a:ext>
            </a:extLst>
          </p:cNvPr>
          <p:cNvSpPr>
            <a:spLocks noGrp="1" noChangeArrowheads="1"/>
          </p:cNvSpPr>
          <p:nvPr>
            <p:ph type="title"/>
          </p:nvPr>
        </p:nvSpPr>
        <p:spPr/>
        <p:txBody>
          <a:bodyPr/>
          <a:lstStyle/>
          <a:p>
            <a:pPr eaLnBrk="1" hangingPunct="1"/>
            <a:r>
              <a:rPr lang="en-US" altLang="en-US"/>
              <a:t>Key Activities Building Block</a:t>
            </a:r>
          </a:p>
        </p:txBody>
      </p:sp>
      <p:pic>
        <p:nvPicPr>
          <p:cNvPr id="52227" name="Picture 2">
            <a:extLst>
              <a:ext uri="{FF2B5EF4-FFF2-40B4-BE49-F238E27FC236}">
                <a16:creationId xmlns:a16="http://schemas.microsoft.com/office/drawing/2014/main" id="{C18FFFB3-AEDF-4BF0-3BA8-B57BDD440D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6734" y="3634383"/>
            <a:ext cx="4259461" cy="2250281"/>
          </a:xfrm>
          <a:prstGeom prst="rect">
            <a:avLst/>
          </a:prstGeom>
          <a:noFill/>
          <a:ln w="25400">
            <a:solidFill>
              <a:srgbClr val="7F0102"/>
            </a:solidFill>
            <a:miter lim="800000"/>
            <a:headEnd/>
            <a:tailEnd/>
          </a:ln>
          <a:extLst>
            <a:ext uri="{909E8E84-426E-40DD-AFC4-6F175D3DCCD1}">
              <a14:hiddenFill xmlns:a14="http://schemas.microsoft.com/office/drawing/2010/main">
                <a:solidFill>
                  <a:srgbClr val="FFFFFF"/>
                </a:solidFill>
              </a14:hiddenFill>
            </a:ext>
          </a:extLst>
        </p:spPr>
      </p:pic>
      <p:sp>
        <p:nvSpPr>
          <p:cNvPr id="56323" name="Rectangle 3">
            <a:extLst>
              <a:ext uri="{FF2B5EF4-FFF2-40B4-BE49-F238E27FC236}">
                <a16:creationId xmlns:a16="http://schemas.microsoft.com/office/drawing/2014/main" id="{56AA5612-7B64-12A4-85D8-6194F8E2718E}"/>
              </a:ext>
            </a:extLst>
          </p:cNvPr>
          <p:cNvSpPr>
            <a:spLocks/>
          </p:cNvSpPr>
          <p:nvPr/>
        </p:nvSpPr>
        <p:spPr bwMode="auto">
          <a:xfrm>
            <a:off x="1881188" y="1848445"/>
            <a:ext cx="8277820"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most important things a company must do to make its Business Model work</a:t>
            </a:r>
          </a:p>
        </p:txBody>
      </p:sp>
      <p:sp>
        <p:nvSpPr>
          <p:cNvPr id="56324" name="Rectangle 4">
            <a:extLst>
              <a:ext uri="{FF2B5EF4-FFF2-40B4-BE49-F238E27FC236}">
                <a16:creationId xmlns:a16="http://schemas.microsoft.com/office/drawing/2014/main" id="{980F4FCA-E633-BF6F-9CFB-11EC22C2BFB1}"/>
              </a:ext>
            </a:extLst>
          </p:cNvPr>
          <p:cNvSpPr>
            <a:spLocks/>
          </p:cNvSpPr>
          <p:nvPr/>
        </p:nvSpPr>
        <p:spPr bwMode="auto">
          <a:xfrm>
            <a:off x="1941463" y="3612059"/>
            <a:ext cx="3893344" cy="1991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812"/>
              </a:spcBef>
            </a:pPr>
            <a:r>
              <a:rPr lang="en-US" altLang="en-US" sz="2531" i="0">
                <a:solidFill>
                  <a:schemeClr val="tx1"/>
                </a:solidFill>
                <a:cs typeface="Times" panose="02020603050405020304" pitchFamily="18" charset="0"/>
              </a:rPr>
              <a:t>Required to create and offer a Value Proposition, reach markets, maintain Customer Relationships, and earn Revenue</a:t>
            </a:r>
          </a:p>
        </p:txBody>
      </p:sp>
      <p:pic>
        <p:nvPicPr>
          <p:cNvPr id="6" name="Graphic 21">
            <a:extLst>
              <a:ext uri="{FF2B5EF4-FFF2-40B4-BE49-F238E27FC236}">
                <a16:creationId xmlns:a16="http://schemas.microsoft.com/office/drawing/2014/main" id="{BEEECDE3-AFE8-5F29-9AB9-35C40CC1DD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553024" presetClass="entr" presetSubtype="70255824" fill="hold" nodeType="clickEffect">
                                  <p:stCondLst>
                                    <p:cond delay="0"/>
                                  </p:stCondLst>
                                  <p:childTnLst>
                                    <p:set>
                                      <p:cBhvr>
                                        <p:cTn id="6" dur="1" fill="hold">
                                          <p:stCondLst>
                                            <p:cond delay="499"/>
                                          </p:stCondLst>
                                        </p:cTn>
                                        <p:tgtEl>
                                          <p:spTgt spid="563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553024" presetClass="entr" presetSubtype="70257320" fill="hold" nodeType="clickEffect">
                                  <p:stCondLst>
                                    <p:cond delay="0"/>
                                  </p:stCondLst>
                                  <p:childTnLst>
                                    <p:set>
                                      <p:cBhvr>
                                        <p:cTn id="10" dur="1" fill="hold">
                                          <p:stCondLst>
                                            <p:cond delay="499"/>
                                          </p:stCondLst>
                                        </p:cTn>
                                        <p:tgtEl>
                                          <p:spTgt spid="563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autoUpdateAnimBg="0"/>
      <p:bldP spid="56324"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
            <a:extLst>
              <a:ext uri="{FF2B5EF4-FFF2-40B4-BE49-F238E27FC236}">
                <a16:creationId xmlns:a16="http://schemas.microsoft.com/office/drawing/2014/main" id="{822C61A2-BEA8-CB13-76CA-DA72A19606A5}"/>
              </a:ext>
            </a:extLst>
          </p:cNvPr>
          <p:cNvSpPr>
            <a:spLocks noGrp="1" noChangeArrowheads="1"/>
          </p:cNvSpPr>
          <p:nvPr>
            <p:ph type="title"/>
          </p:nvPr>
        </p:nvSpPr>
        <p:spPr>
          <a:xfrm>
            <a:off x="2024063" y="410766"/>
            <a:ext cx="8143875" cy="803672"/>
          </a:xfrm>
        </p:spPr>
        <p:txBody>
          <a:bodyPr/>
          <a:lstStyle/>
          <a:p>
            <a:pPr eaLnBrk="1" hangingPunct="1"/>
            <a:r>
              <a:rPr lang="en-US" altLang="en-US"/>
              <a:t>Key Activities Catalog</a:t>
            </a:r>
          </a:p>
        </p:txBody>
      </p:sp>
      <p:sp>
        <p:nvSpPr>
          <p:cNvPr id="57346" name="Rectangle 2">
            <a:extLst>
              <a:ext uri="{FF2B5EF4-FFF2-40B4-BE49-F238E27FC236}">
                <a16:creationId xmlns:a16="http://schemas.microsoft.com/office/drawing/2014/main" id="{D1474BD3-448F-E477-11C0-3159E4723062}"/>
              </a:ext>
            </a:extLst>
          </p:cNvPr>
          <p:cNvSpPr>
            <a:spLocks/>
          </p:cNvSpPr>
          <p:nvPr/>
        </p:nvSpPr>
        <p:spPr bwMode="auto">
          <a:xfrm>
            <a:off x="1952625" y="1616273"/>
            <a:ext cx="3937992" cy="503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001"/>
                </a:solidFill>
                <a:cs typeface="Times" panose="02020603050405020304" pitchFamily="18" charset="0"/>
              </a:rPr>
              <a:t>Production</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Design, mfg., &amp; deliver product in quantity or superior quality</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Dominates mfg. Business Models</a:t>
            </a: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2"/>
                </a:solidFill>
                <a:cs typeface="Times" panose="02020603050405020304" pitchFamily="18" charset="0"/>
              </a:rPr>
              <a:t>Problem Solving</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Develop new solutions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Dominates knowledge management Business Models</a:t>
            </a:r>
          </a:p>
        </p:txBody>
      </p:sp>
      <p:sp>
        <p:nvSpPr>
          <p:cNvPr id="57347" name="Rectangle 3">
            <a:extLst>
              <a:ext uri="{FF2B5EF4-FFF2-40B4-BE49-F238E27FC236}">
                <a16:creationId xmlns:a16="http://schemas.microsoft.com/office/drawing/2014/main" id="{6B3AF292-7B4E-FF6F-33B6-8EAEFD6545F4}"/>
              </a:ext>
            </a:extLst>
          </p:cNvPr>
          <p:cNvSpPr>
            <a:spLocks/>
          </p:cNvSpPr>
          <p:nvPr/>
        </p:nvSpPr>
        <p:spPr bwMode="auto">
          <a:xfrm>
            <a:off x="6354961" y="3281660"/>
            <a:ext cx="3812977" cy="1696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Platform / Network</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Networks, matchmaking, software and brands can serve as platforms</a:t>
            </a:r>
          </a:p>
        </p:txBody>
      </p:sp>
      <p:pic>
        <p:nvPicPr>
          <p:cNvPr id="6" name="Graphic 21">
            <a:extLst>
              <a:ext uri="{FF2B5EF4-FFF2-40B4-BE49-F238E27FC236}">
                <a16:creationId xmlns:a16="http://schemas.microsoft.com/office/drawing/2014/main" id="{A91374B5-F360-DEA6-6589-674A360BDB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25" y="209848"/>
            <a:ext cx="2581763" cy="120550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553408" presetClass="entr" presetSubtype="70257024" fill="hold" nodeType="clickEffect">
                                  <p:stCondLst>
                                    <p:cond delay="0"/>
                                  </p:stCondLst>
                                  <p:childTnLst>
                                    <p:set>
                                      <p:cBhvr>
                                        <p:cTn id="6" dur="1" fill="hold">
                                          <p:stCondLst>
                                            <p:cond delay="499"/>
                                          </p:stCondLst>
                                        </p:cTn>
                                        <p:tgtEl>
                                          <p:spTgt spid="573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553408" presetClass="entr" presetSubtype="70272808" fill="hold" nodeType="clickEffect">
                                  <p:stCondLst>
                                    <p:cond delay="0"/>
                                  </p:stCondLst>
                                  <p:childTnLst>
                                    <p:set>
                                      <p:cBhvr>
                                        <p:cTn id="10" dur="1" fill="hold">
                                          <p:stCondLst>
                                            <p:cond delay="499"/>
                                          </p:stCondLst>
                                        </p:cTn>
                                        <p:tgtEl>
                                          <p:spTgt spid="573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autoUpdateAnimBg="0"/>
      <p:bldP spid="57347"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
            <a:extLst>
              <a:ext uri="{FF2B5EF4-FFF2-40B4-BE49-F238E27FC236}">
                <a16:creationId xmlns:a16="http://schemas.microsoft.com/office/drawing/2014/main" id="{7E691280-B627-D901-DA14-B3AF50969A7B}"/>
              </a:ext>
            </a:extLst>
          </p:cNvPr>
          <p:cNvSpPr>
            <a:spLocks noGrp="1" noChangeArrowheads="1"/>
          </p:cNvSpPr>
          <p:nvPr>
            <p:ph type="title"/>
          </p:nvPr>
        </p:nvSpPr>
        <p:spPr/>
        <p:txBody>
          <a:bodyPr/>
          <a:lstStyle/>
          <a:p>
            <a:pPr eaLnBrk="1" hangingPunct="1"/>
            <a:r>
              <a:rPr lang="en-US" altLang="en-US"/>
              <a:t>Key Partnerships Building Block</a:t>
            </a:r>
          </a:p>
        </p:txBody>
      </p:sp>
      <p:pic>
        <p:nvPicPr>
          <p:cNvPr id="54275" name="Picture 2">
            <a:extLst>
              <a:ext uri="{FF2B5EF4-FFF2-40B4-BE49-F238E27FC236}">
                <a16:creationId xmlns:a16="http://schemas.microsoft.com/office/drawing/2014/main" id="{119CFF57-9EA7-417C-6C28-EB637890B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4735" y="4214812"/>
            <a:ext cx="3620988" cy="1866305"/>
          </a:xfrm>
          <a:prstGeom prst="rect">
            <a:avLst/>
          </a:prstGeom>
          <a:noFill/>
          <a:ln w="25400">
            <a:solidFill>
              <a:srgbClr val="7F0302"/>
            </a:solidFill>
            <a:miter lim="800000"/>
            <a:headEnd/>
            <a:tailEnd/>
          </a:ln>
          <a:extLst>
            <a:ext uri="{909E8E84-426E-40DD-AFC4-6F175D3DCCD1}">
              <a14:hiddenFill xmlns:a14="http://schemas.microsoft.com/office/drawing/2010/main">
                <a:solidFill>
                  <a:srgbClr val="FFFFFF"/>
                </a:solidFill>
              </a14:hiddenFill>
            </a:ext>
          </a:extLst>
        </p:spPr>
      </p:pic>
      <p:sp>
        <p:nvSpPr>
          <p:cNvPr id="58371" name="Rectangle 3">
            <a:extLst>
              <a:ext uri="{FF2B5EF4-FFF2-40B4-BE49-F238E27FC236}">
                <a16:creationId xmlns:a16="http://schemas.microsoft.com/office/drawing/2014/main" id="{B5392127-FDE5-9F47-BF34-2B733E04BE27}"/>
              </a:ext>
            </a:extLst>
          </p:cNvPr>
          <p:cNvSpPr>
            <a:spLocks/>
          </p:cNvSpPr>
          <p:nvPr/>
        </p:nvSpPr>
        <p:spPr bwMode="auto">
          <a:xfrm>
            <a:off x="2024063" y="1741289"/>
            <a:ext cx="7938492"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network of suppliers and partners that make the Business Model work</a:t>
            </a:r>
          </a:p>
        </p:txBody>
      </p:sp>
      <p:sp>
        <p:nvSpPr>
          <p:cNvPr id="58372" name="Rectangle 4">
            <a:extLst>
              <a:ext uri="{FF2B5EF4-FFF2-40B4-BE49-F238E27FC236}">
                <a16:creationId xmlns:a16="http://schemas.microsoft.com/office/drawing/2014/main" id="{C4F1C367-BE87-2562-34F4-95DCE5D1CE6C}"/>
              </a:ext>
            </a:extLst>
          </p:cNvPr>
          <p:cNvSpPr>
            <a:spLocks/>
          </p:cNvSpPr>
          <p:nvPr/>
        </p:nvSpPr>
        <p:spPr bwMode="auto">
          <a:xfrm>
            <a:off x="5477619" y="2415799"/>
            <a:ext cx="5009555" cy="3884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703"/>
              </a:spcBef>
            </a:pPr>
            <a:r>
              <a:rPr lang="en-US" altLang="en-US" sz="2531" b="1" i="0" dirty="0">
                <a:solidFill>
                  <a:schemeClr val="tx1"/>
                </a:solidFill>
                <a:cs typeface="Times" panose="02020603050405020304" pitchFamily="18" charset="0"/>
              </a:rPr>
              <a:t>Types of partnerships:</a:t>
            </a:r>
          </a:p>
          <a:p>
            <a:pPr eaLnBrk="1" hangingPunct="1">
              <a:spcBef>
                <a:spcPts val="703"/>
              </a:spcBef>
              <a:buFontTx/>
              <a:buAutoNum type="arabicPeriod"/>
            </a:pPr>
            <a:r>
              <a:rPr lang="en-US" altLang="en-US" sz="2531" i="0" dirty="0">
                <a:solidFill>
                  <a:schemeClr val="tx1"/>
                </a:solidFill>
                <a:cs typeface="Times" panose="02020603050405020304" pitchFamily="18" charset="0"/>
              </a:rPr>
              <a:t>Strategic alliances between non-competitors</a:t>
            </a:r>
          </a:p>
          <a:p>
            <a:pPr eaLnBrk="1" hangingPunct="1">
              <a:spcBef>
                <a:spcPts val="703"/>
              </a:spcBef>
              <a:buFontTx/>
              <a:buAutoNum type="arabicPeriod"/>
            </a:pPr>
            <a:r>
              <a:rPr lang="en-US" altLang="en-US" sz="2531" i="0" dirty="0">
                <a:solidFill>
                  <a:schemeClr val="tx1"/>
                </a:solidFill>
                <a:cs typeface="Times" panose="02020603050405020304" pitchFamily="18" charset="0"/>
              </a:rPr>
              <a:t>Strategic alliance between competitors</a:t>
            </a:r>
          </a:p>
          <a:p>
            <a:pPr eaLnBrk="1" hangingPunct="1">
              <a:spcBef>
                <a:spcPts val="703"/>
              </a:spcBef>
              <a:buFontTx/>
              <a:buAutoNum type="arabicPeriod"/>
            </a:pPr>
            <a:r>
              <a:rPr lang="en-US" altLang="en-US" sz="2531" i="0" dirty="0">
                <a:solidFill>
                  <a:schemeClr val="tx1"/>
                </a:solidFill>
                <a:cs typeface="Times" panose="02020603050405020304" pitchFamily="18" charset="0"/>
              </a:rPr>
              <a:t>Joint Ventures to develop new business</a:t>
            </a:r>
          </a:p>
          <a:p>
            <a:pPr eaLnBrk="1" hangingPunct="1">
              <a:spcBef>
                <a:spcPts val="703"/>
              </a:spcBef>
              <a:buFontTx/>
              <a:buAutoNum type="arabicPeriod"/>
            </a:pPr>
            <a:r>
              <a:rPr lang="en-US" altLang="en-US" sz="2531" i="0" dirty="0">
                <a:solidFill>
                  <a:schemeClr val="tx1"/>
                </a:solidFill>
                <a:cs typeface="Times" panose="02020603050405020304" pitchFamily="18" charset="0"/>
              </a:rPr>
              <a:t>Buyer-Supplier to assure reliable supply</a:t>
            </a:r>
          </a:p>
        </p:txBody>
      </p:sp>
      <p:pic>
        <p:nvPicPr>
          <p:cNvPr id="6" name="Graphic 21">
            <a:extLst>
              <a:ext uri="{FF2B5EF4-FFF2-40B4-BE49-F238E27FC236}">
                <a16:creationId xmlns:a16="http://schemas.microsoft.com/office/drawing/2014/main" id="{8CEE6A2C-F160-C8C8-9B73-6E5F5FF3B09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62555" y="395372"/>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554176" presetClass="entr" presetSubtype="70256512" fill="hold" nodeType="clickEffect">
                                  <p:stCondLst>
                                    <p:cond delay="0"/>
                                  </p:stCondLst>
                                  <p:childTnLst>
                                    <p:set>
                                      <p:cBhvr>
                                        <p:cTn id="6" dur="1" fill="hold">
                                          <p:stCondLst>
                                            <p:cond delay="499"/>
                                          </p:stCondLst>
                                        </p:cTn>
                                        <p:tgtEl>
                                          <p:spTgt spid="5837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554176" presetClass="entr" presetSubtype="70272720" fill="hold" nodeType="clickEffect">
                                  <p:stCondLst>
                                    <p:cond delay="0"/>
                                  </p:stCondLst>
                                  <p:childTnLst>
                                    <p:set>
                                      <p:cBhvr>
                                        <p:cTn id="10" dur="1" fill="hold">
                                          <p:stCondLst>
                                            <p:cond delay="499"/>
                                          </p:stCondLst>
                                        </p:cTn>
                                        <p:tgtEl>
                                          <p:spTgt spid="583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autoUpdateAnimBg="0"/>
      <p:bldP spid="58372"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
            <a:extLst>
              <a:ext uri="{FF2B5EF4-FFF2-40B4-BE49-F238E27FC236}">
                <a16:creationId xmlns:a16="http://schemas.microsoft.com/office/drawing/2014/main" id="{B4E66CB3-847B-7AA6-E5BC-4F3B2B306805}"/>
              </a:ext>
            </a:extLst>
          </p:cNvPr>
          <p:cNvSpPr>
            <a:spLocks noGrp="1" noChangeArrowheads="1"/>
          </p:cNvSpPr>
          <p:nvPr>
            <p:ph type="title"/>
          </p:nvPr>
        </p:nvSpPr>
        <p:spPr>
          <a:xfrm>
            <a:off x="1827609" y="410766"/>
            <a:ext cx="5241727" cy="803672"/>
          </a:xfrm>
        </p:spPr>
        <p:txBody>
          <a:bodyPr>
            <a:normAutofit fontScale="90000"/>
          </a:bodyPr>
          <a:lstStyle/>
          <a:p>
            <a:pPr eaLnBrk="1" hangingPunct="1"/>
            <a:r>
              <a:rPr lang="en-US" altLang="en-US" sz="4148"/>
              <a:t>Partnership Motivations</a:t>
            </a:r>
          </a:p>
        </p:txBody>
      </p:sp>
      <p:sp>
        <p:nvSpPr>
          <p:cNvPr id="59394" name="Rectangle 2">
            <a:extLst>
              <a:ext uri="{FF2B5EF4-FFF2-40B4-BE49-F238E27FC236}">
                <a16:creationId xmlns:a16="http://schemas.microsoft.com/office/drawing/2014/main" id="{42493669-B3E6-B841-7516-8D55B675035A}"/>
              </a:ext>
            </a:extLst>
          </p:cNvPr>
          <p:cNvSpPr>
            <a:spLocks/>
          </p:cNvSpPr>
          <p:nvPr/>
        </p:nvSpPr>
        <p:spPr bwMode="auto">
          <a:xfrm>
            <a:off x="1952625" y="1893094"/>
            <a:ext cx="3955852" cy="4482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562"/>
              </a:spcBef>
            </a:pPr>
            <a:r>
              <a:rPr lang="en-US" altLang="en-US" sz="2531" b="1" i="0">
                <a:solidFill>
                  <a:srgbClr val="7F0406"/>
                </a:solidFill>
                <a:cs typeface="Times" panose="02020603050405020304" pitchFamily="18" charset="0"/>
              </a:rPr>
              <a:t>Optimization &amp; Economy of Scale</a:t>
            </a:r>
          </a:p>
          <a:p>
            <a:pPr eaLnBrk="1" hangingPunct="1">
              <a:spcBef>
                <a:spcPts val="562"/>
              </a:spcBef>
              <a:buSzPct val="125000"/>
              <a:buFont typeface="Times" panose="02020603050405020304" pitchFamily="18" charset="0"/>
              <a:buChar char="•"/>
            </a:pPr>
            <a:r>
              <a:rPr lang="en-US" altLang="en-US" sz="2531" i="0">
                <a:solidFill>
                  <a:schemeClr val="tx1"/>
                </a:solidFill>
                <a:cs typeface="Times" panose="02020603050405020304" pitchFamily="18" charset="0"/>
              </a:rPr>
              <a:t>Most basic form of partnership</a:t>
            </a:r>
          </a:p>
          <a:p>
            <a:pPr eaLnBrk="1" hangingPunct="1">
              <a:spcBef>
                <a:spcPts val="562"/>
              </a:spcBef>
              <a:buSzPct val="125000"/>
              <a:buFont typeface="Times" panose="02020603050405020304" pitchFamily="18" charset="0"/>
              <a:buChar char="•"/>
            </a:pPr>
            <a:r>
              <a:rPr lang="en-US" altLang="en-US" sz="2531" i="0">
                <a:solidFill>
                  <a:schemeClr val="tx1"/>
                </a:solidFill>
                <a:cs typeface="Times" panose="02020603050405020304" pitchFamily="18" charset="0"/>
              </a:rPr>
              <a:t>Often results in outsourcing</a:t>
            </a:r>
          </a:p>
          <a:p>
            <a:pPr eaLnBrk="1" hangingPunct="1">
              <a:spcBef>
                <a:spcPts val="562"/>
              </a:spcBef>
            </a:pPr>
            <a:endParaRPr lang="en-US" altLang="en-US" sz="1266" i="0">
              <a:solidFill>
                <a:schemeClr val="tx1"/>
              </a:solidFill>
              <a:cs typeface="Times" panose="02020603050405020304" pitchFamily="18" charset="0"/>
            </a:endParaRPr>
          </a:p>
          <a:p>
            <a:pPr eaLnBrk="1" hangingPunct="1">
              <a:spcBef>
                <a:spcPts val="562"/>
              </a:spcBef>
            </a:pPr>
            <a:r>
              <a:rPr lang="en-US" altLang="en-US" sz="2531" b="1" i="0">
                <a:solidFill>
                  <a:srgbClr val="7F0101"/>
                </a:solidFill>
                <a:cs typeface="Times" panose="02020603050405020304" pitchFamily="18" charset="0"/>
              </a:rPr>
              <a:t>Reduction of Risk &amp; Uncertainty</a:t>
            </a:r>
          </a:p>
          <a:p>
            <a:pPr eaLnBrk="1" hangingPunct="1">
              <a:spcBef>
                <a:spcPts val="562"/>
              </a:spcBef>
              <a:buSzPct val="125000"/>
              <a:buFont typeface="Times" panose="02020603050405020304" pitchFamily="18" charset="0"/>
              <a:buChar char="•"/>
            </a:pPr>
            <a:r>
              <a:rPr lang="en-US" altLang="en-US" sz="2531" i="0">
                <a:solidFill>
                  <a:schemeClr val="tx1"/>
                </a:solidFill>
                <a:cs typeface="Times" panose="02020603050405020304" pitchFamily="18" charset="0"/>
              </a:rPr>
              <a:t> Competitors form strategic alliance in one area while competing in another </a:t>
            </a:r>
          </a:p>
        </p:txBody>
      </p:sp>
      <p:sp>
        <p:nvSpPr>
          <p:cNvPr id="59395" name="Rectangle 3">
            <a:extLst>
              <a:ext uri="{FF2B5EF4-FFF2-40B4-BE49-F238E27FC236}">
                <a16:creationId xmlns:a16="http://schemas.microsoft.com/office/drawing/2014/main" id="{067AE494-7EFC-E8B0-FA47-51339BBC5BEF}"/>
              </a:ext>
            </a:extLst>
          </p:cNvPr>
          <p:cNvSpPr>
            <a:spLocks/>
          </p:cNvSpPr>
          <p:nvPr/>
        </p:nvSpPr>
        <p:spPr bwMode="auto">
          <a:xfrm>
            <a:off x="6372820" y="3290590"/>
            <a:ext cx="3955852"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pPr>
            <a:r>
              <a:rPr lang="en-US" altLang="en-US" sz="2531" b="1" i="0">
                <a:solidFill>
                  <a:srgbClr val="7F0000"/>
                </a:solidFill>
                <a:cs typeface="Times" panose="02020603050405020304" pitchFamily="18" charset="0"/>
              </a:rPr>
              <a:t>Acquisition of Particular Resources &amp; Activities</a:t>
            </a:r>
          </a:p>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Extend capabilities by relying on others to furnish part of the required resources / activities</a:t>
            </a:r>
          </a:p>
        </p:txBody>
      </p:sp>
      <p:pic>
        <p:nvPicPr>
          <p:cNvPr id="55302" name="Picture 5">
            <a:extLst>
              <a:ext uri="{FF2B5EF4-FFF2-40B4-BE49-F238E27FC236}">
                <a16:creationId xmlns:a16="http://schemas.microsoft.com/office/drawing/2014/main" id="{86819B0D-19B7-4BE2-7A32-B48C97E8F3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4598" y="151805"/>
            <a:ext cx="2433340" cy="2616398"/>
          </a:xfrm>
          <a:prstGeom prst="rect">
            <a:avLst/>
          </a:prstGeom>
          <a:noFill/>
          <a:ln w="25400">
            <a:solidFill>
              <a:srgbClr val="7F0101"/>
            </a:solidFill>
            <a:miter lim="800000"/>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6B945508-585F-EE8F-9B13-0A8F6B6CBE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9064" y="2725738"/>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771904" presetClass="entr" presetSubtype="70272976" fill="hold" nodeType="clickEffect">
                                  <p:stCondLst>
                                    <p:cond delay="0"/>
                                  </p:stCondLst>
                                  <p:childTnLst>
                                    <p:set>
                                      <p:cBhvr>
                                        <p:cTn id="6" dur="1" fill="hold">
                                          <p:stCondLst>
                                            <p:cond delay="499"/>
                                          </p:stCondLst>
                                        </p:cTn>
                                        <p:tgtEl>
                                          <p:spTgt spid="593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771904" presetClass="entr" presetSubtype="75770064" fill="hold" nodeType="clickEffect">
                                  <p:stCondLst>
                                    <p:cond delay="0"/>
                                  </p:stCondLst>
                                  <p:childTnLst>
                                    <p:set>
                                      <p:cBhvr>
                                        <p:cTn id="10" dur="1" fill="hold">
                                          <p:stCondLst>
                                            <p:cond delay="499"/>
                                          </p:stCondLst>
                                        </p:cTn>
                                        <p:tgtEl>
                                          <p:spTgt spid="593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autoUpdateAnimBg="0"/>
      <p:bldP spid="59395"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
            <a:extLst>
              <a:ext uri="{FF2B5EF4-FFF2-40B4-BE49-F238E27FC236}">
                <a16:creationId xmlns:a16="http://schemas.microsoft.com/office/drawing/2014/main" id="{FAE76248-5873-E73E-0DC5-DFC1EF7E9E96}"/>
              </a:ext>
            </a:extLst>
          </p:cNvPr>
          <p:cNvSpPr>
            <a:spLocks noGrp="1" noChangeArrowheads="1"/>
          </p:cNvSpPr>
          <p:nvPr>
            <p:ph type="title"/>
          </p:nvPr>
        </p:nvSpPr>
        <p:spPr/>
        <p:txBody>
          <a:bodyPr/>
          <a:lstStyle/>
          <a:p>
            <a:pPr eaLnBrk="1" hangingPunct="1"/>
            <a:r>
              <a:rPr lang="en-US" altLang="en-US"/>
              <a:t>Cost Structure Building Block</a:t>
            </a:r>
          </a:p>
        </p:txBody>
      </p:sp>
      <p:pic>
        <p:nvPicPr>
          <p:cNvPr id="56323" name="Picture 2">
            <a:extLst>
              <a:ext uri="{FF2B5EF4-FFF2-40B4-BE49-F238E27FC236}">
                <a16:creationId xmlns:a16="http://schemas.microsoft.com/office/drawing/2014/main" id="{F23070C7-5CCC-4059-7590-5A6F85C38D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7273" y="3491508"/>
            <a:ext cx="4384477" cy="2339578"/>
          </a:xfrm>
          <a:prstGeom prst="rect">
            <a:avLst/>
          </a:prstGeom>
          <a:noFill/>
          <a:ln w="25400">
            <a:solidFill>
              <a:srgbClr val="7E0102"/>
            </a:solidFill>
            <a:miter lim="800000"/>
            <a:headEnd/>
            <a:tailEnd/>
          </a:ln>
          <a:extLst>
            <a:ext uri="{909E8E84-426E-40DD-AFC4-6F175D3DCCD1}">
              <a14:hiddenFill xmlns:a14="http://schemas.microsoft.com/office/drawing/2010/main">
                <a:solidFill>
                  <a:srgbClr val="FFFFFF"/>
                </a:solidFill>
              </a14:hiddenFill>
            </a:ext>
          </a:extLst>
        </p:spPr>
      </p:pic>
      <p:sp>
        <p:nvSpPr>
          <p:cNvPr id="60419" name="Rectangle 3">
            <a:extLst>
              <a:ext uri="{FF2B5EF4-FFF2-40B4-BE49-F238E27FC236}">
                <a16:creationId xmlns:a16="http://schemas.microsoft.com/office/drawing/2014/main" id="{F0847218-C6D8-9527-E248-D06781CBD2DE}"/>
              </a:ext>
            </a:extLst>
          </p:cNvPr>
          <p:cNvSpPr>
            <a:spLocks/>
          </p:cNvSpPr>
          <p:nvPr/>
        </p:nvSpPr>
        <p:spPr bwMode="auto">
          <a:xfrm>
            <a:off x="2379018" y="1939463"/>
            <a:ext cx="7417865"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all costs incurred to operate a Business Model</a:t>
            </a:r>
          </a:p>
        </p:txBody>
      </p:sp>
      <p:sp>
        <p:nvSpPr>
          <p:cNvPr id="60420" name="Rectangle 4">
            <a:extLst>
              <a:ext uri="{FF2B5EF4-FFF2-40B4-BE49-F238E27FC236}">
                <a16:creationId xmlns:a16="http://schemas.microsoft.com/office/drawing/2014/main" id="{826504EF-6F29-28C5-D30E-3EE86289FE70}"/>
              </a:ext>
            </a:extLst>
          </p:cNvPr>
          <p:cNvSpPr>
            <a:spLocks/>
          </p:cNvSpPr>
          <p:nvPr/>
        </p:nvSpPr>
        <p:spPr bwMode="auto">
          <a:xfrm>
            <a:off x="6388447" y="2964656"/>
            <a:ext cx="4098727" cy="3411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7239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Create &amp; deliver value, maintain Customer relationships, &amp; generate revenue all incur cost</a:t>
            </a:r>
          </a:p>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Easily calculated after defining: Key Resources, Key Activities, &amp; Key Partnerships</a:t>
            </a:r>
          </a:p>
        </p:txBody>
      </p:sp>
      <p:pic>
        <p:nvPicPr>
          <p:cNvPr id="6" name="Graphic 21">
            <a:extLst>
              <a:ext uri="{FF2B5EF4-FFF2-40B4-BE49-F238E27FC236}">
                <a16:creationId xmlns:a16="http://schemas.microsoft.com/office/drawing/2014/main" id="{13C15860-21A6-F865-D17E-D0FB2811DF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773056" presetClass="entr" presetSubtype="70257280" fill="hold" nodeType="clickEffect">
                                  <p:stCondLst>
                                    <p:cond delay="0"/>
                                  </p:stCondLst>
                                  <p:childTnLst>
                                    <p:set>
                                      <p:cBhvr>
                                        <p:cTn id="6" dur="1" fill="hold">
                                          <p:stCondLst>
                                            <p:cond delay="499"/>
                                          </p:stCondLst>
                                        </p:cTn>
                                        <p:tgtEl>
                                          <p:spTgt spid="604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773056" presetClass="entr" presetSubtype="75771344" fill="hold" nodeType="clickEffect">
                                  <p:stCondLst>
                                    <p:cond delay="0"/>
                                  </p:stCondLst>
                                  <p:childTnLst>
                                    <p:set>
                                      <p:cBhvr>
                                        <p:cTn id="10" dur="1" fill="hold">
                                          <p:stCondLst>
                                            <p:cond delay="499"/>
                                          </p:stCondLst>
                                        </p:cTn>
                                        <p:tgtEl>
                                          <p:spTgt spid="604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autoUpdateAnimBg="0"/>
      <p:bldP spid="60420" grpId="0"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
            <a:extLst>
              <a:ext uri="{FF2B5EF4-FFF2-40B4-BE49-F238E27FC236}">
                <a16:creationId xmlns:a16="http://schemas.microsoft.com/office/drawing/2014/main" id="{89595ED0-EB66-D69A-61E5-DDF683B242C5}"/>
              </a:ext>
            </a:extLst>
          </p:cNvPr>
          <p:cNvSpPr>
            <a:spLocks noGrp="1" noChangeArrowheads="1"/>
          </p:cNvSpPr>
          <p:nvPr>
            <p:ph type="title"/>
          </p:nvPr>
        </p:nvSpPr>
        <p:spPr>
          <a:xfrm>
            <a:off x="2024063" y="410766"/>
            <a:ext cx="8143875" cy="803672"/>
          </a:xfrm>
        </p:spPr>
        <p:txBody>
          <a:bodyPr/>
          <a:lstStyle/>
          <a:p>
            <a:pPr eaLnBrk="1" hangingPunct="1"/>
            <a:r>
              <a:rPr lang="en-US" altLang="en-US"/>
              <a:t>Cost vs. Value Driven Models</a:t>
            </a:r>
          </a:p>
        </p:txBody>
      </p:sp>
      <p:sp>
        <p:nvSpPr>
          <p:cNvPr id="61442" name="Rectangle 2">
            <a:extLst>
              <a:ext uri="{FF2B5EF4-FFF2-40B4-BE49-F238E27FC236}">
                <a16:creationId xmlns:a16="http://schemas.microsoft.com/office/drawing/2014/main" id="{E796BD9F-4262-79F5-E58B-F2F68B69058B}"/>
              </a:ext>
            </a:extLst>
          </p:cNvPr>
          <p:cNvSpPr>
            <a:spLocks/>
          </p:cNvSpPr>
          <p:nvPr/>
        </p:nvSpPr>
        <p:spPr bwMode="auto">
          <a:xfrm>
            <a:off x="1836539" y="5138684"/>
            <a:ext cx="8572500" cy="1223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dirty="0">
                <a:solidFill>
                  <a:srgbClr val="7F0001"/>
                </a:solidFill>
                <a:cs typeface="Times" panose="02020603050405020304" pitchFamily="18" charset="0"/>
              </a:rPr>
              <a:t>Value Driven:  </a:t>
            </a:r>
          </a:p>
          <a:p>
            <a:pPr eaLnBrk="1" hangingPunct="1"/>
            <a:r>
              <a:rPr lang="en-US" altLang="en-US" sz="2531" i="0" dirty="0">
                <a:solidFill>
                  <a:schemeClr val="tx1"/>
                </a:solidFill>
                <a:cs typeface="Times" panose="02020603050405020304" pitchFamily="18" charset="0"/>
              </a:rPr>
              <a:t>Focused on value creation, not cost.   Premium Value Propositions and personalized service</a:t>
            </a:r>
          </a:p>
        </p:txBody>
      </p:sp>
      <p:sp>
        <p:nvSpPr>
          <p:cNvPr id="61443" name="Rectangle 3">
            <a:extLst>
              <a:ext uri="{FF2B5EF4-FFF2-40B4-BE49-F238E27FC236}">
                <a16:creationId xmlns:a16="http://schemas.microsoft.com/office/drawing/2014/main" id="{474C460B-76D8-2A2A-6F84-544B010353A8}"/>
              </a:ext>
            </a:extLst>
          </p:cNvPr>
          <p:cNvSpPr>
            <a:spLocks/>
          </p:cNvSpPr>
          <p:nvPr/>
        </p:nvSpPr>
        <p:spPr bwMode="auto">
          <a:xfrm>
            <a:off x="1881188" y="1768078"/>
            <a:ext cx="8331398"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Cost Driven:</a:t>
            </a:r>
          </a:p>
          <a:p>
            <a:pPr eaLnBrk="1" hangingPunct="1"/>
            <a:r>
              <a:rPr lang="en-US" altLang="en-US" sz="2531" i="0">
                <a:solidFill>
                  <a:schemeClr val="tx1"/>
                </a:solidFill>
                <a:cs typeface="Times" panose="02020603050405020304" pitchFamily="18" charset="0"/>
              </a:rPr>
              <a:t>Low Cost Value Proposition, automation, &amp; outsourcing </a:t>
            </a:r>
          </a:p>
        </p:txBody>
      </p:sp>
      <p:grpSp>
        <p:nvGrpSpPr>
          <p:cNvPr id="2" name="Group 4">
            <a:extLst>
              <a:ext uri="{FF2B5EF4-FFF2-40B4-BE49-F238E27FC236}">
                <a16:creationId xmlns:a16="http://schemas.microsoft.com/office/drawing/2014/main" id="{54B7B837-C896-7F06-6BB5-C4482EC7BD15}"/>
              </a:ext>
            </a:extLst>
          </p:cNvPr>
          <p:cNvGrpSpPr>
            <a:grpSpLocks/>
          </p:cNvGrpSpPr>
          <p:nvPr/>
        </p:nvGrpSpPr>
        <p:grpSpPr bwMode="auto">
          <a:xfrm>
            <a:off x="1623343" y="3040558"/>
            <a:ext cx="8982149" cy="2125266"/>
            <a:chOff x="0" y="0"/>
            <a:chExt cx="8046" cy="1904"/>
          </a:xfrm>
        </p:grpSpPr>
        <p:sp>
          <p:nvSpPr>
            <p:cNvPr id="57351" name="Rectangle 5">
              <a:extLst>
                <a:ext uri="{FF2B5EF4-FFF2-40B4-BE49-F238E27FC236}">
                  <a16:creationId xmlns:a16="http://schemas.microsoft.com/office/drawing/2014/main" id="{D1D7F150-ADB4-21A9-4FCE-1B4671215752}"/>
                </a:ext>
              </a:extLst>
            </p:cNvPr>
            <p:cNvSpPr>
              <a:spLocks/>
            </p:cNvSpPr>
            <p:nvPr/>
          </p:nvSpPr>
          <p:spPr bwMode="auto">
            <a:xfrm>
              <a:off x="0" y="0"/>
              <a:ext cx="1712" cy="1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202"/>
                  </a:solidFill>
                  <a:cs typeface="Times" panose="02020603050405020304" pitchFamily="18" charset="0"/>
                </a:rPr>
                <a:t>Fixed Cost</a:t>
              </a:r>
            </a:p>
            <a:p>
              <a:pPr eaLnBrk="1" hangingPunct="1">
                <a:spcBef>
                  <a:spcPts val="1055"/>
                </a:spcBef>
              </a:pPr>
              <a:r>
                <a:rPr lang="en-US" altLang="en-US" sz="2531" i="0">
                  <a:solidFill>
                    <a:schemeClr val="tx1"/>
                  </a:solidFill>
                  <a:cs typeface="Times" panose="02020603050405020304" pitchFamily="18" charset="0"/>
                </a:rPr>
                <a:t>Same cost regardless of volume</a:t>
              </a:r>
            </a:p>
          </p:txBody>
        </p:sp>
        <p:sp>
          <p:nvSpPr>
            <p:cNvPr id="57352" name="Rectangle 6">
              <a:extLst>
                <a:ext uri="{FF2B5EF4-FFF2-40B4-BE49-F238E27FC236}">
                  <a16:creationId xmlns:a16="http://schemas.microsoft.com/office/drawing/2014/main" id="{AA5B63D8-EACE-780E-2136-65C86CA2E156}"/>
                </a:ext>
              </a:extLst>
            </p:cNvPr>
            <p:cNvSpPr>
              <a:spLocks/>
            </p:cNvSpPr>
            <p:nvPr/>
          </p:nvSpPr>
          <p:spPr bwMode="auto">
            <a:xfrm>
              <a:off x="1958" y="4"/>
              <a:ext cx="1800" cy="1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102"/>
                  </a:solidFill>
                  <a:cs typeface="Times" panose="02020603050405020304" pitchFamily="18" charset="0"/>
                </a:rPr>
                <a:t>Variable Cost</a:t>
              </a:r>
            </a:p>
            <a:p>
              <a:pPr eaLnBrk="1" hangingPunct="1">
                <a:spcBef>
                  <a:spcPts val="1055"/>
                </a:spcBef>
              </a:pPr>
              <a:r>
                <a:rPr lang="en-US" altLang="en-US" sz="2531" i="0">
                  <a:solidFill>
                    <a:schemeClr val="tx1"/>
                  </a:solidFill>
                  <a:cs typeface="Times" panose="02020603050405020304" pitchFamily="18" charset="0"/>
                </a:rPr>
                <a:t>Cost vary in proportion with volume </a:t>
              </a:r>
            </a:p>
          </p:txBody>
        </p:sp>
        <p:sp>
          <p:nvSpPr>
            <p:cNvPr id="57353" name="Rectangle 7">
              <a:extLst>
                <a:ext uri="{FF2B5EF4-FFF2-40B4-BE49-F238E27FC236}">
                  <a16:creationId xmlns:a16="http://schemas.microsoft.com/office/drawing/2014/main" id="{BB742CD0-12AA-3ABC-FF74-C1FFDA404563}"/>
                </a:ext>
              </a:extLst>
            </p:cNvPr>
            <p:cNvSpPr>
              <a:spLocks/>
            </p:cNvSpPr>
            <p:nvPr/>
          </p:nvSpPr>
          <p:spPr bwMode="auto">
            <a:xfrm>
              <a:off x="4006" y="0"/>
              <a:ext cx="1928" cy="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403"/>
                  </a:solidFill>
                  <a:cs typeface="Times" panose="02020603050405020304" pitchFamily="18" charset="0"/>
                </a:rPr>
                <a:t>Scale Economy</a:t>
              </a:r>
            </a:p>
            <a:p>
              <a:pPr eaLnBrk="1" hangingPunct="1">
                <a:spcBef>
                  <a:spcPts val="1055"/>
                </a:spcBef>
              </a:pPr>
              <a:r>
                <a:rPr lang="en-US" altLang="en-US" sz="2531" i="0">
                  <a:solidFill>
                    <a:schemeClr val="tx1"/>
                  </a:solidFill>
                  <a:cs typeface="Times" panose="02020603050405020304" pitchFamily="18" charset="0"/>
                </a:rPr>
                <a:t>Cost / unit drops as volume increases</a:t>
              </a:r>
            </a:p>
          </p:txBody>
        </p:sp>
        <p:sp>
          <p:nvSpPr>
            <p:cNvPr id="57354" name="Rectangle 8">
              <a:extLst>
                <a:ext uri="{FF2B5EF4-FFF2-40B4-BE49-F238E27FC236}">
                  <a16:creationId xmlns:a16="http://schemas.microsoft.com/office/drawing/2014/main" id="{B2FC7BD2-CAB2-1E4D-BF5D-5296CAB4F216}"/>
                </a:ext>
              </a:extLst>
            </p:cNvPr>
            <p:cNvSpPr>
              <a:spLocks/>
            </p:cNvSpPr>
            <p:nvPr/>
          </p:nvSpPr>
          <p:spPr bwMode="auto">
            <a:xfrm>
              <a:off x="6118" y="0"/>
              <a:ext cx="1928" cy="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404"/>
                  </a:solidFill>
                  <a:cs typeface="Times" panose="02020603050405020304" pitchFamily="18" charset="0"/>
                </a:rPr>
                <a:t>Scope Economy</a:t>
              </a:r>
            </a:p>
            <a:p>
              <a:pPr eaLnBrk="1" hangingPunct="1">
                <a:spcBef>
                  <a:spcPts val="1055"/>
                </a:spcBef>
              </a:pPr>
              <a:r>
                <a:rPr lang="en-US" altLang="en-US" sz="2531" i="0">
                  <a:solidFill>
                    <a:schemeClr val="tx1"/>
                  </a:solidFill>
                  <a:cs typeface="Times" panose="02020603050405020304" pitchFamily="18" charset="0"/>
                </a:rPr>
                <a:t>Same mktg &amp; dist. support many products</a:t>
              </a:r>
            </a:p>
          </p:txBody>
        </p:sp>
      </p:grpSp>
      <p:pic>
        <p:nvPicPr>
          <p:cNvPr id="7" name="Graphic 21">
            <a:extLst>
              <a:ext uri="{FF2B5EF4-FFF2-40B4-BE49-F238E27FC236}">
                <a16:creationId xmlns:a16="http://schemas.microsoft.com/office/drawing/2014/main" id="{A4E36590-0317-4811-83C2-1F7BDA4B53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1448" y="158198"/>
            <a:ext cx="2595181" cy="1211772"/>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773824" presetClass="entr" presetSubtype="76238888" fill="hold" nodeType="clickEffect">
                                  <p:stCondLst>
                                    <p:cond delay="0"/>
                                  </p:stCondLst>
                                  <p:childTnLst>
                                    <p:set>
                                      <p:cBhvr>
                                        <p:cTn id="6" dur="1" fill="hold">
                                          <p:stCondLst>
                                            <p:cond delay="499"/>
                                          </p:stCondLst>
                                        </p:cTn>
                                        <p:tgtEl>
                                          <p:spTgt spid="6144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773824" presetClass="entr" presetSubtype="76239056"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773824" presetClass="entr" presetSubtype="70273360" fill="hold" nodeType="clickEffect">
                                  <p:stCondLst>
                                    <p:cond delay="0"/>
                                  </p:stCondLst>
                                  <p:childTnLst>
                                    <p:set>
                                      <p:cBhvr>
                                        <p:cTn id="14" dur="1" fill="hold">
                                          <p:stCondLst>
                                            <p:cond delay="499"/>
                                          </p:stCondLst>
                                        </p:cTn>
                                        <p:tgtEl>
                                          <p:spTgt spid="614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autoUpdateAnimBg="0"/>
      <p:bldP spid="61443"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
            <a:extLst>
              <a:ext uri="{FF2B5EF4-FFF2-40B4-BE49-F238E27FC236}">
                <a16:creationId xmlns:a16="http://schemas.microsoft.com/office/drawing/2014/main" id="{2FF831C8-7419-132E-DFF0-48ADF70155C9}"/>
              </a:ext>
            </a:extLst>
          </p:cNvPr>
          <p:cNvSpPr>
            <a:spLocks noGrp="1" noChangeArrowheads="1"/>
          </p:cNvSpPr>
          <p:nvPr>
            <p:ph type="title"/>
          </p:nvPr>
        </p:nvSpPr>
        <p:spPr>
          <a:xfrm>
            <a:off x="1738313" y="401836"/>
            <a:ext cx="8679656" cy="803672"/>
          </a:xfrm>
        </p:spPr>
        <p:txBody>
          <a:bodyPr/>
          <a:lstStyle/>
          <a:p>
            <a:pPr eaLnBrk="1" hangingPunct="1"/>
            <a:r>
              <a:rPr lang="en-US" altLang="en-US" sz="2531"/>
              <a:t>Ex:  LEGO Factory </a:t>
            </a:r>
            <a:r>
              <a:rPr lang="en-US" altLang="en-US" sz="2531" b="1">
                <a:solidFill>
                  <a:srgbClr val="800204"/>
                </a:solidFill>
              </a:rPr>
              <a:t>Key Activities, Partners, &amp; Cost Structure</a:t>
            </a:r>
            <a:r>
              <a:rPr lang="en-US" altLang="en-US" sz="2531"/>
              <a:t> </a:t>
            </a:r>
          </a:p>
        </p:txBody>
      </p:sp>
      <p:pic>
        <p:nvPicPr>
          <p:cNvPr id="59395" name="Picture 2">
            <a:extLst>
              <a:ext uri="{FF2B5EF4-FFF2-40B4-BE49-F238E27FC236}">
                <a16:creationId xmlns:a16="http://schemas.microsoft.com/office/drawing/2014/main" id="{3999A33B-DFD1-C865-94B4-ACE4DAD740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3222" y="1651992"/>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 name="Group 3">
            <a:extLst>
              <a:ext uri="{FF2B5EF4-FFF2-40B4-BE49-F238E27FC236}">
                <a16:creationId xmlns:a16="http://schemas.microsoft.com/office/drawing/2014/main" id="{89A1797C-9BDD-7FE8-3CC3-51EA0B5F3F7B}"/>
              </a:ext>
            </a:extLst>
          </p:cNvPr>
          <p:cNvGrpSpPr>
            <a:grpSpLocks/>
          </p:cNvGrpSpPr>
          <p:nvPr/>
        </p:nvGrpSpPr>
        <p:grpSpPr bwMode="auto">
          <a:xfrm>
            <a:off x="4505400" y="2107406"/>
            <a:ext cx="5421436" cy="1223367"/>
            <a:chOff x="0" y="0"/>
            <a:chExt cx="4856" cy="1096"/>
          </a:xfrm>
        </p:grpSpPr>
        <p:sp>
          <p:nvSpPr>
            <p:cNvPr id="59404" name="AutoShape 4">
              <a:extLst>
                <a:ext uri="{FF2B5EF4-FFF2-40B4-BE49-F238E27FC236}">
                  <a16:creationId xmlns:a16="http://schemas.microsoft.com/office/drawing/2014/main" id="{D48B8BFC-CC23-0726-C6CF-91CA00CA8A05}"/>
                </a:ext>
              </a:extLst>
            </p:cNvPr>
            <p:cNvSpPr>
              <a:spLocks/>
            </p:cNvSpPr>
            <p:nvPr/>
          </p:nvSpPr>
          <p:spPr bwMode="auto">
            <a:xfrm rot="10792589">
              <a:off x="0" y="160"/>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59405" name="Rectangle 5">
              <a:extLst>
                <a:ext uri="{FF2B5EF4-FFF2-40B4-BE49-F238E27FC236}">
                  <a16:creationId xmlns:a16="http://schemas.microsoft.com/office/drawing/2014/main" id="{D9E57BC6-33A3-6A0C-82B7-F1291067CC09}"/>
                </a:ext>
              </a:extLst>
            </p:cNvPr>
            <p:cNvSpPr>
              <a:spLocks/>
            </p:cNvSpPr>
            <p:nvPr/>
          </p:nvSpPr>
          <p:spPr bwMode="auto">
            <a:xfrm>
              <a:off x="648" y="0"/>
              <a:ext cx="4208"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Provide &amp; manage platform &amp; logistics for producing, packaging &amp; delivery of custom-made sets</a:t>
              </a:r>
            </a:p>
          </p:txBody>
        </p:sp>
      </p:grpSp>
      <p:grpSp>
        <p:nvGrpSpPr>
          <p:cNvPr id="3" name="Group 6">
            <a:extLst>
              <a:ext uri="{FF2B5EF4-FFF2-40B4-BE49-F238E27FC236}">
                <a16:creationId xmlns:a16="http://schemas.microsoft.com/office/drawing/2014/main" id="{8E68AB1E-6A8A-537E-4773-7087220EFF88}"/>
              </a:ext>
            </a:extLst>
          </p:cNvPr>
          <p:cNvGrpSpPr>
            <a:grpSpLocks/>
          </p:cNvGrpSpPr>
          <p:nvPr/>
        </p:nvGrpSpPr>
        <p:grpSpPr bwMode="auto">
          <a:xfrm>
            <a:off x="2871267" y="3495973"/>
            <a:ext cx="6082233" cy="1223367"/>
            <a:chOff x="0" y="0"/>
            <a:chExt cx="5448" cy="1096"/>
          </a:xfrm>
        </p:grpSpPr>
        <p:sp>
          <p:nvSpPr>
            <p:cNvPr id="59402" name="AutoShape 7">
              <a:extLst>
                <a:ext uri="{FF2B5EF4-FFF2-40B4-BE49-F238E27FC236}">
                  <a16:creationId xmlns:a16="http://schemas.microsoft.com/office/drawing/2014/main" id="{F6F9FDCD-BA97-D019-F84A-37A8192AB397}"/>
                </a:ext>
              </a:extLst>
            </p:cNvPr>
            <p:cNvSpPr>
              <a:spLocks/>
            </p:cNvSpPr>
            <p:nvPr/>
          </p:nvSpPr>
          <p:spPr bwMode="auto">
            <a:xfrm rot="10794043">
              <a:off x="0" y="147"/>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59403" name="Rectangle 8">
              <a:extLst>
                <a:ext uri="{FF2B5EF4-FFF2-40B4-BE49-F238E27FC236}">
                  <a16:creationId xmlns:a16="http://schemas.microsoft.com/office/drawing/2014/main" id="{21E86F89-6CE7-9A10-7748-829647661C2D}"/>
                </a:ext>
              </a:extLst>
            </p:cNvPr>
            <p:cNvSpPr>
              <a:spLocks/>
            </p:cNvSpPr>
            <p:nvPr/>
          </p:nvSpPr>
          <p:spPr bwMode="auto">
            <a:xfrm>
              <a:off x="656" y="0"/>
              <a:ext cx="4792"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Customers who build new designs &amp; post them on-line thereby generating content &amp; value</a:t>
              </a:r>
            </a:p>
          </p:txBody>
        </p:sp>
      </p:grpSp>
      <p:grpSp>
        <p:nvGrpSpPr>
          <p:cNvPr id="4" name="Group 9">
            <a:extLst>
              <a:ext uri="{FF2B5EF4-FFF2-40B4-BE49-F238E27FC236}">
                <a16:creationId xmlns:a16="http://schemas.microsoft.com/office/drawing/2014/main" id="{C3D49A68-97D3-9E4E-8812-A2BE2FF98A2C}"/>
              </a:ext>
            </a:extLst>
          </p:cNvPr>
          <p:cNvGrpSpPr>
            <a:grpSpLocks/>
          </p:cNvGrpSpPr>
          <p:nvPr/>
        </p:nvGrpSpPr>
        <p:grpSpPr bwMode="auto">
          <a:xfrm>
            <a:off x="4676180" y="5424785"/>
            <a:ext cx="5656957" cy="1223367"/>
            <a:chOff x="0" y="0"/>
            <a:chExt cx="5068" cy="1096"/>
          </a:xfrm>
        </p:grpSpPr>
        <p:sp>
          <p:nvSpPr>
            <p:cNvPr id="59400" name="AutoShape 10">
              <a:extLst>
                <a:ext uri="{FF2B5EF4-FFF2-40B4-BE49-F238E27FC236}">
                  <a16:creationId xmlns:a16="http://schemas.microsoft.com/office/drawing/2014/main" id="{C7808004-B476-9F88-1CF4-EC2F08D3A66C}"/>
                </a:ext>
              </a:extLst>
            </p:cNvPr>
            <p:cNvSpPr>
              <a:spLocks/>
            </p:cNvSpPr>
            <p:nvPr/>
          </p:nvSpPr>
          <p:spPr bwMode="auto">
            <a:xfrm rot="10794043">
              <a:off x="0" y="148"/>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59401" name="Rectangle 11">
              <a:extLst>
                <a:ext uri="{FF2B5EF4-FFF2-40B4-BE49-F238E27FC236}">
                  <a16:creationId xmlns:a16="http://schemas.microsoft.com/office/drawing/2014/main" id="{3BAE867D-C478-7D9B-851D-CA90D40A230B}"/>
                </a:ext>
              </a:extLst>
            </p:cNvPr>
            <p:cNvSpPr>
              <a:spLocks/>
            </p:cNvSpPr>
            <p:nvPr/>
          </p:nvSpPr>
          <p:spPr bwMode="auto">
            <a:xfrm>
              <a:off x="652" y="0"/>
              <a:ext cx="4416"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Utilizes production &amp; logistics already incurred by traditional retail block model</a:t>
              </a:r>
            </a:p>
          </p:txBody>
        </p:sp>
      </p:grpSp>
      <p:pic>
        <p:nvPicPr>
          <p:cNvPr id="5" name="Graphic 21">
            <a:extLst>
              <a:ext uri="{FF2B5EF4-FFF2-40B4-BE49-F238E27FC236}">
                <a16:creationId xmlns:a16="http://schemas.microsoft.com/office/drawing/2014/main" id="{55B13E7F-6A62-5AD1-7C98-7E6C8C5DCDB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252288" presetClass="entr" presetSubtype="64198952"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6252288" presetClass="entr" presetSubtype="70258176" fill="hold" nodeType="clickEffect">
                                  <p:stCondLst>
                                    <p:cond delay="0"/>
                                  </p:stCondLst>
                                  <p:childTnLst>
                                    <p:set>
                                      <p:cBhvr>
                                        <p:cTn id="10" dur="1" fill="hold">
                                          <p:stCondLst>
                                            <p:cond delay="499"/>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6252288" presetClass="entr" presetSubtype="64200192" fill="hold" nodeType="clickEffect">
                                  <p:stCondLst>
                                    <p:cond delay="0"/>
                                  </p:stCondLst>
                                  <p:childTnLst>
                                    <p:set>
                                      <p:cBhvr>
                                        <p:cTn id="14"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
            <a:extLst>
              <a:ext uri="{FF2B5EF4-FFF2-40B4-BE49-F238E27FC236}">
                <a16:creationId xmlns:a16="http://schemas.microsoft.com/office/drawing/2014/main" id="{EB02E86B-2F3B-52C8-008B-71D127228E0D}"/>
              </a:ext>
            </a:extLst>
          </p:cNvPr>
          <p:cNvSpPr>
            <a:spLocks noGrp="1" noChangeArrowheads="1"/>
          </p:cNvSpPr>
          <p:nvPr>
            <p:ph type="title"/>
          </p:nvPr>
        </p:nvSpPr>
        <p:spPr>
          <a:xfrm>
            <a:off x="920088" y="-3366"/>
            <a:ext cx="10515600" cy="1325563"/>
          </a:xfrm>
        </p:spPr>
        <p:txBody>
          <a:bodyPr/>
          <a:lstStyle/>
          <a:p>
            <a:pPr eaLnBrk="1" hangingPunct="1"/>
            <a:r>
              <a:rPr lang="en-US" altLang="en-US" sz="3305" dirty="0"/>
              <a:t>Final LEGO Factory Business Model Canvas</a:t>
            </a:r>
          </a:p>
        </p:txBody>
      </p:sp>
      <p:pic>
        <p:nvPicPr>
          <p:cNvPr id="60419" name="Picture 2">
            <a:extLst>
              <a:ext uri="{FF2B5EF4-FFF2-40B4-BE49-F238E27FC236}">
                <a16:creationId xmlns:a16="http://schemas.microsoft.com/office/drawing/2014/main" id="{824D2BD4-3F98-CA69-2788-3A527A7B34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3160" y="1084957"/>
            <a:ext cx="8992195" cy="551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0421" name="Rectangle 4">
            <a:extLst>
              <a:ext uri="{FF2B5EF4-FFF2-40B4-BE49-F238E27FC236}">
                <a16:creationId xmlns:a16="http://schemas.microsoft.com/office/drawing/2014/main" id="{959E8FB5-27D2-33C8-FD2C-D93FAED4CC68}"/>
              </a:ext>
            </a:extLst>
          </p:cNvPr>
          <p:cNvSpPr>
            <a:spLocks/>
          </p:cNvSpPr>
          <p:nvPr/>
        </p:nvSpPr>
        <p:spPr bwMode="auto">
          <a:xfrm>
            <a:off x="5253261" y="1745754"/>
            <a:ext cx="1634133" cy="2402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7F0000"/>
                </a:solidFill>
                <a:cs typeface="Times" panose="02020603050405020304" pitchFamily="18" charset="0"/>
              </a:rPr>
              <a:t>LEGO Factory expands scope of off-the-shelf kit by giving fans tools to build, showcase and sell their own customers designed kits.</a:t>
            </a:r>
          </a:p>
        </p:txBody>
      </p:sp>
      <p:sp>
        <p:nvSpPr>
          <p:cNvPr id="60422" name="Rectangle 5">
            <a:extLst>
              <a:ext uri="{FF2B5EF4-FFF2-40B4-BE49-F238E27FC236}">
                <a16:creationId xmlns:a16="http://schemas.microsoft.com/office/drawing/2014/main" id="{7064DCC3-DEA3-CFA1-A155-A6194F937E1C}"/>
              </a:ext>
            </a:extLst>
          </p:cNvPr>
          <p:cNvSpPr>
            <a:spLocks/>
          </p:cNvSpPr>
          <p:nvPr/>
        </p:nvSpPr>
        <p:spPr bwMode="auto">
          <a:xfrm>
            <a:off x="8783836" y="1678781"/>
            <a:ext cx="1785938" cy="343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7F0000"/>
                </a:solidFill>
                <a:cs typeface="Times" panose="02020603050405020304" pitchFamily="18" charset="0"/>
              </a:rPr>
              <a:t>Thousands of customer designed kits complement standard blocks.  LEGO Factory connects customers who create customized designs with other customers, thus becoming a customer match maker</a:t>
            </a:r>
          </a:p>
        </p:txBody>
      </p:sp>
      <p:sp>
        <p:nvSpPr>
          <p:cNvPr id="60423" name="Rectangle 6">
            <a:extLst>
              <a:ext uri="{FF2B5EF4-FFF2-40B4-BE49-F238E27FC236}">
                <a16:creationId xmlns:a16="http://schemas.microsoft.com/office/drawing/2014/main" id="{778489B2-518F-3AE4-2FD2-981DBF633F7E}"/>
              </a:ext>
            </a:extLst>
          </p:cNvPr>
          <p:cNvSpPr>
            <a:spLocks/>
          </p:cNvSpPr>
          <p:nvPr/>
        </p:nvSpPr>
        <p:spPr bwMode="auto">
          <a:xfrm>
            <a:off x="7015758" y="1683246"/>
            <a:ext cx="1634133" cy="162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Community of customers who are interested in niche content &amp; want more than off-the-shelf kits.</a:t>
            </a:r>
          </a:p>
        </p:txBody>
      </p:sp>
      <p:sp>
        <p:nvSpPr>
          <p:cNvPr id="60424" name="Rectangle 7">
            <a:extLst>
              <a:ext uri="{FF2B5EF4-FFF2-40B4-BE49-F238E27FC236}">
                <a16:creationId xmlns:a16="http://schemas.microsoft.com/office/drawing/2014/main" id="{4C561016-ECFC-853C-C717-457E30B81034}"/>
              </a:ext>
            </a:extLst>
          </p:cNvPr>
          <p:cNvSpPr>
            <a:spLocks/>
          </p:cNvSpPr>
          <p:nvPr/>
        </p:nvSpPr>
        <p:spPr bwMode="auto">
          <a:xfrm>
            <a:off x="7051476" y="4018360"/>
            <a:ext cx="1634133" cy="84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Web, Retail Stores, and User Groups</a:t>
            </a:r>
          </a:p>
        </p:txBody>
      </p:sp>
      <p:sp>
        <p:nvSpPr>
          <p:cNvPr id="60425" name="Rectangle 8">
            <a:extLst>
              <a:ext uri="{FF2B5EF4-FFF2-40B4-BE49-F238E27FC236}">
                <a16:creationId xmlns:a16="http://schemas.microsoft.com/office/drawing/2014/main" id="{22A8297F-1FFE-CADA-2E6E-3B228976C584}"/>
              </a:ext>
            </a:extLst>
          </p:cNvPr>
          <p:cNvSpPr>
            <a:spLocks/>
          </p:cNvSpPr>
          <p:nvPr/>
        </p:nvSpPr>
        <p:spPr bwMode="auto">
          <a:xfrm>
            <a:off x="3461742" y="3951387"/>
            <a:ext cx="1634133" cy="110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WEb presence, Agile Mfg., Supply Chain, User Groups</a:t>
            </a:r>
          </a:p>
        </p:txBody>
      </p:sp>
      <p:sp>
        <p:nvSpPr>
          <p:cNvPr id="60426" name="Rectangle 9">
            <a:extLst>
              <a:ext uri="{FF2B5EF4-FFF2-40B4-BE49-F238E27FC236}">
                <a16:creationId xmlns:a16="http://schemas.microsoft.com/office/drawing/2014/main" id="{0FBBB177-2D9B-C716-7FDF-44A1A2554614}"/>
              </a:ext>
            </a:extLst>
          </p:cNvPr>
          <p:cNvSpPr>
            <a:spLocks/>
          </p:cNvSpPr>
          <p:nvPr/>
        </p:nvSpPr>
        <p:spPr bwMode="auto">
          <a:xfrm>
            <a:off x="6908602" y="5456039"/>
            <a:ext cx="2946797" cy="84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Small revenues from Customer designed kits.  Valuable addition to traditional high-volume kits.</a:t>
            </a:r>
          </a:p>
        </p:txBody>
      </p:sp>
      <p:sp>
        <p:nvSpPr>
          <p:cNvPr id="60427" name="Rectangle 10">
            <a:extLst>
              <a:ext uri="{FF2B5EF4-FFF2-40B4-BE49-F238E27FC236}">
                <a16:creationId xmlns:a16="http://schemas.microsoft.com/office/drawing/2014/main" id="{2DDC0470-91EA-0CD5-2BEF-5E551A0C730F}"/>
              </a:ext>
            </a:extLst>
          </p:cNvPr>
          <p:cNvSpPr>
            <a:spLocks/>
          </p:cNvSpPr>
          <p:nvPr/>
        </p:nvSpPr>
        <p:spPr bwMode="auto">
          <a:xfrm>
            <a:off x="2461617" y="5456039"/>
            <a:ext cx="2946797" cy="84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003DCC"/>
                </a:solidFill>
                <a:cs typeface="Times" panose="02020603050405020304" pitchFamily="18" charset="0"/>
              </a:rPr>
              <a:t>Utilizes production &amp; logistics already in place by traditional retail block model</a:t>
            </a:r>
          </a:p>
        </p:txBody>
      </p:sp>
      <p:sp>
        <p:nvSpPr>
          <p:cNvPr id="60428" name="Rectangle 11">
            <a:extLst>
              <a:ext uri="{FF2B5EF4-FFF2-40B4-BE49-F238E27FC236}">
                <a16:creationId xmlns:a16="http://schemas.microsoft.com/office/drawing/2014/main" id="{7B6CC270-70AB-48DB-4B72-614D32AE1DDA}"/>
              </a:ext>
            </a:extLst>
          </p:cNvPr>
          <p:cNvSpPr>
            <a:spLocks/>
          </p:cNvSpPr>
          <p:nvPr/>
        </p:nvSpPr>
        <p:spPr bwMode="auto">
          <a:xfrm>
            <a:off x="3426023" y="1553766"/>
            <a:ext cx="1714500" cy="188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003DCC"/>
                </a:solidFill>
                <a:cs typeface="Times" panose="02020603050405020304" pitchFamily="18" charset="0"/>
              </a:rPr>
              <a:t>Provide &amp; manage platform &amp; logistics for producing, packaging &amp; delivery of custom made sets.</a:t>
            </a:r>
          </a:p>
        </p:txBody>
      </p:sp>
      <p:sp>
        <p:nvSpPr>
          <p:cNvPr id="60429" name="Rectangle 12">
            <a:extLst>
              <a:ext uri="{FF2B5EF4-FFF2-40B4-BE49-F238E27FC236}">
                <a16:creationId xmlns:a16="http://schemas.microsoft.com/office/drawing/2014/main" id="{C9AA15FD-CFEA-24FC-3A05-2B0E194310F3}"/>
              </a:ext>
            </a:extLst>
          </p:cNvPr>
          <p:cNvSpPr>
            <a:spLocks/>
          </p:cNvSpPr>
          <p:nvPr/>
        </p:nvSpPr>
        <p:spPr bwMode="auto">
          <a:xfrm>
            <a:off x="1666875" y="2138660"/>
            <a:ext cx="1714500" cy="162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003DCC"/>
                </a:solidFill>
                <a:cs typeface="Times" panose="02020603050405020304" pitchFamily="18" charset="0"/>
              </a:rPr>
              <a:t>Customers who build new designs &amp; post them on-line thereby generating content &amp; value.</a:t>
            </a:r>
          </a:p>
        </p:txBody>
      </p:sp>
      <p:pic>
        <p:nvPicPr>
          <p:cNvPr id="2" name="Graphic 21">
            <a:extLst>
              <a:ext uri="{FF2B5EF4-FFF2-40B4-BE49-F238E27FC236}">
                <a16:creationId xmlns:a16="http://schemas.microsoft.com/office/drawing/2014/main" id="{085F57B1-C460-BF4A-BFBD-7573F4C1F8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5399" y="118832"/>
            <a:ext cx="1984995" cy="926857"/>
          </a:xfrm>
          <a:prstGeom prst="rect">
            <a:avLst/>
          </a:prstGeom>
        </p:spPr>
      </p:pic>
    </p:spTree>
  </p:cSld>
  <p:clrMapOvr>
    <a:masterClrMapping/>
  </p:clrMapOvr>
  <p:transition spd="med">
    <p:dissolv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379829"/>
            <a:ext cx="4128422" cy="6253088"/>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225083"/>
            <a:ext cx="11481694" cy="652740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rgbClr val="F58221"/>
              </a:solidFill>
            </a:endParaRPr>
          </a:p>
          <a:p>
            <a:endParaRPr lang="en-US" b="1"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r>
              <a:rPr lang="en-US" dirty="0">
                <a:solidFill>
                  <a:srgbClr val="F58221"/>
                </a:solidFill>
              </a:rPr>
              <a:t>According to McKinsey, AI integration enables teams to focus on </a:t>
            </a:r>
            <a:r>
              <a:rPr lang="en-US" b="1" dirty="0">
                <a:solidFill>
                  <a:srgbClr val="F58221"/>
                </a:solidFill>
              </a:rPr>
              <a:t>higher-value strategic work instead of routine tasks</a:t>
            </a:r>
          </a:p>
          <a:p>
            <a:endParaRPr lang="en-US" b="1" dirty="0">
              <a:solidFill>
                <a:srgbClr val="F58221"/>
              </a:solidFill>
            </a:endParaRPr>
          </a:p>
          <a:p>
            <a:r>
              <a:rPr lang="en-US" sz="2000" b="1" dirty="0">
                <a:solidFill>
                  <a:srgbClr val="47C2F1"/>
                </a:solidFill>
              </a:rPr>
              <a:t>Top AI Tools in Product Development</a:t>
            </a:r>
          </a:p>
          <a:p>
            <a:pPr>
              <a:buFont typeface="Arial" panose="020B0604020202020204" pitchFamily="34" charset="0"/>
              <a:buChar char="•"/>
            </a:pPr>
            <a:r>
              <a:rPr lang="en-US" sz="2000" dirty="0">
                <a:solidFill>
                  <a:srgbClr val="47C2F1"/>
                </a:solidFill>
              </a:rPr>
              <a:t>ChatGPT → Ideation, research, product specs </a:t>
            </a:r>
          </a:p>
          <a:p>
            <a:pPr>
              <a:buFont typeface="Arial" panose="020B0604020202020204" pitchFamily="34" charset="0"/>
              <a:buChar char="•"/>
            </a:pPr>
            <a:r>
              <a:rPr lang="en-US" sz="2000" dirty="0">
                <a:solidFill>
                  <a:srgbClr val="47C2F1"/>
                </a:solidFill>
              </a:rPr>
              <a:t>GitHub Copilot → Code generation &amp; development </a:t>
            </a:r>
          </a:p>
          <a:p>
            <a:pPr>
              <a:buFont typeface="Arial" panose="020B0604020202020204" pitchFamily="34" charset="0"/>
              <a:buChar char="•"/>
            </a:pPr>
            <a:r>
              <a:rPr lang="en-US" sz="2000" dirty="0" err="1">
                <a:solidFill>
                  <a:srgbClr val="47C2F1"/>
                </a:solidFill>
              </a:rPr>
              <a:t>Midjourney</a:t>
            </a:r>
            <a:r>
              <a:rPr lang="en-US" sz="2000" dirty="0">
                <a:solidFill>
                  <a:srgbClr val="47C2F1"/>
                </a:solidFill>
              </a:rPr>
              <a:t> → Concept &amp; visual design </a:t>
            </a:r>
          </a:p>
          <a:p>
            <a:pPr>
              <a:buFont typeface="Arial" panose="020B0604020202020204" pitchFamily="34" charset="0"/>
              <a:buChar char="•"/>
            </a:pPr>
            <a:r>
              <a:rPr lang="en-US" sz="2000" dirty="0">
                <a:solidFill>
                  <a:srgbClr val="47C2F1"/>
                </a:solidFill>
              </a:rPr>
              <a:t>Figma AI → UI/UX prototyping </a:t>
            </a:r>
          </a:p>
          <a:p>
            <a:pPr>
              <a:buFont typeface="Arial" panose="020B0604020202020204" pitchFamily="34" charset="0"/>
              <a:buChar char="•"/>
            </a:pPr>
            <a:r>
              <a:rPr lang="en-US" sz="2000" dirty="0">
                <a:solidFill>
                  <a:srgbClr val="47C2F1"/>
                </a:solidFill>
              </a:rPr>
              <a:t>Notion AI → Documentation &amp; workflows</a:t>
            </a:r>
          </a:p>
          <a:p>
            <a:r>
              <a:rPr lang="en-US" b="1" dirty="0">
                <a:solidFill>
                  <a:srgbClr val="F58221"/>
                </a:solidFill>
              </a:rPr>
              <a:t> </a:t>
            </a:r>
            <a:r>
              <a:rPr lang="en-US" b="1" dirty="0"/>
              <a:t>(2025+):</a:t>
            </a:r>
            <a:endParaRPr lang="en-US" dirty="0"/>
          </a:p>
          <a:p>
            <a:pPr>
              <a:buFont typeface="Arial" panose="020B0604020202020204" pitchFamily="34" charset="0"/>
              <a:buChar char="•"/>
            </a:pPr>
            <a:r>
              <a:rPr lang="en-US" dirty="0"/>
              <a:t>Data-driven, iterative, and partially autonomous </a:t>
            </a:r>
          </a:p>
          <a:p>
            <a:r>
              <a:rPr lang="en-US" dirty="0"/>
              <a:t>ion</a:t>
            </a:r>
          </a:p>
        </p:txBody>
      </p:sp>
      <p:sp>
        <p:nvSpPr>
          <p:cNvPr id="24" name="TextBox 23">
            <a:extLst>
              <a:ext uri="{FF2B5EF4-FFF2-40B4-BE49-F238E27FC236}">
                <a16:creationId xmlns:a16="http://schemas.microsoft.com/office/drawing/2014/main" id="{6083F8E2-699C-9C01-0329-7C9299434C08}"/>
              </a:ext>
            </a:extLst>
          </p:cNvPr>
          <p:cNvSpPr txBox="1"/>
          <p:nvPr/>
        </p:nvSpPr>
        <p:spPr>
          <a:xfrm>
            <a:off x="665871" y="379829"/>
            <a:ext cx="10860257" cy="2677656"/>
          </a:xfrm>
          <a:prstGeom prst="rect">
            <a:avLst/>
          </a:prstGeom>
          <a:noFill/>
        </p:spPr>
        <p:txBody>
          <a:bodyPr wrap="square" rtlCol="0">
            <a:spAutoFit/>
          </a:bodyPr>
          <a:lstStyle/>
          <a:p>
            <a:pPr algn="ctr"/>
            <a:r>
              <a:rPr lang="en-US" sz="4000" dirty="0">
                <a:solidFill>
                  <a:srgbClr val="203E5F"/>
                </a:solidFill>
                <a:latin typeface="Tajawal ExtraBold" panose="00000800000000000000" pitchFamily="2" charset="-78"/>
                <a:cs typeface="Tajawal ExtraBold" panose="00000800000000000000" pitchFamily="2" charset="-78"/>
              </a:rPr>
              <a:t>AI Revolution in Product Analysis &amp; Development</a:t>
            </a:r>
          </a:p>
          <a:p>
            <a:r>
              <a:rPr lang="en-US" sz="2400" b="1" dirty="0">
                <a:solidFill>
                  <a:srgbClr val="F58221"/>
                </a:solidFill>
                <a:latin typeface="Tajawal ExtraBold" panose="00000800000000000000" pitchFamily="2" charset="-78"/>
                <a:cs typeface="Tajawal ExtraBold" panose="00000800000000000000" pitchFamily="2" charset="-78"/>
              </a:rPr>
              <a:t>From Traditional Product Development → AI-Augmented Lifecycle</a:t>
            </a:r>
          </a:p>
          <a:p>
            <a:r>
              <a:rPr lang="en-US" sz="1600" dirty="0">
                <a:solidFill>
                  <a:srgbClr val="2D3956"/>
                </a:solidFill>
                <a:latin typeface="Tajawal ExtraBold" panose="00000800000000000000" pitchFamily="2" charset="-78"/>
                <a:cs typeface="Tajawal ExtraBold" panose="00000800000000000000" pitchFamily="2" charset="-78"/>
              </a:rPr>
              <a:t>Traditional Model:</a:t>
            </a:r>
          </a:p>
          <a:p>
            <a:r>
              <a:rPr lang="en-US" sz="1600" dirty="0">
                <a:solidFill>
                  <a:srgbClr val="2D3956"/>
                </a:solidFill>
                <a:latin typeface="Tajawal ExtraBold" panose="00000800000000000000" pitchFamily="2" charset="-78"/>
                <a:cs typeface="Tajawal ExtraBold" panose="00000800000000000000" pitchFamily="2" charset="-78"/>
              </a:rPr>
              <a:t>Linear stages (Discovery → Design → Development → Testing → Launch)</a:t>
            </a:r>
          </a:p>
          <a:p>
            <a:r>
              <a:rPr lang="en-US" sz="1600" dirty="0">
                <a:solidFill>
                  <a:srgbClr val="2D3956"/>
                </a:solidFill>
                <a:latin typeface="Tajawal ExtraBold" panose="00000800000000000000" pitchFamily="2" charset="-78"/>
                <a:cs typeface="Tajawal ExtraBold" panose="00000800000000000000" pitchFamily="2" charset="-78"/>
              </a:rPr>
              <a:t>Human-driven decisions</a:t>
            </a:r>
          </a:p>
          <a:p>
            <a:r>
              <a:rPr lang="en-US" sz="1600" dirty="0">
                <a:solidFill>
                  <a:srgbClr val="2D3956"/>
                </a:solidFill>
                <a:latin typeface="Tajawal ExtraBold" panose="00000800000000000000" pitchFamily="2" charset="-78"/>
                <a:cs typeface="Tajawal ExtraBold" panose="00000800000000000000" pitchFamily="2" charset="-78"/>
              </a:rPr>
              <a:t>Time-intensive iterations</a:t>
            </a:r>
          </a:p>
        </p:txBody>
      </p:sp>
      <p:sp>
        <p:nvSpPr>
          <p:cNvPr id="2" name="TextBox 1">
            <a:extLst>
              <a:ext uri="{FF2B5EF4-FFF2-40B4-BE49-F238E27FC236}">
                <a16:creationId xmlns:a16="http://schemas.microsoft.com/office/drawing/2014/main" id="{C7139BC9-2697-FC35-0A56-4E1F488B53B5}"/>
              </a:ext>
            </a:extLst>
          </p:cNvPr>
          <p:cNvSpPr txBox="1"/>
          <p:nvPr/>
        </p:nvSpPr>
        <p:spPr>
          <a:xfrm>
            <a:off x="7625749" y="1988159"/>
            <a:ext cx="4283835" cy="1077218"/>
          </a:xfrm>
          <a:prstGeom prst="rect">
            <a:avLst/>
          </a:prstGeom>
          <a:noFill/>
        </p:spPr>
        <p:txBody>
          <a:bodyPr wrap="square" rtlCol="0">
            <a:spAutoFit/>
          </a:bodyPr>
          <a:lstStyle/>
          <a:p>
            <a:r>
              <a:rPr lang="en-US" sz="1600" b="1" dirty="0"/>
              <a:t>AI-Augmented Model (2025+):</a:t>
            </a:r>
            <a:endParaRPr lang="en-US" sz="1600" dirty="0"/>
          </a:p>
          <a:p>
            <a:pPr>
              <a:buFont typeface="Arial" panose="020B0604020202020204" pitchFamily="34" charset="0"/>
              <a:buChar char="•"/>
            </a:pPr>
            <a:r>
              <a:rPr lang="en-US" sz="1600" dirty="0"/>
              <a:t>Data-driven, iterative, and partially autonomous </a:t>
            </a:r>
          </a:p>
          <a:p>
            <a:pPr>
              <a:buFont typeface="Arial" panose="020B0604020202020204" pitchFamily="34" charset="0"/>
              <a:buChar char="•"/>
            </a:pPr>
            <a:r>
              <a:rPr lang="en-US" sz="1600" dirty="0"/>
              <a:t>Continuous feedback loops </a:t>
            </a:r>
          </a:p>
          <a:p>
            <a:pPr>
              <a:buFont typeface="Arial" panose="020B0604020202020204" pitchFamily="34" charset="0"/>
              <a:buChar char="•"/>
            </a:pPr>
            <a:r>
              <a:rPr lang="en-US" sz="1600" dirty="0"/>
              <a:t>Human + AI co-creation</a:t>
            </a:r>
          </a:p>
        </p:txBody>
      </p:sp>
    </p:spTree>
    <p:custDataLst>
      <p:tags r:id="rId1"/>
    </p:custDataLst>
    <p:extLst>
      <p:ext uri="{BB962C8B-B14F-4D97-AF65-F5344CB8AC3E}">
        <p14:creationId xmlns:p14="http://schemas.microsoft.com/office/powerpoint/2010/main" val="5404571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27FEA-BB15-D2DC-2D67-5C22D83AA20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86043A6-C33F-9E54-2A4E-71C53E25BE05}"/>
              </a:ext>
            </a:extLst>
          </p:cNvPr>
          <p:cNvSpPr/>
          <p:nvPr/>
        </p:nvSpPr>
        <p:spPr>
          <a:xfrm>
            <a:off x="8607914" y="379829"/>
            <a:ext cx="4128422" cy="6253088"/>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6A96D5F-DF9D-82A6-009E-6A645D3AE460}"/>
              </a:ext>
            </a:extLst>
          </p:cNvPr>
          <p:cNvSpPr/>
          <p:nvPr/>
        </p:nvSpPr>
        <p:spPr>
          <a:xfrm>
            <a:off x="429998" y="225083"/>
            <a:ext cx="11481694" cy="652740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rgbClr val="F58221"/>
              </a:solidFill>
            </a:endParaRPr>
          </a:p>
          <a:p>
            <a:endParaRPr lang="en-US" b="1"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endParaRPr lang="en-US" dirty="0">
              <a:solidFill>
                <a:srgbClr val="F58221"/>
              </a:solidFill>
            </a:endParaRPr>
          </a:p>
          <a:p>
            <a:r>
              <a:rPr lang="en-US" dirty="0">
                <a:solidFill>
                  <a:srgbClr val="F58221"/>
                </a:solidFill>
              </a:rPr>
              <a:t>According to McKinsey, AI integration enables teams to focus on </a:t>
            </a:r>
            <a:r>
              <a:rPr lang="en-US" b="1" dirty="0">
                <a:solidFill>
                  <a:srgbClr val="F58221"/>
                </a:solidFill>
              </a:rPr>
              <a:t>higher-value strategic work instead of routine tasks</a:t>
            </a:r>
          </a:p>
          <a:p>
            <a:endParaRPr lang="en-US" b="1" dirty="0">
              <a:solidFill>
                <a:srgbClr val="F58221"/>
              </a:solidFill>
            </a:endParaRPr>
          </a:p>
          <a:p>
            <a:r>
              <a:rPr lang="en-US" sz="2000" b="1" dirty="0">
                <a:solidFill>
                  <a:srgbClr val="47C2F1"/>
                </a:solidFill>
              </a:rPr>
              <a:t>Top AI Tools in Product Development</a:t>
            </a:r>
          </a:p>
          <a:p>
            <a:pPr>
              <a:buFont typeface="Arial" panose="020B0604020202020204" pitchFamily="34" charset="0"/>
              <a:buChar char="•"/>
            </a:pPr>
            <a:r>
              <a:rPr lang="en-US" sz="2000" dirty="0">
                <a:solidFill>
                  <a:srgbClr val="47C2F1"/>
                </a:solidFill>
              </a:rPr>
              <a:t>ChatGPT → Ideation, research, product specs </a:t>
            </a:r>
          </a:p>
          <a:p>
            <a:pPr>
              <a:buFont typeface="Arial" panose="020B0604020202020204" pitchFamily="34" charset="0"/>
              <a:buChar char="•"/>
            </a:pPr>
            <a:r>
              <a:rPr lang="en-US" sz="2000" dirty="0">
                <a:solidFill>
                  <a:srgbClr val="47C2F1"/>
                </a:solidFill>
              </a:rPr>
              <a:t>GitHub Copilot → Code generation &amp; development </a:t>
            </a:r>
          </a:p>
          <a:p>
            <a:pPr>
              <a:buFont typeface="Arial" panose="020B0604020202020204" pitchFamily="34" charset="0"/>
              <a:buChar char="•"/>
            </a:pPr>
            <a:r>
              <a:rPr lang="en-US" sz="2000" dirty="0" err="1">
                <a:solidFill>
                  <a:srgbClr val="47C2F1"/>
                </a:solidFill>
              </a:rPr>
              <a:t>Midjourney</a:t>
            </a:r>
            <a:r>
              <a:rPr lang="en-US" sz="2000" dirty="0">
                <a:solidFill>
                  <a:srgbClr val="47C2F1"/>
                </a:solidFill>
              </a:rPr>
              <a:t> → Concept &amp; visual design </a:t>
            </a:r>
          </a:p>
          <a:p>
            <a:pPr>
              <a:buFont typeface="Arial" panose="020B0604020202020204" pitchFamily="34" charset="0"/>
              <a:buChar char="•"/>
            </a:pPr>
            <a:r>
              <a:rPr lang="en-US" sz="2000" dirty="0">
                <a:solidFill>
                  <a:srgbClr val="47C2F1"/>
                </a:solidFill>
              </a:rPr>
              <a:t>Figma AI → UI/UX prototyping </a:t>
            </a:r>
          </a:p>
          <a:p>
            <a:pPr>
              <a:buFont typeface="Arial" panose="020B0604020202020204" pitchFamily="34" charset="0"/>
              <a:buChar char="•"/>
            </a:pPr>
            <a:r>
              <a:rPr lang="en-US" sz="2000" dirty="0">
                <a:solidFill>
                  <a:srgbClr val="47C2F1"/>
                </a:solidFill>
              </a:rPr>
              <a:t>Notion AI → Documentation &amp; workflows</a:t>
            </a:r>
          </a:p>
          <a:p>
            <a:r>
              <a:rPr lang="en-US" b="1" dirty="0">
                <a:solidFill>
                  <a:srgbClr val="F58221"/>
                </a:solidFill>
              </a:rPr>
              <a:t> </a:t>
            </a:r>
            <a:r>
              <a:rPr lang="en-US" b="1" dirty="0"/>
              <a:t>(2025+):</a:t>
            </a:r>
            <a:endParaRPr lang="en-US" dirty="0"/>
          </a:p>
          <a:p>
            <a:pPr>
              <a:buFont typeface="Arial" panose="020B0604020202020204" pitchFamily="34" charset="0"/>
              <a:buChar char="•"/>
            </a:pPr>
            <a:r>
              <a:rPr lang="en-US" dirty="0"/>
              <a:t>Data-driven, iterative, and partially autonomous </a:t>
            </a:r>
          </a:p>
          <a:p>
            <a:r>
              <a:rPr lang="en-US" dirty="0"/>
              <a:t>ion</a:t>
            </a:r>
          </a:p>
        </p:txBody>
      </p:sp>
      <p:sp>
        <p:nvSpPr>
          <p:cNvPr id="24" name="TextBox 23">
            <a:extLst>
              <a:ext uri="{FF2B5EF4-FFF2-40B4-BE49-F238E27FC236}">
                <a16:creationId xmlns:a16="http://schemas.microsoft.com/office/drawing/2014/main" id="{5ADD5FC7-3ABA-9C1F-C251-7126EA05AB4F}"/>
              </a:ext>
            </a:extLst>
          </p:cNvPr>
          <p:cNvSpPr txBox="1"/>
          <p:nvPr/>
        </p:nvSpPr>
        <p:spPr>
          <a:xfrm>
            <a:off x="665871" y="379829"/>
            <a:ext cx="10860257" cy="2677656"/>
          </a:xfrm>
          <a:prstGeom prst="rect">
            <a:avLst/>
          </a:prstGeom>
          <a:noFill/>
        </p:spPr>
        <p:txBody>
          <a:bodyPr wrap="square" rtlCol="0">
            <a:spAutoFit/>
          </a:bodyPr>
          <a:lstStyle/>
          <a:p>
            <a:pPr algn="ctr"/>
            <a:r>
              <a:rPr lang="en-US" sz="4000" dirty="0">
                <a:solidFill>
                  <a:srgbClr val="203E5F"/>
                </a:solidFill>
                <a:latin typeface="Tajawal ExtraBold" panose="00000800000000000000" pitchFamily="2" charset="-78"/>
                <a:cs typeface="Tajawal ExtraBold" panose="00000800000000000000" pitchFamily="2" charset="-78"/>
              </a:rPr>
              <a:t>AI Revolution in Product Analysis &amp; Development</a:t>
            </a:r>
          </a:p>
          <a:p>
            <a:r>
              <a:rPr lang="en-US" sz="2400" b="1" dirty="0">
                <a:solidFill>
                  <a:srgbClr val="F58221"/>
                </a:solidFill>
                <a:latin typeface="Tajawal ExtraBold" panose="00000800000000000000" pitchFamily="2" charset="-78"/>
                <a:cs typeface="Tajawal ExtraBold" panose="00000800000000000000" pitchFamily="2" charset="-78"/>
              </a:rPr>
              <a:t>From Traditional Product Development → AI-Augmented Lifecycle</a:t>
            </a:r>
          </a:p>
          <a:p>
            <a:r>
              <a:rPr lang="en-US" sz="1600" dirty="0">
                <a:solidFill>
                  <a:srgbClr val="2D3956"/>
                </a:solidFill>
                <a:latin typeface="Tajawal ExtraBold" panose="00000800000000000000" pitchFamily="2" charset="-78"/>
                <a:cs typeface="Tajawal ExtraBold" panose="00000800000000000000" pitchFamily="2" charset="-78"/>
              </a:rPr>
              <a:t>Traditional Model:</a:t>
            </a:r>
          </a:p>
          <a:p>
            <a:r>
              <a:rPr lang="en-US" sz="1600" dirty="0">
                <a:solidFill>
                  <a:srgbClr val="2D3956"/>
                </a:solidFill>
                <a:latin typeface="Tajawal ExtraBold" panose="00000800000000000000" pitchFamily="2" charset="-78"/>
                <a:cs typeface="Tajawal ExtraBold" panose="00000800000000000000" pitchFamily="2" charset="-78"/>
              </a:rPr>
              <a:t>Linear stages (Discovery → Design → Development → Testing → Launch)</a:t>
            </a:r>
          </a:p>
          <a:p>
            <a:r>
              <a:rPr lang="en-US" sz="1600" dirty="0">
                <a:solidFill>
                  <a:srgbClr val="2D3956"/>
                </a:solidFill>
                <a:latin typeface="Tajawal ExtraBold" panose="00000800000000000000" pitchFamily="2" charset="-78"/>
                <a:cs typeface="Tajawal ExtraBold" panose="00000800000000000000" pitchFamily="2" charset="-78"/>
              </a:rPr>
              <a:t>Human-driven decisions</a:t>
            </a:r>
          </a:p>
          <a:p>
            <a:r>
              <a:rPr lang="en-US" sz="1600" dirty="0">
                <a:solidFill>
                  <a:srgbClr val="2D3956"/>
                </a:solidFill>
                <a:latin typeface="Tajawal ExtraBold" panose="00000800000000000000" pitchFamily="2" charset="-78"/>
                <a:cs typeface="Tajawal ExtraBold" panose="00000800000000000000" pitchFamily="2" charset="-78"/>
              </a:rPr>
              <a:t>Time-intensive iterations</a:t>
            </a:r>
          </a:p>
        </p:txBody>
      </p:sp>
      <p:sp>
        <p:nvSpPr>
          <p:cNvPr id="2" name="TextBox 1">
            <a:extLst>
              <a:ext uri="{FF2B5EF4-FFF2-40B4-BE49-F238E27FC236}">
                <a16:creationId xmlns:a16="http://schemas.microsoft.com/office/drawing/2014/main" id="{75E00958-118B-B8F3-4F25-1147C4F1CEED}"/>
              </a:ext>
            </a:extLst>
          </p:cNvPr>
          <p:cNvSpPr txBox="1"/>
          <p:nvPr/>
        </p:nvSpPr>
        <p:spPr>
          <a:xfrm>
            <a:off x="7625749" y="1988159"/>
            <a:ext cx="4283835" cy="1077218"/>
          </a:xfrm>
          <a:prstGeom prst="rect">
            <a:avLst/>
          </a:prstGeom>
          <a:noFill/>
        </p:spPr>
        <p:txBody>
          <a:bodyPr wrap="square" rtlCol="0">
            <a:spAutoFit/>
          </a:bodyPr>
          <a:lstStyle/>
          <a:p>
            <a:r>
              <a:rPr lang="en-US" sz="1600" b="1" dirty="0"/>
              <a:t>AI-Augmented Model (2025+):</a:t>
            </a:r>
            <a:endParaRPr lang="en-US" sz="1600" dirty="0"/>
          </a:p>
          <a:p>
            <a:pPr>
              <a:buFont typeface="Arial" panose="020B0604020202020204" pitchFamily="34" charset="0"/>
              <a:buChar char="•"/>
            </a:pPr>
            <a:r>
              <a:rPr lang="en-US" sz="1600" dirty="0"/>
              <a:t>Data-driven, iterative, and partially autonomous </a:t>
            </a:r>
          </a:p>
          <a:p>
            <a:pPr>
              <a:buFont typeface="Arial" panose="020B0604020202020204" pitchFamily="34" charset="0"/>
              <a:buChar char="•"/>
            </a:pPr>
            <a:r>
              <a:rPr lang="en-US" sz="1600" dirty="0"/>
              <a:t>Continuous feedback loops </a:t>
            </a:r>
          </a:p>
          <a:p>
            <a:pPr>
              <a:buFont typeface="Arial" panose="020B0604020202020204" pitchFamily="34" charset="0"/>
              <a:buChar char="•"/>
            </a:pPr>
            <a:r>
              <a:rPr lang="en-US" sz="1600" dirty="0"/>
              <a:t>Human + AI co-creation</a:t>
            </a:r>
          </a:p>
        </p:txBody>
      </p:sp>
      <p:pic>
        <p:nvPicPr>
          <p:cNvPr id="7" name="Picture 6" descr="A blue and white poster with text&#10;&#10;Description automatically generated">
            <a:extLst>
              <a:ext uri="{FF2B5EF4-FFF2-40B4-BE49-F238E27FC236}">
                <a16:creationId xmlns:a16="http://schemas.microsoft.com/office/drawing/2014/main" id="{FA1F4A71-1EEA-64A2-9C67-71333D3DB6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843" y="308082"/>
            <a:ext cx="11332003" cy="6396581"/>
          </a:xfrm>
          <a:prstGeom prst="rect">
            <a:avLst/>
          </a:prstGeom>
        </p:spPr>
      </p:pic>
    </p:spTree>
    <p:custDataLst>
      <p:tags r:id="rId1"/>
    </p:custDataLst>
    <p:extLst>
      <p:ext uri="{BB962C8B-B14F-4D97-AF65-F5344CB8AC3E}">
        <p14:creationId xmlns:p14="http://schemas.microsoft.com/office/powerpoint/2010/main" val="183742576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8748" y="325652"/>
            <a:ext cx="11514504" cy="6206695"/>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FFD200"/>
              </a:solidFill>
            </a:endParaRPr>
          </a:p>
        </p:txBody>
      </p:sp>
      <p:pic>
        <p:nvPicPr>
          <p:cNvPr id="9" name="Graphic 21">
            <a:extLst>
              <a:ext uri="{FF2B5EF4-FFF2-40B4-BE49-F238E27FC236}">
                <a16:creationId xmlns:a16="http://schemas.microsoft.com/office/drawing/2014/main" id="{10ABEDEF-8363-2E31-A178-42BD1C5B9C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pic>
        <p:nvPicPr>
          <p:cNvPr id="12" name="Picture 11">
            <a:extLst>
              <a:ext uri="{FF2B5EF4-FFF2-40B4-BE49-F238E27FC236}">
                <a16:creationId xmlns:a16="http://schemas.microsoft.com/office/drawing/2014/main" id="{216DFE89-46A3-11CA-9B28-837962A06E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1"/>
            <a:ext cx="10287000" cy="6858000"/>
          </a:xfrm>
          <a:prstGeom prst="rect">
            <a:avLst/>
          </a:prstGeom>
        </p:spPr>
      </p:pic>
    </p:spTree>
    <p:extLst>
      <p:ext uri="{BB962C8B-B14F-4D97-AF65-F5344CB8AC3E}">
        <p14:creationId xmlns:p14="http://schemas.microsoft.com/office/powerpoint/2010/main" val="1371123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3044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2017974"/>
            <a:ext cx="11522562" cy="3046988"/>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A roadmap is a savior, and building a product roadmap will make the process more disciplined.</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This lecture has shown what a product roadmap is and has given steps to build it.</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You can use product roadmaps even if you are a product manager or a team member. </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This product roadmap will save time and give you a sure shot at success.</a:t>
            </a:r>
            <a:endParaRPr lang="en-US" sz="2400" dirty="0">
              <a:solidFill>
                <a:srgbClr val="0A1F61"/>
              </a:solidFill>
              <a:cs typeface="Tajawal ExtraBold" panose="00000800000000000000" pitchFamily="2" charset="-78"/>
            </a:endParaRPr>
          </a:p>
        </p:txBody>
      </p:sp>
      <p:sp>
        <p:nvSpPr>
          <p:cNvPr id="3" name="Freeform 8">
            <a:extLst>
              <a:ext uri="{FF2B5EF4-FFF2-40B4-BE49-F238E27FC236}">
                <a16:creationId xmlns:a16="http://schemas.microsoft.com/office/drawing/2014/main" id="{32F55AA4-FDBC-DE75-EDED-94189F38DD83}"/>
              </a:ext>
            </a:extLst>
          </p:cNvPr>
          <p:cNvSpPr>
            <a:spLocks/>
          </p:cNvSpPr>
          <p:nvPr/>
        </p:nvSpPr>
        <p:spPr bwMode="auto">
          <a:xfrm>
            <a:off x="-108036"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sp>
        <p:nvSpPr>
          <p:cNvPr id="12" name="TextBox 11">
            <a:extLst>
              <a:ext uri="{FF2B5EF4-FFF2-40B4-BE49-F238E27FC236}">
                <a16:creationId xmlns:a16="http://schemas.microsoft.com/office/drawing/2014/main" id="{BA221379-20EA-5C91-8E51-2AE3BDDA6792}"/>
              </a:ext>
            </a:extLst>
          </p:cNvPr>
          <p:cNvSpPr txBox="1"/>
          <p:nvPr/>
        </p:nvSpPr>
        <p:spPr>
          <a:xfrm>
            <a:off x="3712192" y="5125076"/>
            <a:ext cx="6305264" cy="1200329"/>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600" b="1" i="1" u="none" strike="noStrike" kern="1200" cap="none" spc="0" normalizeH="0" baseline="0" noProof="0" dirty="0">
                <a:ln>
                  <a:noFill/>
                </a:ln>
                <a:solidFill>
                  <a:srgbClr val="7F0202"/>
                </a:solidFill>
                <a:effectLst/>
                <a:uLnTx/>
                <a:uFillTx/>
                <a:latin typeface="Times" panose="02020603050405020304" pitchFamily="18" charset="0"/>
                <a:cs typeface="Times" panose="02020603050405020304" pitchFamily="18" charset="0"/>
                <a:sym typeface="Times" panose="02020603050405020304" pitchFamily="18" charset="0"/>
              </a:rPr>
              <a:t>Innovative Business Models make the most money</a:t>
            </a:r>
          </a:p>
        </p:txBody>
      </p:sp>
      <p:pic>
        <p:nvPicPr>
          <p:cNvPr id="2" name="Graphic 21">
            <a:extLst>
              <a:ext uri="{FF2B5EF4-FFF2-40B4-BE49-F238E27FC236}">
                <a16:creationId xmlns:a16="http://schemas.microsoft.com/office/drawing/2014/main" id="{2BAFA082-E908-F6A3-C824-0A13F71D57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extLst>
      <p:ext uri="{BB962C8B-B14F-4D97-AF65-F5344CB8AC3E}">
        <p14:creationId xmlns:p14="http://schemas.microsoft.com/office/powerpoint/2010/main" val="10241701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7" name="TextBox 6"/>
          <p:cNvSpPr txBox="1"/>
          <p:nvPr/>
        </p:nvSpPr>
        <p:spPr>
          <a:xfrm>
            <a:off x="2491350" y="543490"/>
            <a:ext cx="29450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394636" y="1202811"/>
            <a:ext cx="8435328"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Why Use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Parts of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How to Create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Different Types of Product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Best Practices for Great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the Now-Next-Later Approach in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Roadmap vs. Technology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Business model Canvas</a:t>
            </a:r>
          </a:p>
        </p:txBody>
      </p:sp>
      <p:pic>
        <p:nvPicPr>
          <p:cNvPr id="11" name="Graphic 21">
            <a:extLst>
              <a:ext uri="{FF2B5EF4-FFF2-40B4-BE49-F238E27FC236}">
                <a16:creationId xmlns:a16="http://schemas.microsoft.com/office/drawing/2014/main" id="{83FE77AB-CBEE-1C81-D343-EEA21E5F9D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5461" y="209439"/>
            <a:ext cx="2696632" cy="1259143"/>
          </a:xfrm>
          <a:prstGeom prst="rect">
            <a:avLst/>
          </a:prstGeom>
        </p:spPr>
      </p:pic>
    </p:spTree>
    <p:extLst>
      <p:ext uri="{BB962C8B-B14F-4D97-AF65-F5344CB8AC3E}">
        <p14:creationId xmlns:p14="http://schemas.microsoft.com/office/powerpoint/2010/main" val="31563422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3.6|30.3"/>
</p:tagLst>
</file>

<file path=ppt/tags/tag2.xml><?xml version="1.0" encoding="utf-8"?>
<p:tagLst xmlns:a="http://schemas.openxmlformats.org/drawingml/2006/main" xmlns:r="http://schemas.openxmlformats.org/officeDocument/2006/relationships" xmlns:p="http://schemas.openxmlformats.org/presentationml/2006/main">
  <p:tag name="TIMING" val="|11.5|17|23.3"/>
</p:tagLst>
</file>

<file path=ppt/tags/tag3.xml><?xml version="1.0" encoding="utf-8"?>
<p:tagLst xmlns:a="http://schemas.openxmlformats.org/drawingml/2006/main" xmlns:r="http://schemas.openxmlformats.org/officeDocument/2006/relationships" xmlns:p="http://schemas.openxmlformats.org/presentationml/2006/main">
  <p:tag name="TIMING" val="|5.3|28|31.3"/>
</p:tagLst>
</file>

<file path=ppt/tags/tag4.xml><?xml version="1.0" encoding="utf-8"?>
<p:tagLst xmlns:a="http://schemas.openxmlformats.org/drawingml/2006/main" xmlns:r="http://schemas.openxmlformats.org/officeDocument/2006/relationships" xmlns:p="http://schemas.openxmlformats.org/presentationml/2006/main">
  <p:tag name="TIMING" val="|11.4|17.1"/>
</p:tagLst>
</file>

<file path=ppt/tags/tag5.xml><?xml version="1.0" encoding="utf-8"?>
<p:tagLst xmlns:a="http://schemas.openxmlformats.org/drawingml/2006/main" xmlns:r="http://schemas.openxmlformats.org/officeDocument/2006/relationships" xmlns:p="http://schemas.openxmlformats.org/presentationml/2006/main">
  <p:tag name="TIMING" val="|1.2|1.9|67"/>
</p:tagLst>
</file>

<file path=ppt/tags/tag6.xml><?xml version="1.0" encoding="utf-8"?>
<p:tagLst xmlns:a="http://schemas.openxmlformats.org/drawingml/2006/main" xmlns:r="http://schemas.openxmlformats.org/officeDocument/2006/relationships" xmlns:p="http://schemas.openxmlformats.org/presentationml/2006/main">
  <p:tag name="TIMING" val="|1.4|59.9|40.2"/>
</p:tagLst>
</file>

<file path=ppt/tags/tag7.xml><?xml version="1.0" encoding="utf-8"?>
<p:tagLst xmlns:a="http://schemas.openxmlformats.org/drawingml/2006/main" xmlns:r="http://schemas.openxmlformats.org/officeDocument/2006/relationships" xmlns:p="http://schemas.openxmlformats.org/presentationml/2006/main">
  <p:tag name="TIMING" val="|24.8|57.2"/>
</p:tagLst>
</file>

<file path=ppt/tags/tag8.xml><?xml version="1.0" encoding="utf-8"?>
<p:tagLst xmlns:a="http://schemas.openxmlformats.org/drawingml/2006/main" xmlns:r="http://schemas.openxmlformats.org/officeDocument/2006/relationships" xmlns:p="http://schemas.openxmlformats.org/presentationml/2006/main">
  <p:tag name="TIMING" val="|19.9|12.5"/>
</p:tagLst>
</file>

<file path=ppt/tags/tag9.xml><?xml version="1.0" encoding="utf-8"?>
<p:tagLst xmlns:a="http://schemas.openxmlformats.org/drawingml/2006/main" xmlns:r="http://schemas.openxmlformats.org/officeDocument/2006/relationships" xmlns:p="http://schemas.openxmlformats.org/presentationml/2006/main">
  <p:tag name="TIMING" val="|4.6|14.9"/>
</p:tagLst>
</file>

<file path=ppt/tags/tag10.xml><?xml version="1.0" encoding="utf-8"?>
<p:tagLst xmlns:a="http://schemas.openxmlformats.org/drawingml/2006/main" xmlns:r="http://schemas.openxmlformats.org/officeDocument/2006/relationships" xmlns:p="http://schemas.openxmlformats.org/presentationml/2006/main">
  <p:tag name="TIMING" val="|25|10.3"/>
</p:tagLst>
</file>

<file path=ppt/tags/tag11.xml><?xml version="1.0" encoding="utf-8"?>
<p:tagLst xmlns:a="http://schemas.openxmlformats.org/drawingml/2006/main" xmlns:r="http://schemas.openxmlformats.org/officeDocument/2006/relationships" xmlns:p="http://schemas.openxmlformats.org/presentationml/2006/main">
  <p:tag name="TIMING" val="|0.7|52.9|57.1"/>
</p:tagLst>
</file>

<file path=ppt/tags/tag12.xml><?xml version="1.0" encoding="utf-8"?>
<p:tagLst xmlns:a="http://schemas.openxmlformats.org/drawingml/2006/main" xmlns:r="http://schemas.openxmlformats.org/officeDocument/2006/relationships" xmlns:p="http://schemas.openxmlformats.org/presentationml/2006/main">
  <p:tag name="TIMING" val="|8.6|16.7"/>
</p:tagLst>
</file>

<file path=ppt/tags/tag13.xml><?xml version="1.0" encoding="utf-8"?>
<p:tagLst xmlns:a="http://schemas.openxmlformats.org/drawingml/2006/main" xmlns:r="http://schemas.openxmlformats.org/officeDocument/2006/relationships" xmlns:p="http://schemas.openxmlformats.org/presentationml/2006/main">
  <p:tag name="TIMING" val="|6.3|11.9|23.5"/>
</p:tagLst>
</file>

<file path=ppt/tags/tag14.xml><?xml version="1.0" encoding="utf-8"?>
<p:tagLst xmlns:a="http://schemas.openxmlformats.org/drawingml/2006/main" xmlns:r="http://schemas.openxmlformats.org/officeDocument/2006/relationships" xmlns:p="http://schemas.openxmlformats.org/presentationml/2006/main">
  <p:tag name="TIMING" val="|6|12.2"/>
</p:tagLst>
</file>

<file path=ppt/tags/tag15.xml><?xml version="1.0" encoding="utf-8"?>
<p:tagLst xmlns:a="http://schemas.openxmlformats.org/drawingml/2006/main" xmlns:r="http://schemas.openxmlformats.org/officeDocument/2006/relationships" xmlns:p="http://schemas.openxmlformats.org/presentationml/2006/main">
  <p:tag name="TIMING" val="|4.5|12.1|28.4|17.2"/>
</p:tagLst>
</file>

<file path=ppt/tags/tag16.xml><?xml version="1.0" encoding="utf-8"?>
<p:tagLst xmlns:a="http://schemas.openxmlformats.org/drawingml/2006/main" xmlns:r="http://schemas.openxmlformats.org/officeDocument/2006/relationships" xmlns:p="http://schemas.openxmlformats.org/presentationml/2006/main">
  <p:tag name="TIMING" val="|0.6|38.5"/>
</p:tagLst>
</file>

<file path=ppt/tags/tag17.xml><?xml version="1.0" encoding="utf-8"?>
<p:tagLst xmlns:a="http://schemas.openxmlformats.org/drawingml/2006/main" xmlns:r="http://schemas.openxmlformats.org/officeDocument/2006/relationships" xmlns:p="http://schemas.openxmlformats.org/presentationml/2006/main">
  <p:tag name="TIMING" val="|0.4|30.4"/>
</p:tagLst>
</file>

<file path=ppt/tags/tag18.xml><?xml version="1.0" encoding="utf-8"?>
<p:tagLst xmlns:a="http://schemas.openxmlformats.org/drawingml/2006/main" xmlns:r="http://schemas.openxmlformats.org/officeDocument/2006/relationships" xmlns:p="http://schemas.openxmlformats.org/presentationml/2006/main">
  <p:tag name="TIMING" val="|10.5|11.4"/>
</p:tagLst>
</file>

<file path=ppt/tags/tag19.xml><?xml version="1.0" encoding="utf-8"?>
<p:tagLst xmlns:a="http://schemas.openxmlformats.org/drawingml/2006/main" xmlns:r="http://schemas.openxmlformats.org/officeDocument/2006/relationships" xmlns:p="http://schemas.openxmlformats.org/presentationml/2006/main">
  <p:tag name="TIMING" val="|0.4|71.1"/>
</p:tagLst>
</file>

<file path=ppt/tags/tag20.xml><?xml version="1.0" encoding="utf-8"?>
<p:tagLst xmlns:a="http://schemas.openxmlformats.org/drawingml/2006/main" xmlns:r="http://schemas.openxmlformats.org/officeDocument/2006/relationships" xmlns:p="http://schemas.openxmlformats.org/presentationml/2006/main">
  <p:tag name="TIMING" val="|9|22.4"/>
</p:tagLst>
</file>

<file path=ppt/tags/tag21.xml><?xml version="1.0" encoding="utf-8"?>
<p:tagLst xmlns:a="http://schemas.openxmlformats.org/drawingml/2006/main" xmlns:r="http://schemas.openxmlformats.org/officeDocument/2006/relationships" xmlns:p="http://schemas.openxmlformats.org/presentationml/2006/main">
  <p:tag name="TIMING" val="|0.6|4.4"/>
</p:tagLst>
</file>

<file path=ppt/tags/tag22.xml><?xml version="1.0" encoding="utf-8"?>
<p:tagLst xmlns:a="http://schemas.openxmlformats.org/drawingml/2006/main" xmlns:r="http://schemas.openxmlformats.org/officeDocument/2006/relationships" xmlns:p="http://schemas.openxmlformats.org/presentationml/2006/main">
  <p:tag name="TIMING" val="|2.5|28.9|28.9"/>
</p:tagLst>
</file>

<file path=ppt/tags/tag23.xml><?xml version="1.0" encoding="utf-8"?>
<p:tagLst xmlns:a="http://schemas.openxmlformats.org/drawingml/2006/main" xmlns:r="http://schemas.openxmlformats.org/officeDocument/2006/relationships" xmlns:p="http://schemas.openxmlformats.org/presentationml/2006/main">
  <p:tag name="TIMING" val="|341.7"/>
</p:tagLst>
</file>

<file path=ppt/tags/tag24.xml><?xml version="1.0" encoding="utf-8"?>
<p:tagLst xmlns:a="http://schemas.openxmlformats.org/drawingml/2006/main" xmlns:r="http://schemas.openxmlformats.org/officeDocument/2006/relationships" xmlns:p="http://schemas.openxmlformats.org/presentationml/2006/main">
  <p:tag name="TIMING" val="|34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33BD1E-D160-4EB7-9E4E-D17BB2344A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purl.org/dc/terms/"/>
    <ds:schemaRef ds:uri="http://purl.org/dc/elements/1.1/"/>
    <ds:schemaRef ds:uri="688354b5-287c-4cda-825e-1d7935aea40e"/>
    <ds:schemaRef ds:uri="aca13214-df29-4e3c-a050-857c0bf7bd8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281</TotalTime>
  <Words>3462</Words>
  <Application>Microsoft Office PowerPoint</Application>
  <PresentationFormat>Widescreen</PresentationFormat>
  <Paragraphs>483</Paragraphs>
  <Slides>56</Slides>
  <Notes>0</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Product Development Process Step 4.  Marketing Strategy Development </vt:lpstr>
      <vt:lpstr>  What are the Parts of a Product Roadmap? </vt:lpstr>
      <vt:lpstr>  What are the Parts of a Product Roadmap?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Business Model Canvas </vt:lpstr>
      <vt:lpstr>Business Model Canvas</vt:lpstr>
      <vt:lpstr>Business Model - 9 Building Blocks</vt:lpstr>
      <vt:lpstr>Business Model - 9 Building Blocks</vt:lpstr>
      <vt:lpstr>Customer Segmentation Building Block</vt:lpstr>
      <vt:lpstr>Types of Customer Segments</vt:lpstr>
      <vt:lpstr>Value Proposition Building Block</vt:lpstr>
      <vt:lpstr>Value Proposition Elements</vt:lpstr>
      <vt:lpstr>More Value Proposition Elements</vt:lpstr>
      <vt:lpstr>Ex: Lego Factory Value Proposition &amp; Segments</vt:lpstr>
      <vt:lpstr>Channels Building Block</vt:lpstr>
      <vt:lpstr>Channel Types and Phases</vt:lpstr>
      <vt:lpstr>Customer Relationship Building Block</vt:lpstr>
      <vt:lpstr>Customer Relationship Categories</vt:lpstr>
      <vt:lpstr>Revenue Streams Building Block</vt:lpstr>
      <vt:lpstr>Ways to Generate Revenue Streams</vt:lpstr>
      <vt:lpstr>Key Resources Building Block</vt:lpstr>
      <vt:lpstr>Ex:  LEGO Relationships, Channels, Resources, &amp; Revenue</vt:lpstr>
      <vt:lpstr>Key Activities Building Block</vt:lpstr>
      <vt:lpstr>Key Activities Catalog</vt:lpstr>
      <vt:lpstr>Key Partnerships Building Block</vt:lpstr>
      <vt:lpstr>Partnership Motivations</vt:lpstr>
      <vt:lpstr>Cost Structure Building Block</vt:lpstr>
      <vt:lpstr>Cost vs. Value Driven Models</vt:lpstr>
      <vt:lpstr>Ex:  LEGO Factory Key Activities, Partners, &amp; Cost Structure </vt:lpstr>
      <vt:lpstr>Final LEGO Factory Business Model Canvas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14</cp:revision>
  <dcterms:created xsi:type="dcterms:W3CDTF">2023-04-29T09:08:00Z</dcterms:created>
  <dcterms:modified xsi:type="dcterms:W3CDTF">2026-04-04T14:49:05Z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