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2"/>
  </p:notesMasterIdLst>
  <p:sldIdLst>
    <p:sldId id="481" r:id="rId2"/>
    <p:sldId id="303" r:id="rId3"/>
    <p:sldId id="256"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5" r:id="rId39"/>
    <p:sldId id="297" r:id="rId40"/>
    <p:sldId id="521"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19149F68-1000-5E43-87F2-7B29D2CCBFE5}">
          <p14:sldIdLst>
            <p14:sldId id="481"/>
          </p14:sldIdLst>
        </p14:section>
        <p14:section name="Default Section" id="{0D2D14DF-1FCD-2449-A3FD-3E634F6B1EB7}">
          <p14:sldIdLst>
            <p14:sldId id="303"/>
            <p14:sldId id="256"/>
            <p14:sldId id="257"/>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 id="284"/>
            <p14:sldId id="285"/>
            <p14:sldId id="286"/>
            <p14:sldId id="287"/>
            <p14:sldId id="288"/>
            <p14:sldId id="289"/>
            <p14:sldId id="290"/>
            <p14:sldId id="291"/>
            <p14:sldId id="295"/>
            <p14:sldId id="297"/>
          </p14:sldIdLst>
        </p14:section>
        <p14:section name="Untitled Section" id="{2F6AD2C2-46A9-4BC4-94FF-3A698A8E8EFB}">
          <p14:sldIdLst>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43"/>
    <p:restoredTop sz="79592" autoAdjust="0"/>
  </p:normalViewPr>
  <p:slideViewPr>
    <p:cSldViewPr snapToGrid="0">
      <p:cViewPr varScale="1">
        <p:scale>
          <a:sx n="96" d="100"/>
          <a:sy n="96" d="100"/>
        </p:scale>
        <p:origin x="197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73403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4800" b="1">
                <a:solidFill>
                  <a:schemeClr val="accent1">
                    <a:lumMod val="75000"/>
                  </a:schemeClr>
                </a:solidFill>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12/10/25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12/10/25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69" r:id="rId14"/>
    <p:sldLayoutId id="214748369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96000" y="-360362"/>
            <a:ext cx="7782357" cy="660876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191551" y="-31509"/>
            <a:ext cx="7410450" cy="627990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2">
            <a:extLst>
              <a:ext uri="{FF2B5EF4-FFF2-40B4-BE49-F238E27FC236}">
                <a16:creationId xmlns:a16="http://schemas.microsoft.com/office/drawing/2014/main" id="{C3817045-6258-CC9B-7708-B3F1877C1A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72219" y="369599"/>
            <a:ext cx="2470340" cy="1166001"/>
          </a:xfrm>
          <a:prstGeom prst="rect">
            <a:avLst/>
          </a:prstGeom>
        </p:spPr>
      </p:pic>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3529924"/>
            <a:ext cx="5572927" cy="1323439"/>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Recent Developments in Finance Concepts</a:t>
            </a:r>
          </a:p>
        </p:txBody>
      </p:sp>
      <p:pic>
        <p:nvPicPr>
          <p:cNvPr id="3" name="Graphic 22">
            <a:extLst>
              <a:ext uri="{FF2B5EF4-FFF2-40B4-BE49-F238E27FC236}">
                <a16:creationId xmlns:a16="http://schemas.microsoft.com/office/drawing/2014/main" id="{9DAC7F6F-D7A7-BBD2-43B1-96016D2345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10485" y="205082"/>
            <a:ext cx="2470340" cy="1166001"/>
          </a:xfrm>
          <a:prstGeom prst="rect">
            <a:avLst/>
          </a:prstGeom>
        </p:spPr>
      </p:pic>
    </p:spTree>
    <p:extLst>
      <p:ext uri="{BB962C8B-B14F-4D97-AF65-F5344CB8AC3E}">
        <p14:creationId xmlns:p14="http://schemas.microsoft.com/office/powerpoint/2010/main" val="2323358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a:t>
            </a:r>
            <a:endParaRPr dirty="0"/>
          </a:p>
        </p:txBody>
      </p:sp>
      <p:sp>
        <p:nvSpPr>
          <p:cNvPr id="3" name="Content Placeholder 2"/>
          <p:cNvSpPr>
            <a:spLocks noGrp="1"/>
          </p:cNvSpPr>
          <p:nvPr>
            <p:ph idx="1"/>
          </p:nvPr>
        </p:nvSpPr>
        <p:spPr/>
        <p:txBody>
          <a:bodyPr>
            <a:normAutofit/>
          </a:bodyPr>
          <a:lstStyle/>
          <a:p>
            <a:pPr algn="just">
              <a:defRPr sz="1800"/>
            </a:pPr>
            <a:r>
              <a:rPr sz="2400" dirty="0"/>
              <a:t>This presentation provides an extensive and deeply analytical overview of the major transformations occurring across global finance, highlighting how rapid technological innovation, shifting macroeconomic forces, and evolving consumer expectations have collectively reshaped financial markets and institutional strategies. Students will gain a comprehensive understanding of not only the trends themselves but also the broader structural implications these trends carry for long‑term financial stability, competitiveness, and economic development.</a:t>
            </a:r>
          </a:p>
          <a:p>
            <a:pPr algn="just">
              <a:defRPr sz="1800"/>
            </a:pPr>
            <a:r>
              <a:rPr sz="2400" dirty="0"/>
              <a:t>The focus extends well beyond simple definitions by offering an integrated perspective on AI-driven financial intelligence, tokenization of assets, regulatory expansions, ESG requirements, capital‑market modernization, and the growing interplay between technology providers and traditional financial intermediaries across every major financial vertical.</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Learning Objectives</a:t>
            </a:r>
          </a:p>
        </p:txBody>
      </p:sp>
      <p:sp>
        <p:nvSpPr>
          <p:cNvPr id="3" name="Content Placeholder 2"/>
          <p:cNvSpPr>
            <a:spLocks noGrp="1"/>
          </p:cNvSpPr>
          <p:nvPr>
            <p:ph idx="1"/>
          </p:nvPr>
        </p:nvSpPr>
        <p:spPr/>
        <p:txBody>
          <a:bodyPr>
            <a:normAutofit/>
          </a:bodyPr>
          <a:lstStyle/>
          <a:p>
            <a:pPr algn="just">
              <a:defRPr sz="1800"/>
            </a:pPr>
            <a:r>
              <a:rPr sz="2400" dirty="0"/>
              <a:t>Students will develop a rigorous understanding of the latest financial innovations and the complex interactions between market forces, technology, and regulation. </a:t>
            </a:r>
            <a:endParaRPr lang="en-US" sz="2400" dirty="0"/>
          </a:p>
          <a:p>
            <a:pPr algn="just">
              <a:defRPr sz="1800"/>
            </a:pPr>
            <a:r>
              <a:rPr sz="2400" dirty="0"/>
              <a:t>This includes learning how financial institutions deploy advanced analytics, adopt new infrastructure models, respond to regulatory tightening, and adapt to global economic pressures that influence risk, liquidity, and profitability.</a:t>
            </a:r>
          </a:p>
          <a:p>
            <a:pPr algn="just">
              <a:defRPr sz="1800"/>
            </a:pPr>
            <a:r>
              <a:rPr sz="2400" dirty="0"/>
              <a:t>By exploring multiple financial segments—such as payments, wealth management, lending, insurance, and capital markets—students will be equipped to connect theoretical concepts with evolving real‑world practices, enabling them to identify opportunities, evaluate risks, and anticipate strategic organizational changes as the financial sector continues to transform.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Macro Backdrop: Interest Rates &amp; Monetary Policy</a:t>
            </a:r>
          </a:p>
        </p:txBody>
      </p:sp>
      <p:sp>
        <p:nvSpPr>
          <p:cNvPr id="3" name="Content Placeholder 2"/>
          <p:cNvSpPr>
            <a:spLocks noGrp="1"/>
          </p:cNvSpPr>
          <p:nvPr>
            <p:ph idx="1"/>
          </p:nvPr>
        </p:nvSpPr>
        <p:spPr/>
        <p:txBody>
          <a:bodyPr>
            <a:normAutofit lnSpcReduction="10000"/>
          </a:bodyPr>
          <a:lstStyle/>
          <a:p>
            <a:pPr algn="just">
              <a:defRPr sz="1800"/>
            </a:pPr>
            <a:r>
              <a:rPr sz="2400" dirty="0"/>
              <a:t>After the rapid post‑pandemic economic recovery and inflationary shock, global central banks initiated one of the fastest interest-rate tightening cycles in decades, significantly altering the cost of capital, corporate leverage decisions, mortgage demand, and the valuation of long-duration assets. </a:t>
            </a:r>
            <a:endParaRPr lang="en-US" sz="2400" dirty="0"/>
          </a:p>
          <a:p>
            <a:pPr algn="just">
              <a:defRPr sz="1800"/>
            </a:pPr>
            <a:r>
              <a:rPr sz="2400" dirty="0"/>
              <a:t>These dynamics produced notable market volatility and forced institutions to re-evaluate asset‑allocation strategies while incorporating updated assumptions for inflation persistence and structural macroeconomic shifts.</a:t>
            </a:r>
          </a:p>
          <a:p>
            <a:pPr algn="just">
              <a:defRPr sz="1800"/>
            </a:pPr>
            <a:r>
              <a:rPr sz="2400" dirty="0"/>
              <a:t>By 2025, with inflation gradually stabilizing but lingering above long‑run targets in some regions, monetary policy entered a calibration phase requiring more nuanced balancing between growth support and price stability. </a:t>
            </a:r>
            <a:endParaRPr lang="en-US" sz="2400" dirty="0"/>
          </a:p>
          <a:p>
            <a:pPr algn="just">
              <a:defRPr sz="1800"/>
            </a:pPr>
            <a:r>
              <a:rPr sz="2400" dirty="0"/>
              <a:t>This environment produced heightened sensitivity to economic data, shifting expectations regarding future rate cuts, and a re-pricing of financial instruments across fixed income, equities, and alternative investments.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Capital Markets &amp; Corporate Financing</a:t>
            </a:r>
          </a:p>
        </p:txBody>
      </p:sp>
      <p:sp>
        <p:nvSpPr>
          <p:cNvPr id="3" name="Content Placeholder 2"/>
          <p:cNvSpPr>
            <a:spLocks noGrp="1"/>
          </p:cNvSpPr>
          <p:nvPr>
            <p:ph idx="1"/>
          </p:nvPr>
        </p:nvSpPr>
        <p:spPr/>
        <p:txBody>
          <a:bodyPr>
            <a:normAutofit lnSpcReduction="10000"/>
          </a:bodyPr>
          <a:lstStyle/>
          <a:p>
            <a:pPr algn="just">
              <a:defRPr sz="1800"/>
            </a:pPr>
            <a:r>
              <a:rPr sz="2400" dirty="0"/>
              <a:t>Corporations faced increasing pressure to secure funding for digital transformation—including AI-intensive infrastructure, cloud expansion, and cybersecurity modernization—leading to elevated debt issuance and more strategic capital‑market activity.</a:t>
            </a:r>
            <a:endParaRPr lang="en-US" sz="2400" dirty="0"/>
          </a:p>
          <a:p>
            <a:pPr algn="just">
              <a:defRPr sz="1800"/>
            </a:pPr>
            <a:r>
              <a:rPr sz="2400" dirty="0"/>
              <a:t> Investors, in turn, demanded greater transparency, improved cash‑flow clarity, and more disciplined deployment of capital as macroeconomic uncertainty persisted.</a:t>
            </a:r>
          </a:p>
          <a:p>
            <a:pPr algn="just">
              <a:defRPr sz="1800"/>
            </a:pPr>
            <a:r>
              <a:rPr sz="2400" dirty="0"/>
              <a:t>Private markets showed sustained growth, driven by institutional demand for yield, while public markets experienced selective IPO recoveries concentrated in technology, renewable energy, and biotechnology.</a:t>
            </a:r>
            <a:endParaRPr lang="en-US" sz="2400" dirty="0"/>
          </a:p>
          <a:p>
            <a:pPr algn="just">
              <a:defRPr sz="1800"/>
            </a:pPr>
            <a:r>
              <a:rPr sz="2400" dirty="0"/>
              <a:t> Meanwhile, financial innovation, such as tokenized securities and digital issuance platforms, began reducing settlement delays and operational frictions traditionally associated with capital‑raising.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AI &amp; Machine Learning in Finance — Overview</a:t>
            </a:r>
          </a:p>
        </p:txBody>
      </p:sp>
      <p:sp>
        <p:nvSpPr>
          <p:cNvPr id="3" name="Content Placeholder 2"/>
          <p:cNvSpPr>
            <a:spLocks noGrp="1"/>
          </p:cNvSpPr>
          <p:nvPr>
            <p:ph idx="1"/>
          </p:nvPr>
        </p:nvSpPr>
        <p:spPr/>
        <p:txBody>
          <a:bodyPr>
            <a:normAutofit lnSpcReduction="10000"/>
          </a:bodyPr>
          <a:lstStyle/>
          <a:p>
            <a:pPr algn="just">
              <a:defRPr sz="1800"/>
            </a:pPr>
            <a:r>
              <a:rPr sz="2400" dirty="0"/>
              <a:t>Artificial intelligence has become a core pillar of competitive advantage within the financial sector, enabling institutions to analyze vast, diverse datasets to generate insights that were previously unattainable through traditional statistical or rules‑based models. </a:t>
            </a:r>
            <a:endParaRPr lang="en-US" sz="2400" dirty="0"/>
          </a:p>
          <a:p>
            <a:pPr algn="just">
              <a:defRPr sz="1800"/>
            </a:pPr>
            <a:r>
              <a:rPr sz="2400" dirty="0"/>
              <a:t>Machine learning and generative AI models are now instrumental in forecasting risks, detecting fraud, optimizing portfolios, automating manual workflows, and enhancing client </a:t>
            </a:r>
            <a:r>
              <a:rPr sz="2400" dirty="0" err="1"/>
              <a:t>personalisation</a:t>
            </a:r>
            <a:r>
              <a:rPr sz="2400" dirty="0"/>
              <a:t> at unprecedented scale.</a:t>
            </a:r>
          </a:p>
          <a:p>
            <a:pPr algn="just">
              <a:defRPr sz="1800"/>
            </a:pPr>
            <a:r>
              <a:rPr sz="2400" dirty="0"/>
              <a:t>Rather than functioning as a standalone technology, AI has increasingly become embedded across the entire financial value chain, from front‑office decision engines to middle‑office analytics to back‑office automation. </a:t>
            </a:r>
            <a:endParaRPr lang="en-US" sz="2400" dirty="0"/>
          </a:p>
          <a:p>
            <a:pPr algn="just">
              <a:defRPr sz="1800"/>
            </a:pPr>
            <a:r>
              <a:rPr sz="2400" dirty="0"/>
              <a:t>This integration drives operational efficiency, lowers cost‑to‑serve, and accelerates innovation cycles while reshaping how financial institutions compete and differentiate themselves.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AI Applications in Banking &amp; Wealth Management</a:t>
            </a:r>
          </a:p>
        </p:txBody>
      </p:sp>
      <p:sp>
        <p:nvSpPr>
          <p:cNvPr id="3" name="Content Placeholder 2"/>
          <p:cNvSpPr>
            <a:spLocks noGrp="1"/>
          </p:cNvSpPr>
          <p:nvPr>
            <p:ph idx="1"/>
          </p:nvPr>
        </p:nvSpPr>
        <p:spPr/>
        <p:txBody>
          <a:bodyPr>
            <a:normAutofit/>
          </a:bodyPr>
          <a:lstStyle/>
          <a:p>
            <a:pPr algn="just">
              <a:defRPr sz="1800"/>
            </a:pPr>
            <a:r>
              <a:rPr sz="2400" dirty="0"/>
              <a:t>In consumer banking, AI systems evaluate borrower behavior using expanded and alternative datasets—such as spending patterns, digital footprints, and behavioral economics indicators—allowing for more inclusive and accurate credit decisions. </a:t>
            </a:r>
            <a:endParaRPr lang="en-US" sz="2400" dirty="0"/>
          </a:p>
          <a:p>
            <a:pPr algn="just">
              <a:defRPr sz="1800"/>
            </a:pPr>
            <a:r>
              <a:rPr sz="2400" dirty="0"/>
              <a:t>This enables banks to extend credit to previously underserved populations while maintaining risk controls and portfolio health.</a:t>
            </a:r>
          </a:p>
          <a:p>
            <a:pPr algn="just">
              <a:defRPr sz="1800"/>
            </a:pPr>
            <a:r>
              <a:rPr sz="2400" dirty="0"/>
              <a:t>Within wealth management, AI‑enabled tools perform continuous portfolio monitoring, real‑time risk scoring, and automated rebalancing, allowing advisors to deliver institutional‑grade insights to a broader audience. </a:t>
            </a:r>
            <a:endParaRPr lang="en-US" sz="2400" dirty="0"/>
          </a:p>
          <a:p>
            <a:pPr algn="just">
              <a:defRPr sz="1800"/>
            </a:pPr>
            <a:r>
              <a:rPr sz="2400" dirty="0"/>
              <a:t>AI also underpins hyper‑personalized financial planning, where client goals, risk tolerance, and market conditions dynamically inform investment recommendations.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AI Risks, Controls &amp; Governance</a:t>
            </a:r>
          </a:p>
        </p:txBody>
      </p:sp>
      <p:sp>
        <p:nvSpPr>
          <p:cNvPr id="3" name="Content Placeholder 2"/>
          <p:cNvSpPr>
            <a:spLocks noGrp="1"/>
          </p:cNvSpPr>
          <p:nvPr>
            <p:ph idx="1"/>
          </p:nvPr>
        </p:nvSpPr>
        <p:spPr/>
        <p:txBody>
          <a:bodyPr>
            <a:normAutofit lnSpcReduction="10000"/>
          </a:bodyPr>
          <a:lstStyle/>
          <a:p>
            <a:pPr algn="just">
              <a:defRPr sz="1800"/>
            </a:pPr>
            <a:r>
              <a:rPr sz="2400" dirty="0"/>
              <a:t>AI introduces substantial governance challenges, including model opacity, drift, bias propagation, data‑quality dependency, and vulnerability to adversarial manipulation. </a:t>
            </a:r>
            <a:endParaRPr lang="en-US" sz="2400" dirty="0"/>
          </a:p>
          <a:p>
            <a:pPr algn="just">
              <a:defRPr sz="1800"/>
            </a:pPr>
            <a:r>
              <a:rPr sz="2400" dirty="0"/>
              <a:t>Institutions must establish rigorous model‑risk‑management frameworks that incorporate ongoing validation, stress testing, performance audits, transparency standards, and human‑in‑the‑loop review processes to ensure reliability and fairness.</a:t>
            </a:r>
          </a:p>
          <a:p>
            <a:pPr algn="just">
              <a:defRPr sz="1800"/>
            </a:pPr>
            <a:r>
              <a:rPr sz="2400" dirty="0"/>
              <a:t>Regulators demand that AI models used for credit underwriting, fraud detection, trading, and compliance uphold principles of explainability, ethical conduct, and consumer protection. </a:t>
            </a:r>
            <a:endParaRPr lang="en-US" sz="2400" dirty="0"/>
          </a:p>
          <a:p>
            <a:pPr algn="just">
              <a:defRPr sz="1800"/>
            </a:pPr>
            <a:r>
              <a:rPr sz="2400" dirty="0"/>
              <a:t>As AI systems grow more autonomous and decision‑critical, firms must invest in governance structures that anticipate failures, implement corrective controls, and ensure full accountability across the technology lifecycle.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Regulatory Responses to AI in Finance</a:t>
            </a:r>
          </a:p>
        </p:txBody>
      </p:sp>
      <p:sp>
        <p:nvSpPr>
          <p:cNvPr id="3" name="Content Placeholder 2"/>
          <p:cNvSpPr>
            <a:spLocks noGrp="1"/>
          </p:cNvSpPr>
          <p:nvPr>
            <p:ph idx="1"/>
          </p:nvPr>
        </p:nvSpPr>
        <p:spPr/>
        <p:txBody>
          <a:bodyPr>
            <a:normAutofit lnSpcReduction="10000"/>
          </a:bodyPr>
          <a:lstStyle/>
          <a:p>
            <a:pPr algn="just">
              <a:defRPr sz="1800"/>
            </a:pPr>
            <a:r>
              <a:rPr sz="2400" dirty="0"/>
              <a:t>Supervisory authorities across major jurisdictions have begun issuing detailed guidelines establishing expectations for responsible AI implementation, including transparency mechanisms, operational safeguards, and enhanced oversight of third‑party AI vendors.</a:t>
            </a:r>
            <a:endParaRPr lang="en-US" sz="2400" dirty="0"/>
          </a:p>
          <a:p>
            <a:pPr algn="just">
              <a:defRPr sz="1800"/>
            </a:pPr>
            <a:r>
              <a:rPr sz="2400" dirty="0"/>
              <a:t> These policies aim to prevent consumer harm, unfair discrimination, and systemic vulnerabilities stemming from opaque or unstable algorithms.</a:t>
            </a:r>
          </a:p>
          <a:p>
            <a:pPr algn="just">
              <a:defRPr sz="1800"/>
            </a:pPr>
            <a:r>
              <a:rPr sz="2400" dirty="0"/>
              <a:t>Regulators increasingly adopt collaborative approaches such as innovation hubs, regulatory sandboxes, and supervised testing environments that allow financial institutions to experiment with new AI use cases while ensuring adherence to legal obligations.</a:t>
            </a:r>
            <a:endParaRPr lang="en-US" sz="2400" dirty="0"/>
          </a:p>
          <a:p>
            <a:pPr algn="just">
              <a:defRPr sz="1800"/>
            </a:pPr>
            <a:r>
              <a:rPr sz="2400" dirty="0"/>
              <a:t> This evolving regulatory landscape reflects the global recognition that AI’s benefits must be balanced against heightened operational and ethical risks.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t>Fintech &amp; Embedded Finance</a:t>
            </a:r>
          </a:p>
        </p:txBody>
      </p:sp>
      <p:sp>
        <p:nvSpPr>
          <p:cNvPr id="3" name="Content Placeholder 2"/>
          <p:cNvSpPr>
            <a:spLocks noGrp="1"/>
          </p:cNvSpPr>
          <p:nvPr>
            <p:ph idx="1"/>
          </p:nvPr>
        </p:nvSpPr>
        <p:spPr/>
        <p:txBody>
          <a:bodyPr>
            <a:normAutofit lnSpcReduction="10000"/>
          </a:bodyPr>
          <a:lstStyle/>
          <a:p>
            <a:pPr algn="just">
              <a:defRPr sz="1800"/>
            </a:pPr>
            <a:r>
              <a:rPr sz="2400" dirty="0"/>
              <a:t>Embedded finance has redefined the delivery of financial services by enabling non‑bank digital platforms—such as retailers, ride‑sharing apps, logistics networks, and healthcare providers—to integrate payments, credit, insurance, or investment features directly into their user experience. </a:t>
            </a:r>
            <a:endParaRPr lang="en-US" sz="2400" dirty="0"/>
          </a:p>
          <a:p>
            <a:pPr algn="just">
              <a:defRPr sz="1800"/>
            </a:pPr>
            <a:r>
              <a:rPr sz="2400" dirty="0"/>
              <a:t>This shift reduces friction for consumers and creates new revenue opportunities for both technology firms and traditional financial institutions offering Banking‑as‑a‑Service capabilities.</a:t>
            </a:r>
          </a:p>
          <a:p>
            <a:pPr algn="just">
              <a:defRPr sz="1800"/>
            </a:pPr>
            <a:r>
              <a:rPr sz="2400" dirty="0"/>
              <a:t>While embedded finance expands access and convenience, it also creates new layers of operational complexity, including dependency on API‑driven integrations, data‑sharing risk exposures, and intricate regulatory obligations across multiple counterparties.</a:t>
            </a:r>
            <a:endParaRPr lang="en-US" sz="2400" dirty="0"/>
          </a:p>
          <a:p>
            <a:pPr algn="just">
              <a:defRPr sz="1800"/>
            </a:pPr>
            <a:r>
              <a:rPr sz="2400" dirty="0"/>
              <a:t> Institutions must ensure transparency, reliability, and proper risk allocation to preserve consumer trust and regulatory compliance.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Payments Innovation: Real-Time Rails &amp; Wallets</a:t>
            </a:r>
          </a:p>
        </p:txBody>
      </p:sp>
      <p:sp>
        <p:nvSpPr>
          <p:cNvPr id="3" name="Content Placeholder 2"/>
          <p:cNvSpPr>
            <a:spLocks noGrp="1"/>
          </p:cNvSpPr>
          <p:nvPr>
            <p:ph idx="1"/>
          </p:nvPr>
        </p:nvSpPr>
        <p:spPr/>
        <p:txBody>
          <a:bodyPr>
            <a:normAutofit/>
          </a:bodyPr>
          <a:lstStyle/>
          <a:p>
            <a:pPr algn="just">
              <a:defRPr sz="1800"/>
            </a:pPr>
            <a:r>
              <a:rPr sz="2400" dirty="0"/>
              <a:t>Real-time payment systems have become central to modern commerce, enabling instant clearing and settlement across domestic and cross-border transactions. </a:t>
            </a:r>
            <a:endParaRPr lang="en-US" sz="2400" dirty="0"/>
          </a:p>
          <a:p>
            <a:pPr algn="just">
              <a:defRPr sz="1800"/>
            </a:pPr>
            <a:r>
              <a:rPr sz="2400" dirty="0"/>
              <a:t>This shift enhances liquidity management for businesses, improves cash‑flow predictability, and elevates customer expectations for speed and convenience, pressuring legacy systems to modernize and integrate digital‑native capabilities.</a:t>
            </a:r>
          </a:p>
          <a:p>
            <a:pPr algn="just">
              <a:defRPr sz="1800"/>
            </a:pPr>
            <a:r>
              <a:rPr sz="2400" dirty="0"/>
              <a:t>Digital wallets and tokenized payment methods are expanding globally, driven by their ability to simplify checkout processes, reduce fraud risk through tokenization, and serve as gateways to broader financial ecosystems. </a:t>
            </a:r>
            <a:endParaRPr lang="en-US" sz="2400" dirty="0"/>
          </a:p>
          <a:p>
            <a:pPr algn="just">
              <a:defRPr sz="1800"/>
            </a:pPr>
            <a:r>
              <a:rPr sz="2400" dirty="0"/>
              <a:t>These innovations are also reshaping competitive dynamics as technology platforms increasingly displace traditional banks in the payments value chain.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Central Bank Digital Currencies (CBDCs)</a:t>
            </a:r>
          </a:p>
        </p:txBody>
      </p:sp>
      <p:sp>
        <p:nvSpPr>
          <p:cNvPr id="3" name="Content Placeholder 2"/>
          <p:cNvSpPr>
            <a:spLocks noGrp="1"/>
          </p:cNvSpPr>
          <p:nvPr>
            <p:ph idx="1"/>
          </p:nvPr>
        </p:nvSpPr>
        <p:spPr/>
        <p:txBody>
          <a:bodyPr>
            <a:normAutofit/>
          </a:bodyPr>
          <a:lstStyle/>
          <a:p>
            <a:pPr algn="just">
              <a:defRPr sz="1800"/>
            </a:pPr>
            <a:r>
              <a:rPr sz="2400" dirty="0"/>
              <a:t>Central banks worldwide are intensifying research and pilot programs for CBDCs as a means of improving monetary‑policy transmission, enhancing financial inclusion, and increasing the efficiency of wholesale and retail payments.</a:t>
            </a:r>
            <a:endParaRPr lang="en-US" sz="2400" dirty="0"/>
          </a:p>
          <a:p>
            <a:pPr algn="just">
              <a:defRPr sz="1800"/>
            </a:pPr>
            <a:r>
              <a:rPr sz="2400" dirty="0"/>
              <a:t> CBDCs offer programmable capabilities that could transform settlement processes, reduce costs, and support real‑time auditing of money flows.</a:t>
            </a:r>
          </a:p>
          <a:p>
            <a:pPr algn="just">
              <a:defRPr sz="1800"/>
            </a:pPr>
            <a:r>
              <a:rPr sz="2400" dirty="0"/>
              <a:t>However, CBDCs raise critical questions regarding privacy, cybersecurity, commercial‑bank disintermediation, cross‑border interoperability, and the governance structures required to manage a state‑issued digital asset. </a:t>
            </a:r>
            <a:endParaRPr lang="en-US" sz="2400" dirty="0"/>
          </a:p>
          <a:p>
            <a:pPr algn="just">
              <a:defRPr sz="1800"/>
            </a:pPr>
            <a:r>
              <a:rPr sz="2400" dirty="0"/>
              <a:t>Policymakers must weigh innovation benefits against risks to financial stability and personal freedoms.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Digital Assets &amp; Stablecoins — Market Evolution</a:t>
            </a:r>
          </a:p>
        </p:txBody>
      </p:sp>
      <p:sp>
        <p:nvSpPr>
          <p:cNvPr id="3" name="Content Placeholder 2"/>
          <p:cNvSpPr>
            <a:spLocks noGrp="1"/>
          </p:cNvSpPr>
          <p:nvPr>
            <p:ph idx="1"/>
          </p:nvPr>
        </p:nvSpPr>
        <p:spPr/>
        <p:txBody>
          <a:bodyPr>
            <a:normAutofit/>
          </a:bodyPr>
          <a:lstStyle/>
          <a:p>
            <a:pPr algn="just">
              <a:defRPr sz="1800"/>
            </a:pPr>
            <a:r>
              <a:rPr sz="2400" dirty="0"/>
              <a:t>Digital assets have transitioned from speculative instruments to infrastructure‑enabling components within institutional finance, supported by advancements in custody, compliance tooling, and market surveillance. </a:t>
            </a:r>
            <a:endParaRPr lang="en-US" sz="2400" dirty="0"/>
          </a:p>
          <a:p>
            <a:pPr algn="just">
              <a:defRPr sz="1800"/>
            </a:pPr>
            <a:r>
              <a:rPr sz="2400" dirty="0"/>
              <a:t>Stablecoins, in particular, have become essential liquidity instruments for on‑chain transactions and cross‑platform settlements.</a:t>
            </a:r>
          </a:p>
          <a:p>
            <a:pPr algn="just">
              <a:defRPr sz="1800"/>
            </a:pPr>
            <a:r>
              <a:rPr sz="2400" dirty="0"/>
              <a:t>Despite their utility, stablecoins face heightened regulatory scrutiny concerning reserve transparency, redemption rights, and systemic risk. </a:t>
            </a:r>
            <a:endParaRPr lang="en-US" sz="2400" dirty="0"/>
          </a:p>
          <a:p>
            <a:pPr algn="just">
              <a:defRPr sz="1800"/>
            </a:pPr>
            <a:r>
              <a:rPr sz="2400" dirty="0"/>
              <a:t>Institutional adoption depends increasingly on the development of fully compliant, asset‑backed stablecoin frameworks that integrate with traditional financial oversight.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Decentralized Finance (DeFi) — Essentials</a:t>
            </a:r>
          </a:p>
        </p:txBody>
      </p:sp>
      <p:sp>
        <p:nvSpPr>
          <p:cNvPr id="3" name="Content Placeholder 2"/>
          <p:cNvSpPr>
            <a:spLocks noGrp="1"/>
          </p:cNvSpPr>
          <p:nvPr>
            <p:ph idx="1"/>
          </p:nvPr>
        </p:nvSpPr>
        <p:spPr/>
        <p:txBody>
          <a:bodyPr>
            <a:normAutofit/>
          </a:bodyPr>
          <a:lstStyle/>
          <a:p>
            <a:pPr algn="just">
              <a:defRPr sz="1800"/>
            </a:pPr>
            <a:r>
              <a:rPr sz="2400" dirty="0"/>
              <a:t>Decentralized Finance reimagines financial intermediation by allowing users to lend, borrow, trade, or earn yield without relying on centralized intermediaries. </a:t>
            </a:r>
            <a:endParaRPr lang="en-US" sz="2400" dirty="0"/>
          </a:p>
          <a:p>
            <a:pPr algn="just">
              <a:defRPr sz="1800"/>
            </a:pPr>
            <a:r>
              <a:rPr sz="2400" dirty="0"/>
              <a:t>Automated market makers, liquidity pools, and decentralized derivatives platforms enable programmable financial services governed by code rather than institutional policies.</a:t>
            </a:r>
          </a:p>
          <a:p>
            <a:pPr algn="just">
              <a:defRPr sz="1800"/>
            </a:pPr>
            <a:r>
              <a:rPr sz="2400" dirty="0"/>
              <a:t>However, DeFi’s openness also exposes participants to smart‑contract vulnerabilities, governance attacks, liquidity fragmentation, oracle manipulation, and regulatory uncertainty.</a:t>
            </a:r>
            <a:endParaRPr lang="en-US" sz="2400" dirty="0"/>
          </a:p>
          <a:p>
            <a:pPr algn="just">
              <a:defRPr sz="1800"/>
            </a:pPr>
            <a:r>
              <a:rPr sz="2400" dirty="0"/>
              <a:t> Sustainable growth requires improved security auditing, standardized protocols, and clearer legal frameworks across jurisdictions.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Tokenization of Real‑World Assets (RWA)</a:t>
            </a:r>
          </a:p>
        </p:txBody>
      </p:sp>
      <p:sp>
        <p:nvSpPr>
          <p:cNvPr id="3" name="Content Placeholder 2"/>
          <p:cNvSpPr>
            <a:spLocks noGrp="1"/>
          </p:cNvSpPr>
          <p:nvPr>
            <p:ph idx="1"/>
          </p:nvPr>
        </p:nvSpPr>
        <p:spPr/>
        <p:txBody>
          <a:bodyPr>
            <a:normAutofit/>
          </a:bodyPr>
          <a:lstStyle/>
          <a:p>
            <a:pPr algn="just">
              <a:defRPr sz="1800"/>
            </a:pPr>
            <a:r>
              <a:rPr sz="2400" dirty="0"/>
              <a:t>Tokenization converts traditionally illiquid assets—such as real estate, private credit, commodities, and infrastructure—into digital tokens representing fractional ownership. </a:t>
            </a:r>
            <a:endParaRPr lang="en-US" sz="2400" dirty="0"/>
          </a:p>
          <a:p>
            <a:pPr algn="just">
              <a:defRPr sz="1800"/>
            </a:pPr>
            <a:r>
              <a:rPr sz="2400" dirty="0"/>
              <a:t>This process enhances liquidity, expands investor access, and reduces administrative inefficiencies associated with manual settlement processes.</a:t>
            </a:r>
          </a:p>
          <a:p>
            <a:pPr algn="just">
              <a:defRPr sz="1800"/>
            </a:pPr>
            <a:r>
              <a:rPr sz="2400" dirty="0"/>
              <a:t>Scaling tokenization requires resolving legal enforceability, custodial architectures, interoperability across blockchains, and alignment with securities regulations. </a:t>
            </a:r>
            <a:endParaRPr lang="en-US" sz="2400" dirty="0"/>
          </a:p>
          <a:p>
            <a:pPr algn="just">
              <a:defRPr sz="1800"/>
            </a:pPr>
            <a:r>
              <a:rPr sz="2400" dirty="0"/>
              <a:t>The long‑term vision is a unified, programmable financial system where assets can be exchanged and managed with minimal friction.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Stablecoins &amp; On‑Chain Settlement</a:t>
            </a:r>
          </a:p>
        </p:txBody>
      </p:sp>
      <p:sp>
        <p:nvSpPr>
          <p:cNvPr id="3" name="Content Placeholder 2"/>
          <p:cNvSpPr>
            <a:spLocks noGrp="1"/>
          </p:cNvSpPr>
          <p:nvPr>
            <p:ph idx="1"/>
          </p:nvPr>
        </p:nvSpPr>
        <p:spPr/>
        <p:txBody>
          <a:bodyPr>
            <a:normAutofit/>
          </a:bodyPr>
          <a:lstStyle/>
          <a:p>
            <a:pPr algn="just">
              <a:defRPr sz="1800"/>
            </a:pPr>
            <a:r>
              <a:rPr sz="2400" dirty="0"/>
              <a:t>On‑chain settlement mechanisms powered by stablecoins provide near‑instant, transparent, and traceable value transfer for both retail and institutional use cases.</a:t>
            </a:r>
            <a:endParaRPr lang="en-US" sz="2400" dirty="0"/>
          </a:p>
          <a:p>
            <a:pPr algn="just">
              <a:defRPr sz="1800"/>
            </a:pPr>
            <a:r>
              <a:rPr sz="2400" dirty="0"/>
              <a:t> They streamline intraday liquidity management and reduce dependency on slow legacy settlement systems.</a:t>
            </a:r>
          </a:p>
          <a:p>
            <a:pPr algn="just">
              <a:defRPr sz="1800"/>
            </a:pPr>
            <a:r>
              <a:rPr sz="2400" dirty="0"/>
              <a:t>Regulatory bodies focus heavily on reserve composition, operational resilience, anti‑money‑laundering controls, and redemption guarantees to ensure that stablecoins function reliably under stress. </a:t>
            </a:r>
            <a:endParaRPr lang="en-US" sz="2400" dirty="0"/>
          </a:p>
          <a:p>
            <a:pPr algn="just">
              <a:defRPr sz="1800"/>
            </a:pPr>
            <a:r>
              <a:rPr sz="2400" dirty="0"/>
              <a:t>These frameworks will define how stablecoins integrate into mainstream finance.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Crypto Regulation &amp; Policy Trends</a:t>
            </a:r>
          </a:p>
        </p:txBody>
      </p:sp>
      <p:sp>
        <p:nvSpPr>
          <p:cNvPr id="3" name="Content Placeholder 2"/>
          <p:cNvSpPr>
            <a:spLocks noGrp="1"/>
          </p:cNvSpPr>
          <p:nvPr>
            <p:ph idx="1"/>
          </p:nvPr>
        </p:nvSpPr>
        <p:spPr/>
        <p:txBody>
          <a:bodyPr>
            <a:normAutofit/>
          </a:bodyPr>
          <a:lstStyle/>
          <a:p>
            <a:pPr algn="just">
              <a:defRPr sz="1800"/>
            </a:pPr>
            <a:r>
              <a:rPr sz="2400" dirty="0"/>
              <a:t>Governments increasingly recognize crypto markets as systemically relevant, prompting more comprehensive regulatory frameworks around custody, exchange operations, issuance, taxation, and consumer protection.</a:t>
            </a:r>
            <a:endParaRPr lang="en-US" sz="2400" dirty="0"/>
          </a:p>
          <a:p>
            <a:pPr algn="just">
              <a:defRPr sz="1800"/>
            </a:pPr>
            <a:r>
              <a:rPr sz="2400" dirty="0"/>
              <a:t> Clearer rules are accelerating institutional adoption by reducing compliance ambiguity.</a:t>
            </a:r>
          </a:p>
          <a:p>
            <a:pPr algn="just">
              <a:defRPr sz="1800"/>
            </a:pPr>
            <a:r>
              <a:rPr sz="2400" dirty="0"/>
              <a:t>Despite progress, regulatory fragmentation persists across countries, creating challenges for cross‑border activity and global liquidity. </a:t>
            </a:r>
            <a:endParaRPr lang="en-US" sz="2400" dirty="0"/>
          </a:p>
          <a:p>
            <a:pPr algn="just">
              <a:defRPr sz="1800"/>
            </a:pPr>
            <a:r>
              <a:rPr sz="2400" dirty="0"/>
              <a:t>Future policy convergence will heavily influence innovation, competition, and the geographic distribution of crypto market activity.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ESG &amp; Sustainable Finance — Overview</a:t>
            </a:r>
          </a:p>
        </p:txBody>
      </p:sp>
      <p:sp>
        <p:nvSpPr>
          <p:cNvPr id="3" name="Content Placeholder 2"/>
          <p:cNvSpPr>
            <a:spLocks noGrp="1"/>
          </p:cNvSpPr>
          <p:nvPr>
            <p:ph idx="1"/>
          </p:nvPr>
        </p:nvSpPr>
        <p:spPr/>
        <p:txBody>
          <a:bodyPr>
            <a:normAutofit/>
          </a:bodyPr>
          <a:lstStyle/>
          <a:p>
            <a:pPr algn="just">
              <a:defRPr sz="1800"/>
            </a:pPr>
            <a:r>
              <a:rPr sz="2400" dirty="0"/>
              <a:t>Environmental, Social, and Governance considerations have evolved from optional screening criteria into foundational components of asset management, corporate strategy, and regulatory policy.</a:t>
            </a:r>
            <a:endParaRPr lang="en-US" sz="2400" dirty="0"/>
          </a:p>
          <a:p>
            <a:pPr algn="just">
              <a:defRPr sz="1800"/>
            </a:pPr>
            <a:r>
              <a:rPr sz="2400" dirty="0"/>
              <a:t> Investors increasingly demand quantifiable proof of sustainability performance and long‑term climate resilience.</a:t>
            </a:r>
          </a:p>
          <a:p>
            <a:pPr algn="just">
              <a:defRPr sz="1800"/>
            </a:pPr>
            <a:r>
              <a:rPr sz="2400" dirty="0"/>
              <a:t>Sustainable finance expands beyond green investing to include transition strategies for carbon‑intensive industries, integration of climate risk into pricing models, and development of new financial instruments designed to support decarbonization pathways.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ESG Disclosure, Taxonomy &amp; Reporting</a:t>
            </a:r>
          </a:p>
        </p:txBody>
      </p:sp>
      <p:sp>
        <p:nvSpPr>
          <p:cNvPr id="3" name="Content Placeholder 2"/>
          <p:cNvSpPr>
            <a:spLocks noGrp="1"/>
          </p:cNvSpPr>
          <p:nvPr>
            <p:ph idx="1"/>
          </p:nvPr>
        </p:nvSpPr>
        <p:spPr/>
        <p:txBody>
          <a:bodyPr>
            <a:normAutofit/>
          </a:bodyPr>
          <a:lstStyle/>
          <a:p>
            <a:pPr algn="just">
              <a:defRPr sz="1800"/>
            </a:pPr>
            <a:r>
              <a:rPr sz="2400" dirty="0"/>
              <a:t>Global regulators have intensified requirements for ESG reporting, mandating standardized disclosures and classification frameworks designed to reduce greenwashing and improve cross‑market comparability.</a:t>
            </a:r>
            <a:endParaRPr lang="en-US" sz="2400" dirty="0"/>
          </a:p>
          <a:p>
            <a:pPr algn="just">
              <a:defRPr sz="1800"/>
            </a:pPr>
            <a:r>
              <a:rPr sz="2400" dirty="0"/>
              <a:t>These initiatives require firms to enhance data collection, auditability, and governance around sustainability metrics.</a:t>
            </a:r>
          </a:p>
          <a:p>
            <a:pPr algn="just">
              <a:defRPr sz="1800"/>
            </a:pPr>
            <a:r>
              <a:rPr sz="2400" dirty="0"/>
              <a:t>Taxonomy frameworks establish clear definitions of sustainable economic activity, enabling investors and regulators to distinguish substantive ESG performance from marketing claims. </a:t>
            </a:r>
            <a:endParaRPr lang="en-US" sz="2400" dirty="0"/>
          </a:p>
          <a:p>
            <a:pPr algn="just">
              <a:defRPr sz="1800"/>
            </a:pPr>
            <a:r>
              <a:rPr sz="2400" dirty="0"/>
              <a:t>Firms must adapt systems and processes to meet these increasingly granular expectations.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Sustainable Debt: Green Bonds &amp; Transition Instruments</a:t>
            </a:r>
          </a:p>
        </p:txBody>
      </p:sp>
      <p:sp>
        <p:nvSpPr>
          <p:cNvPr id="3" name="Content Placeholder 2"/>
          <p:cNvSpPr>
            <a:spLocks noGrp="1"/>
          </p:cNvSpPr>
          <p:nvPr>
            <p:ph idx="1"/>
          </p:nvPr>
        </p:nvSpPr>
        <p:spPr/>
        <p:txBody>
          <a:bodyPr>
            <a:normAutofit/>
          </a:bodyPr>
          <a:lstStyle/>
          <a:p>
            <a:pPr algn="just">
              <a:defRPr sz="1800"/>
            </a:pPr>
            <a:r>
              <a:rPr sz="2400" dirty="0"/>
              <a:t>Green, social, sustainability‑linked, and transition bonds have surged in popularity as issuers seek capital to meet environmental goals and investors prioritize climate‑aligned portfolios. </a:t>
            </a:r>
            <a:endParaRPr lang="en-US" sz="2400" dirty="0"/>
          </a:p>
          <a:p>
            <a:pPr algn="just">
              <a:defRPr sz="1800"/>
            </a:pPr>
            <a:r>
              <a:rPr sz="2400" dirty="0"/>
              <a:t>These instruments require transparent use‑of‑proceeds reporting and credible KPI targets linked to measurable improvements.</a:t>
            </a:r>
          </a:p>
          <a:p>
            <a:pPr algn="just">
              <a:defRPr sz="1800"/>
            </a:pPr>
            <a:r>
              <a:rPr sz="2400" dirty="0"/>
              <a:t>Transition finance is particularly important for hard‑to‑abate sectors, enabling staged decarbonization while balancing operational and economic realities. </a:t>
            </a:r>
            <a:endParaRPr lang="en-US" sz="2400" dirty="0"/>
          </a:p>
          <a:p>
            <a:pPr algn="just">
              <a:defRPr sz="1800"/>
            </a:pPr>
            <a:r>
              <a:rPr sz="2400" dirty="0"/>
              <a:t>Verification, auditing, and investor oversight remain essential to maintaining market integrity.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RegTech &amp; Compliance Automation</a:t>
            </a:r>
          </a:p>
        </p:txBody>
      </p:sp>
      <p:sp>
        <p:nvSpPr>
          <p:cNvPr id="3" name="Content Placeholder 2"/>
          <p:cNvSpPr>
            <a:spLocks noGrp="1"/>
          </p:cNvSpPr>
          <p:nvPr>
            <p:ph idx="1"/>
          </p:nvPr>
        </p:nvSpPr>
        <p:spPr/>
        <p:txBody>
          <a:bodyPr>
            <a:normAutofit/>
          </a:bodyPr>
          <a:lstStyle/>
          <a:p>
            <a:pPr algn="just">
              <a:defRPr sz="1800"/>
            </a:pPr>
            <a:r>
              <a:rPr sz="2400" dirty="0" err="1"/>
              <a:t>RegTech</a:t>
            </a:r>
            <a:r>
              <a:rPr sz="2400" dirty="0"/>
              <a:t> innovations reduce compliance costs by automating transaction monitoring, regulatory reporting, sanctions screening, and KYC/AML workflows. </a:t>
            </a:r>
            <a:endParaRPr lang="en-US" sz="2400" dirty="0"/>
          </a:p>
          <a:p>
            <a:pPr algn="just">
              <a:defRPr sz="1800"/>
            </a:pPr>
            <a:r>
              <a:rPr sz="2400" dirty="0"/>
              <a:t>AI‑assisted detection tools identify suspicious behavior more quickly and accurately than traditional rule‑based systems, strengthening financial‑crime prevention.</a:t>
            </a:r>
          </a:p>
          <a:p>
            <a:pPr algn="just">
              <a:defRPr sz="1800"/>
            </a:pPr>
            <a:r>
              <a:rPr sz="2400" dirty="0"/>
              <a:t>Rapid regulatory change increases the need for adaptive compliance systems capable of updating requirements dynamically. </a:t>
            </a:r>
            <a:endParaRPr lang="en-US" sz="2400" dirty="0"/>
          </a:p>
          <a:p>
            <a:pPr algn="just">
              <a:defRPr sz="1800"/>
            </a:pPr>
            <a:r>
              <a:rPr sz="2400" dirty="0"/>
              <a:t>Privacy‑preserving technologies such as federated learning offer ways to enhance analysis without compromising sensitive customer data.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Cybersecurity &amp; Fraud Prevention</a:t>
            </a:r>
          </a:p>
        </p:txBody>
      </p:sp>
      <p:sp>
        <p:nvSpPr>
          <p:cNvPr id="3" name="Content Placeholder 2"/>
          <p:cNvSpPr>
            <a:spLocks noGrp="1"/>
          </p:cNvSpPr>
          <p:nvPr>
            <p:ph idx="1"/>
          </p:nvPr>
        </p:nvSpPr>
        <p:spPr/>
        <p:txBody>
          <a:bodyPr>
            <a:normAutofit/>
          </a:bodyPr>
          <a:lstStyle/>
          <a:p>
            <a:pPr algn="just">
              <a:defRPr sz="1800"/>
            </a:pPr>
            <a:r>
              <a:rPr sz="2400" dirty="0"/>
              <a:t>Cyber threats have escalated in scale and sophistication, targeting both centralized financial institutions and decentralized systems. </a:t>
            </a:r>
            <a:endParaRPr lang="en-US" sz="2400" dirty="0"/>
          </a:p>
          <a:p>
            <a:pPr algn="just">
              <a:defRPr sz="1800"/>
            </a:pPr>
            <a:r>
              <a:rPr sz="2400" dirty="0"/>
              <a:t>Institutions must adopt multi‑layered cybersecurity frameworks incorporating encryption, zero‑trust architectures, behavioral analytics, and real‑time anomaly detection to mitigate evolving risks.</a:t>
            </a:r>
          </a:p>
          <a:p>
            <a:pPr algn="just">
              <a:defRPr sz="1800"/>
            </a:pPr>
            <a:r>
              <a:rPr sz="2400" dirty="0"/>
              <a:t>Operational resilience requires coordinated incident‑response planning, continuous penetration testing, and organization‑wide awareness. </a:t>
            </a:r>
            <a:endParaRPr lang="en-US" sz="2400" dirty="0"/>
          </a:p>
          <a:p>
            <a:pPr algn="just">
              <a:defRPr sz="1800"/>
            </a:pPr>
            <a:r>
              <a:rPr sz="2400" dirty="0"/>
              <a:t>Fraud prevention increasingly relies on AI models that detect subtle behavioral deviations indicative of malicious activity.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Open Banking &amp; API Ecosystems</a:t>
            </a:r>
          </a:p>
        </p:txBody>
      </p:sp>
      <p:sp>
        <p:nvSpPr>
          <p:cNvPr id="3" name="Content Placeholder 2"/>
          <p:cNvSpPr>
            <a:spLocks noGrp="1"/>
          </p:cNvSpPr>
          <p:nvPr>
            <p:ph idx="1"/>
          </p:nvPr>
        </p:nvSpPr>
        <p:spPr/>
        <p:txBody>
          <a:bodyPr>
            <a:normAutofit/>
          </a:bodyPr>
          <a:lstStyle/>
          <a:p>
            <a:pPr algn="just">
              <a:defRPr sz="1800"/>
            </a:pPr>
            <a:r>
              <a:rPr sz="2400" dirty="0"/>
              <a:t>Open banking initiatives enable consumers to securely share financial data across banks and third‑party providers, unlocking new competitive dynamics and accelerating product innovation. </a:t>
            </a:r>
            <a:endParaRPr lang="en-US" sz="2400" dirty="0"/>
          </a:p>
          <a:p>
            <a:pPr algn="just">
              <a:defRPr sz="1800"/>
            </a:pPr>
            <a:r>
              <a:rPr sz="2400" dirty="0"/>
              <a:t>This fosters more personalized financial experiences and lowers switching costs for consumers.</a:t>
            </a:r>
          </a:p>
          <a:p>
            <a:pPr algn="just">
              <a:defRPr sz="1800"/>
            </a:pPr>
            <a:r>
              <a:rPr sz="2400" dirty="0"/>
              <a:t>Risks include data‑privacy challenges, increased dependency on fintech intermediaries, and concentration among major API providers. </a:t>
            </a:r>
            <a:endParaRPr lang="en-US" sz="2400" dirty="0"/>
          </a:p>
          <a:p>
            <a:pPr algn="just">
              <a:defRPr sz="1800"/>
            </a:pPr>
            <a:r>
              <a:rPr sz="2400" dirty="0"/>
              <a:t>Effective governance frameworks must ensure data security, interoperability, and consumer control over permissions.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Lending Innovations &amp; Alternative Credit Scoring</a:t>
            </a:r>
          </a:p>
        </p:txBody>
      </p:sp>
      <p:sp>
        <p:nvSpPr>
          <p:cNvPr id="3" name="Content Placeholder 2"/>
          <p:cNvSpPr>
            <a:spLocks noGrp="1"/>
          </p:cNvSpPr>
          <p:nvPr>
            <p:ph idx="1"/>
          </p:nvPr>
        </p:nvSpPr>
        <p:spPr/>
        <p:txBody>
          <a:bodyPr>
            <a:normAutofit/>
          </a:bodyPr>
          <a:lstStyle/>
          <a:p>
            <a:pPr algn="just">
              <a:defRPr sz="1800"/>
            </a:pPr>
            <a:r>
              <a:rPr sz="2400" dirty="0"/>
              <a:t>Innovations such as Buy Now Pay Later (BNPL), marketplace lending, and AI‑enhanced credit scoring have expanded credit access to diverse borrower groups. </a:t>
            </a:r>
            <a:endParaRPr lang="en-US" sz="2400" dirty="0"/>
          </a:p>
          <a:p>
            <a:pPr algn="just">
              <a:defRPr sz="1800"/>
            </a:pPr>
            <a:r>
              <a:rPr sz="2400" dirty="0"/>
              <a:t>Alternative data sources—ranging from utility payments to behavioral metrics—supplement traditional credit models to produce more accurate borrower assessments.</a:t>
            </a:r>
          </a:p>
          <a:p>
            <a:pPr algn="just">
              <a:defRPr sz="1800"/>
            </a:pPr>
            <a:r>
              <a:rPr sz="2400" dirty="0"/>
              <a:t>These models introduce new regulatory considerations around explainability, fairness, and consumer protection. </a:t>
            </a:r>
            <a:endParaRPr lang="en-US" sz="2400" dirty="0"/>
          </a:p>
          <a:p>
            <a:pPr algn="just">
              <a:defRPr sz="1800"/>
            </a:pPr>
            <a:r>
              <a:rPr sz="2400" dirty="0"/>
              <a:t>As alternative lending structures grow, oversight bodies increasingly monitor default risks, transparency practices, and borrower outcomes.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InsurTech: Underwriting &amp; Claims Automation</a:t>
            </a:r>
          </a:p>
        </p:txBody>
      </p:sp>
      <p:sp>
        <p:nvSpPr>
          <p:cNvPr id="3" name="Content Placeholder 2"/>
          <p:cNvSpPr>
            <a:spLocks noGrp="1"/>
          </p:cNvSpPr>
          <p:nvPr>
            <p:ph idx="1"/>
          </p:nvPr>
        </p:nvSpPr>
        <p:spPr/>
        <p:txBody>
          <a:bodyPr>
            <a:normAutofit/>
          </a:bodyPr>
          <a:lstStyle/>
          <a:p>
            <a:pPr algn="just">
              <a:defRPr sz="1800"/>
            </a:pPr>
            <a:r>
              <a:rPr sz="2400" dirty="0" err="1"/>
              <a:t>InsurTech</a:t>
            </a:r>
            <a:r>
              <a:rPr sz="2400" dirty="0"/>
              <a:t> platforms leverage AI, IoT data, and behavioral analytics to modernize underwriting and personalize insurance pricing. </a:t>
            </a:r>
            <a:endParaRPr lang="en-US" sz="2400" dirty="0"/>
          </a:p>
          <a:p>
            <a:pPr algn="just">
              <a:defRPr sz="1800"/>
            </a:pPr>
            <a:r>
              <a:rPr sz="2400" dirty="0"/>
              <a:t>Usage‑based and parametric insurance models provide more accurate risk matching and accelerate payout mechanisms.</a:t>
            </a:r>
          </a:p>
          <a:p>
            <a:pPr algn="just">
              <a:defRPr sz="1800"/>
            </a:pPr>
            <a:r>
              <a:rPr sz="2400" dirty="0"/>
              <a:t>Automation reduces fraud and processing delays in claims management, but also raises challenges regarding data governance, privacy, and model consistency across underwriting cycles.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WealthTech &amp; Retail Investor Trends</a:t>
            </a:r>
          </a:p>
        </p:txBody>
      </p:sp>
      <p:sp>
        <p:nvSpPr>
          <p:cNvPr id="3" name="Content Placeholder 2"/>
          <p:cNvSpPr>
            <a:spLocks noGrp="1"/>
          </p:cNvSpPr>
          <p:nvPr>
            <p:ph idx="1"/>
          </p:nvPr>
        </p:nvSpPr>
        <p:spPr/>
        <p:txBody>
          <a:bodyPr>
            <a:noAutofit/>
          </a:bodyPr>
          <a:lstStyle/>
          <a:p>
            <a:pPr algn="just">
              <a:defRPr sz="1800"/>
            </a:pPr>
            <a:r>
              <a:rPr sz="3200" dirty="0" err="1"/>
              <a:t>WealthTech</a:t>
            </a:r>
            <a:r>
              <a:rPr sz="3200" dirty="0"/>
              <a:t> innovations have democratized investing by enabling fractional share ownership, automated portfolio tools, and social‑investing communities that allow retail investors to access previously exclusive strategies. </a:t>
            </a:r>
            <a:endParaRPr lang="en-US" sz="3200" dirty="0"/>
          </a:p>
          <a:p>
            <a:pPr algn="just">
              <a:defRPr sz="1800"/>
            </a:pPr>
            <a:r>
              <a:rPr sz="3200" dirty="0"/>
              <a:t>This has fundamentally reshaped investor behavior and expectations around transparency and empowerment.</a:t>
            </a:r>
          </a:p>
          <a:p>
            <a:pPr algn="just">
              <a:defRPr sz="1800"/>
            </a:pPr>
            <a:r>
              <a:rPr sz="3200" dirty="0"/>
              <a:t>However, gamification and rapid‑trading features introduce behavioral risks, prompting regulators to evaluate how platform design influences decision‑making and market volatility.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Private Markets &amp; Alternative Investments</a:t>
            </a:r>
          </a:p>
        </p:txBody>
      </p:sp>
      <p:sp>
        <p:nvSpPr>
          <p:cNvPr id="3" name="Content Placeholder 2"/>
          <p:cNvSpPr>
            <a:spLocks noGrp="1"/>
          </p:cNvSpPr>
          <p:nvPr>
            <p:ph idx="1"/>
          </p:nvPr>
        </p:nvSpPr>
        <p:spPr>
          <a:xfrm>
            <a:off x="838200" y="1825624"/>
            <a:ext cx="10515600" cy="4562649"/>
          </a:xfrm>
        </p:spPr>
        <p:txBody>
          <a:bodyPr>
            <a:noAutofit/>
          </a:bodyPr>
          <a:lstStyle/>
          <a:p>
            <a:pPr algn="just">
              <a:defRPr sz="1800"/>
            </a:pPr>
            <a:r>
              <a:rPr sz="3200" dirty="0"/>
              <a:t>Private markets have expanded significantly as investors seek diversification, yield, and exposure to high‑growth sectors not available in public markets.</a:t>
            </a:r>
            <a:endParaRPr lang="en-US" sz="3200" dirty="0"/>
          </a:p>
          <a:p>
            <a:pPr algn="just">
              <a:defRPr sz="1800"/>
            </a:pPr>
            <a:r>
              <a:rPr sz="3200" dirty="0"/>
              <a:t> Digital platforms and tokenization aim to improve liquidity and accessibility for institutional and eventually retail investors.</a:t>
            </a:r>
          </a:p>
          <a:p>
            <a:pPr algn="just">
              <a:defRPr sz="1800"/>
            </a:pPr>
            <a:r>
              <a:rPr sz="3200" dirty="0"/>
              <a:t>Challenges remain around valuation transparency, disclosure requirements, and operational complexity. The evolution of secondary markets will play a major role in making private assets more tradable.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Climate Finance &amp; Transition Risk</a:t>
            </a:r>
          </a:p>
        </p:txBody>
      </p:sp>
      <p:sp>
        <p:nvSpPr>
          <p:cNvPr id="3" name="Content Placeholder 2"/>
          <p:cNvSpPr>
            <a:spLocks noGrp="1"/>
          </p:cNvSpPr>
          <p:nvPr>
            <p:ph idx="1"/>
          </p:nvPr>
        </p:nvSpPr>
        <p:spPr/>
        <p:txBody>
          <a:bodyPr>
            <a:normAutofit/>
          </a:bodyPr>
          <a:lstStyle/>
          <a:p>
            <a:pPr algn="just">
              <a:defRPr sz="1800"/>
            </a:pPr>
            <a:r>
              <a:rPr sz="2400" dirty="0"/>
              <a:t>Climate‑related financial risks—both physical (storms, floods, fires) and transitional (policy shifts, stranded assets)—are increasingly integrated into credit models, insurance pricing, and portfolio management. </a:t>
            </a:r>
            <a:endParaRPr lang="en-US" sz="2400" dirty="0"/>
          </a:p>
          <a:p>
            <a:pPr algn="just">
              <a:defRPr sz="1800"/>
            </a:pPr>
            <a:r>
              <a:rPr sz="2400" dirty="0"/>
              <a:t>Financial institutions must align with climate‑scenario frameworks to assess long‑term vulnerabilities.</a:t>
            </a:r>
          </a:p>
          <a:p>
            <a:pPr algn="just">
              <a:defRPr sz="1800"/>
            </a:pPr>
            <a:r>
              <a:rPr sz="2400" dirty="0"/>
              <a:t>Carbon pricing mechanisms, regulatory mandates, and investor pressure are accelerating the shift toward low‑carbon business models. </a:t>
            </a:r>
            <a:endParaRPr lang="en-US" sz="2400" dirty="0"/>
          </a:p>
          <a:p>
            <a:pPr algn="just">
              <a:defRPr sz="1800"/>
            </a:pPr>
            <a:r>
              <a:rPr sz="2400" dirty="0"/>
              <a:t>Institutions that fail to adapt may face reputational damage, capital reallocation, or regulatory intervention.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Quantum Computing: Potential Impacts</a:t>
            </a:r>
          </a:p>
        </p:txBody>
      </p:sp>
      <p:sp>
        <p:nvSpPr>
          <p:cNvPr id="3" name="Content Placeholder 2"/>
          <p:cNvSpPr>
            <a:spLocks noGrp="1"/>
          </p:cNvSpPr>
          <p:nvPr>
            <p:ph idx="1"/>
          </p:nvPr>
        </p:nvSpPr>
        <p:spPr/>
        <p:txBody>
          <a:bodyPr>
            <a:normAutofit/>
          </a:bodyPr>
          <a:lstStyle/>
          <a:p>
            <a:pPr algn="just">
              <a:defRPr sz="1800"/>
            </a:pPr>
            <a:r>
              <a:rPr sz="2400" dirty="0"/>
              <a:t>Quantum computing poses transformative potential for optimization problems, cryptography, and large‑scale risk modeling. </a:t>
            </a:r>
            <a:endParaRPr lang="en-US" sz="2400" dirty="0"/>
          </a:p>
          <a:p>
            <a:pPr algn="just">
              <a:defRPr sz="1800"/>
            </a:pPr>
            <a:r>
              <a:rPr sz="2400" dirty="0"/>
              <a:t>Financial institutions must begin preparing for a post‑quantum environment in which current encryption standards may no longer provide sufficient security.</a:t>
            </a:r>
          </a:p>
          <a:p>
            <a:pPr algn="just">
              <a:defRPr sz="1800"/>
            </a:pPr>
            <a:r>
              <a:rPr sz="2400" dirty="0"/>
              <a:t>While commercial applications remain years away, proactive investment in research, cryptographic upgrades, and talent development will help institutions remain resilient as quantum capabilities evolve.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Financial Inclusion &amp; Microfinance Innovation</a:t>
            </a:r>
          </a:p>
        </p:txBody>
      </p:sp>
      <p:sp>
        <p:nvSpPr>
          <p:cNvPr id="3" name="Content Placeholder 2"/>
          <p:cNvSpPr>
            <a:spLocks noGrp="1"/>
          </p:cNvSpPr>
          <p:nvPr>
            <p:ph idx="1"/>
          </p:nvPr>
        </p:nvSpPr>
        <p:spPr/>
        <p:txBody>
          <a:bodyPr>
            <a:normAutofit/>
          </a:bodyPr>
          <a:lstStyle/>
          <a:p>
            <a:pPr algn="just">
              <a:defRPr sz="1800"/>
            </a:pPr>
            <a:r>
              <a:rPr sz="2400" dirty="0"/>
              <a:t>Digital identity systems, mobile banking, and low‑cost payment rails have significantly expanded financial access across emerging markets. </a:t>
            </a:r>
            <a:endParaRPr lang="en-US" sz="2400" dirty="0"/>
          </a:p>
          <a:p>
            <a:pPr algn="just">
              <a:defRPr sz="1800"/>
            </a:pPr>
            <a:r>
              <a:rPr sz="2400" dirty="0"/>
              <a:t>These innovations reduce onboarding friction and extend essential financial services to underserved communities.</a:t>
            </a:r>
          </a:p>
          <a:p>
            <a:pPr algn="just">
              <a:defRPr sz="1800"/>
            </a:pPr>
            <a:r>
              <a:rPr sz="2400" dirty="0"/>
              <a:t>Microfinance institutions increasingly adopt AI‑driven credit models, alternative collateral structures, and digital distribution channels to scale sustainably while maintaining strong repayment performance.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Accounting &amp; Audit — Digital Transformation</a:t>
            </a:r>
          </a:p>
        </p:txBody>
      </p:sp>
      <p:sp>
        <p:nvSpPr>
          <p:cNvPr id="3" name="Content Placeholder 2"/>
          <p:cNvSpPr>
            <a:spLocks noGrp="1"/>
          </p:cNvSpPr>
          <p:nvPr>
            <p:ph idx="1"/>
          </p:nvPr>
        </p:nvSpPr>
        <p:spPr/>
        <p:txBody>
          <a:bodyPr>
            <a:normAutofit/>
          </a:bodyPr>
          <a:lstStyle/>
          <a:p>
            <a:pPr algn="just">
              <a:defRPr sz="1800"/>
            </a:pPr>
            <a:r>
              <a:rPr sz="2400" dirty="0"/>
              <a:t>The audit and accounting profession is undergoing a major technological shift driven by continuous monitoring tools, AI‑assisted anomaly detection, and automated reporting systems leveraging formats like XBRL. </a:t>
            </a:r>
            <a:endParaRPr lang="en-US" sz="2400" dirty="0"/>
          </a:p>
          <a:p>
            <a:pPr algn="just">
              <a:defRPr sz="1800"/>
            </a:pPr>
            <a:r>
              <a:rPr sz="2400" dirty="0"/>
              <a:t>These tools improve accuracy, reduce manual workload, and accelerate audit cycles.</a:t>
            </a:r>
          </a:p>
          <a:p>
            <a:pPr algn="just">
              <a:defRPr sz="1800"/>
            </a:pPr>
            <a:r>
              <a:rPr sz="2400" dirty="0"/>
              <a:t>Governance challenges emerge as firms must verify the integrity of automated systems, maintain auditor independence, and adopt new competencies that blend accounting expertise with data science and technology fluency.</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Cross‑Border Payments &amp; FX Innovations</a:t>
            </a:r>
          </a:p>
        </p:txBody>
      </p:sp>
      <p:sp>
        <p:nvSpPr>
          <p:cNvPr id="3" name="Content Placeholder 2"/>
          <p:cNvSpPr>
            <a:spLocks noGrp="1"/>
          </p:cNvSpPr>
          <p:nvPr>
            <p:ph idx="1"/>
          </p:nvPr>
        </p:nvSpPr>
        <p:spPr/>
        <p:txBody>
          <a:bodyPr>
            <a:normAutofit/>
          </a:bodyPr>
          <a:lstStyle/>
          <a:p>
            <a:pPr algn="just">
              <a:defRPr sz="1800"/>
            </a:pPr>
            <a:r>
              <a:rPr sz="2400" dirty="0"/>
              <a:t>Technological advancements and new settlement rails are reducing the friction, cost, and delays traditionally associated with cross‑border payments. </a:t>
            </a:r>
            <a:endParaRPr lang="en-US" sz="2400" dirty="0"/>
          </a:p>
          <a:p>
            <a:pPr algn="just">
              <a:defRPr sz="1800"/>
            </a:pPr>
            <a:r>
              <a:rPr sz="2400" dirty="0"/>
              <a:t>Tokenized FX corridors, multi‑rail payment hubs, and improved liquidity‑management tools provide faster and more transparent international value transfer.</a:t>
            </a:r>
          </a:p>
          <a:p>
            <a:pPr algn="just">
              <a:defRPr sz="1800"/>
            </a:pPr>
            <a:r>
              <a:rPr sz="2400" dirty="0"/>
              <a:t>Persistent challenges include regulatory fragmentation, compliance burdens, and correspondent‑banking constraints. Continued progress depends on harmonizing standards and enhancing interoperability.</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Trade Finance Digitization</a:t>
            </a:r>
          </a:p>
        </p:txBody>
      </p:sp>
      <p:sp>
        <p:nvSpPr>
          <p:cNvPr id="3" name="Content Placeholder 2"/>
          <p:cNvSpPr>
            <a:spLocks noGrp="1"/>
          </p:cNvSpPr>
          <p:nvPr>
            <p:ph idx="1"/>
          </p:nvPr>
        </p:nvSpPr>
        <p:spPr/>
        <p:txBody>
          <a:bodyPr>
            <a:normAutofit/>
          </a:bodyPr>
          <a:lstStyle/>
          <a:p>
            <a:pPr algn="just">
              <a:defRPr sz="1800"/>
            </a:pPr>
            <a:r>
              <a:rPr sz="2400" dirty="0"/>
              <a:t>Digitizing trade documentation—such as bills of lading and commercial invoices—significantly accelerates global supply‑chain finance by reducing fraud, enhancing transparency, and shortening transaction cycles. </a:t>
            </a:r>
            <a:endParaRPr lang="en-US" sz="2400" dirty="0"/>
          </a:p>
          <a:p>
            <a:pPr algn="just">
              <a:defRPr sz="1800"/>
            </a:pPr>
            <a:r>
              <a:rPr sz="2400" dirty="0"/>
              <a:t>Digital platforms lower administrative barriers and improve coordination among international partners.</a:t>
            </a:r>
          </a:p>
          <a:p>
            <a:pPr algn="just">
              <a:defRPr sz="1800"/>
            </a:pPr>
            <a:r>
              <a:rPr sz="2400" dirty="0"/>
              <a:t>Legal harmonization, standardized document formats, and widespread platform adoption remain obstacles to full digitization. </a:t>
            </a:r>
            <a:endParaRPr lang="en-US" sz="2400" dirty="0"/>
          </a:p>
          <a:p>
            <a:pPr algn="just">
              <a:defRPr sz="1800"/>
            </a:pPr>
            <a:r>
              <a:rPr sz="2400" dirty="0"/>
              <a:t>However, ongoing reforms signal strong momentum toward paperless trade systems.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Market Structure &amp; Liquidity Developments</a:t>
            </a:r>
          </a:p>
        </p:txBody>
      </p:sp>
      <p:sp>
        <p:nvSpPr>
          <p:cNvPr id="3" name="Content Placeholder 2"/>
          <p:cNvSpPr>
            <a:spLocks noGrp="1"/>
          </p:cNvSpPr>
          <p:nvPr>
            <p:ph idx="1"/>
          </p:nvPr>
        </p:nvSpPr>
        <p:spPr/>
        <p:txBody>
          <a:bodyPr>
            <a:normAutofit/>
          </a:bodyPr>
          <a:lstStyle/>
          <a:p>
            <a:pPr algn="just">
              <a:defRPr sz="1800"/>
            </a:pPr>
            <a:r>
              <a:rPr sz="2400" dirty="0"/>
              <a:t>Market structure has evolved as algorithmic trading, alternative trading systems, and high‑frequency market‑makers influence liquidity provision across asset classes. </a:t>
            </a:r>
            <a:endParaRPr lang="en-US" sz="2400" dirty="0"/>
          </a:p>
          <a:p>
            <a:pPr algn="just">
              <a:defRPr sz="1800"/>
            </a:pPr>
            <a:r>
              <a:rPr sz="2400" dirty="0"/>
              <a:t>These shifts shape volatility patterns, bid‑ask spreads, and the resilience of markets during stress.</a:t>
            </a:r>
          </a:p>
          <a:p>
            <a:pPr algn="just">
              <a:defRPr sz="1800"/>
            </a:pPr>
            <a:r>
              <a:rPr sz="2400" dirty="0"/>
              <a:t>Regulators monitor fairness, transparency, and concentration risks associated with digital market infrastructure. </a:t>
            </a:r>
            <a:endParaRPr lang="en-US" sz="2400" dirty="0"/>
          </a:p>
          <a:p>
            <a:pPr algn="just">
              <a:defRPr sz="1800"/>
            </a:pPr>
            <a:r>
              <a:rPr sz="2400" dirty="0"/>
              <a:t>Ensuring smooth functioning during shocks remains a core policy priority.</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Workforce, Skills &amp; Organizational Change</a:t>
            </a:r>
          </a:p>
        </p:txBody>
      </p:sp>
      <p:sp>
        <p:nvSpPr>
          <p:cNvPr id="3" name="Content Placeholder 2"/>
          <p:cNvSpPr>
            <a:spLocks noGrp="1"/>
          </p:cNvSpPr>
          <p:nvPr>
            <p:ph idx="1"/>
          </p:nvPr>
        </p:nvSpPr>
        <p:spPr/>
        <p:txBody>
          <a:bodyPr>
            <a:normAutofit/>
          </a:bodyPr>
          <a:lstStyle/>
          <a:p>
            <a:pPr algn="just">
              <a:defRPr sz="1800"/>
            </a:pPr>
            <a:r>
              <a:rPr sz="2400" dirty="0"/>
              <a:t>Financial institutions increasingly require hybrid talent with expertise in data science, machine learning, cybersecurity, behavioral economics, and regulatory compliance. </a:t>
            </a:r>
            <a:endParaRPr lang="en-US" sz="2400" dirty="0"/>
          </a:p>
          <a:p>
            <a:pPr algn="just">
              <a:defRPr sz="1800"/>
            </a:pPr>
            <a:r>
              <a:rPr sz="2400" dirty="0"/>
              <a:t>Traditional finance skills remain essential but insufficient in a technology‑driven environment.</a:t>
            </a:r>
          </a:p>
          <a:p>
            <a:pPr algn="just">
              <a:defRPr sz="1800"/>
            </a:pPr>
            <a:r>
              <a:rPr sz="2400" dirty="0"/>
              <a:t>Organizational change initiatives focus on reskilling employees, fostering cross‑functional collaboration, and modernizing legacy systems to support agile innovation.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Ethics &amp; Consumer Protection in Finance</a:t>
            </a:r>
          </a:p>
        </p:txBody>
      </p:sp>
      <p:sp>
        <p:nvSpPr>
          <p:cNvPr id="3" name="Content Placeholder 2"/>
          <p:cNvSpPr>
            <a:spLocks noGrp="1"/>
          </p:cNvSpPr>
          <p:nvPr>
            <p:ph idx="1"/>
          </p:nvPr>
        </p:nvSpPr>
        <p:spPr/>
        <p:txBody>
          <a:bodyPr>
            <a:normAutofit/>
          </a:bodyPr>
          <a:lstStyle/>
          <a:p>
            <a:pPr algn="just">
              <a:defRPr sz="1800"/>
            </a:pPr>
            <a:r>
              <a:rPr sz="2400" dirty="0"/>
              <a:t>As financial technology grows more powerful, concerns regarding fairness, data privacy, algorithmic transparency, and responsible product design become central to consumer protection. </a:t>
            </a:r>
            <a:endParaRPr lang="en-US" sz="2400" dirty="0"/>
          </a:p>
          <a:p>
            <a:pPr algn="just">
              <a:defRPr sz="1800"/>
            </a:pPr>
            <a:r>
              <a:rPr sz="2400" dirty="0"/>
              <a:t>Regulators scrutinize pricing models, behavioral nudges, and marketing practices that may exploit vulnerable consumers.</a:t>
            </a:r>
          </a:p>
          <a:p>
            <a:pPr algn="just">
              <a:defRPr sz="1800"/>
            </a:pPr>
            <a:r>
              <a:rPr sz="2400" dirty="0"/>
              <a:t>Financial institutions must embed ethical frameworks into their design, deployment, and monitoring processes, ensuring that products promote long-term financial wellbeing rather than short-term engagement.</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Key Takeaways</a:t>
            </a:r>
          </a:p>
        </p:txBody>
      </p:sp>
      <p:sp>
        <p:nvSpPr>
          <p:cNvPr id="3" name="Content Placeholder 2"/>
          <p:cNvSpPr>
            <a:spLocks noGrp="1"/>
          </p:cNvSpPr>
          <p:nvPr>
            <p:ph idx="1"/>
          </p:nvPr>
        </p:nvSpPr>
        <p:spPr/>
        <p:txBody>
          <a:bodyPr>
            <a:normAutofit/>
          </a:bodyPr>
          <a:lstStyle/>
          <a:p>
            <a:pPr algn="just">
              <a:defRPr sz="1800"/>
            </a:pPr>
            <a:r>
              <a:rPr sz="2400" dirty="0"/>
              <a:t>Technological innovation—particularly AI and tokenization—is reshaping nearly every facet of financial services, driving greater efficiency, personalization, and accessibility while introducing new categories of operational and regulatory risk.</a:t>
            </a:r>
          </a:p>
          <a:p>
            <a:pPr algn="just">
              <a:defRPr sz="1800"/>
            </a:pPr>
            <a:r>
              <a:rPr sz="2400" dirty="0"/>
              <a:t>Sustainability mandates, risk‑governance requirements, and evolving consumer expectations require financial institutions to modernize rapidly and adapt business models for a more interconnected, transparent, and resilient financial system.</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 (Selected)</a:t>
            </a:r>
          </a:p>
        </p:txBody>
      </p:sp>
      <p:sp>
        <p:nvSpPr>
          <p:cNvPr id="3" name="Content Placeholder 2"/>
          <p:cNvSpPr>
            <a:spLocks noGrp="1"/>
          </p:cNvSpPr>
          <p:nvPr>
            <p:ph idx="1"/>
          </p:nvPr>
        </p:nvSpPr>
        <p:spPr/>
        <p:txBody>
          <a:bodyPr>
            <a:normAutofit/>
          </a:bodyPr>
          <a:lstStyle/>
          <a:p>
            <a:pPr marL="0" indent="0">
              <a:buNone/>
              <a:defRPr sz="1800"/>
            </a:pPr>
            <a:r>
              <a:rPr sz="2400" dirty="0"/>
              <a:t>• World Economic Forum, “AI in Financial Services,” 2025.</a:t>
            </a:r>
            <a:br>
              <a:rPr sz="2400" dirty="0"/>
            </a:br>
            <a:r>
              <a:rPr sz="2400" dirty="0"/>
              <a:t>• McKinsey &amp; Company, “Global Banking Annual Review,” 2025.</a:t>
            </a:r>
            <a:br>
              <a:rPr sz="2400" dirty="0"/>
            </a:br>
            <a:r>
              <a:rPr sz="2400" dirty="0"/>
              <a:t>• KPMG, “Pulse of Fintech,” 2025.</a:t>
            </a:r>
            <a:br>
              <a:rPr sz="2400" dirty="0"/>
            </a:br>
            <a:r>
              <a:rPr sz="2400" dirty="0"/>
              <a:t>• Euronext, “ESG Trends Report,” 2025.</a:t>
            </a:r>
            <a:br>
              <a:rPr sz="2400" dirty="0"/>
            </a:br>
            <a:r>
              <a:rPr sz="2400" dirty="0"/>
              <a:t>• Statista &amp; industry sources on digital assets and financial technology.</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08754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B05A33-D139-4139-9925-4401F021A87C}"/>
</file>

<file path=customXml/itemProps2.xml><?xml version="1.0" encoding="utf-8"?>
<ds:datastoreItem xmlns:ds="http://schemas.openxmlformats.org/officeDocument/2006/customXml" ds:itemID="{21225583-B947-40A6-9326-A14303FFF9E0}"/>
</file>

<file path=customXml/itemProps3.xml><?xml version="1.0" encoding="utf-8"?>
<ds:datastoreItem xmlns:ds="http://schemas.openxmlformats.org/officeDocument/2006/customXml" ds:itemID="{ACAE7A02-81B5-46A7-8425-678DE7C511D1}"/>
</file>

<file path=docProps/app.xml><?xml version="1.0" encoding="utf-8"?>
<Properties xmlns="http://schemas.openxmlformats.org/officeDocument/2006/extended-properties" xmlns:vt="http://schemas.openxmlformats.org/officeDocument/2006/docPropsVTypes">
  <Template>Office 2013 - 2022 Theme</Template>
  <TotalTime>679</TotalTime>
  <Words>3565</Words>
  <Application>Microsoft Macintosh PowerPoint</Application>
  <PresentationFormat>Widescreen</PresentationFormat>
  <Paragraphs>173</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Times New Roman</vt:lpstr>
      <vt:lpstr>Office 2013 - 2022 Theme</vt:lpstr>
      <vt:lpstr>PowerPoint Presentation</vt:lpstr>
      <vt:lpstr>PowerPoint Presentation</vt:lpstr>
      <vt:lpstr>Overview</vt:lpstr>
      <vt:lpstr>Learning Objectives</vt:lpstr>
      <vt:lpstr>Macro Backdrop: Interest Rates &amp; Monetary Policy</vt:lpstr>
      <vt:lpstr>Capital Markets &amp; Corporate Financing</vt:lpstr>
      <vt:lpstr>AI &amp; Machine Learning in Finance — Overview</vt:lpstr>
      <vt:lpstr>AI Applications in Banking &amp; Wealth Management</vt:lpstr>
      <vt:lpstr>AI Risks, Controls &amp; Governance</vt:lpstr>
      <vt:lpstr>Regulatory Responses to AI in Finance</vt:lpstr>
      <vt:lpstr>Fintech &amp; Embedded Finance</vt:lpstr>
      <vt:lpstr>Payments Innovation: Real-Time Rails &amp; Wallets</vt:lpstr>
      <vt:lpstr>Central Bank Digital Currencies (CBDCs)</vt:lpstr>
      <vt:lpstr>Digital Assets &amp; Stablecoins — Market Evolution</vt:lpstr>
      <vt:lpstr>Decentralized Finance (DeFi) — Essentials</vt:lpstr>
      <vt:lpstr>Tokenization of Real‑World Assets (RWA)</vt:lpstr>
      <vt:lpstr>Stablecoins &amp; On‑Chain Settlement</vt:lpstr>
      <vt:lpstr>Crypto Regulation &amp; Policy Trends</vt:lpstr>
      <vt:lpstr>ESG &amp; Sustainable Finance — Overview</vt:lpstr>
      <vt:lpstr>ESG Disclosure, Taxonomy &amp; Reporting</vt:lpstr>
      <vt:lpstr>Sustainable Debt: Green Bonds &amp; Transition Instruments</vt:lpstr>
      <vt:lpstr>RegTech &amp; Compliance Automation</vt:lpstr>
      <vt:lpstr>Cybersecurity &amp; Fraud Prevention</vt:lpstr>
      <vt:lpstr>Open Banking &amp; API Ecosystems</vt:lpstr>
      <vt:lpstr>Lending Innovations &amp; Alternative Credit Scoring</vt:lpstr>
      <vt:lpstr>InsurTech: Underwriting &amp; Claims Automation</vt:lpstr>
      <vt:lpstr>WealthTech &amp; Retail Investor Trends</vt:lpstr>
      <vt:lpstr>Private Markets &amp; Alternative Investments</vt:lpstr>
      <vt:lpstr>Climate Finance &amp; Transition Risk</vt:lpstr>
      <vt:lpstr>Quantum Computing: Potential Impacts</vt:lpstr>
      <vt:lpstr>Financial Inclusion &amp; Microfinance Innovation</vt:lpstr>
      <vt:lpstr>Accounting &amp; Audit — Digital Transformation</vt:lpstr>
      <vt:lpstr>Cross‑Border Payments &amp; FX Innovations</vt:lpstr>
      <vt:lpstr>Trade Finance Digitization</vt:lpstr>
      <vt:lpstr>Market Structure &amp; Liquidity Developments</vt:lpstr>
      <vt:lpstr>Workforce, Skills &amp; Organizational Change</vt:lpstr>
      <vt:lpstr>Ethics &amp; Consumer Protection in Finance</vt:lpstr>
      <vt:lpstr>Key Takeaways</vt:lpstr>
      <vt:lpstr>References (Selected)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52</cp:revision>
  <dcterms:created xsi:type="dcterms:W3CDTF">2023-04-29T09:08:23Z</dcterms:created>
  <dcterms:modified xsi:type="dcterms:W3CDTF">2025-12-10T18:44:20Z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