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46"/>
  </p:notesMasterIdLst>
  <p:sldIdLst>
    <p:sldId id="256" r:id="rId2"/>
    <p:sldId id="262" r:id="rId3"/>
    <p:sldId id="273" r:id="rId4"/>
    <p:sldId id="276" r:id="rId5"/>
    <p:sldId id="269" r:id="rId6"/>
    <p:sldId id="275" r:id="rId7"/>
    <p:sldId id="277" r:id="rId8"/>
    <p:sldId id="278" r:id="rId9"/>
    <p:sldId id="279" r:id="rId10"/>
    <p:sldId id="270" r:id="rId11"/>
    <p:sldId id="274" r:id="rId12"/>
    <p:sldId id="280" r:id="rId13"/>
    <p:sldId id="281" r:id="rId14"/>
    <p:sldId id="282" r:id="rId15"/>
    <p:sldId id="283" r:id="rId16"/>
    <p:sldId id="284" r:id="rId17"/>
    <p:sldId id="285" r:id="rId18"/>
    <p:sldId id="287" r:id="rId19"/>
    <p:sldId id="286" r:id="rId20"/>
    <p:sldId id="289" r:id="rId21"/>
    <p:sldId id="288" r:id="rId22"/>
    <p:sldId id="290" r:id="rId23"/>
    <p:sldId id="291" r:id="rId24"/>
    <p:sldId id="295" r:id="rId25"/>
    <p:sldId id="296" r:id="rId26"/>
    <p:sldId id="297" r:id="rId27"/>
    <p:sldId id="298" r:id="rId28"/>
    <p:sldId id="300" r:id="rId29"/>
    <p:sldId id="299" r:id="rId30"/>
    <p:sldId id="301" r:id="rId31"/>
    <p:sldId id="302" r:id="rId32"/>
    <p:sldId id="292" r:id="rId33"/>
    <p:sldId id="303" r:id="rId34"/>
    <p:sldId id="307" r:id="rId35"/>
    <p:sldId id="308" r:id="rId36"/>
    <p:sldId id="293" r:id="rId37"/>
    <p:sldId id="304" r:id="rId38"/>
    <p:sldId id="305" r:id="rId39"/>
    <p:sldId id="306" r:id="rId40"/>
    <p:sldId id="294" r:id="rId41"/>
    <p:sldId id="268" r:id="rId42"/>
    <p:sldId id="271" r:id="rId43"/>
    <p:sldId id="272" r:id="rId44"/>
    <p:sldId id="267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5A9E7"/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41646F-D791-4CA2-A717-C4D765645C71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6C2DC1-EF1A-4BF0-B4C9-47110930BB29}">
      <dgm:prSet/>
      <dgm:spPr/>
      <dgm:t>
        <a:bodyPr/>
        <a:lstStyle/>
        <a:p>
          <a:r>
            <a:rPr lang="en-US"/>
            <a:t>What Is Risk</a:t>
          </a:r>
        </a:p>
      </dgm:t>
    </dgm:pt>
    <dgm:pt modelId="{BDFABE90-35CE-4AB4-AA75-963906C64C53}" type="parTrans" cxnId="{8CBF4CD0-4938-4818-861B-A1FF9F8C68CE}">
      <dgm:prSet/>
      <dgm:spPr/>
      <dgm:t>
        <a:bodyPr/>
        <a:lstStyle/>
        <a:p>
          <a:endParaRPr lang="en-US"/>
        </a:p>
      </dgm:t>
    </dgm:pt>
    <dgm:pt modelId="{960FEC72-6B61-48E5-9DE9-C44B04770902}" type="sibTrans" cxnId="{8CBF4CD0-4938-4818-861B-A1FF9F8C68CE}">
      <dgm:prSet/>
      <dgm:spPr/>
      <dgm:t>
        <a:bodyPr/>
        <a:lstStyle/>
        <a:p>
          <a:endParaRPr lang="en-US"/>
        </a:p>
      </dgm:t>
    </dgm:pt>
    <dgm:pt modelId="{C7D740BD-D243-48D4-ACF3-62A0FA03A546}">
      <dgm:prSet/>
      <dgm:spPr/>
      <dgm:t>
        <a:bodyPr/>
        <a:lstStyle/>
        <a:p>
          <a:r>
            <a:rPr lang="en-US"/>
            <a:t>Risk in a Business Context</a:t>
          </a:r>
        </a:p>
      </dgm:t>
    </dgm:pt>
    <dgm:pt modelId="{6C4D2921-BB83-42F3-B2F5-AA964E4ED0E6}" type="parTrans" cxnId="{0D5B96D2-4A85-4D8D-89C6-D681B22DC456}">
      <dgm:prSet/>
      <dgm:spPr/>
      <dgm:t>
        <a:bodyPr/>
        <a:lstStyle/>
        <a:p>
          <a:endParaRPr lang="en-US"/>
        </a:p>
      </dgm:t>
    </dgm:pt>
    <dgm:pt modelId="{79D1F487-A95D-4271-86B5-EB6C8862F750}" type="sibTrans" cxnId="{0D5B96D2-4A85-4D8D-89C6-D681B22DC456}">
      <dgm:prSet/>
      <dgm:spPr/>
      <dgm:t>
        <a:bodyPr/>
        <a:lstStyle/>
        <a:p>
          <a:endParaRPr lang="en-US"/>
        </a:p>
      </dgm:t>
    </dgm:pt>
    <dgm:pt modelId="{86E4830E-081E-4653-97C1-09CA902EEDD1}">
      <dgm:prSet/>
      <dgm:spPr/>
      <dgm:t>
        <a:bodyPr/>
        <a:lstStyle/>
        <a:p>
          <a:r>
            <a:rPr lang="en-US" dirty="0"/>
            <a:t>Risk Management Phases </a:t>
          </a:r>
        </a:p>
      </dgm:t>
    </dgm:pt>
    <dgm:pt modelId="{852D14FE-F6A4-4D18-98C2-BF1961B8095D}" type="parTrans" cxnId="{0456E117-C143-4CAF-BE1E-910F8751D8A5}">
      <dgm:prSet/>
      <dgm:spPr/>
      <dgm:t>
        <a:bodyPr/>
        <a:lstStyle/>
        <a:p>
          <a:endParaRPr lang="en-US"/>
        </a:p>
      </dgm:t>
    </dgm:pt>
    <dgm:pt modelId="{4F522934-4A53-48AE-A270-84C93756C039}" type="sibTrans" cxnId="{0456E117-C143-4CAF-BE1E-910F8751D8A5}">
      <dgm:prSet/>
      <dgm:spPr/>
      <dgm:t>
        <a:bodyPr/>
        <a:lstStyle/>
        <a:p>
          <a:endParaRPr lang="en-US"/>
        </a:p>
      </dgm:t>
    </dgm:pt>
    <dgm:pt modelId="{624739C3-D523-4029-B261-5C2C4429D9A6}">
      <dgm:prSet/>
      <dgm:spPr/>
      <dgm:t>
        <a:bodyPr/>
        <a:lstStyle/>
        <a:p>
          <a:r>
            <a:rPr lang="en-US"/>
            <a:t>Summary </a:t>
          </a:r>
        </a:p>
      </dgm:t>
    </dgm:pt>
    <dgm:pt modelId="{5E8C4247-5350-47CB-9927-1BB194E5F5F0}" type="parTrans" cxnId="{8630CC14-64E6-4419-B2FC-D24153DF6027}">
      <dgm:prSet/>
      <dgm:spPr/>
      <dgm:t>
        <a:bodyPr/>
        <a:lstStyle/>
        <a:p>
          <a:endParaRPr lang="en-US"/>
        </a:p>
      </dgm:t>
    </dgm:pt>
    <dgm:pt modelId="{E6B26D9B-42BA-48AF-B912-37E9B7C0ADF9}" type="sibTrans" cxnId="{8630CC14-64E6-4419-B2FC-D24153DF6027}">
      <dgm:prSet/>
      <dgm:spPr/>
      <dgm:t>
        <a:bodyPr/>
        <a:lstStyle/>
        <a:p>
          <a:endParaRPr lang="en-US"/>
        </a:p>
      </dgm:t>
    </dgm:pt>
    <dgm:pt modelId="{46E60C47-E0CF-4496-AB25-ABE5BBF91509}" type="pres">
      <dgm:prSet presAssocID="{6141646F-D791-4CA2-A717-C4D765645C71}" presName="CompostProcess" presStyleCnt="0">
        <dgm:presLayoutVars>
          <dgm:dir/>
          <dgm:resizeHandles val="exact"/>
        </dgm:presLayoutVars>
      </dgm:prSet>
      <dgm:spPr/>
    </dgm:pt>
    <dgm:pt modelId="{1F1AC938-0592-4844-B21D-05D8BCB29B15}" type="pres">
      <dgm:prSet presAssocID="{6141646F-D791-4CA2-A717-C4D765645C71}" presName="arrow" presStyleLbl="bgShp" presStyleIdx="0" presStyleCnt="1"/>
      <dgm:spPr/>
    </dgm:pt>
    <dgm:pt modelId="{4415ED17-40F4-4D23-8C58-2D632869BCCD}" type="pres">
      <dgm:prSet presAssocID="{6141646F-D791-4CA2-A717-C4D765645C71}" presName="linearProcess" presStyleCnt="0"/>
      <dgm:spPr/>
    </dgm:pt>
    <dgm:pt modelId="{11E0223E-2841-4FFF-AE2D-A97307EA3FF0}" type="pres">
      <dgm:prSet presAssocID="{186C2DC1-EF1A-4BF0-B4C9-47110930BB29}" presName="textNode" presStyleLbl="node1" presStyleIdx="0" presStyleCnt="4">
        <dgm:presLayoutVars>
          <dgm:bulletEnabled val="1"/>
        </dgm:presLayoutVars>
      </dgm:prSet>
      <dgm:spPr/>
    </dgm:pt>
    <dgm:pt modelId="{830DB13F-C211-4FC8-9A73-EEC41DB421EE}" type="pres">
      <dgm:prSet presAssocID="{960FEC72-6B61-48E5-9DE9-C44B04770902}" presName="sibTrans" presStyleCnt="0"/>
      <dgm:spPr/>
    </dgm:pt>
    <dgm:pt modelId="{34C431D1-D978-480B-80ED-812597574604}" type="pres">
      <dgm:prSet presAssocID="{C7D740BD-D243-48D4-ACF3-62A0FA03A546}" presName="textNode" presStyleLbl="node1" presStyleIdx="1" presStyleCnt="4">
        <dgm:presLayoutVars>
          <dgm:bulletEnabled val="1"/>
        </dgm:presLayoutVars>
      </dgm:prSet>
      <dgm:spPr/>
    </dgm:pt>
    <dgm:pt modelId="{E67614F6-A794-4345-86E2-E64FA1ACBDFA}" type="pres">
      <dgm:prSet presAssocID="{79D1F487-A95D-4271-86B5-EB6C8862F750}" presName="sibTrans" presStyleCnt="0"/>
      <dgm:spPr/>
    </dgm:pt>
    <dgm:pt modelId="{5E0978EF-607E-4146-8BF9-1D65CD16C01D}" type="pres">
      <dgm:prSet presAssocID="{86E4830E-081E-4653-97C1-09CA902EEDD1}" presName="textNode" presStyleLbl="node1" presStyleIdx="2" presStyleCnt="4">
        <dgm:presLayoutVars>
          <dgm:bulletEnabled val="1"/>
        </dgm:presLayoutVars>
      </dgm:prSet>
      <dgm:spPr/>
    </dgm:pt>
    <dgm:pt modelId="{5106204F-C65C-4145-9A17-F69A9451538D}" type="pres">
      <dgm:prSet presAssocID="{4F522934-4A53-48AE-A270-84C93756C039}" presName="sibTrans" presStyleCnt="0"/>
      <dgm:spPr/>
    </dgm:pt>
    <dgm:pt modelId="{BCC480EF-0012-42D4-B035-45E90BB92250}" type="pres">
      <dgm:prSet presAssocID="{624739C3-D523-4029-B261-5C2C4429D9A6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137A8F03-D961-4D1C-8E0A-EF1A7C61F929}" type="presOf" srcId="{86E4830E-081E-4653-97C1-09CA902EEDD1}" destId="{5E0978EF-607E-4146-8BF9-1D65CD16C01D}" srcOrd="0" destOrd="0" presId="urn:microsoft.com/office/officeart/2005/8/layout/hProcess9"/>
    <dgm:cxn modelId="{8630CC14-64E6-4419-B2FC-D24153DF6027}" srcId="{6141646F-D791-4CA2-A717-C4D765645C71}" destId="{624739C3-D523-4029-B261-5C2C4429D9A6}" srcOrd="3" destOrd="0" parTransId="{5E8C4247-5350-47CB-9927-1BB194E5F5F0}" sibTransId="{E6B26D9B-42BA-48AF-B912-37E9B7C0ADF9}"/>
    <dgm:cxn modelId="{0456E117-C143-4CAF-BE1E-910F8751D8A5}" srcId="{6141646F-D791-4CA2-A717-C4D765645C71}" destId="{86E4830E-081E-4653-97C1-09CA902EEDD1}" srcOrd="2" destOrd="0" parTransId="{852D14FE-F6A4-4D18-98C2-BF1961B8095D}" sibTransId="{4F522934-4A53-48AE-A270-84C93756C039}"/>
    <dgm:cxn modelId="{E6D8A89B-0960-49AC-83E5-F2F35822A0D9}" type="presOf" srcId="{186C2DC1-EF1A-4BF0-B4C9-47110930BB29}" destId="{11E0223E-2841-4FFF-AE2D-A97307EA3FF0}" srcOrd="0" destOrd="0" presId="urn:microsoft.com/office/officeart/2005/8/layout/hProcess9"/>
    <dgm:cxn modelId="{4E34D5C1-FE46-43AE-856F-2B02530EF3D5}" type="presOf" srcId="{6141646F-D791-4CA2-A717-C4D765645C71}" destId="{46E60C47-E0CF-4496-AB25-ABE5BBF91509}" srcOrd="0" destOrd="0" presId="urn:microsoft.com/office/officeart/2005/8/layout/hProcess9"/>
    <dgm:cxn modelId="{8CBF4CD0-4938-4818-861B-A1FF9F8C68CE}" srcId="{6141646F-D791-4CA2-A717-C4D765645C71}" destId="{186C2DC1-EF1A-4BF0-B4C9-47110930BB29}" srcOrd="0" destOrd="0" parTransId="{BDFABE90-35CE-4AB4-AA75-963906C64C53}" sibTransId="{960FEC72-6B61-48E5-9DE9-C44B04770902}"/>
    <dgm:cxn modelId="{0D5B96D2-4A85-4D8D-89C6-D681B22DC456}" srcId="{6141646F-D791-4CA2-A717-C4D765645C71}" destId="{C7D740BD-D243-48D4-ACF3-62A0FA03A546}" srcOrd="1" destOrd="0" parTransId="{6C4D2921-BB83-42F3-B2F5-AA964E4ED0E6}" sibTransId="{79D1F487-A95D-4271-86B5-EB6C8862F750}"/>
    <dgm:cxn modelId="{7302FFD3-F4DB-4F9E-A806-516338187381}" type="presOf" srcId="{624739C3-D523-4029-B261-5C2C4429D9A6}" destId="{BCC480EF-0012-42D4-B035-45E90BB92250}" srcOrd="0" destOrd="0" presId="urn:microsoft.com/office/officeart/2005/8/layout/hProcess9"/>
    <dgm:cxn modelId="{EA9FC2E4-7073-495E-90AA-EDA2331A510C}" type="presOf" srcId="{C7D740BD-D243-48D4-ACF3-62A0FA03A546}" destId="{34C431D1-D978-480B-80ED-812597574604}" srcOrd="0" destOrd="0" presId="urn:microsoft.com/office/officeart/2005/8/layout/hProcess9"/>
    <dgm:cxn modelId="{4275355B-08E4-4ADF-B922-43916B432885}" type="presParOf" srcId="{46E60C47-E0CF-4496-AB25-ABE5BBF91509}" destId="{1F1AC938-0592-4844-B21D-05D8BCB29B15}" srcOrd="0" destOrd="0" presId="urn:microsoft.com/office/officeart/2005/8/layout/hProcess9"/>
    <dgm:cxn modelId="{7F3378B9-B0B7-44E2-9C09-58D01DF8686C}" type="presParOf" srcId="{46E60C47-E0CF-4496-AB25-ABE5BBF91509}" destId="{4415ED17-40F4-4D23-8C58-2D632869BCCD}" srcOrd="1" destOrd="0" presId="urn:microsoft.com/office/officeart/2005/8/layout/hProcess9"/>
    <dgm:cxn modelId="{B798007A-7DC0-45D5-BB28-D599D9358DAB}" type="presParOf" srcId="{4415ED17-40F4-4D23-8C58-2D632869BCCD}" destId="{11E0223E-2841-4FFF-AE2D-A97307EA3FF0}" srcOrd="0" destOrd="0" presId="urn:microsoft.com/office/officeart/2005/8/layout/hProcess9"/>
    <dgm:cxn modelId="{2DBFB0F1-805B-4413-84FA-17F2E96B428E}" type="presParOf" srcId="{4415ED17-40F4-4D23-8C58-2D632869BCCD}" destId="{830DB13F-C211-4FC8-9A73-EEC41DB421EE}" srcOrd="1" destOrd="0" presId="urn:microsoft.com/office/officeart/2005/8/layout/hProcess9"/>
    <dgm:cxn modelId="{02D28071-E6CC-4372-A149-4A499C66C684}" type="presParOf" srcId="{4415ED17-40F4-4D23-8C58-2D632869BCCD}" destId="{34C431D1-D978-480B-80ED-812597574604}" srcOrd="2" destOrd="0" presId="urn:microsoft.com/office/officeart/2005/8/layout/hProcess9"/>
    <dgm:cxn modelId="{E9079B8A-3CAC-4A3C-9587-56422FEAF103}" type="presParOf" srcId="{4415ED17-40F4-4D23-8C58-2D632869BCCD}" destId="{E67614F6-A794-4345-86E2-E64FA1ACBDFA}" srcOrd="3" destOrd="0" presId="urn:microsoft.com/office/officeart/2005/8/layout/hProcess9"/>
    <dgm:cxn modelId="{38F927E7-5EEA-4905-A590-782336A395F9}" type="presParOf" srcId="{4415ED17-40F4-4D23-8C58-2D632869BCCD}" destId="{5E0978EF-607E-4146-8BF9-1D65CD16C01D}" srcOrd="4" destOrd="0" presId="urn:microsoft.com/office/officeart/2005/8/layout/hProcess9"/>
    <dgm:cxn modelId="{B896743A-6E66-4E59-B9BE-9EEADCE94EC3}" type="presParOf" srcId="{4415ED17-40F4-4D23-8C58-2D632869BCCD}" destId="{5106204F-C65C-4145-9A17-F69A9451538D}" srcOrd="5" destOrd="0" presId="urn:microsoft.com/office/officeart/2005/8/layout/hProcess9"/>
    <dgm:cxn modelId="{D39E3CBA-9D2C-43CB-AC0A-BC5B717FF240}" type="presParOf" srcId="{4415ED17-40F4-4D23-8C58-2D632869BCCD}" destId="{BCC480EF-0012-42D4-B035-45E90BB92250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C07A27-19C2-4CE8-9993-DF5140AA1DF0}" type="doc">
      <dgm:prSet loTypeId="urn:microsoft.com/office/officeart/2005/8/layout/cycle8" loCatId="cycle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47B10D4-6540-4DE7-A554-6B404E41C763}">
      <dgm:prSet custT="1"/>
      <dgm:spPr/>
      <dgm:t>
        <a:bodyPr/>
        <a:lstStyle/>
        <a:p>
          <a:r>
            <a:rPr lang="en-US" sz="2000" dirty="0"/>
            <a:t>(1) Risk Identification</a:t>
          </a:r>
        </a:p>
      </dgm:t>
    </dgm:pt>
    <dgm:pt modelId="{80972416-0768-4976-AFA0-BDCF39937410}" type="parTrans" cxnId="{B8BEC398-E03C-4172-A901-FE55056CE6F1}">
      <dgm:prSet/>
      <dgm:spPr/>
      <dgm:t>
        <a:bodyPr/>
        <a:lstStyle/>
        <a:p>
          <a:endParaRPr lang="en-US" sz="1800"/>
        </a:p>
      </dgm:t>
    </dgm:pt>
    <dgm:pt modelId="{ECA45242-3DFE-4E50-A983-010C666B97EA}" type="sibTrans" cxnId="{B8BEC398-E03C-4172-A901-FE55056CE6F1}">
      <dgm:prSet/>
      <dgm:spPr/>
      <dgm:t>
        <a:bodyPr/>
        <a:lstStyle/>
        <a:p>
          <a:endParaRPr lang="en-US" sz="1800"/>
        </a:p>
      </dgm:t>
    </dgm:pt>
    <dgm:pt modelId="{12996215-5611-4E4E-97C1-6676317C6562}">
      <dgm:prSet custT="1"/>
      <dgm:spPr/>
      <dgm:t>
        <a:bodyPr/>
        <a:lstStyle/>
        <a:p>
          <a:r>
            <a:rPr lang="en-US" sz="2000" dirty="0"/>
            <a:t>(2) Risk Assessments</a:t>
          </a:r>
        </a:p>
      </dgm:t>
    </dgm:pt>
    <dgm:pt modelId="{19F28A28-2140-4EA1-949E-9D9542CB8323}" type="parTrans" cxnId="{6DF087D6-9952-4363-ABE9-B512074B7E7B}">
      <dgm:prSet/>
      <dgm:spPr/>
      <dgm:t>
        <a:bodyPr/>
        <a:lstStyle/>
        <a:p>
          <a:endParaRPr lang="en-US" sz="1800"/>
        </a:p>
      </dgm:t>
    </dgm:pt>
    <dgm:pt modelId="{05803C23-AFC4-45CA-869B-5C3675C20624}" type="sibTrans" cxnId="{6DF087D6-9952-4363-ABE9-B512074B7E7B}">
      <dgm:prSet/>
      <dgm:spPr/>
      <dgm:t>
        <a:bodyPr/>
        <a:lstStyle/>
        <a:p>
          <a:endParaRPr lang="en-US" sz="1800"/>
        </a:p>
      </dgm:t>
    </dgm:pt>
    <dgm:pt modelId="{FDA5277A-D9A6-4B75-970B-A72CE86F94D2}">
      <dgm:prSet custT="1"/>
      <dgm:spPr/>
      <dgm:t>
        <a:bodyPr/>
        <a:lstStyle/>
        <a:p>
          <a:r>
            <a:rPr lang="en-US" sz="2000" dirty="0"/>
            <a:t>(3) Risk prioritization and Response Planning</a:t>
          </a:r>
        </a:p>
      </dgm:t>
    </dgm:pt>
    <dgm:pt modelId="{23EEB8E2-22FE-4F07-ABE7-105CBE8285B4}" type="parTrans" cxnId="{C491CEE8-0A12-45EA-8889-B7894B73E9AE}">
      <dgm:prSet/>
      <dgm:spPr/>
      <dgm:t>
        <a:bodyPr/>
        <a:lstStyle/>
        <a:p>
          <a:endParaRPr lang="en-US" sz="1800"/>
        </a:p>
      </dgm:t>
    </dgm:pt>
    <dgm:pt modelId="{DE0C4D36-03FC-490B-9B86-A3B66814F5F5}" type="sibTrans" cxnId="{C491CEE8-0A12-45EA-8889-B7894B73E9AE}">
      <dgm:prSet/>
      <dgm:spPr/>
      <dgm:t>
        <a:bodyPr/>
        <a:lstStyle/>
        <a:p>
          <a:endParaRPr lang="en-US" sz="1800"/>
        </a:p>
      </dgm:t>
    </dgm:pt>
    <dgm:pt modelId="{D293FCA5-D424-455B-BA8E-5F968194AABC}">
      <dgm:prSet custT="1"/>
      <dgm:spPr/>
      <dgm:t>
        <a:bodyPr/>
        <a:lstStyle/>
        <a:p>
          <a:r>
            <a:rPr lang="en-US" sz="2000" dirty="0"/>
            <a:t>(4) Risk Monitoring</a:t>
          </a:r>
        </a:p>
      </dgm:t>
    </dgm:pt>
    <dgm:pt modelId="{3A810540-BE8B-44EF-AAC7-E824E33C8DD6}" type="parTrans" cxnId="{54D91756-8AF3-4834-A29F-EF9B2F6CA56D}">
      <dgm:prSet/>
      <dgm:spPr/>
      <dgm:t>
        <a:bodyPr/>
        <a:lstStyle/>
        <a:p>
          <a:endParaRPr lang="en-US" sz="1800"/>
        </a:p>
      </dgm:t>
    </dgm:pt>
    <dgm:pt modelId="{3A070BEC-4CC6-4A33-B861-B85F50E8FD77}" type="sibTrans" cxnId="{54D91756-8AF3-4834-A29F-EF9B2F6CA56D}">
      <dgm:prSet/>
      <dgm:spPr/>
      <dgm:t>
        <a:bodyPr/>
        <a:lstStyle/>
        <a:p>
          <a:endParaRPr lang="en-US" sz="1800"/>
        </a:p>
      </dgm:t>
    </dgm:pt>
    <dgm:pt modelId="{537F245C-697C-445F-B051-629ADCFB5F18}" type="pres">
      <dgm:prSet presAssocID="{4BC07A27-19C2-4CE8-9993-DF5140AA1DF0}" presName="compositeShape" presStyleCnt="0">
        <dgm:presLayoutVars>
          <dgm:chMax val="7"/>
          <dgm:dir/>
          <dgm:resizeHandles val="exact"/>
        </dgm:presLayoutVars>
      </dgm:prSet>
      <dgm:spPr/>
    </dgm:pt>
    <dgm:pt modelId="{725DF526-C796-4059-9445-CEEA50F9DD28}" type="pres">
      <dgm:prSet presAssocID="{4BC07A27-19C2-4CE8-9993-DF5140AA1DF0}" presName="wedge1" presStyleLbl="node1" presStyleIdx="0" presStyleCnt="4"/>
      <dgm:spPr/>
    </dgm:pt>
    <dgm:pt modelId="{734F1F16-6174-4566-B10F-143AE9EC6798}" type="pres">
      <dgm:prSet presAssocID="{4BC07A27-19C2-4CE8-9993-DF5140AA1DF0}" presName="dummy1a" presStyleCnt="0"/>
      <dgm:spPr/>
    </dgm:pt>
    <dgm:pt modelId="{FDB5CC29-B0C9-47F9-9815-F5F009896945}" type="pres">
      <dgm:prSet presAssocID="{4BC07A27-19C2-4CE8-9993-DF5140AA1DF0}" presName="dummy1b" presStyleCnt="0"/>
      <dgm:spPr/>
    </dgm:pt>
    <dgm:pt modelId="{26470BB7-BB5E-4E66-AD5D-1735564F3D86}" type="pres">
      <dgm:prSet presAssocID="{4BC07A27-19C2-4CE8-9993-DF5140AA1DF0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3E4877A-E399-4A10-A870-D1A640328B79}" type="pres">
      <dgm:prSet presAssocID="{4BC07A27-19C2-4CE8-9993-DF5140AA1DF0}" presName="wedge2" presStyleLbl="node1" presStyleIdx="1" presStyleCnt="4"/>
      <dgm:spPr/>
    </dgm:pt>
    <dgm:pt modelId="{0F5E2761-B87C-4802-A8C9-25B1B5A487E0}" type="pres">
      <dgm:prSet presAssocID="{4BC07A27-19C2-4CE8-9993-DF5140AA1DF0}" presName="dummy2a" presStyleCnt="0"/>
      <dgm:spPr/>
    </dgm:pt>
    <dgm:pt modelId="{BC9A4598-E9C2-472C-B7CE-2BDA2E67CA74}" type="pres">
      <dgm:prSet presAssocID="{4BC07A27-19C2-4CE8-9993-DF5140AA1DF0}" presName="dummy2b" presStyleCnt="0"/>
      <dgm:spPr/>
    </dgm:pt>
    <dgm:pt modelId="{A97C05FD-8AF0-4C1C-B6CF-2416918323C5}" type="pres">
      <dgm:prSet presAssocID="{4BC07A27-19C2-4CE8-9993-DF5140AA1DF0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CCBC546-932D-4FBC-B8FD-A5CFD568351C}" type="pres">
      <dgm:prSet presAssocID="{4BC07A27-19C2-4CE8-9993-DF5140AA1DF0}" presName="wedge3" presStyleLbl="node1" presStyleIdx="2" presStyleCnt="4"/>
      <dgm:spPr/>
    </dgm:pt>
    <dgm:pt modelId="{89D5E687-4BCB-4163-A192-19DE1F1F0F3C}" type="pres">
      <dgm:prSet presAssocID="{4BC07A27-19C2-4CE8-9993-DF5140AA1DF0}" presName="dummy3a" presStyleCnt="0"/>
      <dgm:spPr/>
    </dgm:pt>
    <dgm:pt modelId="{F64C4445-F516-45A8-9321-D4A5F890FAFB}" type="pres">
      <dgm:prSet presAssocID="{4BC07A27-19C2-4CE8-9993-DF5140AA1DF0}" presName="dummy3b" presStyleCnt="0"/>
      <dgm:spPr/>
    </dgm:pt>
    <dgm:pt modelId="{529F402C-0A07-441B-A547-09F529A75094}" type="pres">
      <dgm:prSet presAssocID="{4BC07A27-19C2-4CE8-9993-DF5140AA1DF0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C6836EBF-F7A1-4594-905B-7B49CEC3ADB0}" type="pres">
      <dgm:prSet presAssocID="{4BC07A27-19C2-4CE8-9993-DF5140AA1DF0}" presName="wedge4" presStyleLbl="node1" presStyleIdx="3" presStyleCnt="4"/>
      <dgm:spPr/>
    </dgm:pt>
    <dgm:pt modelId="{5E94E8E4-7D27-4CB9-8B93-EBB4959D9523}" type="pres">
      <dgm:prSet presAssocID="{4BC07A27-19C2-4CE8-9993-DF5140AA1DF0}" presName="dummy4a" presStyleCnt="0"/>
      <dgm:spPr/>
    </dgm:pt>
    <dgm:pt modelId="{CE9B96DE-EFBC-472B-A2FA-53B8CB8C1DEA}" type="pres">
      <dgm:prSet presAssocID="{4BC07A27-19C2-4CE8-9993-DF5140AA1DF0}" presName="dummy4b" presStyleCnt="0"/>
      <dgm:spPr/>
    </dgm:pt>
    <dgm:pt modelId="{AC45C47B-EA27-485C-9D2C-440C2F5F4E41}" type="pres">
      <dgm:prSet presAssocID="{4BC07A27-19C2-4CE8-9993-DF5140AA1DF0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E466AF3F-CBEA-46CC-AA72-315D35969EA0}" type="pres">
      <dgm:prSet presAssocID="{ECA45242-3DFE-4E50-A983-010C666B97EA}" presName="arrowWedge1" presStyleLbl="fgSibTrans2D1" presStyleIdx="0" presStyleCnt="4"/>
      <dgm:spPr/>
    </dgm:pt>
    <dgm:pt modelId="{DCEBE333-20C9-47BB-9A68-626457D30E17}" type="pres">
      <dgm:prSet presAssocID="{05803C23-AFC4-45CA-869B-5C3675C20624}" presName="arrowWedge2" presStyleLbl="fgSibTrans2D1" presStyleIdx="1" presStyleCnt="4"/>
      <dgm:spPr/>
    </dgm:pt>
    <dgm:pt modelId="{12809936-326A-423B-99DB-91D78801233C}" type="pres">
      <dgm:prSet presAssocID="{DE0C4D36-03FC-490B-9B86-A3B66814F5F5}" presName="arrowWedge3" presStyleLbl="fgSibTrans2D1" presStyleIdx="2" presStyleCnt="4"/>
      <dgm:spPr/>
    </dgm:pt>
    <dgm:pt modelId="{E170349C-EE1F-49A7-B339-B90086679A58}" type="pres">
      <dgm:prSet presAssocID="{3A070BEC-4CC6-4A33-B861-B85F50E8FD77}" presName="arrowWedge4" presStyleLbl="fgSibTrans2D1" presStyleIdx="3" presStyleCnt="4"/>
      <dgm:spPr/>
    </dgm:pt>
  </dgm:ptLst>
  <dgm:cxnLst>
    <dgm:cxn modelId="{B2B7423F-0FA2-42F8-BBB8-CD5383267C2A}" type="presOf" srcId="{12996215-5611-4E4E-97C1-6676317C6562}" destId="{A97C05FD-8AF0-4C1C-B6CF-2416918323C5}" srcOrd="1" destOrd="0" presId="urn:microsoft.com/office/officeart/2005/8/layout/cycle8"/>
    <dgm:cxn modelId="{7624EF49-1D48-4862-9E6C-E3C65644A72D}" type="presOf" srcId="{FDA5277A-D9A6-4B75-970B-A72CE86F94D2}" destId="{529F402C-0A07-441B-A547-09F529A75094}" srcOrd="1" destOrd="0" presId="urn:microsoft.com/office/officeart/2005/8/layout/cycle8"/>
    <dgm:cxn modelId="{54D91756-8AF3-4834-A29F-EF9B2F6CA56D}" srcId="{4BC07A27-19C2-4CE8-9993-DF5140AA1DF0}" destId="{D293FCA5-D424-455B-BA8E-5F968194AABC}" srcOrd="3" destOrd="0" parTransId="{3A810540-BE8B-44EF-AAC7-E824E33C8DD6}" sibTransId="{3A070BEC-4CC6-4A33-B861-B85F50E8FD77}"/>
    <dgm:cxn modelId="{152B6A83-A9AC-43E5-AB7E-966F9E6B8CB7}" type="presOf" srcId="{D293FCA5-D424-455B-BA8E-5F968194AABC}" destId="{C6836EBF-F7A1-4594-905B-7B49CEC3ADB0}" srcOrd="0" destOrd="0" presId="urn:microsoft.com/office/officeart/2005/8/layout/cycle8"/>
    <dgm:cxn modelId="{B8BEC398-E03C-4172-A901-FE55056CE6F1}" srcId="{4BC07A27-19C2-4CE8-9993-DF5140AA1DF0}" destId="{547B10D4-6540-4DE7-A554-6B404E41C763}" srcOrd="0" destOrd="0" parTransId="{80972416-0768-4976-AFA0-BDCF39937410}" sibTransId="{ECA45242-3DFE-4E50-A983-010C666B97EA}"/>
    <dgm:cxn modelId="{3FF64AA2-BD6F-430B-967C-F014451A73B2}" type="presOf" srcId="{547B10D4-6540-4DE7-A554-6B404E41C763}" destId="{725DF526-C796-4059-9445-CEEA50F9DD28}" srcOrd="0" destOrd="0" presId="urn:microsoft.com/office/officeart/2005/8/layout/cycle8"/>
    <dgm:cxn modelId="{CCC6B6CC-1204-4EEF-8EA9-544A015D3EAA}" type="presOf" srcId="{D293FCA5-D424-455B-BA8E-5F968194AABC}" destId="{AC45C47B-EA27-485C-9D2C-440C2F5F4E41}" srcOrd="1" destOrd="0" presId="urn:microsoft.com/office/officeart/2005/8/layout/cycle8"/>
    <dgm:cxn modelId="{830CA5D4-6961-406F-A4A3-250480BB64ED}" type="presOf" srcId="{4BC07A27-19C2-4CE8-9993-DF5140AA1DF0}" destId="{537F245C-697C-445F-B051-629ADCFB5F18}" srcOrd="0" destOrd="0" presId="urn:microsoft.com/office/officeart/2005/8/layout/cycle8"/>
    <dgm:cxn modelId="{8031FED4-4763-4D0E-99DA-55656A6A5838}" type="presOf" srcId="{547B10D4-6540-4DE7-A554-6B404E41C763}" destId="{26470BB7-BB5E-4E66-AD5D-1735564F3D86}" srcOrd="1" destOrd="0" presId="urn:microsoft.com/office/officeart/2005/8/layout/cycle8"/>
    <dgm:cxn modelId="{75EB24D5-CBD7-47A7-B4DF-7A42B58D6F3C}" type="presOf" srcId="{12996215-5611-4E4E-97C1-6676317C6562}" destId="{83E4877A-E399-4A10-A870-D1A640328B79}" srcOrd="0" destOrd="0" presId="urn:microsoft.com/office/officeart/2005/8/layout/cycle8"/>
    <dgm:cxn modelId="{6DF087D6-9952-4363-ABE9-B512074B7E7B}" srcId="{4BC07A27-19C2-4CE8-9993-DF5140AA1DF0}" destId="{12996215-5611-4E4E-97C1-6676317C6562}" srcOrd="1" destOrd="0" parTransId="{19F28A28-2140-4EA1-949E-9D9542CB8323}" sibTransId="{05803C23-AFC4-45CA-869B-5C3675C20624}"/>
    <dgm:cxn modelId="{4838F8DA-B528-4354-A2A8-12664ADC1C58}" type="presOf" srcId="{FDA5277A-D9A6-4B75-970B-A72CE86F94D2}" destId="{6CCBC546-932D-4FBC-B8FD-A5CFD568351C}" srcOrd="0" destOrd="0" presId="urn:microsoft.com/office/officeart/2005/8/layout/cycle8"/>
    <dgm:cxn modelId="{C491CEE8-0A12-45EA-8889-B7894B73E9AE}" srcId="{4BC07A27-19C2-4CE8-9993-DF5140AA1DF0}" destId="{FDA5277A-D9A6-4B75-970B-A72CE86F94D2}" srcOrd="2" destOrd="0" parTransId="{23EEB8E2-22FE-4F07-ABE7-105CBE8285B4}" sibTransId="{DE0C4D36-03FC-490B-9B86-A3B66814F5F5}"/>
    <dgm:cxn modelId="{EEE200C1-3360-41D2-8938-8BA7EF1FC483}" type="presParOf" srcId="{537F245C-697C-445F-B051-629ADCFB5F18}" destId="{725DF526-C796-4059-9445-CEEA50F9DD28}" srcOrd="0" destOrd="0" presId="urn:microsoft.com/office/officeart/2005/8/layout/cycle8"/>
    <dgm:cxn modelId="{0B1EEA93-1399-461A-AB28-F587A1E08E28}" type="presParOf" srcId="{537F245C-697C-445F-B051-629ADCFB5F18}" destId="{734F1F16-6174-4566-B10F-143AE9EC6798}" srcOrd="1" destOrd="0" presId="urn:microsoft.com/office/officeart/2005/8/layout/cycle8"/>
    <dgm:cxn modelId="{85D66575-A269-44D3-8C5C-0BF5510FAB04}" type="presParOf" srcId="{537F245C-697C-445F-B051-629ADCFB5F18}" destId="{FDB5CC29-B0C9-47F9-9815-F5F009896945}" srcOrd="2" destOrd="0" presId="urn:microsoft.com/office/officeart/2005/8/layout/cycle8"/>
    <dgm:cxn modelId="{9A6A82A8-409B-48F1-B951-1B1A617B9A81}" type="presParOf" srcId="{537F245C-697C-445F-B051-629ADCFB5F18}" destId="{26470BB7-BB5E-4E66-AD5D-1735564F3D86}" srcOrd="3" destOrd="0" presId="urn:microsoft.com/office/officeart/2005/8/layout/cycle8"/>
    <dgm:cxn modelId="{B1C7C3F5-2806-48A2-B63A-8CE0BFA671EB}" type="presParOf" srcId="{537F245C-697C-445F-B051-629ADCFB5F18}" destId="{83E4877A-E399-4A10-A870-D1A640328B79}" srcOrd="4" destOrd="0" presId="urn:microsoft.com/office/officeart/2005/8/layout/cycle8"/>
    <dgm:cxn modelId="{942A1107-6B70-4DF7-AECA-CD8161D7BCE8}" type="presParOf" srcId="{537F245C-697C-445F-B051-629ADCFB5F18}" destId="{0F5E2761-B87C-4802-A8C9-25B1B5A487E0}" srcOrd="5" destOrd="0" presId="urn:microsoft.com/office/officeart/2005/8/layout/cycle8"/>
    <dgm:cxn modelId="{667C3890-77BA-486C-A764-B7A04AF34950}" type="presParOf" srcId="{537F245C-697C-445F-B051-629ADCFB5F18}" destId="{BC9A4598-E9C2-472C-B7CE-2BDA2E67CA74}" srcOrd="6" destOrd="0" presId="urn:microsoft.com/office/officeart/2005/8/layout/cycle8"/>
    <dgm:cxn modelId="{A593BB3D-2187-4369-9EF3-7CCD4131CB6E}" type="presParOf" srcId="{537F245C-697C-445F-B051-629ADCFB5F18}" destId="{A97C05FD-8AF0-4C1C-B6CF-2416918323C5}" srcOrd="7" destOrd="0" presId="urn:microsoft.com/office/officeart/2005/8/layout/cycle8"/>
    <dgm:cxn modelId="{6B5B39D5-6279-4CF6-83ED-52C4DE2AB0BC}" type="presParOf" srcId="{537F245C-697C-445F-B051-629ADCFB5F18}" destId="{6CCBC546-932D-4FBC-B8FD-A5CFD568351C}" srcOrd="8" destOrd="0" presId="urn:microsoft.com/office/officeart/2005/8/layout/cycle8"/>
    <dgm:cxn modelId="{F4C5A1B1-EAA4-4E66-BD8D-EDFAE057FD5A}" type="presParOf" srcId="{537F245C-697C-445F-B051-629ADCFB5F18}" destId="{89D5E687-4BCB-4163-A192-19DE1F1F0F3C}" srcOrd="9" destOrd="0" presId="urn:microsoft.com/office/officeart/2005/8/layout/cycle8"/>
    <dgm:cxn modelId="{9FFDC505-EBD4-4AA3-8391-6CF947B3121A}" type="presParOf" srcId="{537F245C-697C-445F-B051-629ADCFB5F18}" destId="{F64C4445-F516-45A8-9321-D4A5F890FAFB}" srcOrd="10" destOrd="0" presId="urn:microsoft.com/office/officeart/2005/8/layout/cycle8"/>
    <dgm:cxn modelId="{1CBF6146-CBEB-433B-92AB-A6647A40D58C}" type="presParOf" srcId="{537F245C-697C-445F-B051-629ADCFB5F18}" destId="{529F402C-0A07-441B-A547-09F529A75094}" srcOrd="11" destOrd="0" presId="urn:microsoft.com/office/officeart/2005/8/layout/cycle8"/>
    <dgm:cxn modelId="{B6B1637D-A3D1-4072-93EA-1F241ABE975D}" type="presParOf" srcId="{537F245C-697C-445F-B051-629ADCFB5F18}" destId="{C6836EBF-F7A1-4594-905B-7B49CEC3ADB0}" srcOrd="12" destOrd="0" presId="urn:microsoft.com/office/officeart/2005/8/layout/cycle8"/>
    <dgm:cxn modelId="{69D11B22-0F92-4C67-BCD8-668003AA446E}" type="presParOf" srcId="{537F245C-697C-445F-B051-629ADCFB5F18}" destId="{5E94E8E4-7D27-4CB9-8B93-EBB4959D9523}" srcOrd="13" destOrd="0" presId="urn:microsoft.com/office/officeart/2005/8/layout/cycle8"/>
    <dgm:cxn modelId="{AC2288C0-D46B-4A9C-978E-0D349F0A0872}" type="presParOf" srcId="{537F245C-697C-445F-B051-629ADCFB5F18}" destId="{CE9B96DE-EFBC-472B-A2FA-53B8CB8C1DEA}" srcOrd="14" destOrd="0" presId="urn:microsoft.com/office/officeart/2005/8/layout/cycle8"/>
    <dgm:cxn modelId="{6A8946D6-6586-4DF3-ACA7-EB18C7718BFF}" type="presParOf" srcId="{537F245C-697C-445F-B051-629ADCFB5F18}" destId="{AC45C47B-EA27-485C-9D2C-440C2F5F4E41}" srcOrd="15" destOrd="0" presId="urn:microsoft.com/office/officeart/2005/8/layout/cycle8"/>
    <dgm:cxn modelId="{1C255D42-8A8F-4D2A-9073-A81565D1C6FA}" type="presParOf" srcId="{537F245C-697C-445F-B051-629ADCFB5F18}" destId="{E466AF3F-CBEA-46CC-AA72-315D35969EA0}" srcOrd="16" destOrd="0" presId="urn:microsoft.com/office/officeart/2005/8/layout/cycle8"/>
    <dgm:cxn modelId="{1F529DE2-2E95-40B6-A89A-6817E97181A4}" type="presParOf" srcId="{537F245C-697C-445F-B051-629ADCFB5F18}" destId="{DCEBE333-20C9-47BB-9A68-626457D30E17}" srcOrd="17" destOrd="0" presId="urn:microsoft.com/office/officeart/2005/8/layout/cycle8"/>
    <dgm:cxn modelId="{22C3CEB4-CACB-489D-A7B5-43713A52C059}" type="presParOf" srcId="{537F245C-697C-445F-B051-629ADCFB5F18}" destId="{12809936-326A-423B-99DB-91D78801233C}" srcOrd="18" destOrd="0" presId="urn:microsoft.com/office/officeart/2005/8/layout/cycle8"/>
    <dgm:cxn modelId="{30277D1E-E19C-45C0-85D2-42700242210C}" type="presParOf" srcId="{537F245C-697C-445F-B051-629ADCFB5F18}" destId="{E170349C-EE1F-49A7-B339-B90086679A58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1AC938-0592-4844-B21D-05D8BCB29B15}">
      <dsp:nvSpPr>
        <dsp:cNvPr id="0" name=""/>
        <dsp:cNvSpPr/>
      </dsp:nvSpPr>
      <dsp:spPr>
        <a:xfrm>
          <a:off x="624334" y="0"/>
          <a:ext cx="7075785" cy="4509222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0223E-2841-4FFF-AE2D-A97307EA3FF0}">
      <dsp:nvSpPr>
        <dsp:cNvPr id="0" name=""/>
        <dsp:cNvSpPr/>
      </dsp:nvSpPr>
      <dsp:spPr>
        <a:xfrm>
          <a:off x="4166" y="1352766"/>
          <a:ext cx="2003884" cy="1803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Is Risk</a:t>
          </a:r>
        </a:p>
      </dsp:txBody>
      <dsp:txXfrm>
        <a:off x="92215" y="1440815"/>
        <a:ext cx="1827786" cy="1627590"/>
      </dsp:txXfrm>
    </dsp:sp>
    <dsp:sp modelId="{34C431D1-D978-480B-80ED-812597574604}">
      <dsp:nvSpPr>
        <dsp:cNvPr id="0" name=""/>
        <dsp:cNvSpPr/>
      </dsp:nvSpPr>
      <dsp:spPr>
        <a:xfrm>
          <a:off x="2108245" y="1352766"/>
          <a:ext cx="2003884" cy="1803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Risk in a Business Context</a:t>
          </a:r>
        </a:p>
      </dsp:txBody>
      <dsp:txXfrm>
        <a:off x="2196294" y="1440815"/>
        <a:ext cx="1827786" cy="1627590"/>
      </dsp:txXfrm>
    </dsp:sp>
    <dsp:sp modelId="{5E0978EF-607E-4146-8BF9-1D65CD16C01D}">
      <dsp:nvSpPr>
        <dsp:cNvPr id="0" name=""/>
        <dsp:cNvSpPr/>
      </dsp:nvSpPr>
      <dsp:spPr>
        <a:xfrm>
          <a:off x="4212324" y="1352766"/>
          <a:ext cx="2003884" cy="1803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Risk Management Phases </a:t>
          </a:r>
        </a:p>
      </dsp:txBody>
      <dsp:txXfrm>
        <a:off x="4300373" y="1440815"/>
        <a:ext cx="1827786" cy="1627590"/>
      </dsp:txXfrm>
    </dsp:sp>
    <dsp:sp modelId="{BCC480EF-0012-42D4-B035-45E90BB92250}">
      <dsp:nvSpPr>
        <dsp:cNvPr id="0" name=""/>
        <dsp:cNvSpPr/>
      </dsp:nvSpPr>
      <dsp:spPr>
        <a:xfrm>
          <a:off x="6316403" y="1352766"/>
          <a:ext cx="2003884" cy="180368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Summary </a:t>
          </a:r>
        </a:p>
      </dsp:txBody>
      <dsp:txXfrm>
        <a:off x="6404452" y="1440815"/>
        <a:ext cx="1827786" cy="16275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5DF526-C796-4059-9445-CEEA50F9DD28}">
      <dsp:nvSpPr>
        <dsp:cNvPr id="0" name=""/>
        <dsp:cNvSpPr/>
      </dsp:nvSpPr>
      <dsp:spPr>
        <a:xfrm>
          <a:off x="1009501" y="329802"/>
          <a:ext cx="4433290" cy="4433290"/>
        </a:xfrm>
        <a:prstGeom prst="pie">
          <a:avLst>
            <a:gd name="adj1" fmla="val 16200000"/>
            <a:gd name="adj2" fmla="val 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(1) Risk Identification</a:t>
          </a:r>
        </a:p>
      </dsp:txBody>
      <dsp:txXfrm>
        <a:off x="3362840" y="1248654"/>
        <a:ext cx="1636095" cy="1213877"/>
      </dsp:txXfrm>
    </dsp:sp>
    <dsp:sp modelId="{83E4877A-E399-4A10-A870-D1A640328B79}">
      <dsp:nvSpPr>
        <dsp:cNvPr id="0" name=""/>
        <dsp:cNvSpPr/>
      </dsp:nvSpPr>
      <dsp:spPr>
        <a:xfrm>
          <a:off x="1009501" y="478634"/>
          <a:ext cx="4433290" cy="4433290"/>
        </a:xfrm>
        <a:prstGeom prst="pie">
          <a:avLst>
            <a:gd name="adj1" fmla="val 0"/>
            <a:gd name="adj2" fmla="val 540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(2) Risk Assessments</a:t>
          </a:r>
        </a:p>
      </dsp:txBody>
      <dsp:txXfrm>
        <a:off x="3362840" y="2779195"/>
        <a:ext cx="1636095" cy="1213877"/>
      </dsp:txXfrm>
    </dsp:sp>
    <dsp:sp modelId="{6CCBC546-932D-4FBC-B8FD-A5CFD568351C}">
      <dsp:nvSpPr>
        <dsp:cNvPr id="0" name=""/>
        <dsp:cNvSpPr/>
      </dsp:nvSpPr>
      <dsp:spPr>
        <a:xfrm>
          <a:off x="860669" y="478634"/>
          <a:ext cx="4433290" cy="4433290"/>
        </a:xfrm>
        <a:prstGeom prst="pie">
          <a:avLst>
            <a:gd name="adj1" fmla="val 5400000"/>
            <a:gd name="adj2" fmla="val 108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(3) Risk prioritization and Response Planning</a:t>
          </a:r>
        </a:p>
      </dsp:txBody>
      <dsp:txXfrm>
        <a:off x="1304526" y="2779195"/>
        <a:ext cx="1636095" cy="1213877"/>
      </dsp:txXfrm>
    </dsp:sp>
    <dsp:sp modelId="{C6836EBF-F7A1-4594-905B-7B49CEC3ADB0}">
      <dsp:nvSpPr>
        <dsp:cNvPr id="0" name=""/>
        <dsp:cNvSpPr/>
      </dsp:nvSpPr>
      <dsp:spPr>
        <a:xfrm>
          <a:off x="860669" y="329802"/>
          <a:ext cx="4433290" cy="4433290"/>
        </a:xfrm>
        <a:prstGeom prst="pie">
          <a:avLst>
            <a:gd name="adj1" fmla="val 108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(4) Risk Monitoring</a:t>
          </a:r>
        </a:p>
      </dsp:txBody>
      <dsp:txXfrm>
        <a:off x="1304526" y="1248654"/>
        <a:ext cx="1636095" cy="1213877"/>
      </dsp:txXfrm>
    </dsp:sp>
    <dsp:sp modelId="{E466AF3F-CBEA-46CC-AA72-315D35969EA0}">
      <dsp:nvSpPr>
        <dsp:cNvPr id="0" name=""/>
        <dsp:cNvSpPr/>
      </dsp:nvSpPr>
      <dsp:spPr>
        <a:xfrm>
          <a:off x="735059" y="55360"/>
          <a:ext cx="4982174" cy="4982174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EBE333-20C9-47BB-9A68-626457D30E17}">
      <dsp:nvSpPr>
        <dsp:cNvPr id="0" name=""/>
        <dsp:cNvSpPr/>
      </dsp:nvSpPr>
      <dsp:spPr>
        <a:xfrm>
          <a:off x="735059" y="204192"/>
          <a:ext cx="4982174" cy="4982174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2809936-326A-423B-99DB-91D78801233C}">
      <dsp:nvSpPr>
        <dsp:cNvPr id="0" name=""/>
        <dsp:cNvSpPr/>
      </dsp:nvSpPr>
      <dsp:spPr>
        <a:xfrm>
          <a:off x="586227" y="204192"/>
          <a:ext cx="4982174" cy="4982174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70349C-EE1F-49A7-B339-B90086679A58}">
      <dsp:nvSpPr>
        <dsp:cNvPr id="0" name=""/>
        <dsp:cNvSpPr/>
      </dsp:nvSpPr>
      <dsp:spPr>
        <a:xfrm>
          <a:off x="586227" y="55360"/>
          <a:ext cx="4982174" cy="4982174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482FB2-0F4B-4DB5-9B88-2A6C265E8895}" type="datetimeFigureOut">
              <a:rPr lang="en-US" smtClean="0"/>
              <a:t>8/25/2021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6612BA-AF4E-4C10-98D8-08BB9560BB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47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emf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5.emf"/><Relationship Id="rId4" Type="http://schemas.openxmlformats.org/officeDocument/2006/relationships/image" Target="../media/image3.em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.emf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.png"/><Relationship Id="rId5" Type="http://schemas.openxmlformats.org/officeDocument/2006/relationships/image" Target="../media/image5.emf"/><Relationship Id="rId4" Type="http://schemas.openxmlformats.org/officeDocument/2006/relationships/image" Target="../media/image3.emf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0DD84C-1E32-4302-A681-039E6AD7246C}" type="datetime1">
              <a:rPr lang="en-US" smtClean="0"/>
              <a:t>8/25/2021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0868" y="1667741"/>
            <a:ext cx="11572684" cy="4509222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400"/>
            </a:lvl1pPr>
            <a:lvl2pPr>
              <a:lnSpc>
                <a:spcPct val="150000"/>
              </a:lnSpc>
              <a:defRPr sz="20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600"/>
            </a:lvl4pPr>
            <a:lvl5pPr>
              <a:lnSpc>
                <a:spcPct val="150000"/>
              </a:lnSpc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8AB6BC4-EA6F-4C6C-9195-F444EF55F62A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9" y="6176963"/>
            <a:ext cx="781679" cy="7009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527B3B-A9BD-4831-A6ED-6433F76F3E6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97908" y="6377876"/>
            <a:ext cx="9902229" cy="2048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843FBBC-BFEC-436B-9FE4-88B8FF99C10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53A87E9-9A91-4B91-8E1C-1518D00795B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4733943-607A-447B-B418-263698E830E6}"/>
              </a:ext>
            </a:extLst>
          </p:cNvPr>
          <p:cNvSpPr txBox="1"/>
          <p:nvPr userDrawn="1"/>
        </p:nvSpPr>
        <p:spPr>
          <a:xfrm>
            <a:off x="2650377" y="543490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05BF01-B5F7-4F09-AFFE-CFFE46D86860}"/>
              </a:ext>
            </a:extLst>
          </p:cNvPr>
          <p:cNvSpPr txBox="1"/>
          <p:nvPr userDrawn="1"/>
        </p:nvSpPr>
        <p:spPr>
          <a:xfrm>
            <a:off x="27201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14" name="Group 4">
            <a:extLst>
              <a:ext uri="{FF2B5EF4-FFF2-40B4-BE49-F238E27FC236}">
                <a16:creationId xmlns:a16="http://schemas.microsoft.com/office/drawing/2014/main" id="{082EDD82-D3DE-4222-9AEB-F22F8B348C97}"/>
              </a:ext>
            </a:extLst>
          </p:cNvPr>
          <p:cNvGrpSpPr>
            <a:grpSpLocks noChangeAspect="1"/>
          </p:cNvGrpSpPr>
          <p:nvPr userDrawn="1"/>
        </p:nvGrpSpPr>
        <p:grpSpPr bwMode="auto">
          <a:xfrm>
            <a:off x="0" y="12677"/>
            <a:ext cx="11999912" cy="1633538"/>
            <a:chOff x="-8" y="-18"/>
            <a:chExt cx="7559" cy="1029"/>
          </a:xfrm>
        </p:grpSpPr>
        <p:sp>
          <p:nvSpPr>
            <p:cNvPr id="15" name="AutoShape 3">
              <a:extLst>
                <a:ext uri="{FF2B5EF4-FFF2-40B4-BE49-F238E27FC236}">
                  <a16:creationId xmlns:a16="http://schemas.microsoft.com/office/drawing/2014/main" id="{2D5B6F2B-D3E5-49B0-AB9D-7628B123E370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7" y="-18"/>
              <a:ext cx="6005" cy="10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10A03B44-EEFC-460B-94AE-0A6A901222CC}"/>
                </a:ext>
              </a:extLst>
            </p:cNvPr>
            <p:cNvSpPr>
              <a:spLocks/>
            </p:cNvSpPr>
            <p:nvPr/>
          </p:nvSpPr>
          <p:spPr bwMode="auto">
            <a:xfrm>
              <a:off x="129" y="-17"/>
              <a:ext cx="1541" cy="1028"/>
            </a:xfrm>
            <a:custGeom>
              <a:avLst/>
              <a:gdLst>
                <a:gd name="T0" fmla="*/ 2 w 1137"/>
                <a:gd name="T1" fmla="*/ 588 h 754"/>
                <a:gd name="T2" fmla="*/ 181 w 1137"/>
                <a:gd name="T3" fmla="*/ 690 h 754"/>
                <a:gd name="T4" fmla="*/ 396 w 1137"/>
                <a:gd name="T5" fmla="*/ 742 h 754"/>
                <a:gd name="T6" fmla="*/ 820 w 1137"/>
                <a:gd name="T7" fmla="*/ 644 h 754"/>
                <a:gd name="T8" fmla="*/ 1137 w 1137"/>
                <a:gd name="T9" fmla="*/ 43 h 754"/>
                <a:gd name="T10" fmla="*/ 1136 w 1137"/>
                <a:gd name="T11" fmla="*/ 0 h 754"/>
                <a:gd name="T12" fmla="*/ 44 w 1137"/>
                <a:gd name="T13" fmla="*/ 0 h 754"/>
                <a:gd name="T14" fmla="*/ 2 w 1137"/>
                <a:gd name="T15" fmla="*/ 588 h 7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37" h="754">
                  <a:moveTo>
                    <a:pt x="2" y="588"/>
                  </a:moveTo>
                  <a:cubicBezTo>
                    <a:pt x="0" y="615"/>
                    <a:pt x="156" y="680"/>
                    <a:pt x="181" y="690"/>
                  </a:cubicBezTo>
                  <a:cubicBezTo>
                    <a:pt x="250" y="718"/>
                    <a:pt x="322" y="735"/>
                    <a:pt x="396" y="742"/>
                  </a:cubicBezTo>
                  <a:cubicBezTo>
                    <a:pt x="543" y="754"/>
                    <a:pt x="694" y="722"/>
                    <a:pt x="820" y="644"/>
                  </a:cubicBezTo>
                  <a:cubicBezTo>
                    <a:pt x="1025" y="517"/>
                    <a:pt x="1131" y="279"/>
                    <a:pt x="1137" y="43"/>
                  </a:cubicBezTo>
                  <a:cubicBezTo>
                    <a:pt x="1137" y="29"/>
                    <a:pt x="1137" y="14"/>
                    <a:pt x="1136" y="0"/>
                  </a:cubicBezTo>
                  <a:cubicBezTo>
                    <a:pt x="772" y="0"/>
                    <a:pt x="408" y="0"/>
                    <a:pt x="44" y="0"/>
                  </a:cubicBezTo>
                  <a:cubicBezTo>
                    <a:pt x="30" y="196"/>
                    <a:pt x="16" y="392"/>
                    <a:pt x="2" y="588"/>
                  </a:cubicBezTo>
                  <a:close/>
                </a:path>
              </a:pathLst>
            </a:custGeom>
            <a:solidFill>
              <a:srgbClr val="FF951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9A0484C2-1413-4C37-9958-585CBBC49154}"/>
                </a:ext>
              </a:extLst>
            </p:cNvPr>
            <p:cNvSpPr>
              <a:spLocks/>
            </p:cNvSpPr>
            <p:nvPr/>
          </p:nvSpPr>
          <p:spPr bwMode="auto">
            <a:xfrm>
              <a:off x="61" y="-17"/>
              <a:ext cx="1541" cy="1028"/>
            </a:xfrm>
            <a:custGeom>
              <a:avLst/>
              <a:gdLst>
                <a:gd name="T0" fmla="*/ 2 w 1137"/>
                <a:gd name="T1" fmla="*/ 588 h 754"/>
                <a:gd name="T2" fmla="*/ 181 w 1137"/>
                <a:gd name="T3" fmla="*/ 690 h 754"/>
                <a:gd name="T4" fmla="*/ 395 w 1137"/>
                <a:gd name="T5" fmla="*/ 742 h 754"/>
                <a:gd name="T6" fmla="*/ 819 w 1137"/>
                <a:gd name="T7" fmla="*/ 644 h 754"/>
                <a:gd name="T8" fmla="*/ 1136 w 1137"/>
                <a:gd name="T9" fmla="*/ 43 h 754"/>
                <a:gd name="T10" fmla="*/ 1136 w 1137"/>
                <a:gd name="T11" fmla="*/ 0 h 754"/>
                <a:gd name="T12" fmla="*/ 44 w 1137"/>
                <a:gd name="T13" fmla="*/ 0 h 754"/>
                <a:gd name="T14" fmla="*/ 2 w 1137"/>
                <a:gd name="T15" fmla="*/ 588 h 7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37" h="754">
                  <a:moveTo>
                    <a:pt x="2" y="588"/>
                  </a:moveTo>
                  <a:cubicBezTo>
                    <a:pt x="0" y="615"/>
                    <a:pt x="155" y="680"/>
                    <a:pt x="181" y="690"/>
                  </a:cubicBezTo>
                  <a:cubicBezTo>
                    <a:pt x="249" y="718"/>
                    <a:pt x="322" y="735"/>
                    <a:pt x="395" y="742"/>
                  </a:cubicBezTo>
                  <a:cubicBezTo>
                    <a:pt x="543" y="754"/>
                    <a:pt x="693" y="722"/>
                    <a:pt x="819" y="644"/>
                  </a:cubicBezTo>
                  <a:cubicBezTo>
                    <a:pt x="1024" y="517"/>
                    <a:pt x="1131" y="279"/>
                    <a:pt x="1136" y="43"/>
                  </a:cubicBezTo>
                  <a:cubicBezTo>
                    <a:pt x="1137" y="29"/>
                    <a:pt x="1137" y="14"/>
                    <a:pt x="1136" y="0"/>
                  </a:cubicBezTo>
                  <a:cubicBezTo>
                    <a:pt x="772" y="0"/>
                    <a:pt x="408" y="0"/>
                    <a:pt x="44" y="0"/>
                  </a:cubicBezTo>
                  <a:cubicBezTo>
                    <a:pt x="30" y="196"/>
                    <a:pt x="16" y="392"/>
                    <a:pt x="2" y="588"/>
                  </a:cubicBezTo>
                  <a:close/>
                </a:path>
              </a:pathLst>
            </a:custGeom>
            <a:solidFill>
              <a:srgbClr val="0A1F6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1DA5C8F8-F1AD-4AA4-8364-AA211608C7FA}"/>
                </a:ext>
              </a:extLst>
            </p:cNvPr>
            <p:cNvSpPr>
              <a:spLocks/>
            </p:cNvSpPr>
            <p:nvPr/>
          </p:nvSpPr>
          <p:spPr bwMode="auto">
            <a:xfrm>
              <a:off x="938" y="264"/>
              <a:ext cx="6613" cy="528"/>
            </a:xfrm>
            <a:custGeom>
              <a:avLst/>
              <a:gdLst>
                <a:gd name="T0" fmla="*/ 3551 w 3744"/>
                <a:gd name="T1" fmla="*/ 387 h 387"/>
                <a:gd name="T2" fmla="*/ 0 w 3744"/>
                <a:gd name="T3" fmla="*/ 387 h 387"/>
                <a:gd name="T4" fmla="*/ 0 w 3744"/>
                <a:gd name="T5" fmla="*/ 0 h 387"/>
                <a:gd name="T6" fmla="*/ 3551 w 3744"/>
                <a:gd name="T7" fmla="*/ 0 h 387"/>
                <a:gd name="T8" fmla="*/ 3744 w 3744"/>
                <a:gd name="T9" fmla="*/ 193 h 387"/>
                <a:gd name="T10" fmla="*/ 3744 w 3744"/>
                <a:gd name="T11" fmla="*/ 193 h 387"/>
                <a:gd name="T12" fmla="*/ 3551 w 3744"/>
                <a:gd name="T13" fmla="*/ 387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44" h="387">
                  <a:moveTo>
                    <a:pt x="3551" y="387"/>
                  </a:moveTo>
                  <a:cubicBezTo>
                    <a:pt x="0" y="387"/>
                    <a:pt x="0" y="387"/>
                    <a:pt x="0" y="387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3551" y="0"/>
                    <a:pt x="3551" y="0"/>
                    <a:pt x="3551" y="0"/>
                  </a:cubicBezTo>
                  <a:cubicBezTo>
                    <a:pt x="3657" y="0"/>
                    <a:pt x="3744" y="87"/>
                    <a:pt x="3744" y="193"/>
                  </a:cubicBezTo>
                  <a:cubicBezTo>
                    <a:pt x="3744" y="193"/>
                    <a:pt x="3744" y="193"/>
                    <a:pt x="3744" y="193"/>
                  </a:cubicBezTo>
                  <a:cubicBezTo>
                    <a:pt x="3744" y="300"/>
                    <a:pt x="3657" y="387"/>
                    <a:pt x="3551" y="387"/>
                  </a:cubicBezTo>
                  <a:close/>
                </a:path>
              </a:pathLst>
            </a:custGeom>
            <a:solidFill>
              <a:srgbClr val="0A1F6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DE9E4DAE-439C-40F3-BA03-C5911758AF87}"/>
                </a:ext>
              </a:extLst>
            </p:cNvPr>
            <p:cNvSpPr>
              <a:spLocks/>
            </p:cNvSpPr>
            <p:nvPr/>
          </p:nvSpPr>
          <p:spPr bwMode="auto">
            <a:xfrm>
              <a:off x="-8" y="-17"/>
              <a:ext cx="1556" cy="1028"/>
            </a:xfrm>
            <a:custGeom>
              <a:avLst/>
              <a:gdLst>
                <a:gd name="T0" fmla="*/ 13 w 1148"/>
                <a:gd name="T1" fmla="*/ 588 h 754"/>
                <a:gd name="T2" fmla="*/ 192 w 1148"/>
                <a:gd name="T3" fmla="*/ 690 h 754"/>
                <a:gd name="T4" fmla="*/ 407 w 1148"/>
                <a:gd name="T5" fmla="*/ 742 h 754"/>
                <a:gd name="T6" fmla="*/ 831 w 1148"/>
                <a:gd name="T7" fmla="*/ 644 h 754"/>
                <a:gd name="T8" fmla="*/ 1148 w 1148"/>
                <a:gd name="T9" fmla="*/ 43 h 754"/>
                <a:gd name="T10" fmla="*/ 1147 w 1148"/>
                <a:gd name="T11" fmla="*/ 0 h 754"/>
                <a:gd name="T12" fmla="*/ 14 w 1148"/>
                <a:gd name="T13" fmla="*/ 0 h 754"/>
                <a:gd name="T14" fmla="*/ 13 w 1148"/>
                <a:gd name="T15" fmla="*/ 588 h 7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48" h="754">
                  <a:moveTo>
                    <a:pt x="13" y="588"/>
                  </a:moveTo>
                  <a:cubicBezTo>
                    <a:pt x="11" y="615"/>
                    <a:pt x="167" y="680"/>
                    <a:pt x="192" y="690"/>
                  </a:cubicBezTo>
                  <a:cubicBezTo>
                    <a:pt x="261" y="718"/>
                    <a:pt x="333" y="735"/>
                    <a:pt x="407" y="742"/>
                  </a:cubicBezTo>
                  <a:cubicBezTo>
                    <a:pt x="554" y="754"/>
                    <a:pt x="705" y="722"/>
                    <a:pt x="831" y="644"/>
                  </a:cubicBezTo>
                  <a:cubicBezTo>
                    <a:pt x="1036" y="517"/>
                    <a:pt x="1142" y="279"/>
                    <a:pt x="1148" y="43"/>
                  </a:cubicBezTo>
                  <a:cubicBezTo>
                    <a:pt x="1148" y="29"/>
                    <a:pt x="1148" y="14"/>
                    <a:pt x="1147" y="0"/>
                  </a:cubicBezTo>
                  <a:cubicBezTo>
                    <a:pt x="783" y="0"/>
                    <a:pt x="378" y="0"/>
                    <a:pt x="14" y="0"/>
                  </a:cubicBezTo>
                  <a:cubicBezTo>
                    <a:pt x="0" y="196"/>
                    <a:pt x="27" y="392"/>
                    <a:pt x="13" y="588"/>
                  </a:cubicBezTo>
                  <a:close/>
                </a:path>
              </a:pathLst>
            </a:custGeom>
            <a:solidFill>
              <a:srgbClr val="25A9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id="{0F3F4508-55FE-4BAA-9D0B-AA9E68593745}"/>
              </a:ext>
            </a:extLst>
          </p:cNvPr>
          <p:cNvSpPr txBox="1"/>
          <p:nvPr userDrawn="1"/>
        </p:nvSpPr>
        <p:spPr>
          <a:xfrm>
            <a:off x="38279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0150" y="365126"/>
            <a:ext cx="9212334" cy="105424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Slide Number Placeholder 1">
            <a:extLst>
              <a:ext uri="{FF2B5EF4-FFF2-40B4-BE49-F238E27FC236}">
                <a16:creationId xmlns:a16="http://schemas.microsoft.com/office/drawing/2014/main" id="{4668D91C-A202-4D35-8C8A-BABCAC3A0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13739" y="6582714"/>
            <a:ext cx="1166972" cy="204838"/>
          </a:xfrm>
        </p:spPr>
        <p:txBody>
          <a:bodyPr/>
          <a:lstStyle/>
          <a:p>
            <a:r>
              <a:rPr lang="en-US" dirty="0"/>
              <a:t>L2 - </a:t>
            </a:r>
            <a:fld id="{FDED41F8-FC0F-4085-8150-313B6CF0521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BC813C5-9562-4BF8-B0B1-CE9C0B6FD87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833969" y="-27434"/>
            <a:ext cx="2483250" cy="691286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5012F13-B1CF-47A4-9C02-3AB29C83D1A5}"/>
              </a:ext>
            </a:extLst>
          </p:cNvPr>
          <p:cNvSpPr txBox="1"/>
          <p:nvPr userDrawn="1"/>
        </p:nvSpPr>
        <p:spPr>
          <a:xfrm>
            <a:off x="2650377" y="543490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A91084-0378-4C05-9973-D14BCE781232}"/>
              </a:ext>
            </a:extLst>
          </p:cNvPr>
          <p:cNvSpPr txBox="1"/>
          <p:nvPr userDrawn="1"/>
        </p:nvSpPr>
        <p:spPr>
          <a:xfrm>
            <a:off x="27201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26BC8B-BFA4-45C9-8BDA-3FC2CE5A5581}"/>
              </a:ext>
            </a:extLst>
          </p:cNvPr>
          <p:cNvSpPr txBox="1"/>
          <p:nvPr userDrawn="1"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9B43A68-9E7F-46AA-9EF3-53BE8FE65C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97908" y="6377876"/>
            <a:ext cx="9902229" cy="20483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42F49CE-EAA2-41D6-BB3E-C1DC5A5ED057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7497FFD-E5A8-4229-A426-C5D671244CE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3EF2447-7FCC-48A1-9BEA-CCF4433AA6FD}"/>
              </a:ext>
            </a:extLst>
          </p:cNvPr>
          <p:cNvSpPr txBox="1"/>
          <p:nvPr userDrawn="1"/>
        </p:nvSpPr>
        <p:spPr>
          <a:xfrm>
            <a:off x="2650377" y="543490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D42BE8-817D-455D-AD46-325B65A0D7B4}"/>
              </a:ext>
            </a:extLst>
          </p:cNvPr>
          <p:cNvSpPr txBox="1"/>
          <p:nvPr userDrawn="1"/>
        </p:nvSpPr>
        <p:spPr>
          <a:xfrm>
            <a:off x="27201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0" name="AutoShape 3">
            <a:extLst>
              <a:ext uri="{FF2B5EF4-FFF2-40B4-BE49-F238E27FC236}">
                <a16:creationId xmlns:a16="http://schemas.microsoft.com/office/drawing/2014/main" id="{A66D9959-0770-4C98-86D8-950246DA0206}"/>
              </a:ext>
            </a:extLst>
          </p:cNvPr>
          <p:cNvSpPr>
            <a:spLocks noChangeAspect="1" noChangeArrowheads="1" noTextEdit="1"/>
          </p:cNvSpPr>
          <p:nvPr userDrawn="1"/>
        </p:nvSpPr>
        <p:spPr bwMode="auto">
          <a:xfrm>
            <a:off x="23812" y="12677"/>
            <a:ext cx="9532937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2C4689D-41A3-4D8C-834D-3F01AF6B8C72}"/>
              </a:ext>
            </a:extLst>
          </p:cNvPr>
          <p:cNvSpPr>
            <a:spLocks/>
          </p:cNvSpPr>
          <p:nvPr userDrawn="1"/>
        </p:nvSpPr>
        <p:spPr bwMode="auto">
          <a:xfrm>
            <a:off x="217487" y="14265"/>
            <a:ext cx="2446337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0C1AFEFC-8923-4E8C-BEE5-74CFE6240105}"/>
              </a:ext>
            </a:extLst>
          </p:cNvPr>
          <p:cNvSpPr>
            <a:spLocks/>
          </p:cNvSpPr>
          <p:nvPr userDrawn="1"/>
        </p:nvSpPr>
        <p:spPr bwMode="auto">
          <a:xfrm>
            <a:off x="109537" y="14265"/>
            <a:ext cx="2446337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Freeform 7">
            <a:extLst>
              <a:ext uri="{FF2B5EF4-FFF2-40B4-BE49-F238E27FC236}">
                <a16:creationId xmlns:a16="http://schemas.microsoft.com/office/drawing/2014/main" id="{02BB2FC4-5D30-466B-A155-B991994CFA6E}"/>
              </a:ext>
            </a:extLst>
          </p:cNvPr>
          <p:cNvSpPr>
            <a:spLocks/>
          </p:cNvSpPr>
          <p:nvPr userDrawn="1"/>
        </p:nvSpPr>
        <p:spPr bwMode="auto">
          <a:xfrm>
            <a:off x="158967" y="1361858"/>
            <a:ext cx="8220075" cy="2089305"/>
          </a:xfrm>
          <a:custGeom>
            <a:avLst/>
            <a:gdLst>
              <a:gd name="T0" fmla="*/ 3551 w 3744"/>
              <a:gd name="T1" fmla="*/ 387 h 387"/>
              <a:gd name="T2" fmla="*/ 0 w 3744"/>
              <a:gd name="T3" fmla="*/ 387 h 387"/>
              <a:gd name="T4" fmla="*/ 0 w 3744"/>
              <a:gd name="T5" fmla="*/ 0 h 387"/>
              <a:gd name="T6" fmla="*/ 3551 w 3744"/>
              <a:gd name="T7" fmla="*/ 0 h 387"/>
              <a:gd name="T8" fmla="*/ 3744 w 3744"/>
              <a:gd name="T9" fmla="*/ 193 h 387"/>
              <a:gd name="T10" fmla="*/ 3744 w 3744"/>
              <a:gd name="T11" fmla="*/ 193 h 387"/>
              <a:gd name="T12" fmla="*/ 3551 w 3744"/>
              <a:gd name="T13" fmla="*/ 387 h 3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744" h="387">
                <a:moveTo>
                  <a:pt x="3551" y="387"/>
                </a:moveTo>
                <a:cubicBezTo>
                  <a:pt x="0" y="387"/>
                  <a:pt x="0" y="387"/>
                  <a:pt x="0" y="387"/>
                </a:cubicBezTo>
                <a:cubicBezTo>
                  <a:pt x="0" y="0"/>
                  <a:pt x="0" y="0"/>
                  <a:pt x="0" y="0"/>
                </a:cubicBezTo>
                <a:cubicBezTo>
                  <a:pt x="3551" y="0"/>
                  <a:pt x="3551" y="0"/>
                  <a:pt x="3551" y="0"/>
                </a:cubicBezTo>
                <a:cubicBezTo>
                  <a:pt x="3657" y="0"/>
                  <a:pt x="3744" y="87"/>
                  <a:pt x="3744" y="193"/>
                </a:cubicBezTo>
                <a:cubicBezTo>
                  <a:pt x="3744" y="193"/>
                  <a:pt x="3744" y="193"/>
                  <a:pt x="3744" y="193"/>
                </a:cubicBezTo>
                <a:cubicBezTo>
                  <a:pt x="3744" y="300"/>
                  <a:pt x="3657" y="387"/>
                  <a:pt x="3551" y="387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4" name="Freeform 8">
            <a:extLst>
              <a:ext uri="{FF2B5EF4-FFF2-40B4-BE49-F238E27FC236}">
                <a16:creationId xmlns:a16="http://schemas.microsoft.com/office/drawing/2014/main" id="{798556A1-4E2E-431C-AA80-4D8249485776}"/>
              </a:ext>
            </a:extLst>
          </p:cNvPr>
          <p:cNvSpPr>
            <a:spLocks/>
          </p:cNvSpPr>
          <p:nvPr userDrawn="1"/>
        </p:nvSpPr>
        <p:spPr bwMode="auto">
          <a:xfrm>
            <a:off x="0" y="14265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D699928-30F6-4573-97E2-7FF0799D3784}"/>
              </a:ext>
            </a:extLst>
          </p:cNvPr>
          <p:cNvSpPr txBox="1"/>
          <p:nvPr userDrawn="1"/>
        </p:nvSpPr>
        <p:spPr>
          <a:xfrm>
            <a:off x="414264" y="283705"/>
            <a:ext cx="13853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D4635F51-FE41-463D-A2F6-E52B7C744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775" y="1894307"/>
            <a:ext cx="7043900" cy="105424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D221EDBF-8D74-4315-A00A-7D5DFAA149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016" y="3746311"/>
            <a:ext cx="8324454" cy="2383473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400"/>
            </a:lvl1pPr>
            <a:lvl2pPr>
              <a:lnSpc>
                <a:spcPct val="150000"/>
              </a:lnSpc>
              <a:defRPr sz="20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600"/>
            </a:lvl4pPr>
            <a:lvl5pPr>
              <a:lnSpc>
                <a:spcPct val="150000"/>
              </a:lnSpc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1F5BD7C-0369-428C-A7CC-AA571F565F8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817450" y="1331392"/>
            <a:ext cx="3179850" cy="497204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15BD7CC-5728-48DA-A14E-9BA5826320E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98469" y="2328678"/>
            <a:ext cx="3021515" cy="2709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C8C4-DED1-4D72-B308-DEC1A1C5148B}" type="datetime1">
              <a:rPr lang="en-US" smtClean="0"/>
              <a:t>8/25/2021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EF790-AF7F-4B38-B4F5-230FE77BA304}" type="datetime1">
              <a:rPr lang="en-US" smtClean="0"/>
              <a:t>8/25/2021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09D0EE-0F2A-43B8-A197-D876580607DB}" type="datetime1">
              <a:rPr lang="en-US" smtClean="0"/>
              <a:t>8/25/2021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9093C909-3884-4268-A23B-7F62D3C7C73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9833969" y="-27434"/>
            <a:ext cx="2483250" cy="691286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1013739" y="6582714"/>
            <a:ext cx="1166972" cy="204838"/>
          </a:xfrm>
        </p:spPr>
        <p:txBody>
          <a:bodyPr/>
          <a:lstStyle/>
          <a:p>
            <a:r>
              <a:rPr lang="en-US" dirty="0"/>
              <a:t>L2 - </a:t>
            </a:r>
            <a:fld id="{FDED41F8-FC0F-4085-8150-313B6CF0521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A7733-5B66-4BA3-B355-6D5E2EEE0B5F}"/>
              </a:ext>
            </a:extLst>
          </p:cNvPr>
          <p:cNvSpPr txBox="1"/>
          <p:nvPr userDrawn="1"/>
        </p:nvSpPr>
        <p:spPr>
          <a:xfrm>
            <a:off x="2650377" y="543490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FA0336-FC90-414C-ABD8-4578B26A8B5D}"/>
              </a:ext>
            </a:extLst>
          </p:cNvPr>
          <p:cNvSpPr txBox="1"/>
          <p:nvPr userDrawn="1"/>
        </p:nvSpPr>
        <p:spPr>
          <a:xfrm>
            <a:off x="27201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90F98F-9106-4685-9A42-813777284BDA}"/>
              </a:ext>
            </a:extLst>
          </p:cNvPr>
          <p:cNvSpPr txBox="1"/>
          <p:nvPr userDrawn="1"/>
        </p:nvSpPr>
        <p:spPr>
          <a:xfrm>
            <a:off x="2674188" y="607260"/>
            <a:ext cx="89272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84BF96-1D29-4651-8A53-3A98DE3A21B1}"/>
              </a:ext>
            </a:extLst>
          </p:cNvPr>
          <p:cNvSpPr txBox="1"/>
          <p:nvPr userDrawn="1"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7A3E628-0ADF-4390-9F92-C5A83C32CF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297908" y="6377876"/>
            <a:ext cx="9902229" cy="20483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098E2F3-C1EC-4309-A277-598FE03CDC0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0050A925-BF87-4BFE-AD01-0271858835A3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13CA91F2-7789-4DD7-99E3-C4BF4C8A247B}"/>
              </a:ext>
            </a:extLst>
          </p:cNvPr>
          <p:cNvSpPr txBox="1"/>
          <p:nvPr userDrawn="1"/>
        </p:nvSpPr>
        <p:spPr>
          <a:xfrm>
            <a:off x="2650377" y="543490"/>
            <a:ext cx="2484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TITLE OF SLIDE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C950D74-DE94-4C62-96F5-6E7AD1CAC41D}"/>
              </a:ext>
            </a:extLst>
          </p:cNvPr>
          <p:cNvSpPr txBox="1"/>
          <p:nvPr userDrawn="1"/>
        </p:nvSpPr>
        <p:spPr>
          <a:xfrm>
            <a:off x="272016" y="236724"/>
            <a:ext cx="148470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1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1" name="AutoShape 3">
            <a:extLst>
              <a:ext uri="{FF2B5EF4-FFF2-40B4-BE49-F238E27FC236}">
                <a16:creationId xmlns:a16="http://schemas.microsoft.com/office/drawing/2014/main" id="{50B7E86A-9794-49DF-876D-07AE9B03A4C9}"/>
              </a:ext>
            </a:extLst>
          </p:cNvPr>
          <p:cNvSpPr>
            <a:spLocks noChangeAspect="1" noChangeArrowheads="1" noTextEdit="1"/>
          </p:cNvSpPr>
          <p:nvPr/>
        </p:nvSpPr>
        <p:spPr bwMode="auto">
          <a:xfrm>
            <a:off x="23812" y="12677"/>
            <a:ext cx="9532937" cy="160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66CCA949-8644-46CA-BA52-B67976800684}"/>
              </a:ext>
            </a:extLst>
          </p:cNvPr>
          <p:cNvSpPr>
            <a:spLocks/>
          </p:cNvSpPr>
          <p:nvPr/>
        </p:nvSpPr>
        <p:spPr bwMode="auto">
          <a:xfrm>
            <a:off x="217487" y="14265"/>
            <a:ext cx="2446337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6 w 1137"/>
              <a:gd name="T5" fmla="*/ 742 h 754"/>
              <a:gd name="T6" fmla="*/ 820 w 1137"/>
              <a:gd name="T7" fmla="*/ 644 h 754"/>
              <a:gd name="T8" fmla="*/ 1137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6" y="680"/>
                  <a:pt x="181" y="690"/>
                </a:cubicBezTo>
                <a:cubicBezTo>
                  <a:pt x="250" y="718"/>
                  <a:pt x="322" y="735"/>
                  <a:pt x="396" y="742"/>
                </a:cubicBezTo>
                <a:cubicBezTo>
                  <a:pt x="543" y="754"/>
                  <a:pt x="694" y="722"/>
                  <a:pt x="820" y="644"/>
                </a:cubicBezTo>
                <a:cubicBezTo>
                  <a:pt x="1025" y="517"/>
                  <a:pt x="1131" y="279"/>
                  <a:pt x="1137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FF951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Freeform 6">
            <a:extLst>
              <a:ext uri="{FF2B5EF4-FFF2-40B4-BE49-F238E27FC236}">
                <a16:creationId xmlns:a16="http://schemas.microsoft.com/office/drawing/2014/main" id="{42DCF0BF-9465-4DBD-A0C2-150446AD62DE}"/>
              </a:ext>
            </a:extLst>
          </p:cNvPr>
          <p:cNvSpPr>
            <a:spLocks/>
          </p:cNvSpPr>
          <p:nvPr/>
        </p:nvSpPr>
        <p:spPr bwMode="auto">
          <a:xfrm>
            <a:off x="109537" y="14265"/>
            <a:ext cx="2446337" cy="1631950"/>
          </a:xfrm>
          <a:custGeom>
            <a:avLst/>
            <a:gdLst>
              <a:gd name="T0" fmla="*/ 2 w 1137"/>
              <a:gd name="T1" fmla="*/ 588 h 754"/>
              <a:gd name="T2" fmla="*/ 181 w 1137"/>
              <a:gd name="T3" fmla="*/ 690 h 754"/>
              <a:gd name="T4" fmla="*/ 395 w 1137"/>
              <a:gd name="T5" fmla="*/ 742 h 754"/>
              <a:gd name="T6" fmla="*/ 819 w 1137"/>
              <a:gd name="T7" fmla="*/ 644 h 754"/>
              <a:gd name="T8" fmla="*/ 1136 w 1137"/>
              <a:gd name="T9" fmla="*/ 43 h 754"/>
              <a:gd name="T10" fmla="*/ 1136 w 1137"/>
              <a:gd name="T11" fmla="*/ 0 h 754"/>
              <a:gd name="T12" fmla="*/ 44 w 1137"/>
              <a:gd name="T13" fmla="*/ 0 h 754"/>
              <a:gd name="T14" fmla="*/ 2 w 1137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37" h="754">
                <a:moveTo>
                  <a:pt x="2" y="588"/>
                </a:moveTo>
                <a:cubicBezTo>
                  <a:pt x="0" y="615"/>
                  <a:pt x="155" y="680"/>
                  <a:pt x="181" y="690"/>
                </a:cubicBezTo>
                <a:cubicBezTo>
                  <a:pt x="249" y="718"/>
                  <a:pt x="322" y="735"/>
                  <a:pt x="395" y="742"/>
                </a:cubicBezTo>
                <a:cubicBezTo>
                  <a:pt x="543" y="754"/>
                  <a:pt x="693" y="722"/>
                  <a:pt x="819" y="644"/>
                </a:cubicBezTo>
                <a:cubicBezTo>
                  <a:pt x="1024" y="517"/>
                  <a:pt x="1131" y="279"/>
                  <a:pt x="1136" y="43"/>
                </a:cubicBezTo>
                <a:cubicBezTo>
                  <a:pt x="1137" y="29"/>
                  <a:pt x="1137" y="14"/>
                  <a:pt x="1136" y="0"/>
                </a:cubicBezTo>
                <a:cubicBezTo>
                  <a:pt x="772" y="0"/>
                  <a:pt x="408" y="0"/>
                  <a:pt x="44" y="0"/>
                </a:cubicBezTo>
                <a:cubicBezTo>
                  <a:pt x="30" y="196"/>
                  <a:pt x="16" y="392"/>
                  <a:pt x="2" y="588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7">
            <a:extLst>
              <a:ext uri="{FF2B5EF4-FFF2-40B4-BE49-F238E27FC236}">
                <a16:creationId xmlns:a16="http://schemas.microsoft.com/office/drawing/2014/main" id="{1E6FFE5F-514D-4D5F-9F3C-FD2C54211DF3}"/>
              </a:ext>
            </a:extLst>
          </p:cNvPr>
          <p:cNvSpPr>
            <a:spLocks/>
          </p:cNvSpPr>
          <p:nvPr/>
        </p:nvSpPr>
        <p:spPr bwMode="auto">
          <a:xfrm>
            <a:off x="1501775" y="460352"/>
            <a:ext cx="8220075" cy="838200"/>
          </a:xfrm>
          <a:custGeom>
            <a:avLst/>
            <a:gdLst>
              <a:gd name="T0" fmla="*/ 3551 w 3744"/>
              <a:gd name="T1" fmla="*/ 387 h 387"/>
              <a:gd name="T2" fmla="*/ 0 w 3744"/>
              <a:gd name="T3" fmla="*/ 387 h 387"/>
              <a:gd name="T4" fmla="*/ 0 w 3744"/>
              <a:gd name="T5" fmla="*/ 0 h 387"/>
              <a:gd name="T6" fmla="*/ 3551 w 3744"/>
              <a:gd name="T7" fmla="*/ 0 h 387"/>
              <a:gd name="T8" fmla="*/ 3744 w 3744"/>
              <a:gd name="T9" fmla="*/ 193 h 387"/>
              <a:gd name="T10" fmla="*/ 3744 w 3744"/>
              <a:gd name="T11" fmla="*/ 193 h 387"/>
              <a:gd name="T12" fmla="*/ 3551 w 3744"/>
              <a:gd name="T13" fmla="*/ 387 h 38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744" h="387">
                <a:moveTo>
                  <a:pt x="3551" y="387"/>
                </a:moveTo>
                <a:cubicBezTo>
                  <a:pt x="0" y="387"/>
                  <a:pt x="0" y="387"/>
                  <a:pt x="0" y="387"/>
                </a:cubicBezTo>
                <a:cubicBezTo>
                  <a:pt x="0" y="0"/>
                  <a:pt x="0" y="0"/>
                  <a:pt x="0" y="0"/>
                </a:cubicBezTo>
                <a:cubicBezTo>
                  <a:pt x="3551" y="0"/>
                  <a:pt x="3551" y="0"/>
                  <a:pt x="3551" y="0"/>
                </a:cubicBezTo>
                <a:cubicBezTo>
                  <a:pt x="3657" y="0"/>
                  <a:pt x="3744" y="87"/>
                  <a:pt x="3744" y="193"/>
                </a:cubicBezTo>
                <a:cubicBezTo>
                  <a:pt x="3744" y="193"/>
                  <a:pt x="3744" y="193"/>
                  <a:pt x="3744" y="193"/>
                </a:cubicBezTo>
                <a:cubicBezTo>
                  <a:pt x="3744" y="300"/>
                  <a:pt x="3657" y="387"/>
                  <a:pt x="3551" y="387"/>
                </a:cubicBezTo>
                <a:close/>
              </a:path>
            </a:pathLst>
          </a:custGeom>
          <a:solidFill>
            <a:srgbClr val="0A1F6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5" name="Freeform 8">
            <a:extLst>
              <a:ext uri="{FF2B5EF4-FFF2-40B4-BE49-F238E27FC236}">
                <a16:creationId xmlns:a16="http://schemas.microsoft.com/office/drawing/2014/main" id="{36314B23-7EB0-4E56-A165-4F18A66D6369}"/>
              </a:ext>
            </a:extLst>
          </p:cNvPr>
          <p:cNvSpPr>
            <a:spLocks/>
          </p:cNvSpPr>
          <p:nvPr/>
        </p:nvSpPr>
        <p:spPr bwMode="auto">
          <a:xfrm>
            <a:off x="0" y="14265"/>
            <a:ext cx="2470150" cy="1631950"/>
          </a:xfrm>
          <a:custGeom>
            <a:avLst/>
            <a:gdLst>
              <a:gd name="T0" fmla="*/ 13 w 1148"/>
              <a:gd name="T1" fmla="*/ 588 h 754"/>
              <a:gd name="T2" fmla="*/ 192 w 1148"/>
              <a:gd name="T3" fmla="*/ 690 h 754"/>
              <a:gd name="T4" fmla="*/ 407 w 1148"/>
              <a:gd name="T5" fmla="*/ 742 h 754"/>
              <a:gd name="T6" fmla="*/ 831 w 1148"/>
              <a:gd name="T7" fmla="*/ 644 h 754"/>
              <a:gd name="T8" fmla="*/ 1148 w 1148"/>
              <a:gd name="T9" fmla="*/ 43 h 754"/>
              <a:gd name="T10" fmla="*/ 1147 w 1148"/>
              <a:gd name="T11" fmla="*/ 0 h 754"/>
              <a:gd name="T12" fmla="*/ 14 w 1148"/>
              <a:gd name="T13" fmla="*/ 0 h 754"/>
              <a:gd name="T14" fmla="*/ 13 w 1148"/>
              <a:gd name="T15" fmla="*/ 588 h 7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148" h="754">
                <a:moveTo>
                  <a:pt x="13" y="588"/>
                </a:moveTo>
                <a:cubicBezTo>
                  <a:pt x="11" y="615"/>
                  <a:pt x="167" y="680"/>
                  <a:pt x="192" y="690"/>
                </a:cubicBezTo>
                <a:cubicBezTo>
                  <a:pt x="261" y="718"/>
                  <a:pt x="333" y="735"/>
                  <a:pt x="407" y="742"/>
                </a:cubicBezTo>
                <a:cubicBezTo>
                  <a:pt x="554" y="754"/>
                  <a:pt x="705" y="722"/>
                  <a:pt x="831" y="644"/>
                </a:cubicBezTo>
                <a:cubicBezTo>
                  <a:pt x="1036" y="517"/>
                  <a:pt x="1142" y="279"/>
                  <a:pt x="1148" y="43"/>
                </a:cubicBezTo>
                <a:cubicBezTo>
                  <a:pt x="1148" y="29"/>
                  <a:pt x="1148" y="14"/>
                  <a:pt x="1147" y="0"/>
                </a:cubicBezTo>
                <a:cubicBezTo>
                  <a:pt x="783" y="0"/>
                  <a:pt x="378" y="0"/>
                  <a:pt x="14" y="0"/>
                </a:cubicBezTo>
                <a:cubicBezTo>
                  <a:pt x="0" y="196"/>
                  <a:pt x="27" y="392"/>
                  <a:pt x="13" y="588"/>
                </a:cubicBezTo>
                <a:close/>
              </a:path>
            </a:pathLst>
          </a:custGeom>
          <a:solidFill>
            <a:srgbClr val="25A9E7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585F897-03F7-49FF-86E6-7BA76597E2CD}"/>
              </a:ext>
            </a:extLst>
          </p:cNvPr>
          <p:cNvSpPr txBox="1"/>
          <p:nvPr userDrawn="1"/>
        </p:nvSpPr>
        <p:spPr>
          <a:xfrm>
            <a:off x="390839" y="251650"/>
            <a:ext cx="13853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2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37" name="Title 1">
            <a:extLst>
              <a:ext uri="{FF2B5EF4-FFF2-40B4-BE49-F238E27FC236}">
                <a16:creationId xmlns:a16="http://schemas.microsoft.com/office/drawing/2014/main" id="{A91D5265-AB25-4A7A-A9E1-D6D9B6F31F80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2470150" y="365126"/>
            <a:ext cx="7043900" cy="1054242"/>
          </a:xfrm>
        </p:spPr>
        <p:txBody>
          <a:bodyPr>
            <a:normAutofit/>
          </a:bodyPr>
          <a:lstStyle>
            <a:lvl1pPr>
              <a:defRPr sz="36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461A3696-A044-442A-8A96-3C3356C1A438}"/>
              </a:ext>
            </a:extLst>
          </p:cNvPr>
          <p:cNvSpPr>
            <a:spLocks noGrp="1"/>
          </p:cNvSpPr>
          <p:nvPr userDrawn="1">
            <p:ph idx="1"/>
          </p:nvPr>
        </p:nvSpPr>
        <p:spPr>
          <a:xfrm>
            <a:off x="272016" y="1667741"/>
            <a:ext cx="8324454" cy="4509222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400"/>
            </a:lvl1pPr>
            <a:lvl2pPr>
              <a:lnSpc>
                <a:spcPct val="150000"/>
              </a:lnSpc>
              <a:defRPr sz="2000"/>
            </a:lvl2pPr>
            <a:lvl3pPr>
              <a:lnSpc>
                <a:spcPct val="150000"/>
              </a:lnSpc>
              <a:defRPr sz="1800"/>
            </a:lvl3pPr>
            <a:lvl4pPr>
              <a:lnSpc>
                <a:spcPct val="150000"/>
              </a:lnSpc>
              <a:defRPr sz="1600"/>
            </a:lvl4pPr>
            <a:lvl5pPr>
              <a:lnSpc>
                <a:spcPct val="150000"/>
              </a:lnSpc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069AD7F-6D4B-44F8-AAA4-C12320F58AC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8817450" y="1331392"/>
            <a:ext cx="3179850" cy="497204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3F8AC94-E70F-4BC2-987B-A45A63266002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91286"/>
            <a:ext cx="781679" cy="700968"/>
          </a:xfrm>
          <a:prstGeom prst="rect">
            <a:avLst/>
          </a:prstGeom>
        </p:spPr>
      </p:pic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AFB2A71E-D285-4908-8284-018090157150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042500" y="1628070"/>
            <a:ext cx="2673614" cy="4509222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50000"/>
              </a:lnSpc>
              <a:buNone/>
              <a:defRPr sz="2400"/>
            </a:lvl1pPr>
            <a:lvl2pPr marL="457200" indent="0" algn="ctr">
              <a:lnSpc>
                <a:spcPct val="150000"/>
              </a:lnSpc>
              <a:buNone/>
              <a:defRPr sz="2000"/>
            </a:lvl2pPr>
            <a:lvl3pPr marL="914400" indent="0" algn="ctr">
              <a:lnSpc>
                <a:spcPct val="150000"/>
              </a:lnSpc>
              <a:buNone/>
              <a:defRPr sz="1800"/>
            </a:lvl3pPr>
            <a:lvl4pPr marL="1371600" indent="0" algn="ctr">
              <a:lnSpc>
                <a:spcPct val="150000"/>
              </a:lnSpc>
              <a:buNone/>
              <a:defRPr sz="1600"/>
            </a:lvl4pPr>
            <a:lvl5pPr marL="1828800" indent="0" algn="ctr">
              <a:lnSpc>
                <a:spcPct val="150000"/>
              </a:lnSpc>
              <a:buNone/>
              <a:defRPr sz="1600"/>
            </a:lvl5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00C5A8-0174-4B53-B38F-5F00C4121D25}" type="datetime1">
              <a:rPr lang="en-US" smtClean="0"/>
              <a:t>8/25/2021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0F7C4-D28A-4E81-A93F-D59E8C9C1FEE}" type="datetime1">
              <a:rPr lang="en-US" smtClean="0"/>
              <a:t>8/25/2021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4428-3995-41BC-99B0-C7FE91D82EB7}" type="datetime1">
              <a:rPr lang="en-US" smtClean="0"/>
              <a:t>8/25/2021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6AF853-BCDA-4204-8805-133F80F7850B}" type="datetime1">
              <a:rPr lang="en-US" smtClean="0"/>
              <a:t>8/25/2021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57B739-8E3A-4247-9182-FB18089E66F7}" type="datetime1">
              <a:rPr lang="en-US" smtClean="0"/>
              <a:t>8/25/2021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L2 - </a:t>
            </a:r>
            <a:fld id="{FDED41F8-FC0F-4085-8150-313B6CF0521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703" y="264954"/>
            <a:ext cx="722390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6609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496" y="544336"/>
            <a:ext cx="712451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PMG 611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Enterprise Risk Management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Abdullah Jameel Halawany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646460" y="3159395"/>
            <a:ext cx="55125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cs typeface="Tajawal Medium" panose="00000600000000000000" pitchFamily="2" charset="-78"/>
              </a:rPr>
              <a:t>Lecture 2</a:t>
            </a:r>
          </a:p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Risk Management Fundamentals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D4991E8-0CD4-410B-8AD2-C8640D39D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Session Outline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999ED87C-4618-4037-9F44-228C7CC008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6510237"/>
              </p:ext>
            </p:extLst>
          </p:nvPr>
        </p:nvGraphicFramePr>
        <p:xfrm>
          <a:off x="272016" y="1667741"/>
          <a:ext cx="8324454" cy="45092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18D56AF-D231-4BFD-A0B8-C5A801164EE6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Session Outline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3335B20-E458-476C-AC7C-1BB94BA4A0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042500" y="3052453"/>
            <a:ext cx="2673614" cy="166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871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EF714A6-ACF0-4CCB-876C-F21D34328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Risk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C9D1E7-2761-4161-A96A-3978437939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518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90169C1-5DF2-45B9-864B-8E2661F203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50000"/>
              </a:lnSpc>
            </a:pPr>
            <a:r>
              <a:rPr lang="en-US" dirty="0"/>
              <a:t>“(Exposure to) the possibility of loss, injury, or other adverse or unwelcome circumstance; a chance or situation involving such a possibility.”</a:t>
            </a:r>
          </a:p>
          <a:p>
            <a:pPr>
              <a:lnSpc>
                <a:spcPct val="250000"/>
              </a:lnSpc>
            </a:pPr>
            <a:r>
              <a:rPr lang="en-US" dirty="0"/>
              <a:t>“the possibility of something bad happening”.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E869574-5827-499E-AC3B-DB1D77BF61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Is Risk - Dictionary Definition</a:t>
            </a:r>
          </a:p>
        </p:txBody>
      </p:sp>
    </p:spTree>
    <p:extLst>
      <p:ext uri="{BB962C8B-B14F-4D97-AF65-F5344CB8AC3E}">
        <p14:creationId xmlns:p14="http://schemas.microsoft.com/office/powerpoint/2010/main" val="1248508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FDDC9F-6031-4BE3-9247-2609DCB104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The term risk is generally used to refer to a situation where the outcome is uncertain and there is a possibility of loss.</a:t>
            </a:r>
          </a:p>
          <a:p>
            <a:pPr>
              <a:lnSpc>
                <a:spcPct val="200000"/>
              </a:lnSpc>
            </a:pPr>
            <a:r>
              <a:rPr lang="en-US" dirty="0"/>
              <a:t>The loss is random in nature. </a:t>
            </a:r>
          </a:p>
          <a:p>
            <a:pPr>
              <a:lnSpc>
                <a:spcPct val="200000"/>
              </a:lnSpc>
            </a:pPr>
            <a:r>
              <a:rPr lang="en-US" dirty="0"/>
              <a:t>It occurs by chance and may happen to anybody and any property.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3F13EDF-7BC1-47E0-9147-C27182CA5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Risk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378D9B0-4DB6-4D87-B954-1EEFBBDE2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L2 - </a:t>
            </a:r>
            <a:fld id="{FDED41F8-FC0F-4085-8150-313B6CF05213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4550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BF7D1A3-F264-4F57-85C6-8EEE1A376B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word evokes elements of chance, uncertainty, threat, danger, and hazard. </a:t>
            </a:r>
          </a:p>
          <a:p>
            <a:r>
              <a:rPr lang="en-US" dirty="0"/>
              <a:t>These connotations include the possibility of loss, injury, or some other negative event.</a:t>
            </a:r>
          </a:p>
          <a:p>
            <a:r>
              <a:rPr lang="en-US" dirty="0"/>
              <a:t>It would be natural to assume that one should simply minimize risks or avoid them altogether.</a:t>
            </a:r>
          </a:p>
          <a:p>
            <a:r>
              <a:rPr lang="en-US" dirty="0"/>
              <a:t>In fact, risk managers have applied this negative definition for many years. </a:t>
            </a:r>
          </a:p>
          <a:p>
            <a:r>
              <a:rPr lang="en-US" dirty="0"/>
              <a:t>Risk was simply a barrier to business objectives, and the object of risk management was to limit it.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636BD3-5595-48FD-AFD6-C3163AA8A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Risk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F5AFD5-D62D-4C9A-B56E-4AE3EEF90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226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B77E7D8-346C-4483-87A8-FBB9C32BE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516" y="1419368"/>
            <a:ext cx="11364036" cy="4967783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An ongoing or upcoming concern that has a significant probability of adversely affecting the success of major milestones. “</a:t>
            </a:r>
            <a:r>
              <a:rPr lang="en-US" sz="1800" dirty="0"/>
              <a:t>Rational Unified Process 2000”</a:t>
            </a:r>
          </a:p>
          <a:p>
            <a:pPr>
              <a:lnSpc>
                <a:spcPct val="200000"/>
              </a:lnSpc>
            </a:pPr>
            <a:r>
              <a:rPr lang="en-US" dirty="0"/>
              <a:t>A probability or threat of damage, injury, loss, or any other negative occurrence that is caused by external or internal vulnerabilities, and that may be avoided through preemptive action. </a:t>
            </a:r>
            <a:r>
              <a:rPr lang="en-US" sz="1800" dirty="0"/>
              <a:t>“Business Dictionary”</a:t>
            </a:r>
          </a:p>
          <a:p>
            <a:pPr>
              <a:lnSpc>
                <a:spcPct val="200000"/>
              </a:lnSpc>
            </a:pPr>
            <a:r>
              <a:rPr lang="en-US" dirty="0"/>
              <a:t>A possible event that could cause harm or loss, or affect the ability to achieve objectives. </a:t>
            </a:r>
            <a:r>
              <a:rPr lang="en-US" sz="1800" dirty="0"/>
              <a:t>“ITIL”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92E5950-10C3-416E-9119-1AC7AF4B0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Definitions from different industries and standards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F4492-2CDE-4B49-B81E-B8220A690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991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4DBC84-C1CE-49FB-9E20-FA303E8EE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in a Business Context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2C3ABE-30C9-4089-8CBF-04CEB62E5D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CA092-F211-4010-8549-9F6A606C92D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025188" y="6583363"/>
            <a:ext cx="1166812" cy="204787"/>
          </a:xfrm>
        </p:spPr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091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F86CEE-7E95-4725-9F76-3910631164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US" dirty="0"/>
              <a:t>Risk has an upside as well as a downside.</a:t>
            </a:r>
          </a:p>
          <a:p>
            <a:pPr>
              <a:lnSpc>
                <a:spcPct val="200000"/>
              </a:lnSpc>
            </a:pPr>
            <a:r>
              <a:rPr lang="en-US" dirty="0"/>
              <a:t>Without risk there would be no opportunity for return. </a:t>
            </a:r>
          </a:p>
          <a:p>
            <a:pPr>
              <a:lnSpc>
                <a:spcPct val="200000"/>
              </a:lnSpc>
            </a:pPr>
            <a:r>
              <a:rPr lang="en-US" dirty="0"/>
              <a:t>A proper definition of risk, then, should recognize both:</a:t>
            </a:r>
          </a:p>
          <a:p>
            <a:pPr lvl="1">
              <a:lnSpc>
                <a:spcPct val="200000"/>
              </a:lnSpc>
            </a:pPr>
            <a:r>
              <a:rPr lang="en-US" dirty="0"/>
              <a:t>its </a:t>
            </a:r>
            <a:r>
              <a:rPr lang="en-US" b="1" i="1" dirty="0"/>
              <a:t>cause</a:t>
            </a:r>
            <a:r>
              <a:rPr lang="en-US" dirty="0"/>
              <a:t> (a variable or </a:t>
            </a:r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uncertain</a:t>
            </a:r>
            <a:r>
              <a:rPr lang="en-US" dirty="0"/>
              <a:t> factor) </a:t>
            </a:r>
          </a:p>
          <a:p>
            <a:pPr lvl="1">
              <a:lnSpc>
                <a:spcPct val="200000"/>
              </a:lnSpc>
            </a:pPr>
            <a:r>
              <a:rPr lang="en-US" dirty="0"/>
              <a:t>its </a:t>
            </a:r>
            <a:r>
              <a:rPr lang="en-US" b="1" i="1" dirty="0"/>
              <a:t>effect</a:t>
            </a:r>
            <a:r>
              <a:rPr lang="en-US" dirty="0"/>
              <a:t> (</a:t>
            </a:r>
            <a:r>
              <a:rPr lang="en-US" b="1" dirty="0">
                <a:solidFill>
                  <a:srgbClr val="00B050"/>
                </a:solidFill>
              </a:rPr>
              <a:t>positive</a:t>
            </a:r>
            <a:r>
              <a:rPr lang="en-US" dirty="0"/>
              <a:t> and </a:t>
            </a:r>
            <a:r>
              <a:rPr lang="en-US" b="1" dirty="0">
                <a:solidFill>
                  <a:srgbClr val="FF0000"/>
                </a:solidFill>
              </a:rPr>
              <a:t>negative</a:t>
            </a:r>
            <a:r>
              <a:rPr lang="en-US" dirty="0"/>
              <a:t> deviation from an expected outcome).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8E2C727-6345-43B2-8652-850682B9F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in a Business Context</a:t>
            </a:r>
          </a:p>
        </p:txBody>
      </p:sp>
    </p:spTree>
    <p:extLst>
      <p:ext uri="{BB962C8B-B14F-4D97-AF65-F5344CB8AC3E}">
        <p14:creationId xmlns:p14="http://schemas.microsoft.com/office/powerpoint/2010/main" val="32980139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8419324-DBC2-4536-9A48-C92935B8E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Pure and Speculative Risk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5BA39-E9DE-4AED-951F-1E1615772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10</a:t>
            </a:fld>
            <a:endParaRPr lang="en-US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8DB3D88-E94E-4DA2-8CB4-536CCC775E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2555494"/>
              </p:ext>
            </p:extLst>
          </p:nvPr>
        </p:nvGraphicFramePr>
        <p:xfrm>
          <a:off x="301625" y="1668463"/>
          <a:ext cx="11571286" cy="421372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618996">
                  <a:extLst>
                    <a:ext uri="{9D8B030D-6E8A-4147-A177-3AD203B41FA5}">
                      <a16:colId xmlns:a16="http://schemas.microsoft.com/office/drawing/2014/main" val="2681312074"/>
                    </a:ext>
                  </a:extLst>
                </a:gridCol>
                <a:gridCol w="4476145">
                  <a:extLst>
                    <a:ext uri="{9D8B030D-6E8A-4147-A177-3AD203B41FA5}">
                      <a16:colId xmlns:a16="http://schemas.microsoft.com/office/drawing/2014/main" val="3050383627"/>
                    </a:ext>
                  </a:extLst>
                </a:gridCol>
                <a:gridCol w="4476145">
                  <a:extLst>
                    <a:ext uri="{9D8B030D-6E8A-4147-A177-3AD203B41FA5}">
                      <a16:colId xmlns:a16="http://schemas.microsoft.com/office/drawing/2014/main" val="967741611"/>
                    </a:ext>
                  </a:extLst>
                </a:gridCol>
              </a:tblGrid>
              <a:tr h="737401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Pure Risk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Speculative Risk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6515"/>
                  </a:ext>
                </a:extLst>
              </a:tr>
              <a:tr h="1158774">
                <a:tc>
                  <a:txBody>
                    <a:bodyPr/>
                    <a:lstStyle/>
                    <a:p>
                      <a:r>
                        <a:rPr lang="en-US" b="1" dirty="0"/>
                        <a:t>Meaning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Pure risk is the risk which involves only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the possibility of loss or no loss.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Speculative risk involves both the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possibility of gain as well as possibility of loss.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89436760"/>
                  </a:ext>
                </a:extLst>
              </a:tr>
              <a:tr h="1158774">
                <a:tc>
                  <a:txBody>
                    <a:bodyPr/>
                    <a:lstStyle/>
                    <a:p>
                      <a:r>
                        <a:rPr lang="en-US" b="1" dirty="0"/>
                        <a:t>Possibility of Profits/ Loss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Occurrence of this risk may result in loss only and no gains.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Occurrence of this risk may result in</a:t>
                      </a:r>
                    </a:p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possibility of both gain as well as loss.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03543253"/>
                  </a:ext>
                </a:extLst>
              </a:tr>
              <a:tr h="1158774">
                <a:tc>
                  <a:txBody>
                    <a:bodyPr/>
                    <a:lstStyle/>
                    <a:p>
                      <a:r>
                        <a:rPr lang="en-US" b="1" dirty="0"/>
                        <a:t>Risk Coverage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Insurance services provides coverage of such risks.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dirty="0"/>
                        <a:t>such risks cannot be covered under insurance provisions.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406453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5624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58F5B72-5773-4328-8960-700FDE261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555845"/>
            <a:ext cx="11572684" cy="4817659"/>
          </a:xfrm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US" sz="2800" i="1" dirty="0"/>
              <a:t>“Risk is a variable that can cause </a:t>
            </a:r>
            <a:r>
              <a:rPr lang="en-US" sz="2800" b="1" i="1" dirty="0">
                <a:solidFill>
                  <a:srgbClr val="FF0000"/>
                </a:solidFill>
              </a:rPr>
              <a:t>deviation</a:t>
            </a:r>
            <a:r>
              <a:rPr lang="en-US" sz="2800" i="1" dirty="0"/>
              <a:t> from an expected outcome, and as such may affect the achievement of business objectives and the performance of the overall organization.”</a:t>
            </a:r>
          </a:p>
          <a:p>
            <a:pPr>
              <a:lnSpc>
                <a:spcPct val="200000"/>
              </a:lnSpc>
            </a:pPr>
            <a:r>
              <a:rPr lang="en-US" dirty="0"/>
              <a:t>To understand this definition, we need to clarify seven key fundamental concepts. </a:t>
            </a:r>
          </a:p>
          <a:p>
            <a:pPr>
              <a:lnSpc>
                <a:spcPct val="200000"/>
              </a:lnSpc>
            </a:pPr>
            <a:r>
              <a:rPr lang="en-US" dirty="0"/>
              <a:t>It is important not to confuse any of these with risk itself.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13B8E33-B082-46ED-9152-C1C589BDC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in a Business Context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B6848C-8081-40D5-BCC9-5FA0E60D5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193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4DB5EC-805D-4339-B50A-A99198861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75244" y="1752344"/>
            <a:ext cx="3288493" cy="413255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1. Exposure</a:t>
            </a:r>
          </a:p>
          <a:p>
            <a:pPr marL="0" indent="0">
              <a:buNone/>
            </a:pPr>
            <a:r>
              <a:rPr lang="en-US" sz="3600" dirty="0"/>
              <a:t>2. Volatility</a:t>
            </a:r>
          </a:p>
          <a:p>
            <a:pPr marL="0" indent="0">
              <a:buNone/>
            </a:pPr>
            <a:r>
              <a:rPr lang="en-US" sz="3600" dirty="0"/>
              <a:t>3. Probability</a:t>
            </a:r>
          </a:p>
          <a:p>
            <a:pPr marL="0" indent="0">
              <a:buNone/>
            </a:pPr>
            <a:r>
              <a:rPr lang="en-US" sz="3600" dirty="0"/>
              <a:t>4. Severity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2A3E078-4BBF-4411-A10C-29E9C8577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Seven Key Fundamental Concepts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9D0741-33A6-436F-881A-DDAD9CFAD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666C32D9-0635-40F1-B178-31813096F9F5}"/>
              </a:ext>
            </a:extLst>
          </p:cNvPr>
          <p:cNvSpPr txBox="1">
            <a:spLocks/>
          </p:cNvSpPr>
          <p:nvPr/>
        </p:nvSpPr>
        <p:spPr>
          <a:xfrm>
            <a:off x="6942161" y="1749630"/>
            <a:ext cx="3397675" cy="41325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dirty="0"/>
              <a:t>5. Time Horizon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/>
              <a:t>6. Correlation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/>
              <a:t>7. Capital</a:t>
            </a:r>
          </a:p>
        </p:txBody>
      </p:sp>
    </p:spTree>
    <p:extLst>
      <p:ext uri="{BB962C8B-B14F-4D97-AF65-F5344CB8AC3E}">
        <p14:creationId xmlns:p14="http://schemas.microsoft.com/office/powerpoint/2010/main" val="12795386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667741"/>
            <a:ext cx="11572684" cy="4582934"/>
          </a:xfrm>
        </p:spPr>
        <p:txBody>
          <a:bodyPr>
            <a:normAutofit/>
          </a:bodyPr>
          <a:lstStyle/>
          <a:p>
            <a:r>
              <a:rPr lang="en-US" dirty="0"/>
              <a:t>Risk exposure is the maximum amount of economic damage resulting from an event. </a:t>
            </a:r>
          </a:p>
          <a:p>
            <a:r>
              <a:rPr lang="en-US" dirty="0"/>
              <a:t>This damage can take the form of </a:t>
            </a:r>
            <a:r>
              <a:rPr lang="en-US" i="1" dirty="0"/>
              <a:t>financial</a:t>
            </a:r>
            <a:r>
              <a:rPr lang="en-US" dirty="0"/>
              <a:t> and/or </a:t>
            </a:r>
            <a:r>
              <a:rPr lang="en-US" i="1" dirty="0"/>
              <a:t>reputational</a:t>
            </a:r>
            <a:r>
              <a:rPr lang="en-US" dirty="0"/>
              <a:t> loss.</a:t>
            </a:r>
          </a:p>
          <a:p>
            <a:r>
              <a:rPr lang="en-US" dirty="0"/>
              <a:t>All other factors being equal, the risk associated with that event will increase as the exposure increases.</a:t>
            </a:r>
          </a:p>
          <a:p>
            <a:r>
              <a:rPr lang="en-US" dirty="0"/>
              <a:t>Exposure measurement is a hard science for some risks—those which result in direct financial loss such as credit and market risk—but is more qualitative for others, such as operational and compliance risk.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1. Exposure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7925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US" dirty="0"/>
              <a:t>Volatility is a measure of uncertainty, the variability in potential outcomes.</a:t>
            </a:r>
          </a:p>
          <a:p>
            <a:pPr>
              <a:lnSpc>
                <a:spcPct val="250000"/>
              </a:lnSpc>
            </a:pPr>
            <a:r>
              <a:rPr lang="en-US" dirty="0"/>
              <a:t>More specifically, volatility is the magnitude of the upside or downside of the risk taken.</a:t>
            </a:r>
          </a:p>
          <a:p>
            <a:pPr>
              <a:lnSpc>
                <a:spcPct val="250000"/>
              </a:lnSpc>
            </a:pPr>
            <a:r>
              <a:rPr lang="en-US" dirty="0"/>
              <a:t>Generally, the greater the volatility, the greater the risk.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2. Volatility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1424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The more likely an event.</a:t>
            </a:r>
          </a:p>
          <a:p>
            <a:pPr>
              <a:lnSpc>
                <a:spcPct val="200000"/>
              </a:lnSpc>
            </a:pPr>
            <a:r>
              <a:rPr lang="en-US" dirty="0"/>
              <a:t>In other words, the greater its probability—the greater the risk it presents.</a:t>
            </a:r>
          </a:p>
          <a:p>
            <a:pPr>
              <a:lnSpc>
                <a:spcPct val="200000"/>
              </a:lnSpc>
            </a:pPr>
            <a:r>
              <a:rPr lang="en-US" dirty="0"/>
              <a:t>Take the case of a modern data center. </a:t>
            </a:r>
          </a:p>
          <a:p>
            <a:pPr>
              <a:lnSpc>
                <a:spcPct val="200000"/>
              </a:lnSpc>
            </a:pPr>
            <a:r>
              <a:rPr lang="en-US" dirty="0"/>
              <a:t>Among potential risks are cyberattack and fire, with the probability of the latter considerably lower than that of the former.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3. Probability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871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Whereas exposure is defined in terms of the worst that could possibly happen, severity, by contrast, is the amount of damage that is likely to be suffered.</a:t>
            </a:r>
          </a:p>
          <a:p>
            <a:r>
              <a:rPr lang="en-US" dirty="0"/>
              <a:t>The greater the severity, the greater the risk.</a:t>
            </a:r>
          </a:p>
          <a:p>
            <a:r>
              <a:rPr lang="en-US" dirty="0"/>
              <a:t>Severity is the partner to probability.</a:t>
            </a:r>
          </a:p>
          <a:p>
            <a:r>
              <a:rPr lang="en-US" dirty="0"/>
              <a:t>If we know how likely an event is to happen, and how much we are likely to suffer as a consequence, we have a pretty good idea of the risk we are running.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600" dirty="0"/>
              <a:t>4. Severity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6762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667740"/>
            <a:ext cx="11572684" cy="4825133"/>
          </a:xfrm>
        </p:spPr>
        <p:txBody>
          <a:bodyPr>
            <a:normAutofit/>
          </a:bodyPr>
          <a:lstStyle/>
          <a:p>
            <a:r>
              <a:rPr lang="en-US" dirty="0"/>
              <a:t>Time horizon refers to the duration of risk exposure or how long it would take to reverse the effects of a decision or event.</a:t>
            </a:r>
          </a:p>
          <a:p>
            <a:r>
              <a:rPr lang="en-US" dirty="0"/>
              <a:t>The longer an exposure’s duration, the greater its risk.</a:t>
            </a:r>
          </a:p>
          <a:p>
            <a:r>
              <a:rPr lang="en-US" dirty="0"/>
              <a:t>For example</a:t>
            </a:r>
          </a:p>
          <a:p>
            <a:pPr lvl="1"/>
            <a:r>
              <a:rPr lang="en-US" dirty="0"/>
              <a:t>Extending a one-year loan is less risky than extending a 10-year loan to the same borrower.</a:t>
            </a:r>
          </a:p>
          <a:p>
            <a:pPr lvl="1"/>
            <a:r>
              <a:rPr lang="en-US" dirty="0"/>
              <a:t>A fire that burns a computer center to the ground will leave a company exposed until backup facilities come online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sz="3600" dirty="0"/>
              <a:t>5. Time Horizon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5189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667740"/>
            <a:ext cx="11572684" cy="4719411"/>
          </a:xfrm>
        </p:spPr>
        <p:txBody>
          <a:bodyPr>
            <a:normAutofit/>
          </a:bodyPr>
          <a:lstStyle/>
          <a:p>
            <a:r>
              <a:rPr lang="en-US" dirty="0"/>
              <a:t>Correlation refers to how risks in a business are related to one another. </a:t>
            </a:r>
          </a:p>
          <a:p>
            <a:r>
              <a:rPr lang="en-US" dirty="0"/>
              <a:t>If two risks behave similarly—that is, they increase for the same reasons or by the same amount—they are considered highly correlated.</a:t>
            </a:r>
          </a:p>
          <a:p>
            <a:r>
              <a:rPr lang="en-US" dirty="0"/>
              <a:t>The greater the correlation, the greater the risk.</a:t>
            </a:r>
          </a:p>
          <a:p>
            <a:r>
              <a:rPr lang="en-US" dirty="0"/>
              <a:t>Examples </a:t>
            </a:r>
          </a:p>
          <a:p>
            <a:pPr lvl="1"/>
            <a:r>
              <a:rPr lang="en-US" dirty="0"/>
              <a:t>include loans to a particular industry, investments in the same asset class, or operations within the same building.</a:t>
            </a:r>
          </a:p>
          <a:p>
            <a:pPr lvl="1"/>
            <a:r>
              <a:rPr lang="en-US" dirty="0"/>
              <a:t>use of redundant systems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6. Correlation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84375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75879A6-706D-4FF1-9682-E6CCB83043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Companies hold capital for two primary reasons: The first is to meet cash requirements such as investments and expenses, and the second is to cover unexpected losses arising from risk exposures. Called </a:t>
            </a:r>
            <a:r>
              <a:rPr lang="en-US" b="1" i="1" dirty="0"/>
              <a:t>Economic Capital</a:t>
            </a:r>
            <a:r>
              <a:rPr lang="en-US" i="1" dirty="0"/>
              <a:t>.</a:t>
            </a:r>
          </a:p>
          <a:p>
            <a:r>
              <a:rPr lang="en-US" b="1" i="1" dirty="0"/>
              <a:t>Human Capital </a:t>
            </a:r>
            <a:r>
              <a:rPr lang="en-US" dirty="0"/>
              <a:t>(management talent, experience, and track record) </a:t>
            </a:r>
          </a:p>
          <a:p>
            <a:r>
              <a:rPr lang="en-US" b="1" i="1" dirty="0"/>
              <a:t>Liquidity Reserves </a:t>
            </a:r>
            <a:r>
              <a:rPr lang="en-US" dirty="0"/>
              <a:t>relative to a company’s risk profile.</a:t>
            </a:r>
          </a:p>
          <a:p>
            <a:r>
              <a:rPr lang="en-US" dirty="0"/>
              <a:t>The combination represents the “</a:t>
            </a:r>
            <a:r>
              <a:rPr lang="en-US" b="1" i="1" dirty="0"/>
              <a:t>Risk Capacity</a:t>
            </a:r>
            <a:r>
              <a:rPr lang="en-US" dirty="0"/>
              <a:t>” of the company.</a:t>
            </a:r>
          </a:p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C2BEA57-BEE8-41A4-A390-5611A017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7. Capital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AACDF3-901E-41FB-A2D9-52688D1F8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91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92B9595-BBCB-47E8-9F5D-AC2D11035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 Phases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B46785-2091-4259-B382-94022A8C0E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8C4C7-5CE2-4A76-AC8F-675EE08435D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025188" y="6583363"/>
            <a:ext cx="1166812" cy="204787"/>
          </a:xfrm>
        </p:spPr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7226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EE02A8-C0D4-4315-B859-818A2B881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544908"/>
            <a:ext cx="11572684" cy="463752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Risk management encompasses the identification, analysis, and response to risk factors that form part of the life of a business. </a:t>
            </a:r>
          </a:p>
          <a:p>
            <a:pPr>
              <a:lnSpc>
                <a:spcPct val="200000"/>
              </a:lnSpc>
            </a:pPr>
            <a:r>
              <a:rPr lang="en-US" dirty="0"/>
              <a:t>Effective risk management means attempting to control, as much as possible, future outcomes by acting proactively rather than reactively. </a:t>
            </a:r>
          </a:p>
          <a:p>
            <a:pPr>
              <a:lnSpc>
                <a:spcPct val="200000"/>
              </a:lnSpc>
            </a:pPr>
            <a:r>
              <a:rPr lang="en-US" dirty="0"/>
              <a:t>Therefore, effective risk management offers the potential to reduce both the possibility of a risk occurring and its potential impact.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4A70943-9F4E-414F-BCC4-29155CC5A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 Phases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4752AB-257F-4CC4-ADA1-CF61255CA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54813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642731E-0BDB-4EC8-B764-F5806E4ED8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438335"/>
              </p:ext>
            </p:extLst>
          </p:nvPr>
        </p:nvGraphicFramePr>
        <p:xfrm>
          <a:off x="2926269" y="1215147"/>
          <a:ext cx="6339462" cy="52777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Management Phases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7582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78" y="1640445"/>
            <a:ext cx="11879843" cy="450922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Management should endeavor to identify all possible risks that may impact the success of their enterprise.</a:t>
            </a:r>
          </a:p>
          <a:p>
            <a:pPr>
              <a:lnSpc>
                <a:spcPct val="200000"/>
              </a:lnSpc>
            </a:pPr>
            <a:r>
              <a:rPr lang="en-US" dirty="0"/>
              <a:t>The risk identification process requires </a:t>
            </a:r>
            <a:r>
              <a:rPr lang="en-US" b="1" dirty="0"/>
              <a:t>a studied, deliberate approach </a:t>
            </a:r>
            <a:r>
              <a:rPr lang="en-US" dirty="0"/>
              <a:t>to looking at potential risks in each area of operations and then identifying the more significant risk areas that may impact each operation in a reasonable time period.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(1) Risk Identification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64968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78" y="1640445"/>
            <a:ext cx="11879843" cy="4509222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The idea is not to just list every possible risk </a:t>
            </a:r>
            <a:r>
              <a:rPr lang="en-US" b="1" dirty="0"/>
              <a:t>but</a:t>
            </a:r>
            <a:r>
              <a:rPr lang="en-US" dirty="0"/>
              <a:t> to identify those that might impact operations, with some level of probability, within a reasonable time period. </a:t>
            </a:r>
          </a:p>
          <a:p>
            <a:pPr>
              <a:lnSpc>
                <a:spcPct val="200000"/>
              </a:lnSpc>
            </a:pPr>
            <a:r>
              <a:rPr lang="en-US" dirty="0"/>
              <a:t>A good approach is to identify people at all levels of the enterprise who would be asked to serve as risk assessors.</a:t>
            </a:r>
          </a:p>
          <a:p>
            <a:pPr>
              <a:lnSpc>
                <a:spcPct val="200000"/>
              </a:lnSpc>
            </a:pPr>
            <a:r>
              <a:rPr lang="en-US" dirty="0"/>
              <a:t>Brainstorming is often a good approach to get a group with different backgrounds to focus on some subject.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(1) Risk Identification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43180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(1) Risk Identification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7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E4DA4B46-D1EE-4B1E-AC23-324F018BB6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234"/>
          <a:stretch/>
        </p:blipFill>
        <p:spPr>
          <a:xfrm>
            <a:off x="0" y="1657810"/>
            <a:ext cx="6096000" cy="3451203"/>
          </a:xfrm>
          <a:prstGeom prst="rect">
            <a:avLst/>
          </a:prstGeom>
        </p:spPr>
      </p:pic>
      <p:pic>
        <p:nvPicPr>
          <p:cNvPr id="6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FB4F3E86-646C-4B8F-AE07-1013E461C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443"/>
          <a:stretch/>
        </p:blipFill>
        <p:spPr>
          <a:xfrm>
            <a:off x="5899312" y="3234519"/>
            <a:ext cx="6135687" cy="325835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C0367AE-678B-4FA8-ACD3-C5350C3155E3}"/>
              </a:ext>
            </a:extLst>
          </p:cNvPr>
          <p:cNvSpPr txBox="1"/>
          <p:nvPr/>
        </p:nvSpPr>
        <p:spPr>
          <a:xfrm>
            <a:off x="6393976" y="1657810"/>
            <a:ext cx="553416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Sample Types of Enterprise Business Risks</a:t>
            </a:r>
          </a:p>
        </p:txBody>
      </p:sp>
    </p:spTree>
    <p:extLst>
      <p:ext uri="{BB962C8B-B14F-4D97-AF65-F5344CB8AC3E}">
        <p14:creationId xmlns:p14="http://schemas.microsoft.com/office/powerpoint/2010/main" val="37539536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078" y="1640445"/>
            <a:ext cx="11879843" cy="4596582"/>
          </a:xfrm>
        </p:spPr>
        <p:txBody>
          <a:bodyPr>
            <a:normAutofit/>
          </a:bodyPr>
          <a:lstStyle/>
          <a:p>
            <a:r>
              <a:rPr lang="en-US" dirty="0"/>
              <a:t>The ERM team should analyze each of these brainstorm-session identified risks in a bit more detail asking such questions as:</a:t>
            </a:r>
          </a:p>
          <a:p>
            <a:pPr marL="519113" lvl="1"/>
            <a:r>
              <a:rPr lang="en-US" dirty="0"/>
              <a:t>Is the risk common across the overall enterprise or is it unique to just one business group?</a:t>
            </a:r>
          </a:p>
          <a:p>
            <a:pPr marL="519113" lvl="1"/>
            <a:r>
              <a:rPr lang="en-US" dirty="0"/>
              <a:t>Will the enterprise face this risk because of internal events within the company or through external events?</a:t>
            </a:r>
          </a:p>
          <a:p>
            <a:pPr marL="519113" lvl="1"/>
            <a:r>
              <a:rPr lang="en-US" dirty="0"/>
              <a:t>Are the risks related? That is, will one risk cause another to occur?</a:t>
            </a:r>
          </a:p>
          <a:p>
            <a:r>
              <a:rPr lang="en-US" dirty="0"/>
              <a:t>The idea is to gain a strong understanding of the nature of the and then to highlight those risks that can be considered to be core/major risks.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(1) Risk Identification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8948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Qualitative Assessments</a:t>
            </a:r>
          </a:p>
          <a:p>
            <a:pPr lvl="1"/>
            <a:r>
              <a:rPr lang="en-US" dirty="0"/>
              <a:t>a relatively quick best-guess qualitative assessment to some detailed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Quantitative Assessments</a:t>
            </a:r>
          </a:p>
          <a:p>
            <a:pPr lvl="1"/>
            <a:r>
              <a:rPr lang="en-US" dirty="0"/>
              <a:t>mathematical quantitative approaches</a:t>
            </a:r>
          </a:p>
          <a:p>
            <a:pPr marL="457200" lvl="1" indent="0">
              <a:buNone/>
            </a:pPr>
            <a:endParaRPr lang="en-US" sz="1200" dirty="0"/>
          </a:p>
          <a:p>
            <a:r>
              <a:rPr lang="en-US" dirty="0"/>
              <a:t>The whole idea here is to help management to better decide which of a series of potentially risky events should give the most to worry about.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717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In both Qualitative and Quantitative Assessments, we need to determine for each risk: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FF0000"/>
                </a:solidFill>
              </a:rPr>
              <a:t>Likelihood / Probability </a:t>
            </a:r>
          </a:p>
          <a:p>
            <a:pPr lvl="1"/>
            <a:r>
              <a:rPr lang="en-US" dirty="0"/>
              <a:t>What is the likelihood of this risk occurring over the time period?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solidFill>
                  <a:srgbClr val="0070C0"/>
                </a:solidFill>
              </a:rPr>
              <a:t>Significance / Impact / Consequence / Severity</a:t>
            </a:r>
          </a:p>
          <a:p>
            <a:pPr lvl="1"/>
            <a:r>
              <a:rPr lang="en-US" dirty="0"/>
              <a:t>What is the significance of the risk, in terms of cost to the enterprise?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9453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667741"/>
            <a:ext cx="11572684" cy="4692116"/>
          </a:xfrm>
        </p:spPr>
        <p:txBody>
          <a:bodyPr>
            <a:normAutofit fontScale="85000" lnSpcReduction="10000"/>
          </a:bodyPr>
          <a:lstStyle/>
          <a:p>
            <a:r>
              <a:rPr lang="en-US" sz="2800" dirty="0"/>
              <a:t>What is the </a:t>
            </a:r>
            <a:r>
              <a:rPr lang="en-US" sz="2800" b="1" dirty="0">
                <a:solidFill>
                  <a:srgbClr val="FF0000"/>
                </a:solidFill>
              </a:rPr>
              <a:t>likelihood</a:t>
            </a:r>
            <a:r>
              <a:rPr lang="en-US" sz="2800" dirty="0"/>
              <a:t> of this risk occurring over the next one-year period? </a:t>
            </a:r>
          </a:p>
          <a:p>
            <a:r>
              <a:rPr lang="en-US" sz="2800" dirty="0"/>
              <a:t>Using a score of 1 to 9, assign a best-guess single-digit score as follows:</a:t>
            </a:r>
          </a:p>
          <a:p>
            <a:pPr lvl="1"/>
            <a:r>
              <a:rPr lang="en-US" sz="2400" dirty="0"/>
              <a:t>Score 1 if you see almost no chance of that risk happening during the period.</a:t>
            </a:r>
          </a:p>
          <a:p>
            <a:pPr lvl="1"/>
            <a:r>
              <a:rPr lang="en-US" sz="2400" dirty="0"/>
              <a:t>Score 9 if you feel the event will almost certainly happen during the period.</a:t>
            </a:r>
          </a:p>
          <a:p>
            <a:pPr lvl="1"/>
            <a:r>
              <a:rPr lang="en-US" sz="2400" dirty="0"/>
              <a:t>Score 2 through 8 depending on how you feel the likelihood will fall between these two ranges.</a:t>
            </a:r>
          </a:p>
          <a:p>
            <a:r>
              <a:rPr lang="en-US" sz="2800" dirty="0"/>
              <a:t> What is the </a:t>
            </a:r>
            <a:r>
              <a:rPr lang="en-US" sz="2800" b="1" dirty="0">
                <a:solidFill>
                  <a:srgbClr val="0070C0"/>
                </a:solidFill>
              </a:rPr>
              <a:t>significance</a:t>
            </a:r>
            <a:r>
              <a:rPr lang="en-US" sz="2800" dirty="0"/>
              <a:t> of the risk, in terms of cost to the enterprise?</a:t>
            </a:r>
          </a:p>
          <a:p>
            <a:pPr lvl="1"/>
            <a:r>
              <a:rPr lang="en-US" sz="2400" dirty="0"/>
              <a:t>1-to-9 scale, </a:t>
            </a:r>
          </a:p>
          <a:p>
            <a:pPr lvl="1"/>
            <a:r>
              <a:rPr lang="en-US" sz="2400" dirty="0"/>
              <a:t>Scoring ranges should be set depending on the financial significance of the risk to the enterprise.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 - </a:t>
            </a:r>
            <a:r>
              <a:rPr lang="en-US" b="1" i="1" dirty="0">
                <a:solidFill>
                  <a:srgbClr val="FFFF00"/>
                </a:solidFill>
              </a:rPr>
              <a:t>Qualitative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997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Chart, scatter chart&#10;&#10;Description automatically generated">
            <a:extLst>
              <a:ext uri="{FF2B5EF4-FFF2-40B4-BE49-F238E27FC236}">
                <a16:creationId xmlns:a16="http://schemas.microsoft.com/office/drawing/2014/main" id="{0E13F32B-FD7E-451E-A621-90A94A8C47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7681" y="1486771"/>
            <a:ext cx="6530087" cy="388445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 - </a:t>
            </a:r>
            <a:r>
              <a:rPr lang="en-US" b="1" i="1" dirty="0">
                <a:solidFill>
                  <a:srgbClr val="FFFF00"/>
                </a:solidFill>
              </a:rPr>
              <a:t>Qualitative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33059A-11BB-4CAA-A5D3-0224C3FA691F}"/>
              </a:ext>
            </a:extLst>
          </p:cNvPr>
          <p:cNvSpPr txBox="1"/>
          <p:nvPr/>
        </p:nvSpPr>
        <p:spPr>
          <a:xfrm>
            <a:off x="5107859" y="5438631"/>
            <a:ext cx="6209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/>
              <a:t>Risk Assessment Analysis Chart</a:t>
            </a:r>
          </a:p>
        </p:txBody>
      </p:sp>
      <p:sp>
        <p:nvSpPr>
          <p:cNvPr id="9" name="Content Placeholder 1">
            <a:extLst>
              <a:ext uri="{FF2B5EF4-FFF2-40B4-BE49-F238E27FC236}">
                <a16:creationId xmlns:a16="http://schemas.microsoft.com/office/drawing/2014/main" id="{DE971405-4372-4F2C-957C-9DB8C07A3308}"/>
              </a:ext>
            </a:extLst>
          </p:cNvPr>
          <p:cNvSpPr txBox="1">
            <a:spLocks/>
          </p:cNvSpPr>
          <p:nvPr/>
        </p:nvSpPr>
        <p:spPr>
          <a:xfrm>
            <a:off x="467691" y="1654983"/>
            <a:ext cx="4004917" cy="46921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400" dirty="0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42A3249A-5213-44B1-BB53-2CC83D85CA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2886694"/>
              </p:ext>
            </p:extLst>
          </p:nvPr>
        </p:nvGraphicFramePr>
        <p:xfrm>
          <a:off x="467691" y="1705580"/>
          <a:ext cx="3954185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0733">
                  <a:extLst>
                    <a:ext uri="{9D8B030D-6E8A-4147-A177-3AD203B41FA5}">
                      <a16:colId xmlns:a16="http://schemas.microsoft.com/office/drawing/2014/main" val="2528201385"/>
                    </a:ext>
                  </a:extLst>
                </a:gridCol>
                <a:gridCol w="1521726">
                  <a:extLst>
                    <a:ext uri="{9D8B030D-6E8A-4147-A177-3AD203B41FA5}">
                      <a16:colId xmlns:a16="http://schemas.microsoft.com/office/drawing/2014/main" val="4073343320"/>
                    </a:ext>
                  </a:extLst>
                </a:gridCol>
                <a:gridCol w="1521726">
                  <a:extLst>
                    <a:ext uri="{9D8B030D-6E8A-4147-A177-3AD203B41FA5}">
                      <a16:colId xmlns:a16="http://schemas.microsoft.com/office/drawing/2014/main" val="40570282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Risk#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dirty="0">
                          <a:solidFill>
                            <a:schemeClr val="bg1"/>
                          </a:solidFill>
                          <a:latin typeface="+mn-lt"/>
                        </a:rPr>
                        <a:t>Likelihood</a:t>
                      </a:r>
                      <a:endParaRPr lang="en-US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chemeClr val="bg1"/>
                          </a:solidFill>
                          <a:latin typeface="+mn-lt"/>
                        </a:rPr>
                        <a:t>Significance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89308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3.75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7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814919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5.5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4217994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3.75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7.5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75192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4.25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10874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7.25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3.5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264019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R-6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5.75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+mn-lt"/>
                        </a:rPr>
                        <a:t>7.75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20170491"/>
                  </a:ext>
                </a:extLst>
              </a:tr>
            </a:tbl>
          </a:graphicData>
        </a:graphic>
      </p:graphicFrame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9ECDB517-011D-41A7-BC64-DCB2FA8036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9630" y="4301460"/>
            <a:ext cx="2051709" cy="2045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472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667741"/>
            <a:ext cx="11572684" cy="4692116"/>
          </a:xfrm>
        </p:spPr>
        <p:txBody>
          <a:bodyPr>
            <a:normAutofit/>
          </a:bodyPr>
          <a:lstStyle/>
          <a:p>
            <a:endParaRPr lang="en-US" sz="24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 - </a:t>
            </a:r>
            <a:r>
              <a:rPr lang="en-US" b="1" i="1" dirty="0">
                <a:solidFill>
                  <a:srgbClr val="FFFF00"/>
                </a:solidFill>
              </a:rPr>
              <a:t>Qualitative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23B838-DF3E-4118-A740-BC211C2D1C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8925" y="1522422"/>
            <a:ext cx="8551803" cy="4837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3861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assessment teams should think of the individual risk </a:t>
            </a:r>
            <a:r>
              <a:rPr lang="en-US" sz="2800" b="1" dirty="0">
                <a:solidFill>
                  <a:srgbClr val="FF0000"/>
                </a:solidFill>
              </a:rPr>
              <a:t>likelihoods</a:t>
            </a:r>
            <a:r>
              <a:rPr lang="en-US" sz="2800" dirty="0"/>
              <a:t> and </a:t>
            </a:r>
            <a:r>
              <a:rPr lang="en-US" sz="2800" b="1" dirty="0">
                <a:solidFill>
                  <a:schemeClr val="accent1">
                    <a:lumMod val="75000"/>
                  </a:schemeClr>
                </a:solidFill>
              </a:rPr>
              <a:t>occurrences</a:t>
            </a:r>
            <a:r>
              <a:rPr lang="en-US" sz="2800" dirty="0"/>
              <a:t> in terms of two-digit probabilities ranging from </a:t>
            </a:r>
            <a:r>
              <a:rPr lang="en-US" sz="2800" i="1" dirty="0"/>
              <a:t>almost</a:t>
            </a:r>
            <a:r>
              <a:rPr lang="en-US" sz="2800" dirty="0"/>
              <a:t> 0.00 to 0.99. </a:t>
            </a:r>
          </a:p>
          <a:p>
            <a:r>
              <a:rPr lang="en-US" sz="2800" dirty="0"/>
              <a:t>Risks essentially never have a zero chance or 100 percent chance of occurring.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 - </a:t>
            </a:r>
            <a:r>
              <a:rPr lang="en-US" sz="3600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Quantitative Assessments</a:t>
            </a:r>
            <a:endParaRPr lang="en-US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8420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Table&#10;&#10;Description automatically generated">
            <a:extLst>
              <a:ext uri="{FF2B5EF4-FFF2-40B4-BE49-F238E27FC236}">
                <a16:creationId xmlns:a16="http://schemas.microsoft.com/office/drawing/2014/main" id="{C7DC94FF-25A2-44BE-849F-BED9D8610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579" y="1776179"/>
            <a:ext cx="8097380" cy="4020111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 - </a:t>
            </a:r>
            <a:r>
              <a:rPr lang="en-US" sz="3600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Quantitative Assessments</a:t>
            </a:r>
            <a:endParaRPr lang="en-US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A6D5B1C-5B91-4912-A95A-D5BD7CD6F4FE}"/>
              </a:ext>
            </a:extLst>
          </p:cNvPr>
          <p:cNvSpPr txBox="1"/>
          <p:nvPr/>
        </p:nvSpPr>
        <p:spPr>
          <a:xfrm>
            <a:off x="2982404" y="5932768"/>
            <a:ext cx="620973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Risk-Ranking Chart Example</a:t>
            </a:r>
          </a:p>
        </p:txBody>
      </p:sp>
    </p:spTree>
    <p:extLst>
      <p:ext uri="{BB962C8B-B14F-4D97-AF65-F5344CB8AC3E}">
        <p14:creationId xmlns:p14="http://schemas.microsoft.com/office/powerpoint/2010/main" val="33391580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(2) Risk Assessments</a:t>
            </a:r>
            <a:endParaRPr lang="en-US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6C046E2-9CDA-49BF-B050-0473E47D4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8" y="1542197"/>
            <a:ext cx="11572684" cy="4634766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When estimating occurrences and likelihoods, the ERM team should take care to assure that all estimates are made over the </a:t>
            </a:r>
            <a:r>
              <a:rPr lang="en-US" b="1" i="1" dirty="0"/>
              <a:t>same period of time</a:t>
            </a:r>
            <a:r>
              <a:rPr lang="en-US" dirty="0"/>
              <a:t>. </a:t>
            </a:r>
          </a:p>
          <a:p>
            <a:pPr>
              <a:lnSpc>
                <a:spcPct val="200000"/>
              </a:lnSpc>
            </a:pPr>
            <a:r>
              <a:rPr lang="en-US" dirty="0"/>
              <a:t>Usually, a one-year interval or at least until the end of the next fiscal year is a reasonable interval of time. </a:t>
            </a:r>
          </a:p>
          <a:p>
            <a:pPr>
              <a:lnSpc>
                <a:spcPct val="200000"/>
              </a:lnSpc>
            </a:pPr>
            <a:r>
              <a:rPr lang="en-US" dirty="0"/>
              <a:t>There is typically not enough information to make reasonably accurate estimates much beyond those periods.</a:t>
            </a:r>
          </a:p>
        </p:txBody>
      </p:sp>
    </p:spTree>
    <p:extLst>
      <p:ext uri="{BB962C8B-B14F-4D97-AF65-F5344CB8AC3E}">
        <p14:creationId xmlns:p14="http://schemas.microsoft.com/office/powerpoint/2010/main" val="2562255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B4AC59-ADAC-474D-9ACE-5287A0151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quantitative risk management methodology is best suited for a </a:t>
            </a:r>
            <a:r>
              <a:rPr lang="en-US" b="1" i="1" dirty="0"/>
              <a:t>detailed</a:t>
            </a:r>
            <a:r>
              <a:rPr lang="en-US" dirty="0"/>
              <a:t> look at comparing risks. (more costly) </a:t>
            </a:r>
          </a:p>
          <a:p>
            <a:r>
              <a:rPr lang="en-US" dirty="0"/>
              <a:t>A qualitative risk assessment is quick best-guess based more so on subjectivity and the knowledge of the assessor. (less costly)</a:t>
            </a:r>
          </a:p>
          <a:p>
            <a:r>
              <a:rPr lang="en-US" dirty="0"/>
              <a:t>You can combine the two methodologies to enhance an existing risk assessment.</a:t>
            </a:r>
          </a:p>
          <a:p>
            <a:r>
              <a:rPr lang="en-US" dirty="0"/>
              <a:t>Start with qualitative method to determine the top risks list and then use quantitative method to carry more </a:t>
            </a:r>
            <a:r>
              <a:rPr lang="en-US" b="1" i="1" dirty="0"/>
              <a:t>detailed</a:t>
            </a:r>
            <a:r>
              <a:rPr lang="en-US" dirty="0"/>
              <a:t> look at risks in this list.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47E178D-83BB-4094-9912-A2A58BECC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 dirty="0">
                <a:solidFill>
                  <a:srgbClr val="FFFF00"/>
                </a:solidFill>
              </a:rPr>
              <a:t>Qualitative</a:t>
            </a:r>
            <a:r>
              <a:rPr lang="en-US" dirty="0"/>
              <a:t> Vs.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Quantitative</a:t>
            </a:r>
            <a:r>
              <a:rPr lang="en-US" dirty="0"/>
              <a:t> Assessments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6091D-EB2E-4E6B-B42F-D6C170323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61575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869" y="1667741"/>
            <a:ext cx="5795132" cy="4509222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dirty="0"/>
              <a:t>Risk Prioritization / Risk Ranking</a:t>
            </a:r>
          </a:p>
          <a:p>
            <a:pPr lvl="1">
              <a:lnSpc>
                <a:spcPct val="200000"/>
              </a:lnSpc>
            </a:pPr>
            <a:r>
              <a:rPr lang="en-US" dirty="0"/>
              <a:t>A typical enterprise that goes through a risk assessment process will end up with a very long list of potential risks.</a:t>
            </a:r>
          </a:p>
          <a:p>
            <a:pPr lvl="1">
              <a:lnSpc>
                <a:spcPct val="200000"/>
              </a:lnSpc>
            </a:pPr>
            <a:r>
              <a:rPr lang="en-US" dirty="0"/>
              <a:t>A next step is to find risk rankings and identify the most significant risks across the entity reviewed.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(3) Risk Prioritization and Response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36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16C981-6EF8-4CE6-AAD7-BDDF084DE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9816" y="1419368"/>
            <a:ext cx="1827846" cy="18224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1BACAA20-70EA-49BB-90E3-064FFC6A60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081" y="3241773"/>
            <a:ext cx="4166501" cy="35117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37125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Response Planning</a:t>
            </a:r>
          </a:p>
          <a:p>
            <a:pPr lvl="1"/>
            <a:r>
              <a:rPr lang="en-US" dirty="0"/>
              <a:t>process requires significant management input and support to recognize the various alternative risk responses and to have action plans in place to satisfy the appropriate responses.</a:t>
            </a:r>
          </a:p>
          <a:p>
            <a:r>
              <a:rPr lang="en-US" dirty="0"/>
              <a:t>Cost Impact (Exposure)</a:t>
            </a:r>
          </a:p>
          <a:p>
            <a:pPr lvl="1"/>
            <a:r>
              <a:rPr lang="en-US" dirty="0"/>
              <a:t>Cost of risk is the cost of managing risk and incurring losses due to risk.</a:t>
            </a:r>
          </a:p>
          <a:p>
            <a:pPr lvl="1"/>
            <a:r>
              <a:rPr lang="en-US" dirty="0"/>
              <a:t>It can be forecast for a future period.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(3) Risk Prioritization and Response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5286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(3) Risk Prioritization and Response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38</a:t>
            </a:fld>
            <a:endParaRPr lang="en-US" dirty="0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B19AB5-8A8E-4228-B767-743A0282F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234" y="1442073"/>
            <a:ext cx="8215952" cy="43218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66F317-D10B-4F0F-BBB1-5C9C3437A0A0}"/>
              </a:ext>
            </a:extLst>
          </p:cNvPr>
          <p:cNvSpPr txBox="1"/>
          <p:nvPr/>
        </p:nvSpPr>
        <p:spPr>
          <a:xfrm>
            <a:off x="3588224" y="5776853"/>
            <a:ext cx="501555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b="1" dirty="0"/>
              <a:t>Risk-Ranking Response-Planning Example</a:t>
            </a:r>
          </a:p>
        </p:txBody>
      </p:sp>
    </p:spTree>
    <p:extLst>
      <p:ext uri="{BB962C8B-B14F-4D97-AF65-F5344CB8AC3E}">
        <p14:creationId xmlns:p14="http://schemas.microsoft.com/office/powerpoint/2010/main" val="103145554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334" y="1667741"/>
            <a:ext cx="6645842" cy="450922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dirty="0"/>
              <a:t>Risk C has a high likelihood and significance as well as a fairly high expected cost to correct. This is the type of risk that management should identify as a candidate for corrective actions.</a:t>
            </a:r>
          </a:p>
          <a:p>
            <a:pPr algn="l">
              <a:lnSpc>
                <a:spcPct val="200000"/>
              </a:lnSpc>
            </a:pPr>
            <a:r>
              <a:rPr lang="en-US" sz="2000" dirty="0"/>
              <a:t>Risk G has a relatively high cost to implement. This may be the type of risk where management decides to accept the risk or to develop some other form of remediation plan.</a:t>
            </a:r>
          </a:p>
          <a:p>
            <a:pPr algn="l">
              <a:lnSpc>
                <a:spcPct val="200000"/>
              </a:lnSpc>
            </a:pPr>
            <a:endParaRPr lang="en-US" sz="20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(3) Risk Prioritization and Response Planning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39</a:t>
            </a:fld>
            <a:endParaRPr lang="en-US" dirty="0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B19AB5-8A8E-4228-B767-743A0282F6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1627" y="1973402"/>
            <a:ext cx="4945039" cy="2911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7211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BE4C062-9912-4E04-BD9E-50E9CBF51C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dirty="0"/>
              <a:t>Keep track of the identified risks, including the watch list.</a:t>
            </a:r>
          </a:p>
          <a:p>
            <a:pPr>
              <a:lnSpc>
                <a:spcPct val="200000"/>
              </a:lnSpc>
            </a:pPr>
            <a:r>
              <a:rPr lang="en-US" dirty="0"/>
              <a:t>Monitor trigger conditions for contingencies</a:t>
            </a:r>
          </a:p>
          <a:p>
            <a:pPr>
              <a:lnSpc>
                <a:spcPct val="200000"/>
              </a:lnSpc>
            </a:pPr>
            <a:r>
              <a:rPr lang="en-US" dirty="0"/>
              <a:t>Monitor residual risks and identify new risks arising.</a:t>
            </a:r>
          </a:p>
          <a:p>
            <a:pPr>
              <a:lnSpc>
                <a:spcPct val="200000"/>
              </a:lnSpc>
            </a:pPr>
            <a:r>
              <a:rPr lang="en-US" dirty="0"/>
              <a:t>Determine if risk responses have been implemented as planned.</a:t>
            </a:r>
          </a:p>
          <a:p>
            <a:pPr>
              <a:lnSpc>
                <a:spcPct val="200000"/>
              </a:lnSpc>
            </a:pPr>
            <a:r>
              <a:rPr lang="en-US" dirty="0"/>
              <a:t>Determine if risk exposure has changed from its prior state, with analysis of trends.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8B0EF9-8D36-454B-A173-9B8802AA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(4) Risk Monitoring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933AAF-0411-4BE0-93EF-26FFFE0DC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4638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02AB7CB-99BB-4A64-B867-8A91AD44F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888" y="1703237"/>
            <a:ext cx="7043900" cy="1534693"/>
          </a:xfrm>
        </p:spPr>
        <p:txBody>
          <a:bodyPr>
            <a:normAutofit/>
          </a:bodyPr>
          <a:lstStyle/>
          <a:p>
            <a:r>
              <a:rPr lang="en-US" sz="6600" dirty="0"/>
              <a:t>Summary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A8FBA3-A4E8-40B9-A083-BC470FB026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9126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408311-8406-4399-9BA3-594D7274A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8AFF8BA-6F6D-4F26-95D1-1098BD3327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D975FF-E514-4FB9-BDF6-0F55FB66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L2 - </a:t>
            </a:r>
            <a:fld id="{FDED41F8-FC0F-4085-8150-313B6CF05213}" type="slidenum">
              <a:rPr lang="en-US" smtClean="0"/>
              <a:pPr/>
              <a:t>42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B332C08-1BB2-48F5-868C-9250F362F1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309" y="3428496"/>
            <a:ext cx="4886163" cy="27484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5532BF2-7615-4381-8EE8-261A64CACDDD}"/>
              </a:ext>
            </a:extLst>
          </p:cNvPr>
          <p:cNvGrpSpPr/>
          <p:nvPr/>
        </p:nvGrpSpPr>
        <p:grpSpPr>
          <a:xfrm>
            <a:off x="387309" y="290560"/>
            <a:ext cx="4886163" cy="2748467"/>
            <a:chOff x="387309" y="290560"/>
            <a:chExt cx="4886163" cy="2748467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20E38A43-97B7-4075-BD72-7EFB8A10386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7309" y="290560"/>
              <a:ext cx="4886163" cy="27484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28DB2588-9382-4CF8-8129-810AA6589B5D}"/>
                </a:ext>
              </a:extLst>
            </p:cNvPr>
            <p:cNvSpPr txBox="1"/>
            <p:nvPr/>
          </p:nvSpPr>
          <p:spPr>
            <a:xfrm>
              <a:off x="681791" y="570823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003FBC9-69D3-42BD-9F41-2BB3D4EDD1C0}"/>
              </a:ext>
            </a:extLst>
          </p:cNvPr>
          <p:cNvGrpSpPr/>
          <p:nvPr/>
        </p:nvGrpSpPr>
        <p:grpSpPr>
          <a:xfrm>
            <a:off x="6918528" y="290560"/>
            <a:ext cx="4886163" cy="2748467"/>
            <a:chOff x="6918528" y="290560"/>
            <a:chExt cx="4886163" cy="2748467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EABA1D2-F16A-4F88-892B-EBA9E4EC278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918528" y="290560"/>
              <a:ext cx="4886163" cy="27484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961CF233-46D6-4162-BDC0-AA6D51685559}"/>
                </a:ext>
              </a:extLst>
            </p:cNvPr>
            <p:cNvSpPr txBox="1"/>
            <p:nvPr/>
          </p:nvSpPr>
          <p:spPr>
            <a:xfrm>
              <a:off x="7226361" y="572484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1511466B-1D64-42B7-A035-C006801C2D9C}"/>
              </a:ext>
            </a:extLst>
          </p:cNvPr>
          <p:cNvSpPr txBox="1"/>
          <p:nvPr/>
        </p:nvSpPr>
        <p:spPr>
          <a:xfrm>
            <a:off x="654494" y="3720446"/>
            <a:ext cx="259903" cy="276999"/>
          </a:xfrm>
          <a:prstGeom prst="rect">
            <a:avLst/>
          </a:prstGeom>
          <a:solidFill>
            <a:srgbClr val="25A9E7"/>
          </a:solidFill>
          <a:ln>
            <a:solidFill>
              <a:srgbClr val="25A9E7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2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78C15E4-1107-469E-921F-1D2C34EC8010}"/>
              </a:ext>
            </a:extLst>
          </p:cNvPr>
          <p:cNvGrpSpPr/>
          <p:nvPr/>
        </p:nvGrpSpPr>
        <p:grpSpPr>
          <a:xfrm>
            <a:off x="6918527" y="3429000"/>
            <a:ext cx="4886163" cy="2750910"/>
            <a:chOff x="6918527" y="3429000"/>
            <a:chExt cx="4886163" cy="2750910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291C45B0-8690-4961-B0A2-CBCF433A56C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918527" y="3429000"/>
              <a:ext cx="4886163" cy="275091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F02F5E7F-4A04-4B57-AEB5-3B16D155B9E1}"/>
                </a:ext>
              </a:extLst>
            </p:cNvPr>
            <p:cNvSpPr txBox="1"/>
            <p:nvPr/>
          </p:nvSpPr>
          <p:spPr>
            <a:xfrm>
              <a:off x="7226360" y="3720445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693820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464C1A0-4516-46C8-A27B-98F4C4A38F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56FDEE5-B2D8-4B8D-BBC2-7DD2A4B55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E1CCF-68C0-43C5-9AD3-508182F53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/>
              <a:t>L2 - </a:t>
            </a:r>
            <a:fld id="{FDED41F8-FC0F-4085-8150-313B6CF05213}" type="slidenum">
              <a:rPr lang="en-US" smtClean="0"/>
              <a:pPr/>
              <a:t>43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0A5C292-4B9D-4E01-90ED-EBEAAD071E4E}"/>
              </a:ext>
            </a:extLst>
          </p:cNvPr>
          <p:cNvGrpSpPr/>
          <p:nvPr/>
        </p:nvGrpSpPr>
        <p:grpSpPr>
          <a:xfrm>
            <a:off x="389705" y="202698"/>
            <a:ext cx="5401496" cy="3038342"/>
            <a:chOff x="389705" y="202698"/>
            <a:chExt cx="5401496" cy="3038342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1B313AE-5700-4579-9EAB-EE93C6CB481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89705" y="202698"/>
              <a:ext cx="5401496" cy="30383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883C155-83BB-4723-853F-6EF79F43C62F}"/>
                </a:ext>
              </a:extLst>
            </p:cNvPr>
            <p:cNvSpPr txBox="1"/>
            <p:nvPr/>
          </p:nvSpPr>
          <p:spPr>
            <a:xfrm>
              <a:off x="722734" y="519721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D98B096-00C1-4D11-9BF2-6CBD764F2AE2}"/>
              </a:ext>
            </a:extLst>
          </p:cNvPr>
          <p:cNvGrpSpPr/>
          <p:nvPr/>
        </p:nvGrpSpPr>
        <p:grpSpPr>
          <a:xfrm>
            <a:off x="6195729" y="1822326"/>
            <a:ext cx="5401496" cy="3038342"/>
            <a:chOff x="6195729" y="1822326"/>
            <a:chExt cx="5401496" cy="3038342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A126EFD0-5A40-4B62-852D-94E7C7280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95729" y="1822326"/>
              <a:ext cx="5401496" cy="30383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849553F4-965F-4A60-9598-8928FEE89BE0}"/>
                </a:ext>
              </a:extLst>
            </p:cNvPr>
            <p:cNvSpPr txBox="1"/>
            <p:nvPr/>
          </p:nvSpPr>
          <p:spPr>
            <a:xfrm>
              <a:off x="6536681" y="2124593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5F7BEE3-BE9C-495C-BA99-6D196614871F}"/>
              </a:ext>
            </a:extLst>
          </p:cNvPr>
          <p:cNvGrpSpPr/>
          <p:nvPr/>
        </p:nvGrpSpPr>
        <p:grpSpPr>
          <a:xfrm>
            <a:off x="389704" y="3341497"/>
            <a:ext cx="5401496" cy="3038342"/>
            <a:chOff x="389704" y="3341497"/>
            <a:chExt cx="5401496" cy="3038342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19DF72CA-E832-4FE3-BE84-75CD8BD376C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89704" y="3341497"/>
              <a:ext cx="5401496" cy="30383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C48E8B06-7F8C-42FF-884E-866076627CAD}"/>
                </a:ext>
              </a:extLst>
            </p:cNvPr>
            <p:cNvSpPr txBox="1"/>
            <p:nvPr/>
          </p:nvSpPr>
          <p:spPr>
            <a:xfrm>
              <a:off x="729258" y="3675776"/>
              <a:ext cx="259903" cy="276999"/>
            </a:xfrm>
            <a:prstGeom prst="rect">
              <a:avLst/>
            </a:prstGeom>
            <a:solidFill>
              <a:srgbClr val="25A9E7"/>
            </a:solidFill>
            <a:ln>
              <a:solidFill>
                <a:srgbClr val="25A9E7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chemeClr val="bg1"/>
                  </a:solidFill>
                </a:rPr>
                <a:t>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6987701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F2D79B7-899F-4AF6-84E8-C1C850592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D1E37B-1082-42CF-B292-2B18B071FB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016" y="3603008"/>
            <a:ext cx="8324454" cy="2770495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sz="2000" dirty="0"/>
              <a:t>COSO Enterprise Risk Management: Establishing Effective Governance, Risk, and Compliance Processes. </a:t>
            </a:r>
            <a:r>
              <a:rPr lang="en-US" sz="2000" i="1" dirty="0"/>
              <a:t>Robert R. Moeller</a:t>
            </a:r>
            <a:r>
              <a:rPr lang="en-US" sz="2000" dirty="0"/>
              <a:t>.</a:t>
            </a:r>
          </a:p>
          <a:p>
            <a:pPr>
              <a:lnSpc>
                <a:spcPct val="200000"/>
              </a:lnSpc>
            </a:pPr>
            <a:r>
              <a:rPr lang="en-US" sz="2000" dirty="0"/>
              <a:t>Implementing Enterprise Risk Management: From Methods To Applications. </a:t>
            </a:r>
            <a:r>
              <a:rPr lang="en-US" sz="2000" i="1" dirty="0"/>
              <a:t>James Lam</a:t>
            </a:r>
            <a:r>
              <a:rPr lang="en-US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41548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3791</TotalTime>
  <Words>2319</Words>
  <Application>Microsoft Office PowerPoint</Application>
  <PresentationFormat>Widescreen</PresentationFormat>
  <Paragraphs>254</Paragraphs>
  <Slides>44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Arial</vt:lpstr>
      <vt:lpstr>Calibri</vt:lpstr>
      <vt:lpstr>Calibri Light</vt:lpstr>
      <vt:lpstr>Tajawal Medium</vt:lpstr>
      <vt:lpstr>Office Theme</vt:lpstr>
      <vt:lpstr>PowerPoint Presentation</vt:lpstr>
      <vt:lpstr>Session Outline</vt:lpstr>
      <vt:lpstr>What Is Risk</vt:lpstr>
      <vt:lpstr>What Is Risk - Dictionary Definition</vt:lpstr>
      <vt:lpstr>What Is Risk</vt:lpstr>
      <vt:lpstr>What Is Risk</vt:lpstr>
      <vt:lpstr>Definitions from different industries and standards</vt:lpstr>
      <vt:lpstr>Risk in a Business Context</vt:lpstr>
      <vt:lpstr>Risk in a Business Context</vt:lpstr>
      <vt:lpstr>Pure and Speculative Risk</vt:lpstr>
      <vt:lpstr>Risk in a Business Context</vt:lpstr>
      <vt:lpstr>Seven Key Fundamental Concepts</vt:lpstr>
      <vt:lpstr>1. Exposure</vt:lpstr>
      <vt:lpstr>2. Volatility</vt:lpstr>
      <vt:lpstr>3. Probability</vt:lpstr>
      <vt:lpstr>4. Severity</vt:lpstr>
      <vt:lpstr>5. Time Horizon</vt:lpstr>
      <vt:lpstr>6. Correlation</vt:lpstr>
      <vt:lpstr>7. Capital</vt:lpstr>
      <vt:lpstr>Risk Management Phases</vt:lpstr>
      <vt:lpstr>Risk Management Phases</vt:lpstr>
      <vt:lpstr>Risk Management Phases</vt:lpstr>
      <vt:lpstr>(1) Risk Identification</vt:lpstr>
      <vt:lpstr>(1) Risk Identification</vt:lpstr>
      <vt:lpstr>(1) Risk Identification</vt:lpstr>
      <vt:lpstr>(1) Risk Identification</vt:lpstr>
      <vt:lpstr>(2) Risk Assessments</vt:lpstr>
      <vt:lpstr>(2) Risk Assessments</vt:lpstr>
      <vt:lpstr>(2) Risk Assessments - Qualitative Assessments</vt:lpstr>
      <vt:lpstr>(2) Risk Assessments - Qualitative Assessments</vt:lpstr>
      <vt:lpstr>(2) Risk Assessments - Qualitative Assessments</vt:lpstr>
      <vt:lpstr>(2) Risk Assessments - Quantitative Assessments</vt:lpstr>
      <vt:lpstr>(2) Risk Assessments - Quantitative Assessments</vt:lpstr>
      <vt:lpstr>(2) Risk Assessments</vt:lpstr>
      <vt:lpstr>Qualitative Vs. Quantitative Assessments</vt:lpstr>
      <vt:lpstr>(3) Risk Prioritization and Response Planning</vt:lpstr>
      <vt:lpstr>(3) Risk Prioritization and Response Planning</vt:lpstr>
      <vt:lpstr>(3) Risk Prioritization and Response Planning</vt:lpstr>
      <vt:lpstr>(3) Risk Prioritization and Response Planning</vt:lpstr>
      <vt:lpstr>(4) Risk Monitoring</vt:lpstr>
      <vt:lpstr>Summary</vt:lpstr>
      <vt:lpstr>PowerPoint Presentation</vt:lpstr>
      <vt:lpstr>PowerPoint Presentation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Abdullah Jameel Yousuf Halawany</cp:lastModifiedBy>
  <cp:revision>29</cp:revision>
  <dcterms:created xsi:type="dcterms:W3CDTF">2021-08-03T13:03:26Z</dcterms:created>
  <dcterms:modified xsi:type="dcterms:W3CDTF">2021-08-25T13:42:39Z</dcterms:modified>
</cp:coreProperties>
</file>