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592" r:id="rId6"/>
    <p:sldId id="591" r:id="rId7"/>
    <p:sldId id="551" r:id="rId8"/>
    <p:sldId id="595" r:id="rId9"/>
    <p:sldId id="596" r:id="rId10"/>
    <p:sldId id="597" r:id="rId11"/>
    <p:sldId id="598" r:id="rId12"/>
    <p:sldId id="599" r:id="rId13"/>
    <p:sldId id="552" r:id="rId14"/>
    <p:sldId id="553" r:id="rId15"/>
    <p:sldId id="607" r:id="rId16"/>
    <p:sldId id="620" r:id="rId17"/>
    <p:sldId id="537" r:id="rId18"/>
    <p:sldId id="538" r:id="rId19"/>
    <p:sldId id="539" r:id="rId20"/>
    <p:sldId id="540" r:id="rId21"/>
    <p:sldId id="541" r:id="rId22"/>
    <p:sldId id="611" r:id="rId23"/>
    <p:sldId id="613" r:id="rId24"/>
    <p:sldId id="614" r:id="rId25"/>
    <p:sldId id="603" r:id="rId26"/>
    <p:sldId id="542" r:id="rId27"/>
    <p:sldId id="616" r:id="rId28"/>
    <p:sldId id="615" r:id="rId29"/>
    <p:sldId id="617" r:id="rId30"/>
    <p:sldId id="618" r:id="rId31"/>
    <p:sldId id="619" r:id="rId32"/>
    <p:sldId id="543" r:id="rId33"/>
    <p:sldId id="546" r:id="rId34"/>
    <p:sldId id="548" r:id="rId35"/>
    <p:sldId id="554" r:id="rId36"/>
    <p:sldId id="608" r:id="rId37"/>
    <p:sldId id="555" r:id="rId38"/>
    <p:sldId id="609" r:id="rId39"/>
    <p:sldId id="557" r:id="rId40"/>
    <p:sldId id="558" r:id="rId41"/>
    <p:sldId id="562" r:id="rId42"/>
    <p:sldId id="610" r:id="rId43"/>
    <p:sldId id="563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92"/>
            <p14:sldId id="591"/>
            <p14:sldId id="551"/>
            <p14:sldId id="595"/>
            <p14:sldId id="596"/>
            <p14:sldId id="597"/>
            <p14:sldId id="598"/>
            <p14:sldId id="599"/>
            <p14:sldId id="552"/>
            <p14:sldId id="553"/>
            <p14:sldId id="607"/>
            <p14:sldId id="620"/>
            <p14:sldId id="537"/>
            <p14:sldId id="538"/>
            <p14:sldId id="539"/>
            <p14:sldId id="540"/>
            <p14:sldId id="541"/>
            <p14:sldId id="611"/>
            <p14:sldId id="613"/>
            <p14:sldId id="614"/>
            <p14:sldId id="603"/>
            <p14:sldId id="542"/>
            <p14:sldId id="616"/>
            <p14:sldId id="615"/>
            <p14:sldId id="617"/>
            <p14:sldId id="618"/>
            <p14:sldId id="619"/>
            <p14:sldId id="543"/>
            <p14:sldId id="546"/>
            <p14:sldId id="548"/>
            <p14:sldId id="554"/>
            <p14:sldId id="608"/>
            <p14:sldId id="555"/>
            <p14:sldId id="609"/>
            <p14:sldId id="557"/>
            <p14:sldId id="558"/>
            <p14:sldId id="562"/>
            <p14:sldId id="610"/>
            <p14:sldId id="56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024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3.png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Associate Professor/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Ahmed Rageh Ismail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52630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Research Methods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29139" y="60040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139" y="5252988"/>
            <a:ext cx="4272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Introduction to Research Methods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5620" y="2072204"/>
            <a:ext cx="10749220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Understand the goal of qualitative analysis in theory development.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Identify and apply various qualitative analysis strategies.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Implement open and axial coding techniques in grounded theory.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27090" y="1816586"/>
            <a:ext cx="10749220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Know NVivo software for organizing and analyzing qualitative data.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Effectively present qualitative research findings without quantification.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Apply theoretical sampling to address data gaps during analysis.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06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Qualitative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6563" y="1957872"/>
            <a:ext cx="6528637" cy="4480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Develop theories from detailed data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 Methods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Interviews, observations, discussions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Approach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Simultaneous data collection and analysis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A92F94-AEB5-2223-F96F-184D777D53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0447" y="2544746"/>
            <a:ext cx="4242216" cy="353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Key Steps in Qualitative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8887" y="2075346"/>
            <a:ext cx="9814228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Comprehend the topic deeply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Connect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Find relationships within the data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Explain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Develop theories to explain findings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Contextualize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Relate new insights to existing knowledge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1CA75E-F937-B8A7-56EB-B36343992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1664" y="2454806"/>
            <a:ext cx="4766283" cy="318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38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5431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333490"/>
            <a:ext cx="4668201" cy="319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Constant Comparative Analysis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Phenomenological Strategies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Ethnographic Methods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Narrative and Discourse Analysis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A6CD17-FDFA-0C19-6077-72F84F35F88C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Main Strategies for Analysis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E120F53-F20A-FFF1-C8AB-F6399405B8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5061" y="2198677"/>
            <a:ext cx="6030279" cy="401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3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47510" y="1681351"/>
            <a:ext cx="10812720" cy="51275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81547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1830826"/>
            <a:ext cx="10502932" cy="49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Individual experiences in detail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Comparisons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Unique, one-off accounts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Outcome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Detailed narrative of an event</a:t>
            </a:r>
          </a:p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lang="en-US" sz="2800" b="1" dirty="0"/>
              <a:t>Example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A Phenomenological Study of Nurses’ Experience in Caring for COVID-19 Patients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AD868A-CBEF-B7CF-8F7B-1F4591F3C324}"/>
              </a:ext>
            </a:extLst>
          </p:cNvPr>
          <p:cNvSpPr txBox="1"/>
          <p:nvPr/>
        </p:nvSpPr>
        <p:spPr>
          <a:xfrm>
            <a:off x="2557606" y="1036944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Phenomenological Strategies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6DAE45-5B63-1935-B237-0206F22781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029" y="1709639"/>
            <a:ext cx="4633602" cy="347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88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1" y="1696341"/>
            <a:ext cx="10812720" cy="4996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59" y="1936763"/>
            <a:ext cx="10121110" cy="4867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Human experiences in context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Immersion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Researchers live within the culture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Outcome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Comprehensive view of beliefs and lifestyles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 ethnographer may study a village of indigenous people on an island to observe their culture and customs outside of modern civilization.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2CEEB0-B2CA-602D-BA90-82235FB4203B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Ethnographic Methods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5796AA6-4543-8415-EA08-31CB4DA62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5829" y="1735665"/>
            <a:ext cx="5044441" cy="259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3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944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055676"/>
            <a:ext cx="10076138" cy="4480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How people describe their experiences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Language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Analyze speech and written narratives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Outcome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 shared meanings and assumptions.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Example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Discourse analysis can be a suitable tool to study social issues such as power imbalance.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B61D60-D09F-1360-4ABC-B75D7C84CC65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Narrative and Discourse Analysis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127A3C-B143-BF62-7DF4-EF26E7CC7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0257" y="1731635"/>
            <a:ext cx="4288735" cy="241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8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3365" y="1621133"/>
            <a:ext cx="10812720" cy="5020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5" y="2032019"/>
            <a:ext cx="5709796" cy="4480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Grounded theory by Glaser and Strauss</a:t>
            </a:r>
          </a:p>
          <a:p>
            <a:pPr>
              <a:lnSpc>
                <a:spcPct val="90000"/>
              </a:lnSpc>
              <a:spcBef>
                <a:spcPts val="1000"/>
              </a:spcBef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Method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Compare each data piece to others</a:t>
            </a:r>
          </a:p>
          <a:p>
            <a:pPr>
              <a:lnSpc>
                <a:spcPct val="90000"/>
              </a:lnSpc>
              <a:spcBef>
                <a:spcPts val="1000"/>
              </a:spcBef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Categories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Develop directly from the data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367791" y="64381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01081E8-D773-1E01-FD27-994F726439F2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Constant Comparative Analysis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71C6C68-F88C-B77C-AC07-0ED326FA4F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985" y="2774264"/>
            <a:ext cx="3776262" cy="250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70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81822"/>
            <a:ext cx="10812720" cy="4610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0884" y="2060827"/>
            <a:ext cx="8962663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Open Coding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Identify initial categories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Axial Coding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Find links between categories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Selective Coding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Refine categories into a theory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AB7EDF-A0EA-BA59-8EDA-E57829E1410D}"/>
              </a:ext>
            </a:extLst>
          </p:cNvPr>
          <p:cNvSpPr txBox="1"/>
          <p:nvPr/>
        </p:nvSpPr>
        <p:spPr>
          <a:xfrm>
            <a:off x="2557606" y="1020741"/>
            <a:ext cx="6954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Steps in Constant Comparative Analysis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527A12-FDDB-96E1-9887-C6661B5BEA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6104" y="1941830"/>
            <a:ext cx="5427239" cy="406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8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DC7340-8854-A63C-01D4-40B11CEADF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264" y="1364105"/>
            <a:ext cx="10993255" cy="3823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390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48BEF0-46C2-661D-D995-A1CDB791EB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75" b="11855"/>
          <a:stretch/>
        </p:blipFill>
        <p:spPr>
          <a:xfrm>
            <a:off x="1341554" y="854439"/>
            <a:ext cx="9736178" cy="467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262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740" y="1518396"/>
            <a:ext cx="10812720" cy="45217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of Coding in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0541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0" y="2337911"/>
            <a:ext cx="8708244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Build Theory: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Create new theories from data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Organize Data: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Manage large amounts of information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Explore Meanings: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Consider various interpretations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Balance: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 both creative and systematic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Develop Concepts: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them to build theories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75974"/>
            <a:ext cx="7650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Ethical Considerations in Participant Observation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1" y="2020612"/>
            <a:ext cx="10132307" cy="4351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Identifying concepts and discovering properties in data (Strauss &amp; Corbin, 1998).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Deconstruct data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Break down into parts (words, sentences, paragraphs).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 the data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Ask about viewpoints, beliefs, and themes.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Identify discrete concepts as basic units of analysis..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52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210" y="1696778"/>
            <a:ext cx="10812720" cy="45958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97110" y="2086329"/>
            <a:ext cx="5718680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Find Similarities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Label similar concepts with the same name to create categories.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Define Categories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Describe properties and dimensions.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Sort Categories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Group similar phenomena to form the basis of the emerging theory.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74FEDA7-596D-5C5D-B495-6996FFC109DD}"/>
              </a:ext>
            </a:extLst>
          </p:cNvPr>
          <p:cNvSpPr txBox="1"/>
          <p:nvPr/>
        </p:nvSpPr>
        <p:spPr>
          <a:xfrm>
            <a:off x="2513149" y="975974"/>
            <a:ext cx="7949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Steps in Open Coding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D8FE2C7-0761-0404-503C-57CC3837B6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2192" y="1823392"/>
            <a:ext cx="5277248" cy="351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7129" y="1621134"/>
            <a:ext cx="10812720" cy="460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12150" y="2005359"/>
            <a:ext cx="9980767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Relating categories to subcategories (Strauss &amp; Corbin, 1998).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Identify conditions causing phenomena.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Examine context and intervening conditions.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Determine actions and consequences.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Goal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Develop links and working hypotheses.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C6EFC3-95EA-C015-48FF-448AEC72A6C9}"/>
              </a:ext>
            </a:extLst>
          </p:cNvPr>
          <p:cNvSpPr txBox="1"/>
          <p:nvPr/>
        </p:nvSpPr>
        <p:spPr>
          <a:xfrm>
            <a:off x="2592546" y="97758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Axial Coding</a:t>
            </a:r>
          </a:p>
        </p:txBody>
      </p:sp>
    </p:spTree>
    <p:extLst>
      <p:ext uri="{BB962C8B-B14F-4D97-AF65-F5344CB8AC3E}">
        <p14:creationId xmlns:p14="http://schemas.microsoft.com/office/powerpoint/2010/main" val="411414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2172" y="2026849"/>
            <a:ext cx="5213828" cy="383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Check Relevance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Verify categories with data.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Find Patterns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Look for relationships between categories.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Iterate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Continually refer back to original data.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346765" y="106954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Steps in Axial Coding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4B8510E-4146-FA60-DD21-5C38BBECAA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1075" y="2367262"/>
            <a:ext cx="5398908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08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2172" y="2026849"/>
            <a:ext cx="6238156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Study: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Interviews with New Yorkers during Covid-19 lockdown.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Open Codes: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"Trouble sleeping"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"Experiencing a panic attack"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"Feeling disconnected"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"Zoom burnout"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346765" y="106954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Example of Axial Coding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8BD363-4609-AD40-6238-35B0EA9A5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1" y="2620645"/>
            <a:ext cx="4735420" cy="295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68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462149D-F4FF-B5EC-3069-39C92173C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470" y="-264242"/>
            <a:ext cx="10388183" cy="7590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7502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2172" y="2026849"/>
            <a:ext cx="8796678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Subcategory 1 - Phenomenon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Example: "Phenomenon: Anxiety"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"Trouble sleeping"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"Experiencing a panic attack"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"Nervous about what’s going to happen"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346765" y="106954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Example of Axial Coding</a:t>
            </a:r>
          </a:p>
        </p:txBody>
      </p:sp>
    </p:spTree>
    <p:extLst>
      <p:ext uri="{BB962C8B-B14F-4D97-AF65-F5344CB8AC3E}">
        <p14:creationId xmlns:p14="http://schemas.microsoft.com/office/powerpoint/2010/main" val="291957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80635" y="2188035"/>
            <a:ext cx="9992164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Integrating and refining the theory (Strauss &amp; Corbin, 1998).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Identify core categories linking subcategories.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theoretical saturation: No new properties or dimensions.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Goal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Form a coherent theory from data.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442646" y="108251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Selective Coding</a:t>
            </a:r>
          </a:p>
        </p:txBody>
      </p:sp>
    </p:spTree>
    <p:extLst>
      <p:ext uri="{BB962C8B-B14F-4D97-AF65-F5344CB8AC3E}">
        <p14:creationId xmlns:p14="http://schemas.microsoft.com/office/powerpoint/2010/main" val="101762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Steps in Selective Coding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7338" y="2023513"/>
            <a:ext cx="4843897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Central Category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Relate all other categories to it.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Logical Evolution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Allow categories to develop naturally.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Forcing Data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 not manipulate data to fit the theory.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D163B0-8A30-D1C9-B9A6-53CB7B2B75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6158" y="2422005"/>
            <a:ext cx="5028570" cy="3352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 on Selective Coding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02381"/>
            <a:ext cx="9061570" cy="409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Selective Coding: Crafting the Narrative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Selective coding is where the story unfolds. It's about weaving those core categories into a coherent theory. Here's how it unfolds: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Selective coding involves focusing on specific categories (often the core ones) and developing a narrative around them.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7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 on Selective Coding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214179" y="2356198"/>
            <a:ext cx="9061570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Choosing Core Categories: Researchers select the most critical categories identified during axial coding.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Storytelling: They craft a compelling narrative that explains how these categories interact. This narrative becomes the backbone of the theory.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64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 on Selective Coding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214179" y="1921488"/>
            <a:ext cx="9061570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Refinement: Researchers refine the theory by adding nuances, exceptions, and context-specific insights.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4. Constant Comparison: Throughout the process, they compare new data with the existing theory, ensuring consistency and coherence.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439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 on Selective Coding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74791"/>
            <a:ext cx="6822597" cy="4742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Let's say your core categories are "trust" and "online reviews."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Selective coding would involve constructing a theory that explains how trust influences consumers' reliance on online reviews when making purchase decisions.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You might explore factors like source credibility, review volume, and emotional resonance.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F0DA920-0477-8ED7-F296-A8D95DBD33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8231" y="2956432"/>
            <a:ext cx="3372787" cy="237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5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C1B798-F698-E4B6-7B01-F5314006F9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410" y="179883"/>
            <a:ext cx="11729121" cy="655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3977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2310" y="17454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2311" y="1884957"/>
            <a:ext cx="6148214" cy="4351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Comment on emerging themes and contradictions.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Write memos attached to data.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Use memos to refine theory.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Importance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Keep memos distinct from data to avoid confusion.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1A2933-DE9F-C39F-3555-28747824E78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Memo Writing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711CD0-FA2C-CDA7-E583-1C27EAED94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551" y="1913934"/>
            <a:ext cx="4762500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6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165757"/>
            <a:ext cx="6563010" cy="383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Challenge </a:t>
            </a:r>
          </a:p>
          <a:p>
            <a:pPr marL="457200" marR="0" lvl="0" indent="-45720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Deciding what and how to represent vast amounts of data.</a:t>
            </a:r>
          </a:p>
          <a:p>
            <a:pPr marR="0" lvl="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Key Advice</a:t>
            </a:r>
          </a:p>
          <a:p>
            <a:pPr marL="457200" marR="0" lvl="0" indent="-45720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    Do not quantify qualitative data.</a:t>
            </a:r>
          </a:p>
          <a:p>
            <a:pPr marL="457200" marR="0" lvl="0" indent="-45720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    Focus on specifics, not reducing data.</a:t>
            </a:r>
          </a:p>
          <a:p>
            <a:pPr marL="457200" marR="0" lvl="0" indent="-45720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    Resist the temptation to create certainty by quantification.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65B51E-647A-C616-5036-06EA848B0B5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Presenting Qualitative Findings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04298B-8C1F-D313-525A-389D13248B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9442" y="2165757"/>
            <a:ext cx="3331405" cy="331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7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21133"/>
            <a:ext cx="10812720" cy="511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6950" y="1981481"/>
            <a:ext cx="5593830" cy="4483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Descriptive Narrative (Story)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detailed narrative to tell what was found.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Written theory with supporting evidence.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Question: “What am I going to do with all this data?”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Response: Use descriptive narrative to organize and present findings.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0F3B21-A31C-8B5B-7617-A8A6485D2614}"/>
              </a:ext>
            </a:extLst>
          </p:cNvPr>
          <p:cNvSpPr txBox="1"/>
          <p:nvPr/>
        </p:nvSpPr>
        <p:spPr>
          <a:xfrm>
            <a:off x="2513149" y="1008745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Options for Presenting Qualitative Data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15E2CA-62BD-160A-FE11-391743E521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0780" y="2649893"/>
            <a:ext cx="5021562" cy="3060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68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1999" y="1966486"/>
            <a:ext cx="7227757" cy="4351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Concept Mapping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Purpose: Show links and connections in your theory.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Method: Create a visual map detailing relationships between concepts.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Components: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Central idea or theory.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Related concepts and their connections.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Visual representation of the data’s structure.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5AEE7B-0B08-0B1E-D34B-F1F10EF5F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5298" y="2848342"/>
            <a:ext cx="4264702" cy="256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6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0EAE12-58D3-A53E-E2BE-48A848761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0" y="65699"/>
            <a:ext cx="11982113" cy="675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3698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083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08367" y="2099792"/>
            <a:ext cx="10375266" cy="396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Rich Picture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P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urpose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Provide a clear visual demonstration of your theory.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Method: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visuals to depict complex data relationships and findings.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Components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Visual elements representing key concepts.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Illustrations showing interactions and relationships.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Helps readers understand the theory at a glance.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1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B5D0440-131C-40DA-A92C-A0064F6A5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987" y="653417"/>
            <a:ext cx="8892026" cy="555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5672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38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Tips for Effective Presentation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5935" y="2359728"/>
            <a:ext cx="10395450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 Clear: Ensure your narrative, concept map, or rich picture is understandable.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Stay Specific: Focus on detailed and specific findings.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Visuals: Enhance understanding with clear and relevant visuals.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Tell a Story: Engage your audience with a compelling narrative..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89674" y="620268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2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1999" y="1855318"/>
            <a:ext cx="5983575" cy="3974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600" b="1" dirty="0">
              <a:solidFill>
                <a:prstClr val="black"/>
              </a:solidFill>
              <a:latin typeface="Calibri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Benefits of Using Software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Efficiency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Organize large amounts of data quickly.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Flexibility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Manage and analyze data comprehensively.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Reliability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Increased thoroughness in data handling.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6FE1D1B-2506-1D4E-D93C-37E86D2A6490}"/>
              </a:ext>
            </a:extLst>
          </p:cNvPr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Software for Qualitative Analysis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9C611B-7C16-9BF3-CCA6-1872567354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5574" y="2451709"/>
            <a:ext cx="4067683" cy="315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8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072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97384"/>
            <a:ext cx="10120433" cy="4230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Developed by Lyn and Tom Richards, QSR International. Handling complex, rich qualitative data.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600" dirty="0">
              <a:solidFill>
                <a:prstClr val="black"/>
              </a:solidFill>
              <a:latin typeface="Calibri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600" b="1" dirty="0">
                <a:solidFill>
                  <a:prstClr val="black"/>
                </a:solidFill>
                <a:latin typeface="Calibri"/>
              </a:rPr>
              <a:t>Features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Document System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Store documents without losing context.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Integration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Combine online and offline documents.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Text Retrieval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Search and retrieve text.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Memo Writing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Record and edit notes.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Indexing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Automatically index search results.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5818699-D7A4-6EA7-55AC-34D3F6263B12}"/>
              </a:ext>
            </a:extLst>
          </p:cNvPr>
          <p:cNvSpPr txBox="1"/>
          <p:nvPr/>
        </p:nvSpPr>
        <p:spPr>
          <a:xfrm>
            <a:off x="2557606" y="1039567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NVivo</a:t>
            </a:r>
          </a:p>
        </p:txBody>
      </p:sp>
    </p:spTree>
    <p:extLst>
      <p:ext uri="{BB962C8B-B14F-4D97-AF65-F5344CB8AC3E}">
        <p14:creationId xmlns:p14="http://schemas.microsoft.com/office/powerpoint/2010/main" val="25643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6B04B6-9D6D-F3E2-0C20-B7A3526F3F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95" y="0"/>
            <a:ext cx="120276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646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Capabilities of Qualitative Software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754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8275" y="2204834"/>
            <a:ext cx="10395450" cy="2894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Categorization: Create and manage categories.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Indexing: Flexible system for organizing data.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Text Segmentation: Index and analyze text passages.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Pattern Exploration: Search for patterns and test hypotheses.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Theory Testing: Record and test emerging theories.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8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91B8F47B-708D-4CFB-A706-BB0AFB938DA2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2656</TotalTime>
  <Words>1511</Words>
  <Application>Microsoft Office PowerPoint</Application>
  <PresentationFormat>Widescreen</PresentationFormat>
  <Paragraphs>341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Ahmed Rageh</cp:lastModifiedBy>
  <cp:revision>402</cp:revision>
  <dcterms:created xsi:type="dcterms:W3CDTF">2023-04-29T09:08:00Z</dcterms:created>
  <dcterms:modified xsi:type="dcterms:W3CDTF">2024-08-08T16:09:27Z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