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24" r:id="rId5"/>
    <p:sldId id="526" r:id="rId6"/>
    <p:sldId id="527" r:id="rId7"/>
    <p:sldId id="525" r:id="rId8"/>
    <p:sldId id="523" r:id="rId9"/>
    <p:sldId id="313" r:id="rId10"/>
    <p:sldId id="256" r:id="rId11"/>
    <p:sldId id="484" r:id="rId12"/>
    <p:sldId id="492" r:id="rId13"/>
    <p:sldId id="493" r:id="rId14"/>
    <p:sldId id="489" r:id="rId15"/>
    <p:sldId id="494" r:id="rId16"/>
    <p:sldId id="495" r:id="rId17"/>
    <p:sldId id="496" r:id="rId18"/>
    <p:sldId id="497" r:id="rId19"/>
    <p:sldId id="498" r:id="rId20"/>
    <p:sldId id="499" r:id="rId21"/>
    <p:sldId id="500" r:id="rId22"/>
    <p:sldId id="508" r:id="rId23"/>
    <p:sldId id="501" r:id="rId24"/>
    <p:sldId id="503" r:id="rId25"/>
    <p:sldId id="505" r:id="rId26"/>
    <p:sldId id="506" r:id="rId27"/>
    <p:sldId id="507" r:id="rId28"/>
    <p:sldId id="504" r:id="rId29"/>
    <p:sldId id="521" r:id="rId30"/>
    <p:sldId id="509" r:id="rId31"/>
    <p:sldId id="510" r:id="rId32"/>
    <p:sldId id="511" r:id="rId33"/>
    <p:sldId id="512" r:id="rId34"/>
    <p:sldId id="513" r:id="rId35"/>
    <p:sldId id="517" r:id="rId36"/>
    <p:sldId id="518" r:id="rId37"/>
    <p:sldId id="514" r:id="rId38"/>
    <p:sldId id="520" r:id="rId39"/>
    <p:sldId id="515" r:id="rId40"/>
    <p:sldId id="516" r:id="rId41"/>
    <p:sldId id="522" r:id="rId42"/>
    <p:sldId id="519"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24"/>
            <p14:sldId id="526"/>
            <p14:sldId id="527"/>
            <p14:sldId id="525"/>
            <p14:sldId id="523"/>
            <p14:sldId id="313"/>
            <p14:sldId id="256"/>
            <p14:sldId id="484"/>
            <p14:sldId id="492"/>
            <p14:sldId id="493"/>
            <p14:sldId id="489"/>
            <p14:sldId id="494"/>
            <p14:sldId id="495"/>
            <p14:sldId id="496"/>
            <p14:sldId id="497"/>
            <p14:sldId id="498"/>
            <p14:sldId id="499"/>
            <p14:sldId id="500"/>
            <p14:sldId id="508"/>
            <p14:sldId id="501"/>
            <p14:sldId id="503"/>
            <p14:sldId id="505"/>
            <p14:sldId id="506"/>
            <p14:sldId id="507"/>
            <p14:sldId id="504"/>
            <p14:sldId id="521"/>
            <p14:sldId id="509"/>
            <p14:sldId id="510"/>
            <p14:sldId id="511"/>
            <p14:sldId id="512"/>
            <p14:sldId id="513"/>
            <p14:sldId id="517"/>
            <p14:sldId id="518"/>
            <p14:sldId id="514"/>
            <p14:sldId id="520"/>
            <p14:sldId id="515"/>
            <p14:sldId id="516"/>
            <p14:sldId id="522"/>
            <p14:sldId id="51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309" autoAdjust="0"/>
  </p:normalViewPr>
  <p:slideViewPr>
    <p:cSldViewPr snapToGrid="0">
      <p:cViewPr varScale="1">
        <p:scale>
          <a:sx n="87" d="100"/>
          <a:sy n="87" d="100"/>
        </p:scale>
        <p:origin x="52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81492822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207053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214849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2734954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26085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264337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1063426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924494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3.xml"/><Relationship Id="rId5" Type="http://schemas.openxmlformats.org/officeDocument/2006/relationships/image" Target="../media/image11.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584560" y="1134028"/>
            <a:ext cx="4113898" cy="646331"/>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التعريف بأستاذ المقرر</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893574" y="2285221"/>
            <a:ext cx="9080376" cy="3477875"/>
          </a:xfrm>
          <a:prstGeom prst="rect">
            <a:avLst/>
          </a:prstGeom>
          <a:noFill/>
        </p:spPr>
        <p:txBody>
          <a:bodyPr wrap="square" rtlCol="0">
            <a:spAutoFit/>
          </a:bodyPr>
          <a:lstStyle/>
          <a:p>
            <a:pPr algn="r" rtl="1"/>
            <a:r>
              <a:rPr lang="ar-EG" sz="2000" dirty="0">
                <a:latin typeface="Alexandria" charset="0"/>
                <a:cs typeface="Alexandria" charset="0"/>
              </a:rPr>
              <a:t>دكتوره / هبه كمال القصبى- أستاذ مشارك إدارة الأعمال</a:t>
            </a:r>
          </a:p>
          <a:p>
            <a:pPr algn="just" rtl="1"/>
            <a:r>
              <a:rPr lang="ar-EG" sz="2000" dirty="0">
                <a:latin typeface="Alexandria" charset="0"/>
                <a:cs typeface="Alexandria" charset="0"/>
              </a:rPr>
              <a:t>حاصلة على درجة الدكتوراه في إدارة الأعمال، خبرة 20 عامًا في مجال التدريس والبحث العلمى، قامت بتدريس العديد من المقررات المتخصصة فى مجال إدارة الأعمتا لمرحلة البكالوريوس والدراسات العليا (الدكتوراه، الماجستير، الدكتوراه المهنية </a:t>
            </a:r>
            <a:r>
              <a:rPr lang="en-US" sz="2000" dirty="0">
                <a:latin typeface="Alexandria" charset="0"/>
                <a:cs typeface="Alexandria" charset="0"/>
              </a:rPr>
              <a:t>DBA</a:t>
            </a:r>
            <a:r>
              <a:rPr lang="ar-EG" sz="2000" dirty="0">
                <a:latin typeface="Alexandria" charset="0"/>
                <a:cs typeface="Alexandria" charset="0"/>
              </a:rPr>
              <a:t> فى إدارة الأعمال والماجستير المهنى </a:t>
            </a:r>
            <a:r>
              <a:rPr lang="en-US" sz="2000" dirty="0">
                <a:latin typeface="Alexandria" charset="0"/>
                <a:cs typeface="Alexandria" charset="0"/>
              </a:rPr>
              <a:t>MBA</a:t>
            </a:r>
            <a:r>
              <a:rPr lang="ar-EG" sz="2000" dirty="0">
                <a:latin typeface="Alexandria" charset="0"/>
                <a:cs typeface="Alexandria" charset="0"/>
              </a:rPr>
              <a:t> فى إدارة الأعمال) في الجامعة</a:t>
            </a:r>
            <a:r>
              <a:rPr lang="en-US" sz="2000" dirty="0">
                <a:latin typeface="Alexandria" charset="0"/>
                <a:cs typeface="Alexandria" charset="0"/>
              </a:rPr>
              <a:t> </a:t>
            </a:r>
            <a:r>
              <a:rPr lang="ar-EG" sz="2000" dirty="0">
                <a:latin typeface="Alexandria" charset="0"/>
                <a:cs typeface="Alexandria" charset="0"/>
              </a:rPr>
              <a:t>السعودية الإلكترونية، والجامعة المصرية للتعليم الإلكتروني، وجامعة ميدأوشن. قامت بنشر العديد من الأبحاث في مجلات محلية ودولية عالية التصنيف. وأشرفت على عدد من </a:t>
            </a:r>
            <a:r>
              <a:rPr lang="ar-EG" sz="2000">
                <a:latin typeface="Alexandria" charset="0"/>
                <a:cs typeface="Alexandria" charset="0"/>
              </a:rPr>
              <a:t>رسائل الماجستير والدكتوراه </a:t>
            </a:r>
            <a:r>
              <a:rPr lang="ar-EG" sz="2000" dirty="0">
                <a:latin typeface="Alexandria" charset="0"/>
                <a:cs typeface="Alexandria" charset="0"/>
              </a:rPr>
              <a:t>والمشاركة في لجان التحكيم لمناقشة العديد من الرسائل العلمية فى الجامعات المصرية.</a:t>
            </a:r>
          </a:p>
          <a:p>
            <a:pPr algn="r" rtl="1"/>
            <a:r>
              <a:rPr lang="ar-EG" sz="2000" dirty="0">
                <a:latin typeface="Alexandria" charset="0"/>
                <a:cs typeface="Alexandria" charset="0"/>
              </a:rPr>
              <a:t>عضو هيئة تدريس بأكاديمية الدلتا للعلوم والتكنولوجيا 2013-2014.</a:t>
            </a:r>
          </a:p>
          <a:p>
            <a:pPr algn="r" rtl="1"/>
            <a:r>
              <a:rPr lang="ar-EG" sz="2000" dirty="0">
                <a:latin typeface="Alexandria" charset="0"/>
                <a:cs typeface="Alexandria" charset="0"/>
              </a:rPr>
              <a:t>عضو هيئة تدريس بالجامعة السعودية الإلكترونية 2014-2019.</a:t>
            </a:r>
          </a:p>
          <a:p>
            <a:pPr marL="0" marR="0" algn="r" rtl="1">
              <a:spcBef>
                <a:spcPts val="0"/>
              </a:spcBef>
              <a:spcAft>
                <a:spcPts val="0"/>
              </a:spcAft>
            </a:pPr>
            <a:r>
              <a:rPr lang="ar-EG" sz="2000" dirty="0">
                <a:latin typeface="Alexandria" charset="0"/>
              </a:rPr>
              <a:t>عضو هيئة تدريس بالجامعة المصرية الإلكترونية 2020 وحتى الأن.</a:t>
            </a:r>
          </a:p>
          <a:p>
            <a:pPr marL="0" marR="0" algn="r" rtl="1">
              <a:spcBef>
                <a:spcPts val="0"/>
              </a:spcBef>
              <a:spcAft>
                <a:spcPts val="0"/>
              </a:spcAft>
            </a:pPr>
            <a:r>
              <a:rPr lang="ar-EG" sz="2000" dirty="0">
                <a:latin typeface="Alexandria" charset="0"/>
              </a:rPr>
              <a:t>عضو هيئة تدريس بجامعة ميدأوشن 2023 وحتى الأن.</a:t>
            </a:r>
            <a:endParaRPr lang="en-US" sz="2000" dirty="0">
              <a:latin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descr="A person in a black and green robe&#10;&#10;Description automatically generated">
            <a:extLst>
              <a:ext uri="{FF2B5EF4-FFF2-40B4-BE49-F238E27FC236}">
                <a16:creationId xmlns:a16="http://schemas.microsoft.com/office/drawing/2014/main" xmlns="" id="{6F840960-BA29-9797-0F78-DC4DA538FF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95476" y="4643570"/>
            <a:ext cx="1985207" cy="2111734"/>
          </a:xfrm>
          <a:prstGeom prst="rect">
            <a:avLst/>
          </a:prstGeom>
        </p:spPr>
      </p:pic>
    </p:spTree>
    <p:extLst>
      <p:ext uri="{BB962C8B-B14F-4D97-AF65-F5344CB8AC3E}">
        <p14:creationId xmlns:p14="http://schemas.microsoft.com/office/powerpoint/2010/main" val="24624361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22205" y="2564047"/>
            <a:ext cx="8417320" cy="307777"/>
          </a:xfrm>
          <a:prstGeom prst="rect">
            <a:avLst/>
          </a:prstGeom>
          <a:noFill/>
        </p:spPr>
        <p:txBody>
          <a:bodyPr wrap="square" rtlCol="0">
            <a:spAutoFit/>
          </a:bodyPr>
          <a:lstStyle/>
          <a:p>
            <a:pPr algn="r" rtl="1"/>
            <a:endParaRPr lang="en-US" sz="1400" dirty="0">
              <a:latin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FC1DEF9D-3D34-FF9F-1AC2-70CAA0C221B2}"/>
              </a:ext>
            </a:extLst>
          </p:cNvPr>
          <p:cNvSpPr txBox="1"/>
          <p:nvPr/>
        </p:nvSpPr>
        <p:spPr>
          <a:xfrm>
            <a:off x="311727" y="781829"/>
            <a:ext cx="11880273" cy="6032421"/>
          </a:xfrm>
          <a:prstGeom prst="rect">
            <a:avLst/>
          </a:prstGeom>
          <a:noFill/>
        </p:spPr>
        <p:txBody>
          <a:bodyPr wrap="square">
            <a:spAutoFit/>
          </a:bodyPr>
          <a:lstStyle/>
          <a:p>
            <a:pPr marL="0" marR="0" algn="ctr" rtl="1"/>
            <a:r>
              <a:rPr lang="ar-SA" sz="3600" b="1" dirty="0">
                <a:solidFill>
                  <a:srgbClr val="00B0F0"/>
                </a:solidFill>
                <a:latin typeface="Alexandria" charset="0"/>
              </a:rPr>
              <a:t>الأبحاث العلمية المنشورة</a:t>
            </a:r>
            <a:endParaRPr lang="ar-EG" sz="3600" b="1" dirty="0">
              <a:solidFill>
                <a:srgbClr val="00B0F0"/>
              </a:solidFill>
              <a:latin typeface="Alexandria" charset="0"/>
            </a:endParaRPr>
          </a:p>
          <a:p>
            <a:pPr marL="0" marR="0" algn="ctr" rtl="1"/>
            <a:endParaRPr lang="en-US" sz="1400" dirty="0">
              <a:effectLst/>
              <a:latin typeface="Times New Roman" panose="02020603050405020304" pitchFamily="18" charset="0"/>
              <a:ea typeface="Times New Roman" panose="02020603050405020304" pitchFamily="18" charset="0"/>
              <a:cs typeface="+mj-cs"/>
            </a:endParaRPr>
          </a:p>
          <a:p>
            <a:pPr marL="342900" marR="0" lvl="0" indent="-342900" algn="just"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تأثير التحول الرقمى على تحقيق الميزة التنافسية: الدور الوسيط لإدارة المواهب</a:t>
            </a:r>
            <a:r>
              <a:rPr lang="en-US" sz="1600" dirty="0">
                <a:solidFill>
                  <a:srgbClr val="000000"/>
                </a:solidFill>
                <a:effectLst/>
                <a:latin typeface="Times New Roman" panose="02020603050405020304" pitchFamily="18" charset="0"/>
                <a:ea typeface="Calibri" panose="020F0502020204030204" pitchFamily="34" charset="0"/>
                <a:cs typeface="+mj-cs"/>
              </a:rPr>
              <a:t>. </a:t>
            </a:r>
            <a:r>
              <a:rPr lang="ar-SA" sz="1600" dirty="0">
                <a:solidFill>
                  <a:srgbClr val="000000"/>
                </a:solidFill>
                <a:effectLst/>
                <a:latin typeface="Times New Roman" panose="02020603050405020304" pitchFamily="18" charset="0"/>
                <a:ea typeface="Calibri" panose="020F0502020204030204" pitchFamily="34" charset="0"/>
                <a:cs typeface="+mj-cs"/>
              </a:rPr>
              <a:t>بالتطبيق على أعضاء هيئة التدريس بجامعة المنصورة، المجلة العلمية للدراسات والبحوث المالية والتجارية كلية التجارة – جامعة دمياط، المجلد الخامس – العدد الأول – الجزء الثالث ، 2024.</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أثر القيادة التحويلية الخضراء على الميزة التنافسية: تحليل الدور الوسيط للابتكار الأخضر</a:t>
            </a:r>
            <a:r>
              <a:rPr lang="en-US" sz="1600" dirty="0">
                <a:solidFill>
                  <a:srgbClr val="000000"/>
                </a:solidFill>
                <a:effectLst/>
                <a:latin typeface="Times New Roman" panose="02020603050405020304" pitchFamily="18" charset="0"/>
                <a:ea typeface="Calibri" panose="020F0502020204030204" pitchFamily="34" charset="0"/>
                <a:cs typeface="+mj-cs"/>
              </a:rPr>
              <a:t>.</a:t>
            </a:r>
            <a:r>
              <a:rPr lang="ar-SA" sz="1600" dirty="0">
                <a:solidFill>
                  <a:srgbClr val="000000"/>
                </a:solidFill>
                <a:effectLst/>
                <a:latin typeface="Times New Roman" panose="02020603050405020304" pitchFamily="18" charset="0"/>
                <a:ea typeface="Calibri" panose="020F0502020204030204" pitchFamily="34" charset="0"/>
                <a:cs typeface="+mj-cs"/>
              </a:rPr>
              <a:t> دراسة تطبيقية على شركات الغزل والنسيج بقطاع الأعمال الصناعى العام بوسط وشرق الدلتا، المجلة العلمية للدراسات والبحوث المالية والتجارية كلية التجارة – جامعة دمياط، المجلد الخامس – العدد الأول – الجزء الثالث ، 2024.</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أثر الممارسات الخضراء للموارد البشرية فى دعم الأداء المستدام، دراسة تطبيقية على شركات قطاع الأعمال الصناعى العام بوسط الدلتا، مجلة جامعة الاسكندرية للعلوم الإدارية – كلية التجارة – جامعة الإسكندرية، المجلد  60 - العدد الأول، 2023.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تأثير أخلاقيات العمل على المسؤولية الاجتماعية للمنظمات بالتطبيق على مستشفيات جامعة المنصورة، مجلة البحوث المالية والتجارية – كلية التجارة – جامعة بورسعيد، المجلد 24- العدد الأول-الجزء الأول، 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rtl="1">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العلاقة بين العوامل الخمس الكبرى للشخصية والقيادة الأخلاقية بالتطبيق على الجامعة المصرية للتعلم الإلكتروني الأهلية، المجلة المصرية للدراسات التجارية – كلية التجارة – جامعة المنصورة، المجلد 47 - العدد الثانى، 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rtl="0">
              <a:buFont typeface="Symbol" panose="05050102010706020507" pitchFamily="18" charset="2"/>
              <a:buChar char=""/>
            </a:pPr>
            <a:r>
              <a:rPr lang="en-US" sz="1600" dirty="0">
                <a:solidFill>
                  <a:srgbClr val="000000"/>
                </a:solidFill>
                <a:effectLst/>
                <a:latin typeface="Times New Roman" panose="02020603050405020304" pitchFamily="18" charset="0"/>
                <a:ea typeface="Calibri" panose="020F0502020204030204" pitchFamily="34" charset="0"/>
                <a:cs typeface="+mj-cs"/>
              </a:rPr>
              <a:t>The Effect of Corruption and Anti-Corruption on Firm Performance</a:t>
            </a:r>
            <a:r>
              <a:rPr lang="en-US" sz="1600" dirty="0">
                <a:effectLst/>
                <a:latin typeface="Times New Roman" panose="02020603050405020304" pitchFamily="18" charset="0"/>
                <a:ea typeface="Times New Roman" panose="02020603050405020304" pitchFamily="18" charset="0"/>
                <a:cs typeface="+mj-cs"/>
              </a:rPr>
              <a:t>, Journal of Commercial &amp; Environmental Studies, Vol.12, No.1, 2021.</a:t>
            </a:r>
          </a:p>
          <a:p>
            <a:pPr marL="342900" marR="0" lvl="0" indent="-342900" algn="just" rtl="0">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cs typeface="+mj-cs"/>
              </a:rPr>
              <a:t>The Relationship between Ethical leadership and Corporate Social Responsibilities, Scientific Journal of Financial and Administrative Studies and Research - Faculty of Commerce - Sadat City University, Volume 11, No. 2, 20</a:t>
            </a:r>
            <a:r>
              <a:rPr lang="ar-SA" sz="1600" dirty="0">
                <a:effectLst/>
                <a:latin typeface="Times New Roman" panose="02020603050405020304" pitchFamily="18" charset="0"/>
                <a:ea typeface="Calibri" panose="020F0502020204030204" pitchFamily="34" charset="0"/>
                <a:cs typeface="+mj-cs"/>
              </a:rPr>
              <a:t>21</a:t>
            </a:r>
            <a:r>
              <a:rPr lang="en-US" sz="1600" dirty="0">
                <a:effectLst/>
                <a:latin typeface="Times New Roman" panose="02020603050405020304" pitchFamily="18" charset="0"/>
                <a:ea typeface="Calibri" panose="020F0502020204030204" pitchFamily="34" charset="0"/>
                <a:cs typeface="+mj-cs"/>
              </a:rPr>
              <a:t>.</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just">
              <a:buFont typeface="Symbol" panose="05050102010706020507" pitchFamily="18" charset="2"/>
              <a:buChar char=""/>
            </a:pPr>
            <a:r>
              <a:rPr lang="en-US" sz="1600" dirty="0">
                <a:solidFill>
                  <a:srgbClr val="000000"/>
                </a:solidFill>
                <a:effectLst/>
                <a:latin typeface="Times New Roman" panose="02020603050405020304" pitchFamily="18" charset="0"/>
                <a:ea typeface="Calibri" panose="020F0502020204030204" pitchFamily="34" charset="0"/>
                <a:cs typeface="+mj-cs"/>
              </a:rPr>
              <a:t>The Relationship between Quality of Work Life and Organizational Commitment, Journal of Commercial &amp; Environmental Studies, Vol.11, No.2, 2020.</a:t>
            </a:r>
            <a:endParaRPr lang="en-US" sz="1600" dirty="0">
              <a:solidFill>
                <a:srgbClr val="000000"/>
              </a:solidFill>
              <a:effectLst/>
              <a:latin typeface="Georgia" panose="02040502050405020303" pitchFamily="18" charset="0"/>
              <a:ea typeface="Calibri" panose="020F0502020204030204" pitchFamily="34" charset="0"/>
              <a:cs typeface="+mj-cs"/>
            </a:endParaRPr>
          </a:p>
          <a:p>
            <a:pPr marL="342900" marR="0" lvl="0" indent="-342900" algn="just" rtl="0">
              <a:buFont typeface="Symbol" panose="05050102010706020507" pitchFamily="18" charset="2"/>
              <a:buChar char=""/>
            </a:pPr>
            <a:r>
              <a:rPr lang="en-US" sz="1600" dirty="0">
                <a:effectLst/>
                <a:latin typeface="Times New Roman" panose="02020603050405020304" pitchFamily="18" charset="0"/>
                <a:ea typeface="Calibri" panose="020F0502020204030204" pitchFamily="34" charset="0"/>
                <a:cs typeface="+mj-cs"/>
              </a:rPr>
              <a:t>The Effect of</a:t>
            </a:r>
            <a:r>
              <a:rPr lang="en-US" sz="1600" b="1" dirty="0">
                <a:effectLst/>
                <a:latin typeface="Times New Roman" panose="02020603050405020304" pitchFamily="18" charset="0"/>
                <a:ea typeface="Calibri" panose="020F0502020204030204" pitchFamily="34" charset="0"/>
                <a:cs typeface="+mj-cs"/>
              </a:rPr>
              <a:t> </a:t>
            </a:r>
            <a:r>
              <a:rPr lang="en-US" sz="1600" dirty="0">
                <a:effectLst/>
                <a:latin typeface="Times New Roman" panose="02020603050405020304" pitchFamily="18" charset="0"/>
                <a:ea typeface="Calibri" panose="020F0502020204030204" pitchFamily="34" charset="0"/>
                <a:cs typeface="+mj-cs"/>
              </a:rPr>
              <a:t>Ethical Leadership on Employee Creativity, International Journal of Economics&amp; Management Sciences, Vol 7, No 5, 2018.</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effectLst/>
                <a:latin typeface="Times New Roman" panose="02020603050405020304" pitchFamily="18" charset="0"/>
                <a:ea typeface="Calibri" panose="020F0502020204030204" pitchFamily="34" charset="0"/>
                <a:cs typeface="+mj-cs"/>
              </a:rPr>
              <a:t>توسيط السلوك البئى فى العلاقة بين تطبيق </a:t>
            </a:r>
            <a:r>
              <a:rPr lang="en-US" sz="1600" dirty="0">
                <a:effectLst/>
                <a:latin typeface="Times New Roman" panose="02020603050405020304" pitchFamily="18" charset="0"/>
                <a:ea typeface="Calibri" panose="020F0502020204030204" pitchFamily="34" charset="0"/>
                <a:cs typeface="+mj-cs"/>
              </a:rPr>
              <a:t>ISO 14000</a:t>
            </a:r>
            <a:r>
              <a:rPr lang="ar-SA" sz="1600" dirty="0">
                <a:effectLst/>
                <a:latin typeface="Times New Roman" panose="02020603050405020304" pitchFamily="18" charset="0"/>
                <a:ea typeface="Calibri" panose="020F0502020204030204" pitchFamily="34" charset="0"/>
                <a:cs typeface="+mj-cs"/>
              </a:rPr>
              <a:t> ودعم الصادرات، مجلة جامعة الحدود الشمالية، المجلد 1، العدد 1، 2016.</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effectLst/>
                <a:latin typeface="Times New Roman" panose="02020603050405020304" pitchFamily="18" charset="0"/>
                <a:ea typeface="Calibri" panose="020F0502020204030204" pitchFamily="34" charset="0"/>
                <a:cs typeface="+mj-cs"/>
              </a:rPr>
              <a:t>توسيط السلوك البيئى فى العلاقة بين الاتجاهات والمعرفة بالبيئة وبين تحسين سمعة المنظمة، المجلة المصرية للدراسات التجارية، كلية التجارة-جامعة المنصورة، المجلد 37، العدد،2، 2013.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effectLst/>
                <a:latin typeface="Times New Roman" panose="02020603050405020304" pitchFamily="18" charset="0"/>
                <a:ea typeface="Calibri" panose="020F0502020204030204" pitchFamily="34" charset="0"/>
                <a:cs typeface="+mj-cs"/>
              </a:rPr>
              <a:t>تأثير السلوك البيئى على تحسين الكفاءة البيئية، المجلة المصرية للدراسات التجارية، كلية التجارة - جامعة المنصورة، المجلد 37، العدد،2، 2013.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buFont typeface="Symbol" panose="05050102010706020507" pitchFamily="18" charset="2"/>
              <a:buChar char=""/>
            </a:pPr>
            <a:r>
              <a:rPr lang="ar-SA" sz="1600" dirty="0">
                <a:effectLst/>
                <a:latin typeface="Times New Roman" panose="02020603050405020304" pitchFamily="18" charset="0"/>
                <a:ea typeface="Calibri" panose="020F0502020204030204" pitchFamily="34" charset="0"/>
                <a:cs typeface="+mj-cs"/>
              </a:rPr>
              <a:t> العوامل المؤثرة على نوايا المديرين فى تطبيق دليل أخلاقى، المجلة المصرية للدراسات التجارية، كلية التجارة-جامعة المنصورة، المجلد 23، العدد1، 2010.</a:t>
            </a:r>
            <a:endParaRPr lang="en-US" sz="16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27702851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8FE52774-2750-2B1D-F163-41DED75B43E6}"/>
              </a:ext>
            </a:extLst>
          </p:cNvPr>
          <p:cNvSpPr txBox="1"/>
          <p:nvPr/>
        </p:nvSpPr>
        <p:spPr>
          <a:xfrm>
            <a:off x="703118" y="854154"/>
            <a:ext cx="10785764" cy="5680401"/>
          </a:xfrm>
          <a:prstGeom prst="rect">
            <a:avLst/>
          </a:prstGeom>
          <a:noFill/>
        </p:spPr>
        <p:txBody>
          <a:bodyPr wrap="square">
            <a:spAutoFit/>
          </a:bodyPr>
          <a:lstStyle/>
          <a:p>
            <a:pPr algn="ctr" rtl="1">
              <a:lnSpc>
                <a:spcPct val="150000"/>
              </a:lnSpc>
            </a:pPr>
            <a:r>
              <a:rPr lang="ar-SA" sz="3600" b="1" dirty="0">
                <a:solidFill>
                  <a:srgbClr val="00B0F0"/>
                </a:solidFill>
                <a:latin typeface="Alexandria" charset="0"/>
              </a:rPr>
              <a:t>الدورات التي حصلت عليها</a:t>
            </a:r>
            <a:endParaRPr lang="ar-EG" sz="1600" dirty="0">
              <a:solidFill>
                <a:srgbClr val="000000"/>
              </a:solidFill>
              <a:effectLst/>
              <a:latin typeface="Times New Roman" panose="02020603050405020304" pitchFamily="18" charset="0"/>
              <a:ea typeface="Calibri" panose="020F0502020204030204" pitchFamily="34"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إعداد البحوث التنافسية، مركز تنمية قدرات أعضاء هيئة التدريس، جامعة الإسكندرية، يونيو-2023.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الكتابة الفنية، مركز تنمية قدرات أعضاء هيئة التدريس، جامعة الإسكندرية، مايو-2023.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تصميم وإنتاج المحتوى الرقمى، مركز تنمية قدرات أعضاء هيئة التدريس، جامعة الإسكندرية، يناير-2023.</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الجوانب المالية والقانونية فى الجامعة، مركز تنمية قدرات أعضاء هيئة التدريس، جامعة الإسكندرية، أغسطس-2022.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النشر الدولى للبحوث، جامعة الإسكندرية، أغسطس -2022.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بعنوان تنفيذ البحوث الممولة وإدارة الفريق البحثى، مركز تنمية قدرات أعضاء هيئة التدريس، جامعة الإسكندرية، أغسطس-2022.</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عن إنشاء الاختبارات الإلكترونية والتصحيح الإلكترونى باستخدام منصة  </a:t>
            </a:r>
            <a:r>
              <a:rPr lang="en-US" sz="1600" dirty="0">
                <a:solidFill>
                  <a:srgbClr val="000000"/>
                </a:solidFill>
                <a:effectLst/>
                <a:latin typeface="Times New Roman" panose="02020603050405020304" pitchFamily="18" charset="0"/>
                <a:ea typeface="Calibri" panose="020F0502020204030204" pitchFamily="34" charset="0"/>
                <a:cs typeface="+mj-cs"/>
              </a:rPr>
              <a:t>Gourmet</a:t>
            </a:r>
            <a:r>
              <a:rPr lang="ar-EG" sz="1600" dirty="0">
                <a:solidFill>
                  <a:srgbClr val="000000"/>
                </a:solidFill>
                <a:effectLst/>
                <a:latin typeface="Times New Roman" panose="02020603050405020304" pitchFamily="18" charset="0"/>
                <a:ea typeface="Calibri" panose="020F0502020204030204" pitchFamily="34" charset="0"/>
                <a:cs typeface="+mj-cs"/>
              </a:rPr>
              <a:t>، الجامعة المصرية للتعلم الإلكترونى الأهلية، 2020 </a:t>
            </a:r>
            <a:r>
              <a:rPr lang="ar-SA" sz="1600" dirty="0">
                <a:solidFill>
                  <a:srgbClr val="000000"/>
                </a:solidFill>
                <a:effectLst/>
                <a:latin typeface="Times New Roman" panose="02020603050405020304" pitchFamily="18" charset="0"/>
                <a:ea typeface="Calibri" panose="020F0502020204030204" pitchFamily="34" charset="0"/>
                <a:cs typeface="+mj-cs"/>
              </a:rPr>
              <a:t>.</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عن استخدام برنامج </a:t>
            </a:r>
            <a:r>
              <a:rPr lang="en-US" sz="1600" dirty="0">
                <a:solidFill>
                  <a:srgbClr val="000000"/>
                </a:solidFill>
                <a:effectLst/>
                <a:latin typeface="Times New Roman" panose="02020603050405020304" pitchFamily="18" charset="0"/>
                <a:ea typeface="Calibri" panose="020F0502020204030204" pitchFamily="34" charset="0"/>
                <a:cs typeface="+mj-cs"/>
              </a:rPr>
              <a:t>SPSS</a:t>
            </a:r>
            <a:r>
              <a:rPr lang="ar-EG" sz="1600" dirty="0">
                <a:solidFill>
                  <a:srgbClr val="000000"/>
                </a:solidFill>
                <a:effectLst/>
                <a:latin typeface="Times New Roman" panose="02020603050405020304" pitchFamily="18" charset="0"/>
                <a:ea typeface="Calibri" panose="020F0502020204030204" pitchFamily="34" charset="0"/>
                <a:cs typeface="+mj-cs"/>
              </a:rPr>
              <a:t> فى التحليلات الإحصائية، الجامعة السعودية الإلكترونية، فرع الرياض، أبريل-2018.</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المؤتمر الدولي للتعيلم المدمج: نحو اقتصاد معرفي، الرياض، نوفمبر-2017.</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استخدام منصة البلاك بورد</a:t>
            </a:r>
            <a:r>
              <a:rPr lang="en-US" sz="1600" dirty="0">
                <a:solidFill>
                  <a:srgbClr val="000000"/>
                </a:solidFill>
                <a:effectLst/>
                <a:latin typeface="Times New Roman" panose="02020603050405020304" pitchFamily="18" charset="0"/>
                <a:ea typeface="Calibri" panose="020F0502020204030204" pitchFamily="34" charset="0"/>
                <a:cs typeface="+mj-cs"/>
              </a:rPr>
              <a:t>Black Board) </a:t>
            </a:r>
            <a:r>
              <a:rPr lang="ar-EG" sz="1600" dirty="0">
                <a:solidFill>
                  <a:srgbClr val="000000"/>
                </a:solidFill>
                <a:effectLst/>
                <a:latin typeface="Times New Roman" panose="02020603050405020304" pitchFamily="18" charset="0"/>
                <a:ea typeface="Calibri" panose="020F0502020204030204" pitchFamily="34" charset="0"/>
                <a:cs typeface="+mj-cs"/>
              </a:rPr>
              <a:t>)</a:t>
            </a:r>
            <a:r>
              <a:rPr lang="ar-SA" sz="1600" dirty="0">
                <a:solidFill>
                  <a:srgbClr val="000000"/>
                </a:solidFill>
                <a:effectLst/>
                <a:latin typeface="Times New Roman" panose="02020603050405020304" pitchFamily="18" charset="0"/>
                <a:ea typeface="Calibri" panose="020F0502020204030204" pitchFamily="34" charset="0"/>
                <a:cs typeface="+mj-cs"/>
              </a:rPr>
              <a:t> لتحسين التدريس والتعلم، الجامعة السعودية الإلكترونية، فرع الدمام، أبريل-2017.</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استراتيجيات التدريس في بيئة تعليمية مختلطة، الجامعة السعودية الإلكترونية، فرع الدمام، مارس-2016</a:t>
            </a:r>
            <a:r>
              <a:rPr lang="en-US" sz="1600" dirty="0">
                <a:solidFill>
                  <a:srgbClr val="000000"/>
                </a:solidFill>
                <a:effectLst/>
                <a:latin typeface="Times New Roman" panose="02020603050405020304" pitchFamily="18" charset="0"/>
                <a:ea typeface="Calibri" panose="020F0502020204030204" pitchFamily="34" charset="0"/>
                <a:cs typeface="+mj-cs"/>
              </a:rPr>
              <a:t>.</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تدريبية على البلاك بورد</a:t>
            </a:r>
            <a:r>
              <a:rPr lang="en-US" sz="1600" dirty="0">
                <a:solidFill>
                  <a:srgbClr val="000000"/>
                </a:solidFill>
                <a:effectLst/>
                <a:latin typeface="Times New Roman" panose="02020603050405020304" pitchFamily="18" charset="0"/>
                <a:ea typeface="Calibri" panose="020F0502020204030204" pitchFamily="34" charset="0"/>
                <a:cs typeface="+mj-cs"/>
              </a:rPr>
              <a:t> Black Board) </a:t>
            </a:r>
            <a:r>
              <a:rPr lang="ar-EG" sz="1600" dirty="0">
                <a:solidFill>
                  <a:srgbClr val="000000"/>
                </a:solidFill>
                <a:effectLst/>
                <a:latin typeface="Times New Roman" panose="02020603050405020304" pitchFamily="18" charset="0"/>
                <a:ea typeface="Calibri" panose="020F0502020204030204" pitchFamily="34" charset="0"/>
                <a:cs typeface="+mj-cs"/>
              </a:rPr>
              <a:t>)</a:t>
            </a:r>
            <a:r>
              <a:rPr lang="ar-SA" sz="1600" dirty="0">
                <a:solidFill>
                  <a:srgbClr val="000000"/>
                </a:solidFill>
                <a:effectLst/>
                <a:latin typeface="Times New Roman" panose="02020603050405020304" pitchFamily="18" charset="0"/>
                <a:ea typeface="Calibri" panose="020F0502020204030204" pitchFamily="34" charset="0"/>
                <a:cs typeface="+mj-cs"/>
              </a:rPr>
              <a:t>: أساسية ومتقدمة، الجامعة السعودية الإلكترونية، فرع الدمام، أكتوبر- 2015.</a:t>
            </a:r>
            <a:endParaRPr lang="en-US" sz="1600" dirty="0">
              <a:effectLst/>
              <a:latin typeface="Times New Roman" panose="02020603050405020304" pitchFamily="18" charset="0"/>
              <a:ea typeface="Times New Roman" panose="02020603050405020304" pitchFamily="18" charset="0"/>
              <a:cs typeface="+mj-cs"/>
            </a:endParaRPr>
          </a:p>
          <a:p>
            <a:pPr marL="342900" marR="0" lvl="0" indent="-342900" algn="r" rtl="1">
              <a:lnSpc>
                <a:spcPct val="150000"/>
              </a:lnSpc>
              <a:buFont typeface="Symbol" panose="05050102010706020507" pitchFamily="18" charset="2"/>
              <a:buChar char=""/>
            </a:pPr>
            <a:r>
              <a:rPr lang="ar-SA" sz="1600" dirty="0">
                <a:solidFill>
                  <a:srgbClr val="000000"/>
                </a:solidFill>
                <a:effectLst/>
                <a:latin typeface="Times New Roman" panose="02020603050405020304" pitchFamily="18" charset="0"/>
                <a:ea typeface="Calibri" panose="020F0502020204030204" pitchFamily="34" charset="0"/>
                <a:cs typeface="+mj-cs"/>
              </a:rPr>
              <a:t>دورة دراسية لمدة ثلاثة أسابيع نظمت بالاشتراك بين جامعة ولاية فرانكلين والجامعة السعودية الإلكترونية </a:t>
            </a:r>
            <a:r>
              <a:rPr lang="en-US" sz="1600" dirty="0">
                <a:solidFill>
                  <a:srgbClr val="000000"/>
                </a:solidFill>
                <a:effectLst/>
                <a:latin typeface="Times New Roman" panose="02020603050405020304" pitchFamily="18" charset="0"/>
                <a:ea typeface="Calibri" panose="020F0502020204030204" pitchFamily="34" charset="0"/>
                <a:cs typeface="+mj-cs"/>
              </a:rPr>
              <a:t>SEU</a:t>
            </a:r>
            <a:r>
              <a:rPr lang="ar-SA" sz="1600" dirty="0">
                <a:solidFill>
                  <a:srgbClr val="000000"/>
                </a:solidFill>
                <a:effectLst/>
                <a:latin typeface="Times New Roman" panose="02020603050405020304" pitchFamily="18" charset="0"/>
                <a:ea typeface="Calibri" panose="020F0502020204030204" pitchFamily="34" charset="0"/>
                <a:cs typeface="+mj-cs"/>
              </a:rPr>
              <a:t>، فبراير-2014.</a:t>
            </a:r>
            <a:endParaRPr lang="en-US" sz="1600" dirty="0">
              <a:effectLst/>
              <a:latin typeface="Times New Roman" panose="02020603050405020304" pitchFamily="18" charset="0"/>
              <a:ea typeface="Times New Roman" panose="02020603050405020304" pitchFamily="18" charset="0"/>
              <a:cs typeface="+mj-cs"/>
            </a:endParaRPr>
          </a:p>
        </p:txBody>
      </p:sp>
    </p:spTree>
    <p:extLst>
      <p:ext uri="{BB962C8B-B14F-4D97-AF65-F5344CB8AC3E}">
        <p14:creationId xmlns:p14="http://schemas.microsoft.com/office/powerpoint/2010/main" val="29912730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7272" y="1299168"/>
            <a:ext cx="10897456" cy="4690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47272" y="1299168"/>
            <a:ext cx="10897456" cy="5355312"/>
          </a:xfrm>
          <a:prstGeom prst="rect">
            <a:avLst/>
          </a:prstGeom>
          <a:noFill/>
        </p:spPr>
        <p:txBody>
          <a:bodyPr wrap="square" rtlCol="0">
            <a:spAutoFit/>
          </a:bodyPr>
          <a:lstStyle/>
          <a:p>
            <a:pPr algn="ctr" rtl="1" fontAlgn="base"/>
            <a:r>
              <a:rPr lang="ar-EG" sz="2800" b="1" dirty="0">
                <a:solidFill>
                  <a:srgbClr val="FF0000"/>
                </a:solidFill>
                <a:latin typeface="Alexandria" charset="0"/>
              </a:rPr>
              <a:t>وصف المقرر</a:t>
            </a:r>
          </a:p>
          <a:p>
            <a:pPr algn="ctr" rtl="1" fontAlgn="base"/>
            <a:r>
              <a:rPr lang="ar-EG" sz="2800" b="1" dirty="0">
                <a:solidFill>
                  <a:srgbClr val="FF0000"/>
                </a:solidFill>
                <a:latin typeface="Alexandria" charset="0"/>
              </a:rPr>
              <a:t>قضايا بحثية 1​</a:t>
            </a:r>
          </a:p>
          <a:p>
            <a:pPr algn="r" rtl="1" fontAlgn="base"/>
            <a:r>
              <a:rPr lang="ar-EG" sz="2800" b="1" dirty="0">
                <a:solidFill>
                  <a:srgbClr val="FF0000"/>
                </a:solidFill>
                <a:latin typeface="Alexandria" charset="0"/>
              </a:rPr>
              <a:t>هدف المقرر</a:t>
            </a:r>
          </a:p>
          <a:p>
            <a:pPr algn="r" rtl="1" fontAlgn="base"/>
            <a:r>
              <a:rPr lang="ar-EG" sz="2400" dirty="0">
                <a:latin typeface="Alexandria" charset="0"/>
                <a:cs typeface="+mj-cs"/>
              </a:rPr>
              <a:t>بناء قاعدة معرفية صلبة حول القضايا البحثية الأساسية وتطويرالمهارات في تحليل ومناقشة البحوث والدراسات السابقة.</a:t>
            </a:r>
          </a:p>
          <a:p>
            <a:pPr algn="r" rtl="1" fontAlgn="base"/>
            <a:endParaRPr lang="ar-EG" sz="2400" dirty="0">
              <a:latin typeface="Alexandria" charset="0"/>
              <a:cs typeface="+mj-cs"/>
            </a:endParaRPr>
          </a:p>
          <a:p>
            <a:pPr algn="r" rtl="1" fontAlgn="base"/>
            <a:r>
              <a:rPr lang="ar-EG" sz="2400" dirty="0">
                <a:latin typeface="Alexandria" charset="0"/>
                <a:cs typeface="+mj-cs"/>
              </a:rPr>
              <a:t>مع نهاية المقرر يجب أن يكون الباحث قادراً على:</a:t>
            </a:r>
          </a:p>
          <a:p>
            <a:pPr algn="r" rtl="1" fontAlgn="base"/>
            <a:endParaRPr lang="ar-EG" sz="2400" dirty="0">
              <a:latin typeface="Alexandria" charset="0"/>
              <a:cs typeface="+mj-cs"/>
            </a:endParaRPr>
          </a:p>
          <a:p>
            <a:pPr marL="342900" indent="-342900" algn="just" rtl="1">
              <a:buFont typeface="Arial" panose="020B0604020202020204" pitchFamily="34" charset="0"/>
              <a:buChar char="•"/>
            </a:pPr>
            <a:r>
              <a:rPr lang="ar-EG" sz="2400" dirty="0">
                <a:latin typeface="Alexandria" charset="0"/>
                <a:cs typeface="+mj-cs"/>
              </a:rPr>
              <a:t>فهم القضايا الأساسية في البحث العلمي</a:t>
            </a:r>
            <a:r>
              <a:rPr lang="en-US" sz="2400" dirty="0">
                <a:latin typeface="Alexandria" charset="0"/>
                <a:cs typeface="+mj-cs"/>
              </a:rPr>
              <a:t>.</a:t>
            </a:r>
            <a:endParaRPr lang="ar-EG" sz="2400" dirty="0">
              <a:latin typeface="Alexandria" charset="0"/>
              <a:cs typeface="+mj-cs"/>
            </a:endParaRPr>
          </a:p>
          <a:p>
            <a:pPr marL="342900" indent="-342900" algn="just" rtl="1">
              <a:buFont typeface="Arial" panose="020B0604020202020204" pitchFamily="34" charset="0"/>
              <a:buChar char="•"/>
            </a:pPr>
            <a:r>
              <a:rPr lang="ar-EG" sz="2400" dirty="0">
                <a:latin typeface="Alexandria" charset="0"/>
                <a:cs typeface="+mj-cs"/>
              </a:rPr>
              <a:t>القدرة على تحليل أوراق بحثية ومراجعة الأدبيات</a:t>
            </a:r>
            <a:r>
              <a:rPr lang="en-US" sz="2400" dirty="0">
                <a:latin typeface="Alexandria" charset="0"/>
                <a:cs typeface="+mj-cs"/>
              </a:rPr>
              <a:t>.</a:t>
            </a:r>
            <a:endParaRPr lang="ar-EG" sz="2400" dirty="0">
              <a:latin typeface="Alexandria" charset="0"/>
              <a:cs typeface="+mj-cs"/>
            </a:endParaRPr>
          </a:p>
          <a:p>
            <a:pPr marL="342900" indent="-342900" algn="just" rtl="1">
              <a:buFont typeface="Arial" panose="020B0604020202020204" pitchFamily="34" charset="0"/>
              <a:buChar char="•"/>
            </a:pPr>
            <a:r>
              <a:rPr lang="ar-EG" sz="2400" dirty="0">
                <a:latin typeface="Alexandria" charset="0"/>
                <a:cs typeface="+mj-cs"/>
              </a:rPr>
              <a:t>اكتساب القدرة على تحديد مشكلة بحثية واضحة</a:t>
            </a:r>
            <a:r>
              <a:rPr lang="en-US" sz="2400" dirty="0">
                <a:latin typeface="Alexandria" charset="0"/>
                <a:cs typeface="+mj-cs"/>
              </a:rPr>
              <a:t>.</a:t>
            </a:r>
            <a:endParaRPr lang="ar-EG" sz="2400" dirty="0">
              <a:latin typeface="Alexandria" charset="0"/>
              <a:cs typeface="+mj-cs"/>
            </a:endParaRPr>
          </a:p>
          <a:p>
            <a:pPr marL="342900" indent="-342900" algn="just" rtl="1">
              <a:buFont typeface="Arial" panose="020B0604020202020204" pitchFamily="34" charset="0"/>
              <a:buChar char="•"/>
            </a:pPr>
            <a:endParaRPr lang="ar-EG" sz="2400" dirty="0">
              <a:latin typeface="Alexandria" charset="0"/>
              <a:cs typeface="+mj-cs"/>
            </a:endParaRPr>
          </a:p>
          <a:p>
            <a:pPr algn="r" rtl="1"/>
            <a:endParaRPr lang="ar-EG" sz="2400"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39855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47272" y="1127174"/>
            <a:ext cx="10897456" cy="4690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47272" y="785875"/>
            <a:ext cx="10897456" cy="6093976"/>
          </a:xfrm>
          <a:prstGeom prst="rect">
            <a:avLst/>
          </a:prstGeom>
          <a:noFill/>
        </p:spPr>
        <p:txBody>
          <a:bodyPr wrap="square" rtlCol="0">
            <a:spAutoFit/>
          </a:bodyPr>
          <a:lstStyle/>
          <a:p>
            <a:pPr algn="ctr" rtl="1" fontAlgn="base"/>
            <a:endParaRPr lang="en-US" sz="2800" b="1" dirty="0">
              <a:solidFill>
                <a:srgbClr val="FF0000"/>
              </a:solidFill>
              <a:latin typeface="Alexandria" charset="0"/>
            </a:endParaRPr>
          </a:p>
          <a:p>
            <a:pPr algn="ctr" rtl="1" fontAlgn="base"/>
            <a:r>
              <a:rPr lang="ar-EG" sz="2800" b="1" dirty="0">
                <a:solidFill>
                  <a:srgbClr val="FF0000"/>
                </a:solidFill>
                <a:latin typeface="Alexandria" charset="0"/>
              </a:rPr>
              <a:t>طريقة التقييم لمقرر قضايا بحثية 1</a:t>
            </a:r>
            <a:r>
              <a:rPr lang="ar-EG" sz="1800" b="0" i="0" dirty="0">
                <a:solidFill>
                  <a:srgbClr val="000000"/>
                </a:solidFill>
                <a:effectLst/>
                <a:highlight>
                  <a:srgbClr val="F5F5F5"/>
                </a:highlight>
                <a:latin typeface="Arial" panose="020B0604020202020204" pitchFamily="34" charset="0"/>
                <a:cs typeface="Alexandria"/>
              </a:rPr>
              <a:t>​</a:t>
            </a:r>
          </a:p>
          <a:p>
            <a:pPr algn="ctr" rtl="1" fontAlgn="base"/>
            <a:endParaRPr lang="ar-EG" sz="2800" b="0" i="0" dirty="0">
              <a:solidFill>
                <a:srgbClr val="000000"/>
              </a:solidFill>
              <a:effectLst/>
              <a:highlight>
                <a:srgbClr val="F5F5F5"/>
              </a:highlight>
              <a:latin typeface="Arial" panose="020B0604020202020204" pitchFamily="34" charset="0"/>
            </a:endParaRPr>
          </a:p>
          <a:p>
            <a:pPr algn="just" rtl="1" fontAlgn="base">
              <a:buFont typeface="Arial" panose="020B0604020202020204" pitchFamily="34" charset="0"/>
              <a:buChar char="•"/>
            </a:pPr>
            <a:r>
              <a:rPr lang="en-US" sz="2400" dirty="0">
                <a:latin typeface="Alexandria" charset="0"/>
                <a:cs typeface="+mj-cs"/>
              </a:rPr>
              <a:t> </a:t>
            </a:r>
            <a:r>
              <a:rPr lang="ar-EG" sz="2400" dirty="0">
                <a:latin typeface="Alexandria" charset="0"/>
                <a:cs typeface="+mj-cs"/>
              </a:rPr>
              <a:t>سوف يقوم أستاذ المقرر بإعطاء الباحثين في نهاية المحاضرة المسجلة ملخص عما يجب القيام به ( التكليف الأسبوعى) يتمثل في عمل فيديو مدته من 5 إلى 10 دقائق يتناول أحد القضايا البحثية الحديثة والمرتبطة بمجال تخصصه. </a:t>
            </a:r>
            <a:r>
              <a:rPr lang="en-US" sz="2400" dirty="0">
                <a:latin typeface="Alexandria" charset="0"/>
                <a:cs typeface="+mj-cs"/>
              </a:rPr>
              <a:t>​</a:t>
            </a:r>
          </a:p>
          <a:p>
            <a:pPr algn="just" rtl="1" fontAlgn="base">
              <a:buFont typeface="Arial" panose="020B0604020202020204" pitchFamily="34" charset="0"/>
              <a:buChar char="•"/>
            </a:pPr>
            <a:r>
              <a:rPr lang="en-US" sz="2400" dirty="0">
                <a:latin typeface="Alexandria" charset="0"/>
                <a:cs typeface="+mj-cs"/>
              </a:rPr>
              <a:t>​</a:t>
            </a:r>
            <a:r>
              <a:rPr lang="ar-EG" sz="2400" dirty="0">
                <a:latin typeface="Alexandria" charset="0"/>
                <a:cs typeface="+mj-cs"/>
              </a:rPr>
              <a:t> يقوم الباحث بمناقشة وتحليل القضية البحثية من جوانبها وأركانها المختلفة (التعليق على العنوان ومدى وضوح المتغيرات، المشكلة وأهميتها وطريقة صياغتها، الأدبيات وحداثتها ومدى ارتباطها بالقضية البحثية وكيفية الاستفادة منها، أهمية نتائج البحث وارتباطها بالمشكلة وارتباط التوصيات بما تم التوصل إليه من نتائج -----ألخ).</a:t>
            </a:r>
            <a:endParaRPr lang="en-US" sz="2400" dirty="0">
              <a:latin typeface="Alexandria" charset="0"/>
              <a:cs typeface="+mj-cs"/>
            </a:endParaRPr>
          </a:p>
          <a:p>
            <a:pPr algn="just" rtl="1" fontAlgn="base">
              <a:buFont typeface="Arial" panose="020B0604020202020204" pitchFamily="34" charset="0"/>
              <a:buChar char="•"/>
            </a:pPr>
            <a:r>
              <a:rPr lang="en-US" sz="2400" dirty="0">
                <a:latin typeface="Alexandria" charset="0"/>
                <a:cs typeface="+mj-cs"/>
              </a:rPr>
              <a:t> </a:t>
            </a:r>
            <a:r>
              <a:rPr lang="ar-EG" sz="2400" dirty="0">
                <a:latin typeface="Alexandria" charset="0"/>
                <a:cs typeface="+mj-cs"/>
              </a:rPr>
              <a:t>عدم استجابتك في تقديم التكليف المحدد في ميعاده المحدد على المودل يفقدك درجة التقييم الأسبوعية بالكامل </a:t>
            </a:r>
            <a:r>
              <a:rPr lang="en-US" sz="2400" dirty="0">
                <a:latin typeface="Alexandria" charset="0"/>
                <a:cs typeface="+mj-cs"/>
              </a:rPr>
              <a:t>​</a:t>
            </a:r>
          </a:p>
          <a:p>
            <a:pPr algn="just" rtl="1" fontAlgn="base">
              <a:buFont typeface="Arial" panose="020B0604020202020204" pitchFamily="34" charset="0"/>
              <a:buChar char="•"/>
            </a:pPr>
            <a:r>
              <a:rPr lang="en-US" sz="2400" dirty="0">
                <a:latin typeface="Alexandria" charset="0"/>
                <a:cs typeface="+mj-cs"/>
              </a:rPr>
              <a:t> </a:t>
            </a:r>
            <a:r>
              <a:rPr lang="ar-EG" sz="2400" dirty="0">
                <a:latin typeface="Alexandria" charset="0"/>
                <a:cs typeface="+mj-cs"/>
              </a:rPr>
              <a:t>تسليم التكليف ناقصاً ( سواء الفيديو أو ملف  </a:t>
            </a:r>
            <a:r>
              <a:rPr lang="en-US" sz="2400" dirty="0">
                <a:latin typeface="Alexandria" charset="0"/>
                <a:cs typeface="+mj-cs"/>
              </a:rPr>
              <a:t>PDF</a:t>
            </a:r>
            <a:r>
              <a:rPr lang="ar-EG" sz="2400" dirty="0">
                <a:latin typeface="Alexandria" charset="0"/>
                <a:cs typeface="+mj-cs"/>
              </a:rPr>
              <a:t> أو لينك المقالة أو القضية البحثية ) ينقص درجتك إلى النصف ولذلك يجب التأكد من أنك قمت برفع المطلوب ( الفيديو وملف </a:t>
            </a:r>
            <a:r>
              <a:rPr lang="en-US" sz="2400" dirty="0">
                <a:latin typeface="Alexandria" charset="0"/>
                <a:cs typeface="+mj-cs"/>
              </a:rPr>
              <a:t>PDF </a:t>
            </a:r>
            <a:r>
              <a:rPr lang="ar-EG" sz="2400" dirty="0">
                <a:latin typeface="Alexandria" charset="0"/>
                <a:cs typeface="+mj-cs"/>
              </a:rPr>
              <a:t> ولينك المقالة التى سوف يقوم الباحث بعرضها) بطرقة صحيحة وذات جودة عالية. </a:t>
            </a:r>
            <a:r>
              <a:rPr lang="en-US" sz="2400" dirty="0">
                <a:latin typeface="Alexandria" charset="0"/>
                <a:cs typeface="+mj-cs"/>
              </a:rPr>
              <a:t>​</a:t>
            </a:r>
            <a:endParaRPr lang="ar-EG" sz="2400" dirty="0">
              <a:latin typeface="Alexandria" charset="0"/>
              <a:cs typeface="+mj-cs"/>
            </a:endParaRPr>
          </a:p>
          <a:p>
            <a:pPr algn="just" rtl="1"/>
            <a:endParaRPr lang="ar-EG" sz="2400" dirty="0">
              <a:latin typeface="Alexandria" charset="0"/>
              <a:cs typeface="+mj-cs"/>
            </a:endParaRPr>
          </a:p>
          <a:p>
            <a:pPr algn="r" rtl="1"/>
            <a:endParaRPr lang="ar-EG" sz="2400"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92692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646331"/>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البحث العلمى</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22205" y="2564047"/>
            <a:ext cx="8417320" cy="2246769"/>
          </a:xfrm>
          <a:prstGeom prst="rect">
            <a:avLst/>
          </a:prstGeom>
          <a:noFill/>
        </p:spPr>
        <p:txBody>
          <a:bodyPr wrap="square" rtlCol="0">
            <a:spAutoFit/>
          </a:bodyPr>
          <a:lstStyle/>
          <a:p>
            <a:pPr marL="285750" indent="-285750" algn="r" rtl="1">
              <a:buFont typeface="Arial" panose="020B0604020202020204" pitchFamily="34" charset="0"/>
              <a:buChar char="•"/>
            </a:pPr>
            <a:endParaRPr lang="en-US" sz="1400" dirty="0">
              <a:latin typeface="Alexandria" charset="0"/>
              <a:cs typeface="Alexandria" charset="0"/>
            </a:endParaRPr>
          </a:p>
          <a:p>
            <a:pPr marL="285750" indent="-285750" algn="r" rtl="1">
              <a:buFont typeface="Arial" panose="020B0604020202020204" pitchFamily="34" charset="0"/>
              <a:buChar char="•"/>
            </a:pPr>
            <a:r>
              <a:rPr lang="ar-EG" sz="2800" dirty="0">
                <a:latin typeface="Alexandria" charset="0"/>
                <a:cs typeface="Alexandria" charset="0"/>
              </a:rPr>
              <a:t>مفهومه</a:t>
            </a:r>
          </a:p>
          <a:p>
            <a:pPr marL="285750" indent="-285750" algn="r" rtl="1">
              <a:buFont typeface="Arial" panose="020B0604020202020204" pitchFamily="34" charset="0"/>
              <a:buChar char="•"/>
            </a:pPr>
            <a:r>
              <a:rPr lang="ar-EG" sz="2800" dirty="0">
                <a:latin typeface="Alexandria" charset="0"/>
                <a:cs typeface="Alexandria" charset="0"/>
              </a:rPr>
              <a:t>خصائصه</a:t>
            </a:r>
          </a:p>
          <a:p>
            <a:pPr marL="285750" indent="-285750" algn="r" rtl="1">
              <a:buFont typeface="Arial" panose="020B0604020202020204" pitchFamily="34" charset="0"/>
              <a:buChar char="•"/>
            </a:pPr>
            <a:r>
              <a:rPr lang="ar-EG" sz="2800" dirty="0">
                <a:latin typeface="Alexandria" charset="0"/>
                <a:cs typeface="Alexandria" charset="0"/>
              </a:rPr>
              <a:t>دوافعه</a:t>
            </a:r>
          </a:p>
          <a:p>
            <a:pPr marL="285750" indent="-285750" algn="r" rtl="1">
              <a:buFont typeface="Arial" panose="020B0604020202020204" pitchFamily="34" charset="0"/>
              <a:buChar char="•"/>
            </a:pPr>
            <a:r>
              <a:rPr lang="ar-EG" sz="2800" dirty="0">
                <a:latin typeface="Alexandria" charset="0"/>
                <a:cs typeface="Alexandria" charset="0"/>
              </a:rPr>
              <a:t>خصائص الباحث</a:t>
            </a:r>
          </a:p>
          <a:p>
            <a:pPr marL="285750" indent="-285750" algn="r" rtl="1">
              <a:buFont typeface="Arial" panose="020B0604020202020204" pitchFamily="34" charset="0"/>
              <a:buChar char="•"/>
            </a:pPr>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70464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01437" y="1468531"/>
            <a:ext cx="9268690" cy="4493538"/>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مفهوم البحث العلمى</a:t>
            </a:r>
          </a:p>
          <a:p>
            <a:pPr algn="r" rtl="1"/>
            <a:endParaRPr lang="ar-EG" sz="2400" dirty="0">
              <a:solidFill>
                <a:srgbClr val="2D3956"/>
              </a:solidFill>
              <a:latin typeface="Alexandria" charset="0"/>
              <a:cs typeface="Alexandria" charset="0"/>
            </a:endParaRPr>
          </a:p>
          <a:p>
            <a:pPr algn="just" rtl="1"/>
            <a:r>
              <a:rPr lang="ar-EG" sz="2400" dirty="0">
                <a:solidFill>
                  <a:srgbClr val="2D3956"/>
                </a:solidFill>
                <a:latin typeface="Alexandria" charset="0"/>
                <a:cs typeface="+mj-cs"/>
              </a:rPr>
              <a:t>البحث العلمى يعتبر وسيلة للدراسة يمكن بواستطها الوصول إلى حل مشكلة محددة وذلك عن طريق التقصى الشامل والدقيق لجميع الشواهد والأدلة التى يمكن التحقق منها والتى تتصل بمشكلة محددة.</a:t>
            </a:r>
          </a:p>
          <a:p>
            <a:pPr algn="just" rtl="1"/>
            <a:r>
              <a:rPr lang="ar-EG" sz="2400" dirty="0">
                <a:solidFill>
                  <a:srgbClr val="2D3956"/>
                </a:solidFill>
                <a:latin typeface="Alexandria" charset="0"/>
                <a:cs typeface="+mj-cs"/>
              </a:rPr>
              <a:t>ويعرف بأنه:</a:t>
            </a:r>
          </a:p>
          <a:p>
            <a:pPr algn="just" rtl="1"/>
            <a:r>
              <a:rPr lang="ar-EG" sz="2400" dirty="0">
                <a:solidFill>
                  <a:srgbClr val="FF0000"/>
                </a:solidFill>
                <a:latin typeface="Alexandria" charset="0"/>
                <a:cs typeface="+mj-cs"/>
              </a:rPr>
              <a:t>" تقصى أو فحص دقيق لاكتشاف معلومات أو علاقات جديدة ونمو المعرفة الحالية والتحقق منها".</a:t>
            </a:r>
          </a:p>
          <a:p>
            <a:pPr algn="just" rtl="1"/>
            <a:r>
              <a:rPr lang="ar-EG" sz="2400" dirty="0">
                <a:solidFill>
                  <a:srgbClr val="2D3956"/>
                </a:solidFill>
                <a:latin typeface="Alexandria" charset="0"/>
                <a:cs typeface="+mj-cs"/>
              </a:rPr>
              <a:t>كما يعرف كذلك بأنه:</a:t>
            </a:r>
          </a:p>
          <a:p>
            <a:pPr algn="just" rtl="1"/>
            <a:r>
              <a:rPr lang="ar-EG" sz="2400" dirty="0">
                <a:solidFill>
                  <a:srgbClr val="FF0000"/>
                </a:solidFill>
                <a:latin typeface="Alexandria" charset="0"/>
                <a:cs typeface="+mj-cs"/>
              </a:rPr>
              <a:t>" استقصاء منظم يهدف إلى إضافة معارف يمكن توصيلها والتحقق من صحتها باختبارها علمياً".</a:t>
            </a:r>
            <a:endParaRPr lang="en-US" sz="2400" dirty="0">
              <a:solidFill>
                <a:srgbClr val="FF0000"/>
              </a:solidFill>
              <a:latin typeface="Alexandria" charset="0"/>
              <a:cs typeface="+mj-cs"/>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070264" y="1468531"/>
            <a:ext cx="9456548" cy="5432256"/>
          </a:xfrm>
          <a:prstGeom prst="rect">
            <a:avLst/>
          </a:prstGeom>
          <a:noFill/>
        </p:spPr>
        <p:txBody>
          <a:bodyPr wrap="square" rtlCol="0">
            <a:spAutoFit/>
          </a:bodyPr>
          <a:lstStyle/>
          <a:p>
            <a:pPr algn="r" rtl="1">
              <a:spcBef>
                <a:spcPts val="600"/>
              </a:spcBef>
              <a:spcAft>
                <a:spcPts val="600"/>
              </a:spcAft>
            </a:pPr>
            <a:r>
              <a:rPr lang="ar-EG" sz="2400" dirty="0">
                <a:solidFill>
                  <a:srgbClr val="2D3956"/>
                </a:solidFill>
                <a:latin typeface="Alexandria" charset="0"/>
                <a:cs typeface="Alexandria" charset="0"/>
              </a:rPr>
              <a:t>من التعريفات السابقة يتضح الأتى:</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يستلزم وجود مشكلة معينة تدفع الباحث إلى دراستها بشكل علمى منظم من خلال اتباع المنهج العلمى لتفسيرها والوصول لحقائق جديدة.</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محاولة منظمة تتبع أسلوباً أو منهجاً علمياً ولاتعتمد على طرق غير علمية.</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يهدف إلى زيادة الحقائق والمعلومات التى يعرفها الإنسان وتوسيع دائرة معارفه، ليكون أكثر قدرة على التكيف مع التغيرات المستمرة فى بيئه والسيطرة عليها.</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يختبر المعارف والعلاقات التى يتوصل إليها ولايتم نشرها أو الإفصاح عنها إلا بعد فحصها والتأكد منها بالتجربة.</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البحث العلمى يشمل جميع ميادين المعرفة.</a:t>
            </a:r>
          </a:p>
          <a:p>
            <a:pPr marL="342900" indent="-342900" algn="r" rtl="1">
              <a:spcBef>
                <a:spcPts val="600"/>
              </a:spcBef>
              <a:spcAft>
                <a:spcPts val="600"/>
              </a:spcAft>
              <a:buFont typeface="+mj-lt"/>
              <a:buAutoNum type="arabicPeriod"/>
            </a:pPr>
            <a:endParaRPr lang="ar-EG" sz="2400" dirty="0">
              <a:solidFill>
                <a:srgbClr val="2D3956"/>
              </a:solidFill>
              <a:latin typeface="Alexandria" charset="0"/>
              <a:cs typeface="Alexandria" charset="0"/>
            </a:endParaRPr>
          </a:p>
          <a:p>
            <a:pPr marL="342900" indent="-342900" algn="r" rtl="1">
              <a:buFont typeface="+mj-lt"/>
              <a:buAutoNum type="arabicPeriod"/>
            </a:pPr>
            <a:endParaRPr lang="en-US" sz="2400"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7990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22031" y="952845"/>
            <a:ext cx="10498813" cy="51145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566674" y="1155869"/>
            <a:ext cx="10104781" cy="5062924"/>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cs typeface="Alexandria" charset="0"/>
              </a:rPr>
              <a:t>خصائص البحث العلمى:</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a:t>
            </a:r>
            <a:r>
              <a:rPr lang="ar-EG" sz="2800" b="1" dirty="0">
                <a:solidFill>
                  <a:srgbClr val="2D3956"/>
                </a:solidFill>
                <a:latin typeface="Alexandria" charset="0"/>
                <a:cs typeface="Alexandria" charset="0"/>
              </a:rPr>
              <a:t>لموضوعية</a:t>
            </a:r>
            <a:r>
              <a:rPr lang="ar-EG" sz="2400" dirty="0">
                <a:solidFill>
                  <a:srgbClr val="2D3956"/>
                </a:solidFill>
                <a:latin typeface="Alexandria" charset="0"/>
                <a:cs typeface="Alexandria" charset="0"/>
              </a:rPr>
              <a:t>: البعد عن التحيز والآراء الشخصية ووجهات النظر السابقة، بشكل يمكن من الوصول إلى النتائج بالطرق العلمية .</a:t>
            </a:r>
          </a:p>
          <a:p>
            <a:pPr marL="342900" indent="-342900" algn="r" rtl="1">
              <a:spcBef>
                <a:spcPts val="600"/>
              </a:spcBef>
              <a:spcAft>
                <a:spcPts val="600"/>
              </a:spcAft>
              <a:buFont typeface="+mj-lt"/>
              <a:buAutoNum type="arabicPeriod"/>
            </a:pPr>
            <a:r>
              <a:rPr lang="ar-EG" sz="2800" b="1" dirty="0">
                <a:solidFill>
                  <a:srgbClr val="2D3956"/>
                </a:solidFill>
                <a:latin typeface="Alexandria" charset="0"/>
              </a:rPr>
              <a:t>القدرة الاختبارية</a:t>
            </a:r>
            <a:r>
              <a:rPr lang="ar-EG" sz="2400" dirty="0">
                <a:solidFill>
                  <a:srgbClr val="2D3956"/>
                </a:solidFill>
                <a:latin typeface="Alexandria" charset="0"/>
                <a:cs typeface="Alexandria" charset="0"/>
              </a:rPr>
              <a:t>: أى تكون الظاهرة أو مشكلة البحث قابلة للاختبار والقياس(مثلاً: إمكانية جمع البيانات الازمة لاختبار الفروض أو تحقيق الأهداف).</a:t>
            </a:r>
          </a:p>
          <a:p>
            <a:pPr marL="342900" indent="-342900" algn="r" rtl="1">
              <a:spcBef>
                <a:spcPts val="600"/>
              </a:spcBef>
              <a:spcAft>
                <a:spcPts val="600"/>
              </a:spcAft>
              <a:buFont typeface="+mj-lt"/>
              <a:buAutoNum type="arabicPeriod"/>
            </a:pPr>
            <a:r>
              <a:rPr lang="ar-EG" sz="2800" b="1" dirty="0">
                <a:solidFill>
                  <a:srgbClr val="2D3956"/>
                </a:solidFill>
                <a:latin typeface="Alexandria" charset="0"/>
              </a:rPr>
              <a:t>إمكانية تكرار النتائج وتعميمها</a:t>
            </a:r>
            <a:r>
              <a:rPr lang="ar-EG" sz="2400" dirty="0">
                <a:solidFill>
                  <a:srgbClr val="2D3956"/>
                </a:solidFill>
                <a:latin typeface="Alexandria" charset="0"/>
                <a:cs typeface="Alexandria" charset="0"/>
              </a:rPr>
              <a:t>: بحيث يمكن تعميم النتائج على الحالات المشابهة فى نفس السياق الثقافى أو غيره إذا تم اتباع نفس المنهجية والخطوات، فبدون القدرة على التعميم يصبح البحث العلمى أقل أهمية وأقل فائدة.</a:t>
            </a:r>
          </a:p>
          <a:p>
            <a:pPr marL="342900" indent="-342900" algn="r" rtl="1">
              <a:spcBef>
                <a:spcPts val="600"/>
              </a:spcBef>
              <a:spcAft>
                <a:spcPts val="600"/>
              </a:spcAft>
              <a:buFont typeface="+mj-lt"/>
              <a:buAutoNum type="arabicPeriod"/>
            </a:pPr>
            <a:r>
              <a:rPr lang="ar-EG" sz="2800" b="1" dirty="0">
                <a:solidFill>
                  <a:srgbClr val="2D3956"/>
                </a:solidFill>
                <a:latin typeface="Alexandria" charset="0"/>
              </a:rPr>
              <a:t>التبسيط والاختصار</a:t>
            </a:r>
            <a:r>
              <a:rPr lang="ar-EG" sz="2400" dirty="0">
                <a:solidFill>
                  <a:srgbClr val="2D3956"/>
                </a:solidFill>
                <a:latin typeface="Alexandria" charset="0"/>
                <a:cs typeface="Alexandria" charset="0"/>
              </a:rPr>
              <a:t>: أى التبسيط المنطقى والاختصار غير المجتزأ فى العرض والمعالجة للبيانات ودون حشو أو تعقيد فى التحليل.</a:t>
            </a:r>
            <a:endParaRPr lang="en-US" sz="2400"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258996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81062" y="1350061"/>
            <a:ext cx="9123598" cy="4832092"/>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خصائص البحث العلمى:</a:t>
            </a:r>
          </a:p>
          <a:p>
            <a:pPr algn="just" rtl="1">
              <a:spcBef>
                <a:spcPts val="600"/>
              </a:spcBef>
              <a:spcAft>
                <a:spcPts val="600"/>
              </a:spcAft>
            </a:pPr>
            <a:r>
              <a:rPr lang="ar-EG" sz="2800" b="1" dirty="0">
                <a:solidFill>
                  <a:srgbClr val="2D3956"/>
                </a:solidFill>
                <a:latin typeface="Alexandria" charset="0"/>
                <a:cs typeface="+mj-cs"/>
              </a:rPr>
              <a:t>5.أن يكون للبحث غاية أو هدف</a:t>
            </a:r>
            <a:r>
              <a:rPr lang="ar-EG" sz="2800" dirty="0">
                <a:solidFill>
                  <a:srgbClr val="2D3956"/>
                </a:solidFill>
                <a:latin typeface="Alexandria" charset="0"/>
                <a:cs typeface="+mj-cs"/>
              </a:rPr>
              <a:t>: أى أن يكون الهدف محدد بشكل واضح ويمكن الوصول إليه.</a:t>
            </a:r>
            <a:endParaRPr lang="ar-EG" sz="2800" b="1" dirty="0">
              <a:solidFill>
                <a:srgbClr val="FF0000"/>
              </a:solidFill>
              <a:latin typeface="Alexandria" charset="0"/>
              <a:cs typeface="+mj-cs"/>
            </a:endParaRPr>
          </a:p>
          <a:p>
            <a:pPr algn="just" rtl="1">
              <a:spcBef>
                <a:spcPts val="600"/>
              </a:spcBef>
              <a:spcAft>
                <a:spcPts val="600"/>
              </a:spcAft>
            </a:pPr>
            <a:r>
              <a:rPr lang="ar-EG" sz="2400" b="1" dirty="0">
                <a:solidFill>
                  <a:srgbClr val="2D3956"/>
                </a:solidFill>
                <a:latin typeface="Alexandria" charset="0"/>
                <a:cs typeface="+mj-cs"/>
              </a:rPr>
              <a:t>6. </a:t>
            </a:r>
            <a:r>
              <a:rPr lang="ar-EG" sz="2800" b="1" dirty="0">
                <a:solidFill>
                  <a:srgbClr val="2D3956"/>
                </a:solidFill>
                <a:latin typeface="Alexandria" charset="0"/>
                <a:cs typeface="+mj-cs"/>
              </a:rPr>
              <a:t>المرونة</a:t>
            </a:r>
            <a:r>
              <a:rPr lang="ar-EG" sz="2400" dirty="0">
                <a:solidFill>
                  <a:srgbClr val="2D3956"/>
                </a:solidFill>
                <a:latin typeface="Alexandria" charset="0"/>
                <a:cs typeface="+mj-cs"/>
              </a:rPr>
              <a:t>: أى أن يلائم البحث العلمى المشكلات والقضايا المختلفة، ويعالج ويبحث فى الظواهر المتباينة.</a:t>
            </a:r>
          </a:p>
          <a:p>
            <a:pPr algn="just" rtl="1">
              <a:spcBef>
                <a:spcPts val="600"/>
              </a:spcBef>
              <a:spcAft>
                <a:spcPts val="600"/>
              </a:spcAft>
            </a:pPr>
            <a:r>
              <a:rPr lang="ar-EG" sz="2400" b="1" dirty="0">
                <a:solidFill>
                  <a:srgbClr val="2D3956"/>
                </a:solidFill>
                <a:latin typeface="Alexandria" charset="0"/>
                <a:cs typeface="+mj-cs"/>
              </a:rPr>
              <a:t>7. </a:t>
            </a:r>
            <a:r>
              <a:rPr lang="ar-EG" sz="2800" b="1" dirty="0">
                <a:solidFill>
                  <a:srgbClr val="2D3956"/>
                </a:solidFill>
                <a:latin typeface="Alexandria" charset="0"/>
                <a:cs typeface="+mj-cs"/>
              </a:rPr>
              <a:t>التراكمية</a:t>
            </a:r>
            <a:r>
              <a:rPr lang="ar-EG" sz="2400" dirty="0">
                <a:solidFill>
                  <a:srgbClr val="2D3956"/>
                </a:solidFill>
                <a:latin typeface="Alexandria" charset="0"/>
                <a:cs typeface="+mj-cs"/>
              </a:rPr>
              <a:t>: أى تراكم المعرفة ، وتنشأ أهمية الدراسات السابقة فى البحوث.</a:t>
            </a:r>
          </a:p>
          <a:p>
            <a:pPr algn="just" rtl="1">
              <a:spcBef>
                <a:spcPts val="600"/>
              </a:spcBef>
              <a:spcAft>
                <a:spcPts val="600"/>
              </a:spcAft>
            </a:pPr>
            <a:r>
              <a:rPr lang="ar-EG" sz="2400" b="1" dirty="0">
                <a:solidFill>
                  <a:srgbClr val="2D3956"/>
                </a:solidFill>
                <a:latin typeface="Alexandria" charset="0"/>
                <a:cs typeface="+mj-cs"/>
              </a:rPr>
              <a:t>8. </a:t>
            </a:r>
            <a:r>
              <a:rPr lang="ar-EG" sz="2800" b="1" dirty="0">
                <a:solidFill>
                  <a:srgbClr val="2D3956"/>
                </a:solidFill>
                <a:latin typeface="Alexandria" charset="0"/>
                <a:cs typeface="+mj-cs"/>
              </a:rPr>
              <a:t>التنظيم</a:t>
            </a:r>
            <a:r>
              <a:rPr lang="ar-EG" sz="2400" dirty="0">
                <a:solidFill>
                  <a:srgbClr val="2D3956"/>
                </a:solidFill>
                <a:latin typeface="Alexandria" charset="0"/>
                <a:cs typeface="+mj-cs"/>
              </a:rPr>
              <a:t>: أى اتباع المنهج العلمى الذي يبدأ بتحديد المشكلة، ووضع الفروض لاختبارها من خلال جمع البيانات وتحليلها وصولاً إلى النتائج وعرضها بشكل فعال.</a:t>
            </a:r>
          </a:p>
          <a:p>
            <a:pPr marL="342900" indent="-342900" algn="just" rtl="1">
              <a:spcBef>
                <a:spcPts val="600"/>
              </a:spcBef>
              <a:spcAft>
                <a:spcPts val="600"/>
              </a:spcAft>
              <a:buFont typeface="+mj-lt"/>
              <a:buAutoNum type="arabicPeriod"/>
            </a:pPr>
            <a:endParaRPr lang="en-US" sz="2400" dirty="0">
              <a:solidFill>
                <a:srgbClr val="2D3956"/>
              </a:solidFill>
              <a:latin typeface="Alexandria" charset="0"/>
              <a:cs typeface="+mj-cs"/>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208437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75976" y="1468531"/>
            <a:ext cx="8417320" cy="3969385"/>
          </a:xfrm>
          <a:prstGeom prst="rect">
            <a:avLst/>
          </a:prstGeom>
          <a:noFill/>
        </p:spPr>
        <p:txBody>
          <a:bodyPr wrap="square" rtlCol="0">
            <a:spAutoFit/>
          </a:bodyPr>
          <a:lstStyle/>
          <a:p>
            <a:r>
              <a:rPr lang="en-US" dirty="0">
                <a:solidFill>
                  <a:srgbClr val="2D3956"/>
                </a:solidFill>
                <a:latin typeface="Alexandria" charset="0"/>
                <a:cs typeface="Alexandria" charset="0"/>
              </a:rPr>
              <a:t>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a:t>
            </a:r>
          </a:p>
          <a:p>
            <a:r>
              <a:rPr lang="en-US" dirty="0">
                <a:solidFill>
                  <a:srgbClr val="2D3956"/>
                </a:solidFill>
                <a:latin typeface="Alexandria" charset="0"/>
                <a:cs typeface="Alexandria" charset="0"/>
              </a:rPr>
              <a:t>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a:t>
            </a:r>
          </a:p>
          <a:p>
            <a:r>
              <a:rPr lang="en-US" dirty="0">
                <a:solidFill>
                  <a:srgbClr val="2D3956"/>
                </a:solidFill>
                <a:latin typeface="Alexandria" charset="0"/>
                <a:cs typeface="Alexandria" charset="0"/>
              </a:rPr>
              <a:t>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a:t>
            </a:r>
          </a:p>
          <a:p>
            <a:r>
              <a:rPr lang="en-US" dirty="0">
                <a:solidFill>
                  <a:srgbClr val="2D3956"/>
                </a:solidFill>
                <a:latin typeface="Alexandria" charset="0"/>
                <a:cs typeface="Alexandria" charset="0"/>
              </a:rPr>
              <a:t>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 Lorem ipsum dolor sit </a:t>
            </a:r>
            <a:r>
              <a:rPr lang="en-US" dirty="0" err="1">
                <a:solidFill>
                  <a:srgbClr val="2D3956"/>
                </a:solidFill>
                <a:latin typeface="Alexandria" charset="0"/>
                <a:cs typeface="Alexandria" charset="0"/>
              </a:rPr>
              <a:t>amet</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consectetur</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adipiscing</a:t>
            </a:r>
            <a:r>
              <a:rPr lang="en-US" dirty="0">
                <a:solidFill>
                  <a:srgbClr val="2D3956"/>
                </a:solidFill>
                <a:latin typeface="Alexandria" charset="0"/>
                <a:cs typeface="Alexandria" charset="0"/>
              </a:rPr>
              <a:t> </a:t>
            </a:r>
            <a:r>
              <a:rPr lang="en-US" dirty="0" err="1">
                <a:solidFill>
                  <a:srgbClr val="2D3956"/>
                </a:solidFill>
                <a:latin typeface="Alexandria" charset="0"/>
                <a:cs typeface="Alexandria" charset="0"/>
              </a:rPr>
              <a:t>elit</a:t>
            </a:r>
            <a:r>
              <a:rPr lang="en-US" dirty="0">
                <a:solidFill>
                  <a:srgbClr val="2D3956"/>
                </a:solidFill>
                <a:latin typeface="Alexandria" charset="0"/>
                <a:cs typeface="Alexandria" charset="0"/>
              </a:rPr>
              <a:t>,</a:t>
            </a:r>
          </a:p>
          <a:p>
            <a:endParaRPr lang="en-US" dirty="0">
              <a:solidFill>
                <a:srgbClr val="2D3956"/>
              </a:solidFill>
              <a:latin typeface="Alexandria" charset="0"/>
              <a:cs typeface="Alexandria" charset="0"/>
            </a:endParaRPr>
          </a:p>
          <a:p>
            <a:endParaRPr lang="en-US" dirty="0">
              <a:solidFill>
                <a:srgbClr val="2D3956"/>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7EBB5D3F-6734-E56C-2496-233011867D74}"/>
              </a:ext>
            </a:extLst>
          </p:cNvPr>
          <p:cNvPicPr>
            <a:picLocks noChangeAspect="1"/>
          </p:cNvPicPr>
          <p:nvPr/>
        </p:nvPicPr>
        <p:blipFill rotWithShape="1">
          <a:blip r:embed="rId3"/>
          <a:srcRect l="20646" t="24685" r="21629" b="5619"/>
          <a:stretch/>
        </p:blipFill>
        <p:spPr>
          <a:xfrm>
            <a:off x="813760" y="952845"/>
            <a:ext cx="10740931" cy="6008460"/>
          </a:xfrm>
          <a:prstGeom prst="rect">
            <a:avLst/>
          </a:prstGeom>
        </p:spPr>
      </p:pic>
    </p:spTree>
    <p:extLst>
      <p:ext uri="{BB962C8B-B14F-4D97-AF65-F5344CB8AC3E}">
        <p14:creationId xmlns:p14="http://schemas.microsoft.com/office/powerpoint/2010/main" val="8025494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562095"/>
            <a:ext cx="8417320" cy="4031873"/>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cs typeface="Alexandria" charset="0"/>
              </a:rPr>
              <a:t>دوافع البحث العلمى:</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الرغبة فى إيجاد حل لمشكلة معينة فى المجتمع.</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الرغبة فى الحصول على درجة علمية أكاديمية(ماجستير، دكتوراه).</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توجهات المؤسسة التى ينتمي إليها الباحث فى إجراء بحوث ودراسات.</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الشك وعدم التأكد من نتائج البحوث والدراسات السابقة.</a:t>
            </a:r>
          </a:p>
          <a:p>
            <a:pPr marL="342900" indent="-342900" algn="r" rtl="1">
              <a:spcBef>
                <a:spcPts val="600"/>
              </a:spcBef>
              <a:spcAft>
                <a:spcPts val="600"/>
              </a:spcAft>
              <a:buFont typeface="+mj-lt"/>
              <a:buAutoNum type="arabicPeriod"/>
            </a:pPr>
            <a:r>
              <a:rPr lang="ar-EG" sz="2400" dirty="0">
                <a:solidFill>
                  <a:srgbClr val="2D3956"/>
                </a:solidFill>
                <a:latin typeface="Alexandria" charset="0"/>
                <a:cs typeface="Alexandria" charset="0"/>
              </a:rPr>
              <a:t>الرغبة فى التعلم والاستزادة من المعرفة، والحرص على كشف حقائق جديدة عن موضوع معين.</a:t>
            </a:r>
          </a:p>
          <a:p>
            <a:pPr marL="342900" indent="-342900" algn="r" rtl="1">
              <a:spcBef>
                <a:spcPts val="600"/>
              </a:spcBef>
              <a:spcAft>
                <a:spcPts val="600"/>
              </a:spcAft>
              <a:buFont typeface="+mj-lt"/>
              <a:buAutoNum type="arabicPeriod"/>
            </a:pPr>
            <a:r>
              <a:rPr lang="ar-EG" sz="2400" dirty="0">
                <a:solidFill>
                  <a:srgbClr val="2D3956"/>
                </a:solidFill>
                <a:latin typeface="Alexandria" charset="0"/>
              </a:rPr>
              <a:t>الرغبة فى سد النقص فى الانتاج الفكرى الحالى.</a:t>
            </a:r>
            <a:endParaRPr lang="en-US" sz="2400" dirty="0">
              <a:solidFill>
                <a:srgbClr val="2D3956"/>
              </a:solidFill>
              <a:latin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08541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966356" y="1471910"/>
            <a:ext cx="9560456" cy="5262979"/>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صفات الباحث:</a:t>
            </a:r>
          </a:p>
          <a:p>
            <a:pPr marL="514350" indent="-514350" algn="r" rtl="1">
              <a:spcBef>
                <a:spcPts val="600"/>
              </a:spcBef>
              <a:spcAft>
                <a:spcPts val="600"/>
              </a:spcAft>
              <a:buFont typeface="+mj-lt"/>
              <a:buAutoNum type="arabicPeriod"/>
            </a:pPr>
            <a:r>
              <a:rPr lang="ar-EG" sz="2400" b="1" dirty="0">
                <a:latin typeface="Alexandria" charset="0"/>
                <a:cs typeface="Alexandria" charset="0"/>
              </a:rPr>
              <a:t>الموهبة والاستعداد الفطرى: </a:t>
            </a:r>
            <a:r>
              <a:rPr lang="ar-EG" sz="2400" dirty="0">
                <a:latin typeface="Alexandria" charset="0"/>
                <a:cs typeface="Alexandria" charset="0"/>
              </a:rPr>
              <a:t>كقدرة الباحث على اختيار موضوع جديد من خلال قراءاته، وقدرته على نقد الأفكار والبرهنة على فكرته، وقدرته على المناقشة والفهم.</a:t>
            </a:r>
          </a:p>
          <a:p>
            <a:pPr marL="514350" indent="-514350" algn="r" rtl="1">
              <a:spcBef>
                <a:spcPts val="600"/>
              </a:spcBef>
              <a:spcAft>
                <a:spcPts val="600"/>
              </a:spcAft>
              <a:buFont typeface="+mj-lt"/>
              <a:buAutoNum type="arabicPeriod"/>
            </a:pPr>
            <a:r>
              <a:rPr lang="ar-EG" sz="2400" b="1" dirty="0">
                <a:latin typeface="Alexandria" charset="0"/>
                <a:cs typeface="Alexandria" charset="0"/>
              </a:rPr>
              <a:t>المنهجية العلمية: </a:t>
            </a:r>
            <a:r>
              <a:rPr lang="ar-EG" sz="2400" dirty="0">
                <a:latin typeface="Alexandria" charset="0"/>
                <a:cs typeface="Alexandria" charset="0"/>
              </a:rPr>
              <a:t>معرفة الباحث بأصول وقواعد المنهج العلمى اللذان يتناسبان مع موضوعه البحثى ليتمكن من الوصول إلى نتائج سليمه.</a:t>
            </a:r>
          </a:p>
          <a:p>
            <a:pPr marL="514350" indent="-514350" algn="r" rtl="1">
              <a:spcBef>
                <a:spcPts val="600"/>
              </a:spcBef>
              <a:spcAft>
                <a:spcPts val="600"/>
              </a:spcAft>
              <a:buFont typeface="+mj-lt"/>
              <a:buAutoNum type="arabicPeriod"/>
            </a:pPr>
            <a:r>
              <a:rPr lang="ar-EG" sz="2400" b="1" dirty="0">
                <a:latin typeface="Alexandria" charset="0"/>
                <a:cs typeface="Alexandria" charset="0"/>
              </a:rPr>
              <a:t>الفضول المعرفى: </a:t>
            </a:r>
            <a:r>
              <a:rPr lang="ar-EG" sz="2400" dirty="0">
                <a:latin typeface="Alexandria" charset="0"/>
                <a:cs typeface="Alexandria" charset="0"/>
              </a:rPr>
              <a:t>تتبع الباحث لكل المستجدات المعرفية سواء المتعلقة بتخصصه أو تلك المعارف الأخرى التى قد يستفيد منها فى بحثه.</a:t>
            </a:r>
          </a:p>
          <a:p>
            <a:pPr marL="514350" indent="-514350" algn="r" rtl="1">
              <a:spcBef>
                <a:spcPts val="600"/>
              </a:spcBef>
              <a:spcAft>
                <a:spcPts val="600"/>
              </a:spcAft>
              <a:buFont typeface="+mj-lt"/>
              <a:buAutoNum type="arabicPeriod"/>
            </a:pPr>
            <a:r>
              <a:rPr lang="ar-EG" sz="2400" b="1" dirty="0">
                <a:latin typeface="Alexandria" charset="0"/>
                <a:cs typeface="Alexandria" charset="0"/>
              </a:rPr>
              <a:t>الأمانة فى النقل: </a:t>
            </a:r>
            <a:r>
              <a:rPr lang="ar-EG" sz="2400" dirty="0">
                <a:latin typeface="Alexandria" charset="0"/>
                <a:cs typeface="Alexandria" charset="0"/>
              </a:rPr>
              <a:t>أن يكون الباحث أمين فيما ينقله من نصوص، أو آراء، أو تعريفات دون نقص ، أو زيادة، أو انتحال، أو سرقة، وأن يوثق النص إلى مصدره ورأى قائله.</a:t>
            </a:r>
          </a:p>
          <a:p>
            <a:pPr algn="r" rtl="1"/>
            <a:endParaRPr lang="ar-EG" sz="2400" dirty="0">
              <a:latin typeface="Alexandria" charset="0"/>
              <a:cs typeface="Alexandria" charset="0"/>
            </a:endParaRPr>
          </a:p>
          <a:p>
            <a:pPr marL="514350" indent="-514350" algn="r" rtl="1">
              <a:buFont typeface="+mj-lt"/>
              <a:buAutoNum type="arabicPeriod"/>
            </a:pPr>
            <a:endParaRPr lang="ar-EG" sz="2400" dirty="0">
              <a:latin typeface="Alexandria" charset="0"/>
              <a:cs typeface="Alexandria" charset="0"/>
            </a:endParaRPr>
          </a:p>
          <a:p>
            <a:pPr marL="514350" indent="-514350" algn="r" rtl="1">
              <a:buFont typeface="+mj-lt"/>
              <a:buAutoNum type="arabicPeriod"/>
            </a:pP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68548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488215"/>
            <a:ext cx="8417320" cy="5647700"/>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cs typeface="Alexandria" charset="0"/>
              </a:rPr>
              <a:t>صفات الباحث:</a:t>
            </a:r>
          </a:p>
          <a:p>
            <a:pPr algn="r" rtl="1">
              <a:spcBef>
                <a:spcPts val="600"/>
              </a:spcBef>
              <a:spcAft>
                <a:spcPts val="600"/>
              </a:spcAft>
            </a:pPr>
            <a:r>
              <a:rPr lang="ar-EG" sz="2400" dirty="0">
                <a:latin typeface="Alexandria" charset="0"/>
                <a:cs typeface="Alexandria" charset="0"/>
              </a:rPr>
              <a:t>5. </a:t>
            </a:r>
            <a:r>
              <a:rPr lang="ar-EG" sz="2400" b="1" dirty="0">
                <a:latin typeface="Alexandria" charset="0"/>
                <a:cs typeface="Alexandria" charset="0"/>
              </a:rPr>
              <a:t>الصدق فى القول</a:t>
            </a:r>
            <a:r>
              <a:rPr lang="ar-EG" sz="2400" dirty="0">
                <a:latin typeface="Alexandria" charset="0"/>
                <a:cs typeface="Alexandria" charset="0"/>
              </a:rPr>
              <a:t>: تحمل الباحث لمسئولية مايرد فى بحثه من أرقام ومصادر  بشكل يوكد عدم المخالفة أو التزوير.</a:t>
            </a:r>
          </a:p>
          <a:p>
            <a:pPr algn="r" rtl="1">
              <a:spcBef>
                <a:spcPts val="600"/>
              </a:spcBef>
              <a:spcAft>
                <a:spcPts val="600"/>
              </a:spcAft>
            </a:pPr>
            <a:r>
              <a:rPr lang="ar-EG" sz="2400" dirty="0">
                <a:latin typeface="Alexandria" charset="0"/>
                <a:cs typeface="Alexandria" charset="0"/>
              </a:rPr>
              <a:t>6. </a:t>
            </a:r>
            <a:r>
              <a:rPr lang="ar-EG" sz="2400" b="1" dirty="0">
                <a:latin typeface="Alexandria" charset="0"/>
                <a:cs typeface="Alexandria" charset="0"/>
              </a:rPr>
              <a:t>الصراحة فى الرأى: </a:t>
            </a:r>
            <a:r>
              <a:rPr lang="ar-EG" sz="2400" dirty="0">
                <a:latin typeface="Alexandria" charset="0"/>
                <a:cs typeface="Alexandria" charset="0"/>
              </a:rPr>
              <a:t>أن يكون الباحث صريحاً فيما يتوصل إليه من نتائج وماينقله وينشره من حقائق، حتى لو كان مخالفاً لرأيه.</a:t>
            </a:r>
          </a:p>
          <a:p>
            <a:pPr algn="r" rtl="1">
              <a:spcBef>
                <a:spcPts val="600"/>
              </a:spcBef>
              <a:spcAft>
                <a:spcPts val="600"/>
              </a:spcAft>
            </a:pPr>
            <a:r>
              <a:rPr lang="ar-EG" sz="2400" dirty="0">
                <a:latin typeface="Alexandria" charset="0"/>
                <a:cs typeface="Alexandria" charset="0"/>
              </a:rPr>
              <a:t>7. </a:t>
            </a:r>
            <a:r>
              <a:rPr lang="ar-EG" sz="2400" b="1" dirty="0">
                <a:latin typeface="Alexandria" charset="0"/>
                <a:cs typeface="Alexandria" charset="0"/>
              </a:rPr>
              <a:t>الموضوعية: </a:t>
            </a:r>
            <a:r>
              <a:rPr lang="ar-EG" sz="2400" dirty="0">
                <a:latin typeface="Alexandria" charset="0"/>
                <a:cs typeface="Alexandria" charset="0"/>
              </a:rPr>
              <a:t>الا يتناول الباحث أى اعتبارات ذاتيه أو شخصية وأن يتناول بحثه بعقلانية لاتتأثر بالعواطف.</a:t>
            </a:r>
          </a:p>
          <a:p>
            <a:pPr algn="r" rtl="1">
              <a:spcBef>
                <a:spcPts val="600"/>
              </a:spcBef>
              <a:spcAft>
                <a:spcPts val="600"/>
              </a:spcAft>
            </a:pPr>
            <a:r>
              <a:rPr lang="ar-EG" sz="2400" dirty="0">
                <a:latin typeface="Alexandria" charset="0"/>
                <a:cs typeface="Alexandria" charset="0"/>
              </a:rPr>
              <a:t>8.</a:t>
            </a:r>
            <a:r>
              <a:rPr lang="ar-EG" sz="2400" b="1" dirty="0">
                <a:latin typeface="Alexandria" charset="0"/>
                <a:cs typeface="Alexandria" charset="0"/>
              </a:rPr>
              <a:t> الأخلاقية</a:t>
            </a:r>
            <a:r>
              <a:rPr lang="ar-EG" sz="2400" dirty="0">
                <a:latin typeface="Alexandria" charset="0"/>
                <a:cs typeface="Alexandria" charset="0"/>
              </a:rPr>
              <a:t>: أن يتحلى الباحث بالمثابرة ومواصلة البحث مهما واجه من صعوبات، احترام آراء الأخرين مهما عظمت أو هزلت، التواضع فالغرور مهلك.</a:t>
            </a:r>
          </a:p>
          <a:p>
            <a:pPr algn="r" rtl="1">
              <a:spcBef>
                <a:spcPts val="600"/>
              </a:spcBef>
              <a:spcAft>
                <a:spcPts val="600"/>
              </a:spcAft>
            </a:pPr>
            <a:r>
              <a:rPr lang="ar-EG" sz="2400" dirty="0">
                <a:latin typeface="Alexandria" charset="0"/>
                <a:cs typeface="Alexandria" charset="0"/>
              </a:rPr>
              <a:t>.</a:t>
            </a:r>
          </a:p>
          <a:p>
            <a:pPr algn="r" rtl="1">
              <a:spcBef>
                <a:spcPts val="600"/>
              </a:spcBef>
              <a:spcAft>
                <a:spcPts val="600"/>
              </a:spcAft>
            </a:pPr>
            <a:endParaRPr lang="ar-EG" sz="2400" dirty="0">
              <a:latin typeface="Alexandria" charset="0"/>
              <a:cs typeface="Alexandria" charset="0"/>
            </a:endParaRPr>
          </a:p>
          <a:p>
            <a:pPr marL="514350" indent="-514350" algn="r" rtl="1">
              <a:buFont typeface="+mj-lt"/>
              <a:buAutoNum type="arabicPeriod"/>
            </a:pP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52628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9A2D7705-65E4-932B-A058-13DEE596831D}"/>
              </a:ext>
            </a:extLst>
          </p:cNvPr>
          <p:cNvPicPr>
            <a:picLocks noChangeAspect="1"/>
          </p:cNvPicPr>
          <p:nvPr/>
        </p:nvPicPr>
        <p:blipFill rotWithShape="1">
          <a:blip r:embed="rId2"/>
          <a:srcRect l="22163" t="22622" r="22135" b="6967"/>
          <a:stretch/>
        </p:blipFill>
        <p:spPr>
          <a:xfrm>
            <a:off x="1119883" y="606175"/>
            <a:ext cx="10037852" cy="5774077"/>
          </a:xfrm>
          <a:prstGeom prst="rect">
            <a:avLst/>
          </a:prstGeom>
        </p:spPr>
      </p:pic>
    </p:spTree>
    <p:extLst>
      <p:ext uri="{BB962C8B-B14F-4D97-AF65-F5344CB8AC3E}">
        <p14:creationId xmlns:p14="http://schemas.microsoft.com/office/powerpoint/2010/main" val="1702664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452953" y="1396413"/>
            <a:ext cx="5547684" cy="646331"/>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المشكلة والتساؤلات البحثية</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22205" y="2564047"/>
            <a:ext cx="8417320" cy="2893100"/>
          </a:xfrm>
          <a:prstGeom prst="rect">
            <a:avLst/>
          </a:prstGeom>
          <a:noFill/>
        </p:spPr>
        <p:txBody>
          <a:bodyPr wrap="square" rtlCol="0">
            <a:spAutoFit/>
          </a:bodyPr>
          <a:lstStyle/>
          <a:p>
            <a:pPr marL="285750" indent="-285750" algn="r" rtl="1">
              <a:buFont typeface="Arial" panose="020B0604020202020204" pitchFamily="34" charset="0"/>
              <a:buChar char="•"/>
            </a:pPr>
            <a:endParaRPr lang="en-US" sz="1400" dirty="0">
              <a:latin typeface="Alexandria" charset="0"/>
              <a:cs typeface="Alexandria" charset="0"/>
            </a:endParaRPr>
          </a:p>
          <a:p>
            <a:pPr marL="285750" indent="-285750" algn="r" rtl="1">
              <a:buFont typeface="Arial" panose="020B0604020202020204" pitchFamily="34" charset="0"/>
              <a:buChar char="•"/>
            </a:pPr>
            <a:r>
              <a:rPr lang="ar-EG" sz="2800" dirty="0">
                <a:latin typeface="Alexandria" charset="0"/>
                <a:cs typeface="Alexandria" charset="0"/>
              </a:rPr>
              <a:t>المشكلة هى جوهر البحث العلمى</a:t>
            </a:r>
          </a:p>
          <a:p>
            <a:pPr marL="285750" indent="-285750" algn="r" rtl="1">
              <a:buFont typeface="Arial" panose="020B0604020202020204" pitchFamily="34" charset="0"/>
              <a:buChar char="•"/>
            </a:pPr>
            <a:r>
              <a:rPr lang="ar-EG" sz="2800" dirty="0">
                <a:latin typeface="Alexandria" charset="0"/>
                <a:cs typeface="Alexandria" charset="0"/>
              </a:rPr>
              <a:t>مصادر المشكلات البحثية</a:t>
            </a:r>
          </a:p>
          <a:p>
            <a:pPr marL="285750" indent="-285750" algn="r" rtl="1">
              <a:buFont typeface="Arial" panose="020B0604020202020204" pitchFamily="34" charset="0"/>
              <a:buChar char="•"/>
            </a:pPr>
            <a:r>
              <a:rPr lang="ar-EG" sz="2800" dirty="0">
                <a:latin typeface="Alexandria" charset="0"/>
                <a:cs typeface="Alexandria" charset="0"/>
              </a:rPr>
              <a:t>مشكلة البحث الأساسية</a:t>
            </a:r>
          </a:p>
          <a:p>
            <a:pPr marL="285750" indent="-285750" algn="r" rtl="1">
              <a:buFont typeface="Arial" panose="020B0604020202020204" pitchFamily="34" charset="0"/>
              <a:buChar char="•"/>
            </a:pPr>
            <a:r>
              <a:rPr lang="ar-EG" sz="2800" dirty="0">
                <a:latin typeface="Alexandria" charset="0"/>
                <a:cs typeface="Alexandria" charset="0"/>
              </a:rPr>
              <a:t>المشكلات الفرعية</a:t>
            </a:r>
          </a:p>
          <a:p>
            <a:pPr marL="285750" indent="-285750" algn="r" rtl="1">
              <a:buFont typeface="Arial" panose="020B0604020202020204" pitchFamily="34" charset="0"/>
              <a:buChar char="•"/>
            </a:pPr>
            <a:r>
              <a:rPr lang="ar-EG" sz="2800" dirty="0">
                <a:latin typeface="Alexandria" charset="0"/>
                <a:cs typeface="Alexandria" charset="0"/>
              </a:rPr>
              <a:t>مواصفات المشكلة الجيدة</a:t>
            </a:r>
          </a:p>
          <a:p>
            <a:pPr marL="285750" indent="-285750" algn="r" rtl="1">
              <a:buFont typeface="Arial" panose="020B0604020202020204" pitchFamily="34" charset="0"/>
              <a:buChar char="•"/>
            </a:pPr>
            <a:r>
              <a:rPr lang="ar-EG" sz="2800" dirty="0">
                <a:latin typeface="Alexandria" charset="0"/>
                <a:cs typeface="Alexandria" charset="0"/>
              </a:rPr>
              <a:t>أنواع المتغيرات</a:t>
            </a:r>
            <a:endParaRPr lang="en-US" sz="1400" dirty="0">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858497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xmlns="" id="{78573715-64AC-46C7-1A21-E1FB4141F210}"/>
              </a:ext>
            </a:extLst>
          </p:cNvPr>
          <p:cNvSpPr txBox="1">
            <a:spLocks/>
          </p:cNvSpPr>
          <p:nvPr/>
        </p:nvSpPr>
        <p:spPr>
          <a:xfrm>
            <a:off x="3739793" y="106739"/>
            <a:ext cx="5517222" cy="1066799"/>
          </a:xfrm>
          <a:prstGeom prst="rect">
            <a:avLst/>
          </a:prstGeom>
        </p:spPr>
        <p:txBody>
          <a:bodyPr tIns="91425" anchor="b">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r>
              <a:rPr lang="ar-EG" altLang="en-US" dirty="0">
                <a:latin typeface="Times New Roman" panose="02020603050405020304" pitchFamily="18" charset="0"/>
                <a:cs typeface="Times New Roman" panose="02020603050405020304" pitchFamily="18" charset="0"/>
              </a:rPr>
              <a:t>البحث العلمى عملية دورية</a:t>
            </a:r>
            <a:endParaRPr lang="en-US" altLang="en-US" dirty="0">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xmlns="" id="{51CC5CCC-A78A-25D3-47FD-C9216932FA07}"/>
              </a:ext>
            </a:extLst>
          </p:cNvPr>
          <p:cNvPicPr>
            <a:picLocks noChangeAspect="1"/>
          </p:cNvPicPr>
          <p:nvPr/>
        </p:nvPicPr>
        <p:blipFill rotWithShape="1">
          <a:blip r:embed="rId2"/>
          <a:srcRect l="37078" t="33648" r="20112" b="22797"/>
          <a:stretch/>
        </p:blipFill>
        <p:spPr>
          <a:xfrm>
            <a:off x="965771" y="1173538"/>
            <a:ext cx="10510463" cy="5278633"/>
          </a:xfrm>
          <a:prstGeom prst="rect">
            <a:avLst/>
          </a:prstGeom>
        </p:spPr>
      </p:pic>
    </p:spTree>
    <p:extLst>
      <p:ext uri="{BB962C8B-B14F-4D97-AF65-F5344CB8AC3E}">
        <p14:creationId xmlns:p14="http://schemas.microsoft.com/office/powerpoint/2010/main" val="60643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5651" lvl="0" indent="-255651" algn="r" rtl="1">
              <a:spcAft>
                <a:spcPct val="0"/>
              </a:spcAft>
              <a:buSzPts val="2400"/>
              <a:tabLst/>
            </a:pPr>
            <a:endParaRPr lang="en-US" dirty="0"/>
          </a:p>
        </p:txBody>
      </p:sp>
      <p:sp>
        <p:nvSpPr>
          <p:cNvPr id="24" name="TextBox 23"/>
          <p:cNvSpPr txBox="1"/>
          <p:nvPr/>
        </p:nvSpPr>
        <p:spPr>
          <a:xfrm>
            <a:off x="1645277" y="1465015"/>
            <a:ext cx="8417320" cy="4278094"/>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المشكلة هى جوهر البحث العلمى:</a:t>
            </a:r>
          </a:p>
          <a:p>
            <a:pPr algn="r" rtl="1"/>
            <a:endParaRPr lang="ar-EG" sz="2800" b="1" dirty="0">
              <a:solidFill>
                <a:srgbClr val="FF0000"/>
              </a:solidFill>
              <a:latin typeface="Alexandria" charset="0"/>
              <a:cs typeface="Alexandria" charset="0"/>
            </a:endParaRPr>
          </a:p>
          <a:p>
            <a:pPr algn="r" rtl="1"/>
            <a:r>
              <a:rPr lang="ar-EG" sz="2400" b="1" dirty="0">
                <a:latin typeface="Alexandria" charset="0"/>
                <a:cs typeface="Alexandria" charset="0"/>
              </a:rPr>
              <a:t>تعرف مشكلة البحث بأنها: </a:t>
            </a:r>
          </a:p>
          <a:p>
            <a:pPr algn="r" rtl="1"/>
            <a:endParaRPr lang="ar-EG" sz="2400" dirty="0">
              <a:solidFill>
                <a:srgbClr val="FF0000"/>
              </a:solidFill>
              <a:latin typeface="Alexandria" charset="0"/>
              <a:cs typeface="Alexandria" charset="0"/>
            </a:endParaRPr>
          </a:p>
          <a:p>
            <a:pPr algn="r" rtl="1"/>
            <a:r>
              <a:rPr lang="ar-EG" sz="2400" dirty="0">
                <a:solidFill>
                  <a:srgbClr val="FF0000"/>
                </a:solidFill>
                <a:latin typeface="Alexandria" charset="0"/>
                <a:cs typeface="Alexandria" charset="0"/>
              </a:rPr>
              <a:t>"تساؤل يدور فى ذهن الباحث حول موضوع يحتاج إلى تفسير</a:t>
            </a:r>
            <a:r>
              <a:rPr lang="en-US" sz="2400" dirty="0">
                <a:solidFill>
                  <a:srgbClr val="FF0000"/>
                </a:solidFill>
                <a:latin typeface="Alexandria" charset="0"/>
                <a:cs typeface="Alexandria" charset="0"/>
              </a:rPr>
              <a:t>”</a:t>
            </a:r>
            <a:endParaRPr lang="ar-EG" sz="2400" dirty="0">
              <a:solidFill>
                <a:srgbClr val="FF0000"/>
              </a:solidFill>
              <a:latin typeface="Alexandria" charset="0"/>
              <a:cs typeface="Alexandria" charset="0"/>
            </a:endParaRPr>
          </a:p>
          <a:p>
            <a:pPr algn="ctr" rtl="1"/>
            <a:r>
              <a:rPr lang="ar-EG" sz="2400" b="1" dirty="0">
                <a:latin typeface="Alexandria" charset="0"/>
                <a:cs typeface="Alexandria" charset="0"/>
              </a:rPr>
              <a:t>أو</a:t>
            </a:r>
          </a:p>
          <a:p>
            <a:pPr algn="r" rtl="1"/>
            <a:r>
              <a:rPr lang="ar-EG" sz="2400" dirty="0">
                <a:solidFill>
                  <a:srgbClr val="FF0000"/>
                </a:solidFill>
                <a:latin typeface="Alexandria" charset="0"/>
                <a:cs typeface="Alexandria" charset="0"/>
              </a:rPr>
              <a:t>" الموضوع الذي يختاره الباحث لإجراء البحث"</a:t>
            </a:r>
          </a:p>
          <a:p>
            <a:pPr algn="r" rtl="1"/>
            <a:endParaRPr lang="ar-EG" sz="2400" dirty="0">
              <a:solidFill>
                <a:srgbClr val="FF0000"/>
              </a:solidFill>
              <a:latin typeface="Alexandria" charset="0"/>
              <a:cs typeface="Alexandria" charset="0"/>
            </a:endParaRPr>
          </a:p>
          <a:p>
            <a:pPr algn="r" rtl="1"/>
            <a:r>
              <a:rPr lang="ar-EG" sz="2400" dirty="0">
                <a:latin typeface="Alexandria" charset="0"/>
                <a:cs typeface="Alexandria" charset="0"/>
              </a:rPr>
              <a:t>وينبغى على الباحث أن يشخص المشكلة تشخيصاً دقيقاً، ويوضح الأهمية التى تمثلها، والآثار التى تنتج عن بقاء المشكلة دون حل.</a:t>
            </a:r>
          </a:p>
          <a:p>
            <a:pPr algn="r" rtl="1"/>
            <a:endParaRPr lang="ar-EG" sz="2400"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97645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851041" y="776337"/>
            <a:ext cx="10489915" cy="51202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55651" lvl="0" indent="-255651" algn="r" rtl="1">
              <a:spcAft>
                <a:spcPct val="0"/>
              </a:spcAft>
              <a:buSzPts val="2400"/>
              <a:tabLst/>
            </a:pPr>
            <a:endParaRPr lang="en-US" dirty="0"/>
          </a:p>
        </p:txBody>
      </p:sp>
      <p:sp>
        <p:nvSpPr>
          <p:cNvPr id="24" name="TextBox 23"/>
          <p:cNvSpPr txBox="1"/>
          <p:nvPr/>
        </p:nvSpPr>
        <p:spPr>
          <a:xfrm>
            <a:off x="958929" y="1117901"/>
            <a:ext cx="10395383" cy="4616648"/>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cs typeface="Alexandria" charset="0"/>
              </a:rPr>
              <a:t>مصادر المشكلات البحثية</a:t>
            </a:r>
          </a:p>
          <a:p>
            <a:pPr marL="457200" lvl="0" indent="-457200" algn="r" rtl="1">
              <a:spcBef>
                <a:spcPts val="600"/>
              </a:spcBef>
              <a:spcAft>
                <a:spcPts val="600"/>
              </a:spcAft>
              <a:buSzPts val="2400"/>
              <a:buFont typeface="+mj-lt"/>
              <a:buAutoNum type="arabicPeriod"/>
              <a:tabLst/>
            </a:pPr>
            <a:r>
              <a:rPr lang="ar-EG" altLang="en-US" sz="2400" b="1" kern="1200" dirty="0">
                <a:solidFill>
                  <a:srgbClr val="000000"/>
                </a:solidFill>
                <a:latin typeface="Arial (Body)"/>
                <a:ea typeface="+mn-ea"/>
                <a:cs typeface="+mn-cs"/>
              </a:rPr>
              <a:t>الخبرة الشخصية: </a:t>
            </a:r>
            <a:r>
              <a:rPr lang="ar-EG" altLang="en-US" sz="2400" kern="1200" dirty="0">
                <a:solidFill>
                  <a:srgbClr val="000000"/>
                </a:solidFill>
                <a:latin typeface="Arial (Body)"/>
                <a:ea typeface="+mn-ea"/>
                <a:cs typeface="+mn-cs"/>
              </a:rPr>
              <a:t>تجارب الباحث العديدة تكسبه العديد من الخبرات، وتثير لديه الكثير من التساؤلات.</a:t>
            </a:r>
          </a:p>
          <a:p>
            <a:pPr marL="457200" lvl="0" indent="-457200" algn="r" rtl="1">
              <a:spcBef>
                <a:spcPts val="600"/>
              </a:spcBef>
              <a:spcAft>
                <a:spcPts val="600"/>
              </a:spcAft>
              <a:buSzPts val="2400"/>
              <a:buFont typeface="+mj-lt"/>
              <a:buAutoNum type="arabicPeriod"/>
              <a:tabLst/>
            </a:pPr>
            <a:r>
              <a:rPr lang="ar-EG" altLang="en-US" sz="2400" b="1" dirty="0">
                <a:solidFill>
                  <a:srgbClr val="000000"/>
                </a:solidFill>
                <a:latin typeface="Arial (Body)"/>
              </a:rPr>
              <a:t>القراءة الناقدة التحليلية</a:t>
            </a:r>
            <a:r>
              <a:rPr lang="ar-EG" altLang="en-US" sz="2400" dirty="0">
                <a:solidFill>
                  <a:srgbClr val="000000"/>
                </a:solidFill>
                <a:latin typeface="Arial (Body)"/>
              </a:rPr>
              <a:t>: القراءة الناقدة للكتب والدوريات ومصادر المعرفة والمراجع وماتحتويه من أفكار ونظريات قد تثير العديد من التساؤلات.</a:t>
            </a:r>
          </a:p>
          <a:p>
            <a:pPr marL="457200" lvl="0" indent="-457200" algn="r" rtl="1">
              <a:spcBef>
                <a:spcPts val="600"/>
              </a:spcBef>
              <a:spcAft>
                <a:spcPts val="600"/>
              </a:spcAft>
              <a:buSzPts val="2400"/>
              <a:buFont typeface="+mj-lt"/>
              <a:buAutoNum type="arabicPeriod"/>
              <a:tabLst/>
            </a:pPr>
            <a:r>
              <a:rPr lang="ar-EG" altLang="en-US" sz="2400" b="1" kern="1200" dirty="0">
                <a:solidFill>
                  <a:srgbClr val="000000"/>
                </a:solidFill>
                <a:latin typeface="Arial (Body)"/>
                <a:ea typeface="+mn-ea"/>
                <a:cs typeface="+mn-cs"/>
              </a:rPr>
              <a:t>الدراسات والبحوث السابقة</a:t>
            </a:r>
            <a:r>
              <a:rPr lang="ar-EG" altLang="en-US" sz="2400" kern="1200" dirty="0">
                <a:solidFill>
                  <a:srgbClr val="000000"/>
                </a:solidFill>
                <a:latin typeface="Arial (Body)"/>
                <a:ea typeface="+mn-ea"/>
                <a:cs typeface="+mn-cs"/>
              </a:rPr>
              <a:t>: قد يبدأ الباحث دراسته من حيث انتهى غيره فالدراسات والبحوث العلمية متشابكة ومترابطة</a:t>
            </a:r>
            <a:r>
              <a:rPr lang="ar-EG" altLang="en-US" sz="2400" dirty="0">
                <a:solidFill>
                  <a:srgbClr val="000000"/>
                </a:solidFill>
                <a:latin typeface="Arial (Body)"/>
              </a:rPr>
              <a:t>، وغالبا تحتوي خاتمة البحوث على مقترحات وتوصيات ببحوث مستقبلية.</a:t>
            </a:r>
          </a:p>
          <a:p>
            <a:pPr marL="457200" lvl="0" indent="-457200" algn="r" rtl="1">
              <a:spcBef>
                <a:spcPts val="600"/>
              </a:spcBef>
              <a:spcAft>
                <a:spcPts val="600"/>
              </a:spcAft>
              <a:buSzPts val="2400"/>
              <a:buFont typeface="+mj-lt"/>
              <a:buAutoNum type="arabicPeriod"/>
              <a:tabLst/>
            </a:pPr>
            <a:r>
              <a:rPr lang="ar-EG" altLang="en-US" sz="2400" b="1" kern="1200" dirty="0">
                <a:solidFill>
                  <a:srgbClr val="000000"/>
                </a:solidFill>
                <a:latin typeface="Arial (Body)"/>
                <a:ea typeface="+mn-ea"/>
                <a:cs typeface="+mn-cs"/>
              </a:rPr>
              <a:t>مشكلات المجتمع</a:t>
            </a:r>
            <a:r>
              <a:rPr lang="ar-EG" altLang="en-US" sz="2400" kern="1200" dirty="0">
                <a:solidFill>
                  <a:srgbClr val="000000"/>
                </a:solidFill>
                <a:latin typeface="Arial (Body)"/>
                <a:ea typeface="+mn-ea"/>
                <a:cs typeface="+mn-cs"/>
              </a:rPr>
              <a:t>: مايواجه المجتمع من مشكلات يمكن الباحث من إدارك أبعاد تلك المشكلات ومحاولة معالجتها (غلاء المهور، البطالة، التضخم -----)</a:t>
            </a:r>
          </a:p>
          <a:p>
            <a:pPr marL="457200" lvl="0" indent="-457200" algn="r" rtl="1">
              <a:spcBef>
                <a:spcPts val="600"/>
              </a:spcBef>
              <a:spcAft>
                <a:spcPts val="600"/>
              </a:spcAft>
              <a:buSzPts val="2400"/>
              <a:buFont typeface="+mj-lt"/>
              <a:buAutoNum type="arabicPeriod"/>
              <a:tabLst/>
            </a:pPr>
            <a:r>
              <a:rPr lang="ar-EG" altLang="en-US" sz="2400" b="1" kern="1200" dirty="0">
                <a:solidFill>
                  <a:srgbClr val="000000"/>
                </a:solidFill>
                <a:latin typeface="Arial (Body)"/>
                <a:ea typeface="+mn-ea"/>
                <a:cs typeface="+mn-cs"/>
              </a:rPr>
              <a:t>طلب نصيحة الخبراء، حضور المؤتمرات المهنية، اختيار موضوع يثير اهتمام الباحث ويحفزه، اختيار موضوع يجده الآخرون مثيرًا للاهتمام ويستحق الدراسة.</a:t>
            </a:r>
            <a:endParaRPr lang="ar-EG" sz="2400" b="1" dirty="0">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0713107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09155" y="907025"/>
            <a:ext cx="10017657" cy="56496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13064" y="952845"/>
            <a:ext cx="9830621" cy="5539978"/>
          </a:xfrm>
          <a:prstGeom prst="rect">
            <a:avLst/>
          </a:prstGeom>
          <a:noFill/>
        </p:spPr>
        <p:txBody>
          <a:bodyPr wrap="square" rtlCol="0">
            <a:spAutoFit/>
          </a:bodyPr>
          <a:lstStyle/>
          <a:p>
            <a:pPr algn="r" rtl="1"/>
            <a:r>
              <a:rPr lang="ar-EG" sz="2800" b="1" dirty="0">
                <a:solidFill>
                  <a:srgbClr val="FF0000"/>
                </a:solidFill>
                <a:latin typeface="Alexandria" charset="0"/>
                <a:cs typeface="Alexandria" charset="0"/>
              </a:rPr>
              <a:t>تحديد مشكلة البحث الأساسية:</a:t>
            </a:r>
          </a:p>
          <a:p>
            <a:pPr algn="r" rtl="1"/>
            <a:endParaRPr lang="ar-EG" sz="2800" b="1" dirty="0">
              <a:solidFill>
                <a:srgbClr val="FF0000"/>
              </a:solidFill>
              <a:latin typeface="Alexandria" charset="0"/>
              <a:cs typeface="Alexandria" charset="0"/>
            </a:endParaRPr>
          </a:p>
          <a:p>
            <a:pPr algn="just" rtl="1">
              <a:spcBef>
                <a:spcPts val="600"/>
              </a:spcBef>
              <a:spcAft>
                <a:spcPts val="600"/>
              </a:spcAft>
            </a:pPr>
            <a:r>
              <a:rPr lang="ar-EG" altLang="en-US" sz="2800" kern="1200" dirty="0">
                <a:solidFill>
                  <a:srgbClr val="000000"/>
                </a:solidFill>
                <a:latin typeface="Arial (Body)"/>
                <a:ea typeface="+mn-ea"/>
                <a:cs typeface="+mn-cs"/>
              </a:rPr>
              <a:t>اختيار المشكلة البحثية يكون لأكثر من مجرد المعرفة الذاتية، وللمساهمة بشيء جديد، ولتحديد وتفسير العلاقات</a:t>
            </a:r>
            <a:r>
              <a:rPr lang="ar-EG" altLang="en-US" sz="2800" kern="1200" dirty="0">
                <a:ea typeface="+mn-ea"/>
                <a:cs typeface="+mn-cs"/>
              </a:rPr>
              <a:t>، لذلك </a:t>
            </a:r>
            <a:r>
              <a:rPr lang="ar-EG" sz="2800" dirty="0">
                <a:solidFill>
                  <a:srgbClr val="000000"/>
                </a:solidFill>
                <a:latin typeface="Arial (Body)"/>
              </a:rPr>
              <a:t>لابد للباحث من تحديد المشكلة المراد دراستها.</a:t>
            </a:r>
          </a:p>
          <a:p>
            <a:pPr marL="457200" lvl="0" indent="-457200" algn="just" rtl="1">
              <a:spcBef>
                <a:spcPts val="600"/>
              </a:spcBef>
              <a:spcAft>
                <a:spcPts val="600"/>
              </a:spcAft>
              <a:buSzPts val="2400"/>
              <a:buFont typeface="+mj-lt"/>
              <a:buAutoNum type="arabicPeriod"/>
              <a:tabLst/>
            </a:pPr>
            <a:r>
              <a:rPr lang="ar-EG" altLang="en-US" sz="2400" kern="1200" dirty="0">
                <a:solidFill>
                  <a:srgbClr val="000000"/>
                </a:solidFill>
                <a:latin typeface="Arial (Body)"/>
                <a:ea typeface="+mn-ea"/>
                <a:cs typeface="+mn-cs"/>
              </a:rPr>
              <a:t>المشكلة البحثية تتناول سؤال مهم</a:t>
            </a:r>
          </a:p>
          <a:p>
            <a:pPr marL="457200" lvl="0" indent="-457200" algn="just" rtl="1">
              <a:spcBef>
                <a:spcPts val="600"/>
              </a:spcBef>
              <a:spcAft>
                <a:spcPts val="600"/>
              </a:spcAft>
              <a:buSzPts val="2400"/>
              <a:buFont typeface="+mj-lt"/>
              <a:buAutoNum type="arabicPeriod"/>
              <a:tabLst/>
            </a:pPr>
            <a:r>
              <a:rPr lang="ar-EG" altLang="en-US" sz="2400" kern="1200" dirty="0">
                <a:solidFill>
                  <a:srgbClr val="000000"/>
                </a:solidFill>
                <a:latin typeface="Arial (Body)"/>
                <a:ea typeface="+mn-ea"/>
                <a:cs typeface="+mn-cs"/>
              </a:rPr>
              <a:t>يجب أن تحدث الإجابة فرقًا</a:t>
            </a:r>
          </a:p>
          <a:p>
            <a:pPr marL="457200" lvl="0" indent="-457200" algn="just" rtl="1">
              <a:spcBef>
                <a:spcPts val="600"/>
              </a:spcBef>
              <a:spcAft>
                <a:spcPts val="600"/>
              </a:spcAft>
              <a:buSzPts val="2400"/>
              <a:buFont typeface="+mj-lt"/>
              <a:buAutoNum type="arabicPeriod"/>
              <a:tabLst/>
            </a:pPr>
            <a:r>
              <a:rPr lang="ar-EG" altLang="en-US" sz="2400" kern="1200" dirty="0">
                <a:solidFill>
                  <a:srgbClr val="000000"/>
                </a:solidFill>
                <a:latin typeface="Arial (Body)"/>
                <a:ea typeface="+mn-ea"/>
                <a:cs typeface="+mn-cs"/>
              </a:rPr>
              <a:t>تطوير حدود المعرفة من خلال:</a:t>
            </a:r>
          </a:p>
          <a:p>
            <a:pPr lvl="0" algn="just" rtl="1">
              <a:spcBef>
                <a:spcPts val="600"/>
              </a:spcBef>
              <a:spcAft>
                <a:spcPts val="600"/>
              </a:spcAft>
              <a:buSzPts val="2400"/>
              <a:buFontTx/>
              <a:buChar char="-"/>
              <a:tabLst/>
            </a:pPr>
            <a:r>
              <a:rPr lang="ar-EG" altLang="en-US" sz="2400" kern="1200" dirty="0">
                <a:solidFill>
                  <a:srgbClr val="000000"/>
                </a:solidFill>
                <a:latin typeface="Arial (Body)"/>
                <a:ea typeface="+mn-ea"/>
                <a:cs typeface="+mn-cs"/>
              </a:rPr>
              <a:t>التوصل إلى طرق جديدة للتفكير</a:t>
            </a:r>
          </a:p>
          <a:p>
            <a:pPr lvl="0" algn="just" rtl="1">
              <a:spcBef>
                <a:spcPts val="600"/>
              </a:spcBef>
              <a:spcAft>
                <a:spcPts val="600"/>
              </a:spcAft>
              <a:buSzPts val="2400"/>
              <a:buFontTx/>
              <a:buChar char="-"/>
              <a:tabLst/>
            </a:pPr>
            <a:r>
              <a:rPr lang="ar-EG" altLang="en-US" sz="2400" kern="1200" dirty="0">
                <a:solidFill>
                  <a:srgbClr val="000000"/>
                </a:solidFill>
                <a:latin typeface="Arial (Body)"/>
                <a:ea typeface="+mn-ea"/>
                <a:cs typeface="+mn-cs"/>
              </a:rPr>
              <a:t>اقتراح تطبيقات ممكنة</a:t>
            </a:r>
          </a:p>
          <a:p>
            <a:pPr lvl="0" algn="just" rtl="1">
              <a:spcBef>
                <a:spcPts val="600"/>
              </a:spcBef>
              <a:spcAft>
                <a:spcPts val="600"/>
              </a:spcAft>
              <a:buSzPts val="2400"/>
              <a:buFontTx/>
              <a:buChar char="-"/>
              <a:tabLst/>
            </a:pPr>
            <a:r>
              <a:rPr lang="ar-EG" altLang="en-US" sz="2400" kern="1200" dirty="0">
                <a:solidFill>
                  <a:srgbClr val="000000"/>
                </a:solidFill>
                <a:latin typeface="Arial (Body)"/>
                <a:ea typeface="+mn-ea"/>
                <a:cs typeface="+mn-cs"/>
              </a:rPr>
              <a:t>تمهيد الطريق لمزيد من البحث في هذا المجال</a:t>
            </a:r>
            <a:endParaRPr lang="ar-EG" sz="2400" dirty="0">
              <a:latin typeface="Alexandria" charset="0"/>
              <a:cs typeface="Alexandria" charset="0"/>
            </a:endParaRPr>
          </a:p>
          <a:p>
            <a:pPr marL="514350" indent="-514350" algn="r" rtl="1">
              <a:buFont typeface="+mj-lt"/>
              <a:buAutoNum type="arabicPeriod"/>
            </a:pP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520435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181062" y="1285191"/>
            <a:ext cx="9345750" cy="47822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65188" y="1488215"/>
            <a:ext cx="8715330" cy="5062924"/>
          </a:xfrm>
          <a:prstGeom prst="rect">
            <a:avLst/>
          </a:prstGeom>
          <a:noFill/>
        </p:spPr>
        <p:txBody>
          <a:bodyPr wrap="square" rtlCol="0">
            <a:spAutoFit/>
          </a:bodyPr>
          <a:lstStyle/>
          <a:p>
            <a:pPr algn="just" rtl="1">
              <a:spcBef>
                <a:spcPts val="600"/>
              </a:spcBef>
              <a:spcAft>
                <a:spcPts val="600"/>
              </a:spcAft>
            </a:pPr>
            <a:r>
              <a:rPr lang="ar-EG" sz="2800" b="1" dirty="0">
                <a:solidFill>
                  <a:srgbClr val="FF0000"/>
                </a:solidFill>
                <a:latin typeface="Alexandria" charset="0"/>
              </a:rPr>
              <a:t>تقسيم مشكلة البحث إلى مشاكل فرعية</a:t>
            </a:r>
            <a:r>
              <a:rPr lang="ar-EG" sz="2800" b="1" dirty="0">
                <a:solidFill>
                  <a:srgbClr val="FF0000"/>
                </a:solidFill>
                <a:latin typeface="Alexandria" charset="0"/>
                <a:cs typeface="Alexandria" charset="0"/>
              </a:rPr>
              <a:t>:</a:t>
            </a:r>
            <a:endParaRPr lang="ar-EG" sz="2800" b="1" dirty="0">
              <a:solidFill>
                <a:srgbClr val="FF0000"/>
              </a:solidFill>
              <a:latin typeface="Alexandria" charset="0"/>
              <a:cs typeface="+mj-cs"/>
            </a:endParaRPr>
          </a:p>
          <a:p>
            <a:pPr marL="342900" lvl="0" indent="-342900" algn="just" rtl="1">
              <a:spcBef>
                <a:spcPts val="600"/>
              </a:spcBef>
              <a:spcAft>
                <a:spcPts val="600"/>
              </a:spcAft>
              <a:buSzPts val="2400"/>
              <a:buFont typeface="Arial" panose="020B0604020202020204" pitchFamily="34" charset="0"/>
              <a:buChar char="•"/>
              <a:tabLst/>
            </a:pPr>
            <a:r>
              <a:rPr lang="ar-EG" altLang="en-US" sz="2400" kern="1200" dirty="0">
                <a:solidFill>
                  <a:srgbClr val="000000"/>
                </a:solidFill>
                <a:latin typeface="Arial (Body)"/>
                <a:ea typeface="+mn-ea"/>
                <a:cs typeface="+mj-cs"/>
              </a:rPr>
              <a:t>معظم المشكلات تكون كبيرة جدًا بحيث لا يمكن التعامل معها بسؤال واحد فقط</a:t>
            </a:r>
          </a:p>
          <a:p>
            <a:pPr marL="342900" lvl="0" indent="-342900" algn="just" rtl="1">
              <a:spcBef>
                <a:spcPts val="600"/>
              </a:spcBef>
              <a:spcAft>
                <a:spcPts val="600"/>
              </a:spcAft>
              <a:buSzPts val="2400"/>
              <a:buFont typeface="Arial" panose="020B0604020202020204" pitchFamily="34" charset="0"/>
              <a:buChar char="•"/>
              <a:tabLst/>
            </a:pPr>
            <a:r>
              <a:rPr lang="ar-EG" altLang="en-US" sz="2400" kern="1200" dirty="0">
                <a:solidFill>
                  <a:srgbClr val="000000"/>
                </a:solidFill>
                <a:latin typeface="Arial (Body)"/>
                <a:ea typeface="+mn-ea"/>
                <a:cs typeface="+mj-cs"/>
              </a:rPr>
              <a:t>تحديد المشكلات الفرعية: من خلال عدد صغير من المشكلات القابلة للبحث، تتكون المشكلات الفرعية عادةً من أسئلة أكثر تحديدًا يسهل معالجتها وحلها.</a:t>
            </a:r>
          </a:p>
          <a:p>
            <a:pPr lvl="0" algn="just" rtl="1">
              <a:spcBef>
                <a:spcPts val="600"/>
              </a:spcBef>
              <a:spcAft>
                <a:spcPts val="600"/>
              </a:spcAft>
              <a:buSzPts val="2400"/>
              <a:tabLst/>
            </a:pPr>
            <a:r>
              <a:rPr lang="ar-EG" altLang="en-US" sz="2400" dirty="0">
                <a:solidFill>
                  <a:srgbClr val="000000"/>
                </a:solidFill>
                <a:latin typeface="Arial (Body)"/>
                <a:cs typeface="+mj-cs"/>
              </a:rPr>
              <a:t>وتتسم المشكلات الفرعية ب:</a:t>
            </a:r>
          </a:p>
          <a:p>
            <a:pPr marL="457200" lvl="0" indent="-457200" algn="just" rtl="1">
              <a:spcBef>
                <a:spcPts val="600"/>
              </a:spcBef>
              <a:spcAft>
                <a:spcPts val="600"/>
              </a:spcAft>
              <a:buSzPts val="2400"/>
              <a:buFont typeface="+mj-lt"/>
              <a:buAutoNum type="arabicPeriod"/>
              <a:tabLst/>
            </a:pPr>
            <a:r>
              <a:rPr lang="ar-EG" sz="2400" kern="1200" dirty="0">
                <a:solidFill>
                  <a:srgbClr val="000000"/>
                </a:solidFill>
                <a:latin typeface="Arial (Body)"/>
                <a:ea typeface="+mn-ea"/>
                <a:cs typeface="+mj-cs"/>
              </a:rPr>
              <a:t>يجب أن تكون قضية قابلة للبحث </a:t>
            </a:r>
          </a:p>
          <a:p>
            <a:pPr marL="457200" lvl="0" indent="-457200" algn="just" rtl="1">
              <a:spcBef>
                <a:spcPts val="600"/>
              </a:spcBef>
              <a:spcAft>
                <a:spcPts val="600"/>
              </a:spcAft>
              <a:buSzPts val="2400"/>
              <a:buFont typeface="+mj-lt"/>
              <a:buAutoNum type="arabicPeriod"/>
              <a:tabLst/>
            </a:pPr>
            <a:r>
              <a:rPr lang="ar-EG" sz="2400" kern="1200" dirty="0">
                <a:solidFill>
                  <a:srgbClr val="000000"/>
                </a:solidFill>
                <a:latin typeface="Arial (Body)"/>
                <a:ea typeface="+mn-ea"/>
                <a:cs typeface="+mj-cs"/>
              </a:rPr>
              <a:t>يجب أن تكون مرتبطة بشكل واضح بتفسير البيانات</a:t>
            </a:r>
          </a:p>
          <a:p>
            <a:pPr marL="457200" lvl="0" indent="-457200" algn="just" rtl="1">
              <a:spcBef>
                <a:spcPts val="600"/>
              </a:spcBef>
              <a:spcAft>
                <a:spcPts val="600"/>
              </a:spcAft>
              <a:buSzPts val="2400"/>
              <a:buFont typeface="+mj-lt"/>
              <a:buAutoNum type="arabicPeriod"/>
              <a:tabLst/>
            </a:pPr>
            <a:r>
              <a:rPr lang="ar-EG" sz="2400" kern="1200" dirty="0">
                <a:solidFill>
                  <a:srgbClr val="000000"/>
                </a:solidFill>
                <a:latin typeface="Arial (Body)"/>
                <a:ea typeface="+mn-ea"/>
                <a:cs typeface="+mj-cs"/>
              </a:rPr>
              <a:t>يجب أن تضيف إلى إجمالي المشكلة</a:t>
            </a:r>
          </a:p>
          <a:p>
            <a:pPr marL="457200" lvl="0" indent="-457200" algn="just" rtl="1">
              <a:spcBef>
                <a:spcPts val="600"/>
              </a:spcBef>
              <a:spcAft>
                <a:spcPts val="600"/>
              </a:spcAft>
              <a:buSzPts val="2400"/>
              <a:buFont typeface="+mj-lt"/>
              <a:buAutoNum type="arabicPeriod"/>
              <a:tabLst/>
            </a:pPr>
            <a:r>
              <a:rPr lang="ar-EG" sz="2400" kern="1200" dirty="0">
                <a:solidFill>
                  <a:srgbClr val="000000"/>
                </a:solidFill>
                <a:latin typeface="Arial (Body)"/>
                <a:ea typeface="+mn-ea"/>
                <a:cs typeface="+mj-cs"/>
              </a:rPr>
              <a:t>يجب أن تكون صغيرة العدد</a:t>
            </a:r>
            <a:endParaRPr lang="en-US" altLang="en-US" sz="2400" kern="1200" dirty="0">
              <a:solidFill>
                <a:srgbClr val="000000"/>
              </a:solidFill>
              <a:latin typeface="Arial (Body)"/>
              <a:ea typeface="+mn-ea"/>
              <a:cs typeface="+mj-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88126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95861" y="1062222"/>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104383" y="1265246"/>
            <a:ext cx="9591756" cy="5709255"/>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rPr>
              <a:t>مواصفات مشكلة البحث الجيدة</a:t>
            </a:r>
            <a:r>
              <a:rPr lang="ar-EG" sz="2800" b="1" dirty="0">
                <a:solidFill>
                  <a:srgbClr val="FF0000"/>
                </a:solidFill>
                <a:latin typeface="Alexandria" charset="0"/>
                <a:cs typeface="Alexandria" charset="0"/>
              </a:rPr>
              <a:t>:</a:t>
            </a:r>
          </a:p>
          <a:p>
            <a:pPr algn="r" rtl="1">
              <a:spcBef>
                <a:spcPts val="600"/>
              </a:spcBef>
              <a:spcAft>
                <a:spcPts val="600"/>
              </a:spcAft>
            </a:pPr>
            <a:r>
              <a:rPr lang="ar-EG" sz="2400" dirty="0">
                <a:solidFill>
                  <a:srgbClr val="FF0000"/>
                </a:solidFill>
                <a:latin typeface="Alexandria" charset="0"/>
                <a:cs typeface="Alexandria" charset="0"/>
              </a:rPr>
              <a:t>توجد مواصفات ينبغى توافرها حتى يمكن اعتبار المشكلة جيدة وجديرة بالدراسة:</a:t>
            </a:r>
            <a:endParaRPr lang="ar-EG" sz="2400" dirty="0">
              <a:latin typeface="Alexandria" charset="0"/>
              <a:cs typeface="Alexandria" charset="0"/>
            </a:endParaRPr>
          </a:p>
          <a:p>
            <a:pPr marL="457200" indent="-457200" algn="r" rtl="1">
              <a:spcBef>
                <a:spcPts val="600"/>
              </a:spcBef>
              <a:spcAft>
                <a:spcPts val="600"/>
              </a:spcAft>
              <a:buFont typeface="+mj-lt"/>
              <a:buAutoNum type="arabicPeriod"/>
            </a:pPr>
            <a:r>
              <a:rPr lang="ar-EG" altLang="en-US" sz="2800" kern="1200" dirty="0">
                <a:latin typeface="Alexandria" charset="0"/>
                <a:ea typeface="+mn-ea"/>
              </a:rPr>
              <a:t>أن تكون المشكلة ذات قيمة علمية، وتمثل دراستها إضافة فى مجال التخصص.</a:t>
            </a:r>
          </a:p>
          <a:p>
            <a:pPr marL="457200" indent="-457200" algn="r" rtl="1">
              <a:spcBef>
                <a:spcPts val="600"/>
              </a:spcBef>
              <a:spcAft>
                <a:spcPts val="600"/>
              </a:spcAft>
              <a:buFont typeface="+mj-lt"/>
              <a:buAutoNum type="arabicPeriod"/>
            </a:pPr>
            <a:r>
              <a:rPr lang="ar-EG" altLang="en-US" sz="2800" dirty="0">
                <a:latin typeface="Alexandria" charset="0"/>
              </a:rPr>
              <a:t>أن يترتب على دراستها فائدة علمية، كإمكانية تطبيق نتائجها وتوصياتها فى الواقع التطبيقى.</a:t>
            </a:r>
            <a:endParaRPr lang="ar-EG" altLang="en-US" sz="2800" kern="1200" dirty="0">
              <a:latin typeface="Alexandria" charset="0"/>
              <a:ea typeface="+mn-ea"/>
            </a:endParaRPr>
          </a:p>
          <a:p>
            <a:pPr marL="457200" indent="-457200" algn="r" rtl="1">
              <a:spcBef>
                <a:spcPts val="600"/>
              </a:spcBef>
              <a:spcAft>
                <a:spcPts val="600"/>
              </a:spcAft>
              <a:buFont typeface="+mj-lt"/>
              <a:buAutoNum type="arabicPeriod"/>
            </a:pPr>
            <a:r>
              <a:rPr lang="ar-EG" altLang="en-US" sz="2800" kern="1200" dirty="0">
                <a:latin typeface="Alexandria" charset="0"/>
                <a:ea typeface="+mn-ea"/>
              </a:rPr>
              <a:t>أن تكون المشكلة قابلة للبحث</a:t>
            </a:r>
            <a:r>
              <a:rPr lang="ar-EG" altLang="en-US" sz="2800" dirty="0">
                <a:latin typeface="Alexandria" charset="0"/>
              </a:rPr>
              <a:t>، أى تتوافر المعلومات والتسهيلات التى يحتاجها الباحث.</a:t>
            </a:r>
          </a:p>
          <a:p>
            <a:pPr marL="457200" indent="-457200" algn="r" rtl="1">
              <a:spcBef>
                <a:spcPts val="600"/>
              </a:spcBef>
              <a:spcAft>
                <a:spcPts val="600"/>
              </a:spcAft>
              <a:buFont typeface="+mj-lt"/>
              <a:buAutoNum type="arabicPeriod"/>
            </a:pPr>
            <a:r>
              <a:rPr lang="ar-EG" altLang="en-US" sz="2800" dirty="0">
                <a:latin typeface="Alexandria" charset="0"/>
              </a:rPr>
              <a:t>أن تكون المشكلة ممتدة الآثر أى أنه قائمة وأثرها مستمر أو يخشى من عودتها مستقبلاً.</a:t>
            </a:r>
            <a:endParaRPr lang="ar-EG" altLang="en-US" sz="2400" kern="1200" dirty="0">
              <a:latin typeface="Arial (Body)"/>
              <a:ea typeface="+mn-ea"/>
              <a:cs typeface="+mn-cs"/>
            </a:endParaRPr>
          </a:p>
          <a:p>
            <a:pPr lvl="0" algn="r" rtl="1">
              <a:spcBef>
                <a:spcPts val="600"/>
              </a:spcBef>
              <a:spcAft>
                <a:spcPts val="600"/>
              </a:spcAft>
              <a:buSzPts val="2400"/>
              <a:tabLst/>
            </a:pPr>
            <a:endParaRPr lang="en-US" sz="2400" kern="1200" dirty="0">
              <a:solidFill>
                <a:srgbClr val="000000"/>
              </a:solidFill>
              <a:latin typeface="Arial (Body)"/>
              <a:ea typeface="+mn-ea"/>
              <a:cs typeface="+mn-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781452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654797" y="1648119"/>
            <a:ext cx="8417320" cy="5801588"/>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rPr>
              <a:t> مواصفات مشكلة البحث الجيدة</a:t>
            </a:r>
            <a:r>
              <a:rPr lang="ar-EG" sz="2800" b="1" dirty="0">
                <a:solidFill>
                  <a:srgbClr val="FF0000"/>
                </a:solidFill>
                <a:latin typeface="Alexandria" charset="0"/>
                <a:cs typeface="Alexandria" charset="0"/>
              </a:rPr>
              <a:t>:</a:t>
            </a:r>
          </a:p>
          <a:p>
            <a:pPr algn="r" rtl="1">
              <a:spcBef>
                <a:spcPts val="600"/>
              </a:spcBef>
              <a:spcAft>
                <a:spcPts val="600"/>
              </a:spcAft>
            </a:pPr>
            <a:r>
              <a:rPr lang="ar-EG" sz="2400" dirty="0">
                <a:solidFill>
                  <a:srgbClr val="FF0000"/>
                </a:solidFill>
                <a:latin typeface="Alexandria" charset="0"/>
                <a:cs typeface="Alexandria" charset="0"/>
              </a:rPr>
              <a:t>توجد مواصفات ينبغى توافرها حتى يمكن اعتبار المشكلة جيدة وجديرة بالدراسة:</a:t>
            </a:r>
            <a:endParaRPr lang="ar-EG" sz="2400" dirty="0">
              <a:latin typeface="Alexandria" charset="0"/>
              <a:cs typeface="Alexandria" charset="0"/>
            </a:endParaRPr>
          </a:p>
          <a:p>
            <a:pPr algn="r" rtl="1">
              <a:spcBef>
                <a:spcPts val="600"/>
              </a:spcBef>
              <a:spcAft>
                <a:spcPts val="600"/>
              </a:spcAft>
            </a:pPr>
            <a:r>
              <a:rPr lang="ar-EG" altLang="en-US" sz="2800" dirty="0">
                <a:latin typeface="Alexandria" charset="0"/>
              </a:rPr>
              <a:t>5. أن تكون جديدة تتسم بالمعاصرة وأنها غير متكررة أو منقولة.</a:t>
            </a:r>
          </a:p>
          <a:p>
            <a:pPr algn="r" rtl="1">
              <a:spcBef>
                <a:spcPts val="600"/>
              </a:spcBef>
              <a:spcAft>
                <a:spcPts val="600"/>
              </a:spcAft>
            </a:pPr>
            <a:r>
              <a:rPr lang="ar-EG" altLang="en-US" sz="2800" dirty="0">
                <a:latin typeface="Alexandria" charset="0"/>
              </a:rPr>
              <a:t>6. أن تكون واقعية وليست افتراضية أو من نسج الخيال.</a:t>
            </a:r>
          </a:p>
          <a:p>
            <a:pPr algn="r" rtl="1">
              <a:spcBef>
                <a:spcPts val="600"/>
              </a:spcBef>
              <a:spcAft>
                <a:spcPts val="600"/>
              </a:spcAft>
            </a:pPr>
            <a:r>
              <a:rPr lang="ar-EG" altLang="en-US" sz="2800" dirty="0">
                <a:latin typeface="Alexandria" charset="0"/>
              </a:rPr>
              <a:t>7. أن تمثل موضوعاً محدداً تسهل دراسته وليس عاماً ومتشعباً يصعب الإلمام به أو تناوله.</a:t>
            </a:r>
          </a:p>
          <a:p>
            <a:pPr algn="r" rtl="1">
              <a:spcBef>
                <a:spcPts val="600"/>
              </a:spcBef>
              <a:spcAft>
                <a:spcPts val="600"/>
              </a:spcAft>
            </a:pPr>
            <a:r>
              <a:rPr lang="ar-EG" altLang="en-US" sz="2800" kern="1200" dirty="0">
                <a:latin typeface="Alexandria" charset="0"/>
                <a:ea typeface="+mn-ea"/>
                <a:cs typeface="+mn-cs"/>
              </a:rPr>
              <a:t>8.أن تتوافق المشكلة مع اهتمامات الباحث وتتناسب مع قدراته وامكاناته.</a:t>
            </a:r>
          </a:p>
          <a:p>
            <a:pPr algn="r" rtl="1">
              <a:spcBef>
                <a:spcPts val="600"/>
              </a:spcBef>
              <a:spcAft>
                <a:spcPts val="600"/>
              </a:spcAft>
            </a:pPr>
            <a:r>
              <a:rPr lang="ar-EG" altLang="en-US" sz="2800" dirty="0">
                <a:latin typeface="Alexandria" charset="0"/>
              </a:rPr>
              <a:t>9. أن تتوافر المصادر التى يستقى منها الباحث بياناته.</a:t>
            </a:r>
          </a:p>
          <a:p>
            <a:pPr algn="r" rtl="1">
              <a:spcBef>
                <a:spcPts val="600"/>
              </a:spcBef>
              <a:spcAft>
                <a:spcPts val="600"/>
              </a:spcAft>
            </a:pPr>
            <a:endParaRPr lang="ar-EG" altLang="en-US" sz="2400" kern="1200" dirty="0">
              <a:latin typeface="Arial (Body)"/>
              <a:ea typeface="+mn-ea"/>
              <a:cs typeface="+mn-cs"/>
            </a:endParaRPr>
          </a:p>
          <a:p>
            <a:pPr lvl="0" algn="r" rtl="1">
              <a:spcAft>
                <a:spcPct val="0"/>
              </a:spcAft>
              <a:buSzPts val="2400"/>
              <a:tabLst/>
            </a:pPr>
            <a:endParaRPr lang="en-US" sz="2400" kern="1200" dirty="0">
              <a:solidFill>
                <a:srgbClr val="000000"/>
              </a:solidFill>
              <a:latin typeface="Arial (Body)"/>
              <a:ea typeface="+mn-ea"/>
              <a:cs typeface="+mn-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023110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665188" y="952845"/>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129403" y="1274465"/>
            <a:ext cx="8417320" cy="6017032"/>
          </a:xfrm>
          <a:prstGeom prst="rect">
            <a:avLst/>
          </a:prstGeom>
          <a:noFill/>
        </p:spPr>
        <p:txBody>
          <a:bodyPr wrap="square" rtlCol="0">
            <a:spAutoFit/>
          </a:bodyPr>
          <a:lstStyle/>
          <a:p>
            <a:pPr algn="just" rtl="1">
              <a:spcBef>
                <a:spcPts val="600"/>
              </a:spcBef>
              <a:spcAft>
                <a:spcPts val="600"/>
              </a:spcAft>
            </a:pPr>
            <a:r>
              <a:rPr lang="ar-EG" sz="2800" b="1" dirty="0">
                <a:solidFill>
                  <a:srgbClr val="FF0000"/>
                </a:solidFill>
                <a:latin typeface="Alexandria" charset="0"/>
              </a:rPr>
              <a:t> صياغة المشكلة</a:t>
            </a:r>
            <a:r>
              <a:rPr lang="ar-EG" sz="2800" b="1" dirty="0">
                <a:solidFill>
                  <a:srgbClr val="FF0000"/>
                </a:solidFill>
                <a:latin typeface="Alexandria" charset="0"/>
                <a:cs typeface="Alexandria" charset="0"/>
              </a:rPr>
              <a:t>:</a:t>
            </a:r>
            <a:endParaRPr lang="ar-EG" sz="2800" b="1" dirty="0">
              <a:solidFill>
                <a:srgbClr val="FF0000"/>
              </a:solidFill>
              <a:latin typeface="Alexandria" charset="0"/>
              <a:cs typeface="+mj-cs"/>
            </a:endParaRPr>
          </a:p>
          <a:p>
            <a:pPr lvl="0" algn="just" rtl="1">
              <a:spcBef>
                <a:spcPts val="600"/>
              </a:spcBef>
              <a:spcAft>
                <a:spcPts val="600"/>
              </a:spcAft>
              <a:buSzPts val="2400"/>
              <a:tabLst/>
            </a:pPr>
            <a:r>
              <a:rPr lang="ar-EG" sz="2400" kern="1200" dirty="0">
                <a:solidFill>
                  <a:srgbClr val="000000"/>
                </a:solidFill>
                <a:latin typeface="Arial (Body)"/>
                <a:ea typeface="+mn-ea"/>
                <a:cs typeface="+mj-cs"/>
              </a:rPr>
              <a:t>يقوم الباحث بصياغة المشكلة صياغة دقيقة محددة، يتمكن خلالها من وضع المشكلة فى قالب محدد، يسهل معه التعامل مع المشكلة ودراستها.</a:t>
            </a:r>
          </a:p>
          <a:p>
            <a:pPr lvl="0" algn="just" rtl="1">
              <a:spcBef>
                <a:spcPts val="600"/>
              </a:spcBef>
              <a:spcAft>
                <a:spcPts val="600"/>
              </a:spcAft>
              <a:buSzPts val="2400"/>
              <a:tabLst/>
            </a:pPr>
            <a:r>
              <a:rPr lang="ar-EG" sz="2400" dirty="0">
                <a:solidFill>
                  <a:srgbClr val="FF0000"/>
                </a:solidFill>
                <a:latin typeface="Arial (Body)"/>
                <a:cs typeface="+mj-cs"/>
              </a:rPr>
              <a:t>طرق صياغة المشكلة:</a:t>
            </a:r>
          </a:p>
          <a:p>
            <a:pPr marL="457200" lvl="0" indent="-457200" algn="just" rtl="1">
              <a:spcBef>
                <a:spcPts val="600"/>
              </a:spcBef>
              <a:spcAft>
                <a:spcPts val="600"/>
              </a:spcAft>
              <a:buSzPts val="2400"/>
              <a:buFont typeface="+mj-lt"/>
              <a:buAutoNum type="arabicPeriod"/>
              <a:tabLst/>
            </a:pPr>
            <a:r>
              <a:rPr lang="ar-EG" sz="2400" b="1" dirty="0">
                <a:solidFill>
                  <a:srgbClr val="000000"/>
                </a:solidFill>
                <a:latin typeface="Arial (Body)"/>
                <a:cs typeface="+mj-cs"/>
              </a:rPr>
              <a:t>الصياغة على هيئة سؤال</a:t>
            </a:r>
            <a:r>
              <a:rPr lang="ar-EG" sz="2400" dirty="0">
                <a:solidFill>
                  <a:srgbClr val="000000"/>
                </a:solidFill>
                <a:latin typeface="Arial (Body)"/>
                <a:cs typeface="+mj-cs"/>
              </a:rPr>
              <a:t>: يستخدم الباحث هذه الطريقة فى حال وضوح المشكلة ويطرح سؤال رئيسى ومنه يمكن أن تتفرع بعض الأسئلة الفرعية.</a:t>
            </a:r>
          </a:p>
          <a:p>
            <a:pPr lvl="0" algn="just" rtl="1">
              <a:spcBef>
                <a:spcPts val="600"/>
              </a:spcBef>
              <a:spcAft>
                <a:spcPts val="600"/>
              </a:spcAft>
              <a:buSzPts val="2400"/>
              <a:tabLst/>
            </a:pPr>
            <a:r>
              <a:rPr lang="ar-EG" sz="2400" dirty="0">
                <a:solidFill>
                  <a:srgbClr val="FF0000"/>
                </a:solidFill>
                <a:latin typeface="Arial (Body)"/>
                <a:cs typeface="+mj-cs"/>
              </a:rPr>
              <a:t>مثال: هل يوجد تأثير للتحول الرقمى على الميزة التنافسية؟</a:t>
            </a:r>
          </a:p>
          <a:p>
            <a:pPr lvl="0" algn="just" rtl="1">
              <a:spcBef>
                <a:spcPts val="600"/>
              </a:spcBef>
              <a:spcAft>
                <a:spcPts val="600"/>
              </a:spcAft>
              <a:buSzPts val="2400"/>
              <a:tabLst/>
            </a:pPr>
            <a:r>
              <a:rPr lang="ar-EG" sz="2400" dirty="0">
                <a:solidFill>
                  <a:srgbClr val="000000"/>
                </a:solidFill>
                <a:latin typeface="Arial (Body)"/>
                <a:cs typeface="+mj-cs"/>
              </a:rPr>
              <a:t>2. </a:t>
            </a:r>
            <a:r>
              <a:rPr lang="ar-EG" sz="2400" b="1" dirty="0">
                <a:solidFill>
                  <a:srgbClr val="000000"/>
                </a:solidFill>
                <a:latin typeface="Arial (Body)"/>
                <a:cs typeface="+mj-cs"/>
              </a:rPr>
              <a:t>الصياغة اللفظية التقديرية: </a:t>
            </a:r>
            <a:r>
              <a:rPr lang="ar-EG" sz="2400" dirty="0">
                <a:solidFill>
                  <a:srgbClr val="000000"/>
                </a:solidFill>
                <a:latin typeface="Arial (Body)"/>
                <a:cs typeface="+mj-cs"/>
              </a:rPr>
              <a:t>يستخدم الباحث هذه الطريقة إذا كان موضوعه عام وبحاجة إلى استكشاف، وجمع أكبر قدر من المعلومات عن المشكلة.</a:t>
            </a:r>
          </a:p>
          <a:p>
            <a:pPr lvl="0" algn="just" rtl="1">
              <a:spcBef>
                <a:spcPts val="600"/>
              </a:spcBef>
              <a:spcAft>
                <a:spcPts val="600"/>
              </a:spcAft>
              <a:buSzPts val="2400"/>
              <a:tabLst/>
            </a:pPr>
            <a:r>
              <a:rPr lang="ar-EG" sz="2400" dirty="0">
                <a:solidFill>
                  <a:srgbClr val="FF0000"/>
                </a:solidFill>
                <a:latin typeface="Arial (Body)"/>
                <a:cs typeface="+mj-cs"/>
              </a:rPr>
              <a:t>مثال: مظاهر التمييز ضد المراة.</a:t>
            </a:r>
          </a:p>
          <a:p>
            <a:pPr lvl="0" algn="r" rtl="1">
              <a:spcAft>
                <a:spcPct val="0"/>
              </a:spcAft>
              <a:buSzPts val="2400"/>
              <a:tabLst/>
            </a:pPr>
            <a:endParaRPr lang="ar-EG" sz="2400" dirty="0">
              <a:solidFill>
                <a:srgbClr val="000000"/>
              </a:solidFill>
              <a:latin typeface="Arial (Body)"/>
            </a:endParaRPr>
          </a:p>
          <a:p>
            <a:pPr lvl="0" algn="r" rtl="1">
              <a:spcAft>
                <a:spcPct val="0"/>
              </a:spcAft>
              <a:buSzPts val="2400"/>
              <a:tabLst/>
            </a:pPr>
            <a:r>
              <a:rPr lang="ar-EG" sz="2400" kern="1200" dirty="0">
                <a:solidFill>
                  <a:srgbClr val="000000"/>
                </a:solidFill>
                <a:latin typeface="Arial (Body)"/>
                <a:ea typeface="+mn-ea"/>
                <a:cs typeface="+mn-cs"/>
              </a:rPr>
              <a:t> </a:t>
            </a:r>
            <a:endParaRPr lang="en-US" sz="2400" kern="1200" dirty="0">
              <a:solidFill>
                <a:srgbClr val="000000"/>
              </a:solidFill>
              <a:latin typeface="Arial (Body)"/>
              <a:ea typeface="+mn-ea"/>
              <a:cs typeface="+mn-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6696649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523982" y="952845"/>
            <a:ext cx="10579282" cy="5825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62563" y="952845"/>
            <a:ext cx="10776674" cy="6848029"/>
          </a:xfrm>
          <a:prstGeom prst="rect">
            <a:avLst/>
          </a:prstGeom>
          <a:noFill/>
        </p:spPr>
        <p:txBody>
          <a:bodyPr wrap="square" rtlCol="0">
            <a:spAutoFit/>
          </a:bodyPr>
          <a:lstStyle/>
          <a:p>
            <a:pPr marL="0" lvl="0" indent="0" algn="just" rtl="1">
              <a:spcBef>
                <a:spcPts val="600"/>
              </a:spcBef>
              <a:spcAft>
                <a:spcPts val="600"/>
              </a:spcAft>
              <a:buNone/>
              <a:tabLst/>
            </a:pPr>
            <a:r>
              <a:rPr lang="ar-EG" altLang="en-US" sz="2800" b="1" dirty="0">
                <a:solidFill>
                  <a:srgbClr val="FF0000"/>
                </a:solidFill>
                <a:latin typeface="Alexandria" charset="0"/>
              </a:rPr>
              <a:t>أنواع المتغيرات</a:t>
            </a:r>
            <a:endParaRPr lang="ar-EG" altLang="en-US" sz="2800" b="1" dirty="0">
              <a:solidFill>
                <a:srgbClr val="FF0000"/>
              </a:solidFill>
              <a:latin typeface="Alexandria" charset="0"/>
              <a:cs typeface="+mj-cs"/>
            </a:endParaRPr>
          </a:p>
          <a:p>
            <a:pPr lvl="0" algn="just" rtl="1">
              <a:spcBef>
                <a:spcPts val="600"/>
              </a:spcBef>
              <a:spcAft>
                <a:spcPts val="600"/>
              </a:spcAft>
              <a:buFontTx/>
              <a:buChar char="-"/>
              <a:tabLst/>
            </a:pPr>
            <a:r>
              <a:rPr lang="ar-EG" altLang="en-US" sz="2400" b="1" kern="1200" dirty="0">
                <a:solidFill>
                  <a:srgbClr val="000000"/>
                </a:solidFill>
                <a:latin typeface="Arial (Body)"/>
                <a:ea typeface="+mn-ea"/>
                <a:cs typeface="+mj-cs"/>
              </a:rPr>
              <a:t>المتغير المستقل</a:t>
            </a:r>
            <a:r>
              <a:rPr lang="en-US" altLang="en-US" sz="2400" b="1" dirty="0">
                <a:solidFill>
                  <a:srgbClr val="000000"/>
                </a:solidFill>
                <a:latin typeface="Arial (Body)"/>
                <a:cs typeface="+mj-cs"/>
              </a:rPr>
              <a:t>IV</a:t>
            </a:r>
            <a:endParaRPr lang="ar-EG" altLang="en-US" sz="2400" b="1" kern="1200" dirty="0">
              <a:solidFill>
                <a:srgbClr val="000000"/>
              </a:solidFill>
              <a:latin typeface="Arial (Body)"/>
              <a:ea typeface="+mn-ea"/>
              <a:cs typeface="+mj-cs"/>
            </a:endParaRPr>
          </a:p>
          <a:p>
            <a:pPr marL="0" lvl="0" indent="0" algn="just" rtl="1">
              <a:spcBef>
                <a:spcPts val="600"/>
              </a:spcBef>
              <a:spcAft>
                <a:spcPts val="600"/>
              </a:spcAft>
              <a:buNone/>
              <a:tabLst/>
            </a:pPr>
            <a:r>
              <a:rPr lang="ar-EG" altLang="en-US" sz="2400" kern="1200" dirty="0">
                <a:solidFill>
                  <a:srgbClr val="000000"/>
                </a:solidFill>
                <a:latin typeface="Arial (Body)"/>
                <a:ea typeface="+mn-ea"/>
                <a:cs typeface="+mj-cs"/>
              </a:rPr>
              <a:t>يدرس الباحث هذا المتغير كسبب محتمل لشيء آخر (قد يؤثر فيه)</a:t>
            </a:r>
          </a:p>
          <a:p>
            <a:pPr lvl="0" algn="just" rtl="1">
              <a:spcBef>
                <a:spcPts val="600"/>
              </a:spcBef>
              <a:spcAft>
                <a:spcPts val="600"/>
              </a:spcAft>
              <a:buFontTx/>
              <a:buChar char="-"/>
              <a:tabLst/>
            </a:pPr>
            <a:r>
              <a:rPr lang="ar-EG" altLang="en-US" sz="2400" b="1" kern="1200" dirty="0">
                <a:solidFill>
                  <a:srgbClr val="000000"/>
                </a:solidFill>
                <a:latin typeface="Arial (Body)"/>
                <a:ea typeface="+mn-ea"/>
                <a:cs typeface="+mj-cs"/>
              </a:rPr>
              <a:t>المتغير التابع</a:t>
            </a:r>
            <a:r>
              <a:rPr lang="en-US" altLang="en-US" sz="2400" b="1" kern="1200" dirty="0">
                <a:solidFill>
                  <a:srgbClr val="000000"/>
                </a:solidFill>
                <a:latin typeface="Arial (Body)"/>
                <a:ea typeface="+mn-ea"/>
                <a:cs typeface="+mj-cs"/>
              </a:rPr>
              <a:t>DV</a:t>
            </a:r>
            <a:endParaRPr lang="ar-EG" altLang="en-US" sz="2400" b="1" kern="1200" dirty="0">
              <a:solidFill>
                <a:srgbClr val="000000"/>
              </a:solidFill>
              <a:latin typeface="Arial (Body)"/>
              <a:ea typeface="+mn-ea"/>
              <a:cs typeface="+mj-cs"/>
            </a:endParaRPr>
          </a:p>
          <a:p>
            <a:pPr marL="0" lvl="0" indent="0" algn="just" rtl="1">
              <a:spcBef>
                <a:spcPts val="600"/>
              </a:spcBef>
              <a:spcAft>
                <a:spcPts val="600"/>
              </a:spcAft>
              <a:buNone/>
              <a:tabLst/>
            </a:pPr>
            <a:r>
              <a:rPr lang="ar-EG" altLang="en-US" sz="2400" kern="1200" dirty="0">
                <a:solidFill>
                  <a:srgbClr val="000000"/>
                </a:solidFill>
                <a:latin typeface="Arial (Body)"/>
                <a:ea typeface="+mn-ea"/>
                <a:cs typeface="+mj-cs"/>
              </a:rPr>
              <a:t>قد يتأثر بالمتغير المستقل، أي قد يعتمد على المتغير المستقل</a:t>
            </a:r>
          </a:p>
          <a:p>
            <a:pPr algn="just" rtl="1">
              <a:spcBef>
                <a:spcPts val="600"/>
              </a:spcBef>
              <a:spcAft>
                <a:spcPts val="600"/>
              </a:spcAft>
              <a:tabLst/>
            </a:pPr>
            <a:r>
              <a:rPr lang="ar-EG" altLang="en-US" sz="2400" b="1" dirty="0">
                <a:solidFill>
                  <a:srgbClr val="000000"/>
                </a:solidFill>
                <a:latin typeface="Arial (Body)"/>
                <a:cs typeface="+mj-cs"/>
              </a:rPr>
              <a:t>المتغير الوسيط </a:t>
            </a:r>
            <a:r>
              <a:rPr lang="en-US" altLang="en-US" sz="2400" b="1" kern="1200" dirty="0">
                <a:solidFill>
                  <a:srgbClr val="000000"/>
                </a:solidFill>
                <a:latin typeface="Arial (Body)"/>
                <a:ea typeface="+mn-ea"/>
                <a:cs typeface="+mj-cs"/>
              </a:rPr>
              <a:t>Mediating Variable</a:t>
            </a:r>
            <a:endParaRPr lang="ar-EG" altLang="en-US" sz="2400" b="1" kern="1200" dirty="0">
              <a:solidFill>
                <a:srgbClr val="000000"/>
              </a:solidFill>
              <a:latin typeface="Arial (Body)"/>
              <a:ea typeface="+mn-ea"/>
              <a:cs typeface="+mj-cs"/>
            </a:endParaRPr>
          </a:p>
          <a:p>
            <a:pPr marL="0" lvl="0" indent="0" algn="just" rtl="1">
              <a:spcBef>
                <a:spcPts val="600"/>
              </a:spcBef>
              <a:spcAft>
                <a:spcPts val="600"/>
              </a:spcAft>
              <a:buNone/>
              <a:tabLst/>
            </a:pPr>
            <a:r>
              <a:rPr lang="ar-EG" altLang="en-US" sz="2400" kern="1200" dirty="0">
                <a:solidFill>
                  <a:srgbClr val="000000"/>
                </a:solidFill>
                <a:latin typeface="Arial (Body)"/>
                <a:ea typeface="+mn-ea"/>
                <a:cs typeface="+mj-cs"/>
              </a:rPr>
              <a:t>المتغير الوسيط يساعد في تفسير سبب وجود تأثير معين لمتغير مستقل على متغير تابع</a:t>
            </a:r>
          </a:p>
          <a:p>
            <a:pPr marL="457200" lvl="0" indent="-457200" algn="just" rtl="1">
              <a:spcBef>
                <a:spcPts val="600"/>
              </a:spcBef>
              <a:spcAft>
                <a:spcPts val="600"/>
              </a:spcAft>
              <a:buFontTx/>
              <a:buChar char="-"/>
              <a:tabLst/>
            </a:pPr>
            <a:r>
              <a:rPr lang="ar-EG" altLang="en-US" sz="2400" kern="1200" dirty="0">
                <a:solidFill>
                  <a:srgbClr val="000000"/>
                </a:solidFill>
                <a:latin typeface="Arial (Body)"/>
                <a:ea typeface="+mn-ea"/>
                <a:cs typeface="+mj-cs"/>
              </a:rPr>
              <a:t>يؤثر المتغير المستقل </a:t>
            </a:r>
            <a:r>
              <a:rPr lang="ar-EG" altLang="en-US" sz="2400" dirty="0">
                <a:solidFill>
                  <a:srgbClr val="000000"/>
                </a:solidFill>
                <a:latin typeface="Arial (Body)"/>
                <a:cs typeface="+mj-cs"/>
              </a:rPr>
              <a:t>على المتغير الوسيط</a:t>
            </a:r>
            <a:r>
              <a:rPr lang="ar-EG" altLang="en-US" sz="2400" kern="1200" dirty="0">
                <a:solidFill>
                  <a:srgbClr val="000000"/>
                </a:solidFill>
                <a:latin typeface="Arial (Body)"/>
                <a:ea typeface="+mn-ea"/>
                <a:cs typeface="+mj-cs"/>
              </a:rPr>
              <a:t>، والذي يؤثر بدوره على المتغير التابع.</a:t>
            </a:r>
          </a:p>
          <a:p>
            <a:pPr algn="just" rtl="1">
              <a:spcBef>
                <a:spcPts val="600"/>
              </a:spcBef>
              <a:spcAft>
                <a:spcPts val="600"/>
              </a:spcAft>
              <a:tabLst/>
            </a:pPr>
            <a:r>
              <a:rPr lang="ar-EG" altLang="en-US" sz="2400" b="1" kern="1200" dirty="0">
                <a:solidFill>
                  <a:srgbClr val="000000"/>
                </a:solidFill>
                <a:latin typeface="Arial (Body)"/>
                <a:ea typeface="+mn-ea"/>
                <a:cs typeface="+mj-cs"/>
              </a:rPr>
              <a:t>المتغير المعدل </a:t>
            </a:r>
            <a:r>
              <a:rPr lang="en-US" altLang="en-US" sz="2400" b="1" kern="1200" dirty="0">
                <a:solidFill>
                  <a:srgbClr val="000000"/>
                </a:solidFill>
                <a:latin typeface="Arial (Body)"/>
                <a:ea typeface="+mn-ea"/>
                <a:cs typeface="+mj-cs"/>
              </a:rPr>
              <a:t>Moderating variable</a:t>
            </a:r>
            <a:endParaRPr lang="ar-EG" altLang="en-US" sz="2400" b="1" kern="1200" dirty="0">
              <a:solidFill>
                <a:srgbClr val="000000"/>
              </a:solidFill>
              <a:latin typeface="Arial (Body)"/>
              <a:ea typeface="+mn-ea"/>
              <a:cs typeface="+mj-cs"/>
            </a:endParaRPr>
          </a:p>
          <a:p>
            <a:pPr marL="0" lvl="0" indent="0" algn="just" rtl="1">
              <a:spcBef>
                <a:spcPts val="600"/>
              </a:spcBef>
              <a:spcAft>
                <a:spcPts val="600"/>
              </a:spcAft>
              <a:buNone/>
              <a:tabLst/>
            </a:pPr>
            <a:r>
              <a:rPr lang="ar-EG" altLang="en-US" sz="2400" kern="1200" dirty="0">
                <a:solidFill>
                  <a:srgbClr val="000000"/>
                </a:solidFill>
                <a:latin typeface="Arial (Body)"/>
                <a:ea typeface="+mn-ea"/>
                <a:cs typeface="+mj-cs"/>
              </a:rPr>
              <a:t> تؤثر على طبيعة وقوة العلاقة بين</a:t>
            </a:r>
            <a:r>
              <a:rPr lang="en-US" altLang="en-US" sz="2400" kern="1200" dirty="0">
                <a:solidFill>
                  <a:srgbClr val="000000"/>
                </a:solidFill>
                <a:latin typeface="Arial (Body)"/>
                <a:ea typeface="+mn-ea"/>
                <a:cs typeface="+mj-cs"/>
              </a:rPr>
              <a:t>I V </a:t>
            </a:r>
            <a:r>
              <a:rPr lang="ar-EG" altLang="en-US" sz="2400" kern="1200" dirty="0">
                <a:solidFill>
                  <a:srgbClr val="000000"/>
                </a:solidFill>
                <a:latin typeface="Arial (Body)"/>
                <a:ea typeface="+mn-ea"/>
                <a:cs typeface="+mj-cs"/>
              </a:rPr>
              <a:t>  و </a:t>
            </a:r>
            <a:r>
              <a:rPr lang="en-US" altLang="en-US" sz="2400" kern="1200" dirty="0">
                <a:solidFill>
                  <a:srgbClr val="000000"/>
                </a:solidFill>
                <a:latin typeface="Arial (Body)"/>
                <a:ea typeface="+mn-ea"/>
                <a:cs typeface="+mj-cs"/>
              </a:rPr>
              <a:t>D V</a:t>
            </a:r>
          </a:p>
          <a:p>
            <a:pPr marL="0" lvl="0" indent="0" algn="just" rtl="1">
              <a:spcBef>
                <a:spcPts val="600"/>
              </a:spcBef>
              <a:spcAft>
                <a:spcPts val="600"/>
              </a:spcAft>
              <a:buNone/>
              <a:tabLst/>
            </a:pPr>
            <a:r>
              <a:rPr lang="ar-EG" altLang="en-US" sz="2400" b="1" kern="1200" dirty="0">
                <a:solidFill>
                  <a:srgbClr val="000000"/>
                </a:solidFill>
                <a:latin typeface="Arial (Body)"/>
                <a:ea typeface="+mn-ea"/>
                <a:cs typeface="+mj-cs"/>
              </a:rPr>
              <a:t>المتغير الضابط </a:t>
            </a:r>
            <a:r>
              <a:rPr lang="en-US" altLang="en-US" sz="2400" b="1" kern="1200" dirty="0">
                <a:solidFill>
                  <a:srgbClr val="000000"/>
                </a:solidFill>
                <a:latin typeface="Arial (Body)"/>
                <a:ea typeface="+mn-ea"/>
                <a:cs typeface="+mj-cs"/>
              </a:rPr>
              <a:t>Control Variables</a:t>
            </a:r>
            <a:r>
              <a:rPr lang="en-US" altLang="en-US" sz="2400" kern="1200" dirty="0">
                <a:solidFill>
                  <a:srgbClr val="000000"/>
                </a:solidFill>
                <a:latin typeface="Arial (Body)"/>
                <a:ea typeface="+mn-ea"/>
                <a:cs typeface="+mj-cs"/>
              </a:rPr>
              <a:t> </a:t>
            </a:r>
          </a:p>
          <a:p>
            <a:pPr lvl="0" algn="just" rtl="1">
              <a:spcBef>
                <a:spcPts val="600"/>
              </a:spcBef>
              <a:spcAft>
                <a:spcPts val="600"/>
              </a:spcAft>
              <a:tabLst/>
            </a:pPr>
            <a:endParaRPr lang="en-US" altLang="en-US" sz="2800" kern="1200" dirty="0">
              <a:solidFill>
                <a:srgbClr val="000000"/>
              </a:solidFill>
              <a:latin typeface="Arial (Body)"/>
              <a:ea typeface="+mn-ea"/>
              <a:cs typeface="+mj-cs"/>
            </a:endParaRPr>
          </a:p>
          <a:p>
            <a:pPr marL="0" lvl="0" indent="0" algn="r" rtl="1">
              <a:spcAft>
                <a:spcPct val="0"/>
              </a:spcAft>
              <a:buNone/>
              <a:tabLst/>
            </a:pP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3463662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153217"/>
            <a:ext cx="9345750" cy="42880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2129403" y="1274465"/>
            <a:ext cx="8417320" cy="3046988"/>
          </a:xfrm>
          <a:prstGeom prst="rect">
            <a:avLst/>
          </a:prstGeom>
          <a:noFill/>
        </p:spPr>
        <p:txBody>
          <a:bodyPr wrap="square" rtlCol="0">
            <a:spAutoFit/>
          </a:bodyPr>
          <a:lstStyle/>
          <a:p>
            <a:pPr algn="ctr" rtl="1">
              <a:spcBef>
                <a:spcPts val="600"/>
              </a:spcBef>
              <a:spcAft>
                <a:spcPts val="600"/>
              </a:spcAft>
            </a:pPr>
            <a:r>
              <a:rPr lang="ar-EG" sz="2800" b="1" dirty="0">
                <a:solidFill>
                  <a:srgbClr val="FF0000"/>
                </a:solidFill>
                <a:latin typeface="Alexandria" charset="0"/>
              </a:rPr>
              <a:t> </a:t>
            </a:r>
          </a:p>
          <a:p>
            <a:pPr algn="ctr" rtl="1">
              <a:spcBef>
                <a:spcPts val="600"/>
              </a:spcBef>
              <a:spcAft>
                <a:spcPts val="600"/>
              </a:spcAft>
            </a:pPr>
            <a:endParaRPr lang="ar-EG" sz="2800" b="1" dirty="0">
              <a:solidFill>
                <a:srgbClr val="FF0000"/>
              </a:solidFill>
              <a:latin typeface="Alexandria" charset="0"/>
            </a:endParaRPr>
          </a:p>
          <a:p>
            <a:pPr algn="ctr" rtl="1">
              <a:spcBef>
                <a:spcPts val="600"/>
              </a:spcBef>
              <a:spcAft>
                <a:spcPts val="600"/>
              </a:spcAft>
            </a:pPr>
            <a:r>
              <a:rPr lang="ar-EG" sz="4000" b="1" dirty="0">
                <a:solidFill>
                  <a:srgbClr val="FF0000"/>
                </a:solidFill>
                <a:latin typeface="Alexandria" charset="0"/>
              </a:rPr>
              <a:t>تطبيق عملى</a:t>
            </a:r>
          </a:p>
          <a:p>
            <a:pPr algn="ctr" rtl="1">
              <a:spcBef>
                <a:spcPts val="600"/>
              </a:spcBef>
              <a:spcAft>
                <a:spcPts val="600"/>
              </a:spcAft>
            </a:pPr>
            <a:r>
              <a:rPr lang="ar-EG" sz="2800" b="1" dirty="0">
                <a:solidFill>
                  <a:srgbClr val="FF0000"/>
                </a:solidFill>
                <a:latin typeface="Alexandria" charset="0"/>
              </a:rPr>
              <a:t>على بعض البحوث</a:t>
            </a:r>
          </a:p>
          <a:p>
            <a:pPr algn="ctr" rtl="1">
              <a:spcBef>
                <a:spcPts val="600"/>
              </a:spcBef>
              <a:spcAft>
                <a:spcPts val="600"/>
              </a:spcAft>
            </a:pPr>
            <a:r>
              <a:rPr lang="ar-EG" sz="2800" b="1" dirty="0">
                <a:solidFill>
                  <a:srgbClr val="FF0000"/>
                </a:solidFill>
                <a:latin typeface="Alexandria" charset="0"/>
              </a:rPr>
              <a:t>يرجى مراجعة المحاضرة المسجلة </a:t>
            </a: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8641700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452953" y="1396413"/>
            <a:ext cx="5547684" cy="1200329"/>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مراجعة الأدبيات </a:t>
            </a:r>
          </a:p>
          <a:p>
            <a:pPr algn="ctr"/>
            <a:r>
              <a:rPr lang="ar-EG" sz="3600" b="1" dirty="0">
                <a:solidFill>
                  <a:srgbClr val="00B0F0"/>
                </a:solidFill>
                <a:latin typeface="Alexandria" charset="0"/>
                <a:cs typeface="Alexandria" charset="0"/>
              </a:rPr>
              <a:t>الدراسات السابقة</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622205" y="2564047"/>
            <a:ext cx="8417320" cy="2893100"/>
          </a:xfrm>
          <a:prstGeom prst="rect">
            <a:avLst/>
          </a:prstGeom>
          <a:noFill/>
        </p:spPr>
        <p:txBody>
          <a:bodyPr wrap="square" rtlCol="0">
            <a:spAutoFit/>
          </a:bodyPr>
          <a:lstStyle/>
          <a:p>
            <a:pPr marL="285750" indent="-285750" algn="r" rtl="1">
              <a:buFont typeface="Arial" panose="020B0604020202020204" pitchFamily="34" charset="0"/>
              <a:buChar char="•"/>
            </a:pPr>
            <a:endParaRPr lang="en-US" sz="1400" dirty="0">
              <a:latin typeface="Alexandria" charset="0"/>
              <a:cs typeface="Alexandria" charset="0"/>
            </a:endParaRPr>
          </a:p>
          <a:p>
            <a:pPr marL="285750" indent="-285750" algn="r" rtl="1">
              <a:buFont typeface="Arial" panose="020B0604020202020204" pitchFamily="34" charset="0"/>
              <a:buChar char="•"/>
            </a:pPr>
            <a:r>
              <a:rPr lang="ar-EG" sz="2800" dirty="0">
                <a:latin typeface="Alexandria" charset="0"/>
                <a:cs typeface="Alexandria" charset="0"/>
              </a:rPr>
              <a:t>أهداف مراجعة الأدبيات</a:t>
            </a:r>
          </a:p>
          <a:p>
            <a:pPr marL="285750" indent="-285750" algn="r" rtl="1">
              <a:buFont typeface="Arial" panose="020B0604020202020204" pitchFamily="34" charset="0"/>
              <a:buChar char="•"/>
            </a:pPr>
            <a:r>
              <a:rPr lang="ar-EG" sz="2800" dirty="0">
                <a:latin typeface="Alexandria" charset="0"/>
                <a:cs typeface="Alexandria" charset="0"/>
              </a:rPr>
              <a:t>فوائد </a:t>
            </a:r>
            <a:r>
              <a:rPr lang="ar-EG" sz="2800" dirty="0">
                <a:latin typeface="Alexandria" charset="0"/>
              </a:rPr>
              <a:t>مراجعة</a:t>
            </a:r>
            <a:r>
              <a:rPr lang="ar-EG" sz="2800" dirty="0">
                <a:latin typeface="Alexandria" charset="0"/>
                <a:cs typeface="Alexandria" charset="0"/>
              </a:rPr>
              <a:t> الأدبيات</a:t>
            </a:r>
          </a:p>
          <a:p>
            <a:pPr marL="285750" indent="-285750" algn="r" rtl="1">
              <a:buFont typeface="Arial" panose="020B0604020202020204" pitchFamily="34" charset="0"/>
              <a:buChar char="•"/>
            </a:pPr>
            <a:r>
              <a:rPr lang="ar-EG" sz="2800" dirty="0">
                <a:latin typeface="Alexandria" charset="0"/>
              </a:rPr>
              <a:t>معايير ترتيب الأدبيات أو الدراسات السابقة ذات الصلة</a:t>
            </a:r>
          </a:p>
          <a:p>
            <a:pPr marL="285750" indent="-285750" algn="r" rtl="1">
              <a:buFont typeface="Arial" panose="020B0604020202020204" pitchFamily="34" charset="0"/>
              <a:buChar char="•"/>
            </a:pPr>
            <a:r>
              <a:rPr lang="ar-EG" sz="2800" dirty="0"/>
              <a:t>تجميع وتقييم واختيار الدراسات السابقة</a:t>
            </a:r>
            <a:endParaRPr lang="ar-EG" sz="2800" dirty="0">
              <a:latin typeface="Alexandria" charset="0"/>
              <a:cs typeface="Alexandria" charset="0"/>
            </a:endParaRPr>
          </a:p>
          <a:p>
            <a:pPr marL="285750" indent="-285750" algn="r" rtl="1">
              <a:buFont typeface="Arial" panose="020B0604020202020204" pitchFamily="34" charset="0"/>
              <a:buChar char="•"/>
            </a:pPr>
            <a:r>
              <a:rPr lang="ar-EG" sz="2800" dirty="0">
                <a:latin typeface="Alexandria" charset="0"/>
              </a:rPr>
              <a:t>استخدام قواعد البيانات على الإنترنت</a:t>
            </a:r>
          </a:p>
          <a:p>
            <a:pPr marL="285750" indent="-285750" algn="r" rtl="1">
              <a:buFont typeface="Arial" panose="020B0604020202020204" pitchFamily="34" charset="0"/>
              <a:buChar char="•"/>
            </a:pPr>
            <a:r>
              <a:rPr lang="ar-EG" sz="2800" dirty="0">
                <a:latin typeface="Alexandria" charset="0"/>
              </a:rPr>
              <a:t>كيفية كتابة الدراسات السابقة بطريقة واضحة ومتماسكة </a:t>
            </a:r>
            <a:endParaRPr lang="en-US" sz="2800" dirty="0">
              <a:latin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0515998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894441"/>
            <a:ext cx="8659383" cy="5016758"/>
          </a:xfrm>
          <a:prstGeom prst="rect">
            <a:avLst/>
          </a:prstGeom>
          <a:noFill/>
        </p:spPr>
        <p:txBody>
          <a:bodyPr wrap="square" rtlCol="0">
            <a:spAutoFit/>
          </a:bodyPr>
          <a:lstStyle/>
          <a:p>
            <a:pPr algn="r" rtl="1"/>
            <a:r>
              <a:rPr lang="ar-EG" sz="2800" b="1" dirty="0">
                <a:solidFill>
                  <a:srgbClr val="FF0000"/>
                </a:solidFill>
                <a:latin typeface="Alexandria" charset="0"/>
              </a:rPr>
              <a:t> فهم دور مراجعة الأدبيات </a:t>
            </a:r>
          </a:p>
          <a:p>
            <a:pPr marL="457200" indent="-457200" algn="just" rtl="1">
              <a:spcBef>
                <a:spcPts val="600"/>
              </a:spcBef>
              <a:spcAft>
                <a:spcPts val="600"/>
              </a:spcAft>
              <a:buFont typeface="Arial" panose="020B0604020202020204" pitchFamily="34" charset="0"/>
              <a:buChar char="•"/>
            </a:pPr>
            <a:r>
              <a:rPr lang="ar-EG" sz="2800" dirty="0">
                <a:cs typeface="+mj-cs"/>
              </a:rPr>
              <a:t>مراجعة ومسح الأدبيات هي العملية يكون الغرض منها الاطلاع والاستعراض للدراسات السابقة (أبحاث / رسائل / تقارير).</a:t>
            </a:r>
          </a:p>
          <a:p>
            <a:pPr marL="457200" indent="-457200" algn="just" rtl="1">
              <a:spcBef>
                <a:spcPts val="600"/>
              </a:spcBef>
              <a:spcAft>
                <a:spcPts val="600"/>
              </a:spcAft>
              <a:buFont typeface="Arial" panose="020B0604020202020204" pitchFamily="34" charset="0"/>
              <a:buChar char="•"/>
            </a:pPr>
            <a:r>
              <a:rPr lang="ar-EG" sz="2800" dirty="0">
                <a:cs typeface="+mj-cs"/>
              </a:rPr>
              <a:t> تكون مهمة الباحث هي الاطلاع على تلك الدراسات لاستخلاص المعرفة وليس لتلخيصها والوصول إلي حيث انتهي االخرون. </a:t>
            </a:r>
          </a:p>
          <a:p>
            <a:pPr marL="457200" lvl="0" indent="-457200" algn="just" rtl="1">
              <a:spcBef>
                <a:spcPts val="600"/>
              </a:spcBef>
              <a:spcAft>
                <a:spcPts val="600"/>
              </a:spcAft>
              <a:buSzPts val="2400"/>
              <a:buFont typeface="Arial" panose="020B0604020202020204" pitchFamily="34" charset="0"/>
              <a:buChar char="•"/>
              <a:tabLst/>
            </a:pPr>
            <a:r>
              <a:rPr lang="ar-EG" sz="2800" dirty="0">
                <a:cs typeface="+mj-cs"/>
              </a:rPr>
              <a:t>كلما اطلعت على المزيد</a:t>
            </a:r>
            <a:r>
              <a:rPr lang="en-US" sz="2800" dirty="0">
                <a:cs typeface="+mj-cs"/>
              </a:rPr>
              <a:t> </a:t>
            </a:r>
            <a:r>
              <a:rPr lang="ar-EG" sz="2800" dirty="0">
                <a:cs typeface="+mj-cs"/>
              </a:rPr>
              <a:t>عن الدراسات ووجهات النظر المتعلقة بموضوعك، كلما تمكنت من معالجة مشكلة البحث الخاصة بك بشكل أكثر فعالية.</a:t>
            </a:r>
          </a:p>
          <a:p>
            <a:pPr lvl="0" algn="just" rtl="1">
              <a:spcBef>
                <a:spcPts val="600"/>
              </a:spcBef>
              <a:spcAft>
                <a:spcPts val="600"/>
              </a:spcAft>
              <a:buSzPts val="2400"/>
              <a:tabLst/>
            </a:pPr>
            <a:r>
              <a:rPr lang="ar-EG" sz="2800" dirty="0">
                <a:cs typeface="+mj-cs"/>
              </a:rPr>
              <a:t> </a:t>
            </a:r>
            <a:endParaRPr lang="en-US" sz="2800" dirty="0">
              <a:cs typeface="+mj-cs"/>
            </a:endParaRPr>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227556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6093976"/>
          </a:xfrm>
          <a:prstGeom prst="rect">
            <a:avLst/>
          </a:prstGeom>
          <a:noFill/>
        </p:spPr>
        <p:txBody>
          <a:bodyPr wrap="square" rtlCol="0">
            <a:spAutoFit/>
          </a:bodyPr>
          <a:lstStyle/>
          <a:p>
            <a:pPr algn="r" rtl="1"/>
            <a:r>
              <a:rPr lang="ar-EG" sz="2800" b="1" dirty="0">
                <a:solidFill>
                  <a:srgbClr val="FF0000"/>
                </a:solidFill>
                <a:latin typeface="Alexandria" charset="0"/>
              </a:rPr>
              <a:t> أهداف مراجعة الأدبيات </a:t>
            </a:r>
          </a:p>
          <a:p>
            <a:pPr marL="0" indent="0" algn="just" rtl="1">
              <a:spcBef>
                <a:spcPts val="600"/>
              </a:spcBef>
              <a:spcAft>
                <a:spcPts val="600"/>
              </a:spcAft>
              <a:buSzPts val="2400"/>
              <a:buNone/>
              <a:tabLst/>
            </a:pPr>
            <a:r>
              <a:rPr lang="ar-EG" sz="2400" dirty="0">
                <a:solidFill>
                  <a:srgbClr val="3C4043"/>
                </a:solidFill>
                <a:latin typeface="Roboto" panose="02000000000000000000" pitchFamily="2" charset="0"/>
                <a:cs typeface="+mj-cs"/>
              </a:rPr>
              <a:t>يجب على الباحث التعرف على الأدبيات المتعلقة بموضوع بحثه بشكل جيد بهدف: </a:t>
            </a:r>
          </a:p>
          <a:p>
            <a:pPr marL="342900" indent="-342900" algn="just"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اكتشاف ما إذا كان باحث أخر قد أجاب بالفعل على سؤال البحث الخاص به. </a:t>
            </a:r>
          </a:p>
          <a:p>
            <a:pPr marL="342900" indent="-342900" algn="just"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البحث عن أفكار ووجهات نظر وأساليب </a:t>
            </a:r>
            <a:r>
              <a:rPr lang="ar-EG" sz="2400" dirty="0">
                <a:solidFill>
                  <a:srgbClr val="3C4043"/>
                </a:solidFill>
                <a:latin typeface="Roboto" panose="02000000000000000000" pitchFamily="2" charset="0"/>
                <a:cs typeface="+mj-cs"/>
              </a:rPr>
              <a:t>جديدة</a:t>
            </a:r>
            <a:r>
              <a:rPr lang="ar-EG" sz="2400" b="0" i="0" dirty="0">
                <a:solidFill>
                  <a:srgbClr val="3C4043"/>
                </a:solidFill>
                <a:effectLst/>
                <a:latin typeface="Roboto" panose="02000000000000000000" pitchFamily="2" charset="0"/>
                <a:cs typeface="+mj-cs"/>
              </a:rPr>
              <a:t>. </a:t>
            </a:r>
          </a:p>
          <a:p>
            <a:pPr marL="342900" indent="-342900" algn="just"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التعرف على الباحثين الآخرين الذين يقومون بالعمل في نفس المجال.</a:t>
            </a:r>
          </a:p>
          <a:p>
            <a:pPr marL="342900" indent="-342900" algn="just" rtl="1">
              <a:spcBef>
                <a:spcPts val="600"/>
              </a:spcBef>
              <a:spcAft>
                <a:spcPts val="600"/>
              </a:spcAft>
              <a:buSzPts val="2400"/>
              <a:buFont typeface="Arial" panose="020B0604020202020204" pitchFamily="34" charset="0"/>
              <a:buChar char="•"/>
              <a:tabLst/>
            </a:pPr>
            <a:r>
              <a:rPr lang="ar-EG" sz="2400" b="0" i="0" dirty="0">
                <a:solidFill>
                  <a:srgbClr val="3C4043"/>
                </a:solidFill>
                <a:effectLst/>
                <a:latin typeface="Roboto" panose="02000000000000000000" pitchFamily="2" charset="0"/>
                <a:cs typeface="+mj-cs"/>
              </a:rPr>
              <a:t>تحديد القضايا </a:t>
            </a:r>
            <a:r>
              <a:rPr lang="ar-EG" sz="2400" dirty="0">
                <a:solidFill>
                  <a:srgbClr val="3C4043"/>
                </a:solidFill>
                <a:latin typeface="Roboto" panose="02000000000000000000" pitchFamily="2" charset="0"/>
                <a:cs typeface="+mj-cs"/>
              </a:rPr>
              <a:t>المثيرة للجدل والفجوات البحثية التي لم يتم حلها بعد.</a:t>
            </a:r>
          </a:p>
          <a:p>
            <a:pPr marL="457200" indent="-457200" algn="just" rtl="1">
              <a:spcBef>
                <a:spcPts val="600"/>
              </a:spcBef>
              <a:spcAft>
                <a:spcPts val="600"/>
              </a:spcAft>
              <a:buSzPts val="2400"/>
              <a:buFont typeface="Arial" panose="020B0604020202020204" pitchFamily="34" charset="0"/>
              <a:buChar char="•"/>
              <a:tabLst/>
            </a:pPr>
            <a:r>
              <a:rPr lang="ar-EG" sz="2400" dirty="0">
                <a:solidFill>
                  <a:srgbClr val="3C4043"/>
                </a:solidFill>
                <a:latin typeface="Roboto" panose="02000000000000000000" pitchFamily="2" charset="0"/>
                <a:cs typeface="+mj-cs"/>
              </a:rPr>
              <a:t>تحليل وتفسير وتقييم نقدي للأدب.</a:t>
            </a:r>
          </a:p>
          <a:p>
            <a:pPr marL="0" indent="0" algn="just" rtl="1">
              <a:spcBef>
                <a:spcPts val="600"/>
              </a:spcBef>
              <a:spcAft>
                <a:spcPts val="600"/>
              </a:spcAft>
              <a:buSzPts val="2400"/>
              <a:buNone/>
              <a:tabLst/>
            </a:pPr>
            <a:r>
              <a:rPr lang="ar-EG" sz="2400" dirty="0">
                <a:solidFill>
                  <a:srgbClr val="3C4043"/>
                </a:solidFill>
                <a:latin typeface="Roboto" panose="02000000000000000000" pitchFamily="2" charset="0"/>
                <a:cs typeface="+mj-cs"/>
              </a:rPr>
              <a:t>• تجميع المصادر لتسليط الضوء على الأنماط، والموضوعات، والصراعات.</a:t>
            </a:r>
          </a:p>
          <a:p>
            <a:pPr marL="0" indent="0" algn="just" rtl="1">
              <a:spcBef>
                <a:spcPts val="600"/>
              </a:spcBef>
              <a:spcAft>
                <a:spcPts val="600"/>
              </a:spcAft>
              <a:buSzPts val="2400"/>
              <a:buNone/>
              <a:tabLst/>
            </a:pPr>
            <a:r>
              <a:rPr lang="ar-EG" sz="2400" dirty="0">
                <a:solidFill>
                  <a:srgbClr val="3C4043"/>
                </a:solidFill>
                <a:latin typeface="Roboto" panose="02000000000000000000" pitchFamily="2" charset="0"/>
                <a:cs typeface="+mj-cs"/>
              </a:rPr>
              <a:t>• إظهار حالة المعرفة الحالية فيما يتعلق بسؤال أو فرضية بحثية أساسية.</a:t>
            </a:r>
          </a:p>
          <a:p>
            <a:pPr marL="342900" indent="-342900" algn="just" rtl="1">
              <a:spcBef>
                <a:spcPts val="600"/>
              </a:spcBef>
              <a:spcAft>
                <a:spcPts val="600"/>
              </a:spcAft>
              <a:buSzPts val="2400"/>
              <a:buFont typeface="Arial" panose="020B0604020202020204" pitchFamily="34" charset="0"/>
              <a:buChar char="•"/>
              <a:tabLst/>
            </a:pPr>
            <a:endParaRPr lang="en-US" sz="2400" kern="1200" dirty="0">
              <a:solidFill>
                <a:srgbClr val="000000"/>
              </a:solidFill>
              <a:latin typeface="Arial (Body)"/>
              <a:ea typeface="+mn-ea"/>
              <a:cs typeface="+mj-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722524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6140142"/>
          </a:xfrm>
          <a:prstGeom prst="rect">
            <a:avLst/>
          </a:prstGeom>
          <a:noFill/>
        </p:spPr>
        <p:txBody>
          <a:bodyPr wrap="square" rtlCol="0">
            <a:spAutoFit/>
          </a:bodyPr>
          <a:lstStyle/>
          <a:p>
            <a:pPr algn="just" rtl="1">
              <a:spcBef>
                <a:spcPts val="600"/>
              </a:spcBef>
              <a:spcAft>
                <a:spcPts val="600"/>
              </a:spcAft>
            </a:pPr>
            <a:r>
              <a:rPr lang="ar-EG" sz="2800" b="1" dirty="0">
                <a:solidFill>
                  <a:srgbClr val="FF0000"/>
                </a:solidFill>
                <a:latin typeface="Alexandria" charset="0"/>
              </a:rPr>
              <a:t> فوائد مراجعة الأدبيات </a:t>
            </a:r>
          </a:p>
          <a:p>
            <a:pPr marL="514350" indent="-514350" algn="just" rtl="1">
              <a:spcBef>
                <a:spcPts val="600"/>
              </a:spcBef>
              <a:spcAft>
                <a:spcPts val="600"/>
              </a:spcAft>
              <a:buFont typeface="+mj-lt"/>
              <a:buAutoNum type="arabicPeriod"/>
            </a:pPr>
            <a:r>
              <a:rPr lang="ar-EG" sz="2400" dirty="0">
                <a:solidFill>
                  <a:srgbClr val="3C4043"/>
                </a:solidFill>
                <a:latin typeface="Roboto" panose="02000000000000000000" pitchFamily="2" charset="0"/>
                <a:cs typeface="+mj-cs"/>
              </a:rPr>
              <a:t>يمكن أن تساعد في التأكد مما إذا كان الباحثون الآخرون قد تناولوا بالفعل حل مشكلة البحث الخاصة بك أو على الأقل بعض مشاكلها الفرعية. </a:t>
            </a:r>
          </a:p>
          <a:p>
            <a:pPr marL="514350" indent="-514350" algn="just" rtl="1">
              <a:spcBef>
                <a:spcPts val="600"/>
              </a:spcBef>
              <a:spcAft>
                <a:spcPts val="600"/>
              </a:spcAft>
              <a:buFont typeface="+mj-lt"/>
              <a:buAutoNum type="arabicPeriod"/>
            </a:pPr>
            <a:r>
              <a:rPr lang="ar-EG" sz="2400" dirty="0">
                <a:solidFill>
                  <a:srgbClr val="3C4043"/>
                </a:solidFill>
                <a:latin typeface="Roboto" panose="02000000000000000000" pitchFamily="2" charset="0"/>
                <a:cs typeface="+mj-cs"/>
              </a:rPr>
              <a:t>يمكن أن تقدم أفكارًا ووجهات نظر وأساليب جديدة ربما لم تخطر على بال الباحث. </a:t>
            </a:r>
          </a:p>
          <a:p>
            <a:pPr marL="514350" indent="-514350" algn="just" rtl="1">
              <a:spcBef>
                <a:spcPts val="600"/>
              </a:spcBef>
              <a:spcAft>
                <a:spcPts val="600"/>
              </a:spcAft>
              <a:buFont typeface="+mj-lt"/>
              <a:buAutoNum type="arabicPeriod"/>
            </a:pPr>
            <a:r>
              <a:rPr lang="ar-EG" sz="2400" dirty="0">
                <a:solidFill>
                  <a:srgbClr val="3C4043"/>
                </a:solidFill>
                <a:latin typeface="Roboto" panose="02000000000000000000" pitchFamily="2" charset="0"/>
                <a:cs typeface="+mj-cs"/>
              </a:rPr>
              <a:t>يمكن أن تلقى الضوء عن الأفراد الآخرين الذين يقومون بالعمل في هذا المجال - والذين قد ترغب في الاتصال بهم للحصول على المشورة أو الدعم. </a:t>
            </a:r>
          </a:p>
          <a:p>
            <a:pPr marL="514350" indent="-514350" algn="just" rtl="1">
              <a:spcBef>
                <a:spcPts val="600"/>
              </a:spcBef>
              <a:spcAft>
                <a:spcPts val="600"/>
              </a:spcAft>
              <a:buFont typeface="+mj-lt"/>
              <a:buAutoNum type="arabicPeriod"/>
            </a:pPr>
            <a:r>
              <a:rPr lang="ar-EG" sz="2400" dirty="0">
                <a:solidFill>
                  <a:srgbClr val="3C4043"/>
                </a:solidFill>
                <a:latin typeface="Roboto" panose="02000000000000000000" pitchFamily="2" charset="0"/>
                <a:cs typeface="+mj-cs"/>
              </a:rPr>
              <a:t>يمكن أن تركز على القضايا المثيرة للجدل والفجوات أو الثغرات البحثية التى لم يتم حلها بعد تلك القضايا والثغرات التي قد تتناولها في عملك.</a:t>
            </a:r>
          </a:p>
          <a:p>
            <a:pPr marL="514350" indent="-514350" algn="just" rtl="1">
              <a:spcBef>
                <a:spcPts val="600"/>
              </a:spcBef>
              <a:spcAft>
                <a:spcPts val="600"/>
              </a:spcAft>
              <a:buSzPts val="2400"/>
              <a:buFont typeface="+mj-lt"/>
              <a:buAutoNum type="arabicPeriod"/>
              <a:tabLst/>
            </a:pPr>
            <a:r>
              <a:rPr lang="ar-EG" sz="2400" b="0" i="0" dirty="0">
                <a:solidFill>
                  <a:srgbClr val="3C4043"/>
                </a:solidFill>
                <a:effectLst/>
                <a:latin typeface="Roboto" panose="02000000000000000000" pitchFamily="2" charset="0"/>
                <a:cs typeface="+mj-cs"/>
              </a:rPr>
              <a:t>يمكن أن تكشف عن مصادر البيانات التي ربما لم تكن تعلم بوجودها.</a:t>
            </a:r>
          </a:p>
          <a:p>
            <a:pPr marL="514350" indent="-514350" algn="just" rtl="1">
              <a:spcBef>
                <a:spcPts val="600"/>
              </a:spcBef>
              <a:spcAft>
                <a:spcPts val="600"/>
              </a:spcAft>
              <a:buSzPts val="2400"/>
              <a:buFont typeface="+mj-lt"/>
              <a:buAutoNum type="arabicPeriod"/>
              <a:tabLst/>
            </a:pPr>
            <a:endParaRPr lang="ar-EG" sz="24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5625422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7155805"/>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rPr>
              <a:t> فوائد مراجعة الأدبيات </a:t>
            </a:r>
          </a:p>
          <a:p>
            <a:pPr algn="r" rtl="1">
              <a:spcBef>
                <a:spcPts val="600"/>
              </a:spcBef>
              <a:spcAft>
                <a:spcPts val="600"/>
              </a:spcAft>
            </a:pPr>
            <a:endParaRPr lang="ar-EG" sz="2400" b="1" dirty="0">
              <a:solidFill>
                <a:srgbClr val="FF0000"/>
              </a:solidFill>
              <a:latin typeface="Alexandria" charset="0"/>
              <a:cs typeface="+mj-cs"/>
            </a:endParaRPr>
          </a:p>
          <a:p>
            <a:pPr algn="r" rtl="1">
              <a:spcBef>
                <a:spcPts val="600"/>
              </a:spcBef>
              <a:spcAft>
                <a:spcPts val="600"/>
              </a:spcAft>
              <a:buSzPts val="2400"/>
              <a:tabLst/>
            </a:pPr>
            <a:r>
              <a:rPr lang="ar-EG" sz="2400" b="0" i="0" dirty="0">
                <a:solidFill>
                  <a:srgbClr val="3C4043"/>
                </a:solidFill>
                <a:effectLst/>
                <a:latin typeface="Roboto" panose="02000000000000000000" pitchFamily="2" charset="0"/>
                <a:cs typeface="+mj-cs"/>
              </a:rPr>
              <a:t>5. يمكن أن تعرف الباحثين الحاليين بأدوات التقييم والقياس التي طورها باحثون آخرون واستخدموها بشكل فعال. </a:t>
            </a:r>
            <a:endParaRPr lang="ar-EG" sz="2400" dirty="0">
              <a:solidFill>
                <a:srgbClr val="3C4043"/>
              </a:solidFill>
              <a:latin typeface="Roboto" panose="02000000000000000000" pitchFamily="2" charset="0"/>
              <a:cs typeface="+mj-cs"/>
            </a:endParaRPr>
          </a:p>
          <a:p>
            <a:pPr algn="r" rtl="1">
              <a:spcBef>
                <a:spcPts val="600"/>
              </a:spcBef>
              <a:spcAft>
                <a:spcPts val="600"/>
              </a:spcAft>
              <a:buSzPts val="2400"/>
              <a:tabLst/>
            </a:pPr>
            <a:r>
              <a:rPr lang="ar-EG" sz="2400" b="0" i="0" dirty="0">
                <a:solidFill>
                  <a:srgbClr val="3C4043"/>
                </a:solidFill>
                <a:effectLst/>
                <a:latin typeface="Roboto" panose="02000000000000000000" pitchFamily="2" charset="0"/>
                <a:cs typeface="+mj-cs"/>
              </a:rPr>
              <a:t>6. يمكن أن تساعد الباحثين على تفسير النتائج التي توصلوا إليها وفهمها، وفي النهاية تساعد على ربط نتائجهم بعمل من سبقوهم.</a:t>
            </a:r>
          </a:p>
          <a:p>
            <a:pPr algn="r" rtl="1">
              <a:spcBef>
                <a:spcPts val="600"/>
              </a:spcBef>
              <a:spcAft>
                <a:spcPts val="600"/>
              </a:spcAft>
              <a:buSzPts val="2400"/>
              <a:tabLst/>
            </a:pPr>
            <a:r>
              <a:rPr lang="ar-EG" sz="2400" b="0" i="0" dirty="0">
                <a:solidFill>
                  <a:srgbClr val="3C4043"/>
                </a:solidFill>
                <a:effectLst/>
                <a:latin typeface="Roboto" panose="02000000000000000000" pitchFamily="2" charset="0"/>
                <a:cs typeface="+mj-cs"/>
              </a:rPr>
              <a:t>7. يمكن أن تعزز ثقة الباحث بأن موضوعه يستحق الدراسة، خاصة إذا وجد أن الآخرون قد استثمروا الكثير من الوقت والجهد والموارد في دراسته. </a:t>
            </a:r>
          </a:p>
          <a:p>
            <a:pPr algn="r" rtl="1">
              <a:spcBef>
                <a:spcPts val="600"/>
              </a:spcBef>
              <a:spcAft>
                <a:spcPts val="600"/>
              </a:spcAft>
              <a:buSzPts val="2400"/>
              <a:tabLst/>
            </a:pPr>
            <a:r>
              <a:rPr lang="ar-EG" sz="2400" b="0" i="0" dirty="0">
                <a:solidFill>
                  <a:srgbClr val="3C4043"/>
                </a:solidFill>
                <a:effectLst/>
                <a:latin typeface="Roboto" panose="02000000000000000000" pitchFamily="2" charset="0"/>
                <a:cs typeface="+mj-cs"/>
              </a:rPr>
              <a:t>8. تعرف بكيفية تعامل الآخرين مع المشكلات المنهجية والتصميمية في الدراسات المشابهة للدراسة الحالية. </a:t>
            </a:r>
          </a:p>
          <a:p>
            <a:pPr algn="r" rtl="1">
              <a:spcBef>
                <a:spcPts val="600"/>
              </a:spcBef>
              <a:spcAft>
                <a:spcPts val="600"/>
              </a:spcAft>
              <a:buSzPts val="2400"/>
              <a:tabLst/>
            </a:pPr>
            <a:endParaRPr lang="ar-EG" sz="2800" b="0" i="0" dirty="0">
              <a:solidFill>
                <a:srgbClr val="3C4043"/>
              </a:solidFill>
              <a:effectLst/>
              <a:latin typeface="Roboto" panose="02000000000000000000" pitchFamily="2" charset="0"/>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9630036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5878532"/>
          </a:xfrm>
          <a:prstGeom prst="rect">
            <a:avLst/>
          </a:prstGeom>
          <a:noFill/>
        </p:spPr>
        <p:txBody>
          <a:bodyPr wrap="square" rtlCol="0">
            <a:spAutoFit/>
          </a:bodyPr>
          <a:lstStyle/>
          <a:p>
            <a:pPr algn="r" rtl="1"/>
            <a:r>
              <a:rPr lang="ar-EG" sz="2800" b="1" dirty="0">
                <a:solidFill>
                  <a:srgbClr val="FF0000"/>
                </a:solidFill>
                <a:latin typeface="Alexandria" charset="0"/>
              </a:rPr>
              <a:t> معايير ترتيب الأدبيات أو الدراسات السابقة </a:t>
            </a:r>
          </a:p>
          <a:p>
            <a:pPr algn="r" rtl="1">
              <a:spcBef>
                <a:spcPts val="600"/>
              </a:spcBef>
              <a:spcAft>
                <a:spcPts val="600"/>
              </a:spcAft>
            </a:pPr>
            <a:endParaRPr lang="ar-EG" sz="2800" b="1" dirty="0">
              <a:solidFill>
                <a:srgbClr val="FF0000"/>
              </a:solidFill>
              <a:latin typeface="Alexandria" charset="0"/>
              <a:cs typeface="+mj-cs"/>
            </a:endParaRPr>
          </a:p>
          <a:p>
            <a:pPr marL="514350" indent="-514350" algn="r" rtl="1">
              <a:spcBef>
                <a:spcPts val="600"/>
              </a:spcBef>
              <a:spcAft>
                <a:spcPts val="600"/>
              </a:spcAft>
              <a:buSzPts val="2400"/>
              <a:buFont typeface="+mj-lt"/>
              <a:buAutoNum type="arabicPeriod"/>
              <a:tabLst/>
            </a:pPr>
            <a:r>
              <a:rPr lang="ar-EG" sz="2800" dirty="0">
                <a:solidFill>
                  <a:srgbClr val="FF0000"/>
                </a:solidFill>
                <a:cs typeface="+mj-cs"/>
              </a:rPr>
              <a:t>معيار الزمن: </a:t>
            </a:r>
            <a:r>
              <a:rPr lang="ar-EG" sz="2800" dirty="0">
                <a:cs typeface="+mj-cs"/>
              </a:rPr>
              <a:t>أقل المعايير أهمية واستخداماً، ولكن في حالة أن الدراسات التي تم عملها في فترات زمنيه مختلفة توصلت لنتائج مختلفة، وفي حال عدم وجود تأثير للزمن لا يتم استخدام هذا النوع من الترتيب.</a:t>
            </a:r>
          </a:p>
          <a:p>
            <a:pPr marL="514350" indent="-514350" algn="r" rtl="1">
              <a:spcBef>
                <a:spcPts val="600"/>
              </a:spcBef>
              <a:spcAft>
                <a:spcPts val="600"/>
              </a:spcAft>
              <a:buSzPts val="2400"/>
              <a:buFont typeface="+mj-lt"/>
              <a:buAutoNum type="arabicPeriod"/>
              <a:tabLst/>
            </a:pPr>
            <a:r>
              <a:rPr lang="ar-EG" sz="2800" dirty="0">
                <a:solidFill>
                  <a:srgbClr val="FF0000"/>
                </a:solidFill>
                <a:cs typeface="+mj-cs"/>
              </a:rPr>
              <a:t>معيار الجدل الفكري</a:t>
            </a:r>
            <a:r>
              <a:rPr lang="ar-EG" sz="2800" dirty="0">
                <a:cs typeface="+mj-cs"/>
              </a:rPr>
              <a:t>: يستخدم عند وجود تعارض في نتائج الدراسات، ويكون هذا المعيار ثري من الناحية النظرية حيث يكون نقطة بداية للتوصل لنظرية جديدة.</a:t>
            </a:r>
            <a:endParaRPr lang="ar-EG" sz="2800" b="0" i="0" dirty="0">
              <a:solidFill>
                <a:srgbClr val="FF0000"/>
              </a:solidFill>
              <a:effectLst/>
              <a:latin typeface="Roboto" panose="02000000000000000000" pitchFamily="2" charset="0"/>
              <a:cs typeface="+mj-cs"/>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274990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6724" y="952845"/>
            <a:ext cx="10479639" cy="55238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765423" y="1025695"/>
            <a:ext cx="10202239" cy="7448193"/>
          </a:xfrm>
          <a:prstGeom prst="rect">
            <a:avLst/>
          </a:prstGeom>
          <a:noFill/>
        </p:spPr>
        <p:txBody>
          <a:bodyPr wrap="square" rtlCol="0">
            <a:spAutoFit/>
          </a:bodyPr>
          <a:lstStyle/>
          <a:p>
            <a:pPr algn="r" rtl="1"/>
            <a:r>
              <a:rPr lang="ar-EG" sz="2800" b="1" dirty="0">
                <a:solidFill>
                  <a:srgbClr val="FF0000"/>
                </a:solidFill>
                <a:latin typeface="Alexandria" charset="0"/>
              </a:rPr>
              <a:t> تجميع وتقييم واختيار الدراسات السابقة</a:t>
            </a:r>
          </a:p>
          <a:p>
            <a:pPr algn="r" rtl="1"/>
            <a:r>
              <a:rPr lang="ar-EG" sz="2800" dirty="0">
                <a:solidFill>
                  <a:srgbClr val="FF0000"/>
                </a:solidFill>
              </a:rPr>
              <a:t>جمع المقالات ذات الصلة</a:t>
            </a:r>
            <a:r>
              <a:rPr lang="ar-EG" sz="2800" dirty="0"/>
              <a:t>: </a:t>
            </a:r>
          </a:p>
          <a:p>
            <a:pPr marL="514350" indent="-514350" algn="r" rtl="1">
              <a:buFont typeface="+mj-lt"/>
              <a:buAutoNum type="arabicPeriod"/>
            </a:pPr>
            <a:r>
              <a:rPr lang="ar-EG" sz="2800" dirty="0"/>
              <a:t>عن طريق استخدام الكلمات المفتاحية (البحث في المقالات عن كلمات معينة تشير الي موضع البحث).</a:t>
            </a:r>
          </a:p>
          <a:p>
            <a:pPr marL="514350" indent="-514350" algn="r" rtl="1">
              <a:buFont typeface="+mj-lt"/>
              <a:buAutoNum type="arabicPeriod"/>
            </a:pPr>
            <a:r>
              <a:rPr lang="ar-EG" sz="2800" dirty="0"/>
              <a:t>عن طريق تتبع مقالات رواد المجال.</a:t>
            </a:r>
            <a:endParaRPr lang="ar-EG" sz="2800" b="1" dirty="0">
              <a:solidFill>
                <a:srgbClr val="FF0000"/>
              </a:solidFill>
              <a:latin typeface="Alexandria" charset="0"/>
            </a:endParaRPr>
          </a:p>
          <a:p>
            <a:pPr algn="r" rtl="1"/>
            <a:r>
              <a:rPr lang="ar-EG" sz="2800" dirty="0">
                <a:solidFill>
                  <a:srgbClr val="FF0000"/>
                </a:solidFill>
              </a:rPr>
              <a:t>التقييم:</a:t>
            </a:r>
            <a:endParaRPr lang="ar-EG" sz="2800" b="1" dirty="0">
              <a:solidFill>
                <a:srgbClr val="FF0000"/>
              </a:solidFill>
              <a:latin typeface="Alexandria" charset="0"/>
            </a:endParaRPr>
          </a:p>
          <a:p>
            <a:pPr marL="514350" indent="-514350" algn="r" rtl="1">
              <a:buSzPts val="2400"/>
              <a:buFont typeface="+mj-lt"/>
              <a:buAutoNum type="arabicPeriod"/>
              <a:tabLst/>
            </a:pPr>
            <a:r>
              <a:rPr lang="ar-EG" sz="2800" dirty="0"/>
              <a:t>عن طريق قراءة المستخلص (</a:t>
            </a:r>
            <a:r>
              <a:rPr lang="en-US" sz="2800" dirty="0"/>
              <a:t>(Abstract</a:t>
            </a:r>
            <a:r>
              <a:rPr lang="ar-EG" sz="2800" dirty="0"/>
              <a:t>.</a:t>
            </a:r>
          </a:p>
          <a:p>
            <a:pPr marL="514350" indent="-514350" algn="r" rtl="1">
              <a:buSzPts val="2400"/>
              <a:buFont typeface="+mj-lt"/>
              <a:buAutoNum type="arabicPeriod"/>
              <a:tabLst/>
            </a:pPr>
            <a:r>
              <a:rPr lang="ar-EG" sz="2800" dirty="0"/>
              <a:t>ثم قرأة المقدمة </a:t>
            </a:r>
            <a:r>
              <a:rPr lang="en-US" sz="2800" dirty="0"/>
              <a:t>Introduction</a:t>
            </a:r>
          </a:p>
          <a:p>
            <a:pPr marL="514350" indent="-514350" algn="r" rtl="1">
              <a:buSzPts val="2400"/>
              <a:buFont typeface="+mj-lt"/>
              <a:buAutoNum type="arabicPeriod"/>
              <a:tabLst/>
            </a:pPr>
            <a:r>
              <a:rPr lang="ar-EG" sz="2800" dirty="0"/>
              <a:t>ثم قرأة الاستنتاجات </a:t>
            </a:r>
            <a:r>
              <a:rPr lang="en-US" sz="2800" dirty="0"/>
              <a:t>Conclusion </a:t>
            </a:r>
            <a:endParaRPr lang="ar-EG" sz="2800" dirty="0"/>
          </a:p>
          <a:p>
            <a:pPr algn="r" rtl="1">
              <a:spcBef>
                <a:spcPts val="600"/>
              </a:spcBef>
              <a:spcAft>
                <a:spcPts val="600"/>
              </a:spcAft>
              <a:buSzPts val="2400"/>
              <a:tabLst/>
            </a:pPr>
            <a:r>
              <a:rPr lang="ar-EG" sz="2800" dirty="0">
                <a:solidFill>
                  <a:srgbClr val="FF0000"/>
                </a:solidFill>
              </a:rPr>
              <a:t>الاختيار</a:t>
            </a:r>
            <a:r>
              <a:rPr lang="ar-EG" sz="2800" dirty="0"/>
              <a:t>: </a:t>
            </a:r>
          </a:p>
          <a:p>
            <a:pPr algn="r" rtl="1">
              <a:spcBef>
                <a:spcPts val="600"/>
              </a:spcBef>
              <a:spcAft>
                <a:spcPts val="600"/>
              </a:spcAft>
              <a:buSzPts val="2400"/>
              <a:tabLst/>
            </a:pPr>
            <a:r>
              <a:rPr lang="ar-EG" sz="2800" dirty="0"/>
              <a:t>اختيار الأبعاد والأفكار والعلاقات التى لم يتم دراستها بعد، يجب الاهتمام بالدراسات الحديثة لأن القديمة قد يكون تم التعديل عليها، وأحيانا يقوم الباحث بتفسير النتائج.</a:t>
            </a:r>
            <a:endParaRPr lang="ar-EG" sz="2800" b="0" i="0" dirty="0">
              <a:solidFill>
                <a:srgbClr val="3C4043"/>
              </a:solidFill>
              <a:effectLst/>
              <a:latin typeface="Roboto" panose="02000000000000000000" pitchFamily="2" charset="0"/>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312957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10173130" cy="58206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8694688"/>
          </a:xfrm>
          <a:prstGeom prst="rect">
            <a:avLst/>
          </a:prstGeom>
          <a:noFill/>
        </p:spPr>
        <p:txBody>
          <a:bodyPr wrap="square" rtlCol="0">
            <a:spAutoFit/>
          </a:bodyPr>
          <a:lstStyle/>
          <a:p>
            <a:pPr algn="r" rtl="1">
              <a:spcBef>
                <a:spcPts val="600"/>
              </a:spcBef>
              <a:spcAft>
                <a:spcPts val="600"/>
              </a:spcAft>
            </a:pPr>
            <a:r>
              <a:rPr lang="ar-EG" sz="2800" b="1" dirty="0">
                <a:solidFill>
                  <a:srgbClr val="FF0000"/>
                </a:solidFill>
                <a:latin typeface="Alexandria" charset="0"/>
              </a:rPr>
              <a:t>استخدام قواعد البيانات على الإنترنت </a:t>
            </a:r>
            <a:endParaRPr lang="ar-EG" sz="2400" b="1" dirty="0">
              <a:solidFill>
                <a:srgbClr val="FF0000"/>
              </a:solidFill>
              <a:latin typeface="Alexandria" charset="0"/>
              <a:cs typeface="+mj-cs"/>
            </a:endParaRPr>
          </a:p>
          <a:p>
            <a:pPr marL="0" lvl="0" indent="0" algn="r" rtl="1">
              <a:spcBef>
                <a:spcPts val="600"/>
              </a:spcBef>
              <a:spcAft>
                <a:spcPts val="600"/>
              </a:spcAft>
              <a:buSzPts val="2400"/>
              <a:buNone/>
              <a:tabLst/>
            </a:pPr>
            <a:r>
              <a:rPr lang="ar-EG" sz="2800" b="0" i="0" dirty="0">
                <a:solidFill>
                  <a:srgbClr val="3C4043"/>
                </a:solidFill>
                <a:effectLst/>
                <a:latin typeface="Roboto" panose="02000000000000000000" pitchFamily="2" charset="0"/>
                <a:cs typeface="+mj-cs"/>
              </a:rPr>
              <a:t>عادة ما تكون قواعد البيانات عبر الإنترنت هي الطريقة المفضلة للحصول على البيانات والمعلومات الازمة للدراسة. </a:t>
            </a:r>
          </a:p>
          <a:p>
            <a:pPr marL="0" lvl="0" indent="0" algn="r" rtl="1">
              <a:spcBef>
                <a:spcPts val="600"/>
              </a:spcBef>
              <a:spcAft>
                <a:spcPts val="600"/>
              </a:spcAft>
              <a:buSzPts val="2400"/>
              <a:buNone/>
              <a:tabLst/>
            </a:pPr>
            <a:r>
              <a:rPr lang="ar-EG" sz="2800" dirty="0">
                <a:solidFill>
                  <a:srgbClr val="3C4043"/>
                </a:solidFill>
                <a:latin typeface="Roboto" panose="02000000000000000000" pitchFamily="2" charset="0"/>
                <a:cs typeface="+mj-cs"/>
              </a:rPr>
              <a:t>مثال:</a:t>
            </a:r>
          </a:p>
          <a:p>
            <a:pPr marL="457200" lvl="0" indent="-457200" algn="r" rtl="1">
              <a:spcBef>
                <a:spcPts val="600"/>
              </a:spcBef>
              <a:spcAft>
                <a:spcPts val="600"/>
              </a:spcAft>
              <a:buSzPts val="2400"/>
              <a:buFont typeface="Arial" panose="020B0604020202020204" pitchFamily="34" charset="0"/>
              <a:buChar char="•"/>
              <a:tabLst/>
            </a:pPr>
            <a:r>
              <a:rPr lang="ar-EG" sz="2800" b="0" i="0" dirty="0">
                <a:solidFill>
                  <a:srgbClr val="3C4043"/>
                </a:solidFill>
                <a:effectLst/>
                <a:latin typeface="Roboto" panose="02000000000000000000" pitchFamily="2" charset="0"/>
                <a:cs typeface="+mj-cs"/>
              </a:rPr>
              <a:t>الباحث العلمي جوجل (</a:t>
            </a:r>
            <a:r>
              <a:rPr lang="en-US" sz="2800" b="0" i="0" dirty="0">
                <a:solidFill>
                  <a:srgbClr val="3C4043"/>
                </a:solidFill>
                <a:effectLst/>
                <a:latin typeface="Roboto" panose="02000000000000000000" pitchFamily="2" charset="0"/>
                <a:cs typeface="+mj-cs"/>
              </a:rPr>
              <a:t>Google Scholar</a:t>
            </a:r>
            <a:r>
              <a:rPr lang="ar-EG" sz="2800" b="0" i="0" dirty="0">
                <a:solidFill>
                  <a:srgbClr val="3C4043"/>
                </a:solidFill>
                <a:effectLst/>
                <a:latin typeface="Roboto" panose="02000000000000000000" pitchFamily="2" charset="0"/>
                <a:cs typeface="+mj-cs"/>
              </a:rPr>
              <a:t>)</a:t>
            </a:r>
          </a:p>
          <a:p>
            <a:pPr marL="457200" lvl="0" indent="-457200" algn="r" rtl="1">
              <a:spcBef>
                <a:spcPts val="600"/>
              </a:spcBef>
              <a:spcAft>
                <a:spcPts val="600"/>
              </a:spcAft>
              <a:buSzPts val="2400"/>
              <a:buFont typeface="Arial" panose="020B0604020202020204" pitchFamily="34" charset="0"/>
              <a:buChar char="•"/>
              <a:tabLst/>
            </a:pPr>
            <a:r>
              <a:rPr lang="en-US" sz="2800" b="0" i="0" dirty="0">
                <a:solidFill>
                  <a:srgbClr val="3C4043"/>
                </a:solidFill>
                <a:effectLst/>
                <a:latin typeface="Roboto" panose="02000000000000000000" pitchFamily="2" charset="0"/>
                <a:cs typeface="+mj-cs"/>
              </a:rPr>
              <a:t>JSTOR</a:t>
            </a:r>
          </a:p>
          <a:p>
            <a:pPr marL="457200" lvl="0" indent="-457200" algn="r" rtl="1">
              <a:spcBef>
                <a:spcPts val="600"/>
              </a:spcBef>
              <a:spcAft>
                <a:spcPts val="600"/>
              </a:spcAft>
              <a:buSzPts val="2400"/>
              <a:buFont typeface="Arial" panose="020B0604020202020204" pitchFamily="34" charset="0"/>
              <a:buChar char="•"/>
              <a:tabLst/>
            </a:pPr>
            <a:r>
              <a:rPr lang="en-US" sz="2800" dirty="0">
                <a:solidFill>
                  <a:srgbClr val="3C4043"/>
                </a:solidFill>
                <a:latin typeface="Roboto" panose="02000000000000000000" pitchFamily="2" charset="0"/>
                <a:cs typeface="+mj-cs"/>
              </a:rPr>
              <a:t>EBSCO</a:t>
            </a:r>
          </a:p>
          <a:p>
            <a:pPr marL="457200" lvl="0" indent="-457200" algn="r" rtl="1">
              <a:spcBef>
                <a:spcPts val="600"/>
              </a:spcBef>
              <a:spcAft>
                <a:spcPts val="600"/>
              </a:spcAft>
              <a:buSzPts val="2400"/>
              <a:buFont typeface="Arial" panose="020B0604020202020204" pitchFamily="34" charset="0"/>
              <a:buChar char="•"/>
              <a:tabLst/>
            </a:pPr>
            <a:r>
              <a:rPr lang="en-US" sz="2800" b="0" i="0" dirty="0">
                <a:solidFill>
                  <a:srgbClr val="3C4043"/>
                </a:solidFill>
                <a:effectLst/>
                <a:latin typeface="Roboto" panose="02000000000000000000" pitchFamily="2" charset="0"/>
                <a:cs typeface="+mj-cs"/>
              </a:rPr>
              <a:t>ProQuest</a:t>
            </a:r>
          </a:p>
          <a:p>
            <a:pPr marL="457200" lvl="0" indent="-457200" algn="r" rtl="1">
              <a:spcBef>
                <a:spcPts val="600"/>
              </a:spcBef>
              <a:spcAft>
                <a:spcPts val="600"/>
              </a:spcAft>
              <a:buSzPts val="2400"/>
              <a:buFont typeface="Arial" panose="020B0604020202020204" pitchFamily="34" charset="0"/>
              <a:buChar char="•"/>
              <a:tabLst/>
            </a:pPr>
            <a:r>
              <a:rPr lang="en-US" sz="2800" dirty="0">
                <a:solidFill>
                  <a:srgbClr val="3C4043"/>
                </a:solidFill>
                <a:latin typeface="Roboto" panose="02000000000000000000" pitchFamily="2" charset="0"/>
                <a:cs typeface="+mj-cs"/>
              </a:rPr>
              <a:t>UMI</a:t>
            </a:r>
          </a:p>
          <a:p>
            <a:pPr marL="457200" lvl="0" indent="-457200" algn="r" rtl="1">
              <a:spcBef>
                <a:spcPts val="600"/>
              </a:spcBef>
              <a:spcAft>
                <a:spcPts val="600"/>
              </a:spcAft>
              <a:buSzPts val="2400"/>
              <a:buFont typeface="Arial" panose="020B0604020202020204" pitchFamily="34" charset="0"/>
              <a:buChar char="•"/>
              <a:tabLst/>
            </a:pPr>
            <a:r>
              <a:rPr lang="ar-EG" sz="2800" b="0" i="0" dirty="0">
                <a:solidFill>
                  <a:srgbClr val="3C4043"/>
                </a:solidFill>
                <a:effectLst/>
                <a:latin typeface="Roboto" panose="02000000000000000000" pitchFamily="2" charset="0"/>
                <a:cs typeface="+mj-cs"/>
              </a:rPr>
              <a:t>دار المنظ</a:t>
            </a:r>
            <a:r>
              <a:rPr lang="ar-EG" sz="2800" dirty="0">
                <a:solidFill>
                  <a:srgbClr val="3C4043"/>
                </a:solidFill>
                <a:latin typeface="Roboto" panose="02000000000000000000" pitchFamily="2" charset="0"/>
                <a:cs typeface="+mj-cs"/>
              </a:rPr>
              <a:t>ومة، وبنك المعرفة المصرى</a:t>
            </a:r>
          </a:p>
          <a:p>
            <a:pPr lvl="0" algn="r" rtl="1">
              <a:spcBef>
                <a:spcPts val="600"/>
              </a:spcBef>
              <a:spcAft>
                <a:spcPts val="600"/>
              </a:spcAft>
              <a:buSzPts val="2400"/>
              <a:tabLst/>
            </a:pPr>
            <a:endParaRPr lang="ar-EG" sz="2400" b="0" i="0" dirty="0">
              <a:solidFill>
                <a:srgbClr val="3C4043"/>
              </a:solidFill>
              <a:effectLst/>
              <a:latin typeface="Roboto" panose="02000000000000000000" pitchFamily="2" charset="0"/>
              <a:cs typeface="+mj-cs"/>
            </a:endParaRPr>
          </a:p>
          <a:p>
            <a:pPr algn="r" rtl="1">
              <a:spcBef>
                <a:spcPts val="600"/>
              </a:spcBef>
              <a:spcAft>
                <a:spcPts val="600"/>
              </a:spcAft>
              <a:buSzPts val="2400"/>
              <a:tabLst/>
            </a:pPr>
            <a:endParaRPr lang="ar-EG" sz="2800" b="0" i="0" dirty="0">
              <a:solidFill>
                <a:srgbClr val="3C4043"/>
              </a:solidFill>
              <a:effectLst/>
              <a:latin typeface="Roboto" panose="02000000000000000000" pitchFamily="2" charset="0"/>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797112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6186309"/>
          </a:xfrm>
          <a:prstGeom prst="rect">
            <a:avLst/>
          </a:prstGeom>
          <a:noFill/>
        </p:spPr>
        <p:txBody>
          <a:bodyPr wrap="square" rtlCol="0">
            <a:spAutoFit/>
          </a:bodyPr>
          <a:lstStyle/>
          <a:p>
            <a:pPr algn="r" rtl="1"/>
            <a:r>
              <a:rPr lang="ar-EG" sz="2800" b="1" dirty="0">
                <a:solidFill>
                  <a:srgbClr val="FF0000"/>
                </a:solidFill>
                <a:latin typeface="Alexandria" charset="0"/>
              </a:rPr>
              <a:t>التعليق على الدراسات السابقة والوصول للفجوة البحثية</a:t>
            </a:r>
          </a:p>
          <a:p>
            <a:pPr algn="just" rtl="1">
              <a:spcBef>
                <a:spcPts val="600"/>
              </a:spcBef>
              <a:spcAft>
                <a:spcPts val="600"/>
              </a:spcAft>
            </a:pPr>
            <a:endParaRPr lang="ar-EG" sz="2800" b="1" dirty="0">
              <a:solidFill>
                <a:srgbClr val="FF0000"/>
              </a:solidFill>
              <a:latin typeface="Alexandria" charset="0"/>
            </a:endParaRPr>
          </a:p>
          <a:p>
            <a:pPr algn="just" rtl="1">
              <a:spcBef>
                <a:spcPts val="600"/>
              </a:spcBef>
              <a:spcAft>
                <a:spcPts val="600"/>
              </a:spcAft>
            </a:pPr>
            <a:r>
              <a:rPr lang="ar-EG" sz="2800" b="0" i="0" dirty="0">
                <a:solidFill>
                  <a:srgbClr val="3C4043"/>
                </a:solidFill>
                <a:effectLst/>
                <a:latin typeface="Roboto" panose="02000000000000000000" pitchFamily="2" charset="0"/>
              </a:rPr>
              <a:t>يقوم الباحث بعرض أوجه التشابة والاختلافات بين دراسته الحالية وكل دراسة سابقة على حدة، أو يقوم بعرض كل الدراسات </a:t>
            </a:r>
            <a:r>
              <a:rPr lang="ar-EG" sz="2800" dirty="0">
                <a:solidFill>
                  <a:srgbClr val="3C4043"/>
                </a:solidFill>
                <a:latin typeface="Roboto" panose="02000000000000000000" pitchFamily="2" charset="0"/>
              </a:rPr>
              <a:t>ثم يعرض أوجه التشابه والاختلافات بين دراسته وكل الدراسات السابقة، ولامانع من كلا الأمرين.</a:t>
            </a:r>
          </a:p>
          <a:p>
            <a:pPr algn="just" rtl="1">
              <a:spcBef>
                <a:spcPts val="600"/>
              </a:spcBef>
              <a:spcAft>
                <a:spcPts val="600"/>
              </a:spcAft>
            </a:pPr>
            <a:r>
              <a:rPr lang="ar-EG" sz="2800" b="0" i="0" dirty="0">
                <a:solidFill>
                  <a:srgbClr val="3C4043"/>
                </a:solidFill>
                <a:effectLst/>
                <a:latin typeface="Roboto" panose="02000000000000000000" pitchFamily="2" charset="0"/>
              </a:rPr>
              <a:t>من خلال مناقشة وتحليل </a:t>
            </a:r>
            <a:r>
              <a:rPr lang="ar-EG" sz="2800" dirty="0">
                <a:solidFill>
                  <a:srgbClr val="3C4043"/>
                </a:solidFill>
                <a:latin typeface="Roboto" panose="02000000000000000000" pitchFamily="2" charset="0"/>
              </a:rPr>
              <a:t>الاختلافات والتشابهات يمكن للباحث الوصول للفجوة البحثية التى تتمثل فى عدم تناول أحد الأبعاد أو الأفكار بالدراسة، أو وجود اختلافات سببها اختلاف مجال التطبيق أو السياق الثقافى إلى أخره -------.</a:t>
            </a:r>
            <a:endParaRPr lang="ar-EG" sz="2800" b="0" i="0" dirty="0">
              <a:solidFill>
                <a:srgbClr val="3C4043"/>
              </a:solidFill>
              <a:effectLst/>
              <a:latin typeface="Roboto" panose="02000000000000000000" pitchFamily="2" charset="0"/>
            </a:endParaRPr>
          </a:p>
          <a:p>
            <a:pPr marL="514350" indent="-514350" algn="just"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just" rtl="1">
              <a:spcBef>
                <a:spcPts val="600"/>
              </a:spcBef>
              <a:spcAft>
                <a:spcPts val="60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just" rtl="1">
              <a:spcBef>
                <a:spcPts val="600"/>
              </a:spcBef>
              <a:spcAft>
                <a:spcPts val="60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4051085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7355860"/>
          </a:xfrm>
          <a:prstGeom prst="rect">
            <a:avLst/>
          </a:prstGeom>
          <a:noFill/>
        </p:spPr>
        <p:txBody>
          <a:bodyPr wrap="square" rtlCol="0">
            <a:spAutoFit/>
          </a:bodyPr>
          <a:lstStyle/>
          <a:p>
            <a:pPr algn="r" rtl="1"/>
            <a:r>
              <a:rPr lang="ar-EG" sz="2800" b="1" dirty="0">
                <a:solidFill>
                  <a:srgbClr val="FF0000"/>
                </a:solidFill>
                <a:latin typeface="Alexandria" charset="0"/>
              </a:rPr>
              <a:t> كيفية كتابة مراجعة واضحة ومتماسكة للأدبيات </a:t>
            </a:r>
            <a:endParaRPr lang="ar-EG" sz="2800" b="1" dirty="0">
              <a:solidFill>
                <a:srgbClr val="FF0000"/>
              </a:solidFill>
              <a:latin typeface="Alexandria" charset="0"/>
              <a:cs typeface="+mj-cs"/>
            </a:endParaRPr>
          </a:p>
          <a:p>
            <a:pPr marL="514350" indent="-514350" algn="r" rtl="1">
              <a:buFont typeface="+mj-lt"/>
              <a:buAutoNum type="arabicPeriod"/>
            </a:pPr>
            <a:r>
              <a:rPr lang="ar-EG" sz="2800" dirty="0">
                <a:solidFill>
                  <a:srgbClr val="3C4043"/>
                </a:solidFill>
                <a:latin typeface="Roboto" panose="02000000000000000000" pitchFamily="2" charset="0"/>
                <a:cs typeface="+mj-cs"/>
              </a:rPr>
              <a:t>وضع خطة تنظيمية أو مخطط تفصيلي.</a:t>
            </a:r>
          </a:p>
          <a:p>
            <a:pPr marL="514350" indent="-514350" algn="r" rtl="1">
              <a:buFont typeface="+mj-lt"/>
              <a:buAutoNum type="arabicPeriod"/>
            </a:pPr>
            <a:r>
              <a:rPr lang="ar-EG" sz="2800" dirty="0">
                <a:solidFill>
                  <a:srgbClr val="3C4043"/>
                </a:solidFill>
                <a:latin typeface="Roboto" panose="02000000000000000000" pitchFamily="2" charset="0"/>
                <a:cs typeface="+mj-cs"/>
              </a:rPr>
              <a:t> التأكيد على الارتباط</a:t>
            </a:r>
            <a:r>
              <a:rPr lang="ar-EG" sz="2400" dirty="0">
                <a:solidFill>
                  <a:srgbClr val="3C4043"/>
                </a:solidFill>
                <a:latin typeface="Roboto" panose="02000000000000000000" pitchFamily="2" charset="0"/>
                <a:cs typeface="+mj-cs"/>
              </a:rPr>
              <a:t> </a:t>
            </a:r>
            <a:r>
              <a:rPr lang="ar-EG" sz="2800" dirty="0">
                <a:solidFill>
                  <a:srgbClr val="3C4043"/>
                </a:solidFill>
                <a:latin typeface="Roboto" panose="02000000000000000000" pitchFamily="2" charset="0"/>
                <a:cs typeface="+mj-cs"/>
              </a:rPr>
              <a:t>(كيف ترتبط الأدبيات بالمشكلة).</a:t>
            </a:r>
          </a:p>
          <a:p>
            <a:pPr marL="514350" indent="-514350" algn="r" rtl="1">
              <a:buFont typeface="+mj-lt"/>
              <a:buAutoNum type="arabicPeriod"/>
            </a:pPr>
            <a:r>
              <a:rPr lang="ar-EG" sz="2800" dirty="0">
                <a:solidFill>
                  <a:srgbClr val="3C4043"/>
                </a:solidFill>
                <a:latin typeface="Roboto" panose="02000000000000000000" pitchFamily="2" charset="0"/>
                <a:cs typeface="+mj-cs"/>
              </a:rPr>
              <a:t>استخدم الانتقال المنطقي من موضوع لأخر بالاستعانة بالأدبيات.</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معرفة الفرق بين وصف الأدبيات وسرقتها.</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قم دائمًا بنسب الفضل لأصحابه عندما يكون ذلك مستحقًا. </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قلل من استخدامك للاقتباسات المباشرة من كتابات الآخرين.</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لخص ما قلته فى كل جزء وتذكر أن مسودتك الأولى لن تكون بالتأكيد مسودتك الأخيرة. </a:t>
            </a:r>
          </a:p>
          <a:p>
            <a:pPr marL="432054" lvl="0" indent="-432054" algn="r" rtl="1">
              <a:spcAft>
                <a:spcPct val="0"/>
              </a:spcAft>
              <a:buSzPts val="2400"/>
              <a:buFont typeface="+mj-lt"/>
              <a:buAutoNum type="arabicPeriod" startAt="5"/>
              <a:tabLst/>
            </a:pPr>
            <a:r>
              <a:rPr lang="ar-EG" sz="2800" dirty="0">
                <a:solidFill>
                  <a:srgbClr val="3C4043"/>
                </a:solidFill>
                <a:latin typeface="Roboto" panose="02000000000000000000" pitchFamily="2" charset="0"/>
                <a:cs typeface="+mj-cs"/>
              </a:rPr>
              <a:t>اطلب من الآخرين النصيحة والتعليقات.</a:t>
            </a:r>
            <a:endParaRPr lang="en-US" sz="2800" dirty="0">
              <a:solidFill>
                <a:srgbClr val="3C4043"/>
              </a:solidFill>
              <a:latin typeface="Roboto" panose="02000000000000000000" pitchFamily="2" charset="0"/>
              <a:cs typeface="+mj-cs"/>
            </a:endParaRPr>
          </a:p>
          <a:p>
            <a:pPr marL="514350" indent="-514350" algn="r" rtl="1">
              <a:buFont typeface="+mj-lt"/>
              <a:buAutoNum type="arabicPeriod"/>
            </a:pPr>
            <a:endParaRPr lang="ar-EG" sz="2800" dirty="0">
              <a:solidFill>
                <a:srgbClr val="3C4043"/>
              </a:solidFill>
              <a:latin typeface="Roboto" panose="02000000000000000000" pitchFamily="2" charset="0"/>
              <a:cs typeface="+mj-cs"/>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2018999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49"/>
            <a:ext cx="9345750" cy="51941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3416320"/>
          </a:xfrm>
          <a:prstGeom prst="rect">
            <a:avLst/>
          </a:prstGeom>
          <a:noFill/>
        </p:spPr>
        <p:txBody>
          <a:bodyPr wrap="square" rtlCol="0">
            <a:spAutoFit/>
          </a:bodyPr>
          <a:lstStyle/>
          <a:p>
            <a:pPr algn="r" rtl="1"/>
            <a:r>
              <a:rPr lang="ar-EG" sz="2800" b="1" dirty="0">
                <a:solidFill>
                  <a:srgbClr val="FF0000"/>
                </a:solidFill>
                <a:latin typeface="Alexandria" charset="0"/>
              </a:rPr>
              <a:t>ينصح باستخدام المصفوفة التالية فى كتابة الدراسات السابقة</a:t>
            </a:r>
            <a:endParaRPr lang="en-US" sz="2800" b="1" dirty="0">
              <a:solidFill>
                <a:srgbClr val="FF0000"/>
              </a:solidFill>
              <a:latin typeface="Alexandria" charset="0"/>
            </a:endParaRPr>
          </a:p>
          <a:p>
            <a:pPr algn="r" rtl="1"/>
            <a:r>
              <a:rPr lang="ar-EG" sz="2800" b="1" dirty="0">
                <a:solidFill>
                  <a:srgbClr val="FF0000"/>
                </a:solidFill>
                <a:latin typeface="Alexandria" charset="0"/>
              </a:rPr>
              <a:t>  </a:t>
            </a:r>
          </a:p>
          <a:p>
            <a:pPr algn="r" rtl="1">
              <a:spcBef>
                <a:spcPts val="600"/>
              </a:spcBef>
              <a:spcAft>
                <a:spcPts val="600"/>
              </a:spcAft>
              <a:buSzPts val="2400"/>
              <a:tabLst/>
            </a:pPr>
            <a:endParaRPr lang="ar-EG" sz="2800" b="0" i="0" dirty="0">
              <a:solidFill>
                <a:srgbClr val="3C4043"/>
              </a:solidFill>
              <a:effectLst/>
              <a:latin typeface="Roboto" panose="02000000000000000000" pitchFamily="2" charset="0"/>
            </a:endParaRPr>
          </a:p>
          <a:p>
            <a:pPr marL="514350" indent="-514350" algn="r" rtl="1">
              <a:spcBef>
                <a:spcPts val="600"/>
              </a:spcBef>
              <a:spcAft>
                <a:spcPts val="600"/>
              </a:spcAft>
              <a:buSzPts val="2400"/>
              <a:buFont typeface="+mj-lt"/>
              <a:buAutoNum type="arabicPeriod"/>
              <a:tabLst/>
            </a:pPr>
            <a:endParaRPr lang="ar-EG" sz="2800" b="0" i="0" dirty="0">
              <a:solidFill>
                <a:srgbClr val="3C4043"/>
              </a:solidFill>
              <a:effectLst/>
              <a:latin typeface="Roboto" panose="02000000000000000000" pitchFamily="2" charset="0"/>
              <a:cs typeface="+mj-cs"/>
            </a:endParaRPr>
          </a:p>
          <a:p>
            <a:pPr marL="342900" indent="-342900" algn="r" rtl="1">
              <a:spcAft>
                <a:spcPct val="0"/>
              </a:spcAft>
              <a:buSzPts val="2400"/>
              <a:buFont typeface="Arial" panose="020B0604020202020204" pitchFamily="34" charset="0"/>
              <a:buChar char="•"/>
              <a:tabLst/>
            </a:pPr>
            <a:endParaRPr lang="en-US" sz="2800" kern="1200" dirty="0">
              <a:solidFill>
                <a:srgbClr val="000000"/>
              </a:solidFill>
              <a:latin typeface="Arial (Body)"/>
              <a:ea typeface="+mn-ea"/>
              <a:cs typeface="+mn-cs"/>
            </a:endParaRPr>
          </a:p>
          <a:p>
            <a:pPr lvl="0" algn="r" rtl="1">
              <a:spcAft>
                <a:spcPct val="0"/>
              </a:spcAft>
              <a:buSzPts val="2400"/>
              <a:tabLst/>
            </a:pPr>
            <a:r>
              <a:rPr lang="ar-EG" sz="2800" dirty="0"/>
              <a:t> </a:t>
            </a:r>
            <a:endParaRPr lang="en-US" sz="2800" dirty="0"/>
          </a:p>
          <a:p>
            <a:pPr algn="r" rtl="1"/>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xmlns="" id="{83FA7304-F63F-AF36-6632-72E2E83A97A0}"/>
              </a:ext>
            </a:extLst>
          </p:cNvPr>
          <p:cNvPicPr>
            <a:picLocks noChangeAspect="1"/>
          </p:cNvPicPr>
          <p:nvPr/>
        </p:nvPicPr>
        <p:blipFill rotWithShape="1">
          <a:blip r:embed="rId3"/>
          <a:srcRect l="25213" t="31749" r="29787" b="50000"/>
          <a:stretch/>
        </p:blipFill>
        <p:spPr>
          <a:xfrm>
            <a:off x="1606058" y="1891799"/>
            <a:ext cx="9148761" cy="2933750"/>
          </a:xfrm>
          <a:prstGeom prst="rect">
            <a:avLst/>
          </a:prstGeom>
        </p:spPr>
      </p:pic>
    </p:spTree>
    <p:extLst>
      <p:ext uri="{BB962C8B-B14F-4D97-AF65-F5344CB8AC3E}">
        <p14:creationId xmlns:p14="http://schemas.microsoft.com/office/powerpoint/2010/main" val="16451753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1423125" y="1282550"/>
            <a:ext cx="9345750" cy="429290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p:cNvSpPr txBox="1"/>
          <p:nvPr/>
        </p:nvSpPr>
        <p:spPr>
          <a:xfrm>
            <a:off x="1423125" y="1282549"/>
            <a:ext cx="9162817" cy="2646878"/>
          </a:xfrm>
          <a:prstGeom prst="rect">
            <a:avLst/>
          </a:prstGeom>
          <a:noFill/>
        </p:spPr>
        <p:txBody>
          <a:bodyPr wrap="square" rtlCol="0">
            <a:spAutoFit/>
          </a:bodyPr>
          <a:lstStyle/>
          <a:p>
            <a:pPr algn="ctr" rtl="1">
              <a:spcBef>
                <a:spcPts val="600"/>
              </a:spcBef>
              <a:spcAft>
                <a:spcPts val="600"/>
              </a:spcAft>
            </a:pPr>
            <a:endParaRPr lang="ar-EG" sz="4000" b="1" dirty="0">
              <a:solidFill>
                <a:srgbClr val="FF0000"/>
              </a:solidFill>
              <a:latin typeface="Alexandria" charset="0"/>
            </a:endParaRPr>
          </a:p>
          <a:p>
            <a:pPr algn="ctr" rtl="1">
              <a:spcBef>
                <a:spcPts val="600"/>
              </a:spcBef>
              <a:spcAft>
                <a:spcPts val="600"/>
              </a:spcAft>
            </a:pPr>
            <a:r>
              <a:rPr lang="ar-EG" sz="4000" b="1" dirty="0">
                <a:solidFill>
                  <a:srgbClr val="FF0000"/>
                </a:solidFill>
                <a:latin typeface="Alexandria" charset="0"/>
              </a:rPr>
              <a:t>تطبيق عملى</a:t>
            </a:r>
          </a:p>
          <a:p>
            <a:pPr algn="ctr" rtl="1">
              <a:spcBef>
                <a:spcPts val="600"/>
              </a:spcBef>
              <a:spcAft>
                <a:spcPts val="600"/>
              </a:spcAft>
            </a:pPr>
            <a:r>
              <a:rPr lang="ar-EG" sz="2800" b="1" dirty="0">
                <a:solidFill>
                  <a:srgbClr val="FF0000"/>
                </a:solidFill>
                <a:latin typeface="Alexandria" charset="0"/>
              </a:rPr>
              <a:t>على بعض البحوث</a:t>
            </a:r>
          </a:p>
          <a:p>
            <a:pPr algn="ctr" rtl="1">
              <a:spcBef>
                <a:spcPts val="600"/>
              </a:spcBef>
              <a:spcAft>
                <a:spcPts val="600"/>
              </a:spcAft>
            </a:pPr>
            <a:r>
              <a:rPr lang="ar-EG" sz="2800" b="1" dirty="0">
                <a:solidFill>
                  <a:srgbClr val="FF0000"/>
                </a:solidFill>
                <a:latin typeface="Alexandria" charset="0"/>
              </a:rPr>
              <a:t>يرجى مراجعة المحاضرة المسجلة </a:t>
            </a:r>
            <a:endParaRPr lang="ar-EG" sz="2800" b="1" dirty="0">
              <a:solidFill>
                <a:srgbClr val="FF0000"/>
              </a:solidFill>
              <a:latin typeface="Alexandria" charset="0"/>
              <a:cs typeface="Alexandria" charset="0"/>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29345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463344" y="641913"/>
            <a:ext cx="5547684" cy="646331"/>
          </a:xfrm>
          <a:prstGeom prst="rect">
            <a:avLst/>
          </a:prstGeom>
          <a:noFill/>
        </p:spPr>
        <p:txBody>
          <a:bodyPr wrap="square" rtlCol="0">
            <a:spAutoFit/>
          </a:bodyPr>
          <a:lstStyle/>
          <a:p>
            <a:pPr algn="ctr"/>
            <a:r>
              <a:rPr lang="ar-EG" sz="3600" b="1" dirty="0">
                <a:solidFill>
                  <a:srgbClr val="00B0F0"/>
                </a:solidFill>
                <a:latin typeface="Alexandria" charset="0"/>
                <a:cs typeface="Alexandria" charset="0"/>
              </a:rPr>
              <a:t>أخلاقيات البحث العلمى</a:t>
            </a:r>
            <a:endParaRPr lang="en-US" sz="36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03909" y="899652"/>
            <a:ext cx="11984231" cy="6771084"/>
          </a:xfrm>
          <a:prstGeom prst="rect">
            <a:avLst/>
          </a:prstGeom>
          <a:noFill/>
        </p:spPr>
        <p:txBody>
          <a:bodyPr wrap="square" rtlCol="0">
            <a:spAutoFit/>
          </a:bodyPr>
          <a:lstStyle/>
          <a:p>
            <a:pPr marL="285750" indent="-285750" algn="r" rtl="1">
              <a:buFont typeface="Arial" panose="020B0604020202020204" pitchFamily="34" charset="0"/>
              <a:buChar char="•"/>
            </a:pPr>
            <a:endParaRPr lang="en-US" sz="1400" dirty="0">
              <a:latin typeface="Alexandria" charset="0"/>
              <a:cs typeface="Alexandria" charset="0"/>
            </a:endParaRPr>
          </a:p>
          <a:p>
            <a:pPr marL="285750" indent="-285750" algn="r" rtl="1">
              <a:buFont typeface="Arial" panose="020B0604020202020204" pitchFamily="34" charset="0"/>
              <a:buChar char="•"/>
            </a:pPr>
            <a:r>
              <a:rPr lang="ar-EG" sz="2800" dirty="0"/>
              <a:t>أن المشاركة في أى بحث يعتبر عمل تطوعي.</a:t>
            </a:r>
          </a:p>
          <a:p>
            <a:pPr marL="285750" indent="-285750" algn="r" rtl="1">
              <a:buFont typeface="Arial" panose="020B0604020202020204" pitchFamily="34" charset="0"/>
              <a:buChar char="•"/>
            </a:pPr>
            <a:r>
              <a:rPr lang="ar-EG" sz="2800" dirty="0"/>
              <a:t>ضرورة توضيح الهدف من الدراسة لجميع المشاركين.</a:t>
            </a:r>
          </a:p>
          <a:p>
            <a:pPr marL="285750" indent="-285750" algn="r" rtl="1">
              <a:buFont typeface="Arial" panose="020B0604020202020204" pitchFamily="34" charset="0"/>
              <a:buChar char="•"/>
            </a:pPr>
            <a:r>
              <a:rPr lang="ar-EG" sz="2800" dirty="0"/>
              <a:t>ضرورة الحصول على موافقة صريحه من المشاركين.</a:t>
            </a:r>
          </a:p>
          <a:p>
            <a:pPr marL="285750" indent="-285750" algn="r" rtl="1">
              <a:buFont typeface="Arial" panose="020B0604020202020204" pitchFamily="34" charset="0"/>
              <a:buChar char="•"/>
            </a:pPr>
            <a:r>
              <a:rPr lang="ar-EG" sz="2800" dirty="0"/>
              <a:t>معاملة كافة البيانات بمنتهى السرية، واحترام خصوصية المشاركين.</a:t>
            </a:r>
          </a:p>
          <a:p>
            <a:pPr marL="285750" indent="-285750" algn="r" rtl="1">
              <a:buFont typeface="Arial" panose="020B0604020202020204" pitchFamily="34" charset="0"/>
              <a:buChar char="•"/>
            </a:pPr>
            <a:r>
              <a:rPr lang="ar-EG" sz="2800" dirty="0"/>
              <a:t>استخدام البيانات لأغراض البحث العلمي فقط.</a:t>
            </a:r>
          </a:p>
          <a:p>
            <a:pPr marL="285750" indent="-285750" algn="r" rtl="1">
              <a:buFont typeface="Arial" panose="020B0604020202020204" pitchFamily="34" charset="0"/>
              <a:buChar char="•"/>
            </a:pPr>
            <a:r>
              <a:rPr lang="ar-EG" sz="2800" dirty="0"/>
              <a:t>عدم تعريض المشاركين الي مشكلات صحية أو نفسية أو وظيفية.</a:t>
            </a:r>
          </a:p>
          <a:p>
            <a:pPr marL="285750" indent="-285750" algn="r" rtl="1">
              <a:buFont typeface="Arial" panose="020B0604020202020204" pitchFamily="34" charset="0"/>
              <a:buChar char="•"/>
            </a:pPr>
            <a:r>
              <a:rPr lang="ar-EG" sz="2800" dirty="0"/>
              <a:t>الأمانة العلمية في النقل والتوثيق للمراجع والدراسات السابقة.</a:t>
            </a:r>
          </a:p>
          <a:p>
            <a:pPr marL="285750" indent="-285750" algn="r" rtl="1">
              <a:buFont typeface="Arial" panose="020B0604020202020204" pitchFamily="34" charset="0"/>
              <a:buChar char="•"/>
            </a:pPr>
            <a:r>
              <a:rPr lang="ar-EG" sz="2800" dirty="0"/>
              <a:t>الصدق التام في عرض النتائج السلبية والإيجابية.</a:t>
            </a:r>
          </a:p>
          <a:p>
            <a:pPr marL="285750" indent="-285750" algn="r" rtl="1">
              <a:buFont typeface="Arial" panose="020B0604020202020204" pitchFamily="34" charset="0"/>
              <a:buChar char="•"/>
            </a:pPr>
            <a:r>
              <a:rPr lang="ar-EG" sz="2800" dirty="0"/>
              <a:t>ذكر نقاط الضعف في الدراسة والتحذير من تعميم نتائجها.</a:t>
            </a:r>
          </a:p>
          <a:p>
            <a:pPr marL="285750" indent="-285750" algn="r" rtl="1">
              <a:buFont typeface="Arial" panose="020B0604020202020204" pitchFamily="34" charset="0"/>
              <a:buChar char="•"/>
            </a:pPr>
            <a:r>
              <a:rPr lang="ar-EG" sz="2800" dirty="0"/>
              <a:t>مراعاة كافة الاعتبارات القانونية والسياسية والأخلاٍقية.</a:t>
            </a:r>
          </a:p>
          <a:p>
            <a:pPr marL="285750" indent="-285750" algn="r" rtl="1">
              <a:buFont typeface="Arial" panose="020B0604020202020204" pitchFamily="34" charset="0"/>
              <a:buChar char="•"/>
            </a:pPr>
            <a:r>
              <a:rPr lang="ar-EG" sz="2800" kern="1200" dirty="0">
                <a:solidFill>
                  <a:srgbClr val="000000"/>
                </a:solidFill>
                <a:latin typeface="Arial (Body)"/>
                <a:ea typeface="+mn-ea"/>
                <a:cs typeface="+mn-cs"/>
              </a:rPr>
              <a:t>يعرف الأفراد المشاركين فى الفريق البحثى أن بإمكانهم الانسحاب في أي وقت دون التعرض لأي عقوبة.</a:t>
            </a:r>
          </a:p>
          <a:p>
            <a:pPr marL="285750" indent="-285750" algn="r" rtl="1">
              <a:buFont typeface="Arial" panose="020B0604020202020204" pitchFamily="34" charset="0"/>
              <a:buChar char="•"/>
            </a:pPr>
            <a:r>
              <a:rPr lang="ar-EG" sz="2800" kern="1200" dirty="0">
                <a:solidFill>
                  <a:srgbClr val="000000"/>
                </a:solidFill>
                <a:latin typeface="Arial (Body)"/>
                <a:ea typeface="+mn-ea"/>
                <a:cs typeface="+mn-cs"/>
              </a:rPr>
              <a:t>من المفضل أن يلتزم الباحثون بمدونة قواعد أخلاقية للسلوك المهني في مجال تخصصهم.</a:t>
            </a:r>
          </a:p>
          <a:p>
            <a:pPr marL="285750" indent="-285750" algn="r" rtl="1">
              <a:buFont typeface="Arial" panose="020B0604020202020204" pitchFamily="34" charset="0"/>
              <a:buChar char="•"/>
            </a:pPr>
            <a:endParaRPr lang="ar-EG" sz="2800" dirty="0"/>
          </a:p>
          <a:p>
            <a:pPr marL="285750" indent="-285750" algn="r" rtl="1">
              <a:buFont typeface="Arial" panose="020B0604020202020204" pitchFamily="34" charset="0"/>
              <a:buChar char="•"/>
            </a:pPr>
            <a:endParaRPr lang="en-US" sz="2800" dirty="0">
              <a:latin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7703942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terms/"/>
    <ds:schemaRef ds:uri="http://schemas.microsoft.com/office/2006/metadata/properties"/>
    <ds:schemaRef ds:uri="http://purl.org/dc/dcmitype/"/>
    <ds:schemaRef ds:uri="688354b5-287c-4cda-825e-1d7935aea40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aca13214-df29-4e3c-a050-857c0bf7bd8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1129</TotalTime>
  <Words>3410</Words>
  <Application>Microsoft Office PowerPoint</Application>
  <PresentationFormat>ملء الشاشة</PresentationFormat>
  <Paragraphs>319</Paragraphs>
  <Slides>40</Slides>
  <Notes>7</Notes>
  <HiddenSlides>0</HiddenSlides>
  <MMClips>0</MMClips>
  <ScaleCrop>false</ScaleCrop>
  <HeadingPairs>
    <vt:vector size="6" baseType="variant">
      <vt:variant>
        <vt:lpstr>الخطوط المستخدمة</vt:lpstr>
      </vt:variant>
      <vt:variant>
        <vt:i4>9</vt:i4>
      </vt:variant>
      <vt:variant>
        <vt:lpstr>نسق</vt:lpstr>
      </vt:variant>
      <vt:variant>
        <vt:i4>1</vt:i4>
      </vt:variant>
      <vt:variant>
        <vt:lpstr>عناوين الشرائح</vt:lpstr>
      </vt:variant>
      <vt:variant>
        <vt:i4>40</vt:i4>
      </vt:variant>
    </vt:vector>
  </HeadingPairs>
  <TitlesOfParts>
    <vt:vector size="50" baseType="lpstr">
      <vt:lpstr>Alexandria</vt:lpstr>
      <vt:lpstr>Arial</vt:lpstr>
      <vt:lpstr>Arial (Body)</vt:lpstr>
      <vt:lpstr>Calibri</vt:lpstr>
      <vt:lpstr>Calibri Light</vt:lpstr>
      <vt:lpstr>Georgia</vt:lpstr>
      <vt:lpstr>Roboto</vt:lpstr>
      <vt:lpstr>Symbol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soska</cp:lastModifiedBy>
  <cp:revision>63</cp:revision>
  <dcterms:created xsi:type="dcterms:W3CDTF">2023-04-29T09:08:00Z</dcterms:created>
  <dcterms:modified xsi:type="dcterms:W3CDTF">2024-09-28T07:03:21Z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