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3" r:id="rId5"/>
    <p:sldId id="484" r:id="rId6"/>
    <p:sldId id="276" r:id="rId7"/>
    <p:sldId id="527" r:id="rId8"/>
    <p:sldId id="485" r:id="rId9"/>
    <p:sldId id="486" r:id="rId10"/>
    <p:sldId id="487" r:id="rId11"/>
    <p:sldId id="488" r:id="rId12"/>
    <p:sldId id="489" r:id="rId13"/>
    <p:sldId id="490" r:id="rId14"/>
    <p:sldId id="552" r:id="rId15"/>
    <p:sldId id="553" r:id="rId16"/>
    <p:sldId id="492" r:id="rId17"/>
    <p:sldId id="493" r:id="rId18"/>
    <p:sldId id="494" r:id="rId19"/>
    <p:sldId id="495" r:id="rId20"/>
    <p:sldId id="528" r:id="rId21"/>
    <p:sldId id="529" r:id="rId22"/>
    <p:sldId id="496" r:id="rId23"/>
    <p:sldId id="497" r:id="rId24"/>
    <p:sldId id="530" r:id="rId25"/>
    <p:sldId id="498" r:id="rId26"/>
    <p:sldId id="531" r:id="rId27"/>
    <p:sldId id="532" r:id="rId28"/>
    <p:sldId id="547" r:id="rId29"/>
    <p:sldId id="522" r:id="rId30"/>
    <p:sldId id="551" r:id="rId31"/>
    <p:sldId id="533" r:id="rId32"/>
    <p:sldId id="534" r:id="rId33"/>
    <p:sldId id="535" r:id="rId34"/>
    <p:sldId id="549" r:id="rId35"/>
    <p:sldId id="537" r:id="rId36"/>
    <p:sldId id="538" r:id="rId37"/>
    <p:sldId id="539" r:id="rId38"/>
    <p:sldId id="540" r:id="rId39"/>
    <p:sldId id="541" r:id="rId40"/>
    <p:sldId id="542" r:id="rId41"/>
    <p:sldId id="543" r:id="rId42"/>
    <p:sldId id="550"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3"/>
            <p14:sldId id="484"/>
            <p14:sldId id="276"/>
            <p14:sldId id="527"/>
            <p14:sldId id="485"/>
            <p14:sldId id="486"/>
            <p14:sldId id="487"/>
            <p14:sldId id="488"/>
            <p14:sldId id="489"/>
            <p14:sldId id="490"/>
            <p14:sldId id="552"/>
            <p14:sldId id="553"/>
            <p14:sldId id="492"/>
            <p14:sldId id="493"/>
            <p14:sldId id="494"/>
            <p14:sldId id="495"/>
            <p14:sldId id="528"/>
            <p14:sldId id="529"/>
            <p14:sldId id="496"/>
            <p14:sldId id="497"/>
            <p14:sldId id="530"/>
            <p14:sldId id="498"/>
            <p14:sldId id="531"/>
            <p14:sldId id="532"/>
            <p14:sldId id="547"/>
            <p14:sldId id="522"/>
            <p14:sldId id="551"/>
            <p14:sldId id="533"/>
            <p14:sldId id="534"/>
            <p14:sldId id="535"/>
            <p14:sldId id="549"/>
            <p14:sldId id="537"/>
            <p14:sldId id="538"/>
            <p14:sldId id="539"/>
            <p14:sldId id="540"/>
            <p14:sldId id="541"/>
            <p14:sldId id="542"/>
            <p14:sldId id="543"/>
            <p14:sldId id="55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194C"/>
    <a:srgbClr val="00AEEF"/>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017" autoAdjust="0"/>
    <p:restoredTop sz="83333" autoAdjust="0"/>
  </p:normalViewPr>
  <p:slideViewPr>
    <p:cSldViewPr snapToGrid="0">
      <p:cViewPr varScale="1">
        <p:scale>
          <a:sx n="53" d="100"/>
          <a:sy n="53" d="100"/>
        </p:scale>
        <p:origin x="1292" y="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6807147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3784668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9710699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1245257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0A572E-735A-7068-6600-1DC75A4C5D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E4245B-4530-13EA-A6DA-3BEBB70B76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D6A888-2C83-216E-5CC6-A80FBB7BC90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7E68D08-8B18-32C9-9BCD-2F3C2D6B221B}"/>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5335043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0604972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2666393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2.jp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28.jpeg"/></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31.png"/></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38.png"/></Relationships>
</file>

<file path=ppt/slides/_rels/slide3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15.xml"/><Relationship Id="rId5" Type="http://schemas.openxmlformats.org/officeDocument/2006/relationships/image" Target="../media/image44.png"/><Relationship Id="rId4" Type="http://schemas.openxmlformats.org/officeDocument/2006/relationships/image" Target="../media/image4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32424" y="4027144"/>
            <a:ext cx="5216525" cy="523220"/>
          </a:xfrm>
          <a:prstGeom prst="rect">
            <a:avLst/>
          </a:prstGeom>
          <a:noFill/>
        </p:spPr>
        <p:txBody>
          <a:bodyPr wrap="square" rtlCol="0">
            <a:spAutoFit/>
          </a:bodyPr>
          <a:lstStyle/>
          <a:p>
            <a:r>
              <a:rPr lang="ar-EG" sz="2800" b="1" dirty="0">
                <a:solidFill>
                  <a:srgbClr val="0070C0"/>
                </a:solidFill>
              </a:rPr>
              <a:t>د/ شيرين فاروق ربيع</a:t>
            </a:r>
            <a:endParaRPr lang="en-US" sz="2800" b="1" dirty="0">
              <a:solidFill>
                <a:srgbClr val="0070C0"/>
              </a:solidFill>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622930" y="5962263"/>
            <a:ext cx="3516608" cy="529167"/>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الثالثة  </a:t>
            </a:r>
            <a:endParaRPr lang="en-US" sz="2400" b="1" dirty="0">
              <a:solidFill>
                <a:schemeClr val="bg1"/>
              </a:solidFill>
              <a:latin typeface="Alexandria" charset="0"/>
              <a:cs typeface="Alexandria" charset="0"/>
            </a:endParaRPr>
          </a:p>
        </p:txBody>
      </p:sp>
      <p:sp>
        <p:nvSpPr>
          <p:cNvPr id="46" name="TextBox 45"/>
          <p:cNvSpPr txBox="1"/>
          <p:nvPr/>
        </p:nvSpPr>
        <p:spPr>
          <a:xfrm>
            <a:off x="0" y="5420450"/>
            <a:ext cx="4527836" cy="461665"/>
          </a:xfrm>
          <a:prstGeom prst="rect">
            <a:avLst/>
          </a:prstGeom>
          <a:noFill/>
        </p:spPr>
        <p:txBody>
          <a:bodyPr wrap="square" rtlCol="0">
            <a:spAutoFit/>
          </a:bodyPr>
          <a:lstStyle/>
          <a:p>
            <a:pPr algn="ctr" rtl="1" fontAlgn="base"/>
            <a:r>
              <a:rPr lang="ar-EG" sz="2400" b="1" dirty="0">
                <a:solidFill>
                  <a:srgbClr val="0070C0"/>
                </a:solidFill>
                <a:latin typeface="Times New Roman" panose="02020603050405020304" pitchFamily="18" charset="0"/>
                <a:cs typeface="Alexandria" charset="0"/>
              </a:rPr>
              <a:t>كلية الإعلام والتسويق الرقمي </a:t>
            </a:r>
            <a:r>
              <a:rPr lang="ar-EG" sz="2400" b="1" dirty="0">
                <a:solidFill>
                  <a:srgbClr val="0070C0"/>
                </a:solidFill>
                <a:latin typeface="Alexandria" charset="0"/>
                <a:cs typeface="Alexandria" charset="0"/>
              </a:rPr>
              <a:t>      </a:t>
            </a:r>
            <a:r>
              <a:rPr lang="ar-SA" sz="2400" b="1" dirty="0">
                <a:solidFill>
                  <a:srgbClr val="0070C0"/>
                </a:solidFill>
                <a:effectLst/>
                <a:latin typeface="Times New Roman" panose="02020603050405020304" pitchFamily="18" charset="0"/>
                <a:ea typeface="Times New Roman" panose="02020603050405020304" pitchFamily="18" charset="0"/>
              </a:rPr>
              <a:t> </a:t>
            </a:r>
            <a:endParaRPr lang="ar-EG" sz="2400" b="1" dirty="0">
              <a:solidFill>
                <a:srgbClr val="0070C0"/>
              </a:solidFill>
              <a:effectLst/>
              <a:latin typeface="Times New Roman" panose="02020603050405020304" pitchFamily="18" charset="0"/>
              <a:ea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5097" y="-209181"/>
            <a:ext cx="2954655" cy="1379622"/>
          </a:xfrm>
          <a:prstGeom prst="rect">
            <a:avLst/>
          </a:prstGeom>
        </p:spPr>
      </p:pic>
      <p:sp>
        <p:nvSpPr>
          <p:cNvPr id="2" name="TextBox 1">
            <a:extLst>
              <a:ext uri="{FF2B5EF4-FFF2-40B4-BE49-F238E27FC236}">
                <a16:creationId xmlns:a16="http://schemas.microsoft.com/office/drawing/2014/main" id="{86BA0BED-74E8-9C32-63BE-34D8BF0031A3}"/>
              </a:ext>
            </a:extLst>
          </p:cNvPr>
          <p:cNvSpPr txBox="1"/>
          <p:nvPr/>
        </p:nvSpPr>
        <p:spPr>
          <a:xfrm>
            <a:off x="501489" y="1525843"/>
            <a:ext cx="5216525" cy="2154436"/>
          </a:xfrm>
          <a:prstGeom prst="rect">
            <a:avLst/>
          </a:prstGeom>
          <a:noFill/>
        </p:spPr>
        <p:txBody>
          <a:bodyPr wrap="square" rtlCol="0">
            <a:spAutoFit/>
          </a:bodyPr>
          <a:lstStyle/>
          <a:p>
            <a:pPr algn="ctr">
              <a:lnSpc>
                <a:spcPct val="150000"/>
              </a:lnSpc>
            </a:pPr>
            <a:r>
              <a:rPr lang="ar-EG" sz="3600" b="1" dirty="0">
                <a:solidFill>
                  <a:srgbClr val="002060"/>
                </a:solidFill>
                <a:latin typeface="Alexandria" charset="0"/>
              </a:rPr>
              <a:t>مقرر: نظريات الاتصال الإعلامي </a:t>
            </a:r>
            <a:endParaRPr lang="en-US" sz="3600" b="1" dirty="0">
              <a:solidFill>
                <a:srgbClr val="002060"/>
              </a:solidFill>
              <a:latin typeface="Alexandria" charset="0"/>
            </a:endParaRPr>
          </a:p>
          <a:p>
            <a:pPr algn="ctr"/>
            <a:r>
              <a:rPr kumimoji="0" lang="en-US" sz="2400" b="1" i="0" u="none" strike="noStrike" kern="1200" cap="none" spc="0" normalizeH="0" baseline="0" noProof="0" dirty="0">
                <a:ln>
                  <a:noFill/>
                </a:ln>
                <a:solidFill>
                  <a:srgbClr val="0070C0"/>
                </a:solidFill>
                <a:effectLst/>
                <a:uLnTx/>
                <a:uFillTx/>
                <a:latin typeface="Times New Roman" panose="02020603050405020304" pitchFamily="18" charset="0"/>
                <a:ea typeface="Times New Roman" panose="02020603050405020304" pitchFamily="18" charset="0"/>
                <a:cs typeface="+mn-cs"/>
              </a:rPr>
              <a:t>Theories of Communication</a:t>
            </a:r>
            <a:endParaRPr kumimoji="0" lang="ar-EG" sz="2400" b="1" i="0" u="none" strike="noStrike" kern="1200" cap="none" spc="0" normalizeH="0" baseline="0" noProof="0" dirty="0">
              <a:ln>
                <a:noFill/>
              </a:ln>
              <a:solidFill>
                <a:srgbClr val="0070C0"/>
              </a:solidFill>
              <a:effectLst/>
              <a:uLnTx/>
              <a:uFillTx/>
              <a:latin typeface="Times New Roman" panose="02020603050405020304" pitchFamily="18" charset="0"/>
              <a:ea typeface="Times New Roman" panose="02020603050405020304" pitchFamily="18" charset="0"/>
              <a:cs typeface="+mn-cs"/>
            </a:endParaRPr>
          </a:p>
          <a:p>
            <a:endParaRPr kumimoji="0" lang="en-US" sz="2000" b="1" i="0" u="none" strike="noStrike" kern="1200" cap="none" spc="0" normalizeH="0" baseline="0" noProof="0" dirty="0">
              <a:ln>
                <a:noFill/>
              </a:ln>
              <a:solidFill>
                <a:srgbClr val="0070C0"/>
              </a:solidFill>
              <a:effectLst/>
              <a:uLnTx/>
              <a:uFillTx/>
              <a:latin typeface="Times New Roman" panose="02020603050405020304" pitchFamily="18" charset="0"/>
              <a:ea typeface="Times New Roman" panose="02020603050405020304" pitchFamily="18" charset="0"/>
              <a:cs typeface="+mn-cs"/>
            </a:endParaRPr>
          </a:p>
          <a:p>
            <a:pPr algn="ctr" rtl="1"/>
            <a:r>
              <a:rPr kumimoji="0" lang="ar-SA" sz="2000" b="0" i="0" u="none" strike="noStrike" kern="1200" cap="none" spc="0" normalizeH="0" baseline="0" noProof="0" dirty="0">
                <a:ln>
                  <a:noFill/>
                </a:ln>
                <a:solidFill>
                  <a:srgbClr val="002060"/>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lang="en-US" sz="3600" dirty="0">
                <a:solidFill>
                  <a:srgbClr val="002060"/>
                </a:solidFill>
                <a:latin typeface="Alexandria" charset="0"/>
                <a:cs typeface="Alexandria" charset="0"/>
              </a:rPr>
              <a:t> </a:t>
            </a:r>
            <a:r>
              <a:rPr lang="ar-EG" sz="2400" b="1" dirty="0">
                <a:solidFill>
                  <a:srgbClr val="002060"/>
                </a:solidFill>
                <a:effectLst/>
                <a:latin typeface="Times New Roman" panose="02020603050405020304" pitchFamily="18" charset="0"/>
                <a:ea typeface="Times New Roman" panose="02020603050405020304" pitchFamily="18" charset="0"/>
                <a:cs typeface="Simplified Arabic" panose="02020603050405020304" pitchFamily="18" charset="-78"/>
              </a:rPr>
              <a:t>كود المقرر </a:t>
            </a:r>
            <a:r>
              <a:rPr lang="en-US" sz="2400" b="1" dirty="0">
                <a:solidFill>
                  <a:srgbClr val="002060"/>
                </a:solidFill>
                <a:effectLst/>
                <a:latin typeface="Times New Roman" panose="02020603050405020304" pitchFamily="18" charset="0"/>
                <a:ea typeface="Times New Roman" panose="02020603050405020304" pitchFamily="18" charset="0"/>
                <a:cs typeface="Simplified Arabic" panose="02020603050405020304" pitchFamily="18" charset="-78"/>
              </a:rPr>
              <a:t>DGM 122</a:t>
            </a:r>
            <a:endParaRPr lang="en-US" sz="2400" b="1" dirty="0">
              <a:solidFill>
                <a:srgbClr val="002060"/>
              </a:solidFill>
              <a:latin typeface="Alexandria" charset="0"/>
              <a:cs typeface="+mj-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2" y="-138223"/>
            <a:ext cx="12663753" cy="6103166"/>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293395" cy="4530482"/>
          </a:xfrm>
        </p:spPr>
      </p:pic>
      <p:sp>
        <p:nvSpPr>
          <p:cNvPr id="9" name="TextBox 8"/>
          <p:cNvSpPr txBox="1"/>
          <p:nvPr/>
        </p:nvSpPr>
        <p:spPr>
          <a:xfrm>
            <a:off x="7371761" y="2745101"/>
            <a:ext cx="2411238" cy="523220"/>
          </a:xfrm>
          <a:prstGeom prst="rect">
            <a:avLst/>
          </a:prstGeom>
          <a:noFill/>
        </p:spPr>
        <p:txBody>
          <a:bodyPr wrap="none" rtlCol="0">
            <a:spAutoFit/>
          </a:bodyPr>
          <a:lstStyle/>
          <a:p>
            <a:r>
              <a:rPr lang="ar-EG" sz="2800" b="1" dirty="0">
                <a:solidFill>
                  <a:srgbClr val="002060"/>
                </a:solidFill>
                <a:latin typeface="Alexandria" charset="0"/>
                <a:cs typeface="Alexandria" charset="0"/>
              </a:rPr>
              <a:t>   </a:t>
            </a:r>
            <a:r>
              <a:rPr lang="ar-EG" sz="2800" b="1" dirty="0">
                <a:solidFill>
                  <a:srgbClr val="002060"/>
                </a:solidFill>
                <a:latin typeface="Times New Roman" panose="02020603050405020304" pitchFamily="18" charset="0"/>
                <a:cs typeface="Times New Roman" panose="02020603050405020304" pitchFamily="18" charset="0"/>
              </a:rPr>
              <a:t>محاضرة رقم </a:t>
            </a:r>
            <a:r>
              <a:rPr lang="ar-EG" sz="2800" b="1" dirty="0">
                <a:solidFill>
                  <a:srgbClr val="002060"/>
                </a:solidFill>
                <a:latin typeface="Simplified Arabic" panose="02020603050405020304" pitchFamily="18" charset="-78"/>
                <a:cs typeface="Simplified Arabic" panose="02020603050405020304" pitchFamily="18" charset="-78"/>
              </a:rPr>
              <a:t>(3)</a:t>
            </a:r>
          </a:p>
        </p:txBody>
      </p:sp>
      <p:sp>
        <p:nvSpPr>
          <p:cNvPr id="12" name="TextBox 11"/>
          <p:cNvSpPr txBox="1"/>
          <p:nvPr/>
        </p:nvSpPr>
        <p:spPr>
          <a:xfrm>
            <a:off x="1209537" y="6401168"/>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Dr. Shereen farouk</a:t>
            </a:r>
          </a:p>
        </p:txBody>
      </p:sp>
      <p:sp>
        <p:nvSpPr>
          <p:cNvPr id="13" name="TextBox 12"/>
          <p:cNvSpPr txBox="1"/>
          <p:nvPr/>
        </p:nvSpPr>
        <p:spPr>
          <a:xfrm>
            <a:off x="448552" y="5980291"/>
            <a:ext cx="4886463" cy="46037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Rounded Corners 2">
            <a:extLst>
              <a:ext uri="{FF2B5EF4-FFF2-40B4-BE49-F238E27FC236}">
                <a16:creationId xmlns:a16="http://schemas.microsoft.com/office/drawing/2014/main" id="{4775E2B8-90FD-A354-6FFF-676744FF7F30}"/>
              </a:ext>
            </a:extLst>
          </p:cNvPr>
          <p:cNvSpPr/>
          <p:nvPr/>
        </p:nvSpPr>
        <p:spPr>
          <a:xfrm>
            <a:off x="4584404" y="3311345"/>
            <a:ext cx="7417981" cy="954108"/>
          </a:xfrm>
          <a:prstGeom prst="roundRect">
            <a:avLst/>
          </a:prstGeom>
          <a:solidFill>
            <a:srgbClr val="002060"/>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algn="ctr" rtl="1">
              <a:lnSpc>
                <a:spcPct val="115000"/>
              </a:lnSpc>
              <a:spcAft>
                <a:spcPts val="800"/>
              </a:spcAft>
            </a:pPr>
            <a:r>
              <a:rPr lang="ar-SA" sz="2400" kern="100" dirty="0">
                <a:solidFill>
                  <a:schemeClr val="bg1"/>
                </a:solidFill>
                <a:latin typeface="Calibri" panose="020F0502020204030204" pitchFamily="34" charset="0"/>
                <a:cs typeface="Calibri" panose="020F0502020204030204" pitchFamily="34" charset="0"/>
              </a:rPr>
              <a:t>نظرية الاستخدامات والإشباعات: من المتلقي السلبي إلى الجمهور النشط</a:t>
            </a:r>
            <a:endParaRPr lang="en-US" sz="2400" kern="100" dirty="0">
              <a:solidFill>
                <a:schemeClr val="bg1"/>
              </a:solidFill>
              <a:latin typeface="Calibri" panose="020F0502020204030204" pitchFamily="34" charset="0"/>
              <a:cs typeface="Calibri" panose="020F0502020204030204" pitchFamily="34" charset="0"/>
            </a:endParaRPr>
          </a:p>
        </p:txBody>
      </p:sp>
      <p:sp>
        <p:nvSpPr>
          <p:cNvPr id="7" name="Rectangle: Rounded Corners 6">
            <a:extLst>
              <a:ext uri="{FF2B5EF4-FFF2-40B4-BE49-F238E27FC236}">
                <a16:creationId xmlns:a16="http://schemas.microsoft.com/office/drawing/2014/main" id="{78FBA80C-73A3-3E76-5998-E315C987D6ED}"/>
              </a:ext>
            </a:extLst>
          </p:cNvPr>
          <p:cNvSpPr/>
          <p:nvPr/>
        </p:nvSpPr>
        <p:spPr>
          <a:xfrm>
            <a:off x="6507760" y="4932133"/>
            <a:ext cx="4018736" cy="1196010"/>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rgbClr val="002060"/>
                </a:solidFill>
                <a:latin typeface="Times New Roman" panose="02020603050405020304" pitchFamily="18" charset="0"/>
                <a:cs typeface="Times New Roman" panose="02020603050405020304" pitchFamily="18" charset="0"/>
              </a:rPr>
              <a:t>د/ شيرين فاروق ربيع </a:t>
            </a:r>
          </a:p>
          <a:p>
            <a:pPr algn="ctr"/>
            <a:r>
              <a:rPr lang="ar-EG" sz="2400" dirty="0">
                <a:solidFill>
                  <a:srgbClr val="002060"/>
                </a:solidFill>
                <a:latin typeface="Times New Roman" panose="02020603050405020304" pitchFamily="18" charset="0"/>
                <a:cs typeface="Times New Roman" panose="02020603050405020304" pitchFamily="18" charset="0"/>
              </a:rPr>
              <a:t>كلية الإعلام والتسويق الرقمي</a:t>
            </a:r>
            <a:endParaRPr lang="en-US" sz="2400" dirty="0">
              <a:solidFill>
                <a:srgbClr val="00206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686491" y="206174"/>
            <a:ext cx="7921256" cy="1200329"/>
          </a:xfrm>
          <a:prstGeom prst="rect">
            <a:avLst/>
          </a:prstGeom>
          <a:solidFill>
            <a:srgbClr val="002060"/>
          </a:solidFill>
          <a:effectLst>
            <a:reflection blurRad="6350" stA="52000" endA="300" endPos="35000" dir="5400000" sy="-100000" algn="bl" rotWithShape="0"/>
          </a:effectLst>
        </p:spPr>
        <p:txBody>
          <a:bodyPr wrap="square" rtlCol="0">
            <a:spAutoFit/>
          </a:bodyPr>
          <a:lstStyle/>
          <a:p>
            <a:pPr algn="ctr" rtl="1"/>
            <a:r>
              <a:rPr lang="ar-EG" sz="2400" b="1" dirty="0">
                <a:solidFill>
                  <a:schemeClr val="bg1"/>
                </a:solidFill>
                <a:latin typeface="Alexandria" charset="0"/>
                <a:cs typeface="Alexandria" charset="0"/>
              </a:rPr>
              <a:t> </a:t>
            </a:r>
          </a:p>
          <a:p>
            <a:pPr algn="ctr" rtl="1"/>
            <a:r>
              <a:rPr lang="ar-EG" sz="2400" b="1" dirty="0">
                <a:solidFill>
                  <a:schemeClr val="bg1"/>
                </a:solidFill>
                <a:latin typeface="Alexandria" charset="0"/>
                <a:cs typeface="Alexandria" charset="0"/>
              </a:rPr>
              <a:t>تذكير بالمحاضرة السابقة </a:t>
            </a:r>
            <a:r>
              <a:rPr lang="ar-EG" sz="2400" b="1" dirty="0">
                <a:solidFill>
                  <a:schemeClr val="bg1"/>
                </a:solidFill>
                <a:latin typeface="Simplified Arabic" panose="02020603050405020304" pitchFamily="18" charset="-78"/>
                <a:cs typeface="Simplified Arabic" panose="02020603050405020304" pitchFamily="18" charset="-78"/>
              </a:rPr>
              <a:t>(2)</a:t>
            </a:r>
          </a:p>
          <a:p>
            <a:pPr algn="ctr" rtl="1"/>
            <a:r>
              <a:rPr lang="ar-EG" sz="2400" b="1" dirty="0">
                <a:solidFill>
                  <a:schemeClr val="bg1"/>
                </a:solidFill>
                <a:latin typeface="Simplified Arabic" panose="02020603050405020304" pitchFamily="18" charset="-78"/>
                <a:cs typeface="Simplified Arabic" panose="02020603050405020304" pitchFamily="18" charset="-78"/>
              </a:rPr>
              <a:t> </a:t>
            </a:r>
            <a:endParaRPr lang="en-US" sz="2400" b="1" dirty="0">
              <a:solidFill>
                <a:schemeClr val="bg1"/>
              </a:solidFill>
              <a:latin typeface="Simplified Arabic" panose="02020603050405020304" pitchFamily="18" charset="-78"/>
              <a:cs typeface="Simplified Arabic" panose="02020603050405020304" pitchFamily="18"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5942" y="224910"/>
            <a:ext cx="2530548" cy="1181593"/>
          </a:xfrm>
          <a:prstGeom prst="rect">
            <a:avLst/>
          </a:prstGeom>
        </p:spPr>
      </p:pic>
      <p:pic>
        <p:nvPicPr>
          <p:cNvPr id="4" name="Picture 3">
            <a:extLst>
              <a:ext uri="{FF2B5EF4-FFF2-40B4-BE49-F238E27FC236}">
                <a16:creationId xmlns:a16="http://schemas.microsoft.com/office/drawing/2014/main" id="{924FEA99-61B6-1052-3507-175475F811D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2731168"/>
            <a:ext cx="3853792" cy="33327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a:extLst>
              <a:ext uri="{FF2B5EF4-FFF2-40B4-BE49-F238E27FC236}">
                <a16:creationId xmlns:a16="http://schemas.microsoft.com/office/drawing/2014/main" id="{7AC4BCDF-1FEC-F6F2-E6D0-7AD8DC6CC0F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81413" y="236109"/>
            <a:ext cx="1169583" cy="12083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TextBox 9">
            <a:extLst>
              <a:ext uri="{FF2B5EF4-FFF2-40B4-BE49-F238E27FC236}">
                <a16:creationId xmlns:a16="http://schemas.microsoft.com/office/drawing/2014/main" id="{7E3736AB-5427-91CB-E64D-C53EC710BF8A}"/>
              </a:ext>
            </a:extLst>
          </p:cNvPr>
          <p:cNvSpPr txBox="1"/>
          <p:nvPr/>
        </p:nvSpPr>
        <p:spPr>
          <a:xfrm>
            <a:off x="312821" y="1592069"/>
            <a:ext cx="11723236" cy="5135445"/>
          </a:xfrm>
          <a:prstGeom prst="rect">
            <a:avLst/>
          </a:prstGeom>
          <a:noFill/>
        </p:spPr>
        <p:txBody>
          <a:bodyPr wrap="square" rtlCol="0">
            <a:spAutoFit/>
          </a:bodyPr>
          <a:lstStyle/>
          <a:p>
            <a:pPr algn="r" rtl="1">
              <a:lnSpc>
                <a:spcPct val="115000"/>
              </a:lnSpc>
              <a:spcAft>
                <a:spcPts val="800"/>
              </a:spcAft>
            </a:pPr>
            <a:r>
              <a:rPr lang="ar-EG" sz="2400" b="1" dirty="0">
                <a:solidFill>
                  <a:srgbClr val="002060"/>
                </a:solidFill>
                <a:latin typeface="Calibri" panose="020F0502020204030204" pitchFamily="34" charset="0"/>
                <a:cs typeface="Calibri" panose="020F0502020204030204" pitchFamily="34" charset="0"/>
              </a:rPr>
              <a:t>فى المحاضرة السابقة رقم  </a:t>
            </a:r>
            <a:r>
              <a:rPr lang="ar-EG" sz="2400" b="1" dirty="0">
                <a:solidFill>
                  <a:srgbClr val="002060"/>
                </a:solidFill>
                <a:latin typeface="Calibri" panose="020F0502020204030204" pitchFamily="34" charset="0"/>
                <a:cs typeface="+mj-cs"/>
              </a:rPr>
              <a:t>(2) </a:t>
            </a:r>
            <a:r>
              <a:rPr lang="ar-EG" sz="2400" b="1" dirty="0">
                <a:solidFill>
                  <a:srgbClr val="002060"/>
                </a:solidFill>
                <a:latin typeface="Calibri" panose="020F0502020204030204" pitchFamily="34" charset="0"/>
                <a:cs typeface="Calibri" panose="020F0502020204030204" pitchFamily="34" charset="0"/>
              </a:rPr>
              <a:t>تحدثنا حول :</a:t>
            </a:r>
          </a:p>
          <a:p>
            <a:pPr algn="justLow" rtl="1">
              <a:lnSpc>
                <a:spcPct val="115000"/>
              </a:lnSpc>
              <a:spcAft>
                <a:spcPts val="800"/>
              </a:spcAft>
            </a:pPr>
            <a:r>
              <a:rPr lang="ar-EG" sz="2400" b="1" dirty="0">
                <a:solidFill>
                  <a:srgbClr val="002060"/>
                </a:solidFill>
                <a:latin typeface="Calibri" panose="020F0502020204030204" pitchFamily="34" charset="0"/>
                <a:cs typeface="+mj-cs"/>
              </a:rPr>
              <a:t>1</a:t>
            </a:r>
            <a:r>
              <a:rPr lang="ar-EG" sz="2400" b="1" dirty="0">
                <a:solidFill>
                  <a:srgbClr val="002060"/>
                </a:solidFill>
                <a:latin typeface="Calibri" panose="020F0502020204030204" pitchFamily="34" charset="0"/>
                <a:cs typeface="Calibri" panose="020F0502020204030204" pitchFamily="34" charset="0"/>
              </a:rPr>
              <a:t>. مفهوم النظرية الإعلامية، وناقشنا خصائصها، ووظائفها الأساسية (التفسير - التنبؤ – التوجيه)، إلى جانب معايير الحكم على صلاحيتها في ظل معطيات العصر الرقمي.</a:t>
            </a:r>
          </a:p>
          <a:p>
            <a:pPr algn="r" rtl="1">
              <a:lnSpc>
                <a:spcPct val="115000"/>
              </a:lnSpc>
              <a:spcAft>
                <a:spcPts val="800"/>
              </a:spcAft>
            </a:pPr>
            <a:r>
              <a:rPr lang="ar-EG" sz="2400" b="1" dirty="0">
                <a:solidFill>
                  <a:srgbClr val="002060"/>
                </a:solidFill>
                <a:latin typeface="Calibri" panose="020F0502020204030204" pitchFamily="34" charset="0"/>
                <a:cs typeface="+mj-cs"/>
              </a:rPr>
              <a:t>2</a:t>
            </a:r>
            <a:r>
              <a:rPr lang="ar-EG" sz="2400" b="1" dirty="0">
                <a:solidFill>
                  <a:srgbClr val="002060"/>
                </a:solidFill>
                <a:latin typeface="Calibri" panose="020F0502020204030204" pitchFamily="34" charset="0"/>
                <a:cs typeface="Calibri" panose="020F0502020204030204" pitchFamily="34" charset="0"/>
              </a:rPr>
              <a:t>. نظرية القذيفة السحرية (الحقنة تحت الجلد)، وتناولنا:</a:t>
            </a:r>
          </a:p>
          <a:p>
            <a:pPr algn="r" rtl="1">
              <a:lnSpc>
                <a:spcPct val="115000"/>
              </a:lnSpc>
              <a:spcAft>
                <a:spcPts val="800"/>
              </a:spcAft>
            </a:pPr>
            <a:r>
              <a:rPr lang="ar-EG" sz="2400" b="1" dirty="0">
                <a:solidFill>
                  <a:srgbClr val="002060"/>
                </a:solidFill>
                <a:latin typeface="Calibri" panose="020F0502020204030204" pitchFamily="34" charset="0"/>
                <a:cs typeface="Calibri" panose="020F0502020204030204" pitchFamily="34" charset="0"/>
              </a:rPr>
              <a:t>-</a:t>
            </a:r>
            <a:r>
              <a:rPr lang="ar-EG" sz="600" b="1" dirty="0">
                <a:solidFill>
                  <a:srgbClr val="002060"/>
                </a:solidFill>
                <a:latin typeface="Calibri" panose="020F0502020204030204" pitchFamily="34" charset="0"/>
                <a:cs typeface="Calibri" panose="020F0502020204030204" pitchFamily="34" charset="0"/>
              </a:rPr>
              <a:t>           </a:t>
            </a:r>
            <a:r>
              <a:rPr lang="ar-EG" sz="2400" b="1" dirty="0">
                <a:solidFill>
                  <a:srgbClr val="002060"/>
                </a:solidFill>
                <a:latin typeface="Calibri" panose="020F0502020204030204" pitchFamily="34" charset="0"/>
                <a:cs typeface="Calibri" panose="020F0502020204030204" pitchFamily="34" charset="0"/>
              </a:rPr>
              <a:t>الفرضيات الأساسية للنظرية.</a:t>
            </a:r>
          </a:p>
          <a:p>
            <a:pPr algn="r" rtl="1">
              <a:lnSpc>
                <a:spcPct val="115000"/>
              </a:lnSpc>
              <a:spcAft>
                <a:spcPts val="800"/>
              </a:spcAft>
            </a:pPr>
            <a:r>
              <a:rPr lang="ar-EG" sz="2400" b="1" dirty="0">
                <a:solidFill>
                  <a:srgbClr val="002060"/>
                </a:solidFill>
                <a:latin typeface="Calibri" panose="020F0502020204030204" pitchFamily="34" charset="0"/>
                <a:cs typeface="Calibri" panose="020F0502020204030204" pitchFamily="34" charset="0"/>
              </a:rPr>
              <a:t>-  السياق التاريخي والاجتماعي الذي نشأت فيه.</a:t>
            </a:r>
          </a:p>
          <a:p>
            <a:pPr algn="r" rtl="1">
              <a:lnSpc>
                <a:spcPct val="115000"/>
              </a:lnSpc>
              <a:spcAft>
                <a:spcPts val="800"/>
              </a:spcAft>
            </a:pPr>
            <a:r>
              <a:rPr lang="ar-EG" sz="2400" b="1" dirty="0">
                <a:solidFill>
                  <a:srgbClr val="002060"/>
                </a:solidFill>
                <a:latin typeface="Calibri" panose="020F0502020204030204" pitchFamily="34" charset="0"/>
                <a:cs typeface="Calibri" panose="020F0502020204030204" pitchFamily="34" charset="0"/>
              </a:rPr>
              <a:t>-   أبرز الانتقادات التي وُجهت لها.</a:t>
            </a:r>
          </a:p>
          <a:p>
            <a:pPr algn="r" rtl="1">
              <a:lnSpc>
                <a:spcPct val="115000"/>
              </a:lnSpc>
              <a:spcAft>
                <a:spcPts val="800"/>
              </a:spcAft>
            </a:pPr>
            <a:r>
              <a:rPr lang="ar-EG" sz="2400" b="1" dirty="0">
                <a:solidFill>
                  <a:srgbClr val="002060"/>
                </a:solidFill>
                <a:latin typeface="Calibri" panose="020F0502020204030204" pitchFamily="34" charset="0"/>
                <a:cs typeface="+mj-cs"/>
              </a:rPr>
              <a:t>3.</a:t>
            </a:r>
            <a:r>
              <a:rPr lang="ar-EG" sz="2400" b="1" dirty="0">
                <a:solidFill>
                  <a:srgbClr val="002060"/>
                </a:solidFill>
                <a:latin typeface="Calibri" panose="020F0502020204030204" pitchFamily="34" charset="0"/>
                <a:cs typeface="Calibri" panose="020F0502020204030204" pitchFamily="34" charset="0"/>
              </a:rPr>
              <a:t>  قدمنا أمثلة تطبيقية على النظرية من:</a:t>
            </a:r>
          </a:p>
          <a:p>
            <a:pPr marL="342900" indent="-342900" algn="r" rtl="1">
              <a:lnSpc>
                <a:spcPct val="115000"/>
              </a:lnSpc>
              <a:spcAft>
                <a:spcPts val="800"/>
              </a:spcAft>
              <a:buFontTx/>
              <a:buChar char="-"/>
            </a:pPr>
            <a:r>
              <a:rPr lang="ar-EG" sz="2400" b="1" dirty="0">
                <a:solidFill>
                  <a:srgbClr val="002060"/>
                </a:solidFill>
                <a:latin typeface="Calibri" panose="020F0502020204030204" pitchFamily="34" charset="0"/>
                <a:cs typeface="Calibri" panose="020F0502020204030204" pitchFamily="34" charset="0"/>
              </a:rPr>
              <a:t>الإعلام التقليدي ... مثل : إذاعة أورسن ويلز "حرب العوالم (</a:t>
            </a:r>
            <a:r>
              <a:rPr lang="ar-EG" sz="2400" b="1" dirty="0">
                <a:solidFill>
                  <a:srgbClr val="002060"/>
                </a:solidFill>
                <a:latin typeface="Calibri" panose="020F0502020204030204" pitchFamily="34" charset="0"/>
                <a:cs typeface="+mj-cs"/>
              </a:rPr>
              <a:t>1938</a:t>
            </a:r>
            <a:r>
              <a:rPr lang="ar-EG" sz="2400" b="1" dirty="0">
                <a:solidFill>
                  <a:srgbClr val="002060"/>
                </a:solidFill>
                <a:latin typeface="Calibri" panose="020F0502020204030204" pitchFamily="34" charset="0"/>
                <a:cs typeface="Calibri" panose="020F0502020204030204" pitchFamily="34" charset="0"/>
              </a:rPr>
              <a:t>). </a:t>
            </a:r>
          </a:p>
          <a:p>
            <a:pPr algn="r" rtl="1">
              <a:lnSpc>
                <a:spcPct val="115000"/>
              </a:lnSpc>
              <a:spcAft>
                <a:spcPts val="800"/>
              </a:spcAft>
            </a:pPr>
            <a:r>
              <a:rPr lang="ar-EG" sz="2400" b="1" dirty="0">
                <a:solidFill>
                  <a:srgbClr val="002060"/>
                </a:solidFill>
                <a:latin typeface="Calibri" panose="020F0502020204030204" pitchFamily="34" charset="0"/>
                <a:cs typeface="Calibri" panose="020F0502020204030204" pitchFamily="34" charset="0"/>
              </a:rPr>
              <a:t>-  الإعلام الرقمي... مثل حملات التضليل والإعلانات الصادمة على السوشيال ميديا.</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062C1C-EE5C-78EB-4D8E-6AA309D7AB7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DCCC706A-C0B3-3268-7644-1E01B549C6FB}"/>
              </a:ext>
            </a:extLst>
          </p:cNvPr>
          <p:cNvSpPr txBox="1"/>
          <p:nvPr/>
        </p:nvSpPr>
        <p:spPr>
          <a:xfrm>
            <a:off x="2686491" y="206174"/>
            <a:ext cx="7921256" cy="1323439"/>
          </a:xfrm>
          <a:prstGeom prst="rect">
            <a:avLst/>
          </a:prstGeom>
          <a:solidFill>
            <a:srgbClr val="002060"/>
          </a:solidFill>
          <a:effectLst>
            <a:reflection blurRad="6350" stA="52000" endA="300" endPos="35000" dir="5400000" sy="-100000" algn="bl" rotWithShape="0"/>
          </a:effectLst>
        </p:spPr>
        <p:txBody>
          <a:bodyPr wrap="square" rtlCol="0">
            <a:spAutoFit/>
          </a:bodyPr>
          <a:lstStyle/>
          <a:p>
            <a:pPr algn="ctr" rtl="1"/>
            <a:r>
              <a:rPr lang="ar-EG" sz="2400" b="1" dirty="0">
                <a:solidFill>
                  <a:schemeClr val="bg1"/>
                </a:solidFill>
                <a:latin typeface="Alexandria" charset="0"/>
                <a:cs typeface="Alexandria" charset="0"/>
              </a:rPr>
              <a:t> </a:t>
            </a:r>
          </a:p>
          <a:p>
            <a:pPr algn="ctr" rtl="1"/>
            <a:r>
              <a:rPr lang="ar-EG" sz="3200" b="1" dirty="0">
                <a:solidFill>
                  <a:schemeClr val="bg1"/>
                </a:solidFill>
                <a:latin typeface="Alexandria" charset="0"/>
                <a:cs typeface="Alexandria" charset="0"/>
              </a:rPr>
              <a:t>أهداف المحاضرة الثالثة</a:t>
            </a:r>
            <a:endParaRPr lang="ar-EG" sz="3200" b="1" dirty="0">
              <a:solidFill>
                <a:schemeClr val="bg1"/>
              </a:solidFill>
              <a:latin typeface="Simplified Arabic" panose="02020603050405020304" pitchFamily="18" charset="-78"/>
              <a:cs typeface="Simplified Arabic" panose="02020603050405020304" pitchFamily="18" charset="-78"/>
            </a:endParaRPr>
          </a:p>
          <a:p>
            <a:pPr algn="ctr" rtl="1"/>
            <a:r>
              <a:rPr lang="ar-EG" sz="2400" b="1" dirty="0">
                <a:solidFill>
                  <a:schemeClr val="bg1"/>
                </a:solidFill>
                <a:latin typeface="Simplified Arabic" panose="02020603050405020304" pitchFamily="18" charset="-78"/>
                <a:cs typeface="Simplified Arabic" panose="02020603050405020304" pitchFamily="18" charset="-78"/>
              </a:rPr>
              <a:t> </a:t>
            </a:r>
            <a:endParaRPr lang="en-US" sz="2400" b="1" dirty="0">
              <a:solidFill>
                <a:schemeClr val="bg1"/>
              </a:solidFill>
              <a:latin typeface="Simplified Arabic" panose="02020603050405020304" pitchFamily="18" charset="-78"/>
              <a:cs typeface="Simplified Arabic" panose="02020603050405020304" pitchFamily="18" charset="-78"/>
            </a:endParaRPr>
          </a:p>
        </p:txBody>
      </p:sp>
      <p:pic>
        <p:nvPicPr>
          <p:cNvPr id="7" name="Graphic 21">
            <a:extLst>
              <a:ext uri="{FF2B5EF4-FFF2-40B4-BE49-F238E27FC236}">
                <a16:creationId xmlns:a16="http://schemas.microsoft.com/office/drawing/2014/main" id="{36D826EA-757E-813D-80EB-3E21D87CF4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5942" y="224910"/>
            <a:ext cx="2530548" cy="1181593"/>
          </a:xfrm>
          <a:prstGeom prst="rect">
            <a:avLst/>
          </a:prstGeom>
        </p:spPr>
      </p:pic>
      <p:pic>
        <p:nvPicPr>
          <p:cNvPr id="4" name="Picture 3">
            <a:extLst>
              <a:ext uri="{FF2B5EF4-FFF2-40B4-BE49-F238E27FC236}">
                <a16:creationId xmlns:a16="http://schemas.microsoft.com/office/drawing/2014/main" id="{39669B62-467C-E599-E080-989467F08A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4679" y="2280132"/>
            <a:ext cx="4557637" cy="34601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a:extLst>
              <a:ext uri="{FF2B5EF4-FFF2-40B4-BE49-F238E27FC236}">
                <a16:creationId xmlns:a16="http://schemas.microsoft.com/office/drawing/2014/main" id="{D2128584-7422-92BA-8A74-F34CA5D97A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81413" y="236109"/>
            <a:ext cx="1169583" cy="12083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TextBox 9">
            <a:extLst>
              <a:ext uri="{FF2B5EF4-FFF2-40B4-BE49-F238E27FC236}">
                <a16:creationId xmlns:a16="http://schemas.microsoft.com/office/drawing/2014/main" id="{F76911F0-ACBF-2AAB-18D7-D6648C8A45C6}"/>
              </a:ext>
            </a:extLst>
          </p:cNvPr>
          <p:cNvSpPr txBox="1"/>
          <p:nvPr/>
        </p:nvSpPr>
        <p:spPr>
          <a:xfrm>
            <a:off x="3934326" y="1655585"/>
            <a:ext cx="8122995" cy="4517712"/>
          </a:xfrm>
          <a:prstGeom prst="rect">
            <a:avLst/>
          </a:prstGeom>
          <a:noFill/>
        </p:spPr>
        <p:txBody>
          <a:bodyPr wrap="square" rtlCol="0">
            <a:spAutoFit/>
          </a:bodyPr>
          <a:lstStyle/>
          <a:p>
            <a:pPr algn="ctr" rtl="1">
              <a:lnSpc>
                <a:spcPct val="115000"/>
              </a:lnSpc>
              <a:spcAft>
                <a:spcPts val="800"/>
              </a:spcAft>
            </a:pPr>
            <a:r>
              <a:rPr lang="ar-EG" sz="2400" b="1" dirty="0">
                <a:solidFill>
                  <a:srgbClr val="C00000"/>
                </a:solidFill>
                <a:latin typeface="Calibri" panose="020F0502020204030204" pitchFamily="34" charset="0"/>
                <a:cs typeface="Calibri" panose="020F0502020204030204" pitchFamily="34" charset="0"/>
              </a:rPr>
              <a:t>بنهاية هذه المحاضرة، سيكون الطلاب قادرون على:</a:t>
            </a:r>
          </a:p>
          <a:p>
            <a:pPr algn="r" rtl="1">
              <a:lnSpc>
                <a:spcPct val="115000"/>
              </a:lnSpc>
              <a:spcAft>
                <a:spcPts val="800"/>
              </a:spcAft>
            </a:pPr>
            <a:endParaRPr lang="ar-EG" sz="100" b="1" dirty="0">
              <a:solidFill>
                <a:srgbClr val="002060"/>
              </a:solidFill>
              <a:latin typeface="Calibri" panose="020F0502020204030204" pitchFamily="34" charset="0"/>
              <a:cs typeface="Calibri" panose="020F0502020204030204" pitchFamily="34" charset="0"/>
            </a:endParaRPr>
          </a:p>
          <a:p>
            <a:pPr algn="r" rtl="1">
              <a:lnSpc>
                <a:spcPct val="150000"/>
              </a:lnSpc>
              <a:spcAft>
                <a:spcPts val="800"/>
              </a:spcAft>
            </a:pPr>
            <a:r>
              <a:rPr lang="ar-EG" sz="2400" b="1" dirty="0">
                <a:solidFill>
                  <a:srgbClr val="002060"/>
                </a:solidFill>
                <a:latin typeface="Calibri" panose="020F0502020204030204" pitchFamily="34" charset="0"/>
                <a:cs typeface="+mj-cs"/>
              </a:rPr>
              <a:t>1</a:t>
            </a:r>
            <a:r>
              <a:rPr lang="ar-EG" sz="2400" b="1" dirty="0">
                <a:solidFill>
                  <a:srgbClr val="002060"/>
                </a:solidFill>
                <a:latin typeface="Calibri" panose="020F0502020204030204" pitchFamily="34" charset="0"/>
                <a:cs typeface="Calibri" panose="020F0502020204030204" pitchFamily="34" charset="0"/>
              </a:rPr>
              <a:t>. التعرف على الخلفية النظرية والتاريخية للنظرية</a:t>
            </a:r>
          </a:p>
          <a:p>
            <a:pPr algn="r" rtl="1">
              <a:lnSpc>
                <a:spcPct val="150000"/>
              </a:lnSpc>
              <a:spcAft>
                <a:spcPts val="800"/>
              </a:spcAft>
            </a:pPr>
            <a:r>
              <a:rPr lang="ar-EG" sz="2400" b="1" dirty="0">
                <a:solidFill>
                  <a:srgbClr val="002060"/>
                </a:solidFill>
                <a:latin typeface="Calibri" panose="020F0502020204030204" pitchFamily="34" charset="0"/>
                <a:cs typeface="+mj-cs"/>
              </a:rPr>
              <a:t>2</a:t>
            </a:r>
            <a:r>
              <a:rPr lang="ar-EG" sz="2400" b="1" dirty="0">
                <a:solidFill>
                  <a:srgbClr val="002060"/>
                </a:solidFill>
                <a:latin typeface="Calibri" panose="020F0502020204030204" pitchFamily="34" charset="0"/>
                <a:cs typeface="Calibri" panose="020F0502020204030204" pitchFamily="34" charset="0"/>
              </a:rPr>
              <a:t>.  فهم الفرضيات الأساسية لنظرية الاستخدامات والإشباعات</a:t>
            </a:r>
          </a:p>
          <a:p>
            <a:pPr algn="r" rtl="1">
              <a:lnSpc>
                <a:spcPct val="150000"/>
              </a:lnSpc>
              <a:spcAft>
                <a:spcPts val="800"/>
              </a:spcAft>
            </a:pPr>
            <a:r>
              <a:rPr lang="ar-EG" sz="2400" b="1" dirty="0">
                <a:solidFill>
                  <a:srgbClr val="002060"/>
                </a:solidFill>
                <a:latin typeface="Calibri" panose="020F0502020204030204" pitchFamily="34" charset="0"/>
                <a:cs typeface="+mj-cs"/>
              </a:rPr>
              <a:t>3. </a:t>
            </a:r>
            <a:r>
              <a:rPr lang="ar-EG" sz="2400" b="1" dirty="0">
                <a:solidFill>
                  <a:srgbClr val="002060"/>
                </a:solidFill>
                <a:latin typeface="Calibri" panose="020F0502020204030204" pitchFamily="34" charset="0"/>
                <a:cs typeface="Calibri" panose="020F0502020204030204" pitchFamily="34" charset="0"/>
              </a:rPr>
              <a:t>تحديد الحاجات الإعلامية  التى يسعى الجمهور لإشباعها عبر وسائل الإعلام</a:t>
            </a:r>
          </a:p>
          <a:p>
            <a:pPr algn="r" rtl="1">
              <a:lnSpc>
                <a:spcPct val="150000"/>
              </a:lnSpc>
              <a:spcAft>
                <a:spcPts val="800"/>
              </a:spcAft>
            </a:pPr>
            <a:r>
              <a:rPr lang="ar-EG" sz="2400" b="1" dirty="0">
                <a:solidFill>
                  <a:srgbClr val="002060"/>
                </a:solidFill>
                <a:latin typeface="Calibri" panose="020F0502020204030204" pitchFamily="34" charset="0"/>
                <a:cs typeface="+mj-cs"/>
              </a:rPr>
              <a:t>4. </a:t>
            </a:r>
            <a:r>
              <a:rPr lang="ar-EG" sz="2400" b="1" dirty="0">
                <a:solidFill>
                  <a:srgbClr val="002060"/>
                </a:solidFill>
                <a:latin typeface="Calibri" panose="020F0502020204030204" pitchFamily="34" charset="0"/>
                <a:cs typeface="Calibri" panose="020F0502020204030204" pitchFamily="34" charset="0"/>
              </a:rPr>
              <a:t>نقد نظرية الاستخدامات والإشباعات وتحدياتها في البيئة الرقمية</a:t>
            </a:r>
          </a:p>
          <a:p>
            <a:pPr algn="r" rtl="1">
              <a:lnSpc>
                <a:spcPct val="150000"/>
              </a:lnSpc>
              <a:spcAft>
                <a:spcPts val="800"/>
              </a:spcAft>
            </a:pPr>
            <a:r>
              <a:rPr lang="ar-EG" sz="2400" b="1" dirty="0">
                <a:solidFill>
                  <a:srgbClr val="002060"/>
                </a:solidFill>
                <a:latin typeface="Calibri" panose="020F0502020204030204" pitchFamily="34" charset="0"/>
                <a:cs typeface="+mj-cs"/>
              </a:rPr>
              <a:t>5. </a:t>
            </a:r>
            <a:r>
              <a:rPr lang="ar-EG" sz="2400" b="1" dirty="0">
                <a:solidFill>
                  <a:srgbClr val="002060"/>
                </a:solidFill>
                <a:latin typeface="Calibri" panose="020F0502020204030204" pitchFamily="34" charset="0"/>
                <a:cs typeface="Calibri" panose="020F0502020204030204" pitchFamily="34" charset="0"/>
              </a:rPr>
              <a:t>التعرف على تطبيقات النظرية في الإعلام التقليدي والرقمي</a:t>
            </a:r>
          </a:p>
          <a:p>
            <a:pPr algn="r" rtl="1">
              <a:lnSpc>
                <a:spcPct val="150000"/>
              </a:lnSpc>
              <a:spcAft>
                <a:spcPts val="800"/>
              </a:spcAft>
            </a:pPr>
            <a:r>
              <a:rPr lang="ar-EG" sz="2400" b="1" dirty="0">
                <a:solidFill>
                  <a:srgbClr val="002060"/>
                </a:solidFill>
                <a:latin typeface="Calibri" panose="020F0502020204030204" pitchFamily="34" charset="0"/>
                <a:cs typeface="+mj-cs"/>
              </a:rPr>
              <a:t>6. </a:t>
            </a:r>
            <a:r>
              <a:rPr lang="ar-EG" sz="2400" b="1" dirty="0">
                <a:solidFill>
                  <a:srgbClr val="002060"/>
                </a:solidFill>
                <a:latin typeface="Calibri" panose="020F0502020204030204" pitchFamily="34" charset="0"/>
                <a:cs typeface="Calibri" panose="020F0502020204030204" pitchFamily="34" charset="0"/>
              </a:rPr>
              <a:t>تعزيز التفكير النقدي في فهم دور الجمهور في العملية الاتصالية</a:t>
            </a:r>
          </a:p>
        </p:txBody>
      </p:sp>
    </p:spTree>
    <p:extLst>
      <p:ext uri="{BB962C8B-B14F-4D97-AF65-F5344CB8AC3E}">
        <p14:creationId xmlns:p14="http://schemas.microsoft.com/office/powerpoint/2010/main" val="2218522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8585E3-7A5C-1B8E-189A-E81ECC609731}"/>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B39F21DA-0B86-933B-3302-A09F8A0E009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A206434-D652-58BB-2081-1647E8C34031}"/>
              </a:ext>
            </a:extLst>
          </p:cNvPr>
          <p:cNvSpPr txBox="1"/>
          <p:nvPr/>
        </p:nvSpPr>
        <p:spPr>
          <a:xfrm>
            <a:off x="3200400" y="1853147"/>
            <a:ext cx="8906493" cy="4944623"/>
          </a:xfrm>
          <a:prstGeom prst="rect">
            <a:avLst/>
          </a:prstGeom>
          <a:noFill/>
        </p:spPr>
        <p:txBody>
          <a:bodyPr wrap="square" rtlCol="0">
            <a:spAutoFit/>
          </a:bodyPr>
          <a:lstStyle/>
          <a:p>
            <a:pPr marR="0" algn="just" rtl="1">
              <a:lnSpc>
                <a:spcPct val="115000"/>
              </a:lnSpc>
              <a:spcAft>
                <a:spcPts val="800"/>
              </a:spcAft>
            </a:pPr>
            <a:r>
              <a:rPr lang="ar-EG"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     تُعد </a:t>
            </a:r>
            <a:r>
              <a:rPr lang="ar-EG" sz="2400" b="1"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نظرية الاستخدامات والإشباعات </a:t>
            </a:r>
            <a:r>
              <a:rPr lang="en-US" sz="2400" b="1" dirty="0">
                <a:solidFill>
                  <a:srgbClr val="002060"/>
                </a:solidFill>
                <a:latin typeface="Times New Roman" panose="02020603050405020304" pitchFamily="18" charset="0"/>
                <a:cs typeface="Times New Roman" panose="02020603050405020304" pitchFamily="18" charset="0"/>
              </a:rPr>
              <a:t>Uses and Gratifications Theory </a:t>
            </a:r>
            <a:r>
              <a:rPr lang="ar-EG" sz="2400" b="1" dirty="0">
                <a:solidFill>
                  <a:srgbClr val="002060"/>
                </a:solidFill>
                <a:latin typeface="Times New Roman" panose="02020603050405020304" pitchFamily="18" charset="0"/>
                <a:cs typeface="Times New Roman" panose="02020603050405020304" pitchFamily="18" charset="0"/>
              </a:rPr>
              <a:t> </a:t>
            </a:r>
            <a:r>
              <a:rPr lang="ar-EG"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من أبرز النظريات الاتصالية التي حظيت باهتمام واسع في مجال بحوث الإعلام والاتصال. </a:t>
            </a:r>
          </a:p>
          <a:p>
            <a:pPr marR="0" algn="just" rtl="1">
              <a:lnSpc>
                <a:spcPct val="115000"/>
              </a:lnSpc>
              <a:spcAft>
                <a:spcPts val="800"/>
              </a:spcAft>
            </a:pPr>
            <a:r>
              <a:rPr lang="ar-EG"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      وقد نشأت هذه النظرية في سياق البحث عن </a:t>
            </a:r>
            <a:r>
              <a:rPr lang="ar-EG" sz="2400" b="1"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تفسيرات بديلة لطرق تفاعل الجمهور مع وسائل الإعلام، وتجاوزت النظرة التقليدية التي كانت تعتبر الجمهور مجرد متلقٍ سلبي للرسائل الإعلامية. </a:t>
            </a:r>
            <a:r>
              <a:rPr lang="ar-EG"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فعلى العكس، تفترض هذه النظرية أن الأفراد يلجؤون إلى وسائل الإعلام بدافع تلبية حاجاتهم النفسية والاجتماعية والمعرفية، وأنهم يختارون الوسائل والمضامين التي يرونها قادرة على إشباع تلك الحاجات.</a:t>
            </a:r>
          </a:p>
          <a:p>
            <a:pPr marR="0" algn="just" rtl="1">
              <a:lnSpc>
                <a:spcPct val="115000"/>
              </a:lnSpc>
              <a:spcAft>
                <a:spcPts val="800"/>
              </a:spcAft>
            </a:pPr>
            <a:r>
              <a:rPr lang="ar-EG"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     وقد </a:t>
            </a:r>
            <a:r>
              <a:rPr lang="ar-EG" sz="2400" b="1"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أسهمت هذه النظرية في تحوّل جوهري في فهم العلاقة بين الوسيلة الإعلامية والجمهور، </a:t>
            </a:r>
            <a:r>
              <a:rPr lang="ar-EG"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حيث ركزت على </a:t>
            </a:r>
            <a:r>
              <a:rPr lang="ar-EG" sz="2400" b="1"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دور المتلقي النشط</a:t>
            </a:r>
            <a:r>
              <a:rPr lang="ar-EG"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 وعلى </a:t>
            </a:r>
            <a:r>
              <a:rPr lang="ar-EG" sz="2400" b="1"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تنوّع الدوافع والاحتياجات </a:t>
            </a:r>
            <a:r>
              <a:rPr lang="ar-EG"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التي تحكم استخدام الأفراد لوسائل الإعلام. وهي بذلك تفتح المجال أمام دراسات أعمق لفهم سلوكيات الجمهور، وآليات اختيارهم للوسائط، والرضا الذي يحققونه من خلالها.</a:t>
            </a:r>
          </a:p>
        </p:txBody>
      </p:sp>
      <p:pic>
        <p:nvPicPr>
          <p:cNvPr id="7" name="Graphic 21">
            <a:extLst>
              <a:ext uri="{FF2B5EF4-FFF2-40B4-BE49-F238E27FC236}">
                <a16:creationId xmlns:a16="http://schemas.microsoft.com/office/drawing/2014/main" id="{279F5754-CEC3-C42D-A81B-A60A64972C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0992" y="60230"/>
            <a:ext cx="2530548" cy="1181593"/>
          </a:xfrm>
          <a:prstGeom prst="rect">
            <a:avLst/>
          </a:prstGeom>
        </p:spPr>
      </p:pic>
      <p:sp>
        <p:nvSpPr>
          <p:cNvPr id="11" name="Rectangle 10">
            <a:extLst>
              <a:ext uri="{FF2B5EF4-FFF2-40B4-BE49-F238E27FC236}">
                <a16:creationId xmlns:a16="http://schemas.microsoft.com/office/drawing/2014/main" id="{1FA5C0ED-46D0-8058-A37A-AC6B31E5656B}"/>
              </a:ext>
            </a:extLst>
          </p:cNvPr>
          <p:cNvSpPr/>
          <p:nvPr/>
        </p:nvSpPr>
        <p:spPr>
          <a:xfrm>
            <a:off x="2686491" y="36336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TextBox 3">
            <a:extLst>
              <a:ext uri="{FF2B5EF4-FFF2-40B4-BE49-F238E27FC236}">
                <a16:creationId xmlns:a16="http://schemas.microsoft.com/office/drawing/2014/main" id="{E2D2C74C-2E7A-A244-BFB4-F058B54E711A}"/>
              </a:ext>
            </a:extLst>
          </p:cNvPr>
          <p:cNvSpPr txBox="1"/>
          <p:nvPr/>
        </p:nvSpPr>
        <p:spPr>
          <a:xfrm>
            <a:off x="2638593" y="503159"/>
            <a:ext cx="9388713" cy="738664"/>
          </a:xfrm>
          <a:prstGeom prst="rect">
            <a:avLst/>
          </a:prstGeom>
          <a:solidFill>
            <a:srgbClr val="002060"/>
          </a:solid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dirty="0">
                <a:solidFill>
                  <a:schemeClr val="bg1"/>
                </a:solidFill>
                <a:latin typeface="Alexandria" charset="0"/>
                <a:cs typeface="Alexandria" charset="0"/>
              </a:rPr>
              <a:t>نظرية الاستخدامات والإشباعات.... من المتلقي السلبي إلى الجمهور النشط</a:t>
            </a:r>
          </a:p>
          <a:p>
            <a:pPr algn="ctr" rtl="1"/>
            <a:endParaRPr lang="en-US"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2CBCC16D-DE32-CD84-A9F4-9DCCCEEBEE7F}"/>
              </a:ext>
            </a:extLst>
          </p:cNvPr>
          <p:cNvSpPr txBox="1"/>
          <p:nvPr/>
        </p:nvSpPr>
        <p:spPr>
          <a:xfrm>
            <a:off x="10238873" y="1335901"/>
            <a:ext cx="1740535" cy="461665"/>
          </a:xfrm>
          <a:prstGeom prst="rect">
            <a:avLst/>
          </a:prstGeom>
          <a:solidFill>
            <a:srgbClr val="C00000"/>
          </a:solidFill>
          <a:effectLst>
            <a:reflection blurRad="6350" stA="52000" endA="300" endPos="35000" dir="5400000" sy="-100000" algn="bl" rotWithShape="0"/>
          </a:effectLst>
        </p:spPr>
        <p:txBody>
          <a:bodyPr wrap="square" rtlCol="0">
            <a:spAutoFit/>
          </a:bodyPr>
          <a:lstStyle/>
          <a:p>
            <a:pPr algn="ctr" rtl="1"/>
            <a:r>
              <a:rPr lang="ar-EG" sz="2400" b="1" dirty="0">
                <a:solidFill>
                  <a:schemeClr val="bg1"/>
                </a:solidFill>
                <a:latin typeface="Alexandria" charset="0"/>
                <a:cs typeface="Alexandria" charset="0"/>
              </a:rPr>
              <a:t>مقدمة:</a:t>
            </a:r>
          </a:p>
        </p:txBody>
      </p:sp>
      <p:pic>
        <p:nvPicPr>
          <p:cNvPr id="9" name="Picture 8">
            <a:extLst>
              <a:ext uri="{FF2B5EF4-FFF2-40B4-BE49-F238E27FC236}">
                <a16:creationId xmlns:a16="http://schemas.microsoft.com/office/drawing/2014/main" id="{061D6131-74D6-A3CA-1BFD-BDC47FC9D27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2592" y="2157567"/>
            <a:ext cx="2958882" cy="401126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386062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DE859C-B6CD-C85A-2103-D508276685B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531C84A-D882-C439-7075-63128987C56E}"/>
              </a:ext>
            </a:extLst>
          </p:cNvPr>
          <p:cNvSpPr txBox="1"/>
          <p:nvPr/>
        </p:nvSpPr>
        <p:spPr>
          <a:xfrm>
            <a:off x="228599" y="177131"/>
            <a:ext cx="9745580"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المحاضرة الثالثة: نظرية الاستخدامات والإشباعات.....من المتلقي السلبي إلى الجمهور النشط</a:t>
            </a:r>
          </a:p>
        </p:txBody>
      </p:sp>
      <p:pic>
        <p:nvPicPr>
          <p:cNvPr id="7" name="Graphic 21">
            <a:extLst>
              <a:ext uri="{FF2B5EF4-FFF2-40B4-BE49-F238E27FC236}">
                <a16:creationId xmlns:a16="http://schemas.microsoft.com/office/drawing/2014/main" id="{6CABC79A-C622-B9CD-4973-5DDB55ECEF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7655F740-1CC9-AAF6-A819-6845C776FA1E}"/>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TextBox 3">
            <a:extLst>
              <a:ext uri="{FF2B5EF4-FFF2-40B4-BE49-F238E27FC236}">
                <a16:creationId xmlns:a16="http://schemas.microsoft.com/office/drawing/2014/main" id="{35C9A969-9071-3405-2DDC-9CD069E6BF06}"/>
              </a:ext>
            </a:extLst>
          </p:cNvPr>
          <p:cNvSpPr txBox="1"/>
          <p:nvPr/>
        </p:nvSpPr>
        <p:spPr>
          <a:xfrm>
            <a:off x="479770" y="811373"/>
            <a:ext cx="9167332" cy="800219"/>
          </a:xfrm>
          <a:prstGeom prst="rect">
            <a:avLst/>
          </a:prstGeom>
          <a:solidFill>
            <a:srgbClr val="002060"/>
          </a:solidFill>
          <a:effectLst>
            <a:reflection blurRad="6350" stA="52000" endA="300" endPos="35000" dir="5400000" sy="-100000" algn="bl" rotWithShape="0"/>
          </a:effectLst>
        </p:spPr>
        <p:txBody>
          <a:bodyPr wrap="square" rtlCol="0">
            <a:spAutoFit/>
          </a:bodyPr>
          <a:lstStyle/>
          <a:p>
            <a:pPr algn="ctr" rtl="1"/>
            <a:r>
              <a:rPr lang="en-US" sz="2400" b="1" kern="0" dirty="0">
                <a:effectLst/>
                <a:latin typeface="Segoe UI Emoji" panose="020B0502040204020203" pitchFamily="34" charset="0"/>
                <a:ea typeface="Times New Roman" panose="02020603050405020304" pitchFamily="18" charset="0"/>
                <a:cs typeface="Segoe UI Emoji" panose="020B0502040204020203" pitchFamily="34" charset="0"/>
              </a:rPr>
              <a:t>📚</a:t>
            </a:r>
            <a:r>
              <a:rPr lang="ar-EG" sz="2400" kern="0" dirty="0">
                <a:effectLst/>
                <a:ea typeface="Times New Roman" panose="02020603050405020304" pitchFamily="18" charset="0"/>
              </a:rPr>
              <a:t> </a:t>
            </a:r>
            <a:r>
              <a:rPr lang="ar-EG" sz="2800" b="1" dirty="0">
                <a:solidFill>
                  <a:schemeClr val="bg1"/>
                </a:solidFill>
                <a:latin typeface="Alexandria" charset="0"/>
                <a:cs typeface="Alexandria" charset="0"/>
              </a:rPr>
              <a:t>الخلفية النظرية والتاريخية </a:t>
            </a:r>
            <a:endParaRPr lang="ar-EG" sz="2400" b="1" dirty="0">
              <a:solidFill>
                <a:schemeClr val="bg1"/>
              </a:solidFill>
              <a:latin typeface="Alexandria" charset="0"/>
              <a:cs typeface="Alexandria" charset="0"/>
            </a:endParaRPr>
          </a:p>
          <a:p>
            <a:pPr algn="ctr" rtl="1"/>
            <a:endParaRPr lang="en-US" b="1" dirty="0">
              <a:solidFill>
                <a:schemeClr val="bg1"/>
              </a:solidFill>
              <a:latin typeface="Simplified Arabic" panose="02020603050405020304" pitchFamily="18" charset="-78"/>
              <a:cs typeface="Simplified Arabic" panose="02020603050405020304" pitchFamily="18" charset="-78"/>
            </a:endParaRPr>
          </a:p>
        </p:txBody>
      </p:sp>
      <p:sp>
        <p:nvSpPr>
          <p:cNvPr id="12" name="TextBox 11">
            <a:extLst>
              <a:ext uri="{FF2B5EF4-FFF2-40B4-BE49-F238E27FC236}">
                <a16:creationId xmlns:a16="http://schemas.microsoft.com/office/drawing/2014/main" id="{0E24DEAE-301A-77F1-83A4-C2724A066A7D}"/>
              </a:ext>
            </a:extLst>
          </p:cNvPr>
          <p:cNvSpPr txBox="1"/>
          <p:nvPr/>
        </p:nvSpPr>
        <p:spPr>
          <a:xfrm>
            <a:off x="3669632" y="2963180"/>
            <a:ext cx="8322843" cy="3992568"/>
          </a:xfrm>
          <a:prstGeom prst="rect">
            <a:avLst/>
          </a:prstGeom>
          <a:noFill/>
        </p:spPr>
        <p:txBody>
          <a:bodyPr wrap="square">
            <a:spAutoFit/>
          </a:bodyPr>
          <a:lstStyle/>
          <a:p>
            <a:pPr marL="0" marR="0" algn="just" rtl="1">
              <a:lnSpc>
                <a:spcPct val="115000"/>
              </a:lnSpc>
              <a:spcAft>
                <a:spcPts val="800"/>
              </a:spcAft>
              <a:buNone/>
            </a:pPr>
            <a:r>
              <a:rPr lang="ar-EG" sz="2400" dirty="0">
                <a:solidFill>
                  <a:srgbClr val="002060"/>
                </a:solidFill>
                <a:latin typeface="Alexandria" charset="0"/>
              </a:rPr>
              <a:t>   </a:t>
            </a:r>
            <a:r>
              <a:rPr lang="ar-SA" sz="2400" kern="100" dirty="0">
                <a:solidFill>
                  <a:srgbClr val="002060"/>
                </a:solidFill>
                <a:latin typeface="Calibri" panose="020F0502020204030204" pitchFamily="34" charset="0"/>
                <a:cs typeface="Calibri" panose="020F0502020204030204" pitchFamily="34" charset="0"/>
              </a:rPr>
              <a:t>ظهرت </a:t>
            </a:r>
            <a:r>
              <a:rPr lang="ar-SA" sz="2400" b="1" kern="100" dirty="0">
                <a:solidFill>
                  <a:srgbClr val="002060"/>
                </a:solidFill>
                <a:latin typeface="Calibri" panose="020F0502020204030204" pitchFamily="34" charset="0"/>
                <a:cs typeface="Calibri" panose="020F0502020204030204" pitchFamily="34" charset="0"/>
              </a:rPr>
              <a:t>نظرية الاستخدامات والإشباعات </a:t>
            </a:r>
            <a:r>
              <a:rPr lang="ar-SA" sz="2400" kern="100" dirty="0">
                <a:solidFill>
                  <a:srgbClr val="002060"/>
                </a:solidFill>
                <a:latin typeface="Calibri" panose="020F0502020204030204" pitchFamily="34" charset="0"/>
                <a:cs typeface="Calibri" panose="020F0502020204030204" pitchFamily="34" charset="0"/>
              </a:rPr>
              <a:t>كاستجابة نقدية للنظريات التقليدية التي نظرت إلى </a:t>
            </a:r>
            <a:r>
              <a:rPr lang="ar-SA" sz="2400" b="1" kern="100" dirty="0">
                <a:solidFill>
                  <a:srgbClr val="002060"/>
                </a:solidFill>
                <a:latin typeface="Calibri" panose="020F0502020204030204" pitchFamily="34" charset="0"/>
                <a:cs typeface="Calibri" panose="020F0502020204030204" pitchFamily="34" charset="0"/>
              </a:rPr>
              <a:t>الجمهور بوصفه سلبيًا ومتلقيًا مطيعًا للرسائل الإعلامية</a:t>
            </a:r>
            <a:r>
              <a:rPr lang="ar-SA" sz="2400" kern="100" dirty="0">
                <a:solidFill>
                  <a:srgbClr val="002060"/>
                </a:solidFill>
                <a:latin typeface="Calibri" panose="020F0502020204030204" pitchFamily="34" charset="0"/>
                <a:cs typeface="Calibri" panose="020F0502020204030204" pitchFamily="34" charset="0"/>
              </a:rPr>
              <a:t>. </a:t>
            </a:r>
            <a:r>
              <a:rPr lang="ar-EG" sz="2400" kern="100" dirty="0">
                <a:solidFill>
                  <a:srgbClr val="002060"/>
                </a:solidFill>
                <a:latin typeface="Calibri" panose="020F0502020204030204" pitchFamily="34" charset="0"/>
                <a:cs typeface="Calibri" panose="020F0502020204030204" pitchFamily="34" charset="0"/>
              </a:rPr>
              <a:t>وقد </a:t>
            </a:r>
            <a:r>
              <a:rPr lang="ar-SA" sz="2400" kern="100" dirty="0">
                <a:solidFill>
                  <a:srgbClr val="002060"/>
                </a:solidFill>
                <a:latin typeface="Calibri" panose="020F0502020204030204" pitchFamily="34" charset="0"/>
                <a:cs typeface="Calibri" panose="020F0502020204030204" pitchFamily="34" charset="0"/>
              </a:rPr>
              <a:t>بدأت ملامح النظرية تتشكل في فترة </a:t>
            </a:r>
            <a:r>
              <a:rPr lang="ar-SA" sz="2400" b="1" kern="100" dirty="0">
                <a:solidFill>
                  <a:srgbClr val="002060"/>
                </a:solidFill>
                <a:latin typeface="Calibri" panose="020F0502020204030204" pitchFamily="34" charset="0"/>
                <a:cs typeface="Calibri" panose="020F0502020204030204" pitchFamily="34" charset="0"/>
              </a:rPr>
              <a:t>ما بعد الحرب العالمية الثانية</a:t>
            </a:r>
            <a:r>
              <a:rPr lang="ar-SA" sz="2400" kern="100" dirty="0">
                <a:solidFill>
                  <a:srgbClr val="002060"/>
                </a:solidFill>
                <a:latin typeface="Calibri" panose="020F0502020204030204" pitchFamily="34" charset="0"/>
                <a:cs typeface="Calibri" panose="020F0502020204030204" pitchFamily="34" charset="0"/>
              </a:rPr>
              <a:t>، خاصة في الخمسينيات والستينيات، ضمن سياق تحوّل علم الاتصال إلى مجال أكثر تجريبية وتحليلًا لسلوك الجمهور</a:t>
            </a:r>
            <a:r>
              <a:rPr lang="en-US" sz="2400" kern="100" dirty="0">
                <a:solidFill>
                  <a:srgbClr val="002060"/>
                </a:solidFill>
                <a:latin typeface="Calibri" panose="020F0502020204030204" pitchFamily="34" charset="0"/>
                <a:cs typeface="Calibri" panose="020F0502020204030204" pitchFamily="34" charset="0"/>
              </a:rPr>
              <a:t>.</a:t>
            </a:r>
          </a:p>
          <a:p>
            <a:pPr marL="0" marR="0" algn="just" rtl="1">
              <a:lnSpc>
                <a:spcPct val="115000"/>
              </a:lnSpc>
              <a:spcAft>
                <a:spcPts val="800"/>
              </a:spcAft>
            </a:pPr>
            <a:r>
              <a:rPr lang="ar-EG" sz="2400" kern="100" dirty="0">
                <a:solidFill>
                  <a:srgbClr val="002060"/>
                </a:solidFill>
                <a:latin typeface="Calibri" panose="020F0502020204030204" pitchFamily="34" charset="0"/>
                <a:cs typeface="Calibri" panose="020F0502020204030204" pitchFamily="34" charset="0"/>
              </a:rPr>
              <a:t>    و</a:t>
            </a:r>
            <a:r>
              <a:rPr lang="ar-SA" sz="2400" kern="100" dirty="0">
                <a:solidFill>
                  <a:srgbClr val="002060"/>
                </a:solidFill>
                <a:latin typeface="Calibri" panose="020F0502020204030204" pitchFamily="34" charset="0"/>
                <a:cs typeface="Calibri" panose="020F0502020204030204" pitchFamily="34" charset="0"/>
              </a:rPr>
              <a:t>اعتمدت الأبحاث في هذه المرحلة على استبيانات ومقابلات لمعرفة لماذا يلجأ الأفراد إلى وسائل الإعلام، وماذا يحصلون منها، بدلًا من التركيز فقط على ماذا تفعل وسائل الإعلام بالجمهور، </a:t>
            </a:r>
            <a:r>
              <a:rPr lang="ar-EG" sz="2400" b="1" kern="100" dirty="0">
                <a:solidFill>
                  <a:srgbClr val="002060"/>
                </a:solidFill>
                <a:latin typeface="Calibri" panose="020F0502020204030204" pitchFamily="34" charset="0"/>
                <a:cs typeface="Calibri" panose="020F0502020204030204" pitchFamily="34" charset="0"/>
              </a:rPr>
              <a:t>و</a:t>
            </a:r>
            <a:r>
              <a:rPr lang="ar-SA" sz="2400" b="1" kern="100" dirty="0">
                <a:solidFill>
                  <a:srgbClr val="002060"/>
                </a:solidFill>
                <a:latin typeface="Calibri" panose="020F0502020204030204" pitchFamily="34" charset="0"/>
                <a:cs typeface="Calibri" panose="020F0502020204030204" pitchFamily="34" charset="0"/>
              </a:rPr>
              <a:t>بدأت النظرية تسأل</a:t>
            </a:r>
            <a:r>
              <a:rPr lang="ar-EG" sz="2400" b="1" kern="100" dirty="0">
                <a:solidFill>
                  <a:srgbClr val="002060"/>
                </a:solidFill>
                <a:latin typeface="Calibri" panose="020F0502020204030204" pitchFamily="34" charset="0"/>
                <a:cs typeface="Calibri" panose="020F0502020204030204" pitchFamily="34" charset="0"/>
              </a:rPr>
              <a:t>: </a:t>
            </a:r>
            <a:r>
              <a:rPr lang="ar-SA" sz="2400" b="1" kern="100" dirty="0">
                <a:solidFill>
                  <a:srgbClr val="002060"/>
                </a:solidFill>
                <a:latin typeface="Calibri" panose="020F0502020204030204" pitchFamily="34" charset="0"/>
                <a:cs typeface="Calibri" panose="020F0502020204030204" pitchFamily="34" charset="0"/>
              </a:rPr>
              <a:t>ماذا يفعل الجمهور بوسائل الإعلام؟</a:t>
            </a:r>
            <a:endParaRPr lang="en-US" sz="2400" b="1" kern="100" dirty="0">
              <a:solidFill>
                <a:srgbClr val="002060"/>
              </a:solidFill>
              <a:latin typeface="Calibri" panose="020F0502020204030204" pitchFamily="34" charset="0"/>
              <a:cs typeface="Calibri" panose="020F0502020204030204" pitchFamily="34" charset="0"/>
            </a:endParaRPr>
          </a:p>
        </p:txBody>
      </p:sp>
      <p:sp>
        <p:nvSpPr>
          <p:cNvPr id="13" name="TextBox 12">
            <a:extLst>
              <a:ext uri="{FF2B5EF4-FFF2-40B4-BE49-F238E27FC236}">
                <a16:creationId xmlns:a16="http://schemas.microsoft.com/office/drawing/2014/main" id="{3C0B2014-6F5B-C126-8A58-DC6F72473108}"/>
              </a:ext>
            </a:extLst>
          </p:cNvPr>
          <p:cNvSpPr txBox="1"/>
          <p:nvPr/>
        </p:nvSpPr>
        <p:spPr>
          <a:xfrm>
            <a:off x="6756735" y="1990384"/>
            <a:ext cx="5110412" cy="830997"/>
          </a:xfrm>
          <a:prstGeom prst="rect">
            <a:avLst/>
          </a:prstGeom>
          <a:solidFill>
            <a:srgbClr val="00206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marL="457200" indent="-457200" algn="ctr" rtl="1">
              <a:buAutoNum type="arabicPeriod"/>
            </a:pPr>
            <a:r>
              <a:rPr lang="ar-EG" sz="2400" b="1" dirty="0">
                <a:solidFill>
                  <a:schemeClr val="bg1"/>
                </a:solidFill>
                <a:latin typeface="Simplified Arabic" panose="02020603050405020304" pitchFamily="18" charset="-78"/>
                <a:cs typeface="Simplified Arabic" panose="02020603050405020304" pitchFamily="18" charset="-78"/>
              </a:rPr>
              <a:t>نشأة النظرية </a:t>
            </a:r>
          </a:p>
          <a:p>
            <a:pPr algn="ctr" rtl="1"/>
            <a:r>
              <a:rPr lang="ar-EG" sz="2400" b="1" dirty="0">
                <a:solidFill>
                  <a:schemeClr val="bg1"/>
                </a:solidFill>
                <a:latin typeface="Simplified Arabic" panose="02020603050405020304" pitchFamily="18" charset="-78"/>
                <a:cs typeface="Simplified Arabic" panose="02020603050405020304" pitchFamily="18" charset="-78"/>
              </a:rPr>
              <a:t>في خمسينيات وستينيات القرن العشرين</a:t>
            </a:r>
            <a:endParaRPr lang="en-US" sz="2400" b="1" dirty="0">
              <a:solidFill>
                <a:schemeClr val="bg1"/>
              </a:solidFill>
              <a:latin typeface="Simplified Arabic" panose="02020603050405020304" pitchFamily="18" charset="-78"/>
              <a:cs typeface="Simplified Arabic" panose="02020603050405020304" pitchFamily="18" charset="-78"/>
            </a:endParaRPr>
          </a:p>
        </p:txBody>
      </p:sp>
      <p:pic>
        <p:nvPicPr>
          <p:cNvPr id="5" name="Picture 4">
            <a:extLst>
              <a:ext uri="{FF2B5EF4-FFF2-40B4-BE49-F238E27FC236}">
                <a16:creationId xmlns:a16="http://schemas.microsoft.com/office/drawing/2014/main" id="{B25F5109-5B88-7041-C8A3-57028FD2B7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253" y="2405882"/>
            <a:ext cx="3453063" cy="8189232"/>
          </a:xfrm>
          <a:prstGeom prst="rect">
            <a:avLst/>
          </a:prstGeom>
        </p:spPr>
      </p:pic>
    </p:spTree>
    <p:extLst>
      <p:ext uri="{BB962C8B-B14F-4D97-AF65-F5344CB8AC3E}">
        <p14:creationId xmlns:p14="http://schemas.microsoft.com/office/powerpoint/2010/main" val="25760038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95E77-CAEE-2134-27C5-A285EBFB5D28}"/>
            </a:ext>
          </a:extLst>
        </p:cNvPr>
        <p:cNvGrpSpPr/>
        <p:nvPr/>
      </p:nvGrpSpPr>
      <p:grpSpPr>
        <a:xfrm>
          <a:off x="0" y="0"/>
          <a:ext cx="0" cy="0"/>
          <a:chOff x="0" y="0"/>
          <a:chExt cx="0" cy="0"/>
        </a:xfrm>
      </p:grpSpPr>
      <p:sp>
        <p:nvSpPr>
          <p:cNvPr id="48" name="TextBox 47">
            <a:extLst>
              <a:ext uri="{FF2B5EF4-FFF2-40B4-BE49-F238E27FC236}">
                <a16:creationId xmlns:a16="http://schemas.microsoft.com/office/drawing/2014/main" id="{CCE2A1D5-0185-F0C6-06A9-E97AA4C14E22}"/>
              </a:ext>
            </a:extLst>
          </p:cNvPr>
          <p:cNvSpPr txBox="1"/>
          <p:nvPr/>
        </p:nvSpPr>
        <p:spPr>
          <a:xfrm>
            <a:off x="4608095" y="1957417"/>
            <a:ext cx="7475808" cy="4519892"/>
          </a:xfrm>
          <a:prstGeom prst="rect">
            <a:avLst/>
          </a:prstGeom>
          <a:noFill/>
        </p:spPr>
        <p:txBody>
          <a:bodyPr wrap="square" rtlCol="0">
            <a:spAutoFit/>
          </a:bodyPr>
          <a:lstStyle/>
          <a:p>
            <a:pPr marL="0" marR="0" algn="just" rtl="1">
              <a:lnSpc>
                <a:spcPct val="115000"/>
              </a:lnSpc>
              <a:spcAft>
                <a:spcPts val="800"/>
              </a:spcAft>
              <a:buNone/>
            </a:pPr>
            <a:r>
              <a:rPr lang="ar-EG" kern="100" dirty="0">
                <a:latin typeface="Calibri" panose="020F0502020204030204" pitchFamily="34" charset="0"/>
                <a:cs typeface="Arial" panose="020B0604020202020204" pitchFamily="34" charset="0"/>
              </a:rPr>
              <a:t>     </a:t>
            </a:r>
            <a:r>
              <a:rPr lang="ar-SA" sz="2400" kern="0" dirty="0">
                <a:solidFill>
                  <a:srgbClr val="002060"/>
                </a:solidFill>
                <a:latin typeface="Calibri" panose="020F0502020204030204" pitchFamily="34" charset="0"/>
                <a:cs typeface="Calibri" panose="020F0502020204030204" pitchFamily="34" charset="0"/>
              </a:rPr>
              <a:t>قبل ظهور هذه النظرية، كانت </a:t>
            </a:r>
            <a:r>
              <a:rPr lang="ar-SA" sz="2400" b="1" kern="0" dirty="0">
                <a:solidFill>
                  <a:srgbClr val="002060"/>
                </a:solidFill>
                <a:latin typeface="Calibri" panose="020F0502020204030204" pitchFamily="34" charset="0"/>
                <a:cs typeface="Calibri" panose="020F0502020204030204" pitchFamily="34" charset="0"/>
              </a:rPr>
              <a:t>نظرية "الطلقة السحرية</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أو "الرصاصة السحرية" سائدة، وتفترض أن وسائل الإعلام تمتلك تأثيرًا قويًا وفوريًا ومباشرًا على الجمهور، الذي يُنظر إليه ككتلة متجانسة تتأثر بسهولة</a:t>
            </a:r>
            <a:r>
              <a:rPr lang="en-US" sz="2400" kern="0" dirty="0">
                <a:solidFill>
                  <a:srgbClr val="002060"/>
                </a:solidFill>
                <a:latin typeface="Calibri" panose="020F0502020204030204" pitchFamily="34" charset="0"/>
                <a:cs typeface="Calibri" panose="020F0502020204030204" pitchFamily="34" charset="0"/>
              </a:rPr>
              <a:t>.</a:t>
            </a:r>
          </a:p>
          <a:p>
            <a:pPr marL="0" marR="0" algn="just" rtl="1">
              <a:lnSpc>
                <a:spcPct val="115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لكن مع تطور الأبحاث وملاحظة التفاوت الكبير في استجابات الأفراد للرسائل الإعلامية، أصبح واضحًا أن </a:t>
            </a:r>
            <a:r>
              <a:rPr lang="ar-SA" sz="2400" b="1" kern="0" dirty="0">
                <a:solidFill>
                  <a:srgbClr val="002060"/>
                </a:solidFill>
                <a:latin typeface="Calibri" panose="020F0502020204030204" pitchFamily="34" charset="0"/>
                <a:cs typeface="Calibri" panose="020F0502020204030204" pitchFamily="34" charset="0"/>
              </a:rPr>
              <a:t>الجمهور ليس سلبيًا</a:t>
            </a:r>
            <a:r>
              <a:rPr lang="ar-SA" sz="2400" kern="0" dirty="0">
                <a:solidFill>
                  <a:srgbClr val="002060"/>
                </a:solidFill>
                <a:latin typeface="Calibri" panose="020F0502020204030204" pitchFamily="34" charset="0"/>
                <a:cs typeface="Calibri" panose="020F0502020204030204" pitchFamily="34" charset="0"/>
              </a:rPr>
              <a:t>، بل يفسر ويختار ويتفاعل مع الرسائل وفقًا لاحتياجاته وظروفه وخبراته</a:t>
            </a:r>
            <a:r>
              <a:rPr lang="en-US" sz="2400" kern="0" dirty="0">
                <a:solidFill>
                  <a:srgbClr val="002060"/>
                </a:solidFill>
                <a:latin typeface="Calibri" panose="020F0502020204030204" pitchFamily="34" charset="0"/>
                <a:cs typeface="Calibri" panose="020F0502020204030204" pitchFamily="34" charset="0"/>
              </a:rPr>
              <a:t>.</a:t>
            </a:r>
          </a:p>
          <a:p>
            <a:pPr marL="0" marR="0" algn="just" rtl="1">
              <a:lnSpc>
                <a:spcPct val="115000"/>
              </a:lnSpc>
              <a:spcAft>
                <a:spcPts val="800"/>
              </a:spcAft>
            </a:pPr>
            <a:r>
              <a:rPr lang="ar-EG" sz="2400" kern="0" dirty="0">
                <a:solidFill>
                  <a:srgbClr val="002060"/>
                </a:solidFill>
                <a:latin typeface="Calibri" panose="020F0502020204030204" pitchFamily="34" charset="0"/>
                <a:cs typeface="Calibri" panose="020F0502020204030204" pitchFamily="34" charset="0"/>
              </a:rPr>
              <a:t>   من </a:t>
            </a:r>
            <a:r>
              <a:rPr lang="ar-SA" sz="2400" kern="0" dirty="0">
                <a:solidFill>
                  <a:srgbClr val="002060"/>
                </a:solidFill>
                <a:latin typeface="Calibri" panose="020F0502020204030204" pitchFamily="34" charset="0"/>
                <a:cs typeface="Calibri" panose="020F0502020204030204" pitchFamily="34" charset="0"/>
              </a:rPr>
              <a:t>هنا جاء التحوّل نحو ما يعرف </a:t>
            </a:r>
            <a:r>
              <a:rPr lang="ar-SA" sz="2400" b="1" kern="0" dirty="0">
                <a:solidFill>
                  <a:srgbClr val="002060"/>
                </a:solidFill>
                <a:latin typeface="Calibri" panose="020F0502020204030204" pitchFamily="34" charset="0"/>
                <a:cs typeface="Calibri" panose="020F0502020204030204" pitchFamily="34" charset="0"/>
              </a:rPr>
              <a:t>بـالنظريات التفاعلية </a:t>
            </a:r>
            <a:r>
              <a:rPr lang="ar-SA" sz="2400" kern="0" dirty="0">
                <a:solidFill>
                  <a:srgbClr val="002060"/>
                </a:solidFill>
                <a:latin typeface="Calibri" panose="020F0502020204030204" pitchFamily="34" charset="0"/>
                <a:cs typeface="Calibri" panose="020F0502020204030204" pitchFamily="34" charset="0"/>
              </a:rPr>
              <a:t>أو "</a:t>
            </a:r>
            <a:r>
              <a:rPr lang="ar-SA" sz="2400" b="1" kern="0" dirty="0">
                <a:solidFill>
                  <a:srgbClr val="002060"/>
                </a:solidFill>
                <a:latin typeface="Calibri" panose="020F0502020204030204" pitchFamily="34" charset="0"/>
                <a:cs typeface="Calibri" panose="020F0502020204030204" pitchFamily="34" charset="0"/>
              </a:rPr>
              <a:t>نظريات التأثير المحدود"</a:t>
            </a:r>
            <a:r>
              <a:rPr lang="ar-SA" sz="2400" kern="0" dirty="0">
                <a:solidFill>
                  <a:srgbClr val="002060"/>
                </a:solidFill>
                <a:latin typeface="Calibri" panose="020F0502020204030204" pitchFamily="34" charset="0"/>
                <a:cs typeface="Calibri" panose="020F0502020204030204" pitchFamily="34" charset="0"/>
              </a:rPr>
              <a:t>، والتي ترى أن تأثير وسائل الإعلام يتوسطه عدد من العوامل، من أبرزها </a:t>
            </a:r>
            <a:r>
              <a:rPr lang="ar-SA" sz="2400" b="1" kern="0" dirty="0">
                <a:solidFill>
                  <a:srgbClr val="002060"/>
                </a:solidFill>
                <a:latin typeface="Calibri" panose="020F0502020204030204" pitchFamily="34" charset="0"/>
                <a:cs typeface="Calibri" panose="020F0502020204030204" pitchFamily="34" charset="0"/>
              </a:rPr>
              <a:t>دوافع الاستخدام والإشباع الشخصي</a:t>
            </a:r>
            <a:r>
              <a:rPr lang="ar-SA" sz="2400" kern="0" dirty="0">
                <a:solidFill>
                  <a:srgbClr val="002060"/>
                </a:solidFill>
                <a:latin typeface="Calibri" panose="020F0502020204030204" pitchFamily="34" charset="0"/>
                <a:cs typeface="Calibri" panose="020F0502020204030204" pitchFamily="34" charset="0"/>
              </a:rPr>
              <a:t>، وهي الأساس الذي بُنيت عليه </a:t>
            </a:r>
            <a:r>
              <a:rPr lang="ar-SA" sz="2400" b="1" kern="0" dirty="0">
                <a:solidFill>
                  <a:srgbClr val="002060"/>
                </a:solidFill>
                <a:latin typeface="Calibri" panose="020F0502020204030204" pitchFamily="34" charset="0"/>
                <a:cs typeface="Calibri" panose="020F0502020204030204" pitchFamily="34" charset="0"/>
              </a:rPr>
              <a:t>نظرية الاستخدامات والإشباعات</a:t>
            </a:r>
            <a:r>
              <a:rPr lang="en-US" sz="18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ar-EG" sz="18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p:txBody>
      </p:sp>
      <p:pic>
        <p:nvPicPr>
          <p:cNvPr id="7" name="Graphic 21">
            <a:extLst>
              <a:ext uri="{FF2B5EF4-FFF2-40B4-BE49-F238E27FC236}">
                <a16:creationId xmlns:a16="http://schemas.microsoft.com/office/drawing/2014/main" id="{C3A2F050-63D4-4F3B-3DB0-43FA21AD66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721" y="25269"/>
            <a:ext cx="2530548" cy="1181593"/>
          </a:xfrm>
          <a:prstGeom prst="rect">
            <a:avLst/>
          </a:prstGeom>
        </p:spPr>
      </p:pic>
      <p:sp>
        <p:nvSpPr>
          <p:cNvPr id="11" name="Rectangle 10">
            <a:extLst>
              <a:ext uri="{FF2B5EF4-FFF2-40B4-BE49-F238E27FC236}">
                <a16:creationId xmlns:a16="http://schemas.microsoft.com/office/drawing/2014/main" id="{8B41F298-03BE-50C4-09C6-772AC40FC59C}"/>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A5116DCA-4C37-A413-52A2-801B9105A9BA}"/>
              </a:ext>
            </a:extLst>
          </p:cNvPr>
          <p:cNvSpPr txBox="1"/>
          <p:nvPr/>
        </p:nvSpPr>
        <p:spPr>
          <a:xfrm>
            <a:off x="2358190" y="332480"/>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الثالثة</a:t>
            </a:r>
            <a:r>
              <a:rPr lang="ar-EG" sz="2400" kern="0" dirty="0">
                <a:solidFill>
                  <a:srgbClr val="002060"/>
                </a:solidFill>
                <a:latin typeface="Calibri" panose="020F0502020204030204" pitchFamily="34" charset="0"/>
                <a:cs typeface="Calibri" panose="020F0502020204030204" pitchFamily="34" charset="0"/>
              </a:rPr>
              <a:t>: نظرية الاستخدامات والإشباعات.....من المتلقي السلبي إلى الجمهور النشط</a:t>
            </a:r>
          </a:p>
        </p:txBody>
      </p:sp>
      <p:sp>
        <p:nvSpPr>
          <p:cNvPr id="5" name="Rectangle: Rounded Corners 4">
            <a:extLst>
              <a:ext uri="{FF2B5EF4-FFF2-40B4-BE49-F238E27FC236}">
                <a16:creationId xmlns:a16="http://schemas.microsoft.com/office/drawing/2014/main" id="{F75A064E-A324-9261-125D-42590CD2425A}"/>
              </a:ext>
            </a:extLst>
          </p:cNvPr>
          <p:cNvSpPr/>
          <p:nvPr/>
        </p:nvSpPr>
        <p:spPr>
          <a:xfrm>
            <a:off x="5329989" y="1004462"/>
            <a:ext cx="6606892" cy="808629"/>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SA" sz="2400" b="1" kern="0" dirty="0">
                <a:effectLst/>
                <a:latin typeface="Calibri" panose="020F0502020204030204" pitchFamily="34" charset="0"/>
                <a:ea typeface="Times New Roman" panose="02020603050405020304" pitchFamily="18" charset="0"/>
                <a:cs typeface="Times New Roman" panose="02020603050405020304" pitchFamily="18" charset="0"/>
              </a:rPr>
              <a:t>2. الانتقال من نظرية "الطلقة السحرية" إلى النظريات التفاعلية</a:t>
            </a:r>
            <a:endParaRPr lang="en-US" sz="2400" dirty="0"/>
          </a:p>
        </p:txBody>
      </p:sp>
      <p:pic>
        <p:nvPicPr>
          <p:cNvPr id="4" name="Picture 3">
            <a:extLst>
              <a:ext uri="{FF2B5EF4-FFF2-40B4-BE49-F238E27FC236}">
                <a16:creationId xmlns:a16="http://schemas.microsoft.com/office/drawing/2014/main" id="{BE873F9B-08C0-10E5-2A7D-2E800B2EDD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816" y="1305469"/>
            <a:ext cx="4415777" cy="8508622"/>
          </a:xfrm>
          <a:prstGeom prst="rect">
            <a:avLst/>
          </a:prstGeom>
        </p:spPr>
      </p:pic>
    </p:spTree>
    <p:extLst>
      <p:ext uri="{BB962C8B-B14F-4D97-AF65-F5344CB8AC3E}">
        <p14:creationId xmlns:p14="http://schemas.microsoft.com/office/powerpoint/2010/main" val="33939344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3AFF2F-21E4-AA84-D0FA-FC8E5A7A421F}"/>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94D01D4A-E82F-9B68-D4D3-F6319625D4E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E918273A-0A11-8AAD-7BCB-3AC2E7392A85}"/>
              </a:ext>
            </a:extLst>
          </p:cNvPr>
          <p:cNvSpPr/>
          <p:nvPr/>
        </p:nvSpPr>
        <p:spPr>
          <a:xfrm flipV="1">
            <a:off x="354184" y="665901"/>
            <a:ext cx="7795904" cy="7143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40D9C956-ACEA-68F3-116B-5EB671FF835C}"/>
              </a:ext>
            </a:extLst>
          </p:cNvPr>
          <p:cNvSpPr txBox="1"/>
          <p:nvPr/>
        </p:nvSpPr>
        <p:spPr>
          <a:xfrm>
            <a:off x="4283241" y="2008029"/>
            <a:ext cx="7908757" cy="4095160"/>
          </a:xfrm>
          <a:prstGeom prst="rect">
            <a:avLst/>
          </a:prstGeom>
          <a:noFill/>
        </p:spPr>
        <p:txBody>
          <a:bodyPr wrap="square" rtlCol="0">
            <a:spAutoFit/>
          </a:bodyPr>
          <a:lstStyle/>
          <a:p>
            <a:pPr marL="0" marR="0" algn="just" rtl="1">
              <a:lnSpc>
                <a:spcPct val="115000"/>
              </a:lnSpc>
              <a:spcAft>
                <a:spcPts val="800"/>
              </a:spcAft>
              <a:buNone/>
            </a:pPr>
            <a:r>
              <a:rPr lang="ar-EG" sz="2400" kern="0" dirty="0">
                <a:solidFill>
                  <a:srgbClr val="002060"/>
                </a:solidFill>
                <a:latin typeface="Calibri" panose="020F0502020204030204" pitchFamily="34" charset="0"/>
                <a:cs typeface="+mj-cs"/>
              </a:rPr>
              <a:t>1. </a:t>
            </a:r>
            <a:r>
              <a:rPr lang="ar-SA" sz="2400" b="1" kern="0" dirty="0">
                <a:solidFill>
                  <a:srgbClr val="002060"/>
                </a:solidFill>
                <a:latin typeface="Calibri" panose="020F0502020204030204" pitchFamily="34" charset="0"/>
                <a:cs typeface="Calibri" panose="020F0502020204030204" pitchFamily="34" charset="0"/>
              </a:rPr>
              <a:t>إلي</a:t>
            </a:r>
            <a:r>
              <a:rPr lang="ar-EG" sz="2400" b="1" kern="0" dirty="0">
                <a:solidFill>
                  <a:srgbClr val="002060"/>
                </a:solidFill>
                <a:latin typeface="Calibri" panose="020F0502020204030204" pitchFamily="34" charset="0"/>
                <a:cs typeface="Calibri" panose="020F0502020204030204" pitchFamily="34" charset="0"/>
              </a:rPr>
              <a:t>اه</a:t>
            </a:r>
            <a:r>
              <a:rPr lang="ar-SA" sz="2400" b="1" kern="0" dirty="0">
                <a:solidFill>
                  <a:srgbClr val="002060"/>
                </a:solidFill>
                <a:latin typeface="Calibri" panose="020F0502020204030204" pitchFamily="34" charset="0"/>
                <a:cs typeface="Calibri" panose="020F0502020204030204" pitchFamily="34" charset="0"/>
              </a:rPr>
              <a:t>و </a:t>
            </a:r>
            <a:r>
              <a:rPr lang="ar-EG" sz="2400" b="1" kern="0" dirty="0">
                <a:solidFill>
                  <a:srgbClr val="002060"/>
                </a:solidFill>
                <a:latin typeface="Calibri" panose="020F0502020204030204" pitchFamily="34" charset="0"/>
                <a:cs typeface="Calibri" panose="020F0502020204030204" pitchFamily="34" charset="0"/>
              </a:rPr>
              <a:t>كاتز</a:t>
            </a:r>
            <a:r>
              <a:rPr lang="en-US" sz="2400" b="1"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Calibri" panose="020F0502020204030204" pitchFamily="34" charset="0"/>
                <a:cs typeface="Calibri" panose="020F0502020204030204" pitchFamily="34" charset="0"/>
              </a:rPr>
              <a:t>(</a:t>
            </a:r>
            <a:r>
              <a:rPr lang="en-US" sz="2400" kern="0" dirty="0">
                <a:solidFill>
                  <a:srgbClr val="002060"/>
                </a:solidFill>
                <a:latin typeface="Times New Roman" panose="02020603050405020304" pitchFamily="18" charset="0"/>
                <a:ea typeface="Tahoma" panose="020B0604030504040204" pitchFamily="34" charset="0"/>
                <a:cs typeface="Times New Roman" panose="02020603050405020304" pitchFamily="18" charset="0"/>
              </a:rPr>
              <a:t>Elihu Katz</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أحد </a:t>
            </a:r>
            <a:r>
              <a:rPr lang="ar-SA" sz="2400" b="1" kern="0" dirty="0">
                <a:solidFill>
                  <a:srgbClr val="002060"/>
                </a:solidFill>
                <a:latin typeface="Calibri" panose="020F0502020204030204" pitchFamily="34" charset="0"/>
                <a:cs typeface="Calibri" panose="020F0502020204030204" pitchFamily="34" charset="0"/>
              </a:rPr>
              <a:t>رواد النظرية</a:t>
            </a:r>
            <a:r>
              <a:rPr lang="ar-SA" sz="2400" kern="0" dirty="0">
                <a:solidFill>
                  <a:srgbClr val="002060"/>
                </a:solidFill>
                <a:latin typeface="Calibri" panose="020F0502020204030204" pitchFamily="34" charset="0"/>
                <a:cs typeface="Calibri" panose="020F0502020204030204" pitchFamily="34" charset="0"/>
              </a:rPr>
              <a:t>، ساهم في تطويرها بشكل منهجي، وركّز على أهمية الدوافع الفردية في اختيار </a:t>
            </a:r>
            <a:r>
              <a:rPr lang="ar-SA" sz="2400" b="1" kern="0" dirty="0">
                <a:solidFill>
                  <a:srgbClr val="002060"/>
                </a:solidFill>
                <a:latin typeface="Calibri" panose="020F0502020204030204" pitchFamily="34" charset="0"/>
                <a:cs typeface="Calibri" panose="020F0502020204030204" pitchFamily="34" charset="0"/>
              </a:rPr>
              <a:t>الوسيلة الإعلامية</a:t>
            </a:r>
            <a:r>
              <a:rPr lang="ar-SA" sz="2400" kern="0" dirty="0">
                <a:solidFill>
                  <a:srgbClr val="002060"/>
                </a:solidFill>
                <a:latin typeface="Calibri" panose="020F0502020204030204" pitchFamily="34" charset="0"/>
                <a:cs typeface="Calibri" panose="020F0502020204030204" pitchFamily="34" charset="0"/>
              </a:rPr>
              <a:t>، وربط النظرية بمفاهيم أوسع مثل التفاعل الاجتماعي والتكامل المجتمعي</a:t>
            </a:r>
            <a:r>
              <a:rPr lang="en-US" sz="2400" kern="0" dirty="0">
                <a:solidFill>
                  <a:srgbClr val="002060"/>
                </a:solidFill>
                <a:latin typeface="Calibri" panose="020F0502020204030204" pitchFamily="34" charset="0"/>
                <a:cs typeface="Calibri" panose="020F0502020204030204" pitchFamily="34" charset="0"/>
              </a:rPr>
              <a:t>.</a:t>
            </a:r>
          </a:p>
          <a:p>
            <a:pPr marR="0" lvl="0" algn="just" rtl="1">
              <a:lnSpc>
                <a:spcPct val="115000"/>
              </a:lnSpc>
              <a:spcAft>
                <a:spcPts val="800"/>
              </a:spcAft>
              <a:buSzPts val="1000"/>
              <a:tabLst>
                <a:tab pos="228600" algn="l"/>
              </a:tabLst>
            </a:pPr>
            <a:r>
              <a:rPr lang="ar-EG" sz="2400" kern="0" dirty="0">
                <a:solidFill>
                  <a:srgbClr val="002060"/>
                </a:solidFill>
                <a:latin typeface="Calibri" panose="020F0502020204030204" pitchFamily="34" charset="0"/>
                <a:cs typeface="+mj-cs"/>
              </a:rPr>
              <a:t>2</a:t>
            </a:r>
            <a:r>
              <a:rPr lang="ar-EG"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جاي بلوملر</a:t>
            </a:r>
            <a:r>
              <a:rPr lang="en-US" sz="2400" b="1"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Calibri" panose="020F0502020204030204" pitchFamily="34" charset="0"/>
                <a:cs typeface="Calibri" panose="020F0502020204030204" pitchFamily="34" charset="0"/>
              </a:rPr>
              <a:t>(</a:t>
            </a:r>
            <a:r>
              <a:rPr lang="en-US" sz="2400" kern="0" dirty="0">
                <a:solidFill>
                  <a:srgbClr val="002060"/>
                </a:solidFill>
                <a:latin typeface="Times New Roman" panose="02020603050405020304" pitchFamily="18" charset="0"/>
                <a:ea typeface="Tahoma" panose="020B0604030504040204" pitchFamily="34" charset="0"/>
                <a:cs typeface="Times New Roman" panose="02020603050405020304" pitchFamily="18" charset="0"/>
              </a:rPr>
              <a:t>Jay </a:t>
            </a:r>
            <a:r>
              <a:rPr lang="en-US" sz="2400" kern="0" dirty="0" err="1">
                <a:solidFill>
                  <a:srgbClr val="002060"/>
                </a:solidFill>
                <a:latin typeface="Times New Roman" panose="02020603050405020304" pitchFamily="18" charset="0"/>
                <a:ea typeface="Tahoma" panose="020B0604030504040204" pitchFamily="34" charset="0"/>
                <a:cs typeface="Times New Roman" panose="02020603050405020304" pitchFamily="18" charset="0"/>
              </a:rPr>
              <a:t>Blumler</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تعاون مع كاتز في دراسات عن الانتخابات والتلفزيون، وكان من </a:t>
            </a:r>
            <a:r>
              <a:rPr lang="ar-SA" sz="2400" b="1" kern="0" dirty="0">
                <a:solidFill>
                  <a:srgbClr val="002060"/>
                </a:solidFill>
                <a:latin typeface="Calibri" panose="020F0502020204030204" pitchFamily="34" charset="0"/>
                <a:cs typeface="Calibri" panose="020F0502020204030204" pitchFamily="34" charset="0"/>
              </a:rPr>
              <a:t>أوائل من طوّروا تصنيفات الحاجات الإعلامية</a:t>
            </a:r>
            <a:r>
              <a:rPr lang="ar-SA" sz="2400" kern="0" dirty="0">
                <a:solidFill>
                  <a:srgbClr val="002060"/>
                </a:solidFill>
                <a:latin typeface="Calibri" panose="020F0502020204030204" pitchFamily="34" charset="0"/>
                <a:cs typeface="Calibri" panose="020F0502020204030204" pitchFamily="34" charset="0"/>
              </a:rPr>
              <a:t>، مثل الحاجة للمعلومات، الترفيه، التعزيز الشخصي، والاندماج الاجتماعي</a:t>
            </a:r>
            <a:r>
              <a:rPr lang="en-US" sz="2400" kern="0" dirty="0">
                <a:solidFill>
                  <a:srgbClr val="002060"/>
                </a:solidFill>
                <a:latin typeface="Calibri" panose="020F0502020204030204" pitchFamily="34" charset="0"/>
                <a:cs typeface="Calibri" panose="020F0502020204030204" pitchFamily="34" charset="0"/>
              </a:rPr>
              <a:t>.</a:t>
            </a:r>
          </a:p>
          <a:p>
            <a:pPr marR="0" lvl="0" algn="just" rtl="1">
              <a:lnSpc>
                <a:spcPct val="115000"/>
              </a:lnSpc>
              <a:spcAft>
                <a:spcPts val="800"/>
              </a:spcAft>
              <a:buSzPts val="1000"/>
              <a:tabLst>
                <a:tab pos="228600" algn="l"/>
              </a:tabLst>
            </a:pPr>
            <a:r>
              <a:rPr lang="ar-EG" sz="2400" kern="0" dirty="0">
                <a:solidFill>
                  <a:srgbClr val="002060"/>
                </a:solidFill>
                <a:latin typeface="Calibri" panose="020F0502020204030204" pitchFamily="34" charset="0"/>
                <a:cs typeface="+mj-cs"/>
              </a:rPr>
              <a:t>3. </a:t>
            </a:r>
            <a:r>
              <a:rPr lang="ar-SA" sz="2400" b="1" kern="0" dirty="0">
                <a:solidFill>
                  <a:srgbClr val="002060"/>
                </a:solidFill>
                <a:latin typeface="Calibri" panose="020F0502020204030204" pitchFamily="34" charset="0"/>
                <a:cs typeface="Calibri" panose="020F0502020204030204" pitchFamily="34" charset="0"/>
              </a:rPr>
              <a:t>مايكل جورفيتش</a:t>
            </a:r>
            <a:r>
              <a:rPr lang="en-US" sz="2400" b="1"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Calibri" panose="020F0502020204030204" pitchFamily="34" charset="0"/>
                <a:cs typeface="Calibri" panose="020F0502020204030204" pitchFamily="34" charset="0"/>
              </a:rPr>
              <a:t>(</a:t>
            </a:r>
            <a:r>
              <a:rPr lang="en-US" sz="2400" kern="0" dirty="0">
                <a:solidFill>
                  <a:srgbClr val="002060"/>
                </a:solidFill>
                <a:latin typeface="Times New Roman" panose="02020603050405020304" pitchFamily="18" charset="0"/>
                <a:ea typeface="Tahoma" panose="020B0604030504040204" pitchFamily="34" charset="0"/>
                <a:cs typeface="Times New Roman" panose="02020603050405020304" pitchFamily="18" charset="0"/>
              </a:rPr>
              <a:t>Michael Gurevitch): </a:t>
            </a:r>
            <a:r>
              <a:rPr lang="ar-SA" sz="2400" kern="0" dirty="0">
                <a:solidFill>
                  <a:srgbClr val="002060"/>
                </a:solidFill>
                <a:latin typeface="Times New Roman" panose="02020603050405020304" pitchFamily="18" charset="0"/>
                <a:ea typeface="Tahoma" panose="020B0604030504040204" pitchFamily="34" charset="0"/>
                <a:cs typeface="Times New Roman" panose="02020603050405020304" pitchFamily="18" charset="0"/>
              </a:rPr>
              <a:t>شارك أيضًا في تطوير النظرية وربطها بالسياق الثقافي والاجتماعي، وساعد في إدخال </a:t>
            </a:r>
            <a:r>
              <a:rPr lang="ar-SA" sz="2400" kern="0" dirty="0">
                <a:solidFill>
                  <a:srgbClr val="002060"/>
                </a:solidFill>
                <a:latin typeface="Calibri" panose="020F0502020204030204" pitchFamily="34" charset="0"/>
                <a:cs typeface="Calibri" panose="020F0502020204030204" pitchFamily="34" charset="0"/>
              </a:rPr>
              <a:t>مفاهيم جديدة تتعلق </a:t>
            </a:r>
            <a:r>
              <a:rPr lang="ar-SA" sz="2400" b="1" kern="0" dirty="0">
                <a:solidFill>
                  <a:srgbClr val="002060"/>
                </a:solidFill>
                <a:latin typeface="Calibri" panose="020F0502020204030204" pitchFamily="34" charset="0"/>
                <a:cs typeface="Calibri" panose="020F0502020204030204" pitchFamily="34" charset="0"/>
              </a:rPr>
              <a:t>بمحددات اختيار المحتوى</a:t>
            </a:r>
            <a:r>
              <a:rPr lang="en-US" sz="2400" kern="0" dirty="0">
                <a:solidFill>
                  <a:srgbClr val="002060"/>
                </a:solidFill>
                <a:latin typeface="Calibri" panose="020F0502020204030204" pitchFamily="34" charset="0"/>
                <a:cs typeface="Calibri" panose="020F0502020204030204" pitchFamily="34" charset="0"/>
              </a:rPr>
              <a:t>.</a:t>
            </a:r>
          </a:p>
        </p:txBody>
      </p:sp>
      <p:sp>
        <p:nvSpPr>
          <p:cNvPr id="5" name="TextBox 4">
            <a:extLst>
              <a:ext uri="{FF2B5EF4-FFF2-40B4-BE49-F238E27FC236}">
                <a16:creationId xmlns:a16="http://schemas.microsoft.com/office/drawing/2014/main" id="{49CD9B6B-5487-A541-388D-D77DE58A759B}"/>
              </a:ext>
            </a:extLst>
          </p:cNvPr>
          <p:cNvSpPr txBox="1"/>
          <p:nvPr/>
        </p:nvSpPr>
        <p:spPr>
          <a:xfrm>
            <a:off x="0" y="221177"/>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الثالثة</a:t>
            </a:r>
            <a:r>
              <a:rPr lang="ar-EG" sz="2400" kern="0" dirty="0">
                <a:solidFill>
                  <a:srgbClr val="002060"/>
                </a:solidFill>
                <a:latin typeface="Calibri" panose="020F0502020204030204" pitchFamily="34" charset="0"/>
                <a:cs typeface="Calibri" panose="020F0502020204030204" pitchFamily="34" charset="0"/>
              </a:rPr>
              <a:t>: نظرية الاستخدامات والإشباعات.....من المتلقي السلبي إلى الجمهور النشط</a:t>
            </a:r>
          </a:p>
        </p:txBody>
      </p:sp>
      <p:sp>
        <p:nvSpPr>
          <p:cNvPr id="6" name="Rectangle: Rounded Corners 5">
            <a:extLst>
              <a:ext uri="{FF2B5EF4-FFF2-40B4-BE49-F238E27FC236}">
                <a16:creationId xmlns:a16="http://schemas.microsoft.com/office/drawing/2014/main" id="{082ADE83-2389-9823-FC9B-605FEAD513C2}"/>
              </a:ext>
            </a:extLst>
          </p:cNvPr>
          <p:cNvSpPr/>
          <p:nvPr/>
        </p:nvSpPr>
        <p:spPr>
          <a:xfrm>
            <a:off x="2959768" y="941121"/>
            <a:ext cx="6606892" cy="808629"/>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15000"/>
              </a:lnSpc>
              <a:spcAft>
                <a:spcPts val="800"/>
              </a:spcAft>
              <a:buNone/>
            </a:pPr>
            <a:r>
              <a:rPr lang="ar-EG" sz="2400" b="1" kern="0" dirty="0">
                <a:latin typeface="Calibri" panose="020F0502020204030204" pitchFamily="34" charset="0"/>
                <a:ea typeface="Times New Roman" panose="02020603050405020304" pitchFamily="18" charset="0"/>
                <a:cs typeface="Times New Roman" panose="02020603050405020304" pitchFamily="18" charset="0"/>
              </a:rPr>
              <a:t>3</a:t>
            </a:r>
            <a:r>
              <a:rPr lang="ar-EG" sz="2400" b="1" kern="0" dirty="0">
                <a:effectLst/>
                <a:latin typeface="Calibri" panose="020F0502020204030204" pitchFamily="34" charset="0"/>
                <a:ea typeface="Times New Roman" panose="02020603050405020304" pitchFamily="18" charset="0"/>
                <a:cs typeface="Times New Roman" panose="02020603050405020304" pitchFamily="18" charset="0"/>
              </a:rPr>
              <a:t>. ا</a:t>
            </a:r>
            <a:r>
              <a:rPr lang="ar-SA" sz="2400" b="1" kern="0" dirty="0">
                <a:effectLst/>
                <a:latin typeface="Calibri" panose="020F0502020204030204" pitchFamily="34" charset="0"/>
                <a:ea typeface="Times New Roman" panose="02020603050405020304" pitchFamily="18" charset="0"/>
                <a:cs typeface="Times New Roman" panose="02020603050405020304" pitchFamily="18" charset="0"/>
              </a:rPr>
              <a:t>لأسماء البارزة في تطوير </a:t>
            </a:r>
            <a:r>
              <a:rPr lang="ar-EG" sz="2400" b="1" kern="0" dirty="0">
                <a:effectLst/>
                <a:latin typeface="Calibri" panose="020F0502020204030204" pitchFamily="34" charset="0"/>
                <a:ea typeface="Times New Roman" panose="02020603050405020304" pitchFamily="18" charset="0"/>
                <a:cs typeface="Times New Roman" panose="02020603050405020304" pitchFamily="18" charset="0"/>
              </a:rPr>
              <a:t> نظرية الاستخدامات والإشباعات</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EDCE5920-6A9B-61A8-C8A6-3FDA135847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4695" y="2211969"/>
            <a:ext cx="3831657" cy="7782439"/>
          </a:xfrm>
          <a:prstGeom prst="rect">
            <a:avLst/>
          </a:prstGeom>
        </p:spPr>
      </p:pic>
    </p:spTree>
    <p:extLst>
      <p:ext uri="{BB962C8B-B14F-4D97-AF65-F5344CB8AC3E}">
        <p14:creationId xmlns:p14="http://schemas.microsoft.com/office/powerpoint/2010/main" val="40596385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B10544-2AE1-F46B-C2B1-E122724FCF9A}"/>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16F11DCD-217B-1841-9DB1-C575A90E25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55119" y="291288"/>
            <a:ext cx="2530548" cy="1181593"/>
          </a:xfrm>
          <a:prstGeom prst="rect">
            <a:avLst/>
          </a:prstGeom>
        </p:spPr>
      </p:pic>
      <p:sp>
        <p:nvSpPr>
          <p:cNvPr id="11" name="Rectangle 10">
            <a:extLst>
              <a:ext uri="{FF2B5EF4-FFF2-40B4-BE49-F238E27FC236}">
                <a16:creationId xmlns:a16="http://schemas.microsoft.com/office/drawing/2014/main" id="{3F2E79F6-E92A-5914-286A-DB2D846612FA}"/>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430963A4-3116-4117-D7CA-C3254B9E293B}"/>
              </a:ext>
            </a:extLst>
          </p:cNvPr>
          <p:cNvSpPr txBox="1"/>
          <p:nvPr/>
        </p:nvSpPr>
        <p:spPr>
          <a:xfrm>
            <a:off x="2560207" y="398673"/>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الثالثة</a:t>
            </a:r>
            <a:r>
              <a:rPr lang="ar-EG" sz="2400" kern="0" dirty="0">
                <a:solidFill>
                  <a:srgbClr val="002060"/>
                </a:solidFill>
                <a:latin typeface="Calibri" panose="020F0502020204030204" pitchFamily="34" charset="0"/>
                <a:cs typeface="Calibri" panose="020F0502020204030204" pitchFamily="34" charset="0"/>
              </a:rPr>
              <a:t>: نظرية الاستخدامات والإشباعات.....من المتلقي السلبي إلى الجمهور النشط</a:t>
            </a:r>
          </a:p>
        </p:txBody>
      </p:sp>
      <p:sp>
        <p:nvSpPr>
          <p:cNvPr id="5" name="Rectangle: Rounded Corners 4">
            <a:extLst>
              <a:ext uri="{FF2B5EF4-FFF2-40B4-BE49-F238E27FC236}">
                <a16:creationId xmlns:a16="http://schemas.microsoft.com/office/drawing/2014/main" id="{F1DA7D70-BB84-29FD-90F6-3AF575FED063}"/>
              </a:ext>
            </a:extLst>
          </p:cNvPr>
          <p:cNvSpPr/>
          <p:nvPr/>
        </p:nvSpPr>
        <p:spPr>
          <a:xfrm>
            <a:off x="5329989" y="990434"/>
            <a:ext cx="6606892" cy="65559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en-US" sz="2800" b="1" kern="0" dirty="0">
                <a:effectLst/>
                <a:latin typeface="Segoe UI Emoji" panose="020B0502040204020203" pitchFamily="34" charset="0"/>
                <a:ea typeface="Times New Roman" panose="02020603050405020304" pitchFamily="18" charset="0"/>
                <a:cs typeface="Segoe UI Emoji" panose="020B0502040204020203" pitchFamily="34" charset="0"/>
              </a:rPr>
              <a:t>📚</a:t>
            </a:r>
            <a:r>
              <a:rPr lang="ar-EG" sz="2800" b="1" kern="0" dirty="0">
                <a:effectLst/>
                <a:latin typeface="Calibri" panose="020F0502020204030204" pitchFamily="34" charset="0"/>
                <a:ea typeface="Times New Roman" panose="02020603050405020304" pitchFamily="18" charset="0"/>
                <a:cs typeface="Times New Roman" panose="02020603050405020304" pitchFamily="18" charset="0"/>
              </a:rPr>
              <a:t>فرضيات نظرية الاستخدامات والإشباعات</a:t>
            </a: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5">
            <a:extLst>
              <a:ext uri="{FF2B5EF4-FFF2-40B4-BE49-F238E27FC236}">
                <a16:creationId xmlns:a16="http://schemas.microsoft.com/office/drawing/2014/main" id="{57F50DC8-3169-36B6-0951-62575C874F8A}"/>
              </a:ext>
            </a:extLst>
          </p:cNvPr>
          <p:cNvSpPr/>
          <p:nvPr/>
        </p:nvSpPr>
        <p:spPr>
          <a:xfrm>
            <a:off x="589547" y="1728575"/>
            <a:ext cx="8200298" cy="590356"/>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r>
              <a:rPr lang="ar-SA" sz="2800" b="1" kern="0" dirty="0">
                <a:solidFill>
                  <a:schemeClr val="bg1"/>
                </a:solidFill>
                <a:latin typeface="Calibri" panose="020F0502020204030204" pitchFamily="34" charset="0"/>
                <a:cs typeface="Calibri" panose="020F0502020204030204" pitchFamily="34" charset="0"/>
              </a:rPr>
              <a:t>الجمهور عنصر فاعل في العملية الاتصالية</a:t>
            </a:r>
            <a:endParaRPr lang="en-US" sz="2800" b="1" kern="0" dirty="0">
              <a:solidFill>
                <a:schemeClr val="bg1"/>
              </a:solidFill>
              <a:latin typeface="Calibri" panose="020F0502020204030204" pitchFamily="34" charset="0"/>
              <a:cs typeface="Calibri" panose="020F0502020204030204" pitchFamily="34" charset="0"/>
            </a:endParaRPr>
          </a:p>
        </p:txBody>
      </p:sp>
      <p:sp>
        <p:nvSpPr>
          <p:cNvPr id="9" name="Rectangle: Rounded Corners 8">
            <a:extLst>
              <a:ext uri="{FF2B5EF4-FFF2-40B4-BE49-F238E27FC236}">
                <a16:creationId xmlns:a16="http://schemas.microsoft.com/office/drawing/2014/main" id="{C3399F46-F6FB-95C3-9697-AB0989F65C17}"/>
              </a:ext>
            </a:extLst>
          </p:cNvPr>
          <p:cNvSpPr/>
          <p:nvPr/>
        </p:nvSpPr>
        <p:spPr>
          <a:xfrm>
            <a:off x="8891337" y="1745902"/>
            <a:ext cx="3045544" cy="590357"/>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r>
              <a:rPr lang="ar-EG" sz="2800" b="1" kern="0" dirty="0">
                <a:solidFill>
                  <a:schemeClr val="bg1"/>
                </a:solidFill>
                <a:latin typeface="Calibri" panose="020F0502020204030204" pitchFamily="34" charset="0"/>
                <a:cs typeface="Calibri" panose="020F0502020204030204" pitchFamily="34" charset="0"/>
              </a:rPr>
              <a:t>الفرضية الأولي</a:t>
            </a:r>
            <a:r>
              <a:rPr lang="ar-EG" sz="2800" b="1" kern="0" dirty="0">
                <a:effectLst/>
                <a:latin typeface="Calibri" panose="020F0502020204030204" pitchFamily="34" charset="0"/>
                <a:ea typeface="Times New Roman" panose="02020603050405020304" pitchFamily="18" charset="0"/>
                <a:cs typeface="Times New Roman" panose="02020603050405020304" pitchFamily="18" charset="0"/>
              </a:rPr>
              <a:t>:</a:t>
            </a: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5" name="TextBox 14">
            <a:extLst>
              <a:ext uri="{FF2B5EF4-FFF2-40B4-BE49-F238E27FC236}">
                <a16:creationId xmlns:a16="http://schemas.microsoft.com/office/drawing/2014/main" id="{A7FD122B-5EB4-338D-9E8E-6FFD09DD3B6A}"/>
              </a:ext>
            </a:extLst>
          </p:cNvPr>
          <p:cNvSpPr txBox="1"/>
          <p:nvPr/>
        </p:nvSpPr>
        <p:spPr>
          <a:xfrm>
            <a:off x="2971800" y="2436132"/>
            <a:ext cx="9049302" cy="4093428"/>
          </a:xfrm>
          <a:prstGeom prst="rect">
            <a:avLst/>
          </a:prstGeom>
          <a:noFill/>
        </p:spPr>
        <p:txBody>
          <a:bodyPr wrap="square">
            <a:spAutoFit/>
          </a:bodyPr>
          <a:lstStyle/>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تنطلق هذه الفرضية من رؤية ترى أن </a:t>
            </a:r>
            <a:r>
              <a:rPr lang="ar-SA" sz="2400" b="1" kern="0" dirty="0">
                <a:solidFill>
                  <a:srgbClr val="002060"/>
                </a:solidFill>
                <a:latin typeface="Calibri" panose="020F0502020204030204" pitchFamily="34" charset="0"/>
                <a:cs typeface="Calibri" panose="020F0502020204030204" pitchFamily="34" charset="0"/>
              </a:rPr>
              <a:t>الأفراد ليسوا مجرد مستقبلين سلبيين للرسائل الإعلامية</a:t>
            </a:r>
            <a:r>
              <a:rPr lang="ar-SA" sz="2400" kern="0" dirty="0">
                <a:solidFill>
                  <a:srgbClr val="002060"/>
                </a:solidFill>
                <a:latin typeface="Calibri" panose="020F0502020204030204" pitchFamily="34" charset="0"/>
                <a:cs typeface="Calibri" panose="020F0502020204030204" pitchFamily="34" charset="0"/>
              </a:rPr>
              <a:t>، بل فاعلين يمتلكون القدرة على </a:t>
            </a:r>
            <a:r>
              <a:rPr lang="ar-SA" sz="2400" b="1" kern="0" dirty="0">
                <a:solidFill>
                  <a:srgbClr val="002060"/>
                </a:solidFill>
                <a:latin typeface="Calibri" panose="020F0502020204030204" pitchFamily="34" charset="0"/>
                <a:cs typeface="Calibri" panose="020F0502020204030204" pitchFamily="34" charset="0"/>
              </a:rPr>
              <a:t>اتخاذ قرارات واعية بشأن المحتوى الذي يستهلكونه</a:t>
            </a:r>
            <a:r>
              <a:rPr lang="ar-SA" sz="2400" kern="0" dirty="0">
                <a:solidFill>
                  <a:srgbClr val="002060"/>
                </a:solidFill>
                <a:latin typeface="Calibri" panose="020F0502020204030204" pitchFamily="34" charset="0"/>
                <a:cs typeface="Calibri" panose="020F0502020204030204" pitchFamily="34" charset="0"/>
              </a:rPr>
              <a:t>. بمعنى آخر، يُنظر إلى الجمهور على أنه يشارك في عملية الاتصال من خلال الاختيار والانتقاء والتفسير</a:t>
            </a:r>
            <a:r>
              <a:rPr lang="en-US" sz="2400" kern="0" dirty="0">
                <a:solidFill>
                  <a:srgbClr val="002060"/>
                </a:solidFill>
                <a:latin typeface="Calibri" panose="020F0502020204030204" pitchFamily="34" charset="0"/>
                <a:cs typeface="Calibri" panose="020F0502020204030204" pitchFamily="34" charset="0"/>
              </a:rPr>
              <a:t>.</a:t>
            </a:r>
          </a:p>
          <a:p>
            <a:pPr marL="0" marR="0" algn="r" rtl="1">
              <a:spcAft>
                <a:spcPts val="800"/>
              </a:spcAft>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مثال توضيحي</a:t>
            </a:r>
            <a:r>
              <a:rPr lang="ar-EG" sz="2400" b="1" kern="0" dirty="0">
                <a:solidFill>
                  <a:srgbClr val="002060"/>
                </a:solidFill>
                <a:latin typeface="Calibri" panose="020F0502020204030204" pitchFamily="34" charset="0"/>
                <a:cs typeface="Calibri" panose="020F0502020204030204" pitchFamily="34" charset="0"/>
              </a:rPr>
              <a:t>:</a:t>
            </a:r>
          </a:p>
          <a:p>
            <a:pPr marL="0" marR="0" algn="just" rtl="1">
              <a:spcAft>
                <a:spcPts val="800"/>
              </a:spcAft>
            </a:pPr>
            <a:r>
              <a:rPr lang="ar-EG" sz="2400" b="1" kern="0" dirty="0">
                <a:solidFill>
                  <a:srgbClr val="002060"/>
                </a:solidFill>
                <a:latin typeface="Calibri" panose="020F0502020204030204" pitchFamily="34" charset="0"/>
                <a:cs typeface="+mj-cs"/>
              </a:rPr>
              <a:t>1</a:t>
            </a:r>
            <a:r>
              <a:rPr lang="ar-EG" sz="2400" kern="0" dirty="0">
                <a:solidFill>
                  <a:srgbClr val="002060"/>
                </a:solidFill>
                <a:latin typeface="Calibri" panose="020F0502020204030204" pitchFamily="34" charset="0"/>
                <a:cs typeface="Calibri" panose="020F0502020204030204" pitchFamily="34" charset="0"/>
              </a:rPr>
              <a:t>.</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في الإعلام التقليدي</a:t>
            </a:r>
            <a:r>
              <a:rPr lang="ar-EG" sz="2400" kern="0" dirty="0">
                <a:solidFill>
                  <a:srgbClr val="002060"/>
                </a:solidFill>
                <a:latin typeface="Calibri" panose="020F0502020204030204" pitchFamily="34" charset="0"/>
                <a:cs typeface="Calibri" panose="020F0502020204030204" pitchFamily="34" charset="0"/>
              </a:rPr>
              <a:t>:</a:t>
            </a:r>
            <a:r>
              <a:rPr lang="ar-SA" sz="2400" kern="0" dirty="0">
                <a:solidFill>
                  <a:srgbClr val="002060"/>
                </a:solidFill>
                <a:latin typeface="Calibri" panose="020F0502020204030204" pitchFamily="34" charset="0"/>
                <a:cs typeface="Calibri" panose="020F0502020204030204" pitchFamily="34" charset="0"/>
              </a:rPr>
              <a:t> لا يشاهد كل الناس نشرة الأخبار لنفس السبب. فالبعض يبحث عن مستجدات سياسية، وآخرون يهتمون بالأخبار الاقتصادية، بينما يشاهدها آخرون لأنها جزء من روتينهم اليومي.</a:t>
            </a:r>
            <a:endParaRPr lang="ar-EG" sz="2400" kern="0" dirty="0">
              <a:solidFill>
                <a:srgbClr val="002060"/>
              </a:solidFill>
              <a:latin typeface="Calibri" panose="020F0502020204030204" pitchFamily="34" charset="0"/>
              <a:cs typeface="Calibri" panose="020F0502020204030204" pitchFamily="34" charset="0"/>
            </a:endParaRPr>
          </a:p>
          <a:p>
            <a:pPr marL="0" marR="0" algn="just" rtl="1">
              <a:spcAft>
                <a:spcPts val="800"/>
              </a:spcAft>
            </a:pPr>
            <a:r>
              <a:rPr lang="ar-EG" sz="2400" b="1" kern="0" dirty="0">
                <a:solidFill>
                  <a:srgbClr val="002060"/>
                </a:solidFill>
                <a:latin typeface="Calibri" panose="020F0502020204030204" pitchFamily="34" charset="0"/>
                <a:cs typeface="+mj-cs"/>
              </a:rPr>
              <a:t>2.</a:t>
            </a:r>
            <a:r>
              <a:rPr lang="ar-SA" sz="2400" kern="0" dirty="0">
                <a:solidFill>
                  <a:srgbClr val="002060"/>
                </a:solidFill>
                <a:latin typeface="Calibri" panose="020F0502020204030204" pitchFamily="34" charset="0"/>
                <a:cs typeface="Calibri" panose="020F0502020204030204" pitchFamily="34" charset="0"/>
              </a:rPr>
              <a:t>في الإعلام الرقمي</a:t>
            </a:r>
            <a:r>
              <a:rPr lang="ar-EG" sz="2400" kern="0" dirty="0">
                <a:solidFill>
                  <a:srgbClr val="002060"/>
                </a:solidFill>
                <a:latin typeface="Calibri" panose="020F0502020204030204" pitchFamily="34" charset="0"/>
                <a:cs typeface="Calibri" panose="020F0502020204030204" pitchFamily="34" charset="0"/>
              </a:rPr>
              <a:t>:</a:t>
            </a:r>
            <a:r>
              <a:rPr lang="ar-SA" sz="2400" kern="0" dirty="0">
                <a:solidFill>
                  <a:srgbClr val="002060"/>
                </a:solidFill>
                <a:latin typeface="Calibri" panose="020F0502020204030204" pitchFamily="34" charset="0"/>
                <a:cs typeface="Calibri" panose="020F0502020204030204" pitchFamily="34" charset="0"/>
              </a:rPr>
              <a:t> فالجمهور يختار عن قصد ما يشاهده أو يشاركه، ويشارك في التفاعل (تعليقات، إعجابات، إعادة نشر)، وهو ما يُعد دليلًا على فاعليته في العملية الاتصالية</a:t>
            </a:r>
            <a:r>
              <a:rPr lang="en-US" sz="2400" kern="0" dirty="0">
                <a:solidFill>
                  <a:srgbClr val="002060"/>
                </a:solidFill>
                <a:latin typeface="Calibri" panose="020F0502020204030204" pitchFamily="34" charset="0"/>
                <a:cs typeface="Calibri" panose="020F0502020204030204" pitchFamily="34" charset="0"/>
              </a:rPr>
              <a:t>.</a:t>
            </a:r>
          </a:p>
        </p:txBody>
      </p:sp>
      <p:pic>
        <p:nvPicPr>
          <p:cNvPr id="4" name="Picture 3">
            <a:extLst>
              <a:ext uri="{FF2B5EF4-FFF2-40B4-BE49-F238E27FC236}">
                <a16:creationId xmlns:a16="http://schemas.microsoft.com/office/drawing/2014/main" id="{F9ADACAC-B395-BFB2-40F8-6FB592D3329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898" y="2574625"/>
            <a:ext cx="2713729" cy="7388968"/>
          </a:xfrm>
          <a:prstGeom prst="rect">
            <a:avLst/>
          </a:prstGeom>
        </p:spPr>
      </p:pic>
    </p:spTree>
    <p:extLst>
      <p:ext uri="{BB962C8B-B14F-4D97-AF65-F5344CB8AC3E}">
        <p14:creationId xmlns:p14="http://schemas.microsoft.com/office/powerpoint/2010/main" val="19086139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0D8105-1805-C767-563A-BD24A1A729CA}"/>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71CC8F0F-EA2B-961D-411B-6D358BA584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458D9336-2155-5729-B3A6-3229DD10CE22}"/>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5" name="Rectangle: Rounded Corners 4">
            <a:extLst>
              <a:ext uri="{FF2B5EF4-FFF2-40B4-BE49-F238E27FC236}">
                <a16:creationId xmlns:a16="http://schemas.microsoft.com/office/drawing/2014/main" id="{BC075B36-72E2-7589-6B6A-9610162636E6}"/>
              </a:ext>
            </a:extLst>
          </p:cNvPr>
          <p:cNvSpPr/>
          <p:nvPr/>
        </p:nvSpPr>
        <p:spPr>
          <a:xfrm>
            <a:off x="1906954" y="759716"/>
            <a:ext cx="6606892" cy="65559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en-US" sz="2800" b="1" kern="0" dirty="0">
                <a:effectLst/>
                <a:latin typeface="Segoe UI Emoji" panose="020B0502040204020203" pitchFamily="34" charset="0"/>
                <a:ea typeface="Times New Roman" panose="02020603050405020304" pitchFamily="18" charset="0"/>
                <a:cs typeface="Segoe UI Emoji" panose="020B0502040204020203" pitchFamily="34" charset="0"/>
              </a:rPr>
              <a:t>📚</a:t>
            </a:r>
            <a:r>
              <a:rPr lang="ar-EG" sz="2800" b="1" kern="0" dirty="0">
                <a:effectLst/>
                <a:latin typeface="Calibri" panose="020F0502020204030204" pitchFamily="34" charset="0"/>
                <a:ea typeface="Times New Roman" panose="02020603050405020304" pitchFamily="18" charset="0"/>
                <a:cs typeface="Times New Roman" panose="02020603050405020304" pitchFamily="18" charset="0"/>
              </a:rPr>
              <a:t>فرضيات نظرية الاستخدامات والإشباعات</a:t>
            </a: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5">
            <a:extLst>
              <a:ext uri="{FF2B5EF4-FFF2-40B4-BE49-F238E27FC236}">
                <a16:creationId xmlns:a16="http://schemas.microsoft.com/office/drawing/2014/main" id="{E64E6C77-EBD6-8B4F-4894-45A75EBF9880}"/>
              </a:ext>
            </a:extLst>
          </p:cNvPr>
          <p:cNvSpPr/>
          <p:nvPr/>
        </p:nvSpPr>
        <p:spPr>
          <a:xfrm>
            <a:off x="8968323" y="2129226"/>
            <a:ext cx="2700375" cy="590357"/>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r>
              <a:rPr lang="ar-EG" sz="2400" b="1" kern="0" dirty="0">
                <a:solidFill>
                  <a:schemeClr val="bg1"/>
                </a:solidFill>
                <a:latin typeface="Calibri" panose="020F0502020204030204" pitchFamily="34" charset="0"/>
                <a:cs typeface="Calibri" panose="020F0502020204030204" pitchFamily="34" charset="0"/>
              </a:rPr>
              <a:t>الفرضية الثانية</a:t>
            </a:r>
            <a:r>
              <a:rPr lang="ar-EG" sz="2800" b="1" kern="0" dirty="0">
                <a:effectLst/>
                <a:latin typeface="Calibri" panose="020F0502020204030204" pitchFamily="34" charset="0"/>
                <a:ea typeface="Times New Roman" panose="02020603050405020304" pitchFamily="18" charset="0"/>
                <a:cs typeface="Times New Roman" panose="02020603050405020304" pitchFamily="18" charset="0"/>
              </a:rPr>
              <a:t>:</a:t>
            </a: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7">
            <a:extLst>
              <a:ext uri="{FF2B5EF4-FFF2-40B4-BE49-F238E27FC236}">
                <a16:creationId xmlns:a16="http://schemas.microsoft.com/office/drawing/2014/main" id="{78112095-4560-58DA-75A9-F130A6E97B7A}"/>
              </a:ext>
            </a:extLst>
          </p:cNvPr>
          <p:cNvSpPr/>
          <p:nvPr/>
        </p:nvSpPr>
        <p:spPr>
          <a:xfrm>
            <a:off x="137786" y="1538870"/>
            <a:ext cx="8479112" cy="590356"/>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r>
              <a:rPr lang="ar-EG" sz="2400" b="1" kern="0" dirty="0">
                <a:solidFill>
                  <a:schemeClr val="bg1"/>
                </a:solidFill>
                <a:latin typeface="Calibri" panose="020F0502020204030204" pitchFamily="34" charset="0"/>
                <a:cs typeface="Calibri" panose="020F0502020204030204" pitchFamily="34" charset="0"/>
              </a:rPr>
              <a:t>الاستخدام الهادف لوسائل الإعلام</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B4B3DA98-9496-7AB7-A083-F11F52931070}"/>
              </a:ext>
            </a:extLst>
          </p:cNvPr>
          <p:cNvSpPr txBox="1"/>
          <p:nvPr/>
        </p:nvSpPr>
        <p:spPr>
          <a:xfrm>
            <a:off x="137786" y="218675"/>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الثالثة</a:t>
            </a:r>
            <a:r>
              <a:rPr lang="ar-EG" sz="2400" kern="0" dirty="0">
                <a:solidFill>
                  <a:srgbClr val="002060"/>
                </a:solidFill>
                <a:latin typeface="Calibri" panose="020F0502020204030204" pitchFamily="34" charset="0"/>
                <a:cs typeface="Calibri" panose="020F0502020204030204" pitchFamily="34" charset="0"/>
              </a:rPr>
              <a:t>: نظرية الاستخدامات والإشباعات.....من المتلقي السلبي إلى الجمهور النشط</a:t>
            </a:r>
          </a:p>
        </p:txBody>
      </p:sp>
      <p:sp>
        <p:nvSpPr>
          <p:cNvPr id="14" name="TextBox 13">
            <a:extLst>
              <a:ext uri="{FF2B5EF4-FFF2-40B4-BE49-F238E27FC236}">
                <a16:creationId xmlns:a16="http://schemas.microsoft.com/office/drawing/2014/main" id="{61ACA59C-AAF0-3583-FBCD-2B88F53218D2}"/>
              </a:ext>
            </a:extLst>
          </p:cNvPr>
          <p:cNvSpPr txBox="1"/>
          <p:nvPr/>
        </p:nvSpPr>
        <p:spPr>
          <a:xfrm>
            <a:off x="5354053" y="2876249"/>
            <a:ext cx="6314645" cy="3231654"/>
          </a:xfrm>
          <a:prstGeom prst="rect">
            <a:avLst/>
          </a:prstGeom>
          <a:noFill/>
        </p:spPr>
        <p:txBody>
          <a:bodyPr wrap="square">
            <a:spAutoFit/>
          </a:bodyPr>
          <a:lstStyle/>
          <a:p>
            <a:pPr algn="just" rtl="1">
              <a:lnSpc>
                <a:spcPct val="150000"/>
              </a:lnSpc>
              <a:buNone/>
            </a:pPr>
            <a:r>
              <a:rPr lang="ar-EG" sz="2400" kern="0" dirty="0">
                <a:solidFill>
                  <a:srgbClr val="002060"/>
                </a:solidFill>
                <a:latin typeface="Calibri" panose="020F0502020204030204" pitchFamily="34" charset="0"/>
                <a:cs typeface="Calibri" panose="020F0502020204030204" pitchFamily="34" charset="0"/>
              </a:rPr>
              <a:t>      تفترض هذه ا</a:t>
            </a:r>
            <a:r>
              <a:rPr lang="ar-EG" sz="2400" b="1" kern="0" dirty="0">
                <a:solidFill>
                  <a:srgbClr val="002060"/>
                </a:solidFill>
                <a:latin typeface="Calibri" panose="020F0502020204030204" pitchFamily="34" charset="0"/>
                <a:cs typeface="Calibri" panose="020F0502020204030204" pitchFamily="34" charset="0"/>
              </a:rPr>
              <a:t>لفرضية</a:t>
            </a:r>
            <a:r>
              <a:rPr lang="ar-EG" sz="2400" kern="0" dirty="0">
                <a:solidFill>
                  <a:srgbClr val="002060"/>
                </a:solidFill>
                <a:latin typeface="Calibri" panose="020F0502020204030204" pitchFamily="34" charset="0"/>
                <a:cs typeface="Calibri" panose="020F0502020204030204" pitchFamily="34" charset="0"/>
              </a:rPr>
              <a:t> أن الأفراد لا يستخدمون الوسائل الإعلامية بشكل عشوائي، بل بناءً على </a:t>
            </a:r>
            <a:r>
              <a:rPr lang="ar-EG" sz="2400" b="1" kern="0" dirty="0">
                <a:solidFill>
                  <a:srgbClr val="002060"/>
                </a:solidFill>
                <a:latin typeface="Calibri" panose="020F0502020204030204" pitchFamily="34" charset="0"/>
                <a:cs typeface="Calibri" panose="020F0502020204030204" pitchFamily="34" charset="0"/>
              </a:rPr>
              <a:t>دوافع شخصية أو اجتماعية محددة</a:t>
            </a:r>
            <a:r>
              <a:rPr lang="ar-EG" sz="2400" kern="0" dirty="0">
                <a:solidFill>
                  <a:srgbClr val="002060"/>
                </a:solidFill>
                <a:latin typeface="Calibri" panose="020F0502020204030204" pitchFamily="34" charset="0"/>
                <a:cs typeface="Calibri" panose="020F0502020204030204" pitchFamily="34" charset="0"/>
              </a:rPr>
              <a:t>. فكل فرد يتوجّه نحو وسيلة معينة بهدف إشباع حاجة أو تحقيق غرض معين، مما يجعل عملية الاستخدام </a:t>
            </a:r>
            <a:r>
              <a:rPr lang="ar-EG" sz="2400" b="1" kern="0" dirty="0">
                <a:solidFill>
                  <a:srgbClr val="002060"/>
                </a:solidFill>
                <a:latin typeface="Calibri" panose="020F0502020204030204" pitchFamily="34" charset="0"/>
                <a:cs typeface="Calibri" panose="020F0502020204030204" pitchFamily="34" charset="0"/>
              </a:rPr>
              <a:t>سلوكًا واعيًا ومقصودًا</a:t>
            </a:r>
            <a:r>
              <a:rPr lang="ar-EG" sz="2400" kern="0" dirty="0">
                <a:solidFill>
                  <a:srgbClr val="002060"/>
                </a:solidFill>
                <a:latin typeface="Calibri" panose="020F0502020204030204" pitchFamily="34" charset="0"/>
                <a:cs typeface="Calibri" panose="020F0502020204030204" pitchFamily="34" charset="0"/>
              </a:rPr>
              <a:t>.</a:t>
            </a:r>
          </a:p>
          <a:p>
            <a:pPr algn="just" rtl="1">
              <a:buNone/>
            </a:pPr>
            <a:endParaRPr lang="ar-EG" sz="2400" kern="0" dirty="0">
              <a:solidFill>
                <a:srgbClr val="002060"/>
              </a:solidFill>
              <a:latin typeface="Calibri" panose="020F0502020204030204" pitchFamily="34" charset="0"/>
              <a:cs typeface="Calibri" panose="020F0502020204030204" pitchFamily="34" charset="0"/>
            </a:endParaRPr>
          </a:p>
        </p:txBody>
      </p:sp>
      <p:pic>
        <p:nvPicPr>
          <p:cNvPr id="3" name="Picture 2">
            <a:extLst>
              <a:ext uri="{FF2B5EF4-FFF2-40B4-BE49-F238E27FC236}">
                <a16:creationId xmlns:a16="http://schemas.microsoft.com/office/drawing/2014/main" id="{D6E14D5C-A7D7-2D34-2BBE-38BA8C3C5C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4184" y="2653161"/>
            <a:ext cx="4772400" cy="7026442"/>
          </a:xfrm>
          <a:prstGeom prst="rect">
            <a:avLst/>
          </a:prstGeom>
        </p:spPr>
      </p:pic>
    </p:spTree>
    <p:extLst>
      <p:ext uri="{BB962C8B-B14F-4D97-AF65-F5344CB8AC3E}">
        <p14:creationId xmlns:p14="http://schemas.microsoft.com/office/powerpoint/2010/main" val="26775693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EB03E4-58D4-2B2E-4DA4-FEC5FEC46B28}"/>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99C59E3A-12DC-8DB9-0EBB-19195A4970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5BD89AE7-89A8-9970-16E5-6B7AA1FE9659}"/>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5" name="Rectangle: Rounded Corners 4">
            <a:extLst>
              <a:ext uri="{FF2B5EF4-FFF2-40B4-BE49-F238E27FC236}">
                <a16:creationId xmlns:a16="http://schemas.microsoft.com/office/drawing/2014/main" id="{3C42730A-4A76-67B2-15D7-D30B24013C03}"/>
              </a:ext>
            </a:extLst>
          </p:cNvPr>
          <p:cNvSpPr/>
          <p:nvPr/>
        </p:nvSpPr>
        <p:spPr>
          <a:xfrm>
            <a:off x="1906954" y="759716"/>
            <a:ext cx="6606892" cy="65559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en-US" sz="2800" b="1" kern="0" dirty="0">
                <a:effectLst/>
                <a:latin typeface="Segoe UI Emoji" panose="020B0502040204020203" pitchFamily="34" charset="0"/>
                <a:ea typeface="Times New Roman" panose="02020603050405020304" pitchFamily="18" charset="0"/>
                <a:cs typeface="Segoe UI Emoji" panose="020B0502040204020203" pitchFamily="34" charset="0"/>
              </a:rPr>
              <a:t>📚</a:t>
            </a:r>
            <a:r>
              <a:rPr lang="ar-EG" sz="2800" b="1" kern="0" dirty="0">
                <a:effectLst/>
                <a:latin typeface="Calibri" panose="020F0502020204030204" pitchFamily="34" charset="0"/>
                <a:ea typeface="Times New Roman" panose="02020603050405020304" pitchFamily="18" charset="0"/>
                <a:cs typeface="Times New Roman" panose="02020603050405020304" pitchFamily="18" charset="0"/>
              </a:rPr>
              <a:t>فرضيات نظرية الاستخدامات والإشباعات</a:t>
            </a: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5">
            <a:extLst>
              <a:ext uri="{FF2B5EF4-FFF2-40B4-BE49-F238E27FC236}">
                <a16:creationId xmlns:a16="http://schemas.microsoft.com/office/drawing/2014/main" id="{FF68C0BB-D39E-BE02-AAF6-E757A360B106}"/>
              </a:ext>
            </a:extLst>
          </p:cNvPr>
          <p:cNvSpPr/>
          <p:nvPr/>
        </p:nvSpPr>
        <p:spPr>
          <a:xfrm>
            <a:off x="8968323" y="2129226"/>
            <a:ext cx="2700375" cy="590357"/>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r>
              <a:rPr lang="ar-EG" sz="2400" b="1" kern="0" dirty="0">
                <a:solidFill>
                  <a:schemeClr val="bg1"/>
                </a:solidFill>
                <a:latin typeface="Calibri" panose="020F0502020204030204" pitchFamily="34" charset="0"/>
                <a:cs typeface="Calibri" panose="020F0502020204030204" pitchFamily="34" charset="0"/>
              </a:rPr>
              <a:t>الفرضية الثانية</a:t>
            </a:r>
            <a:r>
              <a:rPr lang="ar-EG" sz="2800" b="1" kern="0" dirty="0">
                <a:effectLst/>
                <a:latin typeface="Calibri" panose="020F0502020204030204" pitchFamily="34" charset="0"/>
                <a:ea typeface="Times New Roman" panose="02020603050405020304" pitchFamily="18" charset="0"/>
                <a:cs typeface="Times New Roman" panose="02020603050405020304" pitchFamily="18" charset="0"/>
              </a:rPr>
              <a:t>:</a:t>
            </a: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7">
            <a:extLst>
              <a:ext uri="{FF2B5EF4-FFF2-40B4-BE49-F238E27FC236}">
                <a16:creationId xmlns:a16="http://schemas.microsoft.com/office/drawing/2014/main" id="{2EC55F4F-F863-EA97-715C-FEF86C57A621}"/>
              </a:ext>
            </a:extLst>
          </p:cNvPr>
          <p:cNvSpPr/>
          <p:nvPr/>
        </p:nvSpPr>
        <p:spPr>
          <a:xfrm>
            <a:off x="137786" y="1538870"/>
            <a:ext cx="8479112" cy="590356"/>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r>
              <a:rPr lang="ar-EG" sz="2400" b="1" kern="0" dirty="0">
                <a:solidFill>
                  <a:schemeClr val="bg1"/>
                </a:solidFill>
                <a:latin typeface="Calibri" panose="020F0502020204030204" pitchFamily="34" charset="0"/>
                <a:cs typeface="Calibri" panose="020F0502020204030204" pitchFamily="34" charset="0"/>
              </a:rPr>
              <a:t>الاستخدام الهادف لوسائل الإعلام</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850D38C1-2924-FA62-89D0-E11CA9BBE35D}"/>
              </a:ext>
            </a:extLst>
          </p:cNvPr>
          <p:cNvSpPr txBox="1"/>
          <p:nvPr/>
        </p:nvSpPr>
        <p:spPr>
          <a:xfrm>
            <a:off x="137786" y="218675"/>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الثالثة</a:t>
            </a:r>
            <a:r>
              <a:rPr lang="ar-EG" sz="2400" kern="0" dirty="0">
                <a:solidFill>
                  <a:srgbClr val="002060"/>
                </a:solidFill>
                <a:latin typeface="Calibri" panose="020F0502020204030204" pitchFamily="34" charset="0"/>
                <a:cs typeface="Calibri" panose="020F0502020204030204" pitchFamily="34" charset="0"/>
              </a:rPr>
              <a:t>: نظرية الاستخدامات والإشباعات.....من المتلقي السلبي إلى الجمهور النشط</a:t>
            </a:r>
          </a:p>
        </p:txBody>
      </p:sp>
      <p:sp>
        <p:nvSpPr>
          <p:cNvPr id="3" name="TextBox 2">
            <a:extLst>
              <a:ext uri="{FF2B5EF4-FFF2-40B4-BE49-F238E27FC236}">
                <a16:creationId xmlns:a16="http://schemas.microsoft.com/office/drawing/2014/main" id="{68CAA397-27E0-D7C8-D345-B527369CFD6E}"/>
              </a:ext>
            </a:extLst>
          </p:cNvPr>
          <p:cNvSpPr txBox="1"/>
          <p:nvPr/>
        </p:nvSpPr>
        <p:spPr>
          <a:xfrm>
            <a:off x="1215189" y="2930759"/>
            <a:ext cx="10542671" cy="3357137"/>
          </a:xfrm>
          <a:prstGeom prst="rect">
            <a:avLst/>
          </a:prstGeom>
          <a:noFill/>
        </p:spPr>
        <p:txBody>
          <a:bodyPr wrap="square">
            <a:spAutoFit/>
          </a:bodyPr>
          <a:lstStyle/>
          <a:p>
            <a:pPr algn="just" rtl="1">
              <a:lnSpc>
                <a:spcPct val="150000"/>
              </a:lnSpc>
              <a:buNone/>
            </a:pPr>
            <a:r>
              <a:rPr lang="ar-EG" sz="2400" kern="0" dirty="0">
                <a:solidFill>
                  <a:srgbClr val="002060"/>
                </a:solidFill>
                <a:latin typeface="Calibri" panose="020F0502020204030204" pitchFamily="34" charset="0"/>
                <a:cs typeface="Calibri" panose="020F0502020204030204" pitchFamily="34" charset="0"/>
              </a:rPr>
              <a:t>وقد صنّف باحثي نظرية الاستخدامات والإشباعات هذه الدوافع إلى عدة أنماط، أبرزها:</a:t>
            </a:r>
          </a:p>
          <a:p>
            <a:pPr algn="just" rtl="1">
              <a:lnSpc>
                <a:spcPct val="150000"/>
              </a:lnSpc>
            </a:pPr>
            <a:r>
              <a:rPr lang="ar-EG" sz="2400" b="1" kern="0" dirty="0">
                <a:solidFill>
                  <a:srgbClr val="002060"/>
                </a:solidFill>
                <a:latin typeface="Calibri" panose="020F0502020204030204" pitchFamily="34" charset="0"/>
                <a:cs typeface="+mj-cs"/>
              </a:rPr>
              <a:t>1</a:t>
            </a:r>
            <a:r>
              <a:rPr lang="ar-EG" sz="2400" kern="0" dirty="0">
                <a:solidFill>
                  <a:srgbClr val="002060"/>
                </a:solidFill>
                <a:latin typeface="Calibri" panose="020F0502020204030204" pitchFamily="34" charset="0"/>
                <a:cs typeface="Calibri" panose="020F0502020204030204" pitchFamily="34" charset="0"/>
              </a:rPr>
              <a:t>.</a:t>
            </a:r>
            <a:r>
              <a:rPr lang="ar-EG" sz="2400" b="1" kern="0" dirty="0">
                <a:solidFill>
                  <a:srgbClr val="002060"/>
                </a:solidFill>
                <a:latin typeface="Calibri" panose="020F0502020204030204" pitchFamily="34" charset="0"/>
                <a:cs typeface="Calibri" panose="020F0502020204030204" pitchFamily="34" charset="0"/>
              </a:rPr>
              <a:t>الحاجات المعرفية </a:t>
            </a:r>
            <a:r>
              <a:rPr lang="ar-EG" sz="2400" kern="0" dirty="0">
                <a:solidFill>
                  <a:srgbClr val="002060"/>
                </a:solidFill>
                <a:latin typeface="Calibri" panose="020F0502020204030204" pitchFamily="34" charset="0"/>
                <a:cs typeface="Calibri" panose="020F0502020204030204" pitchFamily="34" charset="0"/>
              </a:rPr>
              <a:t>(البحث عن المعلومات).</a:t>
            </a:r>
          </a:p>
          <a:p>
            <a:pPr algn="just" rtl="1">
              <a:lnSpc>
                <a:spcPct val="150000"/>
              </a:lnSpc>
            </a:pPr>
            <a:r>
              <a:rPr lang="ar-EG" sz="2400" b="1" kern="0" dirty="0">
                <a:solidFill>
                  <a:srgbClr val="002060"/>
                </a:solidFill>
                <a:latin typeface="Calibri" panose="020F0502020204030204" pitchFamily="34" charset="0"/>
                <a:cs typeface="+mj-cs"/>
              </a:rPr>
              <a:t>2</a:t>
            </a: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الحاجات العاطفية </a:t>
            </a:r>
            <a:r>
              <a:rPr lang="ar-EG" sz="2400" kern="0" dirty="0">
                <a:solidFill>
                  <a:srgbClr val="002060"/>
                </a:solidFill>
                <a:latin typeface="Calibri" panose="020F0502020204030204" pitchFamily="34" charset="0"/>
                <a:cs typeface="Calibri" panose="020F0502020204030204" pitchFamily="34" charset="0"/>
              </a:rPr>
              <a:t>(الترفيه والتأثر الوجداني).</a:t>
            </a:r>
          </a:p>
          <a:p>
            <a:pPr algn="just" rtl="1">
              <a:lnSpc>
                <a:spcPct val="150000"/>
              </a:lnSpc>
            </a:pPr>
            <a:r>
              <a:rPr lang="ar-EG" sz="2400" b="1" kern="0" dirty="0">
                <a:solidFill>
                  <a:srgbClr val="002060"/>
                </a:solidFill>
                <a:latin typeface="Calibri" panose="020F0502020204030204" pitchFamily="34" charset="0"/>
                <a:cs typeface="+mj-cs"/>
              </a:rPr>
              <a:t>3</a:t>
            </a: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حاجات الهروب </a:t>
            </a:r>
            <a:r>
              <a:rPr lang="ar-EG" sz="2400" kern="0" dirty="0">
                <a:solidFill>
                  <a:srgbClr val="002060"/>
                </a:solidFill>
                <a:latin typeface="Calibri" panose="020F0502020204030204" pitchFamily="34" charset="0"/>
                <a:cs typeface="Calibri" panose="020F0502020204030204" pitchFamily="34" charset="0"/>
              </a:rPr>
              <a:t>(الهروب من الواقع أو الضغوط).</a:t>
            </a:r>
          </a:p>
          <a:p>
            <a:pPr algn="just" rtl="1">
              <a:lnSpc>
                <a:spcPct val="150000"/>
              </a:lnSpc>
            </a:pPr>
            <a:r>
              <a:rPr lang="ar-EG" sz="2400" b="1" kern="0" dirty="0">
                <a:solidFill>
                  <a:srgbClr val="002060"/>
                </a:solidFill>
                <a:latin typeface="Calibri" panose="020F0502020204030204" pitchFamily="34" charset="0"/>
                <a:cs typeface="+mj-cs"/>
              </a:rPr>
              <a:t>4</a:t>
            </a: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الحاجات الاجتماعية </a:t>
            </a:r>
            <a:r>
              <a:rPr lang="ar-EG" sz="2400" kern="0" dirty="0">
                <a:solidFill>
                  <a:srgbClr val="002060"/>
                </a:solidFill>
                <a:latin typeface="Calibri" panose="020F0502020204030204" pitchFamily="34" charset="0"/>
                <a:cs typeface="Calibri" panose="020F0502020204030204" pitchFamily="34" charset="0"/>
              </a:rPr>
              <a:t>(تعزيز العلاقات والتواصل).</a:t>
            </a:r>
          </a:p>
          <a:p>
            <a:pPr algn="just" rtl="1">
              <a:lnSpc>
                <a:spcPct val="150000"/>
              </a:lnSpc>
            </a:pPr>
            <a:r>
              <a:rPr lang="ar-EG" sz="2400" b="1" kern="0" dirty="0">
                <a:solidFill>
                  <a:srgbClr val="002060"/>
                </a:solidFill>
                <a:latin typeface="Calibri" panose="020F0502020204030204" pitchFamily="34" charset="0"/>
                <a:cs typeface="+mj-cs"/>
              </a:rPr>
              <a:t>5. </a:t>
            </a:r>
            <a:r>
              <a:rPr lang="ar-EG" sz="2400" b="1" kern="0" dirty="0">
                <a:solidFill>
                  <a:srgbClr val="002060"/>
                </a:solidFill>
                <a:latin typeface="Calibri" panose="020F0502020204030204" pitchFamily="34" charset="0"/>
                <a:cs typeface="Calibri" panose="020F0502020204030204" pitchFamily="34" charset="0"/>
              </a:rPr>
              <a:t>حاجات تعزيز الهوية </a:t>
            </a:r>
            <a:r>
              <a:rPr lang="ar-EG" sz="2400" kern="0" dirty="0">
                <a:solidFill>
                  <a:srgbClr val="002060"/>
                </a:solidFill>
                <a:latin typeface="Calibri" panose="020F0502020204030204" pitchFamily="34" charset="0"/>
                <a:cs typeface="Calibri" panose="020F0502020204030204" pitchFamily="34" charset="0"/>
              </a:rPr>
              <a:t>(تأكيد الذات وبناء الصورة الشخصية).</a:t>
            </a:r>
            <a:endParaRPr lang="en-US" sz="2400" dirty="0"/>
          </a:p>
        </p:txBody>
      </p:sp>
    </p:spTree>
    <p:extLst>
      <p:ext uri="{BB962C8B-B14F-4D97-AF65-F5344CB8AC3E}">
        <p14:creationId xmlns:p14="http://schemas.microsoft.com/office/powerpoint/2010/main" val="3799075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4E6551-BC44-7030-792A-7A8F7DD615FF}"/>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86CC026B-8ED3-5F37-6BEA-2B7E3A66BB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63500" y="-16967"/>
            <a:ext cx="2215503" cy="880864"/>
          </a:xfrm>
          <a:prstGeom prst="rect">
            <a:avLst/>
          </a:prstGeom>
        </p:spPr>
      </p:pic>
      <p:sp>
        <p:nvSpPr>
          <p:cNvPr id="11" name="Rectangle 10">
            <a:extLst>
              <a:ext uri="{FF2B5EF4-FFF2-40B4-BE49-F238E27FC236}">
                <a16:creationId xmlns:a16="http://schemas.microsoft.com/office/drawing/2014/main" id="{90EE576D-70A1-9AD9-53ED-03065A9AC541}"/>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9" name="TextBox 8">
            <a:extLst>
              <a:ext uri="{FF2B5EF4-FFF2-40B4-BE49-F238E27FC236}">
                <a16:creationId xmlns:a16="http://schemas.microsoft.com/office/drawing/2014/main" id="{96EDD1E0-450F-A609-D91B-105021DF2BF6}"/>
              </a:ext>
            </a:extLst>
          </p:cNvPr>
          <p:cNvSpPr txBox="1"/>
          <p:nvPr/>
        </p:nvSpPr>
        <p:spPr>
          <a:xfrm>
            <a:off x="137786" y="218675"/>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الثالثة</a:t>
            </a:r>
            <a:r>
              <a:rPr lang="ar-EG" sz="2400" kern="0" dirty="0">
                <a:solidFill>
                  <a:srgbClr val="002060"/>
                </a:solidFill>
                <a:latin typeface="Calibri" panose="020F0502020204030204" pitchFamily="34" charset="0"/>
                <a:cs typeface="Calibri" panose="020F0502020204030204" pitchFamily="34" charset="0"/>
              </a:rPr>
              <a:t>: نظرية الاستخدامات والإشباعات.....من المتلقي السلبي إلى الجمهور النشط</a:t>
            </a:r>
          </a:p>
        </p:txBody>
      </p:sp>
      <p:graphicFrame>
        <p:nvGraphicFramePr>
          <p:cNvPr id="2" name="Table 1">
            <a:extLst>
              <a:ext uri="{FF2B5EF4-FFF2-40B4-BE49-F238E27FC236}">
                <a16:creationId xmlns:a16="http://schemas.microsoft.com/office/drawing/2014/main" id="{C2175123-EC5B-701C-8AD1-5F08E48DF986}"/>
              </a:ext>
            </a:extLst>
          </p:cNvPr>
          <p:cNvGraphicFramePr>
            <a:graphicFrameLocks noGrp="1"/>
          </p:cNvGraphicFramePr>
          <p:nvPr>
            <p:extLst>
              <p:ext uri="{D42A27DB-BD31-4B8C-83A1-F6EECF244321}">
                <p14:modId xmlns:p14="http://schemas.microsoft.com/office/powerpoint/2010/main" val="49113814"/>
              </p:ext>
            </p:extLst>
          </p:nvPr>
        </p:nvGraphicFramePr>
        <p:xfrm>
          <a:off x="411078" y="1365055"/>
          <a:ext cx="11667925" cy="5492945"/>
        </p:xfrm>
        <a:graphic>
          <a:graphicData uri="http://schemas.openxmlformats.org/drawingml/2006/table">
            <a:tbl>
              <a:tblPr firstRow="1" firstCol="1" bandRow="1">
                <a:tableStyleId>{5C22544A-7EE6-4342-B048-85BDC9FD1C3A}</a:tableStyleId>
              </a:tblPr>
              <a:tblGrid>
                <a:gridCol w="4657582">
                  <a:extLst>
                    <a:ext uri="{9D8B030D-6E8A-4147-A177-3AD203B41FA5}">
                      <a16:colId xmlns:a16="http://schemas.microsoft.com/office/drawing/2014/main" val="964479274"/>
                    </a:ext>
                  </a:extLst>
                </a:gridCol>
                <a:gridCol w="4657582">
                  <a:extLst>
                    <a:ext uri="{9D8B030D-6E8A-4147-A177-3AD203B41FA5}">
                      <a16:colId xmlns:a16="http://schemas.microsoft.com/office/drawing/2014/main" val="3729031595"/>
                    </a:ext>
                  </a:extLst>
                </a:gridCol>
                <a:gridCol w="2352761">
                  <a:extLst>
                    <a:ext uri="{9D8B030D-6E8A-4147-A177-3AD203B41FA5}">
                      <a16:colId xmlns:a16="http://schemas.microsoft.com/office/drawing/2014/main" val="1649346642"/>
                    </a:ext>
                  </a:extLst>
                </a:gridCol>
              </a:tblGrid>
              <a:tr h="621977">
                <a:tc>
                  <a:txBody>
                    <a:bodyPr/>
                    <a:lstStyle/>
                    <a:p>
                      <a:pPr marL="0" marR="0" algn="ctr" rtl="1">
                        <a:lnSpc>
                          <a:spcPct val="115000"/>
                        </a:lnSpc>
                        <a:spcAft>
                          <a:spcPts val="800"/>
                        </a:spcAft>
                        <a:buNone/>
                      </a:pPr>
                      <a:r>
                        <a:rPr lang="ar-SA" sz="2400" b="1" kern="0" dirty="0">
                          <a:solidFill>
                            <a:schemeClr val="bg1"/>
                          </a:solidFill>
                          <a:effectLst/>
                        </a:rPr>
                        <a:t>مثال من الإعلام الرقمي (الحديث/المنصات) </a:t>
                      </a:r>
                      <a:endParaRPr lang="en-US" sz="2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2060"/>
                    </a:solidFill>
                  </a:tcPr>
                </a:tc>
                <a:tc>
                  <a:txBody>
                    <a:bodyPr/>
                    <a:lstStyle/>
                    <a:p>
                      <a:pPr marL="0" marR="0" algn="ctr" rtl="1">
                        <a:lnSpc>
                          <a:spcPct val="115000"/>
                        </a:lnSpc>
                        <a:spcAft>
                          <a:spcPts val="800"/>
                        </a:spcAft>
                        <a:buNone/>
                      </a:pPr>
                      <a:r>
                        <a:rPr lang="ar-SA" sz="2400" b="1" kern="0" dirty="0">
                          <a:solidFill>
                            <a:schemeClr val="bg1"/>
                          </a:solidFill>
                          <a:effectLst/>
                        </a:rPr>
                        <a:t>مثال من الإعلام التقليدي (القديم/التلفزيوني)</a:t>
                      </a:r>
                      <a:endParaRPr lang="en-US" sz="2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2060"/>
                    </a:solidFill>
                  </a:tcPr>
                </a:tc>
                <a:tc>
                  <a:txBody>
                    <a:bodyPr/>
                    <a:lstStyle/>
                    <a:p>
                      <a:pPr marL="0" marR="0" algn="ctr" rtl="1">
                        <a:lnSpc>
                          <a:spcPct val="115000"/>
                        </a:lnSpc>
                        <a:spcAft>
                          <a:spcPts val="800"/>
                        </a:spcAft>
                        <a:buNone/>
                      </a:pPr>
                      <a:r>
                        <a:rPr lang="ar-SA" sz="2400" b="1" kern="0" dirty="0">
                          <a:solidFill>
                            <a:schemeClr val="bg1"/>
                          </a:solidFill>
                          <a:effectLst/>
                        </a:rPr>
                        <a:t>نوع الحاجة</a:t>
                      </a:r>
                      <a:endParaRPr lang="en-US" sz="2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2060"/>
                    </a:solidFill>
                  </a:tcPr>
                </a:tc>
                <a:extLst>
                  <a:ext uri="{0D108BD9-81ED-4DB2-BD59-A6C34878D82A}">
                    <a16:rowId xmlns:a16="http://schemas.microsoft.com/office/drawing/2014/main" val="1144360527"/>
                  </a:ext>
                </a:extLst>
              </a:tr>
              <a:tr h="754896">
                <a:tc>
                  <a:txBody>
                    <a:bodyPr/>
                    <a:lstStyle/>
                    <a:p>
                      <a:pPr marL="0" marR="0" algn="justLow" rtl="1">
                        <a:lnSpc>
                          <a:spcPct val="115000"/>
                        </a:lnSpc>
                        <a:spcAft>
                          <a:spcPts val="800"/>
                        </a:spcAft>
                        <a:buNone/>
                      </a:pPr>
                      <a:r>
                        <a:rPr lang="ar-SA" sz="2000" b="1" kern="0" dirty="0">
                          <a:solidFill>
                            <a:schemeClr val="bg1"/>
                          </a:solidFill>
                          <a:effectLst/>
                        </a:rPr>
                        <a:t>برنامج "الدحيح</a:t>
                      </a:r>
                      <a:r>
                        <a:rPr lang="en-US" sz="2000" b="1" kern="0" dirty="0">
                          <a:solidFill>
                            <a:schemeClr val="bg1"/>
                          </a:solidFill>
                          <a:effectLst/>
                        </a:rPr>
                        <a:t>" – </a:t>
                      </a:r>
                      <a:r>
                        <a:rPr lang="ar-SA" sz="2000" b="1" kern="0" dirty="0">
                          <a:solidFill>
                            <a:schemeClr val="bg1"/>
                          </a:solidFill>
                          <a:effectLst/>
                        </a:rPr>
                        <a:t>تبسيط علمي ساخر على يوتيوب، يقدّم جرعة معرفية ممتعة وسهلة الهضم</a:t>
                      </a:r>
                      <a:r>
                        <a:rPr lang="en-US" sz="2000" b="1" kern="0" dirty="0">
                          <a:solidFill>
                            <a:schemeClr val="bg1"/>
                          </a:solidFill>
                          <a:effectLst/>
                        </a:rPr>
                        <a:t>.</a:t>
                      </a:r>
                      <a:endParaRPr lang="en-US" sz="20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2060"/>
                    </a:solidFill>
                  </a:tcPr>
                </a:tc>
                <a:tc>
                  <a:txBody>
                    <a:bodyPr/>
                    <a:lstStyle/>
                    <a:p>
                      <a:pPr marL="0" marR="0" algn="justLow" rtl="1">
                        <a:lnSpc>
                          <a:spcPct val="115000"/>
                        </a:lnSpc>
                        <a:spcAft>
                          <a:spcPts val="800"/>
                        </a:spcAft>
                        <a:buNone/>
                      </a:pPr>
                      <a:r>
                        <a:rPr lang="ar-SA" sz="2000" b="1" kern="0" dirty="0">
                          <a:solidFill>
                            <a:srgbClr val="002060"/>
                          </a:solidFill>
                          <a:effectLst/>
                        </a:rPr>
                        <a:t>برنامج "العلم والإيمان</a:t>
                      </a:r>
                      <a:r>
                        <a:rPr lang="en-US" sz="2000" b="1" kern="0" dirty="0">
                          <a:solidFill>
                            <a:srgbClr val="002060"/>
                          </a:solidFill>
                          <a:effectLst/>
                        </a:rPr>
                        <a:t>" </a:t>
                      </a:r>
                      <a:r>
                        <a:rPr lang="ar-SA" sz="2000" b="1" kern="0" dirty="0">
                          <a:solidFill>
                            <a:srgbClr val="002060"/>
                          </a:solidFill>
                          <a:effectLst/>
                        </a:rPr>
                        <a:t>تبسيط مفاهيم علمية وفلسفية بطريقة مشوقة لعقل المشاهد</a:t>
                      </a:r>
                      <a:r>
                        <a:rPr lang="en-US" sz="2000" b="1" kern="0" dirty="0">
                          <a:solidFill>
                            <a:srgbClr val="002060"/>
                          </a:solidFill>
                          <a:effectLst/>
                        </a:rPr>
                        <a:t>.</a:t>
                      </a:r>
                      <a:endParaRPr lang="en-US" sz="20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Aft>
                          <a:spcPts val="800"/>
                        </a:spcAft>
                        <a:buNone/>
                      </a:pPr>
                      <a:r>
                        <a:rPr lang="ar-SA" sz="2400" b="1" kern="0" dirty="0">
                          <a:solidFill>
                            <a:srgbClr val="002060"/>
                          </a:solidFill>
                          <a:effectLst/>
                          <a:cs typeface="+mj-cs"/>
                        </a:rPr>
                        <a:t>1</a:t>
                      </a:r>
                      <a:r>
                        <a:rPr lang="ar-SA" sz="2400" b="1" kern="0" dirty="0">
                          <a:solidFill>
                            <a:srgbClr val="002060"/>
                          </a:solidFill>
                          <a:effectLst/>
                        </a:rPr>
                        <a:t>. الحاجات المعرفية</a:t>
                      </a:r>
                      <a:endParaRPr lang="en-US" sz="24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922697426"/>
                  </a:ext>
                </a:extLst>
              </a:tr>
              <a:tr h="973741">
                <a:tc>
                  <a:txBody>
                    <a:bodyPr/>
                    <a:lstStyle/>
                    <a:p>
                      <a:pPr marL="0" marR="0" algn="justLow" rtl="1">
                        <a:lnSpc>
                          <a:spcPct val="115000"/>
                        </a:lnSpc>
                        <a:spcAft>
                          <a:spcPts val="800"/>
                        </a:spcAft>
                        <a:buNone/>
                      </a:pPr>
                      <a:r>
                        <a:rPr lang="ar-SA" sz="2000" b="1" kern="0" dirty="0">
                          <a:solidFill>
                            <a:schemeClr val="bg1"/>
                          </a:solidFill>
                          <a:effectLst/>
                        </a:rPr>
                        <a:t>فيديوهات قصيرة مؤثرة على</a:t>
                      </a:r>
                      <a:r>
                        <a:rPr lang="en-US" sz="2000" b="1" kern="0" dirty="0">
                          <a:solidFill>
                            <a:schemeClr val="bg1"/>
                          </a:solidFill>
                          <a:effectLst/>
                        </a:rPr>
                        <a:t> </a:t>
                      </a:r>
                      <a:r>
                        <a:rPr lang="en-US" sz="2000" b="1" kern="0" dirty="0">
                          <a:solidFill>
                            <a:schemeClr val="bg1"/>
                          </a:solidFill>
                          <a:effectLst/>
                          <a:latin typeface="Times New Roman" panose="02020603050405020304" pitchFamily="18" charset="0"/>
                          <a:ea typeface="+mn-ea"/>
                          <a:cs typeface="Times New Roman" panose="02020603050405020304" pitchFamily="18" charset="0"/>
                        </a:rPr>
                        <a:t>Reels</a:t>
                      </a:r>
                      <a:r>
                        <a:rPr lang="en-US" sz="2000" b="1" kern="0" dirty="0">
                          <a:solidFill>
                            <a:schemeClr val="bg1"/>
                          </a:solidFill>
                          <a:effectLst/>
                        </a:rPr>
                        <a:t> </a:t>
                      </a:r>
                      <a:r>
                        <a:rPr lang="ar-SA" sz="2000" b="1" kern="0" dirty="0">
                          <a:solidFill>
                            <a:schemeClr val="bg1"/>
                          </a:solidFill>
                          <a:effectLst/>
                        </a:rPr>
                        <a:t>و</a:t>
                      </a:r>
                      <a:r>
                        <a:rPr lang="en-US" sz="2000" b="1" kern="0" dirty="0">
                          <a:solidFill>
                            <a:schemeClr val="bg1"/>
                          </a:solidFill>
                          <a:effectLst/>
                          <a:latin typeface="Times New Roman" panose="02020603050405020304" pitchFamily="18" charset="0"/>
                          <a:ea typeface="+mn-ea"/>
                          <a:cs typeface="Times New Roman" panose="02020603050405020304" pitchFamily="18" charset="0"/>
                        </a:rPr>
                        <a:t>TikTok </a:t>
                      </a:r>
                      <a:r>
                        <a:rPr lang="en-US" sz="2000" b="1" kern="0" dirty="0">
                          <a:solidFill>
                            <a:schemeClr val="bg1"/>
                          </a:solidFill>
                          <a:effectLst/>
                        </a:rPr>
                        <a:t>– </a:t>
                      </a:r>
                      <a:r>
                        <a:rPr lang="ar-SA" sz="2000" b="1" kern="0" dirty="0">
                          <a:solidFill>
                            <a:schemeClr val="bg1"/>
                          </a:solidFill>
                          <a:effectLst/>
                        </a:rPr>
                        <a:t>مثل مقاطع "قصص واقعية مبكية" أو "لحظات إنسانية مفاجئة</a:t>
                      </a:r>
                      <a:r>
                        <a:rPr lang="en-US" sz="2000" b="1" kern="0" dirty="0">
                          <a:solidFill>
                            <a:schemeClr val="bg1"/>
                          </a:solidFill>
                          <a:effectLst/>
                        </a:rPr>
                        <a:t>".</a:t>
                      </a:r>
                      <a:endParaRPr lang="en-US" sz="20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2060"/>
                    </a:solidFill>
                  </a:tcPr>
                </a:tc>
                <a:tc>
                  <a:txBody>
                    <a:bodyPr/>
                    <a:lstStyle/>
                    <a:p>
                      <a:pPr marL="0" marR="0" algn="justLow" rtl="1">
                        <a:lnSpc>
                          <a:spcPct val="115000"/>
                        </a:lnSpc>
                        <a:spcAft>
                          <a:spcPts val="800"/>
                        </a:spcAft>
                        <a:buNone/>
                      </a:pPr>
                      <a:r>
                        <a:rPr lang="ar-SA" sz="2000" b="1" kern="0" dirty="0">
                          <a:solidFill>
                            <a:srgbClr val="002060"/>
                          </a:solidFill>
                          <a:effectLst/>
                        </a:rPr>
                        <a:t>مسلسل "الاختيار</a:t>
                      </a:r>
                      <a:r>
                        <a:rPr lang="en-US" sz="2000" b="1" kern="0" dirty="0">
                          <a:solidFill>
                            <a:srgbClr val="002060"/>
                          </a:solidFill>
                          <a:effectLst/>
                        </a:rPr>
                        <a:t>" – </a:t>
                      </a:r>
                      <a:r>
                        <a:rPr lang="ar-SA" sz="2000" b="1" kern="0" dirty="0">
                          <a:solidFill>
                            <a:srgbClr val="002060"/>
                          </a:solidFill>
                          <a:effectLst/>
                        </a:rPr>
                        <a:t>دراما وطنية تؤثر وجدانيًا في الجمهور من خلال سرد بطولات واقعية</a:t>
                      </a:r>
                      <a:r>
                        <a:rPr lang="en-US" sz="2000" b="1" kern="0" dirty="0">
                          <a:solidFill>
                            <a:srgbClr val="002060"/>
                          </a:solidFill>
                          <a:effectLst/>
                        </a:rPr>
                        <a:t>.</a:t>
                      </a:r>
                      <a:endParaRPr lang="en-US" sz="20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Aft>
                          <a:spcPts val="800"/>
                        </a:spcAft>
                        <a:buNone/>
                      </a:pPr>
                      <a:r>
                        <a:rPr lang="ar-SA" sz="2400" b="1" kern="0" dirty="0">
                          <a:solidFill>
                            <a:srgbClr val="002060"/>
                          </a:solidFill>
                          <a:effectLst/>
                          <a:latin typeface="+mn-lt"/>
                          <a:ea typeface="+mn-ea"/>
                          <a:cs typeface="+mj-cs"/>
                        </a:rPr>
                        <a:t>2. </a:t>
                      </a:r>
                      <a:r>
                        <a:rPr lang="ar-SA" sz="2400" b="1" kern="0" dirty="0">
                          <a:solidFill>
                            <a:srgbClr val="002060"/>
                          </a:solidFill>
                          <a:effectLst/>
                        </a:rPr>
                        <a:t>الحاجات العاطفية</a:t>
                      </a:r>
                      <a:endParaRPr lang="en-US" sz="24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059563189"/>
                  </a:ext>
                </a:extLst>
              </a:tr>
              <a:tr h="973741">
                <a:tc>
                  <a:txBody>
                    <a:bodyPr/>
                    <a:lstStyle/>
                    <a:p>
                      <a:pPr marL="0" marR="0" algn="justLow" rtl="1">
                        <a:lnSpc>
                          <a:spcPct val="115000"/>
                        </a:lnSpc>
                        <a:spcAft>
                          <a:spcPts val="800"/>
                        </a:spcAft>
                        <a:buNone/>
                      </a:pPr>
                      <a:r>
                        <a:rPr lang="ar-SA" sz="2000" b="1" kern="0" dirty="0">
                          <a:solidFill>
                            <a:schemeClr val="bg1"/>
                          </a:solidFill>
                          <a:effectLst/>
                        </a:rPr>
                        <a:t>ألعاب الفيديو على</a:t>
                      </a:r>
                      <a:r>
                        <a:rPr lang="en-US" sz="2000" b="1" kern="0" dirty="0">
                          <a:solidFill>
                            <a:schemeClr val="bg1"/>
                          </a:solidFill>
                          <a:effectLst/>
                        </a:rPr>
                        <a:t> </a:t>
                      </a:r>
                      <a:r>
                        <a:rPr lang="en-US" sz="2000" b="1" kern="0" dirty="0">
                          <a:solidFill>
                            <a:schemeClr val="bg1"/>
                          </a:solidFill>
                          <a:effectLst/>
                          <a:latin typeface="Times New Roman" panose="02020603050405020304" pitchFamily="18" charset="0"/>
                          <a:ea typeface="+mn-ea"/>
                          <a:cs typeface="Times New Roman" panose="02020603050405020304" pitchFamily="18" charset="0"/>
                        </a:rPr>
                        <a:t>YouTube Gaming </a:t>
                      </a:r>
                      <a:r>
                        <a:rPr lang="ar-SA" sz="2000" b="1" kern="0" dirty="0">
                          <a:solidFill>
                            <a:schemeClr val="bg1"/>
                          </a:solidFill>
                          <a:effectLst/>
                        </a:rPr>
                        <a:t>أو مشاهدة </a:t>
                      </a:r>
                      <a:r>
                        <a:rPr lang="en-US" sz="2000" b="1" kern="0" dirty="0">
                          <a:solidFill>
                            <a:schemeClr val="bg1"/>
                          </a:solidFill>
                          <a:effectLst/>
                        </a:rPr>
                        <a:t> "</a:t>
                      </a:r>
                      <a:r>
                        <a:rPr lang="en-US" sz="2000" b="1" kern="0" dirty="0">
                          <a:solidFill>
                            <a:schemeClr val="bg1"/>
                          </a:solidFill>
                          <a:effectLst/>
                          <a:latin typeface="Times New Roman" panose="02020603050405020304" pitchFamily="18" charset="0"/>
                          <a:ea typeface="+mn-ea"/>
                          <a:cs typeface="Times New Roman" panose="02020603050405020304" pitchFamily="18" charset="0"/>
                        </a:rPr>
                        <a:t>Gaming Streamers</a:t>
                      </a:r>
                      <a:r>
                        <a:rPr lang="en-US" sz="2000" b="1" kern="0" dirty="0">
                          <a:solidFill>
                            <a:schemeClr val="bg1"/>
                          </a:solidFill>
                          <a:effectLst/>
                        </a:rPr>
                        <a:t>" </a:t>
                      </a:r>
                      <a:r>
                        <a:rPr lang="ar-SA" sz="2000" b="1" kern="0" dirty="0">
                          <a:solidFill>
                            <a:schemeClr val="bg1"/>
                          </a:solidFill>
                          <a:effectLst/>
                        </a:rPr>
                        <a:t>وسيلة للهروب من الواقع اليومي</a:t>
                      </a:r>
                      <a:r>
                        <a:rPr lang="en-US" sz="2000" b="1" kern="0" dirty="0">
                          <a:solidFill>
                            <a:schemeClr val="bg1"/>
                          </a:solidFill>
                          <a:effectLst/>
                        </a:rPr>
                        <a:t>.</a:t>
                      </a:r>
                      <a:endParaRPr lang="en-US" sz="20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2060"/>
                    </a:solidFill>
                  </a:tcPr>
                </a:tc>
                <a:tc>
                  <a:txBody>
                    <a:bodyPr/>
                    <a:lstStyle/>
                    <a:p>
                      <a:pPr marL="0" marR="0" algn="justLow" rtl="1">
                        <a:lnSpc>
                          <a:spcPct val="115000"/>
                        </a:lnSpc>
                        <a:spcAft>
                          <a:spcPts val="800"/>
                        </a:spcAft>
                        <a:buNone/>
                      </a:pPr>
                      <a:r>
                        <a:rPr lang="ar-SA" sz="2000" b="1" kern="0" dirty="0">
                          <a:solidFill>
                            <a:srgbClr val="002060"/>
                          </a:solidFill>
                          <a:effectLst/>
                        </a:rPr>
                        <a:t>برنامج "رامز جلال</a:t>
                      </a:r>
                      <a:r>
                        <a:rPr lang="en-US" sz="2000" b="1" kern="0" dirty="0">
                          <a:solidFill>
                            <a:srgbClr val="002060"/>
                          </a:solidFill>
                          <a:effectLst/>
                        </a:rPr>
                        <a:t>" – </a:t>
                      </a:r>
                      <a:r>
                        <a:rPr lang="ar-SA" sz="2000" b="1" kern="0" dirty="0">
                          <a:solidFill>
                            <a:srgbClr val="002060"/>
                          </a:solidFill>
                          <a:effectLst/>
                        </a:rPr>
                        <a:t>ترفيه مفاجئ ومبالغ فيه يخلق جوًا من التسلية والضحك</a:t>
                      </a:r>
                      <a:r>
                        <a:rPr lang="en-US" sz="2000" b="1" kern="0" dirty="0">
                          <a:solidFill>
                            <a:srgbClr val="002060"/>
                          </a:solidFill>
                          <a:effectLst/>
                        </a:rPr>
                        <a:t>.</a:t>
                      </a:r>
                      <a:endParaRPr lang="en-US" sz="20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Aft>
                          <a:spcPts val="800"/>
                        </a:spcAft>
                        <a:buNone/>
                      </a:pPr>
                      <a:r>
                        <a:rPr lang="ar-SA" sz="2400" b="1" kern="0" dirty="0">
                          <a:solidFill>
                            <a:srgbClr val="002060"/>
                          </a:solidFill>
                          <a:effectLst/>
                          <a:latin typeface="+mn-lt"/>
                          <a:ea typeface="+mn-ea"/>
                          <a:cs typeface="+mj-cs"/>
                        </a:rPr>
                        <a:t>3.</a:t>
                      </a:r>
                      <a:r>
                        <a:rPr lang="ar-SA" sz="2400" b="1" kern="0" dirty="0">
                          <a:solidFill>
                            <a:srgbClr val="002060"/>
                          </a:solidFill>
                          <a:effectLst/>
                        </a:rPr>
                        <a:t>حاجات الهروب</a:t>
                      </a:r>
                      <a:endParaRPr lang="en-US" sz="24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693516661"/>
                  </a:ext>
                </a:extLst>
              </a:tr>
              <a:tr h="973741">
                <a:tc>
                  <a:txBody>
                    <a:bodyPr/>
                    <a:lstStyle/>
                    <a:p>
                      <a:pPr marL="0" marR="0" algn="justLow" rtl="1">
                        <a:lnSpc>
                          <a:spcPct val="115000"/>
                        </a:lnSpc>
                        <a:spcAft>
                          <a:spcPts val="800"/>
                        </a:spcAft>
                        <a:buNone/>
                      </a:pPr>
                      <a:r>
                        <a:rPr lang="ar-SA" sz="2000" b="1" kern="0" dirty="0">
                          <a:solidFill>
                            <a:schemeClr val="bg1"/>
                          </a:solidFill>
                          <a:effectLst/>
                        </a:rPr>
                        <a:t>مجموعات فيس</a:t>
                      </a:r>
                      <a:r>
                        <a:rPr lang="en-US" sz="2000" b="1" kern="0" dirty="0">
                          <a:solidFill>
                            <a:schemeClr val="bg1"/>
                          </a:solidFill>
                          <a:effectLst/>
                        </a:rPr>
                        <a:t> </a:t>
                      </a:r>
                      <a:r>
                        <a:rPr lang="ar-SA" sz="2000" b="1" kern="0" dirty="0">
                          <a:solidFill>
                            <a:schemeClr val="bg1"/>
                          </a:solidFill>
                          <a:effectLst/>
                        </a:rPr>
                        <a:t>بوك، القصص</a:t>
                      </a:r>
                      <a:r>
                        <a:rPr lang="en-US" sz="2000" b="1" kern="0" dirty="0">
                          <a:solidFill>
                            <a:schemeClr val="bg1"/>
                          </a:solidFill>
                          <a:effectLst/>
                        </a:rPr>
                        <a:t> (</a:t>
                      </a:r>
                      <a:r>
                        <a:rPr lang="en-US" sz="2000" b="1" kern="0" dirty="0">
                          <a:solidFill>
                            <a:schemeClr val="bg1"/>
                          </a:solidFill>
                          <a:effectLst/>
                          <a:latin typeface="Times New Roman" panose="02020603050405020304" pitchFamily="18" charset="0"/>
                          <a:ea typeface="+mn-ea"/>
                          <a:cs typeface="Times New Roman" panose="02020603050405020304" pitchFamily="18" charset="0"/>
                        </a:rPr>
                        <a:t>Stories</a:t>
                      </a:r>
                      <a:r>
                        <a:rPr lang="en-US" sz="2000" b="1" kern="0" dirty="0">
                          <a:solidFill>
                            <a:schemeClr val="bg1"/>
                          </a:solidFill>
                          <a:effectLst/>
                        </a:rPr>
                        <a:t>)</a:t>
                      </a:r>
                      <a:r>
                        <a:rPr lang="ar-SA" sz="2000" b="1" kern="0" dirty="0">
                          <a:solidFill>
                            <a:schemeClr val="bg1"/>
                          </a:solidFill>
                          <a:effectLst/>
                        </a:rPr>
                        <a:t>، التعليقات والريلز </a:t>
                      </a:r>
                      <a:r>
                        <a:rPr lang="en-US" sz="2000" b="1" kern="0" dirty="0">
                          <a:solidFill>
                            <a:schemeClr val="bg1"/>
                          </a:solidFill>
                          <a:effectLst/>
                        </a:rPr>
                        <a:t> – </a:t>
                      </a:r>
                      <a:r>
                        <a:rPr lang="ar-SA" sz="2000" b="1" kern="0" dirty="0">
                          <a:solidFill>
                            <a:schemeClr val="bg1"/>
                          </a:solidFill>
                          <a:effectLst/>
                        </a:rPr>
                        <a:t>تخلق فرصًا للتفاعل وتبادل الآراء والانتماء لمجتمع</a:t>
                      </a:r>
                      <a:r>
                        <a:rPr lang="en-US" sz="2000" b="1" kern="0" dirty="0">
                          <a:solidFill>
                            <a:schemeClr val="bg1"/>
                          </a:solidFill>
                          <a:effectLst/>
                        </a:rPr>
                        <a:t>.</a:t>
                      </a:r>
                      <a:endParaRPr lang="en-US" sz="20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2060"/>
                    </a:solidFill>
                  </a:tcPr>
                </a:tc>
                <a:tc>
                  <a:txBody>
                    <a:bodyPr/>
                    <a:lstStyle/>
                    <a:p>
                      <a:pPr marL="0" marR="0" algn="justLow" rtl="1">
                        <a:lnSpc>
                          <a:spcPct val="115000"/>
                        </a:lnSpc>
                        <a:spcAft>
                          <a:spcPts val="800"/>
                        </a:spcAft>
                        <a:buNone/>
                      </a:pPr>
                      <a:r>
                        <a:rPr lang="ar-SA" sz="2000" b="1" kern="0">
                          <a:solidFill>
                            <a:srgbClr val="002060"/>
                          </a:solidFill>
                          <a:effectLst/>
                        </a:rPr>
                        <a:t>مسلسل "يوميات ونيس</a:t>
                      </a:r>
                      <a:r>
                        <a:rPr lang="en-US" sz="2000" b="1" kern="0">
                          <a:solidFill>
                            <a:srgbClr val="002060"/>
                          </a:solidFill>
                          <a:effectLst/>
                        </a:rPr>
                        <a:t>" – </a:t>
                      </a:r>
                      <a:r>
                        <a:rPr lang="ar-SA" sz="2000" b="1" kern="0">
                          <a:solidFill>
                            <a:srgbClr val="002060"/>
                          </a:solidFill>
                          <a:effectLst/>
                        </a:rPr>
                        <a:t>يعزز قيم الترابط الأسري والاجتماعي في إطار كوميدي عائلي</a:t>
                      </a:r>
                      <a:r>
                        <a:rPr lang="en-US" sz="2000" b="1" kern="0">
                          <a:solidFill>
                            <a:srgbClr val="002060"/>
                          </a:solidFill>
                          <a:effectLst/>
                        </a:rPr>
                        <a:t>.</a:t>
                      </a:r>
                      <a:endParaRPr lang="en-US" sz="2000" b="1" kern="1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Aft>
                          <a:spcPts val="800"/>
                        </a:spcAft>
                        <a:buNone/>
                      </a:pPr>
                      <a:r>
                        <a:rPr lang="ar-SA" sz="2400" b="1" kern="0" dirty="0">
                          <a:solidFill>
                            <a:srgbClr val="002060"/>
                          </a:solidFill>
                          <a:effectLst/>
                          <a:latin typeface="+mn-lt"/>
                          <a:ea typeface="+mn-ea"/>
                          <a:cs typeface="+mj-cs"/>
                        </a:rPr>
                        <a:t>4</a:t>
                      </a:r>
                      <a:r>
                        <a:rPr lang="ar-SA" sz="2400" b="1" kern="0" dirty="0">
                          <a:solidFill>
                            <a:srgbClr val="002060"/>
                          </a:solidFill>
                          <a:effectLst/>
                        </a:rPr>
                        <a:t>. </a:t>
                      </a:r>
                      <a:r>
                        <a:rPr lang="ar-SA" sz="2000" b="1" kern="0" dirty="0">
                          <a:solidFill>
                            <a:srgbClr val="002060"/>
                          </a:solidFill>
                          <a:effectLst/>
                        </a:rPr>
                        <a:t>الحاجات الاجتماعية</a:t>
                      </a:r>
                      <a:endParaRPr lang="en-US" sz="24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41499180"/>
                  </a:ext>
                </a:extLst>
              </a:tr>
              <a:tr h="973741">
                <a:tc>
                  <a:txBody>
                    <a:bodyPr/>
                    <a:lstStyle/>
                    <a:p>
                      <a:pPr marL="0" marR="0" algn="justLow" rtl="1">
                        <a:lnSpc>
                          <a:spcPct val="115000"/>
                        </a:lnSpc>
                        <a:spcAft>
                          <a:spcPts val="800"/>
                        </a:spcAft>
                        <a:buNone/>
                      </a:pPr>
                      <a:r>
                        <a:rPr lang="ar-SA" sz="2000" b="1" kern="0" dirty="0">
                          <a:solidFill>
                            <a:schemeClr val="bg1"/>
                          </a:solidFill>
                          <a:effectLst/>
                        </a:rPr>
                        <a:t>محتوى شخصي على إنستغرام أو</a:t>
                      </a:r>
                      <a:r>
                        <a:rPr lang="en-US" sz="2000" b="1" kern="0" dirty="0">
                          <a:solidFill>
                            <a:schemeClr val="bg1"/>
                          </a:solidFill>
                          <a:effectLst/>
                        </a:rPr>
                        <a:t> </a:t>
                      </a:r>
                      <a:r>
                        <a:rPr lang="en-US" sz="2000" b="1" kern="0" dirty="0">
                          <a:solidFill>
                            <a:schemeClr val="bg1"/>
                          </a:solidFill>
                          <a:effectLst/>
                          <a:latin typeface="Times New Roman" panose="02020603050405020304" pitchFamily="18" charset="0"/>
                          <a:ea typeface="+mn-ea"/>
                          <a:cs typeface="Times New Roman" panose="02020603050405020304" pitchFamily="18" charset="0"/>
                        </a:rPr>
                        <a:t>TikTok</a:t>
                      </a:r>
                      <a:r>
                        <a:rPr lang="en-US" sz="2000" b="1" kern="0" dirty="0">
                          <a:solidFill>
                            <a:schemeClr val="bg1"/>
                          </a:solidFill>
                          <a:effectLst/>
                        </a:rPr>
                        <a:t> </a:t>
                      </a:r>
                      <a:r>
                        <a:rPr lang="ar-SA" sz="2000" b="1" kern="0" dirty="0">
                          <a:solidFill>
                            <a:schemeClr val="bg1"/>
                          </a:solidFill>
                          <a:effectLst/>
                        </a:rPr>
                        <a:t>مثل: رحلات السفر، عرض الأزياء، وصفات الطبخ </a:t>
                      </a:r>
                      <a:r>
                        <a:rPr lang="ar-EG" sz="2000" b="1" kern="0" dirty="0">
                          <a:solidFill>
                            <a:schemeClr val="bg1"/>
                          </a:solidFill>
                          <a:effectLst/>
                        </a:rPr>
                        <a:t>،</a:t>
                      </a:r>
                      <a:r>
                        <a:rPr lang="ar-SA" sz="2000" b="1" kern="0" dirty="0">
                          <a:solidFill>
                            <a:schemeClr val="bg1"/>
                          </a:solidFill>
                          <a:effectLst/>
                        </a:rPr>
                        <a:t> لإبراز التميز الفردي</a:t>
                      </a:r>
                      <a:r>
                        <a:rPr lang="en-US" sz="2000" b="1" kern="0" dirty="0">
                          <a:solidFill>
                            <a:schemeClr val="bg1"/>
                          </a:solidFill>
                          <a:effectLst/>
                        </a:rPr>
                        <a:t>.</a:t>
                      </a:r>
                      <a:endParaRPr lang="en-US" sz="20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2060"/>
                    </a:solidFill>
                  </a:tcPr>
                </a:tc>
                <a:tc>
                  <a:txBody>
                    <a:bodyPr/>
                    <a:lstStyle/>
                    <a:p>
                      <a:pPr marL="0" marR="0" algn="justLow" rtl="1">
                        <a:lnSpc>
                          <a:spcPct val="115000"/>
                        </a:lnSpc>
                        <a:spcAft>
                          <a:spcPts val="800"/>
                        </a:spcAft>
                        <a:buNone/>
                      </a:pPr>
                      <a:r>
                        <a:rPr lang="ar-SA" sz="2000" b="1" kern="0" dirty="0">
                          <a:solidFill>
                            <a:srgbClr val="002060"/>
                          </a:solidFill>
                          <a:effectLst/>
                        </a:rPr>
                        <a:t>إعلان "إنت تستاهل" من</a:t>
                      </a:r>
                      <a:r>
                        <a:rPr lang="en-US" sz="2000" b="1" kern="0" dirty="0">
                          <a:solidFill>
                            <a:srgbClr val="002060"/>
                          </a:solidFill>
                          <a:effectLst/>
                        </a:rPr>
                        <a:t> </a:t>
                      </a:r>
                      <a:r>
                        <a:rPr lang="en-US" sz="2000" b="1" kern="0" dirty="0">
                          <a:solidFill>
                            <a:srgbClr val="002060"/>
                          </a:solidFill>
                          <a:effectLst/>
                          <a:latin typeface="Times New Roman" panose="02020603050405020304" pitchFamily="18" charset="0"/>
                          <a:cs typeface="Times New Roman" panose="02020603050405020304" pitchFamily="18" charset="0"/>
                        </a:rPr>
                        <a:t>WE</a:t>
                      </a:r>
                      <a:r>
                        <a:rPr lang="en-US" sz="2000" b="1" kern="0" dirty="0">
                          <a:solidFill>
                            <a:srgbClr val="002060"/>
                          </a:solidFill>
                          <a:effectLst/>
                        </a:rPr>
                        <a:t> </a:t>
                      </a:r>
                      <a:r>
                        <a:rPr lang="ar-SA" sz="2000" b="1" kern="0" dirty="0">
                          <a:solidFill>
                            <a:srgbClr val="002060"/>
                          </a:solidFill>
                          <a:effectLst/>
                        </a:rPr>
                        <a:t>أو إعلان رمضان لشركة أورانج </a:t>
                      </a:r>
                      <a:r>
                        <a:rPr lang="en-US" sz="2000" b="1" kern="0" dirty="0">
                          <a:solidFill>
                            <a:srgbClr val="002060"/>
                          </a:solidFill>
                          <a:effectLst/>
                        </a:rPr>
                        <a:t>– </a:t>
                      </a:r>
                      <a:r>
                        <a:rPr lang="ar-SA" sz="2000" b="1" kern="0" dirty="0">
                          <a:solidFill>
                            <a:srgbClr val="002060"/>
                          </a:solidFill>
                          <a:effectLst/>
                        </a:rPr>
                        <a:t>يلامس طموحات وهوية الفرد</a:t>
                      </a:r>
                      <a:r>
                        <a:rPr lang="en-US" sz="2000" b="1" kern="0" dirty="0">
                          <a:solidFill>
                            <a:srgbClr val="002060"/>
                          </a:solidFill>
                          <a:effectLst/>
                        </a:rPr>
                        <a:t>.</a:t>
                      </a:r>
                      <a:endParaRPr lang="en-US" sz="20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Aft>
                          <a:spcPts val="800"/>
                        </a:spcAft>
                        <a:buNone/>
                      </a:pPr>
                      <a:r>
                        <a:rPr lang="ar-SA" sz="2400" b="1" kern="0" dirty="0">
                          <a:solidFill>
                            <a:srgbClr val="002060"/>
                          </a:solidFill>
                          <a:effectLst/>
                          <a:latin typeface="+mn-lt"/>
                          <a:ea typeface="+mn-ea"/>
                          <a:cs typeface="+mj-cs"/>
                        </a:rPr>
                        <a:t>5</a:t>
                      </a:r>
                      <a:r>
                        <a:rPr lang="ar-SA" sz="2400" b="1" kern="0" dirty="0">
                          <a:solidFill>
                            <a:srgbClr val="002060"/>
                          </a:solidFill>
                          <a:effectLst/>
                        </a:rPr>
                        <a:t>. </a:t>
                      </a:r>
                      <a:r>
                        <a:rPr lang="ar-SA" sz="2000" b="1" kern="0" dirty="0">
                          <a:solidFill>
                            <a:srgbClr val="002060"/>
                          </a:solidFill>
                          <a:effectLst/>
                        </a:rPr>
                        <a:t>تعزيز الهوية الذاتية</a:t>
                      </a:r>
                      <a:endParaRPr lang="en-US" sz="24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870996208"/>
                  </a:ext>
                </a:extLst>
              </a:tr>
            </a:tbl>
          </a:graphicData>
        </a:graphic>
      </p:graphicFrame>
      <p:sp>
        <p:nvSpPr>
          <p:cNvPr id="4" name="Rectangle 3">
            <a:extLst>
              <a:ext uri="{FF2B5EF4-FFF2-40B4-BE49-F238E27FC236}">
                <a16:creationId xmlns:a16="http://schemas.microsoft.com/office/drawing/2014/main" id="{6F81E55F-4AEC-14A2-39BB-6B808D619BDE}"/>
              </a:ext>
            </a:extLst>
          </p:cNvPr>
          <p:cNvSpPr/>
          <p:nvPr/>
        </p:nvSpPr>
        <p:spPr>
          <a:xfrm>
            <a:off x="649705" y="819952"/>
            <a:ext cx="11123382" cy="418543"/>
          </a:xfrm>
          <a:prstGeom prst="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pPr>
            <a:r>
              <a:rPr lang="ar-SA" sz="2400" b="1" kern="0" dirty="0">
                <a:effectLst/>
                <a:latin typeface="Calibri" panose="020F0502020204030204" pitchFamily="34" charset="0"/>
                <a:ea typeface="Times New Roman" panose="02020603050405020304" pitchFamily="18" charset="0"/>
                <a:cs typeface="Times New Roman" panose="02020603050405020304" pitchFamily="18" charset="0"/>
              </a:rPr>
              <a:t>أنماط الحاجات الإعلامية وأمثلتها بين الإعلام التقليدي والرقمي</a:t>
            </a:r>
            <a:endParaRPr lang="en-US" sz="2400" b="1" kern="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52642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53AF76-4361-2B2D-FD26-BC731857B8A0}"/>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8CFA85E6-A149-30A5-FDEF-83A81A07E7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59086"/>
            <a:ext cx="2530548" cy="1181593"/>
          </a:xfrm>
          <a:prstGeom prst="rect">
            <a:avLst/>
          </a:prstGeom>
        </p:spPr>
      </p:pic>
      <p:sp>
        <p:nvSpPr>
          <p:cNvPr id="11" name="Rectangle 10">
            <a:extLst>
              <a:ext uri="{FF2B5EF4-FFF2-40B4-BE49-F238E27FC236}">
                <a16:creationId xmlns:a16="http://schemas.microsoft.com/office/drawing/2014/main" id="{F9623442-0FF4-5402-3948-0DB6FFF18222}"/>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TextBox 2">
            <a:extLst>
              <a:ext uri="{FF2B5EF4-FFF2-40B4-BE49-F238E27FC236}">
                <a16:creationId xmlns:a16="http://schemas.microsoft.com/office/drawing/2014/main" id="{BC170412-8996-B6EB-F14F-7FC256257B17}"/>
              </a:ext>
            </a:extLst>
          </p:cNvPr>
          <p:cNvSpPr txBox="1"/>
          <p:nvPr/>
        </p:nvSpPr>
        <p:spPr>
          <a:xfrm>
            <a:off x="228413" y="235623"/>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الثالثة</a:t>
            </a:r>
            <a:r>
              <a:rPr lang="ar-EG" sz="2400" kern="0" dirty="0">
                <a:solidFill>
                  <a:srgbClr val="002060"/>
                </a:solidFill>
                <a:latin typeface="Calibri" panose="020F0502020204030204" pitchFamily="34" charset="0"/>
                <a:cs typeface="Calibri" panose="020F0502020204030204" pitchFamily="34" charset="0"/>
              </a:rPr>
              <a:t>: نظرية الاستخدامات والإشباعات.....من المتلقي السلبي إلى الجمهور النشط</a:t>
            </a:r>
          </a:p>
        </p:txBody>
      </p:sp>
      <p:sp>
        <p:nvSpPr>
          <p:cNvPr id="4" name="Rectangle: Rounded Corners 3">
            <a:extLst>
              <a:ext uri="{FF2B5EF4-FFF2-40B4-BE49-F238E27FC236}">
                <a16:creationId xmlns:a16="http://schemas.microsoft.com/office/drawing/2014/main" id="{02B71E90-FFE9-15AA-4FDD-D2E68A426E7C}"/>
              </a:ext>
            </a:extLst>
          </p:cNvPr>
          <p:cNvSpPr/>
          <p:nvPr/>
        </p:nvSpPr>
        <p:spPr>
          <a:xfrm>
            <a:off x="2261935" y="822907"/>
            <a:ext cx="6606892" cy="65559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en-US" sz="2400" b="1" kern="0" dirty="0">
                <a:solidFill>
                  <a:schemeClr val="bg1"/>
                </a:solidFill>
                <a:latin typeface="Calibri" panose="020F0502020204030204" pitchFamily="34" charset="0"/>
                <a:cs typeface="Calibri" panose="020F0502020204030204" pitchFamily="34" charset="0"/>
              </a:rPr>
              <a:t>📚</a:t>
            </a:r>
            <a:r>
              <a:rPr lang="ar-EG" sz="2400" b="1" kern="0" dirty="0">
                <a:solidFill>
                  <a:schemeClr val="bg1"/>
                </a:solidFill>
                <a:latin typeface="Calibri" panose="020F0502020204030204" pitchFamily="34" charset="0"/>
                <a:cs typeface="Calibri" panose="020F0502020204030204" pitchFamily="34" charset="0"/>
              </a:rPr>
              <a:t>فرضيات نظرية الاستخدامات والإشباعات</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8" name="Rectangle: Rounded Corners 7">
            <a:extLst>
              <a:ext uri="{FF2B5EF4-FFF2-40B4-BE49-F238E27FC236}">
                <a16:creationId xmlns:a16="http://schemas.microsoft.com/office/drawing/2014/main" id="{1B1A3074-D235-01DB-C013-1274CFAA599E}"/>
              </a:ext>
            </a:extLst>
          </p:cNvPr>
          <p:cNvSpPr/>
          <p:nvPr/>
        </p:nvSpPr>
        <p:spPr>
          <a:xfrm>
            <a:off x="8868827" y="1636480"/>
            <a:ext cx="2700375" cy="590357"/>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r>
              <a:rPr lang="ar-EG" sz="2400" b="1" kern="0" dirty="0">
                <a:solidFill>
                  <a:schemeClr val="bg1"/>
                </a:solidFill>
                <a:latin typeface="Calibri" panose="020F0502020204030204" pitchFamily="34" charset="0"/>
                <a:cs typeface="Calibri" panose="020F0502020204030204" pitchFamily="34" charset="0"/>
              </a:rPr>
              <a:t>الفرضية الثالثة</a:t>
            </a:r>
            <a:r>
              <a:rPr lang="ar-EG" sz="2800" b="1" kern="0" dirty="0">
                <a:effectLst/>
                <a:latin typeface="Calibri" panose="020F0502020204030204" pitchFamily="34" charset="0"/>
                <a:ea typeface="Times New Roman" panose="02020603050405020304" pitchFamily="18" charset="0"/>
                <a:cs typeface="Times New Roman" panose="02020603050405020304" pitchFamily="18" charset="0"/>
              </a:rPr>
              <a:t>:</a:t>
            </a: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Rounded Corners 9">
            <a:extLst>
              <a:ext uri="{FF2B5EF4-FFF2-40B4-BE49-F238E27FC236}">
                <a16:creationId xmlns:a16="http://schemas.microsoft.com/office/drawing/2014/main" id="{9363B59C-A42A-7F17-827B-898373E4C10A}"/>
              </a:ext>
            </a:extLst>
          </p:cNvPr>
          <p:cNvSpPr/>
          <p:nvPr/>
        </p:nvSpPr>
        <p:spPr>
          <a:xfrm>
            <a:off x="354185" y="1603862"/>
            <a:ext cx="8316672" cy="65559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وسائل الإعلام في بيئة تنافسية</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13" name="TextBox 12">
            <a:extLst>
              <a:ext uri="{FF2B5EF4-FFF2-40B4-BE49-F238E27FC236}">
                <a16:creationId xmlns:a16="http://schemas.microsoft.com/office/drawing/2014/main" id="{E0A2077A-24F0-D164-DFC1-4AF875CCCB80}"/>
              </a:ext>
            </a:extLst>
          </p:cNvPr>
          <p:cNvSpPr txBox="1"/>
          <p:nvPr/>
        </p:nvSpPr>
        <p:spPr>
          <a:xfrm>
            <a:off x="4283242" y="2417435"/>
            <a:ext cx="7796463" cy="2308324"/>
          </a:xfrm>
          <a:prstGeom prst="rect">
            <a:avLst/>
          </a:prstGeom>
          <a:noFill/>
        </p:spPr>
        <p:txBody>
          <a:bodyPr wrap="square">
            <a:spAutoFit/>
          </a:bodyPr>
          <a:lstStyle/>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تفترض هذه الفرضية أن وسائل الإعلام تُشكّل واحدة من عدة وسائل يُمكن للفرد اللجوء إليها لإشباع حاجاته. فالأفراد قد يحصلون على المعلومات، أو الترفيه، أو الدعم الاجتماعي من مصادر غير إعلامية مثل الأصدقاء، الأسرة، المؤسسات التعليمية، أو حتى التجارب الشخصية</a:t>
            </a:r>
            <a:r>
              <a:rPr lang="en-US" sz="2400" kern="0" dirty="0">
                <a:solidFill>
                  <a:srgbClr val="002060"/>
                </a:solidFill>
                <a:latin typeface="Calibri" panose="020F0502020204030204" pitchFamily="34" charset="0"/>
                <a:cs typeface="Calibri" panose="020F0502020204030204" pitchFamily="34" charset="0"/>
              </a:rPr>
              <a:t>.</a:t>
            </a: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وبالتالي، تدخل وسائل الإعلام في منافسة دائمة مع هذه البدائل، ما يفرض عليها أن تكون أكثر قدرة على جذب اهتمام الأفراد وتلبية توقعاتهم</a:t>
            </a:r>
            <a:r>
              <a:rPr lang="en-US" sz="1800" kern="0" dirty="0">
                <a:effectLst/>
                <a:latin typeface="Times New Roman" panose="02020603050405020304" pitchFamily="18" charset="0"/>
                <a:ea typeface="Times New Roman" panose="02020603050405020304" pitchFamily="18" charset="0"/>
              </a:rPr>
              <a:t>. </a:t>
            </a:r>
            <a:endParaRPr lang="en-US" dirty="0"/>
          </a:p>
        </p:txBody>
      </p:sp>
      <p:sp>
        <p:nvSpPr>
          <p:cNvPr id="15" name="TextBox 14">
            <a:extLst>
              <a:ext uri="{FF2B5EF4-FFF2-40B4-BE49-F238E27FC236}">
                <a16:creationId xmlns:a16="http://schemas.microsoft.com/office/drawing/2014/main" id="{69FE7FE8-C51B-73BB-8E14-6B30A45E94B3}"/>
              </a:ext>
            </a:extLst>
          </p:cNvPr>
          <p:cNvSpPr txBox="1"/>
          <p:nvPr/>
        </p:nvSpPr>
        <p:spPr>
          <a:xfrm>
            <a:off x="4094748" y="4666951"/>
            <a:ext cx="8097252" cy="2191049"/>
          </a:xfrm>
          <a:prstGeom prst="rect">
            <a:avLst/>
          </a:prstGeom>
          <a:noFill/>
        </p:spPr>
        <p:txBody>
          <a:bodyPr wrap="square">
            <a:spAutoFit/>
          </a:bodyPr>
          <a:lstStyle/>
          <a:p>
            <a:pPr marL="0" marR="0" algn="just" rtl="1">
              <a:lnSpc>
                <a:spcPct val="115000"/>
              </a:lnSpc>
              <a:spcAft>
                <a:spcPts val="800"/>
              </a:spcAft>
            </a:pPr>
            <a:r>
              <a:rPr lang="en-US" sz="1800" kern="0" dirty="0">
                <a:effectLst/>
                <a:latin typeface="Segoe UI Emoji" panose="020B0502040204020203" pitchFamily="34" charset="0"/>
                <a:ea typeface="Times New Roman" panose="02020603050405020304" pitchFamily="18" charset="0"/>
                <a:cs typeface="Segoe UI Emoji" panose="020B0502040204020203" pitchFamily="34" charset="0"/>
              </a:rPr>
              <a:t>📌</a:t>
            </a:r>
            <a:r>
              <a:rPr lang="en-US" sz="18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b="1" kern="0" dirty="0">
                <a:solidFill>
                  <a:srgbClr val="002060"/>
                </a:solidFill>
                <a:latin typeface="Calibri" panose="020F0502020204030204" pitchFamily="34" charset="0"/>
                <a:cs typeface="Calibri" panose="020F0502020204030204" pitchFamily="34" charset="0"/>
              </a:rPr>
              <a:t>مثال توضيحي</a:t>
            </a: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في الإعلام التقليدي، قد يفضّل شاب قراءة كتاب متخصص في التنمية الذاتية بدلًا من مشاهدة برنامج تلفزيوني عام عن الموضوع ذاته. أما في الإعلام الرقمي، فإن المستخدم قد يختار متابعة منتدى نقاشي في</a:t>
            </a:r>
            <a:r>
              <a:rPr lang="en-US" sz="2400"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Reddit</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بدلاً من قراءة مقال إخباري حول قضية معينة، لأنه يشعر أن المنتدى يمنحه تفاعلًا وتبادلًا للرأي أكبر</a:t>
            </a:r>
            <a:r>
              <a:rPr lang="en-US" sz="2400" kern="0" dirty="0">
                <a:solidFill>
                  <a:srgbClr val="002060"/>
                </a:solidFill>
                <a:latin typeface="Calibri" panose="020F0502020204030204" pitchFamily="34" charset="0"/>
                <a:cs typeface="Calibri" panose="020F0502020204030204" pitchFamily="34" charset="0"/>
              </a:rPr>
              <a:t>.</a:t>
            </a:r>
          </a:p>
        </p:txBody>
      </p:sp>
      <p:pic>
        <p:nvPicPr>
          <p:cNvPr id="5" name="Picture 4">
            <a:extLst>
              <a:ext uri="{FF2B5EF4-FFF2-40B4-BE49-F238E27FC236}">
                <a16:creationId xmlns:a16="http://schemas.microsoft.com/office/drawing/2014/main" id="{24A29ED9-0E18-E8B4-72AA-0D910B4A64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295" y="2598821"/>
            <a:ext cx="3866335" cy="7370599"/>
          </a:xfrm>
          <a:prstGeom prst="rect">
            <a:avLst/>
          </a:prstGeom>
        </p:spPr>
      </p:pic>
    </p:spTree>
    <p:extLst>
      <p:ext uri="{BB962C8B-B14F-4D97-AF65-F5344CB8AC3E}">
        <p14:creationId xmlns:p14="http://schemas.microsoft.com/office/powerpoint/2010/main" val="2306014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2EC6A6-D1D9-3139-9715-1EF6D2ECF4C4}"/>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73FB8EE0-29EF-2A70-70D4-4E88F145660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8ED7E191-9DDE-D979-BC17-B763E21F0E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713" y="-20953"/>
            <a:ext cx="2530548" cy="1181593"/>
          </a:xfrm>
          <a:prstGeom prst="rect">
            <a:avLst/>
          </a:prstGeom>
        </p:spPr>
      </p:pic>
      <p:sp>
        <p:nvSpPr>
          <p:cNvPr id="11" name="Rectangle 10">
            <a:extLst>
              <a:ext uri="{FF2B5EF4-FFF2-40B4-BE49-F238E27FC236}">
                <a16:creationId xmlns:a16="http://schemas.microsoft.com/office/drawing/2014/main" id="{46A263FB-F4C5-851B-AEC1-D336B11E9A24}"/>
              </a:ext>
            </a:extLst>
          </p:cNvPr>
          <p:cNvSpPr/>
          <p:nvPr/>
        </p:nvSpPr>
        <p:spPr>
          <a:xfrm>
            <a:off x="2643963" y="683905"/>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Rectangle: Rounded Corners 3">
            <a:extLst>
              <a:ext uri="{FF2B5EF4-FFF2-40B4-BE49-F238E27FC236}">
                <a16:creationId xmlns:a16="http://schemas.microsoft.com/office/drawing/2014/main" id="{193F18B8-5096-595A-033B-7BD87F76B438}"/>
              </a:ext>
            </a:extLst>
          </p:cNvPr>
          <p:cNvSpPr/>
          <p:nvPr/>
        </p:nvSpPr>
        <p:spPr>
          <a:xfrm>
            <a:off x="2771322" y="789102"/>
            <a:ext cx="6606892" cy="65559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en-US" sz="2400" b="1" kern="0" dirty="0">
                <a:solidFill>
                  <a:schemeClr val="bg1"/>
                </a:solidFill>
                <a:latin typeface="Calibri" panose="020F0502020204030204" pitchFamily="34" charset="0"/>
                <a:cs typeface="Calibri" panose="020F0502020204030204" pitchFamily="34" charset="0"/>
              </a:rPr>
              <a:t>📚</a:t>
            </a:r>
            <a:r>
              <a:rPr lang="ar-EG" sz="2400" b="1" kern="0" dirty="0">
                <a:solidFill>
                  <a:schemeClr val="bg1"/>
                </a:solidFill>
                <a:latin typeface="Calibri" panose="020F0502020204030204" pitchFamily="34" charset="0"/>
                <a:cs typeface="Calibri" panose="020F0502020204030204" pitchFamily="34" charset="0"/>
              </a:rPr>
              <a:t>فرضيات نظرية الاستخدامات والإشباعات</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8" name="Rectangle: Rounded Corners 7">
            <a:extLst>
              <a:ext uri="{FF2B5EF4-FFF2-40B4-BE49-F238E27FC236}">
                <a16:creationId xmlns:a16="http://schemas.microsoft.com/office/drawing/2014/main" id="{D8E83DCD-650A-DFB6-C27E-C81E9C66722D}"/>
              </a:ext>
            </a:extLst>
          </p:cNvPr>
          <p:cNvSpPr/>
          <p:nvPr/>
        </p:nvSpPr>
        <p:spPr>
          <a:xfrm>
            <a:off x="10058400" y="1578655"/>
            <a:ext cx="2022860" cy="902525"/>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r>
              <a:rPr lang="ar-EG" sz="2400" b="1" kern="0" dirty="0">
                <a:solidFill>
                  <a:schemeClr val="bg1"/>
                </a:solidFill>
                <a:latin typeface="Calibri" panose="020F0502020204030204" pitchFamily="34" charset="0"/>
                <a:cs typeface="Calibri" panose="020F0502020204030204" pitchFamily="34" charset="0"/>
              </a:rPr>
              <a:t>الفرضية الرابعة:</a:t>
            </a: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Rounded Corners 8">
            <a:extLst>
              <a:ext uri="{FF2B5EF4-FFF2-40B4-BE49-F238E27FC236}">
                <a16:creationId xmlns:a16="http://schemas.microsoft.com/office/drawing/2014/main" id="{4DC6DC0B-8CFD-48EA-B730-1394D58FECAA}"/>
              </a:ext>
            </a:extLst>
          </p:cNvPr>
          <p:cNvSpPr/>
          <p:nvPr/>
        </p:nvSpPr>
        <p:spPr>
          <a:xfrm>
            <a:off x="7713" y="1578655"/>
            <a:ext cx="9882245" cy="835061"/>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سلوكيات الجمهور تجاه الإعلام تكشف جوهر القيم المجتمعية أكثر من مجرد تحليل المحتوى</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7243400A-B372-B833-352F-5F9ACB8E432E}"/>
              </a:ext>
            </a:extLst>
          </p:cNvPr>
          <p:cNvSpPr txBox="1"/>
          <p:nvPr/>
        </p:nvSpPr>
        <p:spPr>
          <a:xfrm>
            <a:off x="2466286" y="210147"/>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الثالثة</a:t>
            </a:r>
            <a:r>
              <a:rPr lang="ar-EG" sz="2400" kern="0" dirty="0">
                <a:solidFill>
                  <a:srgbClr val="002060"/>
                </a:solidFill>
                <a:latin typeface="Calibri" panose="020F0502020204030204" pitchFamily="34" charset="0"/>
                <a:cs typeface="Calibri" panose="020F0502020204030204" pitchFamily="34" charset="0"/>
              </a:rPr>
              <a:t>: نظرية الاستخدامات والإشباعات.....من المتلقي السلبي إلى الجمهور النشط</a:t>
            </a:r>
          </a:p>
        </p:txBody>
      </p:sp>
      <p:sp>
        <p:nvSpPr>
          <p:cNvPr id="14" name="TextBox 13">
            <a:extLst>
              <a:ext uri="{FF2B5EF4-FFF2-40B4-BE49-F238E27FC236}">
                <a16:creationId xmlns:a16="http://schemas.microsoft.com/office/drawing/2014/main" id="{89F72887-F38E-0D6D-4242-639528BB6071}"/>
              </a:ext>
            </a:extLst>
          </p:cNvPr>
          <p:cNvSpPr txBox="1"/>
          <p:nvPr/>
        </p:nvSpPr>
        <p:spPr>
          <a:xfrm>
            <a:off x="4223084" y="2781993"/>
            <a:ext cx="7858176" cy="4154984"/>
          </a:xfrm>
          <a:prstGeom prst="rect">
            <a:avLst/>
          </a:prstGeom>
          <a:noFill/>
        </p:spPr>
        <p:txBody>
          <a:bodyPr wrap="square">
            <a:spAutoFit/>
          </a:bodyPr>
          <a:lstStyle/>
          <a:p>
            <a:pPr algn="just" rtl="1">
              <a:buNone/>
            </a:pPr>
            <a:r>
              <a:rPr lang="ar-EG" sz="2400" kern="0" dirty="0">
                <a:solidFill>
                  <a:srgbClr val="002060"/>
                </a:solidFill>
                <a:latin typeface="Calibri" panose="020F0502020204030204" pitchFamily="34" charset="0"/>
                <a:cs typeface="Calibri" panose="020F0502020204030204" pitchFamily="34" charset="0"/>
              </a:rPr>
              <a:t>يُشير هذا الفرض إلى أن فهم القيم الاجتماعية لا يقتصر على دراسة المحتوى الإعلامي المقدم، بل يتطلب أيضاً مراقبة وتحليل سلوكيات الجمهور في استخدام هذه الوسائل. فالتفاعل والاختيارات التي يقوم بها الجمهور تكشف عن القيم والمعتقدات التي تهيمن على المجتمع.</a:t>
            </a:r>
          </a:p>
          <a:p>
            <a:pPr algn="just" rtl="1">
              <a:buNone/>
            </a:pPr>
            <a:endParaRPr lang="ar-EG" sz="2000" kern="0" dirty="0">
              <a:solidFill>
                <a:srgbClr val="002060"/>
              </a:solidFill>
              <a:latin typeface="Calibri" panose="020F0502020204030204" pitchFamily="34" charset="0"/>
              <a:cs typeface="Calibri" panose="020F0502020204030204" pitchFamily="34" charset="0"/>
            </a:endParaRPr>
          </a:p>
          <a:p>
            <a:pPr algn="just" rtl="1">
              <a:buNone/>
            </a:pPr>
            <a:r>
              <a:rPr lang="en-US" sz="2400" dirty="0"/>
              <a:t>🎯 </a:t>
            </a:r>
            <a:r>
              <a:rPr lang="ar-EG" sz="2400" b="1" kern="0" dirty="0">
                <a:solidFill>
                  <a:srgbClr val="002060"/>
                </a:solidFill>
                <a:latin typeface="Calibri" panose="020F0502020204030204" pitchFamily="34" charset="0"/>
                <a:cs typeface="Calibri" panose="020F0502020204030204" pitchFamily="34" charset="0"/>
              </a:rPr>
              <a:t>مثال من الإعلام التقليدي</a:t>
            </a:r>
            <a:r>
              <a:rPr lang="ar-EG" sz="2400" kern="0" dirty="0">
                <a:solidFill>
                  <a:srgbClr val="002060"/>
                </a:solidFill>
                <a:latin typeface="Calibri" panose="020F0502020204030204" pitchFamily="34" charset="0"/>
                <a:cs typeface="Calibri" panose="020F0502020204030204" pitchFamily="34" charset="0"/>
              </a:rPr>
              <a:t>: زيادة متابعة الجمهور لبرامج تتناول القضايا الدينية أو الاجتماعية في فترة زمنية معينة قد تعكس سطوة القيم الدينية أو الروحية في ذلك المجتمع.</a:t>
            </a:r>
          </a:p>
          <a:p>
            <a:pPr algn="just" rtl="1"/>
            <a:r>
              <a:rPr lang="en-US" sz="2400" dirty="0"/>
              <a:t>🎯 </a:t>
            </a:r>
            <a:r>
              <a:rPr lang="ar-EG" sz="2400" b="1" kern="0" dirty="0">
                <a:solidFill>
                  <a:srgbClr val="002060"/>
                </a:solidFill>
                <a:latin typeface="Calibri" panose="020F0502020204030204" pitchFamily="34" charset="0"/>
                <a:cs typeface="Calibri" panose="020F0502020204030204" pitchFamily="34" charset="0"/>
              </a:rPr>
              <a:t>مثال من الإعلام الرقمي</a:t>
            </a:r>
            <a:r>
              <a:rPr lang="ar-EG" sz="2400" kern="0" dirty="0">
                <a:solidFill>
                  <a:srgbClr val="002060"/>
                </a:solidFill>
                <a:latin typeface="Calibri" panose="020F0502020204030204" pitchFamily="34" charset="0"/>
                <a:cs typeface="Calibri" panose="020F0502020204030204" pitchFamily="34" charset="0"/>
              </a:rPr>
              <a:t>: نشاط المتابعين على منصات التواصل الاجتماعي في دعم حملات توعوية أو قضايا بيئية يعكس ارتفاع الوعي المجتمعي وتبني قيم الاستدامة.</a:t>
            </a:r>
          </a:p>
        </p:txBody>
      </p:sp>
      <p:pic>
        <p:nvPicPr>
          <p:cNvPr id="3" name="Picture 2">
            <a:extLst>
              <a:ext uri="{FF2B5EF4-FFF2-40B4-BE49-F238E27FC236}">
                <a16:creationId xmlns:a16="http://schemas.microsoft.com/office/drawing/2014/main" id="{89B1143D-8688-577D-C9A7-FED8BF0E02C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647065"/>
            <a:ext cx="4117252" cy="7429788"/>
          </a:xfrm>
          <a:prstGeom prst="rect">
            <a:avLst/>
          </a:prstGeom>
        </p:spPr>
      </p:pic>
    </p:spTree>
    <p:extLst>
      <p:ext uri="{BB962C8B-B14F-4D97-AF65-F5344CB8AC3E}">
        <p14:creationId xmlns:p14="http://schemas.microsoft.com/office/powerpoint/2010/main" val="970839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CD79B3-52FF-AAF4-45B4-6892E01C72B0}"/>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BE669370-A392-26DE-870E-2C13DB90955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E6E99F4-D40F-E0D9-E37C-9A0E13A2BA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88210"/>
            <a:ext cx="2530548" cy="1181593"/>
          </a:xfrm>
          <a:prstGeom prst="rect">
            <a:avLst/>
          </a:prstGeom>
        </p:spPr>
      </p:pic>
      <p:sp>
        <p:nvSpPr>
          <p:cNvPr id="11" name="Rectangle 10">
            <a:extLst>
              <a:ext uri="{FF2B5EF4-FFF2-40B4-BE49-F238E27FC236}">
                <a16:creationId xmlns:a16="http://schemas.microsoft.com/office/drawing/2014/main" id="{7A363139-A0F9-485B-66DD-88C4B9E4A1DC}"/>
              </a:ext>
            </a:extLst>
          </p:cNvPr>
          <p:cNvSpPr/>
          <p:nvPr/>
        </p:nvSpPr>
        <p:spPr>
          <a:xfrm flipV="1">
            <a:off x="368534" y="559271"/>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Rectangle: Rounded Corners 3">
            <a:extLst>
              <a:ext uri="{FF2B5EF4-FFF2-40B4-BE49-F238E27FC236}">
                <a16:creationId xmlns:a16="http://schemas.microsoft.com/office/drawing/2014/main" id="{B27DE44A-BFA5-F8F3-DDB8-7DF94628DE97}"/>
              </a:ext>
            </a:extLst>
          </p:cNvPr>
          <p:cNvSpPr/>
          <p:nvPr/>
        </p:nvSpPr>
        <p:spPr>
          <a:xfrm>
            <a:off x="2771322" y="789102"/>
            <a:ext cx="6606892" cy="65559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en-US" sz="2400" b="1" kern="0" dirty="0">
                <a:solidFill>
                  <a:schemeClr val="bg1"/>
                </a:solidFill>
                <a:latin typeface="Calibri" panose="020F0502020204030204" pitchFamily="34" charset="0"/>
                <a:cs typeface="Calibri" panose="020F0502020204030204" pitchFamily="34" charset="0"/>
              </a:rPr>
              <a:t>📚</a:t>
            </a:r>
            <a:r>
              <a:rPr lang="ar-EG" sz="2800" b="1" kern="0" dirty="0">
                <a:solidFill>
                  <a:schemeClr val="bg1"/>
                </a:solidFill>
                <a:latin typeface="Calibri" panose="020F0502020204030204" pitchFamily="34" charset="0"/>
                <a:cs typeface="Calibri" panose="020F0502020204030204" pitchFamily="34" charset="0"/>
              </a:rPr>
              <a:t>أهداف نظرية الاستخدامات والإشباعات</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5EAD26B1-B98D-89F1-C7D7-A9884AC67265}"/>
              </a:ext>
            </a:extLst>
          </p:cNvPr>
          <p:cNvSpPr txBox="1"/>
          <p:nvPr/>
        </p:nvSpPr>
        <p:spPr>
          <a:xfrm>
            <a:off x="152136" y="97606"/>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الثالثة</a:t>
            </a:r>
            <a:r>
              <a:rPr lang="ar-EG" sz="2400" kern="0" dirty="0">
                <a:solidFill>
                  <a:srgbClr val="002060"/>
                </a:solidFill>
                <a:latin typeface="Calibri" panose="020F0502020204030204" pitchFamily="34" charset="0"/>
                <a:cs typeface="Calibri" panose="020F0502020204030204" pitchFamily="34" charset="0"/>
              </a:rPr>
              <a:t>: نظرية الاستخدامات والإشباعات.....من المتلقي السلبي إلى الجمهور النشط</a:t>
            </a:r>
          </a:p>
        </p:txBody>
      </p:sp>
      <p:sp>
        <p:nvSpPr>
          <p:cNvPr id="9" name="TextBox 8">
            <a:extLst>
              <a:ext uri="{FF2B5EF4-FFF2-40B4-BE49-F238E27FC236}">
                <a16:creationId xmlns:a16="http://schemas.microsoft.com/office/drawing/2014/main" id="{7BD808F4-2C3E-1752-1A54-17FC411E33A9}"/>
              </a:ext>
            </a:extLst>
          </p:cNvPr>
          <p:cNvSpPr txBox="1"/>
          <p:nvPr/>
        </p:nvSpPr>
        <p:spPr>
          <a:xfrm>
            <a:off x="3826042" y="1755817"/>
            <a:ext cx="8265694" cy="4089646"/>
          </a:xfrm>
          <a:prstGeom prst="rect">
            <a:avLst/>
          </a:prstGeom>
          <a:noFill/>
        </p:spPr>
        <p:txBody>
          <a:bodyPr wrap="square">
            <a:spAutoFit/>
          </a:bodyPr>
          <a:lstStyle/>
          <a:p>
            <a:pPr marL="0" marR="0" algn="just" rtl="1">
              <a:lnSpc>
                <a:spcPct val="115000"/>
              </a:lnSpc>
              <a:spcAft>
                <a:spcPts val="800"/>
              </a:spcAft>
              <a:buNone/>
            </a:pPr>
            <a:r>
              <a:rPr lang="ar-SA" sz="2400" b="1" kern="0" dirty="0">
                <a:solidFill>
                  <a:srgbClr val="002060"/>
                </a:solidFill>
                <a:latin typeface="Calibri" panose="020F0502020204030204" pitchFamily="34" charset="0"/>
                <a:cs typeface="Calibri" panose="020F0502020204030204" pitchFamily="34" charset="0"/>
              </a:rPr>
              <a:t>تسعى النظرية لتحقيق عدة أهداف تحليلية وتفسيرية، أهمها</a:t>
            </a:r>
            <a:r>
              <a:rPr lang="en-US" sz="2400" b="1" kern="0" dirty="0">
                <a:solidFill>
                  <a:srgbClr val="002060"/>
                </a:solidFill>
                <a:latin typeface="Calibri" panose="020F0502020204030204" pitchFamily="34" charset="0"/>
                <a:cs typeface="Calibri" panose="020F0502020204030204" pitchFamily="34" charset="0"/>
              </a:rPr>
              <a:t>:</a:t>
            </a:r>
          </a:p>
          <a:p>
            <a:pPr marR="0" lvl="0" algn="just" rtl="1">
              <a:lnSpc>
                <a:spcPct val="150000"/>
              </a:lnSpc>
              <a:spcAft>
                <a:spcPts val="800"/>
              </a:spcAft>
              <a:tabLst>
                <a:tab pos="457200" algn="l"/>
              </a:tabLst>
            </a:pPr>
            <a:r>
              <a:rPr lang="ar-EG" sz="2400" b="1" kern="0" dirty="0">
                <a:solidFill>
                  <a:srgbClr val="002060"/>
                </a:solidFill>
                <a:latin typeface="Calibri" panose="020F0502020204030204" pitchFamily="34" charset="0"/>
                <a:cs typeface="+mj-cs"/>
              </a:rPr>
              <a:t>1</a:t>
            </a: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التعرّف إلى أنماط استخدام الجمهور لوسائل الإعلام، وكيفية توظيفها في الحياة اليومية</a:t>
            </a:r>
            <a:r>
              <a:rPr lang="en-US" sz="2400" kern="0" dirty="0">
                <a:solidFill>
                  <a:srgbClr val="002060"/>
                </a:solidFill>
                <a:latin typeface="Calibri" panose="020F0502020204030204" pitchFamily="34" charset="0"/>
                <a:cs typeface="Calibri" panose="020F0502020204030204" pitchFamily="34" charset="0"/>
              </a:rPr>
              <a:t>.</a:t>
            </a:r>
          </a:p>
          <a:p>
            <a:pPr marR="0" lvl="0" algn="just" rtl="1">
              <a:lnSpc>
                <a:spcPct val="150000"/>
              </a:lnSpc>
              <a:spcAft>
                <a:spcPts val="800"/>
              </a:spcAft>
              <a:tabLst>
                <a:tab pos="457200" algn="l"/>
              </a:tabLst>
            </a:pPr>
            <a:r>
              <a:rPr lang="ar-EG" sz="2400" b="1" kern="0" dirty="0">
                <a:solidFill>
                  <a:srgbClr val="002060"/>
                </a:solidFill>
                <a:latin typeface="Calibri" panose="020F0502020204030204" pitchFamily="34" charset="0"/>
                <a:cs typeface="+mj-cs"/>
              </a:rPr>
              <a:t>2</a:t>
            </a: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فهم دوافع اختيار وسيلة معينة دون غيرها، ومدى ارتباط هذا السلوك بحاجات الأفراد النفسية والاجتماعية والمعرفية</a:t>
            </a:r>
            <a:r>
              <a:rPr lang="en-US" sz="2400" kern="0" dirty="0">
                <a:solidFill>
                  <a:srgbClr val="002060"/>
                </a:solidFill>
                <a:latin typeface="Calibri" panose="020F0502020204030204" pitchFamily="34" charset="0"/>
                <a:cs typeface="Calibri" panose="020F0502020204030204" pitchFamily="34" charset="0"/>
              </a:rPr>
              <a:t>.</a:t>
            </a:r>
          </a:p>
          <a:p>
            <a:pPr marR="0" lvl="0" algn="just" rtl="1">
              <a:lnSpc>
                <a:spcPct val="150000"/>
              </a:lnSpc>
              <a:spcAft>
                <a:spcPts val="800"/>
              </a:spcAft>
              <a:tabLst>
                <a:tab pos="457200" algn="l"/>
              </a:tabLst>
            </a:pPr>
            <a:r>
              <a:rPr lang="ar-EG" sz="2400" b="1" kern="0" dirty="0">
                <a:solidFill>
                  <a:srgbClr val="002060"/>
                </a:solidFill>
                <a:latin typeface="Calibri" panose="020F0502020204030204" pitchFamily="34" charset="0"/>
                <a:cs typeface="+mj-cs"/>
              </a:rPr>
              <a:t>3</a:t>
            </a: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تفسير عملية الاتصال الجماهيري، من خلال دراسة النتائج التي يحققها استخدام الوسيلة الإعلامية بالنسبة للفرد</a:t>
            </a:r>
            <a:r>
              <a:rPr lang="en-US" sz="24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8BCB6B05-FDC9-D86F-6DED-9A5563AE58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264" y="1815680"/>
            <a:ext cx="3661958" cy="7436322"/>
          </a:xfrm>
          <a:prstGeom prst="rect">
            <a:avLst/>
          </a:prstGeom>
        </p:spPr>
      </p:pic>
    </p:spTree>
    <p:extLst>
      <p:ext uri="{BB962C8B-B14F-4D97-AF65-F5344CB8AC3E}">
        <p14:creationId xmlns:p14="http://schemas.microsoft.com/office/powerpoint/2010/main" val="18373362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4E758C-ED80-E368-E402-6D81C7C0BDA3}"/>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03BE3E8B-D33B-5ACA-5AA4-36180F26DA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15894"/>
            <a:ext cx="2530548" cy="1181593"/>
          </a:xfrm>
          <a:prstGeom prst="rect">
            <a:avLst/>
          </a:prstGeom>
        </p:spPr>
      </p:pic>
      <p:sp>
        <p:nvSpPr>
          <p:cNvPr id="11" name="Rectangle 10">
            <a:extLst>
              <a:ext uri="{FF2B5EF4-FFF2-40B4-BE49-F238E27FC236}">
                <a16:creationId xmlns:a16="http://schemas.microsoft.com/office/drawing/2014/main" id="{907B184E-5578-7CE9-3B55-329CE582E28C}"/>
              </a:ext>
            </a:extLst>
          </p:cNvPr>
          <p:cNvSpPr/>
          <p:nvPr/>
        </p:nvSpPr>
        <p:spPr>
          <a:xfrm>
            <a:off x="2714815" y="76609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TextBox 2">
            <a:extLst>
              <a:ext uri="{FF2B5EF4-FFF2-40B4-BE49-F238E27FC236}">
                <a16:creationId xmlns:a16="http://schemas.microsoft.com/office/drawing/2014/main" id="{37010DE6-434F-DCA0-83F2-98877F6ADFF4}"/>
              </a:ext>
            </a:extLst>
          </p:cNvPr>
          <p:cNvSpPr txBox="1"/>
          <p:nvPr/>
        </p:nvSpPr>
        <p:spPr>
          <a:xfrm>
            <a:off x="2530548" y="244069"/>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الثالثة</a:t>
            </a:r>
            <a:r>
              <a:rPr lang="ar-EG" sz="2400" kern="0" dirty="0">
                <a:solidFill>
                  <a:srgbClr val="002060"/>
                </a:solidFill>
                <a:latin typeface="Calibri" panose="020F0502020204030204" pitchFamily="34" charset="0"/>
                <a:cs typeface="Calibri" panose="020F0502020204030204" pitchFamily="34" charset="0"/>
              </a:rPr>
              <a:t>: نظرية الاستخدامات والإشباعات.....من المتلقي السلبي إلى الجمهور النشط</a:t>
            </a:r>
          </a:p>
        </p:txBody>
      </p:sp>
      <p:sp>
        <p:nvSpPr>
          <p:cNvPr id="4" name="Rectangle: Rounded Corners 3">
            <a:extLst>
              <a:ext uri="{FF2B5EF4-FFF2-40B4-BE49-F238E27FC236}">
                <a16:creationId xmlns:a16="http://schemas.microsoft.com/office/drawing/2014/main" id="{7B5AB493-567F-D1B5-18D0-14E27E7F1041}"/>
              </a:ext>
            </a:extLst>
          </p:cNvPr>
          <p:cNvSpPr/>
          <p:nvPr/>
        </p:nvSpPr>
        <p:spPr>
          <a:xfrm>
            <a:off x="326190" y="872181"/>
            <a:ext cx="11681543" cy="898392"/>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en-US" sz="2400" b="1" kern="0" dirty="0">
                <a:solidFill>
                  <a:schemeClr val="bg1"/>
                </a:solidFill>
                <a:latin typeface="Calibri" panose="020F0502020204030204" pitchFamily="34" charset="0"/>
                <a:cs typeface="Calibri" panose="020F0502020204030204" pitchFamily="34" charset="0"/>
              </a:rPr>
              <a:t>📚 </a:t>
            </a:r>
            <a:r>
              <a:rPr lang="ar-EG" sz="2800" b="1" kern="0" dirty="0">
                <a:solidFill>
                  <a:schemeClr val="bg1"/>
                </a:solidFill>
                <a:latin typeface="Calibri" panose="020F0502020204030204" pitchFamily="34" charset="0"/>
                <a:cs typeface="Calibri" panose="020F0502020204030204" pitchFamily="34" charset="0"/>
              </a:rPr>
              <a:t>دوافع التعرّض لوسائل الإعلام</a:t>
            </a:r>
            <a:endParaRPr lang="en-US" sz="2800" b="1" kern="0" dirty="0">
              <a:solidFill>
                <a:schemeClr val="bg1"/>
              </a:solidFill>
              <a:latin typeface="Calibri" panose="020F0502020204030204" pitchFamily="34" charset="0"/>
              <a:cs typeface="Calibri" panose="020F0502020204030204" pitchFamily="34" charset="0"/>
            </a:endParaRPr>
          </a:p>
        </p:txBody>
      </p:sp>
      <p:sp>
        <p:nvSpPr>
          <p:cNvPr id="14" name="TextBox 13">
            <a:extLst>
              <a:ext uri="{FF2B5EF4-FFF2-40B4-BE49-F238E27FC236}">
                <a16:creationId xmlns:a16="http://schemas.microsoft.com/office/drawing/2014/main" id="{4054F8BF-8843-AFC4-0352-395CA0FA0CB4}"/>
              </a:ext>
            </a:extLst>
          </p:cNvPr>
          <p:cNvSpPr txBox="1"/>
          <p:nvPr/>
        </p:nvSpPr>
        <p:spPr>
          <a:xfrm>
            <a:off x="565485" y="1937020"/>
            <a:ext cx="11442248" cy="916854"/>
          </a:xfrm>
          <a:prstGeom prst="rect">
            <a:avLst/>
          </a:prstGeom>
          <a:noFill/>
        </p:spPr>
        <p:txBody>
          <a:bodyPr wrap="square">
            <a:spAutoFit/>
          </a:bodyPr>
          <a:lstStyle/>
          <a:p>
            <a:pPr marL="0" marR="0" algn="just" rtl="1">
              <a:lnSpc>
                <a:spcPct val="115000"/>
              </a:lnSpc>
              <a:spcAft>
                <a:spcPts val="800"/>
              </a:spcAft>
            </a:pPr>
            <a:r>
              <a:rPr lang="ar-SA" sz="2400" b="1" kern="0" dirty="0">
                <a:solidFill>
                  <a:srgbClr val="002060"/>
                </a:solidFill>
                <a:latin typeface="Calibri" panose="020F0502020204030204" pitchFamily="34" charset="0"/>
                <a:cs typeface="Calibri" panose="020F0502020204030204" pitchFamily="34" charset="0"/>
              </a:rPr>
              <a:t>يُعرَّف الدافع</a:t>
            </a: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 بأنه حالة داخلية تُحرّك الفرد نحو سلوك معين لإشباع حاجة محددة</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وتُصنّف دوافع الجمهور، بحسب هذه النظرية، إلى قسمين رئيسيين</a:t>
            </a:r>
            <a:r>
              <a:rPr lang="en-US" sz="18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BE095AA6-1D5D-5DCE-C2E0-9737543BE542}"/>
              </a:ext>
            </a:extLst>
          </p:cNvPr>
          <p:cNvSpPr txBox="1"/>
          <p:nvPr/>
        </p:nvSpPr>
        <p:spPr>
          <a:xfrm>
            <a:off x="7361274" y="2784074"/>
            <a:ext cx="4788786" cy="3760453"/>
          </a:xfrm>
          <a:prstGeom prst="rect">
            <a:avLst/>
          </a:prstGeom>
          <a:noFill/>
        </p:spPr>
        <p:txBody>
          <a:bodyPr wrap="square">
            <a:spAutoFit/>
          </a:bodyPr>
          <a:lstStyle/>
          <a:p>
            <a:pPr marL="0" marR="0" algn="r" rtl="1">
              <a:lnSpc>
                <a:spcPct val="115000"/>
              </a:lnSpc>
              <a:spcAft>
                <a:spcPts val="800"/>
              </a:spcAft>
              <a:buNone/>
            </a:pPr>
            <a:endParaRPr lang="en-US" sz="100"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15000"/>
              </a:lnSpc>
              <a:spcAft>
                <a:spcPts val="800"/>
              </a:spcAft>
              <a:buNone/>
            </a:pPr>
            <a:r>
              <a:rPr lang="ar-EG" sz="2400" b="1" kern="0" dirty="0">
                <a:solidFill>
                  <a:srgbClr val="002060"/>
                </a:solidFill>
                <a:latin typeface="Calibri" panose="020F0502020204030204" pitchFamily="34" charset="0"/>
                <a:cs typeface="+mj-cs"/>
              </a:rPr>
              <a:t>1</a:t>
            </a:r>
            <a:r>
              <a:rPr lang="ar-EG"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دوافع نفعية</a:t>
            </a:r>
            <a:r>
              <a:rPr lang="en-US" sz="2400" b="1"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Calibri" panose="020F0502020204030204" pitchFamily="34" charset="0"/>
                <a:cs typeface="Calibri" panose="020F0502020204030204" pitchFamily="34" charset="0"/>
              </a:rPr>
              <a:t>(</a:t>
            </a:r>
            <a:r>
              <a:rPr lang="en-US" sz="2400" kern="0" dirty="0">
                <a:solidFill>
                  <a:srgbClr val="002060"/>
                </a:solidFill>
                <a:latin typeface="Times New Roman" panose="02020603050405020304" pitchFamily="18" charset="0"/>
                <a:cs typeface="Times New Roman" panose="02020603050405020304" pitchFamily="18" charset="0"/>
              </a:rPr>
              <a:t>Instrumental Motives</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تنبع من الرغبة في تحقيق منافع مباشرة، ومنها</a:t>
            </a:r>
            <a:r>
              <a:rPr lang="en-US" sz="2400" kern="0" dirty="0">
                <a:solidFill>
                  <a:srgbClr val="002060"/>
                </a:solidFill>
                <a:latin typeface="Calibri" panose="020F0502020204030204" pitchFamily="34" charset="0"/>
                <a:cs typeface="Calibri" panose="020F0502020204030204" pitchFamily="34" charset="0"/>
              </a:rPr>
              <a:t>:</a:t>
            </a:r>
          </a:p>
          <a:p>
            <a:pPr marR="0" lvl="0" algn="r" rtl="1">
              <a:lnSpc>
                <a:spcPct val="150000"/>
              </a:lnSpc>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الرغبة في اكتساب المعرفة والمعلومات</a:t>
            </a:r>
            <a:r>
              <a:rPr lang="en-US" sz="2400" kern="0" dirty="0">
                <a:solidFill>
                  <a:srgbClr val="002060"/>
                </a:solidFill>
                <a:latin typeface="Calibri" panose="020F0502020204030204" pitchFamily="34" charset="0"/>
                <a:cs typeface="Calibri" panose="020F0502020204030204" pitchFamily="34" charset="0"/>
              </a:rPr>
              <a:t>.</a:t>
            </a:r>
          </a:p>
          <a:p>
            <a:pPr marR="0" lvl="0" algn="r" rtl="1">
              <a:lnSpc>
                <a:spcPct val="150000"/>
              </a:lnSpc>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الحاجة إلى فهم الذات والعالم المحيط</a:t>
            </a:r>
            <a:r>
              <a:rPr lang="en-US" sz="2400" kern="0" dirty="0">
                <a:solidFill>
                  <a:srgbClr val="002060"/>
                </a:solidFill>
                <a:latin typeface="Calibri" panose="020F0502020204030204" pitchFamily="34" charset="0"/>
                <a:cs typeface="Calibri" panose="020F0502020204030204" pitchFamily="34" charset="0"/>
              </a:rPr>
              <a:t>.</a:t>
            </a:r>
          </a:p>
          <a:p>
            <a:pPr marR="0" lvl="0" algn="r" rtl="1">
              <a:lnSpc>
                <a:spcPct val="150000"/>
              </a:lnSpc>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ال</a:t>
            </a:r>
            <a:r>
              <a:rPr lang="ar-SA" sz="2400" kern="0" dirty="0">
                <a:solidFill>
                  <a:srgbClr val="002060"/>
                </a:solidFill>
                <a:latin typeface="Calibri" panose="020F0502020204030204" pitchFamily="34" charset="0"/>
                <a:cs typeface="Calibri" panose="020F0502020204030204" pitchFamily="34" charset="0"/>
              </a:rPr>
              <a:t>تعلم من الخبرات الحياتية المتنوعة، كمتابعة النشرات الإخبارية أو البرامج الوثائقية</a:t>
            </a:r>
            <a:r>
              <a:rPr lang="en-US" sz="2400" kern="0" dirty="0">
                <a:solidFill>
                  <a:srgbClr val="002060"/>
                </a:solidFill>
                <a:latin typeface="Calibri" panose="020F0502020204030204" pitchFamily="34" charset="0"/>
                <a:cs typeface="Calibri" panose="020F0502020204030204" pitchFamily="34" charset="0"/>
              </a:rPr>
              <a:t>.</a:t>
            </a:r>
            <a:endParaRPr lang="ar-EG" sz="2400" kern="0" dirty="0">
              <a:solidFill>
                <a:srgbClr val="002060"/>
              </a:solidFill>
              <a:latin typeface="Calibri" panose="020F0502020204030204" pitchFamily="34" charset="0"/>
              <a:cs typeface="Calibri" panose="020F0502020204030204" pitchFamily="34" charset="0"/>
            </a:endParaRPr>
          </a:p>
        </p:txBody>
      </p:sp>
      <p:sp>
        <p:nvSpPr>
          <p:cNvPr id="19" name="TextBox 18">
            <a:extLst>
              <a:ext uri="{FF2B5EF4-FFF2-40B4-BE49-F238E27FC236}">
                <a16:creationId xmlns:a16="http://schemas.microsoft.com/office/drawing/2014/main" id="{CF4F9DA2-771C-9B17-6DA6-1737FDD1822C}"/>
              </a:ext>
            </a:extLst>
          </p:cNvPr>
          <p:cNvSpPr txBox="1"/>
          <p:nvPr/>
        </p:nvSpPr>
        <p:spPr>
          <a:xfrm>
            <a:off x="-355928" y="2666229"/>
            <a:ext cx="4966930" cy="4194161"/>
          </a:xfrm>
          <a:prstGeom prst="rect">
            <a:avLst/>
          </a:prstGeom>
          <a:noFill/>
        </p:spPr>
        <p:txBody>
          <a:bodyPr wrap="square">
            <a:spAutoFit/>
          </a:bodyPr>
          <a:lstStyle/>
          <a:p>
            <a:pPr algn="r" rtl="1">
              <a:lnSpc>
                <a:spcPct val="115000"/>
              </a:lnSpc>
              <a:spcAft>
                <a:spcPts val="800"/>
              </a:spcAft>
              <a:buNone/>
            </a:pPr>
            <a:r>
              <a:rPr lang="ar-EG" sz="2400" b="1" kern="0" dirty="0">
                <a:solidFill>
                  <a:srgbClr val="002060"/>
                </a:solidFill>
                <a:latin typeface="Calibri" panose="020F0502020204030204" pitchFamily="34" charset="0"/>
                <a:cs typeface="+mj-cs"/>
              </a:rPr>
              <a:t>2</a:t>
            </a:r>
            <a:r>
              <a:rPr lang="ar-EG"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دوافع طقوسية</a:t>
            </a:r>
            <a:r>
              <a:rPr lang="en-US" sz="2400" b="1"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Calibri" panose="020F0502020204030204" pitchFamily="34" charset="0"/>
                <a:cs typeface="Calibri" panose="020F0502020204030204" pitchFamily="34" charset="0"/>
              </a:rPr>
              <a:t>(</a:t>
            </a:r>
            <a:r>
              <a:rPr lang="en-US" sz="2400" b="1" kern="0" dirty="0">
                <a:solidFill>
                  <a:srgbClr val="002060"/>
                </a:solidFill>
                <a:latin typeface="Times New Roman" panose="02020603050405020304" pitchFamily="18" charset="0"/>
                <a:cs typeface="Times New Roman" panose="02020603050405020304" pitchFamily="18" charset="0"/>
              </a:rPr>
              <a:t>Ritualistic Motives</a:t>
            </a:r>
            <a:r>
              <a:rPr lang="en-US" sz="2400" kern="0" dirty="0">
                <a:solidFill>
                  <a:srgbClr val="002060"/>
                </a:solidFill>
                <a:latin typeface="Calibri" panose="020F0502020204030204" pitchFamily="34" charset="0"/>
                <a:cs typeface="Calibri" panose="020F0502020204030204" pitchFamily="34" charset="0"/>
              </a:rPr>
              <a:t>):</a:t>
            </a:r>
          </a:p>
          <a:p>
            <a:pPr algn="r"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ترتبط بالجانب الوجداني والطقوسي من الاستخدام، مثل</a:t>
            </a:r>
            <a:r>
              <a:rPr lang="en-US" sz="2400" kern="0" dirty="0">
                <a:solidFill>
                  <a:srgbClr val="002060"/>
                </a:solidFill>
                <a:latin typeface="Calibri" panose="020F0502020204030204" pitchFamily="34" charset="0"/>
                <a:cs typeface="Calibri" panose="020F0502020204030204" pitchFamily="34" charset="0"/>
              </a:rPr>
              <a:t>:</a:t>
            </a:r>
          </a:p>
          <a:p>
            <a:pPr lvl="0" algn="r" rtl="1">
              <a:lnSpc>
                <a:spcPct val="150000"/>
              </a:lnSpc>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كسر الملل وتمضية الوقت</a:t>
            </a:r>
            <a:r>
              <a:rPr lang="en-US" sz="2400" kern="0" dirty="0">
                <a:solidFill>
                  <a:srgbClr val="002060"/>
                </a:solidFill>
                <a:latin typeface="Calibri" panose="020F0502020204030204" pitchFamily="34" charset="0"/>
                <a:cs typeface="Calibri" panose="020F0502020204030204" pitchFamily="34" charset="0"/>
              </a:rPr>
              <a:t>.</a:t>
            </a:r>
          </a:p>
          <a:p>
            <a:pPr lvl="0" algn="r" rtl="1">
              <a:lnSpc>
                <a:spcPct val="150000"/>
              </a:lnSpc>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الاسترخاء والهروب من الواقع</a:t>
            </a:r>
            <a:r>
              <a:rPr lang="en-US" sz="2400" kern="0" dirty="0">
                <a:solidFill>
                  <a:srgbClr val="002060"/>
                </a:solidFill>
                <a:latin typeface="Calibri" panose="020F0502020204030204" pitchFamily="34" charset="0"/>
                <a:cs typeface="Calibri" panose="020F0502020204030204" pitchFamily="34" charset="0"/>
              </a:rPr>
              <a:t>.</a:t>
            </a:r>
          </a:p>
          <a:p>
            <a:pPr lvl="0" algn="r" rtl="1">
              <a:lnSpc>
                <a:spcPct val="150000"/>
              </a:lnSpc>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الاندماج في تجربة خيالية من خلال مشاهدة المسلسلات أو البرامج الكوميدية</a:t>
            </a:r>
            <a:r>
              <a:rPr lang="en-US" sz="18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ar-EG" sz="1800" kern="0" dirty="0">
              <a:effectLst/>
              <a:latin typeface="Times New Roman" panose="02020603050405020304" pitchFamily="18" charset="0"/>
              <a:ea typeface="Times New Roman" panose="02020603050405020304" pitchFamily="18" charset="0"/>
              <a:cs typeface="Arial" panose="020B0604020202020204" pitchFamily="34" charset="0"/>
            </a:endParaRPr>
          </a:p>
        </p:txBody>
      </p:sp>
      <p:pic>
        <p:nvPicPr>
          <p:cNvPr id="5" name="Picture 4">
            <a:extLst>
              <a:ext uri="{FF2B5EF4-FFF2-40B4-BE49-F238E27FC236}">
                <a16:creationId xmlns:a16="http://schemas.microsoft.com/office/drawing/2014/main" id="{1CF0348D-D7A5-32F6-25C4-9211A60789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67959" y="2784074"/>
            <a:ext cx="2856082" cy="7768963"/>
          </a:xfrm>
          <a:prstGeom prst="rect">
            <a:avLst/>
          </a:prstGeom>
        </p:spPr>
      </p:pic>
    </p:spTree>
    <p:extLst>
      <p:ext uri="{BB962C8B-B14F-4D97-AF65-F5344CB8AC3E}">
        <p14:creationId xmlns:p14="http://schemas.microsoft.com/office/powerpoint/2010/main" val="21525802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0EA5D4-4D8E-CB82-DEF2-F9A7912A217B}"/>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5CB45A49-8CBF-AB8A-79DD-681B042E2A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15894"/>
            <a:ext cx="2530548" cy="1181593"/>
          </a:xfrm>
          <a:prstGeom prst="rect">
            <a:avLst/>
          </a:prstGeom>
        </p:spPr>
      </p:pic>
      <p:sp>
        <p:nvSpPr>
          <p:cNvPr id="11" name="Rectangle 10">
            <a:extLst>
              <a:ext uri="{FF2B5EF4-FFF2-40B4-BE49-F238E27FC236}">
                <a16:creationId xmlns:a16="http://schemas.microsoft.com/office/drawing/2014/main" id="{4EFA4BF6-E9B4-EDC7-728F-D444FA7CE1F0}"/>
              </a:ext>
            </a:extLst>
          </p:cNvPr>
          <p:cNvSpPr/>
          <p:nvPr/>
        </p:nvSpPr>
        <p:spPr>
          <a:xfrm>
            <a:off x="2714815" y="76609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TextBox 2">
            <a:extLst>
              <a:ext uri="{FF2B5EF4-FFF2-40B4-BE49-F238E27FC236}">
                <a16:creationId xmlns:a16="http://schemas.microsoft.com/office/drawing/2014/main" id="{95D86CF4-9E0B-952E-2B3F-533EC7C96450}"/>
              </a:ext>
            </a:extLst>
          </p:cNvPr>
          <p:cNvSpPr txBox="1"/>
          <p:nvPr/>
        </p:nvSpPr>
        <p:spPr>
          <a:xfrm>
            <a:off x="2530548" y="244069"/>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الثالثة</a:t>
            </a:r>
            <a:r>
              <a:rPr lang="ar-EG" sz="2400" kern="0" dirty="0">
                <a:solidFill>
                  <a:srgbClr val="002060"/>
                </a:solidFill>
                <a:latin typeface="Calibri" panose="020F0502020204030204" pitchFamily="34" charset="0"/>
                <a:cs typeface="Calibri" panose="020F0502020204030204" pitchFamily="34" charset="0"/>
              </a:rPr>
              <a:t>: نظرية الاستخدامات والإشباعات.....من المتلقي السلبي إلى الجمهور النشط</a:t>
            </a:r>
          </a:p>
        </p:txBody>
      </p:sp>
      <p:sp>
        <p:nvSpPr>
          <p:cNvPr id="4" name="Rectangle: Rounded Corners 3">
            <a:extLst>
              <a:ext uri="{FF2B5EF4-FFF2-40B4-BE49-F238E27FC236}">
                <a16:creationId xmlns:a16="http://schemas.microsoft.com/office/drawing/2014/main" id="{7796F54C-B081-7735-BCB7-B21DEDECC172}"/>
              </a:ext>
            </a:extLst>
          </p:cNvPr>
          <p:cNvSpPr/>
          <p:nvPr/>
        </p:nvSpPr>
        <p:spPr>
          <a:xfrm>
            <a:off x="510457" y="872181"/>
            <a:ext cx="11681543"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en-US" sz="2400" b="1" kern="0" dirty="0">
                <a:solidFill>
                  <a:schemeClr val="bg1"/>
                </a:solidFill>
                <a:latin typeface="Calibri" panose="020F0502020204030204" pitchFamily="34" charset="0"/>
                <a:cs typeface="Calibri" panose="020F0502020204030204" pitchFamily="34" charset="0"/>
              </a:rPr>
              <a:t>📚 </a:t>
            </a:r>
            <a:r>
              <a:rPr lang="ar-EG" sz="2800" b="1" kern="0" dirty="0">
                <a:solidFill>
                  <a:schemeClr val="bg1"/>
                </a:solidFill>
                <a:latin typeface="Calibri" panose="020F0502020204030204" pitchFamily="34" charset="0"/>
                <a:cs typeface="Calibri" panose="020F0502020204030204" pitchFamily="34" charset="0"/>
              </a:rPr>
              <a:t>إشباعات استخدام وسائل الإعلام</a:t>
            </a:r>
            <a:endParaRPr lang="en-US" sz="2800" b="1" kern="0" dirty="0">
              <a:solidFill>
                <a:schemeClr val="bg1"/>
              </a:solidFill>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60C0B45B-79C2-C5BB-4371-140092C4D217}"/>
              </a:ext>
            </a:extLst>
          </p:cNvPr>
          <p:cNvSpPr txBox="1"/>
          <p:nvPr/>
        </p:nvSpPr>
        <p:spPr>
          <a:xfrm>
            <a:off x="0" y="1580951"/>
            <a:ext cx="12007733" cy="5189113"/>
          </a:xfrm>
          <a:prstGeom prst="rect">
            <a:avLst/>
          </a:prstGeom>
          <a:noFill/>
        </p:spPr>
        <p:txBody>
          <a:bodyPr wrap="square">
            <a:spAutoFit/>
          </a:bodyPr>
          <a:lstStyle/>
          <a:p>
            <a:pPr marL="0" marR="0" algn="just" rtl="1">
              <a:lnSpc>
                <a:spcPct val="115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تؤكد النظرية أن الجمهور لا يُعرّض نفسه لوسائل الإعلام عبثاً، بل يسعى لإشباع حاجات محددة</a:t>
            </a:r>
            <a:r>
              <a:rPr lang="en-US" sz="2400" kern="0" dirty="0">
                <a:solidFill>
                  <a:srgbClr val="002060"/>
                </a:solidFill>
                <a:latin typeface="Calibri" panose="020F0502020204030204" pitchFamily="34" charset="0"/>
                <a:cs typeface="Calibri" panose="020F0502020204030204" pitchFamily="34" charset="0"/>
              </a:rPr>
              <a:t>. </a:t>
            </a:r>
          </a:p>
          <a:p>
            <a:pPr marL="0" marR="0" algn="just" rtl="1">
              <a:lnSpc>
                <a:spcPct val="115000"/>
              </a:lnSpc>
              <a:spcAft>
                <a:spcPts val="800"/>
              </a:spcAft>
              <a:buNone/>
            </a:pPr>
            <a:r>
              <a:rPr lang="ar-SA" sz="2400" b="1" kern="0" dirty="0">
                <a:solidFill>
                  <a:srgbClr val="002060"/>
                </a:solidFill>
                <a:latin typeface="Calibri" panose="020F0502020204030204" pitchFamily="34" charset="0"/>
                <a:cs typeface="Calibri" panose="020F0502020204030204" pitchFamily="34" charset="0"/>
              </a:rPr>
              <a:t>وقد قسّم الباحث "لورانس وينر" هذه الإشباعات إلى نوعين رئيسيين</a:t>
            </a:r>
            <a:r>
              <a:rPr lang="en-US" sz="2400" kern="0" dirty="0">
                <a:solidFill>
                  <a:srgbClr val="002060"/>
                </a:solidFill>
                <a:latin typeface="Calibri" panose="020F0502020204030204" pitchFamily="34" charset="0"/>
                <a:cs typeface="Calibri" panose="020F0502020204030204" pitchFamily="34" charset="0"/>
              </a:rPr>
              <a:t>:</a:t>
            </a:r>
          </a:p>
          <a:p>
            <a:pPr marL="0" marR="0" algn="just" rtl="1">
              <a:spcAft>
                <a:spcPts val="800"/>
              </a:spcAft>
              <a:buNone/>
            </a:pPr>
            <a:r>
              <a:rPr lang="ar-SA" sz="2400" b="1" kern="0" dirty="0">
                <a:solidFill>
                  <a:srgbClr val="002060"/>
                </a:solidFill>
                <a:latin typeface="Calibri" panose="020F0502020204030204" pitchFamily="34" charset="0"/>
                <a:cs typeface="+mj-cs"/>
              </a:rPr>
              <a:t>1</a:t>
            </a:r>
            <a:r>
              <a:rPr lang="ar-SA" sz="2400" kern="0" dirty="0">
                <a:solidFill>
                  <a:srgbClr val="002060"/>
                </a:solidFill>
                <a:latin typeface="Calibri" panose="020F0502020204030204" pitchFamily="34" charset="0"/>
                <a:cs typeface="Calibri" panose="020F0502020204030204" pitchFamily="34" charset="0"/>
              </a:rPr>
              <a:t>. إشباعات المحتوى</a:t>
            </a:r>
            <a:r>
              <a:rPr lang="en-US" sz="2400"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Content Gratifications</a:t>
            </a:r>
            <a:r>
              <a:rPr lang="en-US" sz="2400" kern="0" dirty="0">
                <a:solidFill>
                  <a:srgbClr val="002060"/>
                </a:solidFill>
                <a:latin typeface="Calibri" panose="020F0502020204030204" pitchFamily="34" charset="0"/>
                <a:cs typeface="Calibri" panose="020F0502020204030204" pitchFamily="34" charset="0"/>
              </a:rPr>
              <a:t>):</a:t>
            </a:r>
          </a:p>
          <a:p>
            <a:pPr marL="0" marR="0" algn="just" rtl="1">
              <a:spcAft>
                <a:spcPts val="800"/>
              </a:spcAft>
              <a:buNone/>
            </a:pPr>
            <a:r>
              <a:rPr lang="ar-SA" sz="2400" kern="0" dirty="0">
                <a:solidFill>
                  <a:srgbClr val="002060"/>
                </a:solidFill>
                <a:latin typeface="Calibri" panose="020F0502020204030204" pitchFamily="34" charset="0"/>
                <a:cs typeface="Calibri" panose="020F0502020204030204" pitchFamily="34" charset="0"/>
              </a:rPr>
              <a:t>ترتبط بالمادة الإعلامية ذاتها، وتنقسم إلى</a:t>
            </a:r>
            <a:r>
              <a:rPr lang="en-US" sz="2400" kern="0" dirty="0">
                <a:solidFill>
                  <a:srgbClr val="002060"/>
                </a:solidFill>
                <a:latin typeface="Calibri" panose="020F0502020204030204" pitchFamily="34" charset="0"/>
                <a:cs typeface="Calibri" panose="020F0502020204030204" pitchFamily="34" charset="0"/>
              </a:rPr>
              <a:t>:</a:t>
            </a:r>
          </a:p>
          <a:p>
            <a:pPr marR="0" lvl="0" algn="just" rtl="1">
              <a:spcAft>
                <a:spcPts val="800"/>
              </a:spcAft>
              <a:buSzPts val="1000"/>
              <a:tabLst>
                <a:tab pos="457200" algn="l"/>
              </a:tabLst>
            </a:pPr>
            <a:r>
              <a:rPr lang="ar-EG"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إشباعات توجيهية</a:t>
            </a:r>
            <a:r>
              <a:rPr lang="en-US" sz="2400" b="1" kern="0" dirty="0">
                <a:solidFill>
                  <a:srgbClr val="002060"/>
                </a:solidFill>
                <a:latin typeface="Calibri" panose="020F0502020204030204" pitchFamily="34" charset="0"/>
                <a:cs typeface="Calibri" panose="020F0502020204030204" pitchFamily="34" charset="0"/>
              </a:rPr>
              <a:t>:</a:t>
            </a:r>
          </a:p>
          <a:p>
            <a:pPr marL="742950" marR="0" lvl="1" indent="-285750" algn="just" rtl="1">
              <a:spcAft>
                <a:spcPts val="800"/>
              </a:spcAft>
              <a:buFont typeface="Symbol" panose="05050102010706020507" pitchFamily="18" charset="2"/>
              <a:buChar char=""/>
            </a:pPr>
            <a:r>
              <a:rPr lang="ar-SA" sz="2400" kern="0" dirty="0">
                <a:solidFill>
                  <a:srgbClr val="002060"/>
                </a:solidFill>
                <a:latin typeface="Calibri" panose="020F0502020204030204" pitchFamily="34" charset="0"/>
                <a:cs typeface="Calibri" panose="020F0502020204030204" pitchFamily="34" charset="0"/>
              </a:rPr>
              <a:t>تهدف إلى مراقبة البيئة وفهم ما يجري من أحداث</a:t>
            </a:r>
            <a:r>
              <a:rPr lang="en-US" sz="2400" kern="0" dirty="0">
                <a:solidFill>
                  <a:srgbClr val="002060"/>
                </a:solidFill>
                <a:latin typeface="Calibri" panose="020F0502020204030204" pitchFamily="34" charset="0"/>
                <a:cs typeface="Calibri" panose="020F0502020204030204" pitchFamily="34" charset="0"/>
              </a:rPr>
              <a:t>.</a:t>
            </a:r>
          </a:p>
          <a:p>
            <a:pPr marL="742950" marR="0" lvl="1" indent="-285750" algn="just" rtl="1">
              <a:spcAft>
                <a:spcPts val="800"/>
              </a:spcAft>
              <a:buFont typeface="Symbol" panose="05050102010706020507" pitchFamily="18" charset="2"/>
              <a:buChar char=""/>
            </a:pPr>
            <a:r>
              <a:rPr lang="ar-SA" sz="2400" kern="0" dirty="0">
                <a:solidFill>
                  <a:srgbClr val="002060"/>
                </a:solidFill>
                <a:latin typeface="Calibri" panose="020F0502020204030204" pitchFamily="34" charset="0"/>
                <a:cs typeface="Calibri" panose="020F0502020204030204" pitchFamily="34" charset="0"/>
              </a:rPr>
              <a:t>تشمل الرغبة في التحليل السياسي، والاقتصادي، ومتابعة المستجدات</a:t>
            </a:r>
            <a:r>
              <a:rPr lang="en-US" sz="2400" kern="0" dirty="0">
                <a:solidFill>
                  <a:srgbClr val="002060"/>
                </a:solidFill>
                <a:latin typeface="Calibri" panose="020F0502020204030204" pitchFamily="34" charset="0"/>
                <a:cs typeface="Calibri" panose="020F0502020204030204" pitchFamily="34" charset="0"/>
              </a:rPr>
              <a:t>.</a:t>
            </a:r>
          </a:p>
          <a:p>
            <a:pPr marR="0" lvl="0" algn="just" rtl="1">
              <a:spcAft>
                <a:spcPts val="800"/>
              </a:spcAft>
              <a:buSzPts val="1000"/>
              <a:tabLst>
                <a:tab pos="457200" algn="l"/>
              </a:tabLst>
            </a:pPr>
            <a:r>
              <a:rPr lang="ar-EG"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إشباعات اجتماعية</a:t>
            </a:r>
            <a:r>
              <a:rPr lang="en-US" sz="2400" b="1" kern="0" dirty="0">
                <a:solidFill>
                  <a:srgbClr val="002060"/>
                </a:solidFill>
                <a:latin typeface="Calibri" panose="020F0502020204030204" pitchFamily="34" charset="0"/>
                <a:cs typeface="Calibri" panose="020F0502020204030204" pitchFamily="34" charset="0"/>
              </a:rPr>
              <a:t>:</a:t>
            </a:r>
          </a:p>
          <a:p>
            <a:pPr marL="742950" marR="0" lvl="1" indent="-285750" algn="just" rtl="1">
              <a:spcAft>
                <a:spcPts val="800"/>
              </a:spcAft>
              <a:buFont typeface="Symbol" panose="05050102010706020507" pitchFamily="18" charset="2"/>
              <a:buChar char=""/>
            </a:pPr>
            <a:r>
              <a:rPr lang="ar-SA" sz="2400" kern="0" dirty="0">
                <a:solidFill>
                  <a:srgbClr val="002060"/>
                </a:solidFill>
                <a:latin typeface="Calibri" panose="020F0502020204030204" pitchFamily="34" charset="0"/>
                <a:cs typeface="Calibri" panose="020F0502020204030204" pitchFamily="34" charset="0"/>
              </a:rPr>
              <a:t>تتمثل في ربط المحتوى الإعلامي بالعلاقات الاجتماعية</a:t>
            </a:r>
            <a:r>
              <a:rPr lang="en-US" sz="2400" kern="0" dirty="0">
                <a:solidFill>
                  <a:srgbClr val="002060"/>
                </a:solidFill>
                <a:latin typeface="Calibri" panose="020F0502020204030204" pitchFamily="34" charset="0"/>
                <a:cs typeface="Calibri" panose="020F0502020204030204" pitchFamily="34" charset="0"/>
              </a:rPr>
              <a:t>.</a:t>
            </a:r>
          </a:p>
          <a:p>
            <a:pPr marL="742950" marR="0" lvl="1" indent="-285750" algn="just" rtl="1">
              <a:spcAft>
                <a:spcPts val="800"/>
              </a:spcAft>
              <a:buFont typeface="Symbol" panose="05050102010706020507" pitchFamily="18" charset="2"/>
              <a:buChar char=""/>
            </a:pPr>
            <a:r>
              <a:rPr lang="ar-SA" sz="2400" kern="0" dirty="0">
                <a:solidFill>
                  <a:srgbClr val="002060"/>
                </a:solidFill>
                <a:latin typeface="Calibri" panose="020F0502020204030204" pitchFamily="34" charset="0"/>
                <a:cs typeface="Calibri" panose="020F0502020204030204" pitchFamily="34" charset="0"/>
              </a:rPr>
              <a:t>مثل استخدام الأخبار في النقاشات اليومية، أو تعزيز الشعور بالانتماء الاجتماعي من خلال التفاعل مع قضايا جماعية</a:t>
            </a:r>
            <a:r>
              <a:rPr lang="en-US" sz="2400" kern="0" dirty="0">
                <a:solidFill>
                  <a:srgbClr val="002060"/>
                </a:solidFill>
                <a:latin typeface="Calibri" panose="020F0502020204030204" pitchFamily="34" charset="0"/>
                <a:cs typeface="Calibri" panose="020F0502020204030204" pitchFamily="34" charset="0"/>
              </a:rPr>
              <a:t>.</a:t>
            </a:r>
          </a:p>
        </p:txBody>
      </p:sp>
      <p:pic>
        <p:nvPicPr>
          <p:cNvPr id="6" name="Picture 5">
            <a:extLst>
              <a:ext uri="{FF2B5EF4-FFF2-40B4-BE49-F238E27FC236}">
                <a16:creationId xmlns:a16="http://schemas.microsoft.com/office/drawing/2014/main" id="{0BB20883-E2DE-AD54-ECF4-10F0C406C5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053774"/>
            <a:ext cx="4352204" cy="6858000"/>
          </a:xfrm>
          <a:prstGeom prst="rect">
            <a:avLst/>
          </a:prstGeom>
        </p:spPr>
      </p:pic>
    </p:spTree>
    <p:extLst>
      <p:ext uri="{BB962C8B-B14F-4D97-AF65-F5344CB8AC3E}">
        <p14:creationId xmlns:p14="http://schemas.microsoft.com/office/powerpoint/2010/main" val="3600131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3479C3-504F-BBD0-DA02-D93F00A96B79}"/>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E34BD914-5D75-9D54-B2D6-91DA4D3ED6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15894"/>
            <a:ext cx="2530548" cy="1181593"/>
          </a:xfrm>
          <a:prstGeom prst="rect">
            <a:avLst/>
          </a:prstGeom>
        </p:spPr>
      </p:pic>
      <p:sp>
        <p:nvSpPr>
          <p:cNvPr id="11" name="Rectangle 10">
            <a:extLst>
              <a:ext uri="{FF2B5EF4-FFF2-40B4-BE49-F238E27FC236}">
                <a16:creationId xmlns:a16="http://schemas.microsoft.com/office/drawing/2014/main" id="{607D3FC3-1925-7D68-1B0B-48C2ABD0AC66}"/>
              </a:ext>
            </a:extLst>
          </p:cNvPr>
          <p:cNvSpPr/>
          <p:nvPr/>
        </p:nvSpPr>
        <p:spPr>
          <a:xfrm>
            <a:off x="2714815" y="76609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TextBox 2">
            <a:extLst>
              <a:ext uri="{FF2B5EF4-FFF2-40B4-BE49-F238E27FC236}">
                <a16:creationId xmlns:a16="http://schemas.microsoft.com/office/drawing/2014/main" id="{5CA26863-7A0C-D21D-BC22-1A5F77CC0710}"/>
              </a:ext>
            </a:extLst>
          </p:cNvPr>
          <p:cNvSpPr txBox="1"/>
          <p:nvPr/>
        </p:nvSpPr>
        <p:spPr>
          <a:xfrm>
            <a:off x="2530548" y="244069"/>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الثالثة</a:t>
            </a:r>
            <a:r>
              <a:rPr lang="ar-EG" sz="2400" kern="0" dirty="0">
                <a:solidFill>
                  <a:srgbClr val="002060"/>
                </a:solidFill>
                <a:latin typeface="Calibri" panose="020F0502020204030204" pitchFamily="34" charset="0"/>
                <a:cs typeface="Calibri" panose="020F0502020204030204" pitchFamily="34" charset="0"/>
              </a:rPr>
              <a:t>: نظرية الاستخدامات والإشباعات.....من المتلقي السلبي إلى الجمهور النشط</a:t>
            </a:r>
          </a:p>
        </p:txBody>
      </p:sp>
      <p:sp>
        <p:nvSpPr>
          <p:cNvPr id="4" name="Rectangle: Rounded Corners 3">
            <a:extLst>
              <a:ext uri="{FF2B5EF4-FFF2-40B4-BE49-F238E27FC236}">
                <a16:creationId xmlns:a16="http://schemas.microsoft.com/office/drawing/2014/main" id="{EBFAEE64-A8C2-6606-9D1F-72225AE9C8FD}"/>
              </a:ext>
            </a:extLst>
          </p:cNvPr>
          <p:cNvSpPr/>
          <p:nvPr/>
        </p:nvSpPr>
        <p:spPr>
          <a:xfrm>
            <a:off x="510457" y="872181"/>
            <a:ext cx="11681543"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en-US" sz="2400" b="1" kern="0" dirty="0">
                <a:solidFill>
                  <a:schemeClr val="bg1"/>
                </a:solidFill>
                <a:latin typeface="Calibri" panose="020F0502020204030204" pitchFamily="34" charset="0"/>
                <a:cs typeface="Calibri" panose="020F0502020204030204" pitchFamily="34" charset="0"/>
              </a:rPr>
              <a:t>📚 </a:t>
            </a:r>
            <a:r>
              <a:rPr lang="ar-EG" sz="2800" b="1" kern="0" dirty="0">
                <a:solidFill>
                  <a:schemeClr val="bg1"/>
                </a:solidFill>
                <a:latin typeface="Calibri" panose="020F0502020204030204" pitchFamily="34" charset="0"/>
                <a:cs typeface="Calibri" panose="020F0502020204030204" pitchFamily="34" charset="0"/>
              </a:rPr>
              <a:t>إشباعات استخدام وسائل الإعلام</a:t>
            </a:r>
            <a:endParaRPr lang="en-US" sz="2800" b="1" kern="0" dirty="0">
              <a:solidFill>
                <a:schemeClr val="bg1"/>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EF1EEFF1-F1F3-9F61-3AAB-06B69197BCBE}"/>
              </a:ext>
            </a:extLst>
          </p:cNvPr>
          <p:cNvSpPr txBox="1"/>
          <p:nvPr/>
        </p:nvSpPr>
        <p:spPr>
          <a:xfrm>
            <a:off x="3988686" y="1744548"/>
            <a:ext cx="8019047" cy="5032853"/>
          </a:xfrm>
          <a:prstGeom prst="rect">
            <a:avLst/>
          </a:prstGeom>
          <a:noFill/>
        </p:spPr>
        <p:txBody>
          <a:bodyPr wrap="square">
            <a:spAutoFit/>
          </a:bodyPr>
          <a:lstStyle/>
          <a:p>
            <a:pPr marL="0" marR="0" algn="r" rtl="1">
              <a:lnSpc>
                <a:spcPct val="115000"/>
              </a:lnSpc>
              <a:spcAft>
                <a:spcPts val="800"/>
              </a:spcAft>
              <a:buNone/>
            </a:pPr>
            <a:r>
              <a:rPr lang="ar-SA" sz="2400" b="1" kern="0" dirty="0">
                <a:solidFill>
                  <a:srgbClr val="002060"/>
                </a:solidFill>
                <a:latin typeface="Calibri" panose="020F0502020204030204" pitchFamily="34" charset="0"/>
                <a:cs typeface="+mj-cs"/>
              </a:rPr>
              <a:t>2</a:t>
            </a:r>
            <a:r>
              <a:rPr lang="ar-SA"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إشباعات العملية</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الاتصالية </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Process Gratifications</a:t>
            </a:r>
            <a:r>
              <a:rPr lang="en-US" sz="2400" b="1" kern="0" dirty="0">
                <a:solidFill>
                  <a:srgbClr val="002060"/>
                </a:solidFill>
                <a:latin typeface="Calibri" panose="020F0502020204030204" pitchFamily="34" charset="0"/>
                <a:cs typeface="Calibri" panose="020F0502020204030204" pitchFamily="34" charset="0"/>
              </a:rPr>
              <a:t>):</a:t>
            </a:r>
          </a:p>
          <a:p>
            <a:pPr marL="0" marR="0" algn="r" rtl="1">
              <a:lnSpc>
                <a:spcPct val="115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ترتبط بالوسيلة الإعلامية نفسها، بغض النظر عن المحتوى، وتنقسم إلى</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r" rtl="1">
              <a:lnSpc>
                <a:spcPct val="115000"/>
              </a:lnSpc>
              <a:spcAft>
                <a:spcPts val="800"/>
              </a:spcAft>
              <a:buSzPts val="1000"/>
              <a:buFont typeface="Symbol" panose="05050102010706020507" pitchFamily="18" charset="2"/>
              <a:buChar char=""/>
              <a:tabLst>
                <a:tab pos="457200" algn="l"/>
              </a:tabLst>
            </a:pPr>
            <a:r>
              <a:rPr lang="ar-SA" sz="2400" b="1" kern="0" dirty="0">
                <a:solidFill>
                  <a:srgbClr val="002060"/>
                </a:solidFill>
                <a:latin typeface="Calibri" panose="020F0502020204030204" pitchFamily="34" charset="0"/>
                <a:cs typeface="Calibri" panose="020F0502020204030204" pitchFamily="34" charset="0"/>
              </a:rPr>
              <a:t>إشباعات شبه توجيهية</a:t>
            </a:r>
            <a:r>
              <a:rPr lang="en-US" sz="2400" b="1" kern="0" dirty="0">
                <a:solidFill>
                  <a:srgbClr val="002060"/>
                </a:solidFill>
                <a:latin typeface="Calibri" panose="020F0502020204030204" pitchFamily="34" charset="0"/>
                <a:cs typeface="Calibri" panose="020F0502020204030204" pitchFamily="34" charset="0"/>
              </a:rPr>
              <a:t>:</a:t>
            </a:r>
          </a:p>
          <a:p>
            <a:pPr marL="742950" marR="0" lvl="1" indent="-285750" algn="r" rtl="1">
              <a:lnSpc>
                <a:spcPct val="115000"/>
              </a:lnSpc>
              <a:spcAft>
                <a:spcPts val="800"/>
              </a:spcAft>
              <a:buSzPts val="1000"/>
              <a:buFont typeface="Courier New" panose="02070309020205020404" pitchFamily="49" charset="0"/>
              <a:buChar char="o"/>
              <a:tabLst>
                <a:tab pos="914400" algn="l"/>
              </a:tabLst>
            </a:pPr>
            <a:r>
              <a:rPr lang="ar-SA" sz="2400" kern="0" dirty="0">
                <a:solidFill>
                  <a:srgbClr val="002060"/>
                </a:solidFill>
                <a:latin typeface="Calibri" panose="020F0502020204030204" pitchFamily="34" charset="0"/>
                <a:cs typeface="Calibri" panose="020F0502020204030204" pitchFamily="34" charset="0"/>
              </a:rPr>
              <a:t>كالتقليل من مشاعر الخوف والقلق</a:t>
            </a:r>
            <a:r>
              <a:rPr lang="en-US" sz="2400" kern="0" dirty="0">
                <a:solidFill>
                  <a:srgbClr val="002060"/>
                </a:solidFill>
                <a:latin typeface="Calibri" panose="020F0502020204030204" pitchFamily="34" charset="0"/>
                <a:cs typeface="Calibri" panose="020F0502020204030204" pitchFamily="34" charset="0"/>
              </a:rPr>
              <a:t>.</a:t>
            </a:r>
          </a:p>
          <a:p>
            <a:pPr marL="742950" marR="0" lvl="1" indent="-285750" algn="r" rtl="1">
              <a:lnSpc>
                <a:spcPct val="115000"/>
              </a:lnSpc>
              <a:spcAft>
                <a:spcPts val="800"/>
              </a:spcAft>
              <a:buSzPts val="1000"/>
              <a:buFont typeface="Courier New" panose="02070309020205020404" pitchFamily="49" charset="0"/>
              <a:buChar char="o"/>
              <a:tabLst>
                <a:tab pos="914400" algn="l"/>
              </a:tabLst>
            </a:pPr>
            <a:r>
              <a:rPr lang="ar-SA" sz="2400" kern="0" dirty="0">
                <a:solidFill>
                  <a:srgbClr val="002060"/>
                </a:solidFill>
                <a:latin typeface="Calibri" panose="020F0502020204030204" pitchFamily="34" charset="0"/>
                <a:cs typeface="Calibri" panose="020F0502020204030204" pitchFamily="34" charset="0"/>
              </a:rPr>
              <a:t>تعزيز الثقة بالنفس، وتأكيد الهوية الشخصية من خلال الاستخدام المتكرر لوسائل محددة</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r" rtl="1">
              <a:lnSpc>
                <a:spcPct val="115000"/>
              </a:lnSpc>
              <a:spcAft>
                <a:spcPts val="800"/>
              </a:spcAft>
              <a:buSzPts val="1000"/>
              <a:buFont typeface="Symbol" panose="05050102010706020507" pitchFamily="18" charset="2"/>
              <a:buChar char=""/>
              <a:tabLst>
                <a:tab pos="457200" algn="l"/>
              </a:tabLst>
            </a:pPr>
            <a:r>
              <a:rPr lang="ar-SA" sz="2400" b="1" kern="0" dirty="0">
                <a:solidFill>
                  <a:srgbClr val="002060"/>
                </a:solidFill>
                <a:latin typeface="Calibri" panose="020F0502020204030204" pitchFamily="34" charset="0"/>
                <a:cs typeface="Calibri" panose="020F0502020204030204" pitchFamily="34" charset="0"/>
              </a:rPr>
              <a:t>إشباعات شبه اجتماعية</a:t>
            </a:r>
            <a:r>
              <a:rPr lang="en-US" sz="2400" b="1" kern="0" dirty="0">
                <a:solidFill>
                  <a:srgbClr val="002060"/>
                </a:solidFill>
                <a:latin typeface="Calibri" panose="020F0502020204030204" pitchFamily="34" charset="0"/>
                <a:cs typeface="Calibri" panose="020F0502020204030204" pitchFamily="34" charset="0"/>
              </a:rPr>
              <a:t>:</a:t>
            </a:r>
          </a:p>
          <a:p>
            <a:pPr marL="742950" marR="0" lvl="1" indent="-285750" algn="r" rtl="1">
              <a:lnSpc>
                <a:spcPct val="115000"/>
              </a:lnSpc>
              <a:spcAft>
                <a:spcPts val="800"/>
              </a:spcAft>
              <a:buSzPts val="1000"/>
              <a:buFont typeface="Courier New" panose="02070309020205020404" pitchFamily="49" charset="0"/>
              <a:buChar char="o"/>
              <a:tabLst>
                <a:tab pos="914400" algn="l"/>
              </a:tabLst>
            </a:pPr>
            <a:r>
              <a:rPr lang="ar-SA" sz="2400" kern="0" dirty="0">
                <a:solidFill>
                  <a:srgbClr val="002060"/>
                </a:solidFill>
                <a:latin typeface="Calibri" panose="020F0502020204030204" pitchFamily="34" charset="0"/>
                <a:cs typeface="Calibri" panose="020F0502020204030204" pitchFamily="34" charset="0"/>
              </a:rPr>
              <a:t>تنشأ من علاقة المتلقي بالشخصيات الإعلامية</a:t>
            </a:r>
            <a:r>
              <a:rPr lang="en-US" sz="2400" kern="0" dirty="0">
                <a:solidFill>
                  <a:srgbClr val="002060"/>
                </a:solidFill>
                <a:latin typeface="Calibri" panose="020F0502020204030204" pitchFamily="34" charset="0"/>
                <a:cs typeface="Calibri" panose="020F0502020204030204" pitchFamily="34" charset="0"/>
              </a:rPr>
              <a:t>.</a:t>
            </a:r>
          </a:p>
          <a:p>
            <a:pPr marL="742950" marR="0" lvl="1" indent="-285750" algn="r" rtl="1">
              <a:lnSpc>
                <a:spcPct val="115000"/>
              </a:lnSpc>
              <a:spcAft>
                <a:spcPts val="800"/>
              </a:spcAft>
              <a:buSzPts val="1000"/>
              <a:buFont typeface="Courier New" panose="02070309020205020404" pitchFamily="49" charset="0"/>
              <a:buChar char="o"/>
              <a:tabLst>
                <a:tab pos="914400" algn="l"/>
              </a:tabLst>
            </a:pPr>
            <a:r>
              <a:rPr lang="ar-SA" sz="2400" kern="0" dirty="0">
                <a:solidFill>
                  <a:srgbClr val="002060"/>
                </a:solidFill>
                <a:latin typeface="Calibri" panose="020F0502020204030204" pitchFamily="34" charset="0"/>
                <a:cs typeface="Calibri" panose="020F0502020204030204" pitchFamily="34" charset="0"/>
              </a:rPr>
              <a:t>مثل الإحساس بالقرب من مذيع معين أو الإعجاب بشخصية إعلامية، ما يُعزز العلاقة الوجدانية الرمزية، خاصة لدى الأفراد المنعزلين اجتماعياً</a:t>
            </a:r>
            <a:r>
              <a:rPr lang="en-US" sz="12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8487FA10-12A5-B956-3BEF-9AE67A1CAD7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267" y="1961116"/>
            <a:ext cx="4575312" cy="7327263"/>
          </a:xfrm>
          <a:prstGeom prst="rect">
            <a:avLst/>
          </a:prstGeom>
        </p:spPr>
      </p:pic>
    </p:spTree>
    <p:extLst>
      <p:ext uri="{BB962C8B-B14F-4D97-AF65-F5344CB8AC3E}">
        <p14:creationId xmlns:p14="http://schemas.microsoft.com/office/powerpoint/2010/main" val="207776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5D8DDD-E2B9-CAC3-29F1-2E9CDBEB9838}"/>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12133CE0-4627-5A43-B1B6-79F3D8BD99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225033"/>
            <a:ext cx="2530548" cy="1181593"/>
          </a:xfrm>
          <a:prstGeom prst="rect">
            <a:avLst/>
          </a:prstGeom>
        </p:spPr>
      </p:pic>
      <p:sp>
        <p:nvSpPr>
          <p:cNvPr id="11" name="Rectangle 10">
            <a:extLst>
              <a:ext uri="{FF2B5EF4-FFF2-40B4-BE49-F238E27FC236}">
                <a16:creationId xmlns:a16="http://schemas.microsoft.com/office/drawing/2014/main" id="{1647DD15-641B-9F66-BAA4-74525B231A25}"/>
              </a:ext>
            </a:extLst>
          </p:cNvPr>
          <p:cNvSpPr/>
          <p:nvPr/>
        </p:nvSpPr>
        <p:spPr>
          <a:xfrm flipV="1">
            <a:off x="368534" y="616116"/>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0C0"/>
              </a:solidFill>
              <a:effectLst/>
              <a:uLnTx/>
              <a:uFillTx/>
              <a:latin typeface="Calibri"/>
              <a:ea typeface="+mn-ea"/>
              <a:cs typeface="+mn-cs"/>
            </a:endParaRPr>
          </a:p>
        </p:txBody>
      </p:sp>
      <p:sp>
        <p:nvSpPr>
          <p:cNvPr id="2" name="TextBox 1">
            <a:extLst>
              <a:ext uri="{FF2B5EF4-FFF2-40B4-BE49-F238E27FC236}">
                <a16:creationId xmlns:a16="http://schemas.microsoft.com/office/drawing/2014/main" id="{AC0E0029-2914-B112-277D-C8AD23779F38}"/>
              </a:ext>
            </a:extLst>
          </p:cNvPr>
          <p:cNvSpPr txBox="1"/>
          <p:nvPr/>
        </p:nvSpPr>
        <p:spPr>
          <a:xfrm>
            <a:off x="0" y="154451"/>
            <a:ext cx="9725714"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a:t>
            </a:r>
            <a:r>
              <a:rPr kumimoji="0" lang="ar-EG" sz="2400" b="1"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المحاضرة الثالثة</a:t>
            </a:r>
            <a:r>
              <a:rPr kumimoji="0" lang="ar-EG"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نظرية الاستخدامات والإشباعات.....من المتلقي السلبي إلى الجمهور النشط</a:t>
            </a:r>
          </a:p>
        </p:txBody>
      </p:sp>
      <p:sp>
        <p:nvSpPr>
          <p:cNvPr id="3" name="Rectangle: Rounded Corners 2">
            <a:extLst>
              <a:ext uri="{FF2B5EF4-FFF2-40B4-BE49-F238E27FC236}">
                <a16:creationId xmlns:a16="http://schemas.microsoft.com/office/drawing/2014/main" id="{2961DD97-CB35-1EAF-8B60-A2605989807A}"/>
              </a:ext>
            </a:extLst>
          </p:cNvPr>
          <p:cNvSpPr/>
          <p:nvPr/>
        </p:nvSpPr>
        <p:spPr>
          <a:xfrm>
            <a:off x="255228" y="709455"/>
            <a:ext cx="11681543"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15000"/>
              </a:lnSpc>
              <a:spcBef>
                <a:spcPts val="0"/>
              </a:spcBef>
              <a:spcAft>
                <a:spcPts val="800"/>
              </a:spcAft>
              <a:buClrTx/>
              <a:buSzTx/>
              <a:buFontTx/>
              <a:buNone/>
              <a:tabLst/>
              <a:defRPr/>
            </a:pPr>
            <a:r>
              <a:rPr kumimoji="0" lang="en-US"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r>
              <a:rPr kumimoji="0" lang="ar-EG"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انتقادات موجهة لنظرية الاستخدامات والإشباعات وتحدياتها في البيئة الرقمية</a:t>
            </a:r>
            <a:endParaRPr kumimoji="0" lang="en-US"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6" name="TextBox 5">
            <a:extLst>
              <a:ext uri="{FF2B5EF4-FFF2-40B4-BE49-F238E27FC236}">
                <a16:creationId xmlns:a16="http://schemas.microsoft.com/office/drawing/2014/main" id="{74D07DB9-617F-E53D-DA6D-D01016FF0D3E}"/>
              </a:ext>
            </a:extLst>
          </p:cNvPr>
          <p:cNvSpPr txBox="1"/>
          <p:nvPr/>
        </p:nvSpPr>
        <p:spPr>
          <a:xfrm>
            <a:off x="127613" y="1465845"/>
            <a:ext cx="11809158" cy="2293641"/>
          </a:xfrm>
          <a:prstGeom prst="rect">
            <a:avLst/>
          </a:prstGeom>
          <a:noFill/>
        </p:spPr>
        <p:txBody>
          <a:bodyPr wrap="square">
            <a:spAutoFit/>
          </a:bodyPr>
          <a:lstStyle/>
          <a:p>
            <a:pPr marL="0" marR="0" lvl="0" indent="0" algn="just" defTabSz="914400" rtl="1" eaLnBrk="1" fontAlgn="auto" latinLnBrk="0" hangingPunct="1">
              <a:lnSpc>
                <a:spcPct val="115000"/>
              </a:lnSpc>
              <a:spcBef>
                <a:spcPts val="0"/>
              </a:spcBef>
              <a:spcAft>
                <a:spcPts val="800"/>
              </a:spcAft>
              <a:buClrTx/>
              <a:buSzTx/>
              <a:buFontTx/>
              <a:buNone/>
              <a:tabLst/>
              <a:defRPr/>
            </a:pP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رغم أن نظرية الاستخدامات والإشباعات قدمت نقلة نوعية في فهم علاقة الجمهور بوسائل الإعلام، فإنها لم تسلم من النقد، سواء من حيث منطلقاتها النظرية أو أدواتها التطبيقية. </a:t>
            </a:r>
            <a:r>
              <a:rPr kumimoji="0" lang="ar-EG"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a:t>
            </a: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وفي عصر الإعلام الرقمي، تواجه النظرية جملة من التحديات التي تهدد صلاحيتها الكاملة لتفسير سلوك الجمهور في ظل بيئة رقمية تتسم بالتفاعل، والتحكم الخوارزمي، وتراكم البيانات الضخمة</a:t>
            </a:r>
            <a:r>
              <a:rPr kumimoji="0" lang="en-US" sz="1800" b="0" i="0" u="none" strike="noStrike" kern="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a:t>
            </a:r>
            <a:endPar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0" algn="just" defTabSz="914400" rtl="1" eaLnBrk="1" fontAlgn="auto" latinLnBrk="0" hangingPunct="1">
              <a:lnSpc>
                <a:spcPct val="115000"/>
              </a:lnSpc>
              <a:spcBef>
                <a:spcPts val="0"/>
              </a:spcBef>
              <a:spcAft>
                <a:spcPts val="800"/>
              </a:spcAft>
              <a:buClrTx/>
              <a:buSzTx/>
              <a:buFontTx/>
              <a:buNone/>
              <a:tabLst/>
              <a:defRPr/>
            </a:pPr>
            <a:r>
              <a:rPr kumimoji="0" lang="ar-SA" sz="2400" b="1"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أولًا: أبرز الانتقادات الموجهة للنظرية</a:t>
            </a:r>
            <a:endParaRPr kumimoji="0" lang="en-US" sz="2400" b="1"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endParaRPr>
          </a:p>
        </p:txBody>
      </p:sp>
      <p:sp>
        <p:nvSpPr>
          <p:cNvPr id="9" name="TextBox 8">
            <a:extLst>
              <a:ext uri="{FF2B5EF4-FFF2-40B4-BE49-F238E27FC236}">
                <a16:creationId xmlns:a16="http://schemas.microsoft.com/office/drawing/2014/main" id="{B200D3F1-ED77-7AAF-3C88-2C95A273C8CA}"/>
              </a:ext>
            </a:extLst>
          </p:cNvPr>
          <p:cNvSpPr txBox="1"/>
          <p:nvPr/>
        </p:nvSpPr>
        <p:spPr>
          <a:xfrm>
            <a:off x="127613" y="3718010"/>
            <a:ext cx="11936771" cy="3348289"/>
          </a:xfrm>
          <a:prstGeom prst="rect">
            <a:avLst/>
          </a:prstGeom>
          <a:noFill/>
        </p:spPr>
        <p:txBody>
          <a:bodyPr wrap="square">
            <a:spAutoFit/>
          </a:bodyPr>
          <a:lstStyle/>
          <a:p>
            <a:pPr marL="0" marR="0" lvl="0" indent="0" algn="just" defTabSz="914400" rtl="1" eaLnBrk="1" fontAlgn="auto" latinLnBrk="0" hangingPunct="1">
              <a:lnSpc>
                <a:spcPct val="115000"/>
              </a:lnSpc>
              <a:spcBef>
                <a:spcPts val="0"/>
              </a:spcBef>
              <a:spcAft>
                <a:spcPts val="800"/>
              </a:spcAft>
              <a:buClrTx/>
              <a:buSzTx/>
              <a:buFontTx/>
              <a:buNone/>
              <a:tabLst/>
              <a:defRPr/>
            </a:pPr>
            <a:r>
              <a:rPr kumimoji="0" lang="ar-SA" sz="1800" b="1" i="0" u="none" strike="noStrike" kern="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rPr>
              <a:t>1</a:t>
            </a: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a:t>
            </a:r>
            <a:r>
              <a:rPr kumimoji="0" lang="ar-SA" sz="2400" b="1" i="0" u="none" strike="noStrike" kern="0" cap="none" spc="0" normalizeH="0" baseline="0" noProof="0" dirty="0">
                <a:ln>
                  <a:noFill/>
                </a:ln>
                <a:solidFill>
                  <a:srgbClr val="C00000"/>
                </a:solidFill>
                <a:effectLst/>
                <a:uLnTx/>
                <a:uFillTx/>
                <a:latin typeface="Calibri" panose="020F0502020204030204" pitchFamily="34" charset="0"/>
                <a:ea typeface="+mn-ea"/>
                <a:cs typeface="Calibri" panose="020F0502020204030204" pitchFamily="34" charset="0"/>
              </a:rPr>
              <a:t>المبالغة في افتراض وعي الجمهور:</a:t>
            </a:r>
            <a:endParaRPr kumimoji="0" lang="en-US" sz="2400" b="1" i="0" u="none" strike="noStrike" kern="0" cap="none" spc="0" normalizeH="0" baseline="0" noProof="0" dirty="0">
              <a:ln>
                <a:noFill/>
              </a:ln>
              <a:solidFill>
                <a:srgbClr val="C00000"/>
              </a:solidFill>
              <a:effectLst/>
              <a:uLnTx/>
              <a:uFillTx/>
              <a:latin typeface="Calibri" panose="020F0502020204030204" pitchFamily="34" charset="0"/>
              <a:ea typeface="+mn-ea"/>
              <a:cs typeface="Calibri" panose="020F0502020204030204" pitchFamily="34" charset="0"/>
            </a:endParaRPr>
          </a:p>
          <a:p>
            <a:pPr marL="0" marR="0" lvl="0" indent="0" algn="just" defTabSz="914400" rtl="1" eaLnBrk="1" fontAlgn="auto" latinLnBrk="0" hangingPunct="1">
              <a:lnSpc>
                <a:spcPct val="115000"/>
              </a:lnSpc>
              <a:spcBef>
                <a:spcPts val="0"/>
              </a:spcBef>
              <a:spcAft>
                <a:spcPts val="800"/>
              </a:spcAft>
              <a:buClrTx/>
              <a:buSzTx/>
              <a:buFontTx/>
              <a:buNone/>
              <a:tabLst/>
              <a:defRPr/>
            </a:pP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تُفترض النظرية أن الجمهور دائمًا "نشيط" ويعرف تمامًا ما يريد، ويختار الوسيلة التي تحقق له إشباعًا. لكن في الواقع، كثير من السلوك الإعلامي يتم بشكل اعتيادي أو عشوائي، وبدون وعي حقيقي بالدوافع. فالجمهور قد يستهلك المحتوى بدافع التسلية أو الإدمان الرقمي دون هدف معرفي واضح</a:t>
            </a:r>
            <a:r>
              <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a:t>
            </a:r>
          </a:p>
          <a:p>
            <a:pPr marL="0" marR="0" lvl="0" indent="0" algn="just" defTabSz="914400" rtl="1" eaLnBrk="1" fontAlgn="auto" latinLnBrk="0" hangingPunct="1">
              <a:lnSpc>
                <a:spcPct val="115000"/>
              </a:lnSpc>
              <a:spcBef>
                <a:spcPts val="0"/>
              </a:spcBef>
              <a:spcAft>
                <a:spcPts val="800"/>
              </a:spcAft>
              <a:buClrTx/>
              <a:buSzTx/>
              <a:buFontTx/>
              <a:buNone/>
              <a:tabLst/>
              <a:defRPr/>
            </a:pPr>
            <a:r>
              <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a:t>
            </a: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مثال</a:t>
            </a:r>
            <a:r>
              <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a:t>
            </a: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مستخدم يقضي ساعات على</a:t>
            </a:r>
            <a:r>
              <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Tahoma" panose="020B0604030504040204" pitchFamily="34" charset="0"/>
                <a:cs typeface="Times New Roman" panose="02020603050405020304" pitchFamily="18" charset="0"/>
              </a:rPr>
              <a:t>TikTok</a:t>
            </a:r>
            <a:r>
              <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a:t>
            </a: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بلا هدف محدد، ينتقل من فيديو إلى آخر بطريقة تلقائية. هل يمكننا القول إنه "اختار بوعي" هذا المحتوى؟</a:t>
            </a:r>
            <a:r>
              <a:rPr kumimoji="0" lang="ar-EG"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a:t>
            </a: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فالنظرة الواقعية ت</a:t>
            </a:r>
            <a:r>
              <a:rPr kumimoji="0" lang="ar-EG"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a:t>
            </a: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شير إلى أن السلوك الإعلامي أحيانًا يكون غير مخطط له، ويحدث بتأثير العادة أو المحيط</a:t>
            </a:r>
            <a:r>
              <a:rPr kumimoji="0" lang="en-US" sz="1800" b="0" i="0" u="none" strike="noStrike" kern="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a:t>
            </a:r>
            <a:endPar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70223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ADAED0-4261-076C-634C-2D71E0171F9A}"/>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84DB5B32-D0A0-27A5-DE7B-C2ED549E6278}"/>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17005AD6-5CA3-FCE1-8B4C-674BF12B0D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83" y="-142356"/>
            <a:ext cx="2530548" cy="1181593"/>
          </a:xfrm>
          <a:prstGeom prst="rect">
            <a:avLst/>
          </a:prstGeom>
        </p:spPr>
      </p:pic>
      <p:sp>
        <p:nvSpPr>
          <p:cNvPr id="11" name="Rectangle 10">
            <a:extLst>
              <a:ext uri="{FF2B5EF4-FFF2-40B4-BE49-F238E27FC236}">
                <a16:creationId xmlns:a16="http://schemas.microsoft.com/office/drawing/2014/main" id="{D1687874-905D-5E58-98BC-C37F7F7EEA20}"/>
              </a:ext>
            </a:extLst>
          </p:cNvPr>
          <p:cNvSpPr/>
          <p:nvPr/>
        </p:nvSpPr>
        <p:spPr>
          <a:xfrm>
            <a:off x="2643963" y="667384"/>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0C0"/>
              </a:solidFill>
              <a:effectLst/>
              <a:uLnTx/>
              <a:uFillTx/>
              <a:latin typeface="Calibri"/>
              <a:ea typeface="+mn-ea"/>
              <a:cs typeface="+mn-cs"/>
            </a:endParaRPr>
          </a:p>
        </p:txBody>
      </p:sp>
      <p:sp>
        <p:nvSpPr>
          <p:cNvPr id="4" name="TextBox 3">
            <a:extLst>
              <a:ext uri="{FF2B5EF4-FFF2-40B4-BE49-F238E27FC236}">
                <a16:creationId xmlns:a16="http://schemas.microsoft.com/office/drawing/2014/main" id="{ED79E827-5688-EEB2-FAE9-1DBABE741083}"/>
              </a:ext>
            </a:extLst>
          </p:cNvPr>
          <p:cNvSpPr txBox="1"/>
          <p:nvPr/>
        </p:nvSpPr>
        <p:spPr>
          <a:xfrm>
            <a:off x="5066850" y="2399602"/>
            <a:ext cx="6870031" cy="4091569"/>
          </a:xfrm>
          <a:prstGeom prst="rect">
            <a:avLst/>
          </a:prstGeom>
          <a:noFill/>
        </p:spPr>
        <p:txBody>
          <a:bodyPr wrap="square">
            <a:spAutoFit/>
          </a:bodyPr>
          <a:lstStyle/>
          <a:p>
            <a:pPr marL="0" marR="0" lvl="0" indent="0" algn="r" defTabSz="914400" rtl="1" eaLnBrk="1" fontAlgn="auto" latinLnBrk="0" hangingPunct="1">
              <a:lnSpc>
                <a:spcPct val="115000"/>
              </a:lnSpc>
              <a:spcBef>
                <a:spcPts val="0"/>
              </a:spcBef>
              <a:spcAft>
                <a:spcPts val="800"/>
              </a:spcAft>
              <a:buClrTx/>
              <a:buSzTx/>
              <a:buFontTx/>
              <a:buNone/>
              <a:tabLst/>
              <a:defRPr/>
            </a:pPr>
            <a:endParaRPr kumimoji="0" lang="en-US" sz="16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0" algn="just" defTabSz="914400" rtl="1" eaLnBrk="1" fontAlgn="auto" latinLnBrk="0" hangingPunct="1">
              <a:lnSpc>
                <a:spcPct val="115000"/>
              </a:lnSpc>
              <a:spcBef>
                <a:spcPts val="0"/>
              </a:spcBef>
              <a:spcAft>
                <a:spcPts val="800"/>
              </a:spcAft>
              <a:buClrTx/>
              <a:buSzTx/>
              <a:buFontTx/>
              <a:buNone/>
              <a:tabLst/>
              <a:defRPr/>
            </a:pPr>
            <a:r>
              <a:rPr kumimoji="0" lang="ar-EG"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a:t>
            </a: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من أكبر التحديات التي تواجه النظرية صعوبة قياس "الإشباع الإعلامي" لأنه مفهوم ذاتي يختلف من فرد لآخر. </a:t>
            </a:r>
            <a:endParaRPr kumimoji="0" lang="ar-EG"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endParaRPr>
          </a:p>
          <a:p>
            <a:pPr marL="0" marR="0" lvl="0" indent="0" algn="just" defTabSz="914400" rtl="1" eaLnBrk="1" fontAlgn="auto" latinLnBrk="0" hangingPunct="1">
              <a:lnSpc>
                <a:spcPct val="115000"/>
              </a:lnSpc>
              <a:spcBef>
                <a:spcPts val="0"/>
              </a:spcBef>
              <a:spcAft>
                <a:spcPts val="800"/>
              </a:spcAft>
              <a:buClrTx/>
              <a:buSzTx/>
              <a:buFontTx/>
              <a:buNone/>
              <a:tabLst/>
              <a:defRPr/>
            </a:pPr>
            <a:r>
              <a:rPr kumimoji="0" lang="ar-EG"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a:t>
            </a: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كما أن الإشباع ليس دائمًا واضحًا أو مباشرًا، وقد لا يكون المستخدم نفسه قادرًا على تحديد ما إذا كانت حاجته قد أُشبعت أو لا</a:t>
            </a:r>
            <a:r>
              <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a:t>
            </a:r>
          </a:p>
          <a:p>
            <a:pPr marL="0" marR="0" lvl="0" indent="0" algn="just" defTabSz="914400" rtl="1" eaLnBrk="1" fontAlgn="auto" latinLnBrk="0" hangingPunct="1">
              <a:lnSpc>
                <a:spcPct val="115000"/>
              </a:lnSpc>
              <a:spcBef>
                <a:spcPts val="0"/>
              </a:spcBef>
              <a:spcAft>
                <a:spcPts val="800"/>
              </a:spcAft>
              <a:buClrTx/>
              <a:buSzTx/>
              <a:buFontTx/>
              <a:buNone/>
              <a:tabLst/>
              <a:defRPr/>
            </a:pPr>
            <a:r>
              <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a:t>
            </a: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مثال</a:t>
            </a:r>
            <a:r>
              <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a:t>
            </a: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قد يُشاهد شخص مقابلة سياسية بدافع الفضول، ثم يخرج منها مشوشًا أو غير راضٍ، فهل تحقّق الإشباع أم لا؟ هذا الغموض يصعّب على الباحثين استخلاص نتائج دقيقة</a:t>
            </a:r>
            <a:r>
              <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a:t>
            </a:r>
          </a:p>
        </p:txBody>
      </p:sp>
      <p:sp>
        <p:nvSpPr>
          <p:cNvPr id="8" name="TextBox 7">
            <a:extLst>
              <a:ext uri="{FF2B5EF4-FFF2-40B4-BE49-F238E27FC236}">
                <a16:creationId xmlns:a16="http://schemas.microsoft.com/office/drawing/2014/main" id="{72CC3314-63ED-4437-1C20-18C492621396}"/>
              </a:ext>
            </a:extLst>
          </p:cNvPr>
          <p:cNvSpPr txBox="1"/>
          <p:nvPr/>
        </p:nvSpPr>
        <p:spPr>
          <a:xfrm>
            <a:off x="2427565" y="138848"/>
            <a:ext cx="9725714"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a:t>
            </a:r>
            <a:r>
              <a:rPr kumimoji="0" lang="ar-EG" sz="2400" b="1"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المحاضرة الثالثة</a:t>
            </a:r>
            <a:r>
              <a:rPr kumimoji="0" lang="ar-EG"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نظرية الاستخدامات والإشباعات.....من المتلقي السلبي إلى الجمهور النشط</a:t>
            </a:r>
          </a:p>
        </p:txBody>
      </p:sp>
      <p:sp>
        <p:nvSpPr>
          <p:cNvPr id="10" name="Rectangle: Rounded Corners 9">
            <a:extLst>
              <a:ext uri="{FF2B5EF4-FFF2-40B4-BE49-F238E27FC236}">
                <a16:creationId xmlns:a16="http://schemas.microsoft.com/office/drawing/2014/main" id="{6AF634E4-ADB1-62D6-E2F7-5BC9D298FF00}"/>
              </a:ext>
            </a:extLst>
          </p:cNvPr>
          <p:cNvSpPr/>
          <p:nvPr/>
        </p:nvSpPr>
        <p:spPr>
          <a:xfrm>
            <a:off x="510457" y="780744"/>
            <a:ext cx="11681543"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15000"/>
              </a:lnSpc>
              <a:spcBef>
                <a:spcPts val="0"/>
              </a:spcBef>
              <a:spcAft>
                <a:spcPts val="800"/>
              </a:spcAft>
              <a:buClrTx/>
              <a:buSzTx/>
              <a:buFontTx/>
              <a:buNone/>
              <a:tabLst/>
              <a:defRPr/>
            </a:pPr>
            <a:r>
              <a:rPr kumimoji="0" lang="en-US"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r>
              <a:rPr kumimoji="0" lang="ar-EG"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انتقادات موجهة لنظرية الاستخدامات والإشباعات </a:t>
            </a:r>
            <a:r>
              <a:rPr kumimoji="0" lang="ar-EG" sz="2800" b="1" i="0" u="none" strike="noStrike" kern="0" cap="none" spc="0" normalizeH="0" baseline="0" noProof="0" dirty="0">
                <a:ln>
                  <a:noFill/>
                </a:ln>
                <a:solidFill>
                  <a:prstClr val="white"/>
                </a:solidFill>
                <a:effectLst/>
                <a:uLnTx/>
                <a:uFillTx/>
                <a:latin typeface="Calibri" panose="020F0502020204030204" pitchFamily="34" charset="0"/>
                <a:ea typeface="+mn-ea"/>
                <a:cs typeface="Times New Roman" panose="02020603050405020304" pitchFamily="18" charset="0"/>
              </a:rPr>
              <a:t>&amp;</a:t>
            </a:r>
            <a:r>
              <a:rPr kumimoji="0" lang="ar-EG"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وتحدياتها في البيئة الرقمية</a:t>
            </a:r>
            <a:endParaRPr kumimoji="0" lang="en-US"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14" name="Rectangle: Rounded Corners 13">
            <a:extLst>
              <a:ext uri="{FF2B5EF4-FFF2-40B4-BE49-F238E27FC236}">
                <a16:creationId xmlns:a16="http://schemas.microsoft.com/office/drawing/2014/main" id="{430A9490-CAD7-BAB0-7E7B-8C39D348769D}"/>
              </a:ext>
            </a:extLst>
          </p:cNvPr>
          <p:cNvSpPr/>
          <p:nvPr/>
        </p:nvSpPr>
        <p:spPr>
          <a:xfrm>
            <a:off x="5215835" y="1703844"/>
            <a:ext cx="6976165" cy="708770"/>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15000"/>
              </a:lnSpc>
              <a:spcBef>
                <a:spcPts val="0"/>
              </a:spcBef>
              <a:spcAft>
                <a:spcPts val="800"/>
              </a:spcAft>
              <a:buClrTx/>
              <a:buSzTx/>
              <a:buFontTx/>
              <a:buNone/>
              <a:tabLst/>
              <a:defRPr/>
            </a:pP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Times New Roman" panose="02020603050405020304" pitchFamily="18" charset="0"/>
              </a:rPr>
              <a:t>2</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.صعوبة قياس "الإشباع" بشكل دقيق</a:t>
            </a:r>
          </a:p>
        </p:txBody>
      </p:sp>
      <p:pic>
        <p:nvPicPr>
          <p:cNvPr id="3" name="Picture 2">
            <a:extLst>
              <a:ext uri="{FF2B5EF4-FFF2-40B4-BE49-F238E27FC236}">
                <a16:creationId xmlns:a16="http://schemas.microsoft.com/office/drawing/2014/main" id="{73636359-F771-88CE-27F5-55282667CD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119" y="1828800"/>
            <a:ext cx="4757734" cy="7677456"/>
          </a:xfrm>
          <a:prstGeom prst="rect">
            <a:avLst/>
          </a:prstGeom>
        </p:spPr>
      </p:pic>
    </p:spTree>
    <p:extLst>
      <p:ext uri="{BB962C8B-B14F-4D97-AF65-F5344CB8AC3E}">
        <p14:creationId xmlns:p14="http://schemas.microsoft.com/office/powerpoint/2010/main" val="773348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A518B1-0BE5-D9F6-221B-2AD418B034D6}"/>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2F11895B-974A-5913-A972-94B92B63DED3}"/>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373A60B4-8F69-E9FF-1630-64A7EE53F6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83" y="-142356"/>
            <a:ext cx="2530548" cy="1181593"/>
          </a:xfrm>
          <a:prstGeom prst="rect">
            <a:avLst/>
          </a:prstGeom>
        </p:spPr>
      </p:pic>
      <p:sp>
        <p:nvSpPr>
          <p:cNvPr id="11" name="Rectangle 10">
            <a:extLst>
              <a:ext uri="{FF2B5EF4-FFF2-40B4-BE49-F238E27FC236}">
                <a16:creationId xmlns:a16="http://schemas.microsoft.com/office/drawing/2014/main" id="{A7693975-AC26-04CF-8098-4EEC1EA16CA5}"/>
              </a:ext>
            </a:extLst>
          </p:cNvPr>
          <p:cNvSpPr/>
          <p:nvPr/>
        </p:nvSpPr>
        <p:spPr>
          <a:xfrm>
            <a:off x="2643963" y="667384"/>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0C0"/>
              </a:solidFill>
              <a:effectLst/>
              <a:uLnTx/>
              <a:uFillTx/>
              <a:latin typeface="Calibri"/>
              <a:ea typeface="+mn-ea"/>
              <a:cs typeface="+mn-cs"/>
            </a:endParaRPr>
          </a:p>
        </p:txBody>
      </p:sp>
      <p:sp>
        <p:nvSpPr>
          <p:cNvPr id="8" name="TextBox 7">
            <a:extLst>
              <a:ext uri="{FF2B5EF4-FFF2-40B4-BE49-F238E27FC236}">
                <a16:creationId xmlns:a16="http://schemas.microsoft.com/office/drawing/2014/main" id="{E54E1A2D-905A-6A7D-087F-01DEE5A11239}"/>
              </a:ext>
            </a:extLst>
          </p:cNvPr>
          <p:cNvSpPr txBox="1"/>
          <p:nvPr/>
        </p:nvSpPr>
        <p:spPr>
          <a:xfrm>
            <a:off x="2427565" y="138848"/>
            <a:ext cx="9725714"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a:t>
            </a:r>
            <a:r>
              <a:rPr kumimoji="0" lang="ar-EG" sz="2400" b="1"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المحاضرة الثالثة</a:t>
            </a:r>
            <a:r>
              <a:rPr kumimoji="0" lang="ar-EG"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نظرية الاستخدامات والإشباعات.....من المتلقي السلبي إلى الجمهور النشط</a:t>
            </a:r>
          </a:p>
        </p:txBody>
      </p:sp>
      <p:sp>
        <p:nvSpPr>
          <p:cNvPr id="10" name="Rectangle: Rounded Corners 9">
            <a:extLst>
              <a:ext uri="{FF2B5EF4-FFF2-40B4-BE49-F238E27FC236}">
                <a16:creationId xmlns:a16="http://schemas.microsoft.com/office/drawing/2014/main" id="{6BC80680-BD9E-8FE1-FC30-3ED3F3FCA60A}"/>
              </a:ext>
            </a:extLst>
          </p:cNvPr>
          <p:cNvSpPr/>
          <p:nvPr/>
        </p:nvSpPr>
        <p:spPr>
          <a:xfrm>
            <a:off x="510457" y="782891"/>
            <a:ext cx="11681543"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15000"/>
              </a:lnSpc>
              <a:spcBef>
                <a:spcPts val="0"/>
              </a:spcBef>
              <a:spcAft>
                <a:spcPts val="800"/>
              </a:spcAft>
              <a:buClrTx/>
              <a:buSzTx/>
              <a:buFontTx/>
              <a:buNone/>
              <a:tabLst/>
              <a:defRPr/>
            </a:pPr>
            <a:r>
              <a:rPr kumimoji="0" lang="en-US"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r>
              <a:rPr kumimoji="0" lang="ar-EG"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انتقادات موجهة لنظرية الاستخدامات والإشباعات وتحدياتها في البيئة الرقمية</a:t>
            </a:r>
            <a:endParaRPr kumimoji="0" lang="en-US"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3" name="TextBox 2">
            <a:extLst>
              <a:ext uri="{FF2B5EF4-FFF2-40B4-BE49-F238E27FC236}">
                <a16:creationId xmlns:a16="http://schemas.microsoft.com/office/drawing/2014/main" id="{A483C9AE-C71A-08BC-C5F7-C1C9C334A76E}"/>
              </a:ext>
            </a:extLst>
          </p:cNvPr>
          <p:cNvSpPr txBox="1"/>
          <p:nvPr/>
        </p:nvSpPr>
        <p:spPr>
          <a:xfrm>
            <a:off x="5346032" y="2507273"/>
            <a:ext cx="6605336" cy="3567836"/>
          </a:xfrm>
          <a:prstGeom prst="rect">
            <a:avLst/>
          </a:prstGeom>
          <a:noFill/>
        </p:spPr>
        <p:txBody>
          <a:bodyPr wrap="square">
            <a:spAutoFit/>
          </a:bodyPr>
          <a:lstStyle/>
          <a:p>
            <a:pPr marL="0" marR="0" lvl="0" indent="0" algn="just" defTabSz="914400" rtl="1" eaLnBrk="1" fontAlgn="auto" latinLnBrk="0" hangingPunct="1">
              <a:lnSpc>
                <a:spcPct val="115000"/>
              </a:lnSpc>
              <a:spcBef>
                <a:spcPts val="0"/>
              </a:spcBef>
              <a:spcAft>
                <a:spcPts val="800"/>
              </a:spcAft>
              <a:buClrTx/>
              <a:buSzTx/>
              <a:buFontTx/>
              <a:buNone/>
              <a:tabLst/>
              <a:defRPr/>
            </a:pP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النظرية تميل إلى التركيز على الفرد بوصفه وحدة تحليل مستقلة، دون النظر بشكل كافٍ إلى البيئة الاجتماعية والثقافية التي تؤثر في سلوكياته الإعلامية. فهذا يحد من قدرتها على تفسير السلوك الإعلامي في المجتمعات ذات الخصوصيات الثقافية، أو ضمن الجماعات الفرعية</a:t>
            </a:r>
            <a:r>
              <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a:t>
            </a:r>
          </a:p>
          <a:p>
            <a:pPr marL="0" marR="0" lvl="0" indent="0" algn="just" defTabSz="914400" rtl="1" eaLnBrk="1" fontAlgn="auto" latinLnBrk="0" hangingPunct="1">
              <a:lnSpc>
                <a:spcPct val="115000"/>
              </a:lnSpc>
              <a:spcBef>
                <a:spcPts val="0"/>
              </a:spcBef>
              <a:spcAft>
                <a:spcPts val="800"/>
              </a:spcAft>
              <a:buClrTx/>
              <a:buSzTx/>
              <a:buFontTx/>
              <a:buNone/>
              <a:tabLst/>
              <a:defRPr/>
            </a:pPr>
            <a:r>
              <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a:t>
            </a: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مثال</a:t>
            </a:r>
            <a:r>
              <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a:t>
            </a: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جمهور في مجتمع محافظ قد يتجه إلى الإعلام الرقمي لأنه يوفر خصوصية وسرية لا تتوفر في الإعلام التقليدي، وهذا البُعد الثقافي لا تفسّره النظرية بشكل كافٍ</a:t>
            </a:r>
            <a:r>
              <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a:t>
            </a:r>
          </a:p>
        </p:txBody>
      </p:sp>
      <p:sp>
        <p:nvSpPr>
          <p:cNvPr id="12" name="Rectangle: Rounded Corners 11">
            <a:extLst>
              <a:ext uri="{FF2B5EF4-FFF2-40B4-BE49-F238E27FC236}">
                <a16:creationId xmlns:a16="http://schemas.microsoft.com/office/drawing/2014/main" id="{7A4C95F0-2CCF-F8EC-1798-3740896620F6}"/>
              </a:ext>
            </a:extLst>
          </p:cNvPr>
          <p:cNvSpPr/>
          <p:nvPr/>
        </p:nvSpPr>
        <p:spPr>
          <a:xfrm>
            <a:off x="5215835" y="1561449"/>
            <a:ext cx="6976165" cy="708770"/>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15000"/>
              </a:lnSpc>
              <a:spcBef>
                <a:spcPts val="0"/>
              </a:spcBef>
              <a:spcAft>
                <a:spcPts val="800"/>
              </a:spcAft>
              <a:buClrTx/>
              <a:buSzTx/>
              <a:buFontTx/>
              <a:buNone/>
              <a:tabLst/>
              <a:defRPr/>
            </a:pP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Times New Roman" panose="02020603050405020304" pitchFamily="18" charset="0"/>
              </a:rPr>
              <a:t>3. </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تجاهل السياق الاجتماعي والثقافي</a:t>
            </a:r>
          </a:p>
        </p:txBody>
      </p:sp>
      <p:pic>
        <p:nvPicPr>
          <p:cNvPr id="4" name="Picture 3">
            <a:extLst>
              <a:ext uri="{FF2B5EF4-FFF2-40B4-BE49-F238E27FC236}">
                <a16:creationId xmlns:a16="http://schemas.microsoft.com/office/drawing/2014/main" id="{660FB44C-7E49-1433-3C4E-022762A280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983" y="2069432"/>
            <a:ext cx="5318817" cy="7961155"/>
          </a:xfrm>
          <a:prstGeom prst="rect">
            <a:avLst/>
          </a:prstGeom>
        </p:spPr>
      </p:pic>
    </p:spTree>
    <p:extLst>
      <p:ext uri="{BB962C8B-B14F-4D97-AF65-F5344CB8AC3E}">
        <p14:creationId xmlns:p14="http://schemas.microsoft.com/office/powerpoint/2010/main" val="29404509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4BBC3E-FFE4-42E5-A680-2CE62F008370}"/>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C5F03D71-AF26-1C0B-CA35-2191C4163EB7}"/>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439021F2-289A-B3DC-670D-A08F32AC4C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7437" y="-180527"/>
            <a:ext cx="2258086" cy="1181593"/>
          </a:xfrm>
          <a:prstGeom prst="rect">
            <a:avLst/>
          </a:prstGeom>
        </p:spPr>
      </p:pic>
      <p:sp>
        <p:nvSpPr>
          <p:cNvPr id="11" name="Rectangle 10">
            <a:extLst>
              <a:ext uri="{FF2B5EF4-FFF2-40B4-BE49-F238E27FC236}">
                <a16:creationId xmlns:a16="http://schemas.microsoft.com/office/drawing/2014/main" id="{A01D8D2A-7F75-7DD0-E805-860AAE7315C3}"/>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0C0"/>
              </a:solidFill>
              <a:effectLst/>
              <a:uLnTx/>
              <a:uFillTx/>
              <a:latin typeface="Calibri"/>
              <a:ea typeface="+mn-ea"/>
              <a:cs typeface="+mn-cs"/>
            </a:endParaRPr>
          </a:p>
        </p:txBody>
      </p:sp>
      <p:sp>
        <p:nvSpPr>
          <p:cNvPr id="2" name="TextBox 1">
            <a:extLst>
              <a:ext uri="{FF2B5EF4-FFF2-40B4-BE49-F238E27FC236}">
                <a16:creationId xmlns:a16="http://schemas.microsoft.com/office/drawing/2014/main" id="{26F8945B-E231-3F11-7E9B-0C8E3F1F144D}"/>
              </a:ext>
            </a:extLst>
          </p:cNvPr>
          <p:cNvSpPr txBox="1"/>
          <p:nvPr/>
        </p:nvSpPr>
        <p:spPr>
          <a:xfrm>
            <a:off x="137786" y="221315"/>
            <a:ext cx="9725714"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a:t>
            </a:r>
            <a:r>
              <a:rPr kumimoji="0" lang="ar-EG" sz="2400" b="1"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المحاضرة الثالثة</a:t>
            </a:r>
            <a:r>
              <a:rPr kumimoji="0" lang="ar-EG"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نظرية الاستخدامات والإشباعات.....من المتلقي السلبي إلى الجمهور النشط</a:t>
            </a:r>
          </a:p>
        </p:txBody>
      </p:sp>
      <p:sp>
        <p:nvSpPr>
          <p:cNvPr id="3" name="Rectangle: Rounded Corners 2">
            <a:extLst>
              <a:ext uri="{FF2B5EF4-FFF2-40B4-BE49-F238E27FC236}">
                <a16:creationId xmlns:a16="http://schemas.microsoft.com/office/drawing/2014/main" id="{D80391BF-6AF5-D7A3-A823-17560AEE72F9}"/>
              </a:ext>
            </a:extLst>
          </p:cNvPr>
          <p:cNvSpPr/>
          <p:nvPr/>
        </p:nvSpPr>
        <p:spPr>
          <a:xfrm>
            <a:off x="126477" y="816122"/>
            <a:ext cx="11681543"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15000"/>
              </a:lnSpc>
              <a:spcBef>
                <a:spcPts val="0"/>
              </a:spcBef>
              <a:spcAft>
                <a:spcPts val="800"/>
              </a:spcAft>
              <a:buClrTx/>
              <a:buSzTx/>
              <a:buFontTx/>
              <a:buNone/>
              <a:tabLst/>
              <a:defRPr/>
            </a:pPr>
            <a:r>
              <a:rPr kumimoji="0" lang="en-US"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r>
              <a:rPr kumimoji="0" lang="ar-EG"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التحديات التى تواجه تطبيق النظرية في البيئة الرقمية الحديثة</a:t>
            </a:r>
            <a:endParaRPr kumimoji="0" lang="en-US"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8" name="TextBox 7">
            <a:extLst>
              <a:ext uri="{FF2B5EF4-FFF2-40B4-BE49-F238E27FC236}">
                <a16:creationId xmlns:a16="http://schemas.microsoft.com/office/drawing/2014/main" id="{DDA3EBA2-C234-8EA2-8CFF-CF36C740B185}"/>
              </a:ext>
            </a:extLst>
          </p:cNvPr>
          <p:cNvSpPr txBox="1"/>
          <p:nvPr/>
        </p:nvSpPr>
        <p:spPr>
          <a:xfrm>
            <a:off x="5187472" y="2521541"/>
            <a:ext cx="6725651" cy="3567836"/>
          </a:xfrm>
          <a:prstGeom prst="rect">
            <a:avLst/>
          </a:prstGeom>
          <a:noFill/>
        </p:spPr>
        <p:txBody>
          <a:bodyPr wrap="square">
            <a:spAutoFit/>
          </a:bodyPr>
          <a:lstStyle/>
          <a:p>
            <a:pPr marL="0" marR="0" lvl="0" indent="0" algn="just" defTabSz="914400" rtl="1" eaLnBrk="1" fontAlgn="auto" latinLnBrk="0" hangingPunct="1">
              <a:lnSpc>
                <a:spcPct val="115000"/>
              </a:lnSpc>
              <a:spcBef>
                <a:spcPts val="0"/>
              </a:spcBef>
              <a:spcAft>
                <a:spcPts val="800"/>
              </a:spcAft>
              <a:buClrTx/>
              <a:buSzTx/>
              <a:buFontTx/>
              <a:buNone/>
              <a:tabLst/>
              <a:defRPr/>
            </a:pPr>
            <a:r>
              <a:rPr kumimoji="0" lang="ar-EG" sz="2400" b="1" i="0" u="none" strike="noStrike" kern="0" cap="none" spc="0" normalizeH="0" baseline="0" noProof="0" dirty="0">
                <a:ln>
                  <a:noFill/>
                </a:ln>
                <a:solidFill>
                  <a:srgbClr val="002060"/>
                </a:solidFill>
                <a:effectLst/>
                <a:uLnTx/>
                <a:uFillTx/>
                <a:latin typeface="Calibri" panose="020F0502020204030204" pitchFamily="34" charset="0"/>
                <a:ea typeface="+mn-ea"/>
                <a:cs typeface="Times New Roman" panose="02020603050405020304" pitchFamily="18" charset="0"/>
              </a:rPr>
              <a:t>    </a:t>
            </a: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في وسائل الإعلام الرقمية، خصوصًا على منصات مثل</a:t>
            </a:r>
            <a:r>
              <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YouTube</a:t>
            </a:r>
            <a:r>
              <a:rPr kumimoji="0" lang="ar-SA" sz="2400" b="1" i="0" u="none" strike="noStrike" kern="0" cap="none" spc="0" normalizeH="0" baseline="0" noProof="0" dirty="0">
                <a:ln>
                  <a:noFill/>
                </a:ln>
                <a:solidFill>
                  <a:srgbClr val="002060"/>
                </a:solidFill>
                <a:effectLst/>
                <a:uLnTx/>
                <a:uFillTx/>
                <a:latin typeface="Calibri" panose="020F0502020204030204" pitchFamily="34" charset="0"/>
                <a:ea typeface="+mn-ea"/>
                <a:cs typeface="Times New Roman" panose="02020603050405020304" pitchFamily="18" charset="0"/>
              </a:rPr>
              <a:t>، </a:t>
            </a:r>
            <a:r>
              <a:rPr lang="en-US" sz="2400" b="1" kern="0" dirty="0">
                <a:solidFill>
                  <a:srgbClr val="002060"/>
                </a:solidFill>
                <a:latin typeface="Times New Roman" panose="02020603050405020304" pitchFamily="18" charset="0"/>
                <a:cs typeface="Times New Roman" panose="02020603050405020304" pitchFamily="18" charset="0"/>
              </a:rPr>
              <a:t>Facebook</a:t>
            </a: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Times New Roman" panose="02020603050405020304" pitchFamily="18" charset="0"/>
              </a:rPr>
              <a:t>،</a:t>
            </a:r>
            <a:r>
              <a:rPr kumimoji="0" lang="ar-SA" sz="300" b="0" i="0" u="none" strike="noStrike" kern="0" cap="none" spc="0" normalizeH="0" baseline="0" noProof="0" dirty="0">
                <a:ln>
                  <a:noFill/>
                </a:ln>
                <a:solidFill>
                  <a:srgbClr val="002060"/>
                </a:solidFill>
                <a:effectLst/>
                <a:uLnTx/>
                <a:uFillTx/>
                <a:latin typeface="Calibri" panose="020F0502020204030204" pitchFamily="34" charset="0"/>
                <a:ea typeface="+mn-ea"/>
                <a:cs typeface="Times New Roman" panose="02020603050405020304" pitchFamily="18" charset="0"/>
              </a:rPr>
              <a:t> </a:t>
            </a:r>
            <a:r>
              <a:rPr lang="en-US" sz="2400" b="1" kern="0" dirty="0">
                <a:solidFill>
                  <a:srgbClr val="002060"/>
                </a:solidFill>
                <a:latin typeface="Times New Roman" panose="02020603050405020304" pitchFamily="18" charset="0"/>
                <a:cs typeface="Times New Roman" panose="02020603050405020304" pitchFamily="18" charset="0"/>
              </a:rPr>
              <a:t>TikTok</a:t>
            </a: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Times New Roman" panose="02020603050405020304" pitchFamily="18" charset="0"/>
              </a:rPr>
              <a:t>،</a:t>
            </a:r>
            <a:r>
              <a:rPr kumimoji="0" lang="ar-SA" sz="200" b="0" i="0" u="none" strike="noStrike" kern="0" cap="none" spc="0" normalizeH="0" baseline="0" noProof="0" dirty="0">
                <a:ln>
                  <a:noFill/>
                </a:ln>
                <a:solidFill>
                  <a:srgbClr val="002060"/>
                </a:solidFill>
                <a:effectLst/>
                <a:uLnTx/>
                <a:uFillTx/>
                <a:latin typeface="Calibri" panose="020F0502020204030204" pitchFamily="34" charset="0"/>
                <a:ea typeface="+mn-ea"/>
                <a:cs typeface="Times New Roman" panose="02020603050405020304" pitchFamily="18" charset="0"/>
              </a:rPr>
              <a:t> </a:t>
            </a: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المحتوى يُعرض للمستخدم بناءً على خوارزميات ذكية تستند إلى نشاطه السابق، وليس بالضرورة إلى اختياره الواعي. وهذا يُضعف فكرة أن المستخدم "يختار الوسيلة بإرادته"، لأن الوسيلة أصبحت تختار له</a:t>
            </a:r>
            <a:r>
              <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a:t>
            </a:r>
          </a:p>
          <a:p>
            <a:pPr marL="0" marR="0" lvl="0" indent="0" algn="just" defTabSz="914400" rtl="1" eaLnBrk="1" fontAlgn="auto" latinLnBrk="0" hangingPunct="1">
              <a:lnSpc>
                <a:spcPct val="115000"/>
              </a:lnSpc>
              <a:spcBef>
                <a:spcPts val="0"/>
              </a:spcBef>
              <a:spcAft>
                <a:spcPts val="800"/>
              </a:spcAft>
              <a:buClrTx/>
              <a:buSzTx/>
              <a:buFontTx/>
              <a:buNone/>
              <a:tabLst/>
              <a:defRPr/>
            </a:pPr>
            <a:r>
              <a:rPr kumimoji="0" lang="en-US" sz="2400" b="1"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a:t>
            </a:r>
            <a:r>
              <a:rPr kumimoji="0" lang="ar-SA" sz="2400" b="1"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مثال</a:t>
            </a:r>
            <a:r>
              <a:rPr kumimoji="0" lang="ar-EG"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a:t>
            </a: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مستخدم يشاهد فيديو واحد عن الصحة النفسية، فيُعرض عليه عشرات الفيديوهات المشابهة تلقائيًا، دون أن يبحث عنها. هنا، لا تعود فرضية الاستخدام الهادف دقيقة تمامًا</a:t>
            </a:r>
            <a:r>
              <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a:t>
            </a:r>
          </a:p>
        </p:txBody>
      </p:sp>
      <p:sp>
        <p:nvSpPr>
          <p:cNvPr id="14" name="Rectangle: Rounded Corners 13">
            <a:extLst>
              <a:ext uri="{FF2B5EF4-FFF2-40B4-BE49-F238E27FC236}">
                <a16:creationId xmlns:a16="http://schemas.microsoft.com/office/drawing/2014/main" id="{1F6C844E-E30A-E8E1-991C-5CBB24C54654}"/>
              </a:ext>
            </a:extLst>
          </p:cNvPr>
          <p:cNvSpPr/>
          <p:nvPr/>
        </p:nvSpPr>
        <p:spPr>
          <a:xfrm>
            <a:off x="5089358" y="1643330"/>
            <a:ext cx="6976165" cy="708770"/>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15000"/>
              </a:lnSpc>
              <a:spcBef>
                <a:spcPts val="0"/>
              </a:spcBef>
              <a:spcAft>
                <a:spcPts val="800"/>
              </a:spcAft>
              <a:buClrTx/>
              <a:buSzTx/>
              <a:buFontTx/>
              <a:buNone/>
              <a:tabLst/>
              <a:defRPr/>
            </a:pP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Times New Roman" panose="02020603050405020304" pitchFamily="18" charset="0"/>
              </a:rPr>
              <a:t>1</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سيطرة الخوارزميات على تجربة المستخدم</a:t>
            </a:r>
          </a:p>
        </p:txBody>
      </p:sp>
      <p:pic>
        <p:nvPicPr>
          <p:cNvPr id="5" name="Picture 4">
            <a:extLst>
              <a:ext uri="{FF2B5EF4-FFF2-40B4-BE49-F238E27FC236}">
                <a16:creationId xmlns:a16="http://schemas.microsoft.com/office/drawing/2014/main" id="{C328D542-1A37-82F3-A50C-4D155D46C0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6477" y="2300857"/>
            <a:ext cx="4874166" cy="7577040"/>
          </a:xfrm>
          <a:prstGeom prst="rect">
            <a:avLst/>
          </a:prstGeom>
        </p:spPr>
      </p:pic>
    </p:spTree>
    <p:extLst>
      <p:ext uri="{BB962C8B-B14F-4D97-AF65-F5344CB8AC3E}">
        <p14:creationId xmlns:p14="http://schemas.microsoft.com/office/powerpoint/2010/main" val="1496486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28403-C9B9-456B-4208-FD47192B68B0}"/>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D3DF2D70-0AC4-7CD4-A8E2-3961CEAAE270}"/>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E7EEE995-A7EC-7BE7-1C1B-25CEC956DC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7437" y="-180527"/>
            <a:ext cx="2258086" cy="1181593"/>
          </a:xfrm>
          <a:prstGeom prst="rect">
            <a:avLst/>
          </a:prstGeom>
        </p:spPr>
      </p:pic>
      <p:sp>
        <p:nvSpPr>
          <p:cNvPr id="11" name="Rectangle 10">
            <a:extLst>
              <a:ext uri="{FF2B5EF4-FFF2-40B4-BE49-F238E27FC236}">
                <a16:creationId xmlns:a16="http://schemas.microsoft.com/office/drawing/2014/main" id="{4BDA7723-E5C9-F383-CC1B-E519946C9429}"/>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0C0"/>
              </a:solidFill>
              <a:effectLst/>
              <a:uLnTx/>
              <a:uFillTx/>
              <a:latin typeface="Calibri"/>
              <a:ea typeface="+mn-ea"/>
              <a:cs typeface="+mn-cs"/>
            </a:endParaRPr>
          </a:p>
        </p:txBody>
      </p:sp>
      <p:sp>
        <p:nvSpPr>
          <p:cNvPr id="2" name="TextBox 1">
            <a:extLst>
              <a:ext uri="{FF2B5EF4-FFF2-40B4-BE49-F238E27FC236}">
                <a16:creationId xmlns:a16="http://schemas.microsoft.com/office/drawing/2014/main" id="{C2C5BEF3-F9EF-8E04-0668-16D3E0885699}"/>
              </a:ext>
            </a:extLst>
          </p:cNvPr>
          <p:cNvSpPr txBox="1"/>
          <p:nvPr/>
        </p:nvSpPr>
        <p:spPr>
          <a:xfrm>
            <a:off x="137786" y="221315"/>
            <a:ext cx="9725714"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a:t>
            </a:r>
            <a:r>
              <a:rPr kumimoji="0" lang="ar-EG" sz="2400" b="1"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المحاضرة الثالثة</a:t>
            </a:r>
            <a:r>
              <a:rPr kumimoji="0" lang="ar-EG"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نظرية الاستخدامات والإشباعات.....من المتلقي السلبي إلى الجمهور النشط</a:t>
            </a:r>
          </a:p>
        </p:txBody>
      </p:sp>
      <p:sp>
        <p:nvSpPr>
          <p:cNvPr id="3" name="Rectangle: Rounded Corners 2">
            <a:extLst>
              <a:ext uri="{FF2B5EF4-FFF2-40B4-BE49-F238E27FC236}">
                <a16:creationId xmlns:a16="http://schemas.microsoft.com/office/drawing/2014/main" id="{A6D9DC14-04BB-EAAE-FF63-0192623216D2}"/>
              </a:ext>
            </a:extLst>
          </p:cNvPr>
          <p:cNvSpPr/>
          <p:nvPr/>
        </p:nvSpPr>
        <p:spPr>
          <a:xfrm>
            <a:off x="126477" y="816122"/>
            <a:ext cx="11681543"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15000"/>
              </a:lnSpc>
              <a:spcBef>
                <a:spcPts val="0"/>
              </a:spcBef>
              <a:spcAft>
                <a:spcPts val="800"/>
              </a:spcAft>
              <a:buClrTx/>
              <a:buSzTx/>
              <a:buFontTx/>
              <a:buNone/>
              <a:tabLst/>
              <a:defRPr/>
            </a:pPr>
            <a:r>
              <a:rPr kumimoji="0" lang="en-US"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التحديات التى تواجه تطبيق  النظرية في البيئة الرقمية الحديثة</a:t>
            </a:r>
            <a:endParaRPr kumimoji="0" lang="en-US"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4" name="Rectangle: Rounded Corners 3">
            <a:extLst>
              <a:ext uri="{FF2B5EF4-FFF2-40B4-BE49-F238E27FC236}">
                <a16:creationId xmlns:a16="http://schemas.microsoft.com/office/drawing/2014/main" id="{66EA0195-C9E3-C9F3-C9FE-45BCFB1BCCAD}"/>
              </a:ext>
            </a:extLst>
          </p:cNvPr>
          <p:cNvSpPr/>
          <p:nvPr/>
        </p:nvSpPr>
        <p:spPr>
          <a:xfrm>
            <a:off x="5089358" y="1643330"/>
            <a:ext cx="6976165" cy="708770"/>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15000"/>
              </a:lnSpc>
              <a:spcBef>
                <a:spcPts val="0"/>
              </a:spcBef>
              <a:spcAft>
                <a:spcPts val="800"/>
              </a:spcAft>
              <a:buClrTx/>
              <a:buSzTx/>
              <a:buFontTx/>
              <a:buNone/>
              <a:tabLst/>
              <a:defRPr/>
            </a:pP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Times New Roman" panose="02020603050405020304" pitchFamily="18" charset="0"/>
              </a:rPr>
              <a:t>2</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تأثير المحتوى المولد من المستخدمين  </a:t>
            </a:r>
            <a:r>
              <a:rPr kumimoji="0" lang="en-US" sz="24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UGC</a:t>
            </a:r>
            <a:endParaRPr kumimoji="0" lang="ar-EG" sz="24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9" name="TextBox 8">
            <a:extLst>
              <a:ext uri="{FF2B5EF4-FFF2-40B4-BE49-F238E27FC236}">
                <a16:creationId xmlns:a16="http://schemas.microsoft.com/office/drawing/2014/main" id="{B884DAB0-0CCF-93EC-DEDD-8122B4FBFA69}"/>
              </a:ext>
            </a:extLst>
          </p:cNvPr>
          <p:cNvSpPr txBox="1"/>
          <p:nvPr/>
        </p:nvSpPr>
        <p:spPr>
          <a:xfrm>
            <a:off x="4812631" y="2695925"/>
            <a:ext cx="7102642" cy="3143105"/>
          </a:xfrm>
          <a:prstGeom prst="rect">
            <a:avLst/>
          </a:prstGeom>
          <a:noFill/>
        </p:spPr>
        <p:txBody>
          <a:bodyPr wrap="square">
            <a:spAutoFit/>
          </a:bodyPr>
          <a:lstStyle/>
          <a:p>
            <a:pPr marL="0" marR="0" lvl="0" indent="0" algn="just" defTabSz="914400" rtl="1" eaLnBrk="1" fontAlgn="auto" latinLnBrk="0" hangingPunct="1">
              <a:lnSpc>
                <a:spcPct val="115000"/>
              </a:lnSpc>
              <a:spcBef>
                <a:spcPts val="0"/>
              </a:spcBef>
              <a:spcAft>
                <a:spcPts val="800"/>
              </a:spcAft>
              <a:buClrTx/>
              <a:buSzTx/>
              <a:buFontTx/>
              <a:buNone/>
              <a:tabLst/>
              <a:defRPr/>
            </a:pP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في البيئة الرقمية، لم تعد وسائل الإعلام التقليدية هي المصدر الوحيد للمحتوى، بل أصبح المستخدمون أنفسهم يساهمون في إنتاج المحتوى كما </a:t>
            </a:r>
            <a:r>
              <a:rPr kumimoji="0" lang="ar-SA" sz="2400" b="1" i="0" u="none" strike="noStrike" kern="0" cap="none" spc="0" normalizeH="0" baseline="0" noProof="0" dirty="0">
                <a:ln>
                  <a:noFill/>
                </a:ln>
                <a:solidFill>
                  <a:srgbClr val="002060"/>
                </a:solidFill>
                <a:effectLst/>
                <a:uLnTx/>
                <a:uFillTx/>
                <a:latin typeface="Calibri" panose="020F0502020204030204" pitchFamily="34" charset="0"/>
                <a:ea typeface="+mn-ea"/>
                <a:cs typeface="Times New Roman" panose="02020603050405020304" pitchFamily="18" charset="0"/>
              </a:rPr>
              <a:t>في</a:t>
            </a:r>
            <a:r>
              <a:rPr kumimoji="0" lang="en-US" sz="2400" b="1" i="0" u="none" strike="noStrike" kern="0" cap="none" spc="0" normalizeH="0" baseline="0" noProof="0" dirty="0">
                <a:ln>
                  <a:noFill/>
                </a:ln>
                <a:solidFill>
                  <a:srgbClr val="002060"/>
                </a:solidFill>
                <a:effectLst/>
                <a:uLnTx/>
                <a:uFillTx/>
                <a:latin typeface="Calibri" panose="020F0502020204030204" pitchFamily="34" charset="0"/>
                <a:ea typeface="+mn-ea"/>
                <a:cs typeface="+mn-cs"/>
              </a:rPr>
              <a:t>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TikTok</a:t>
            </a:r>
            <a:r>
              <a:rPr kumimoji="0" lang="ar-SA" sz="24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YouTube</a:t>
            </a:r>
            <a:r>
              <a:rPr kumimoji="0" lang="ar-SA" sz="24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a:t>
            </a:r>
            <a:r>
              <a:rPr kumimoji="0" lang="ar-SA" sz="5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Twitter</a:t>
            </a:r>
            <a:r>
              <a:rPr kumimoji="0" lang="en-US" sz="100" b="0" i="0" u="none" strike="noStrike" kern="0" cap="none" spc="0" normalizeH="0" baseline="0" noProof="0" dirty="0">
                <a:ln>
                  <a:noFill/>
                </a:ln>
                <a:solidFill>
                  <a:srgbClr val="002060"/>
                </a:solidFill>
                <a:effectLst/>
                <a:uLnTx/>
                <a:uFillTx/>
                <a:latin typeface="Calibri" panose="020F0502020204030204" pitchFamily="34" charset="0"/>
                <a:ea typeface="+mn-ea"/>
                <a:cs typeface="+mn-cs"/>
              </a:rPr>
              <a:t> </a:t>
            </a: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وهذا يُربك التصنيف التقليدي للوسائل والدوافع</a:t>
            </a:r>
            <a:r>
              <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a:t>
            </a:r>
          </a:p>
          <a:p>
            <a:pPr marL="0" marR="0" lvl="0" indent="0" algn="just" defTabSz="914400" rtl="1" eaLnBrk="1" fontAlgn="auto" latinLnBrk="0" hangingPunct="1">
              <a:lnSpc>
                <a:spcPct val="115000"/>
              </a:lnSpc>
              <a:spcBef>
                <a:spcPts val="0"/>
              </a:spcBef>
              <a:spcAft>
                <a:spcPts val="800"/>
              </a:spcAft>
              <a:buClrTx/>
              <a:buSzTx/>
              <a:buFontTx/>
              <a:buNone/>
              <a:tabLst/>
              <a:defRPr/>
            </a:pPr>
            <a:r>
              <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a:t>
            </a: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مثال</a:t>
            </a:r>
            <a:r>
              <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a:t>
            </a: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هل شخص ينشر فيديوهات تحفيزية على</a:t>
            </a:r>
            <a:r>
              <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Instagram</a:t>
            </a:r>
            <a:r>
              <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a:t>
            </a: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يسعى للإشباع الشخصي أم لتأثير جماعي؟ هل هو جمهور أم منتِج؟ النظرية لا تقدّم إجابة واضحة لهذه الأدوار الجديدة</a:t>
            </a:r>
            <a:r>
              <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a:t>
            </a:r>
          </a:p>
        </p:txBody>
      </p:sp>
      <p:pic>
        <p:nvPicPr>
          <p:cNvPr id="8" name="Picture 7">
            <a:extLst>
              <a:ext uri="{FF2B5EF4-FFF2-40B4-BE49-F238E27FC236}">
                <a16:creationId xmlns:a16="http://schemas.microsoft.com/office/drawing/2014/main" id="{0C94BA44-452F-7D5E-6CF9-48CE4D1DA5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786" y="1900989"/>
            <a:ext cx="4569492" cy="8151023"/>
          </a:xfrm>
          <a:prstGeom prst="rect">
            <a:avLst/>
          </a:prstGeom>
        </p:spPr>
      </p:pic>
    </p:spTree>
    <p:extLst>
      <p:ext uri="{BB962C8B-B14F-4D97-AF65-F5344CB8AC3E}">
        <p14:creationId xmlns:p14="http://schemas.microsoft.com/office/powerpoint/2010/main" val="33093556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F56034-8B4F-9572-D9BE-19349B68D245}"/>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6731A6C8-DE8C-84CB-D3B3-65C5D3C3F786}"/>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4B090AC5-4744-9E6A-F96A-C8AF62E573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7437" y="-180527"/>
            <a:ext cx="2258086" cy="1181593"/>
          </a:xfrm>
          <a:prstGeom prst="rect">
            <a:avLst/>
          </a:prstGeom>
        </p:spPr>
      </p:pic>
      <p:sp>
        <p:nvSpPr>
          <p:cNvPr id="11" name="Rectangle 10">
            <a:extLst>
              <a:ext uri="{FF2B5EF4-FFF2-40B4-BE49-F238E27FC236}">
                <a16:creationId xmlns:a16="http://schemas.microsoft.com/office/drawing/2014/main" id="{D9372ABD-317C-B94F-758D-372A156655A1}"/>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0C0"/>
              </a:solidFill>
              <a:effectLst/>
              <a:uLnTx/>
              <a:uFillTx/>
              <a:latin typeface="Calibri"/>
              <a:ea typeface="+mn-ea"/>
              <a:cs typeface="+mn-cs"/>
            </a:endParaRPr>
          </a:p>
        </p:txBody>
      </p:sp>
      <p:sp>
        <p:nvSpPr>
          <p:cNvPr id="2" name="TextBox 1">
            <a:extLst>
              <a:ext uri="{FF2B5EF4-FFF2-40B4-BE49-F238E27FC236}">
                <a16:creationId xmlns:a16="http://schemas.microsoft.com/office/drawing/2014/main" id="{646C59EB-2964-EAD2-15EC-7B6633B5FD51}"/>
              </a:ext>
            </a:extLst>
          </p:cNvPr>
          <p:cNvSpPr txBox="1"/>
          <p:nvPr/>
        </p:nvSpPr>
        <p:spPr>
          <a:xfrm>
            <a:off x="137786" y="221315"/>
            <a:ext cx="9725714"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a:t>
            </a:r>
            <a:r>
              <a:rPr kumimoji="0" lang="ar-EG" sz="2400" b="1"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المحاضرة الثالثة</a:t>
            </a:r>
            <a:r>
              <a:rPr kumimoji="0" lang="ar-EG"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نظرية الاستخدامات والإشباعات.....من المتلقي السلبي إلى الجمهور النشط</a:t>
            </a:r>
          </a:p>
        </p:txBody>
      </p:sp>
      <p:sp>
        <p:nvSpPr>
          <p:cNvPr id="3" name="Rectangle: Rounded Corners 2">
            <a:extLst>
              <a:ext uri="{FF2B5EF4-FFF2-40B4-BE49-F238E27FC236}">
                <a16:creationId xmlns:a16="http://schemas.microsoft.com/office/drawing/2014/main" id="{D8997C28-236B-3BA1-346E-24166832E511}"/>
              </a:ext>
            </a:extLst>
          </p:cNvPr>
          <p:cNvSpPr/>
          <p:nvPr/>
        </p:nvSpPr>
        <p:spPr>
          <a:xfrm>
            <a:off x="126477" y="816122"/>
            <a:ext cx="11681543"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15000"/>
              </a:lnSpc>
              <a:spcBef>
                <a:spcPts val="0"/>
              </a:spcBef>
              <a:spcAft>
                <a:spcPts val="800"/>
              </a:spcAft>
              <a:buClrTx/>
              <a:buSzTx/>
              <a:buFontTx/>
              <a:buNone/>
              <a:tabLst/>
              <a:defRPr/>
            </a:pPr>
            <a:r>
              <a:rPr kumimoji="0" lang="en-US"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التحديات التى تواجه النظرية في البيئة الرقمية الحديثة</a:t>
            </a:r>
            <a:endParaRPr kumimoji="0" lang="en-US"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5" name="TextBox 4">
            <a:extLst>
              <a:ext uri="{FF2B5EF4-FFF2-40B4-BE49-F238E27FC236}">
                <a16:creationId xmlns:a16="http://schemas.microsoft.com/office/drawing/2014/main" id="{4A997B5C-126F-6130-9373-90180818408F}"/>
              </a:ext>
            </a:extLst>
          </p:cNvPr>
          <p:cNvSpPr txBox="1"/>
          <p:nvPr/>
        </p:nvSpPr>
        <p:spPr>
          <a:xfrm>
            <a:off x="5089357" y="2352100"/>
            <a:ext cx="6976165" cy="4091569"/>
          </a:xfrm>
          <a:prstGeom prst="rect">
            <a:avLst/>
          </a:prstGeom>
          <a:noFill/>
        </p:spPr>
        <p:txBody>
          <a:bodyPr wrap="square">
            <a:spAutoFit/>
          </a:bodyPr>
          <a:lstStyle/>
          <a:p>
            <a:pPr marL="0" marR="0" lvl="0" indent="0" algn="r" defTabSz="914400" rtl="1" eaLnBrk="1" fontAlgn="auto" latinLnBrk="0" hangingPunct="1">
              <a:lnSpc>
                <a:spcPct val="115000"/>
              </a:lnSpc>
              <a:spcBef>
                <a:spcPts val="0"/>
              </a:spcBef>
              <a:spcAft>
                <a:spcPts val="800"/>
              </a:spcAft>
              <a:buClrTx/>
              <a:buSzTx/>
              <a:buFontTx/>
              <a:buNone/>
              <a:tabLst/>
              <a:defRPr/>
            </a:pPr>
            <a:r>
              <a:rPr kumimoji="0" lang="en-US" sz="1800" b="0" i="0" u="none" strike="noStrike" kern="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endPar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endParaRPr>
          </a:p>
          <a:p>
            <a:pPr marL="0" marR="0" lvl="0" indent="0" algn="just" defTabSz="914400" rtl="1" eaLnBrk="1" fontAlgn="auto" latinLnBrk="0" hangingPunct="1">
              <a:lnSpc>
                <a:spcPct val="115000"/>
              </a:lnSpc>
              <a:spcBef>
                <a:spcPts val="0"/>
              </a:spcBef>
              <a:spcAft>
                <a:spcPts val="800"/>
              </a:spcAft>
              <a:buClrTx/>
              <a:buSzTx/>
              <a:buFontTx/>
              <a:buNone/>
              <a:tabLst/>
              <a:defRPr/>
            </a:pP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في العالم الرقمي، تتغير دوافع الجمهور باستمرار، وقد تتداخل عدة دوافع في جلسة استخدام واحدة. </a:t>
            </a:r>
            <a:r>
              <a:rPr kumimoji="0" lang="ar-EG"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ف</a:t>
            </a: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مستخدم يبدأ بحثه بهدف تعلّمي، ثم ينتقل إلى محتوى ترفيهي، ثم يدخل في نقاش اجتماعي</a:t>
            </a:r>
            <a:r>
              <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all in 20 minutes.</a:t>
            </a:r>
          </a:p>
          <a:p>
            <a:pPr marL="0" marR="0" lvl="0" indent="0" algn="just" defTabSz="914400" rtl="1" eaLnBrk="1" fontAlgn="auto" latinLnBrk="0" hangingPunct="1">
              <a:lnSpc>
                <a:spcPct val="115000"/>
              </a:lnSpc>
              <a:spcBef>
                <a:spcPts val="0"/>
              </a:spcBef>
              <a:spcAft>
                <a:spcPts val="800"/>
              </a:spcAft>
              <a:buClrTx/>
              <a:buSzTx/>
              <a:buFontTx/>
              <a:buNone/>
              <a:tabLst/>
              <a:defRPr/>
            </a:pPr>
            <a:r>
              <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a:t>
            </a: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مثال</a:t>
            </a:r>
            <a:r>
              <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a:t>
            </a: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طالب يدخل</a:t>
            </a:r>
            <a:r>
              <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YouTube</a:t>
            </a:r>
            <a:r>
              <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a:t>
            </a: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لمشاهدة فيديو تعليمي ثم ينتهي به الأمر في مقطع ساخر، ثم في بث مباشر رياضي. </a:t>
            </a:r>
            <a:endParaRPr kumimoji="0" lang="ar-EG"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endParaRPr>
          </a:p>
          <a:p>
            <a:pPr marL="0" marR="0" lvl="0" indent="0" algn="just" defTabSz="914400" rtl="1" eaLnBrk="1" fontAlgn="auto" latinLnBrk="0" hangingPunct="1">
              <a:lnSpc>
                <a:spcPct val="115000"/>
              </a:lnSpc>
              <a:spcBef>
                <a:spcPts val="0"/>
              </a:spcBef>
              <a:spcAft>
                <a:spcPts val="800"/>
              </a:spcAft>
              <a:buClrTx/>
              <a:buSzTx/>
              <a:buFontTx/>
              <a:buNone/>
              <a:tabLst/>
              <a:defRPr/>
            </a:pP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هذه "الرحلة الإعلامية" المتداخلة لا تفسرها النظرية القديمة بمرونة كافية</a:t>
            </a:r>
            <a:r>
              <a:rPr kumimoji="0" lang="en-US" sz="1800" b="0" i="0" u="none" strike="noStrike" kern="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a:t>
            </a:r>
            <a:endPar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7">
            <a:extLst>
              <a:ext uri="{FF2B5EF4-FFF2-40B4-BE49-F238E27FC236}">
                <a16:creationId xmlns:a16="http://schemas.microsoft.com/office/drawing/2014/main" id="{98853D0E-D2FA-2C0A-9D57-DF0CE96977A3}"/>
              </a:ext>
            </a:extLst>
          </p:cNvPr>
          <p:cNvSpPr/>
          <p:nvPr/>
        </p:nvSpPr>
        <p:spPr>
          <a:xfrm>
            <a:off x="5089357" y="1828274"/>
            <a:ext cx="6976165" cy="708770"/>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15000"/>
              </a:lnSpc>
              <a:spcBef>
                <a:spcPts val="0"/>
              </a:spcBef>
              <a:spcAft>
                <a:spcPts val="800"/>
              </a:spcAft>
              <a:buClrTx/>
              <a:buSzTx/>
              <a:buFontTx/>
              <a:buNone/>
              <a:tabLst/>
              <a:defRPr/>
            </a:pPr>
            <a:r>
              <a:rPr kumimoji="0" lang="ar-EG" sz="24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3. التغير السريع في دوافع الاستخدام</a:t>
            </a:r>
          </a:p>
        </p:txBody>
      </p:sp>
      <p:pic>
        <p:nvPicPr>
          <p:cNvPr id="9" name="Picture 8">
            <a:extLst>
              <a:ext uri="{FF2B5EF4-FFF2-40B4-BE49-F238E27FC236}">
                <a16:creationId xmlns:a16="http://schemas.microsoft.com/office/drawing/2014/main" id="{D9E78C98-252E-DBBE-EBC6-EAE3E258B6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6477" y="1828274"/>
            <a:ext cx="4738708" cy="8506111"/>
          </a:xfrm>
          <a:prstGeom prst="rect">
            <a:avLst/>
          </a:prstGeom>
        </p:spPr>
      </p:pic>
    </p:spTree>
    <p:extLst>
      <p:ext uri="{BB962C8B-B14F-4D97-AF65-F5344CB8AC3E}">
        <p14:creationId xmlns:p14="http://schemas.microsoft.com/office/powerpoint/2010/main" val="39935076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CB144C-3957-7A16-16D9-9A4756ECBA66}"/>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E7BBDDBF-025B-B954-32D2-F4583A9679B3}"/>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FF1EF6D5-9F12-7160-1B4B-BE6C3BA8B8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7437" y="-180527"/>
            <a:ext cx="2258086" cy="1181593"/>
          </a:xfrm>
          <a:prstGeom prst="rect">
            <a:avLst/>
          </a:prstGeom>
        </p:spPr>
      </p:pic>
      <p:sp>
        <p:nvSpPr>
          <p:cNvPr id="11" name="Rectangle 10">
            <a:extLst>
              <a:ext uri="{FF2B5EF4-FFF2-40B4-BE49-F238E27FC236}">
                <a16:creationId xmlns:a16="http://schemas.microsoft.com/office/drawing/2014/main" id="{295D839D-0909-FBD8-D9B0-81CB867FF6FC}"/>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0C0"/>
              </a:solidFill>
              <a:effectLst/>
              <a:uLnTx/>
              <a:uFillTx/>
              <a:latin typeface="Calibri"/>
              <a:ea typeface="+mn-ea"/>
              <a:cs typeface="+mn-cs"/>
            </a:endParaRPr>
          </a:p>
        </p:txBody>
      </p:sp>
      <p:sp>
        <p:nvSpPr>
          <p:cNvPr id="2" name="TextBox 1">
            <a:extLst>
              <a:ext uri="{FF2B5EF4-FFF2-40B4-BE49-F238E27FC236}">
                <a16:creationId xmlns:a16="http://schemas.microsoft.com/office/drawing/2014/main" id="{7D4FDFCC-2CB2-AE09-0B50-08E5040C3508}"/>
              </a:ext>
            </a:extLst>
          </p:cNvPr>
          <p:cNvSpPr txBox="1"/>
          <p:nvPr/>
        </p:nvSpPr>
        <p:spPr>
          <a:xfrm>
            <a:off x="137786" y="221315"/>
            <a:ext cx="9725714"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a:t>
            </a:r>
            <a:r>
              <a:rPr kumimoji="0" lang="ar-EG" sz="2400" b="1"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المحاضرة الثالثة</a:t>
            </a:r>
            <a:r>
              <a:rPr kumimoji="0" lang="ar-EG"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نظرية الاستخدامات والإشباعات.....من المتلقي السلبي إلى الجمهور النشط</a:t>
            </a:r>
          </a:p>
        </p:txBody>
      </p:sp>
      <p:sp>
        <p:nvSpPr>
          <p:cNvPr id="3" name="Rectangle: Rounded Corners 2">
            <a:extLst>
              <a:ext uri="{FF2B5EF4-FFF2-40B4-BE49-F238E27FC236}">
                <a16:creationId xmlns:a16="http://schemas.microsoft.com/office/drawing/2014/main" id="{D0AE4A54-4CA7-68B3-423E-6E338702ADDF}"/>
              </a:ext>
            </a:extLst>
          </p:cNvPr>
          <p:cNvSpPr/>
          <p:nvPr/>
        </p:nvSpPr>
        <p:spPr>
          <a:xfrm>
            <a:off x="126477" y="816122"/>
            <a:ext cx="11681543"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15000"/>
              </a:lnSpc>
              <a:spcBef>
                <a:spcPts val="0"/>
              </a:spcBef>
              <a:spcAft>
                <a:spcPts val="800"/>
              </a:spcAft>
              <a:buClrTx/>
              <a:buSzTx/>
              <a:buFontTx/>
              <a:buNone/>
              <a:tabLst/>
              <a:defRPr/>
            </a:pP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ملاحظات في صالح النظرية رغم النقد</a:t>
            </a:r>
          </a:p>
        </p:txBody>
      </p:sp>
      <p:sp>
        <p:nvSpPr>
          <p:cNvPr id="5" name="TextBox 4">
            <a:extLst>
              <a:ext uri="{FF2B5EF4-FFF2-40B4-BE49-F238E27FC236}">
                <a16:creationId xmlns:a16="http://schemas.microsoft.com/office/drawing/2014/main" id="{6C53F054-5D12-A8D6-26E2-737293274589}"/>
              </a:ext>
            </a:extLst>
          </p:cNvPr>
          <p:cNvSpPr txBox="1"/>
          <p:nvPr/>
        </p:nvSpPr>
        <p:spPr>
          <a:xfrm>
            <a:off x="1569146" y="1658034"/>
            <a:ext cx="10238874" cy="1546770"/>
          </a:xfrm>
          <a:prstGeom prst="rect">
            <a:avLst/>
          </a:prstGeom>
          <a:noFill/>
        </p:spPr>
        <p:txBody>
          <a:bodyPr wrap="square">
            <a:spAutoFit/>
          </a:bodyPr>
          <a:lstStyle/>
          <a:p>
            <a:pPr marL="342900" marR="0" lvl="0" indent="-342900" algn="r" defTabSz="914400" rtl="1" eaLnBrk="1" fontAlgn="auto" latinLnBrk="0" hangingPunct="1">
              <a:lnSpc>
                <a:spcPct val="115000"/>
              </a:lnSpc>
              <a:spcBef>
                <a:spcPts val="0"/>
              </a:spcBef>
              <a:spcAft>
                <a:spcPts val="800"/>
              </a:spcAft>
              <a:buClrTx/>
              <a:buSzPts val="1000"/>
              <a:buFont typeface="Symbol" panose="05050102010706020507" pitchFamily="18" charset="2"/>
              <a:buChar char=""/>
              <a:tabLst>
                <a:tab pos="457200" algn="l"/>
              </a:tabLst>
              <a:defRPr/>
            </a:pP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النظرية ما زالت مهمة لفهم سلوك الجمهور في المرحلة التفاعلية</a:t>
            </a:r>
            <a:r>
              <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a:t>
            </a:r>
          </a:p>
          <a:p>
            <a:pPr marL="342900" marR="0" lvl="0" indent="-342900" algn="r" defTabSz="914400" rtl="1" eaLnBrk="1" fontAlgn="auto" latinLnBrk="0" hangingPunct="1">
              <a:lnSpc>
                <a:spcPct val="115000"/>
              </a:lnSpc>
              <a:spcBef>
                <a:spcPts val="0"/>
              </a:spcBef>
              <a:spcAft>
                <a:spcPts val="800"/>
              </a:spcAft>
              <a:buClrTx/>
              <a:buSzPts val="1000"/>
              <a:buFont typeface="Symbol" panose="05050102010706020507" pitchFamily="18" charset="2"/>
              <a:buChar char=""/>
              <a:tabLst>
                <a:tab pos="457200" algn="l"/>
              </a:tabLst>
              <a:defRPr/>
            </a:pP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تصلح كأساس لبناء نظريات هجينة تدمج بين السلوك الفردي والعوامل التقنية والخوارزمية</a:t>
            </a:r>
            <a:r>
              <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a:t>
            </a:r>
          </a:p>
          <a:p>
            <a:pPr marL="342900" marR="0" lvl="0" indent="-342900" algn="r" defTabSz="914400" rtl="1" eaLnBrk="1" fontAlgn="auto" latinLnBrk="0" hangingPunct="1">
              <a:lnSpc>
                <a:spcPct val="115000"/>
              </a:lnSpc>
              <a:spcBef>
                <a:spcPts val="0"/>
              </a:spcBef>
              <a:spcAft>
                <a:spcPts val="800"/>
              </a:spcAft>
              <a:buClrTx/>
              <a:buSzPts val="1000"/>
              <a:buFont typeface="Symbol" panose="05050102010706020507" pitchFamily="18" charset="2"/>
              <a:buChar char=""/>
              <a:tabLst>
                <a:tab pos="457200" algn="l"/>
              </a:tabLst>
              <a:defRPr/>
            </a:pP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تحافظ على قوتها في التحليل النوعي لسلوكيات الجمهور، خاصة في البحث الميداني</a:t>
            </a:r>
            <a:r>
              <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a:t>
            </a:r>
          </a:p>
        </p:txBody>
      </p:sp>
      <p:pic>
        <p:nvPicPr>
          <p:cNvPr id="9" name="Picture 8">
            <a:extLst>
              <a:ext uri="{FF2B5EF4-FFF2-40B4-BE49-F238E27FC236}">
                <a16:creationId xmlns:a16="http://schemas.microsoft.com/office/drawing/2014/main" id="{0FB666A5-91A9-7FFF-83EC-881F6964DA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0801" y="3337946"/>
            <a:ext cx="7790398" cy="6630325"/>
          </a:xfrm>
          <a:prstGeom prst="rect">
            <a:avLst/>
          </a:prstGeom>
        </p:spPr>
      </p:pic>
    </p:spTree>
    <p:extLst>
      <p:ext uri="{BB962C8B-B14F-4D97-AF65-F5344CB8AC3E}">
        <p14:creationId xmlns:p14="http://schemas.microsoft.com/office/powerpoint/2010/main" val="283656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A70977-88EC-CDF8-16CF-F1E116F11B69}"/>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7090B3D9-A81B-779D-F55F-87CB4A7E0A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D663FEE-118D-06E6-47F2-59E1F6CF6CC5}"/>
              </a:ext>
            </a:extLst>
          </p:cNvPr>
          <p:cNvSpPr/>
          <p:nvPr/>
        </p:nvSpPr>
        <p:spPr>
          <a:xfrm flipV="1">
            <a:off x="103860" y="6888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DEC34019-5D57-04B8-13A7-B1D48BAD0402}"/>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1" y="-43542"/>
            <a:ext cx="8790943" cy="5381157"/>
          </a:xfrm>
        </p:spPr>
      </p:pic>
      <p:sp>
        <p:nvSpPr>
          <p:cNvPr id="12" name="TextBox 11">
            <a:extLst>
              <a:ext uri="{FF2B5EF4-FFF2-40B4-BE49-F238E27FC236}">
                <a16:creationId xmlns:a16="http://schemas.microsoft.com/office/drawing/2014/main" id="{E9D2F244-96CA-72F0-054E-1B2A76D83412}"/>
              </a:ext>
            </a:extLst>
          </p:cNvPr>
          <p:cNvSpPr txBox="1"/>
          <p:nvPr/>
        </p:nvSpPr>
        <p:spPr>
          <a:xfrm>
            <a:off x="4709957" y="5866782"/>
            <a:ext cx="4886463" cy="52197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Dr. Shereen farouk</a:t>
            </a:r>
          </a:p>
        </p:txBody>
      </p:sp>
      <p:pic>
        <p:nvPicPr>
          <p:cNvPr id="6" name="Graphic 21">
            <a:extLst>
              <a:ext uri="{FF2B5EF4-FFF2-40B4-BE49-F238E27FC236}">
                <a16:creationId xmlns:a16="http://schemas.microsoft.com/office/drawing/2014/main" id="{58BBBDCD-6708-36E3-0E51-0FCAEF075F0F}"/>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Rounded Corners 2">
            <a:extLst>
              <a:ext uri="{FF2B5EF4-FFF2-40B4-BE49-F238E27FC236}">
                <a16:creationId xmlns:a16="http://schemas.microsoft.com/office/drawing/2014/main" id="{7F41F8A6-9963-D68A-5971-4DD0113C904C}"/>
              </a:ext>
            </a:extLst>
          </p:cNvPr>
          <p:cNvSpPr/>
          <p:nvPr/>
        </p:nvSpPr>
        <p:spPr>
          <a:xfrm>
            <a:off x="1540043" y="4170877"/>
            <a:ext cx="9705887" cy="1667711"/>
          </a:xfrm>
          <a:prstGeom prst="roundRect">
            <a:avLst/>
          </a:prstGeom>
          <a:solidFill>
            <a:srgbClr val="002060"/>
          </a:solidFill>
          <a:ln/>
        </p:spPr>
        <p:style>
          <a:lnRef idx="1">
            <a:schemeClr val="accent1"/>
          </a:lnRef>
          <a:fillRef idx="3">
            <a:schemeClr val="accent1"/>
          </a:fillRef>
          <a:effectRef idx="2">
            <a:schemeClr val="accent1"/>
          </a:effectRef>
          <a:fontRef idx="minor">
            <a:schemeClr val="lt1"/>
          </a:fontRef>
        </p:style>
        <p:txBody>
          <a:bodyPr rtlCol="0" anchor="ctr"/>
          <a:lstStyle/>
          <a:p>
            <a:pPr algn="ctr" rtl="1"/>
            <a:r>
              <a:rPr lang="ar-EG" sz="2800" b="1" kern="0" dirty="0">
                <a:solidFill>
                  <a:schemeClr val="bg1"/>
                </a:solidFill>
                <a:latin typeface="Calibri" panose="020F0502020204030204" pitchFamily="34" charset="0"/>
                <a:cs typeface="Calibri" panose="020F0502020204030204" pitchFamily="34" charset="0"/>
              </a:rPr>
              <a:t>المحاضرة الثالثة: </a:t>
            </a:r>
            <a:endParaRPr lang="en-US" sz="2800" b="1" kern="0" dirty="0">
              <a:solidFill>
                <a:schemeClr val="bg1"/>
              </a:solidFill>
              <a:latin typeface="Calibri" panose="020F0502020204030204" pitchFamily="34" charset="0"/>
              <a:cs typeface="Calibri" panose="020F0502020204030204" pitchFamily="34" charset="0"/>
            </a:endParaRPr>
          </a:p>
          <a:p>
            <a:pPr algn="ctr" rtl="1"/>
            <a:r>
              <a:rPr lang="ar-EG" sz="2800" b="1" kern="0" dirty="0">
                <a:solidFill>
                  <a:schemeClr val="bg1"/>
                </a:solidFill>
                <a:latin typeface="Calibri" panose="020F0502020204030204" pitchFamily="34" charset="0"/>
                <a:cs typeface="Calibri" panose="020F0502020204030204" pitchFamily="34" charset="0"/>
              </a:rPr>
              <a:t>تطبيقات نظرية الاستخدامات والإشباعات في  العصر الرقمي</a:t>
            </a:r>
          </a:p>
        </p:txBody>
      </p:sp>
      <p:sp>
        <p:nvSpPr>
          <p:cNvPr id="8" name="Rectangle: Rounded Corners 7">
            <a:extLst>
              <a:ext uri="{FF2B5EF4-FFF2-40B4-BE49-F238E27FC236}">
                <a16:creationId xmlns:a16="http://schemas.microsoft.com/office/drawing/2014/main" id="{0E0FBB7C-6939-8193-4AAD-0319788847BF}"/>
              </a:ext>
            </a:extLst>
          </p:cNvPr>
          <p:cNvSpPr/>
          <p:nvPr/>
        </p:nvSpPr>
        <p:spPr>
          <a:xfrm>
            <a:off x="5511844" y="6388752"/>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ar-EG" sz="2000" b="1" dirty="0">
                <a:solidFill>
                  <a:schemeClr val="bg1"/>
                </a:solidFill>
                <a:latin typeface="Times New Roman" panose="02020603050405020304" pitchFamily="18" charset="0"/>
                <a:cs typeface="Times New Roman" panose="02020603050405020304" pitchFamily="18" charset="0"/>
              </a:rPr>
              <a:t>3</a:t>
            </a:r>
            <a:endParaRPr lang="en-US" sz="20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22202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15D024-A262-02A7-DAC9-9BE41C8C5D2E}"/>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572E8025-DEDC-FA66-8736-175292AD1C4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66102CA7-F7F5-A3AE-B29E-230DCA65CB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7437" y="-180527"/>
            <a:ext cx="2258086" cy="1181593"/>
          </a:xfrm>
          <a:prstGeom prst="rect">
            <a:avLst/>
          </a:prstGeom>
        </p:spPr>
      </p:pic>
      <p:sp>
        <p:nvSpPr>
          <p:cNvPr id="11" name="Rectangle 10">
            <a:extLst>
              <a:ext uri="{FF2B5EF4-FFF2-40B4-BE49-F238E27FC236}">
                <a16:creationId xmlns:a16="http://schemas.microsoft.com/office/drawing/2014/main" id="{75F60620-5C4C-F2F2-EBB6-A59A1587925A}"/>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7560FCE4-1D4B-26D6-5BD6-9C83033AD47E}"/>
              </a:ext>
            </a:extLst>
          </p:cNvPr>
          <p:cNvSpPr txBox="1"/>
          <p:nvPr/>
        </p:nvSpPr>
        <p:spPr>
          <a:xfrm>
            <a:off x="137786" y="221315"/>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الثالثة</a:t>
            </a:r>
            <a:r>
              <a:rPr lang="ar-EG" sz="2400" kern="0" dirty="0">
                <a:solidFill>
                  <a:srgbClr val="002060"/>
                </a:solidFill>
                <a:latin typeface="Calibri" panose="020F0502020204030204" pitchFamily="34" charset="0"/>
                <a:cs typeface="Calibri" panose="020F0502020204030204" pitchFamily="34" charset="0"/>
              </a:rPr>
              <a:t>: نظرية الاستخدامات والإشباعات.....من المتلقي السلبي إلى الجمهور النشط</a:t>
            </a:r>
          </a:p>
        </p:txBody>
      </p:sp>
      <p:sp>
        <p:nvSpPr>
          <p:cNvPr id="3" name="Rectangle: Rounded Corners 2">
            <a:extLst>
              <a:ext uri="{FF2B5EF4-FFF2-40B4-BE49-F238E27FC236}">
                <a16:creationId xmlns:a16="http://schemas.microsoft.com/office/drawing/2014/main" id="{780FF82F-A8C7-858C-9A3D-63CDA7A38B4D}"/>
              </a:ext>
            </a:extLst>
          </p:cNvPr>
          <p:cNvSpPr/>
          <p:nvPr/>
        </p:nvSpPr>
        <p:spPr>
          <a:xfrm>
            <a:off x="215547" y="944232"/>
            <a:ext cx="11681543"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أولاً: كيف تغيرت وسائل الإشباع في ظل الإعلام الرقمي (  شبكات التواصل الاجتماعي)؟</a:t>
            </a:r>
            <a:endParaRPr lang="en-US" sz="2800" b="1" kern="0" dirty="0">
              <a:solidFill>
                <a:schemeClr val="bg1"/>
              </a:solidFill>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A7DE26E6-3C36-2B4C-F8EC-BB98878FCA7D}"/>
              </a:ext>
            </a:extLst>
          </p:cNvPr>
          <p:cNvSpPr txBox="1"/>
          <p:nvPr/>
        </p:nvSpPr>
        <p:spPr>
          <a:xfrm>
            <a:off x="4365873" y="2161133"/>
            <a:ext cx="7699650" cy="4197752"/>
          </a:xfrm>
          <a:prstGeom prst="rect">
            <a:avLst/>
          </a:prstGeom>
          <a:noFill/>
        </p:spPr>
        <p:txBody>
          <a:bodyPr wrap="square">
            <a:spAutoFit/>
          </a:bodyPr>
          <a:lstStyle/>
          <a:p>
            <a:pPr marL="0" marR="0" algn="just" rtl="1">
              <a:lnSpc>
                <a:spcPct val="115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مع تطوّر وسائل الإعلام وانتقالها إلى المنصات الرقمية وتطبيقات التواصل الاجتماعي، لم تتغير فقط الأدوات، بل تغيرت طبيعة الوصول إلى الإشباع الإعلامي. </a:t>
            </a:r>
            <a:endParaRPr lang="ar-EG" sz="2400" kern="0" dirty="0">
              <a:solidFill>
                <a:srgbClr val="002060"/>
              </a:solidFill>
              <a:latin typeface="Calibri" panose="020F0502020204030204" pitchFamily="34" charset="0"/>
              <a:cs typeface="Calibri" panose="020F0502020204030204" pitchFamily="34" charset="0"/>
            </a:endParaRPr>
          </a:p>
          <a:p>
            <a:pPr marL="0" marR="0" algn="just" rtl="1">
              <a:lnSpc>
                <a:spcPct val="115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فبينما كانت الوسائل التقليدية (كالصحف والتلفزيون) تقدم محتوى ثابتًا في أوقات محددة، باتت وسائل الإشباع في العصر الرقمي</a:t>
            </a:r>
            <a:r>
              <a:rPr lang="en-US" sz="2400" kern="0" dirty="0">
                <a:solidFill>
                  <a:srgbClr val="002060"/>
                </a:solidFill>
                <a:latin typeface="Calibri" panose="020F0502020204030204" pitchFamily="34" charset="0"/>
                <a:cs typeface="Calibri" panose="020F0502020204030204" pitchFamily="34" charset="0"/>
              </a:rPr>
              <a:t>:</a:t>
            </a:r>
          </a:p>
          <a:p>
            <a:pPr marL="0" marR="0" algn="just" rtl="1">
              <a:lnSpc>
                <a:spcPct val="115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لحظية وفورية: </a:t>
            </a:r>
            <a:r>
              <a:rPr lang="ar-SA" sz="2400" kern="0" dirty="0">
                <a:solidFill>
                  <a:srgbClr val="002060"/>
                </a:solidFill>
                <a:latin typeface="Calibri" panose="020F0502020204030204" pitchFamily="34" charset="0"/>
                <a:cs typeface="Calibri" panose="020F0502020204030204" pitchFamily="34" charset="0"/>
              </a:rPr>
              <a:t>الوصول للمحتوى أصبح لحظيًا</a:t>
            </a:r>
            <a:r>
              <a:rPr lang="en-US" sz="2400"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on-demand</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مما غيّر إيقاع الاستهلاك الإعلامي</a:t>
            </a:r>
            <a:r>
              <a:rPr lang="en-US" sz="2400" kern="0" dirty="0">
                <a:solidFill>
                  <a:srgbClr val="002060"/>
                </a:solidFill>
                <a:latin typeface="Calibri" panose="020F0502020204030204" pitchFamily="34" charset="0"/>
                <a:cs typeface="Calibri" panose="020F0502020204030204" pitchFamily="34" charset="0"/>
              </a:rPr>
              <a:t>.</a:t>
            </a:r>
          </a:p>
          <a:p>
            <a:pPr marL="0" marR="0" algn="just" rtl="1">
              <a:lnSpc>
                <a:spcPct val="115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مخصصة شخصيًا</a:t>
            </a:r>
            <a:r>
              <a:rPr lang="en-US" sz="2400" b="1"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Calibri" panose="020F0502020204030204" pitchFamily="34" charset="0"/>
                <a:cs typeface="Calibri" panose="020F0502020204030204" pitchFamily="34" charset="0"/>
              </a:rPr>
              <a:t>(</a:t>
            </a:r>
            <a:r>
              <a:rPr lang="en-US" sz="2400" kern="0" dirty="0">
                <a:solidFill>
                  <a:srgbClr val="002060"/>
                </a:solidFill>
                <a:latin typeface="Times New Roman" panose="02020603050405020304" pitchFamily="18" charset="0"/>
                <a:cs typeface="Times New Roman" panose="02020603050405020304" pitchFamily="18" charset="0"/>
              </a:rPr>
              <a:t>Personalized</a:t>
            </a:r>
            <a:r>
              <a:rPr lang="en-US" sz="2400" kern="0" dirty="0">
                <a:solidFill>
                  <a:srgbClr val="002060"/>
                </a:solidFill>
                <a:latin typeface="Calibri" panose="020F0502020204030204" pitchFamily="34" charset="0"/>
                <a:cs typeface="Calibri" panose="020F0502020204030204" pitchFamily="34" charset="0"/>
              </a:rPr>
              <a:t>):</a:t>
            </a:r>
            <a:r>
              <a:rPr lang="ar-SA" sz="2400" kern="0" dirty="0">
                <a:solidFill>
                  <a:srgbClr val="002060"/>
                </a:solidFill>
                <a:latin typeface="Calibri" panose="020F0502020204030204" pitchFamily="34" charset="0"/>
                <a:cs typeface="Calibri" panose="020F0502020204030204" pitchFamily="34" charset="0"/>
              </a:rPr>
              <a:t>خوارزميات التوصية تقدم للمستخدم محتوى يتوافق مع اهتماماته السابقة</a:t>
            </a:r>
            <a:r>
              <a:rPr lang="en-US" sz="2400" kern="0" dirty="0">
                <a:solidFill>
                  <a:srgbClr val="002060"/>
                </a:solidFill>
                <a:latin typeface="Calibri" panose="020F0502020204030204" pitchFamily="34" charset="0"/>
                <a:cs typeface="Calibri" panose="020F0502020204030204" pitchFamily="34" charset="0"/>
              </a:rPr>
              <a:t>.</a:t>
            </a:r>
          </a:p>
        </p:txBody>
      </p:sp>
      <p:pic>
        <p:nvPicPr>
          <p:cNvPr id="8" name="Picture 7">
            <a:extLst>
              <a:ext uri="{FF2B5EF4-FFF2-40B4-BE49-F238E27FC236}">
                <a16:creationId xmlns:a16="http://schemas.microsoft.com/office/drawing/2014/main" id="{CDE552E5-2D39-E484-405D-6BA0497ABE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6477" y="1914254"/>
            <a:ext cx="4096504" cy="8151431"/>
          </a:xfrm>
          <a:prstGeom prst="rect">
            <a:avLst/>
          </a:prstGeom>
        </p:spPr>
      </p:pic>
    </p:spTree>
    <p:extLst>
      <p:ext uri="{BB962C8B-B14F-4D97-AF65-F5344CB8AC3E}">
        <p14:creationId xmlns:p14="http://schemas.microsoft.com/office/powerpoint/2010/main" val="20204600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1B26C1-9EFF-5C10-FFC0-A8544D614F2B}"/>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BF35384F-5258-14C0-507A-588CB70E328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6F96A0DA-5CBF-6113-1007-8951AB3A86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7437" y="-180527"/>
            <a:ext cx="2258086" cy="1181593"/>
          </a:xfrm>
          <a:prstGeom prst="rect">
            <a:avLst/>
          </a:prstGeom>
        </p:spPr>
      </p:pic>
      <p:sp>
        <p:nvSpPr>
          <p:cNvPr id="11" name="Rectangle 10">
            <a:extLst>
              <a:ext uri="{FF2B5EF4-FFF2-40B4-BE49-F238E27FC236}">
                <a16:creationId xmlns:a16="http://schemas.microsoft.com/office/drawing/2014/main" id="{8AFE2D4C-C078-7035-A71C-EB71B8BCFB72}"/>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30807EC3-2177-3A8D-5574-71B8D69955BB}"/>
              </a:ext>
            </a:extLst>
          </p:cNvPr>
          <p:cNvSpPr txBox="1"/>
          <p:nvPr/>
        </p:nvSpPr>
        <p:spPr>
          <a:xfrm>
            <a:off x="137786" y="221315"/>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الثالثة</a:t>
            </a:r>
            <a:r>
              <a:rPr lang="ar-EG" sz="2400" kern="0" dirty="0">
                <a:solidFill>
                  <a:srgbClr val="002060"/>
                </a:solidFill>
                <a:latin typeface="Calibri" panose="020F0502020204030204" pitchFamily="34" charset="0"/>
                <a:cs typeface="Calibri" panose="020F0502020204030204" pitchFamily="34" charset="0"/>
              </a:rPr>
              <a:t>: نظرية الاستخدامات والإشباعات.....من المتلقي السلبي إلى الجمهور النشط</a:t>
            </a:r>
          </a:p>
        </p:txBody>
      </p:sp>
      <p:sp>
        <p:nvSpPr>
          <p:cNvPr id="5" name="TextBox 4">
            <a:extLst>
              <a:ext uri="{FF2B5EF4-FFF2-40B4-BE49-F238E27FC236}">
                <a16:creationId xmlns:a16="http://schemas.microsoft.com/office/drawing/2014/main" id="{880E374D-ED4B-6AB4-43FF-410CACFA0386}"/>
              </a:ext>
            </a:extLst>
          </p:cNvPr>
          <p:cNvSpPr txBox="1"/>
          <p:nvPr/>
        </p:nvSpPr>
        <p:spPr>
          <a:xfrm>
            <a:off x="3681663" y="3920867"/>
            <a:ext cx="8108724" cy="2396233"/>
          </a:xfrm>
          <a:prstGeom prst="rect">
            <a:avLst/>
          </a:prstGeom>
          <a:noFill/>
        </p:spPr>
        <p:txBody>
          <a:bodyPr wrap="square">
            <a:spAutoFit/>
          </a:bodyPr>
          <a:lstStyle/>
          <a:p>
            <a:pPr marL="0" marR="0" algn="justLow" rtl="1">
              <a:lnSpc>
                <a:spcPct val="115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مثال توضيحي</a:t>
            </a:r>
            <a:r>
              <a:rPr lang="en-US" sz="2400" kern="0" dirty="0">
                <a:solidFill>
                  <a:srgbClr val="002060"/>
                </a:solidFill>
                <a:latin typeface="Calibri" panose="020F0502020204030204" pitchFamily="34" charset="0"/>
                <a:cs typeface="Calibri" panose="020F0502020204030204" pitchFamily="34" charset="0"/>
              </a:rPr>
              <a:t>:</a:t>
            </a:r>
          </a:p>
          <a:p>
            <a:pPr marL="0" marR="0" algn="justLow" rtl="1">
              <a:lnSpc>
                <a:spcPct val="115000"/>
              </a:lnSpc>
              <a:spcAft>
                <a:spcPts val="800"/>
              </a:spcAft>
            </a:pPr>
            <a:r>
              <a:rPr lang="ar-SA" sz="2400" kern="0" dirty="0">
                <a:solidFill>
                  <a:srgbClr val="002060"/>
                </a:solidFill>
                <a:latin typeface="Calibri" panose="020F0502020204030204" pitchFamily="34" charset="0"/>
                <a:cs typeface="Calibri" panose="020F0502020204030204" pitchFamily="34" charset="0"/>
              </a:rPr>
              <a:t>في الما</a:t>
            </a:r>
            <a:r>
              <a:rPr lang="ar-EG" sz="2400" kern="0" dirty="0">
                <a:solidFill>
                  <a:srgbClr val="002060"/>
                </a:solidFill>
                <a:latin typeface="Calibri" panose="020F0502020204030204" pitchFamily="34" charset="0"/>
                <a:cs typeface="Calibri" panose="020F0502020204030204" pitchFamily="34" charset="0"/>
              </a:rPr>
              <a:t>ضي</a:t>
            </a:r>
            <a:r>
              <a:rPr lang="ar-SA" sz="2400" kern="0" dirty="0">
                <a:solidFill>
                  <a:srgbClr val="002060"/>
                </a:solidFill>
                <a:latin typeface="Calibri" panose="020F0502020204030204" pitchFamily="34" charset="0"/>
                <a:cs typeface="Calibri" panose="020F0502020204030204" pitchFamily="34" charset="0"/>
              </a:rPr>
              <a:t>، كانت البرامج </a:t>
            </a:r>
            <a:r>
              <a:rPr lang="ar-EG" sz="2400" kern="0" dirty="0">
                <a:solidFill>
                  <a:srgbClr val="002060"/>
                </a:solidFill>
                <a:latin typeface="Calibri" panose="020F0502020204030204" pitchFamily="34" charset="0"/>
                <a:cs typeface="+mj-cs"/>
              </a:rPr>
              <a:t>الترفيهية</a:t>
            </a:r>
            <a:r>
              <a:rPr lang="ar-SA" sz="2400" kern="0" dirty="0">
                <a:solidFill>
                  <a:srgbClr val="002060"/>
                </a:solidFill>
                <a:latin typeface="Calibri" panose="020F0502020204030204" pitchFamily="34" charset="0"/>
                <a:cs typeface="Calibri" panose="020F0502020204030204" pitchFamily="34" charset="0"/>
              </a:rPr>
              <a:t> تُعرض في</a:t>
            </a:r>
            <a:r>
              <a:rPr lang="ar-EG" sz="2400" kern="0" dirty="0">
                <a:solidFill>
                  <a:srgbClr val="002060"/>
                </a:solidFill>
                <a:latin typeface="Calibri" panose="020F0502020204030204" pitchFamily="34" charset="0"/>
                <a:cs typeface="Calibri" panose="020F0502020204030204" pitchFamily="34" charset="0"/>
              </a:rPr>
              <a:t> وقت </a:t>
            </a:r>
            <a:r>
              <a:rPr lang="ar-SA" sz="2400" kern="0" dirty="0">
                <a:solidFill>
                  <a:srgbClr val="002060"/>
                </a:solidFill>
                <a:latin typeface="Calibri" panose="020F0502020204030204" pitchFamily="34" charset="0"/>
                <a:cs typeface="Calibri" panose="020F0502020204030204" pitchFamily="34" charset="0"/>
              </a:rPr>
              <a:t>محدد على التلفزيون. </a:t>
            </a:r>
            <a:endParaRPr lang="ar-EG" sz="2400" kern="0" dirty="0">
              <a:solidFill>
                <a:srgbClr val="002060"/>
              </a:solidFill>
              <a:latin typeface="Calibri" panose="020F0502020204030204" pitchFamily="34" charset="0"/>
              <a:cs typeface="Calibri" panose="020F0502020204030204" pitchFamily="34" charset="0"/>
            </a:endParaRPr>
          </a:p>
          <a:p>
            <a:pPr marL="0" marR="0" algn="justLow" rtl="1">
              <a:lnSpc>
                <a:spcPct val="115000"/>
              </a:lnSpc>
              <a:spcAft>
                <a:spcPts val="800"/>
              </a:spcAft>
            </a:pPr>
            <a:r>
              <a:rPr lang="ar-SA" sz="2400" kern="0" dirty="0">
                <a:solidFill>
                  <a:srgbClr val="002060"/>
                </a:solidFill>
                <a:latin typeface="Calibri" panose="020F0502020204030204" pitchFamily="34" charset="0"/>
                <a:cs typeface="Calibri" panose="020F0502020204030204" pitchFamily="34" charset="0"/>
              </a:rPr>
              <a:t>اليوم، يمكن للمستخدم مشاهدة محتوى مماثل (وأحيانًا أكثر </a:t>
            </a:r>
            <a:r>
              <a:rPr lang="ar-EG" sz="2400" kern="0" dirty="0">
                <a:solidFill>
                  <a:srgbClr val="002060"/>
                </a:solidFill>
                <a:latin typeface="Calibri" panose="020F0502020204030204" pitchFamily="34" charset="0"/>
                <a:cs typeface="+mj-cs"/>
              </a:rPr>
              <a:t>جذباً</a:t>
            </a:r>
            <a:r>
              <a:rPr lang="ar-SA" sz="2400" kern="0" dirty="0">
                <a:solidFill>
                  <a:srgbClr val="002060"/>
                </a:solidFill>
                <a:latin typeface="Calibri" panose="020F0502020204030204" pitchFamily="34" charset="0"/>
                <a:cs typeface="Calibri" panose="020F0502020204030204" pitchFamily="34" charset="0"/>
              </a:rPr>
              <a:t>) في أي وقت على</a:t>
            </a:r>
            <a:r>
              <a:rPr lang="en-US" sz="2400"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Times New Roman" panose="02020603050405020304" pitchFamily="18" charset="0"/>
                <a:cs typeface="Times New Roman" panose="02020603050405020304" pitchFamily="18" charset="0"/>
              </a:rPr>
              <a:t>TikTok</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أو</a:t>
            </a:r>
            <a:r>
              <a:rPr lang="en-US" sz="2400"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Times New Roman" panose="02020603050405020304" pitchFamily="18" charset="0"/>
                <a:cs typeface="Times New Roman" panose="02020603050405020304" pitchFamily="18" charset="0"/>
              </a:rPr>
              <a:t>Instagram Reels</a:t>
            </a:r>
            <a:r>
              <a:rPr lang="ar-SA" sz="2400" kern="0" dirty="0">
                <a:solidFill>
                  <a:srgbClr val="002060"/>
                </a:solidFill>
                <a:latin typeface="Calibri" panose="020F0502020204030204" pitchFamily="34" charset="0"/>
                <a:cs typeface="Calibri" panose="020F0502020204030204" pitchFamily="34" charset="0"/>
              </a:rPr>
              <a:t>، مع إمكانية التفاعل المبا</a:t>
            </a:r>
            <a:r>
              <a:rPr lang="ar-EG" sz="2400" kern="0" dirty="0">
                <a:solidFill>
                  <a:srgbClr val="002060"/>
                </a:solidFill>
                <a:latin typeface="Calibri" panose="020F0502020204030204" pitchFamily="34" charset="0"/>
                <a:cs typeface="Calibri" panose="020F0502020204030204" pitchFamily="34" charset="0"/>
              </a:rPr>
              <a:t>شر</a:t>
            </a:r>
            <a:r>
              <a:rPr lang="ar-SA" sz="2400" kern="0" dirty="0">
                <a:solidFill>
                  <a:srgbClr val="002060"/>
                </a:solidFill>
                <a:latin typeface="Calibri" panose="020F0502020204030204" pitchFamily="34" charset="0"/>
                <a:cs typeface="Calibri" panose="020F0502020204030204" pitchFamily="34" charset="0"/>
              </a:rPr>
              <a:t>، مما يحقق إشباعًا أسرع وأكثر تخصيصًا</a:t>
            </a:r>
            <a:r>
              <a:rPr lang="en-US" sz="18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7">
            <a:extLst>
              <a:ext uri="{FF2B5EF4-FFF2-40B4-BE49-F238E27FC236}">
                <a16:creationId xmlns:a16="http://schemas.microsoft.com/office/drawing/2014/main" id="{BCE1298C-C916-F325-175A-7C28E65E1D25}"/>
              </a:ext>
            </a:extLst>
          </p:cNvPr>
          <p:cNvSpPr/>
          <p:nvPr/>
        </p:nvSpPr>
        <p:spPr>
          <a:xfrm>
            <a:off x="383980" y="827574"/>
            <a:ext cx="11681543"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أولاً: كيف تغيرت وسائل الإشباع في ظل السوشيال ميديا؟</a:t>
            </a:r>
            <a:endParaRPr lang="en-US" sz="2800" b="1" kern="0" dirty="0">
              <a:solidFill>
                <a:schemeClr val="bg1"/>
              </a:solidFill>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7C192B2E-2D7F-79B6-9607-9E763753DD2D}"/>
              </a:ext>
            </a:extLst>
          </p:cNvPr>
          <p:cNvSpPr txBox="1"/>
          <p:nvPr/>
        </p:nvSpPr>
        <p:spPr>
          <a:xfrm>
            <a:off x="3681663" y="1536344"/>
            <a:ext cx="8108724" cy="2290050"/>
          </a:xfrm>
          <a:prstGeom prst="rect">
            <a:avLst/>
          </a:prstGeom>
          <a:noFill/>
        </p:spPr>
        <p:txBody>
          <a:bodyPr wrap="square">
            <a:spAutoFit/>
          </a:bodyPr>
          <a:lstStyle/>
          <a:p>
            <a:pPr marL="0" marR="0" algn="r" rtl="1">
              <a:lnSpc>
                <a:spcPct val="115000"/>
              </a:lnSpc>
              <a:spcAft>
                <a:spcPts val="800"/>
              </a:spcAft>
              <a:buNone/>
            </a:pPr>
            <a:endParaRPr lang="en-US" sz="1800" kern="0" dirty="0">
              <a:solidFill>
                <a:srgbClr val="002060"/>
              </a:solidFill>
              <a:latin typeface="Calibri" panose="020F0502020204030204" pitchFamily="34" charset="0"/>
              <a:cs typeface="Calibri" panose="020F0502020204030204" pitchFamily="34" charset="0"/>
            </a:endParaRPr>
          </a:p>
          <a:p>
            <a:pPr marL="0" marR="0" algn="just" rtl="1">
              <a:lnSpc>
                <a:spcPct val="115000"/>
              </a:lnSpc>
              <a:spcAft>
                <a:spcPts val="800"/>
              </a:spcAft>
              <a:buNone/>
            </a:pPr>
            <a:r>
              <a:rPr lang="ar-EG" sz="18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تفاعلية: </a:t>
            </a:r>
            <a:r>
              <a:rPr lang="ar-SA" sz="2400" kern="0" dirty="0">
                <a:solidFill>
                  <a:srgbClr val="002060"/>
                </a:solidFill>
                <a:latin typeface="Calibri" panose="020F0502020204030204" pitchFamily="34" charset="0"/>
                <a:cs typeface="Calibri" panose="020F0502020204030204" pitchFamily="34" charset="0"/>
              </a:rPr>
              <a:t>لم يعد الجمهور متلقيًا فقط، بل يعلق، يشارك، يصنع المحتوى، ويوجّه الآخرين</a:t>
            </a:r>
            <a:r>
              <a:rPr lang="en-US" sz="2400" kern="0" dirty="0">
                <a:solidFill>
                  <a:srgbClr val="002060"/>
                </a:solidFill>
                <a:latin typeface="Calibri" panose="020F0502020204030204" pitchFamily="34" charset="0"/>
                <a:cs typeface="Calibri" panose="020F0502020204030204" pitchFamily="34" charset="0"/>
              </a:rPr>
              <a:t>.</a:t>
            </a:r>
          </a:p>
          <a:p>
            <a:pPr marL="0" marR="0" algn="just" rtl="1">
              <a:lnSpc>
                <a:spcPct val="115000"/>
              </a:lnSpc>
              <a:spcAft>
                <a:spcPts val="800"/>
              </a:spcAft>
            </a:pPr>
            <a:r>
              <a:rPr lang="ar-EG"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مفتوحة المصدر: </a:t>
            </a:r>
            <a:r>
              <a:rPr lang="ar-SA" sz="2400" kern="0" dirty="0">
                <a:solidFill>
                  <a:srgbClr val="002060"/>
                </a:solidFill>
                <a:latin typeface="Calibri" panose="020F0502020204030204" pitchFamily="34" charset="0"/>
                <a:cs typeface="Calibri" panose="020F0502020204030204" pitchFamily="34" charset="0"/>
              </a:rPr>
              <a:t>المحتوى لم يعد حكرًا على المؤسسات الإعلامية؛ بل يصنعه المستخدمون العاديون</a:t>
            </a:r>
            <a:r>
              <a:rPr lang="en-US" sz="2400" kern="0" dirty="0">
                <a:solidFill>
                  <a:srgbClr val="002060"/>
                </a:solidFill>
                <a:latin typeface="Calibri" panose="020F0502020204030204" pitchFamily="34" charset="0"/>
                <a:cs typeface="Calibri" panose="020F0502020204030204" pitchFamily="34" charset="0"/>
              </a:rPr>
              <a:t>.</a:t>
            </a:r>
          </a:p>
        </p:txBody>
      </p:sp>
      <p:pic>
        <p:nvPicPr>
          <p:cNvPr id="9" name="Picture 8">
            <a:extLst>
              <a:ext uri="{FF2B5EF4-FFF2-40B4-BE49-F238E27FC236}">
                <a16:creationId xmlns:a16="http://schemas.microsoft.com/office/drawing/2014/main" id="{9FEAB101-EA31-A596-C13F-25E986CE0D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162" y="1880584"/>
            <a:ext cx="3641501" cy="8185101"/>
          </a:xfrm>
          <a:prstGeom prst="rect">
            <a:avLst/>
          </a:prstGeom>
        </p:spPr>
      </p:pic>
    </p:spTree>
    <p:extLst>
      <p:ext uri="{BB962C8B-B14F-4D97-AF65-F5344CB8AC3E}">
        <p14:creationId xmlns:p14="http://schemas.microsoft.com/office/powerpoint/2010/main" val="1889763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75CDBB-2CB9-EBDD-75AB-C2B0B1D7C191}"/>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5B1A7D85-3190-1B74-AF57-0E74AF3E78E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7BD4FCC6-E2F5-A7FC-75CA-4FFB8825E49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7437" y="-180527"/>
            <a:ext cx="2258086" cy="1181593"/>
          </a:xfrm>
          <a:prstGeom prst="rect">
            <a:avLst/>
          </a:prstGeom>
        </p:spPr>
      </p:pic>
      <p:sp>
        <p:nvSpPr>
          <p:cNvPr id="11" name="Rectangle 10">
            <a:extLst>
              <a:ext uri="{FF2B5EF4-FFF2-40B4-BE49-F238E27FC236}">
                <a16:creationId xmlns:a16="http://schemas.microsoft.com/office/drawing/2014/main" id="{597F02D0-C6C7-877C-6B51-C9F9D495E489}"/>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1968DFF8-D4C5-D8C3-DEF9-D0E46EF90121}"/>
              </a:ext>
            </a:extLst>
          </p:cNvPr>
          <p:cNvSpPr txBox="1"/>
          <p:nvPr/>
        </p:nvSpPr>
        <p:spPr>
          <a:xfrm>
            <a:off x="137786" y="221315"/>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الثالثة</a:t>
            </a:r>
            <a:r>
              <a:rPr lang="ar-EG" sz="2400" kern="0" dirty="0">
                <a:solidFill>
                  <a:srgbClr val="002060"/>
                </a:solidFill>
                <a:latin typeface="Calibri" panose="020F0502020204030204" pitchFamily="34" charset="0"/>
                <a:cs typeface="Calibri" panose="020F0502020204030204" pitchFamily="34" charset="0"/>
              </a:rPr>
              <a:t>: نظرية الاستخدامات والإشباعات.....من المتلقي السلبي إلى الجمهور النشط</a:t>
            </a:r>
          </a:p>
        </p:txBody>
      </p:sp>
      <p:sp>
        <p:nvSpPr>
          <p:cNvPr id="3" name="Rectangle: Rounded Corners 2">
            <a:extLst>
              <a:ext uri="{FF2B5EF4-FFF2-40B4-BE49-F238E27FC236}">
                <a16:creationId xmlns:a16="http://schemas.microsoft.com/office/drawing/2014/main" id="{E16F5246-D107-0EA0-C6E4-53E7A366D514}"/>
              </a:ext>
            </a:extLst>
          </p:cNvPr>
          <p:cNvSpPr/>
          <p:nvPr/>
        </p:nvSpPr>
        <p:spPr>
          <a:xfrm>
            <a:off x="255228" y="766439"/>
            <a:ext cx="11681543"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0" dirty="0">
                <a:solidFill>
                  <a:schemeClr val="bg1"/>
                </a:solidFill>
                <a:latin typeface="Calibri" panose="020F0502020204030204" pitchFamily="34" charset="0"/>
                <a:cs typeface="Calibri" panose="020F0502020204030204" pitchFamily="34" charset="0"/>
              </a:rPr>
              <a:t>ثانيًا: نماذج استخدام النظرية في تحليل محتوى </a:t>
            </a:r>
            <a:r>
              <a:rPr lang="en-US" sz="2800" b="1" kern="0" dirty="0">
                <a:solidFill>
                  <a:schemeClr val="bg1"/>
                </a:solidFill>
                <a:latin typeface="Times New Roman" panose="02020603050405020304" pitchFamily="18" charset="0"/>
                <a:cs typeface="Times New Roman" panose="02020603050405020304" pitchFamily="18" charset="0"/>
              </a:rPr>
              <a:t>TikTok</a:t>
            </a:r>
            <a:r>
              <a:rPr lang="en-US" sz="2800" b="1" kern="0" dirty="0">
                <a:solidFill>
                  <a:schemeClr val="bg1"/>
                </a:solidFill>
                <a:latin typeface="Calibri" panose="020F0502020204030204" pitchFamily="34" charset="0"/>
                <a:cs typeface="Calibri" panose="020F0502020204030204" pitchFamily="34" charset="0"/>
              </a:rPr>
              <a:t> </a:t>
            </a:r>
            <a:r>
              <a:rPr lang="en-US" sz="2800" b="1" kern="0" dirty="0">
                <a:solidFill>
                  <a:schemeClr val="bg1"/>
                </a:solidFill>
                <a:latin typeface="Times New Roman" panose="02020603050405020304" pitchFamily="18" charset="0"/>
                <a:cs typeface="Times New Roman" panose="02020603050405020304" pitchFamily="18" charset="0"/>
              </a:rPr>
              <a:t>&amp;Instagram</a:t>
            </a:r>
            <a:r>
              <a:rPr lang="en-US" sz="2800" b="1" kern="0" dirty="0">
                <a:solidFill>
                  <a:schemeClr val="bg1"/>
                </a:solidFill>
                <a:latin typeface="Calibri" panose="020F0502020204030204" pitchFamily="34" charset="0"/>
                <a:cs typeface="+mj-cs"/>
              </a:rPr>
              <a:t> </a:t>
            </a:r>
            <a:r>
              <a:rPr lang="en-US" sz="2800" b="1" kern="0" dirty="0">
                <a:solidFill>
                  <a:schemeClr val="bg1"/>
                </a:solidFill>
                <a:latin typeface="Times New Roman" panose="02020603050405020304" pitchFamily="18" charset="0"/>
                <a:cs typeface="Times New Roman" panose="02020603050405020304" pitchFamily="18" charset="0"/>
              </a:rPr>
              <a:t>&amp;YouTube</a:t>
            </a:r>
          </a:p>
        </p:txBody>
      </p:sp>
      <p:sp>
        <p:nvSpPr>
          <p:cNvPr id="5" name="TextBox 4">
            <a:extLst>
              <a:ext uri="{FF2B5EF4-FFF2-40B4-BE49-F238E27FC236}">
                <a16:creationId xmlns:a16="http://schemas.microsoft.com/office/drawing/2014/main" id="{BD021B99-41DC-9145-8438-20837942CE98}"/>
              </a:ext>
            </a:extLst>
          </p:cNvPr>
          <p:cNvSpPr txBox="1"/>
          <p:nvPr/>
        </p:nvSpPr>
        <p:spPr>
          <a:xfrm>
            <a:off x="4403557" y="2341549"/>
            <a:ext cx="7488683" cy="4298613"/>
          </a:xfrm>
          <a:prstGeom prst="rect">
            <a:avLst/>
          </a:prstGeom>
          <a:noFill/>
        </p:spPr>
        <p:txBody>
          <a:bodyPr wrap="square">
            <a:spAutoFit/>
          </a:bodyPr>
          <a:lstStyle/>
          <a:p>
            <a:pPr marL="0" marR="0" algn="r" rtl="1">
              <a:spcAft>
                <a:spcPts val="800"/>
              </a:spcAft>
              <a:buNone/>
            </a:pPr>
            <a:r>
              <a:rPr lang="ar-EG" sz="2400" kern="0" dirty="0">
                <a:solidFill>
                  <a:srgbClr val="002060"/>
                </a:solidFill>
                <a:latin typeface="Calibri" panose="020F0502020204030204" pitchFamily="34" charset="0"/>
                <a:cs typeface="Calibri" panose="020F0502020204030204" pitchFamily="34" charset="0"/>
              </a:rPr>
              <a:t>1.</a:t>
            </a:r>
            <a:r>
              <a:rPr lang="ar-SA" sz="2400" b="1" kern="0" dirty="0">
                <a:solidFill>
                  <a:srgbClr val="002060"/>
                </a:solidFill>
                <a:latin typeface="Calibri" panose="020F0502020204030204" pitchFamily="34" charset="0"/>
                <a:cs typeface="Calibri" panose="020F0502020204030204" pitchFamily="34" charset="0"/>
              </a:rPr>
              <a:t>الحاجات العاطفية والترفيهية</a:t>
            </a:r>
            <a:r>
              <a:rPr lang="en-US" sz="2400" b="1" kern="0" dirty="0">
                <a:solidFill>
                  <a:srgbClr val="002060"/>
                </a:solidFill>
                <a:latin typeface="Calibri" panose="020F0502020204030204" pitchFamily="34" charset="0"/>
                <a:cs typeface="Calibri" panose="020F0502020204030204" pitchFamily="34" charset="0"/>
              </a:rPr>
              <a:t>:</a:t>
            </a:r>
          </a:p>
          <a:p>
            <a:pPr marL="0" marR="0" algn="r" rtl="1">
              <a:spcAft>
                <a:spcPts val="800"/>
              </a:spcAft>
              <a:buNone/>
            </a:pPr>
            <a:r>
              <a:rPr lang="ar-SA" sz="2400" kern="0" dirty="0">
                <a:solidFill>
                  <a:srgbClr val="002060"/>
                </a:solidFill>
                <a:latin typeface="Calibri" panose="020F0502020204030204" pitchFamily="34" charset="0"/>
                <a:cs typeface="Calibri" panose="020F0502020204030204" pitchFamily="34" charset="0"/>
              </a:rPr>
              <a:t>المستخدمون يلجؤون إلى المنصة للترفيه اللحظي، عبر فيديوهات قصيرة ومسلية (رقص، تحديات، نكت). هذا النوع من المحتوى يشبع حاجات الهروب من الواقع وتغيير المزاج</a:t>
            </a:r>
            <a:r>
              <a:rPr lang="en-US" sz="2400" kern="0" dirty="0">
                <a:solidFill>
                  <a:srgbClr val="002060"/>
                </a:solidFill>
                <a:latin typeface="Calibri" panose="020F0502020204030204" pitchFamily="34" charset="0"/>
                <a:cs typeface="Calibri" panose="020F0502020204030204" pitchFamily="34" charset="0"/>
              </a:rPr>
              <a:t>.</a:t>
            </a:r>
          </a:p>
          <a:p>
            <a:pPr marL="0" marR="0" algn="r" rtl="1">
              <a:spcAft>
                <a:spcPts val="800"/>
              </a:spcAft>
              <a:buNone/>
            </a:pPr>
            <a:r>
              <a:rPr lang="ar-EG" sz="2400" kern="0" dirty="0">
                <a:solidFill>
                  <a:srgbClr val="002060"/>
                </a:solidFill>
                <a:latin typeface="Calibri" panose="020F0502020204030204" pitchFamily="34" charset="0"/>
                <a:cs typeface="Calibri" panose="020F0502020204030204" pitchFamily="34" charset="0"/>
              </a:rPr>
              <a:t>2.</a:t>
            </a:r>
            <a:r>
              <a:rPr lang="ar-SA" sz="2400" b="1" kern="0" dirty="0">
                <a:solidFill>
                  <a:srgbClr val="002060"/>
                </a:solidFill>
                <a:latin typeface="Calibri" panose="020F0502020204030204" pitchFamily="34" charset="0"/>
                <a:cs typeface="Calibri" panose="020F0502020204030204" pitchFamily="34" charset="0"/>
              </a:rPr>
              <a:t>الحاجات الاجتماعية</a:t>
            </a:r>
            <a:r>
              <a:rPr lang="en-US" sz="2400" b="1" kern="0" dirty="0">
                <a:solidFill>
                  <a:srgbClr val="002060"/>
                </a:solidFill>
                <a:latin typeface="Calibri" panose="020F0502020204030204" pitchFamily="34" charset="0"/>
                <a:cs typeface="Calibri" panose="020F0502020204030204" pitchFamily="34" charset="0"/>
              </a:rPr>
              <a:t>:</a:t>
            </a:r>
          </a:p>
          <a:p>
            <a:pPr marL="0" marR="0" algn="r" rtl="1">
              <a:spcAft>
                <a:spcPts val="800"/>
              </a:spcAft>
              <a:buNone/>
            </a:pPr>
            <a:r>
              <a:rPr lang="ar-SA" sz="2400" kern="0" dirty="0">
                <a:solidFill>
                  <a:srgbClr val="002060"/>
                </a:solidFill>
                <a:latin typeface="Calibri" panose="020F0502020204030204" pitchFamily="34" charset="0"/>
                <a:cs typeface="Calibri" panose="020F0502020204030204" pitchFamily="34" charset="0"/>
              </a:rPr>
              <a:t>من خلال التفاعل بالتعليقات أو المشاركة في "الترند"، يشعر المستخدم بالانتماء إلى مجتمع رقمي</a:t>
            </a:r>
            <a:r>
              <a:rPr lang="en-US" sz="2400" kern="0" dirty="0">
                <a:solidFill>
                  <a:srgbClr val="002060"/>
                </a:solidFill>
                <a:latin typeface="Calibri" panose="020F0502020204030204" pitchFamily="34" charset="0"/>
                <a:cs typeface="Calibri" panose="020F0502020204030204" pitchFamily="34" charset="0"/>
              </a:rPr>
              <a:t>.</a:t>
            </a:r>
          </a:p>
          <a:p>
            <a:pPr marL="0" marR="0" algn="r" rtl="1">
              <a:spcAft>
                <a:spcPts val="800"/>
              </a:spcAft>
              <a:buNone/>
            </a:pPr>
            <a:r>
              <a:rPr lang="ar-EG" sz="2400" kern="0" dirty="0">
                <a:solidFill>
                  <a:srgbClr val="002060"/>
                </a:solidFill>
                <a:latin typeface="Calibri" panose="020F0502020204030204" pitchFamily="34" charset="0"/>
                <a:cs typeface="Calibri" panose="020F0502020204030204" pitchFamily="34" charset="0"/>
              </a:rPr>
              <a:t>3.</a:t>
            </a:r>
            <a:r>
              <a:rPr lang="ar-SA" sz="2400" b="1" kern="0" dirty="0">
                <a:solidFill>
                  <a:srgbClr val="002060"/>
                </a:solidFill>
                <a:latin typeface="Calibri" panose="020F0502020204030204" pitchFamily="34" charset="0"/>
                <a:cs typeface="Calibri" panose="020F0502020204030204" pitchFamily="34" charset="0"/>
              </a:rPr>
              <a:t>حاجات التعبير عن الذات</a:t>
            </a:r>
            <a:r>
              <a:rPr lang="en-US" sz="2400" b="1" kern="0" dirty="0">
                <a:solidFill>
                  <a:srgbClr val="002060"/>
                </a:solidFill>
                <a:latin typeface="Calibri" panose="020F0502020204030204" pitchFamily="34" charset="0"/>
                <a:cs typeface="Calibri" panose="020F0502020204030204" pitchFamily="34" charset="0"/>
              </a:rPr>
              <a:t>:</a:t>
            </a:r>
          </a:p>
          <a:p>
            <a:pPr marL="0" marR="0" algn="just" rtl="1">
              <a:spcAft>
                <a:spcPts val="800"/>
              </a:spcAft>
              <a:buNone/>
            </a:pPr>
            <a:r>
              <a:rPr lang="ar-SA" sz="2400" kern="0" dirty="0">
                <a:solidFill>
                  <a:srgbClr val="002060"/>
                </a:solidFill>
                <a:latin typeface="Calibri" panose="020F0502020204030204" pitchFamily="34" charset="0"/>
                <a:cs typeface="Calibri" panose="020F0502020204030204" pitchFamily="34" charset="0"/>
              </a:rPr>
              <a:t>عبر إنشاء فيديوهات شخصية، يحقق المستخدم حضورًا رقميًا يعكس هويته أو رسالته</a:t>
            </a:r>
            <a:r>
              <a:rPr lang="en-US" sz="2400" kern="0" dirty="0">
                <a:solidFill>
                  <a:srgbClr val="002060"/>
                </a:solidFill>
                <a:latin typeface="Calibri" panose="020F0502020204030204" pitchFamily="34" charset="0"/>
                <a:cs typeface="Calibri" panose="020F0502020204030204" pitchFamily="34" charset="0"/>
              </a:rPr>
              <a:t>.</a:t>
            </a:r>
          </a:p>
        </p:txBody>
      </p:sp>
      <p:sp>
        <p:nvSpPr>
          <p:cNvPr id="8" name="Rectangle 7">
            <a:extLst>
              <a:ext uri="{FF2B5EF4-FFF2-40B4-BE49-F238E27FC236}">
                <a16:creationId xmlns:a16="http://schemas.microsoft.com/office/drawing/2014/main" id="{DF296611-20B2-AAC3-FB2C-166EF1B0920D}"/>
              </a:ext>
            </a:extLst>
          </p:cNvPr>
          <p:cNvSpPr/>
          <p:nvPr/>
        </p:nvSpPr>
        <p:spPr>
          <a:xfrm>
            <a:off x="1708392" y="1513021"/>
            <a:ext cx="8292766" cy="708770"/>
          </a:xfrm>
          <a:prstGeom prst="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dirty="0"/>
              <a:t>منصة </a:t>
            </a:r>
            <a:r>
              <a:rPr lang="en-US" sz="2800" dirty="0">
                <a:latin typeface="Times New Roman" panose="02020603050405020304" pitchFamily="18" charset="0"/>
                <a:cs typeface="Times New Roman" panose="02020603050405020304" pitchFamily="18" charset="0"/>
              </a:rPr>
              <a:t>TikTok</a:t>
            </a:r>
            <a:r>
              <a:rPr lang="ar-EG" sz="2800" dirty="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1911B66B-72CE-076C-E67A-6B3F3177430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828" y="2461082"/>
            <a:ext cx="4370705" cy="7260958"/>
          </a:xfrm>
          <a:prstGeom prst="rect">
            <a:avLst/>
          </a:prstGeom>
        </p:spPr>
      </p:pic>
    </p:spTree>
    <p:extLst>
      <p:ext uri="{BB962C8B-B14F-4D97-AF65-F5344CB8AC3E}">
        <p14:creationId xmlns:p14="http://schemas.microsoft.com/office/powerpoint/2010/main" val="2544394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2D6308-90ED-243A-115B-D11F13CC4774}"/>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24617AE4-54A8-6A1D-B559-B34B6F2C7A8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3E818608-D938-436B-8C61-E859A0C579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7437" y="-180527"/>
            <a:ext cx="2258086" cy="1181593"/>
          </a:xfrm>
          <a:prstGeom prst="rect">
            <a:avLst/>
          </a:prstGeom>
        </p:spPr>
      </p:pic>
      <p:sp>
        <p:nvSpPr>
          <p:cNvPr id="11" name="Rectangle 10">
            <a:extLst>
              <a:ext uri="{FF2B5EF4-FFF2-40B4-BE49-F238E27FC236}">
                <a16:creationId xmlns:a16="http://schemas.microsoft.com/office/drawing/2014/main" id="{A9967F64-92D3-7648-134F-F8D798B75A2A}"/>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3130295E-ACF1-C6CA-42F1-BF47F12DFE29}"/>
              </a:ext>
            </a:extLst>
          </p:cNvPr>
          <p:cNvSpPr txBox="1"/>
          <p:nvPr/>
        </p:nvSpPr>
        <p:spPr>
          <a:xfrm>
            <a:off x="137786" y="221315"/>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الثالثة</a:t>
            </a:r>
            <a:r>
              <a:rPr lang="ar-EG" sz="2400" kern="0" dirty="0">
                <a:solidFill>
                  <a:srgbClr val="002060"/>
                </a:solidFill>
                <a:latin typeface="Calibri" panose="020F0502020204030204" pitchFamily="34" charset="0"/>
                <a:cs typeface="Calibri" panose="020F0502020204030204" pitchFamily="34" charset="0"/>
              </a:rPr>
              <a:t>: نظرية الاستخدامات والإشباعات.....من المتلقي السلبي إلى الجمهور النشط</a:t>
            </a:r>
          </a:p>
        </p:txBody>
      </p:sp>
      <p:sp>
        <p:nvSpPr>
          <p:cNvPr id="5" name="TextBox 4">
            <a:extLst>
              <a:ext uri="{FF2B5EF4-FFF2-40B4-BE49-F238E27FC236}">
                <a16:creationId xmlns:a16="http://schemas.microsoft.com/office/drawing/2014/main" id="{B91F5BFB-064F-7BE2-70CB-8009D05D07F1}"/>
              </a:ext>
            </a:extLst>
          </p:cNvPr>
          <p:cNvSpPr txBox="1"/>
          <p:nvPr/>
        </p:nvSpPr>
        <p:spPr>
          <a:xfrm>
            <a:off x="5059384" y="3104933"/>
            <a:ext cx="6777789" cy="2348528"/>
          </a:xfrm>
          <a:prstGeom prst="rect">
            <a:avLst/>
          </a:prstGeom>
          <a:noFill/>
        </p:spPr>
        <p:txBody>
          <a:bodyPr wrap="square">
            <a:spAutoFit/>
          </a:bodyPr>
          <a:lstStyle/>
          <a:p>
            <a:pPr marL="0" marR="0" algn="r" rtl="1">
              <a:spcAft>
                <a:spcPts val="800"/>
              </a:spcAft>
              <a:buNone/>
            </a:pPr>
            <a:endParaRPr lang="en-US" sz="100" kern="0" dirty="0">
              <a:solidFill>
                <a:srgbClr val="002060"/>
              </a:solidFill>
              <a:latin typeface="Calibri" panose="020F0502020204030204" pitchFamily="34" charset="0"/>
              <a:cs typeface="Calibri" panose="020F0502020204030204" pitchFamily="34" charset="0"/>
            </a:endParaRPr>
          </a:p>
          <a:p>
            <a:pPr marL="0" marR="0" algn="r" rtl="1">
              <a:spcAft>
                <a:spcPts val="800"/>
              </a:spcAft>
              <a:buNone/>
            </a:pPr>
            <a:r>
              <a:rPr lang="en-US" sz="1800" kern="0" dirty="0">
                <a:solidFill>
                  <a:srgbClr val="002060"/>
                </a:solidFill>
                <a:latin typeface="Calibri" panose="020F0502020204030204" pitchFamily="34" charset="0"/>
                <a:cs typeface="Calibri" panose="020F0502020204030204" pitchFamily="34" charset="0"/>
              </a:rPr>
              <a:t>📌 </a:t>
            </a:r>
            <a:r>
              <a:rPr lang="ar-SA" sz="2800" b="1" kern="0" dirty="0">
                <a:solidFill>
                  <a:srgbClr val="002060"/>
                </a:solidFill>
                <a:latin typeface="Calibri" panose="020F0502020204030204" pitchFamily="34" charset="0"/>
                <a:cs typeface="Calibri" panose="020F0502020204030204" pitchFamily="34" charset="0"/>
              </a:rPr>
              <a:t>مثال واقعي</a:t>
            </a:r>
            <a:r>
              <a:rPr lang="en-US" sz="2800" b="1" kern="0" dirty="0">
                <a:solidFill>
                  <a:srgbClr val="002060"/>
                </a:solidFill>
                <a:latin typeface="Calibri" panose="020F0502020204030204" pitchFamily="34" charset="0"/>
                <a:cs typeface="Calibri" panose="020F0502020204030204" pitchFamily="34" charset="0"/>
              </a:rPr>
              <a:t>:</a:t>
            </a:r>
          </a:p>
          <a:p>
            <a:pPr marL="0" marR="0" algn="just" rtl="1">
              <a:lnSpc>
                <a:spcPct val="150000"/>
              </a:lnSpc>
              <a:spcAft>
                <a:spcPts val="800"/>
              </a:spcAft>
            </a:pPr>
            <a:r>
              <a:rPr lang="ar-SA" sz="2400" kern="0" dirty="0">
                <a:solidFill>
                  <a:srgbClr val="002060"/>
                </a:solidFill>
                <a:latin typeface="Calibri" panose="020F0502020204030204" pitchFamily="34" charset="0"/>
                <a:cs typeface="Calibri" panose="020F0502020204030204" pitchFamily="34" charset="0"/>
              </a:rPr>
              <a:t>مستخدم ينشر فيديو توعوي عن الصحة النفسية، ويتلقى تفاعلًا واسعًا. في هذه الحالة، المنصة تشبع حاجته إلى التعبير عن الذات والتأثير الاجتماعي</a:t>
            </a:r>
            <a:r>
              <a:rPr lang="en-US" sz="2400" kern="0" dirty="0">
                <a:solidFill>
                  <a:srgbClr val="002060"/>
                </a:solidFill>
                <a:latin typeface="Calibri" panose="020F0502020204030204" pitchFamily="34" charset="0"/>
                <a:cs typeface="Calibri" panose="020F0502020204030204" pitchFamily="34" charset="0"/>
              </a:rPr>
              <a:t>.</a:t>
            </a:r>
          </a:p>
        </p:txBody>
      </p:sp>
      <p:sp>
        <p:nvSpPr>
          <p:cNvPr id="8" name="Rectangle 7">
            <a:extLst>
              <a:ext uri="{FF2B5EF4-FFF2-40B4-BE49-F238E27FC236}">
                <a16:creationId xmlns:a16="http://schemas.microsoft.com/office/drawing/2014/main" id="{B8B5C1AF-4488-7CFC-04E5-2CA8B4D87759}"/>
              </a:ext>
            </a:extLst>
          </p:cNvPr>
          <p:cNvSpPr/>
          <p:nvPr/>
        </p:nvSpPr>
        <p:spPr>
          <a:xfrm>
            <a:off x="1220230" y="1513047"/>
            <a:ext cx="9252284" cy="708770"/>
          </a:xfrm>
          <a:prstGeom prst="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dirty="0"/>
              <a:t>منصة </a:t>
            </a:r>
            <a:r>
              <a:rPr lang="en-US" sz="2800" dirty="0">
                <a:latin typeface="Times New Roman" panose="02020603050405020304" pitchFamily="18" charset="0"/>
                <a:cs typeface="Times New Roman" panose="02020603050405020304" pitchFamily="18" charset="0"/>
              </a:rPr>
              <a:t>TikTok</a:t>
            </a:r>
            <a:r>
              <a:rPr lang="ar-EG" sz="2800" dirty="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ABB4288C-C396-5A46-BD50-7F0C0A9A4A13}"/>
              </a:ext>
            </a:extLst>
          </p:cNvPr>
          <p:cNvSpPr/>
          <p:nvPr/>
        </p:nvSpPr>
        <p:spPr>
          <a:xfrm>
            <a:off x="255228" y="766439"/>
            <a:ext cx="11681543"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0" dirty="0">
                <a:solidFill>
                  <a:schemeClr val="bg1"/>
                </a:solidFill>
                <a:latin typeface="Calibri" panose="020F0502020204030204" pitchFamily="34" charset="0"/>
                <a:cs typeface="Calibri" panose="020F0502020204030204" pitchFamily="34" charset="0"/>
              </a:rPr>
              <a:t>ثانيًا: نماذج استخدام النظرية في تحليل محتوى </a:t>
            </a:r>
            <a:r>
              <a:rPr lang="en-US" sz="2800" b="1" kern="0" dirty="0">
                <a:solidFill>
                  <a:schemeClr val="bg1"/>
                </a:solidFill>
                <a:latin typeface="Times New Roman" panose="02020603050405020304" pitchFamily="18" charset="0"/>
                <a:cs typeface="Times New Roman" panose="02020603050405020304" pitchFamily="18" charset="0"/>
              </a:rPr>
              <a:t>TikTok</a:t>
            </a:r>
            <a:r>
              <a:rPr lang="en-US" sz="2800" b="1" kern="0" dirty="0">
                <a:solidFill>
                  <a:schemeClr val="bg1"/>
                </a:solidFill>
                <a:latin typeface="Calibri" panose="020F0502020204030204" pitchFamily="34" charset="0"/>
                <a:cs typeface="Calibri" panose="020F0502020204030204" pitchFamily="34" charset="0"/>
              </a:rPr>
              <a:t> </a:t>
            </a:r>
            <a:r>
              <a:rPr lang="en-US" sz="2800" b="1" kern="0" dirty="0">
                <a:solidFill>
                  <a:schemeClr val="bg1"/>
                </a:solidFill>
                <a:latin typeface="Times New Roman" panose="02020603050405020304" pitchFamily="18" charset="0"/>
                <a:cs typeface="Times New Roman" panose="02020603050405020304" pitchFamily="18" charset="0"/>
              </a:rPr>
              <a:t>&amp;Instagram</a:t>
            </a:r>
            <a:r>
              <a:rPr lang="en-US" sz="2800" b="1" kern="0" dirty="0">
                <a:solidFill>
                  <a:schemeClr val="bg1"/>
                </a:solidFill>
                <a:latin typeface="Calibri" panose="020F0502020204030204" pitchFamily="34" charset="0"/>
                <a:cs typeface="+mj-cs"/>
              </a:rPr>
              <a:t> </a:t>
            </a:r>
            <a:r>
              <a:rPr lang="en-US" sz="2800" b="1" kern="0" dirty="0">
                <a:solidFill>
                  <a:schemeClr val="bg1"/>
                </a:solidFill>
                <a:latin typeface="Times New Roman" panose="02020603050405020304" pitchFamily="18" charset="0"/>
                <a:cs typeface="Times New Roman" panose="02020603050405020304" pitchFamily="18" charset="0"/>
              </a:rPr>
              <a:t>&amp;YouTube</a:t>
            </a:r>
          </a:p>
        </p:txBody>
      </p:sp>
      <p:pic>
        <p:nvPicPr>
          <p:cNvPr id="10" name="Picture 9">
            <a:extLst>
              <a:ext uri="{FF2B5EF4-FFF2-40B4-BE49-F238E27FC236}">
                <a16:creationId xmlns:a16="http://schemas.microsoft.com/office/drawing/2014/main" id="{0D4B2E63-C483-3A0C-9B3B-2FE78FF6A3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579778"/>
            <a:ext cx="4862857" cy="7173207"/>
          </a:xfrm>
          <a:prstGeom prst="rect">
            <a:avLst/>
          </a:prstGeom>
        </p:spPr>
      </p:pic>
    </p:spTree>
    <p:extLst>
      <p:ext uri="{BB962C8B-B14F-4D97-AF65-F5344CB8AC3E}">
        <p14:creationId xmlns:p14="http://schemas.microsoft.com/office/powerpoint/2010/main" val="35022467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0E8129-9299-4391-4C84-86977B35CFA9}"/>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F231E4C4-5922-AFDA-C3C6-E46C7786682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E3E73735-97F7-4364-1E1E-5F149D469A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7437" y="-180527"/>
            <a:ext cx="2258086" cy="1181593"/>
          </a:xfrm>
          <a:prstGeom prst="rect">
            <a:avLst/>
          </a:prstGeom>
        </p:spPr>
      </p:pic>
      <p:sp>
        <p:nvSpPr>
          <p:cNvPr id="11" name="Rectangle 10">
            <a:extLst>
              <a:ext uri="{FF2B5EF4-FFF2-40B4-BE49-F238E27FC236}">
                <a16:creationId xmlns:a16="http://schemas.microsoft.com/office/drawing/2014/main" id="{20221BDB-A526-404C-639E-B6A0E0FAEC82}"/>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7F364CA6-E6A4-8C7A-9281-98BAE2B56351}"/>
              </a:ext>
            </a:extLst>
          </p:cNvPr>
          <p:cNvSpPr txBox="1"/>
          <p:nvPr/>
        </p:nvSpPr>
        <p:spPr>
          <a:xfrm>
            <a:off x="137786" y="221315"/>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الثالثة</a:t>
            </a:r>
            <a:r>
              <a:rPr lang="ar-EG" sz="2400" kern="0" dirty="0">
                <a:solidFill>
                  <a:srgbClr val="002060"/>
                </a:solidFill>
                <a:latin typeface="Calibri" panose="020F0502020204030204" pitchFamily="34" charset="0"/>
                <a:cs typeface="Calibri" panose="020F0502020204030204" pitchFamily="34" charset="0"/>
              </a:rPr>
              <a:t>: نظرية الاستخدامات والإشباعات.....من المتلقي السلبي إلى الجمهور النشط</a:t>
            </a:r>
          </a:p>
        </p:txBody>
      </p:sp>
      <p:sp>
        <p:nvSpPr>
          <p:cNvPr id="5" name="TextBox 4">
            <a:extLst>
              <a:ext uri="{FF2B5EF4-FFF2-40B4-BE49-F238E27FC236}">
                <a16:creationId xmlns:a16="http://schemas.microsoft.com/office/drawing/2014/main" id="{CFAE453A-AFDE-1AB1-4DF8-ECB74659248A}"/>
              </a:ext>
            </a:extLst>
          </p:cNvPr>
          <p:cNvSpPr txBox="1"/>
          <p:nvPr/>
        </p:nvSpPr>
        <p:spPr>
          <a:xfrm>
            <a:off x="4758035" y="2442561"/>
            <a:ext cx="7296178" cy="4139595"/>
          </a:xfrm>
          <a:prstGeom prst="rect">
            <a:avLst/>
          </a:prstGeom>
          <a:noFill/>
        </p:spPr>
        <p:txBody>
          <a:bodyPr wrap="square">
            <a:spAutoFit/>
          </a:bodyPr>
          <a:lstStyle/>
          <a:p>
            <a:pPr marL="0" marR="0" algn="r" rtl="1">
              <a:spcAft>
                <a:spcPts val="800"/>
              </a:spcAft>
              <a:buNone/>
            </a:pPr>
            <a:endParaRPr lang="ar-EG" sz="100" kern="0" dirty="0">
              <a:solidFill>
                <a:srgbClr val="002060"/>
              </a:solidFill>
              <a:latin typeface="Calibri" panose="020F0502020204030204" pitchFamily="34" charset="0"/>
              <a:cs typeface="Calibri" panose="020F0502020204030204" pitchFamily="34" charset="0"/>
            </a:endParaRPr>
          </a:p>
          <a:p>
            <a:pPr marL="0" marR="0" algn="r" rtl="1">
              <a:spcAft>
                <a:spcPts val="800"/>
              </a:spcAft>
              <a:buNone/>
            </a:pPr>
            <a:r>
              <a:rPr lang="ar-EG" sz="2400" b="1" kern="0" dirty="0">
                <a:solidFill>
                  <a:srgbClr val="002060"/>
                </a:solidFill>
                <a:latin typeface="Calibri" panose="020F0502020204030204" pitchFamily="34" charset="0"/>
                <a:cs typeface="+mj-cs"/>
              </a:rPr>
              <a:t>1</a:t>
            </a:r>
            <a:r>
              <a:rPr lang="ar-EG" sz="2400" kern="0" dirty="0">
                <a:solidFill>
                  <a:srgbClr val="002060"/>
                </a:solidFill>
                <a:latin typeface="Calibri" panose="020F0502020204030204" pitchFamily="34" charset="0"/>
                <a:cs typeface="Calibri" panose="020F0502020204030204" pitchFamily="34" charset="0"/>
              </a:rPr>
              <a:t>.</a:t>
            </a:r>
            <a:r>
              <a:rPr lang="ar-EG" sz="2400" b="1" kern="0" dirty="0">
                <a:solidFill>
                  <a:srgbClr val="002060"/>
                </a:solidFill>
                <a:latin typeface="Calibri" panose="020F0502020204030204" pitchFamily="34" charset="0"/>
                <a:cs typeface="Calibri" panose="020F0502020204030204" pitchFamily="34" charset="0"/>
              </a:rPr>
              <a:t>الحاجات الاجتماعية والتواصلية</a:t>
            </a:r>
            <a:r>
              <a:rPr lang="ar-EG" sz="2400" kern="0" dirty="0">
                <a:solidFill>
                  <a:srgbClr val="002060"/>
                </a:solidFill>
                <a:latin typeface="Calibri" panose="020F0502020204030204" pitchFamily="34" charset="0"/>
                <a:cs typeface="Calibri" panose="020F0502020204030204" pitchFamily="34" charset="0"/>
              </a:rPr>
              <a:t>:</a:t>
            </a:r>
          </a:p>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الرسائل الخاصة، الستوريز اليومية، والتفاعل بالتعليقات تعزز الإحساس بالتواصل والاندماج مع الآخرين.</a:t>
            </a:r>
          </a:p>
          <a:p>
            <a:pPr marL="0" marR="0" algn="r" rtl="1">
              <a:spcAft>
                <a:spcPts val="800"/>
              </a:spcAft>
              <a:buNone/>
            </a:pPr>
            <a:r>
              <a:rPr lang="ar-EG" sz="2400" b="1" kern="0" dirty="0">
                <a:solidFill>
                  <a:srgbClr val="002060"/>
                </a:solidFill>
                <a:latin typeface="Calibri" panose="020F0502020204030204" pitchFamily="34" charset="0"/>
                <a:cs typeface="+mj-cs"/>
              </a:rPr>
              <a:t>2</a:t>
            </a:r>
            <a:r>
              <a:rPr lang="ar-EG" sz="2400" b="1" kern="0" dirty="0">
                <a:solidFill>
                  <a:srgbClr val="002060"/>
                </a:solidFill>
                <a:latin typeface="Calibri" panose="020F0502020204030204" pitchFamily="34" charset="0"/>
                <a:cs typeface="Calibri" panose="020F0502020204030204" pitchFamily="34" charset="0"/>
              </a:rPr>
              <a:t>.حاجات تعزيز الهوية</a:t>
            </a:r>
            <a:r>
              <a:rPr lang="ar-EG" sz="2400" kern="0" dirty="0">
                <a:solidFill>
                  <a:srgbClr val="002060"/>
                </a:solidFill>
                <a:latin typeface="Calibri" panose="020F0502020204030204" pitchFamily="34" charset="0"/>
                <a:cs typeface="Calibri" panose="020F0502020204030204" pitchFamily="34" charset="0"/>
              </a:rPr>
              <a:t>:</a:t>
            </a:r>
          </a:p>
          <a:p>
            <a:pPr marL="0" marR="0" algn="r" rtl="1">
              <a:spcAft>
                <a:spcPts val="800"/>
              </a:spcAft>
              <a:buNone/>
            </a:pPr>
            <a:r>
              <a:rPr lang="ar-EG" sz="2400" kern="0" dirty="0">
                <a:solidFill>
                  <a:srgbClr val="002060"/>
                </a:solidFill>
                <a:latin typeface="Calibri" panose="020F0502020204030204" pitchFamily="34" charset="0"/>
                <a:cs typeface="Calibri" panose="020F0502020204030204" pitchFamily="34" charset="0"/>
              </a:rPr>
              <a:t>المستخدم يشارك صوره وأسلوب حياته ليعكس ذوقه وقيمه وهويته الشخصية أمام الجمهور.</a:t>
            </a:r>
          </a:p>
          <a:p>
            <a:pPr marL="0" marR="0" algn="r" rtl="1">
              <a:spcAft>
                <a:spcPts val="800"/>
              </a:spcAft>
              <a:buNone/>
            </a:pPr>
            <a:r>
              <a:rPr lang="ar-EG" sz="2400" b="1" kern="0" dirty="0">
                <a:solidFill>
                  <a:srgbClr val="002060"/>
                </a:solidFill>
                <a:latin typeface="Calibri" panose="020F0502020204030204" pitchFamily="34" charset="0"/>
                <a:cs typeface="+mj-cs"/>
              </a:rPr>
              <a:t>3</a:t>
            </a:r>
            <a:r>
              <a:rPr lang="ar-EG" sz="2400" kern="0" dirty="0">
                <a:solidFill>
                  <a:srgbClr val="002060"/>
                </a:solidFill>
                <a:latin typeface="Calibri" panose="020F0502020204030204" pitchFamily="34" charset="0"/>
                <a:cs typeface="Calibri" panose="020F0502020204030204" pitchFamily="34" charset="0"/>
              </a:rPr>
              <a:t>.</a:t>
            </a:r>
            <a:r>
              <a:rPr lang="ar-EG" sz="2400" b="1" kern="0" dirty="0">
                <a:solidFill>
                  <a:srgbClr val="002060"/>
                </a:solidFill>
                <a:latin typeface="Calibri" panose="020F0502020204030204" pitchFamily="34" charset="0"/>
                <a:cs typeface="Calibri" panose="020F0502020204030204" pitchFamily="34" charset="0"/>
              </a:rPr>
              <a:t>الحاجات العاطفية:</a:t>
            </a:r>
          </a:p>
          <a:p>
            <a:pPr marL="0" marR="0" algn="r" rtl="1">
              <a:spcAft>
                <a:spcPts val="800"/>
              </a:spcAft>
              <a:buNone/>
            </a:pPr>
            <a:r>
              <a:rPr lang="ar-EG" sz="2400" kern="0" dirty="0">
                <a:solidFill>
                  <a:srgbClr val="002060"/>
                </a:solidFill>
                <a:latin typeface="Calibri" panose="020F0502020204030204" pitchFamily="34" charset="0"/>
                <a:cs typeface="Calibri" panose="020F0502020204030204" pitchFamily="34" charset="0"/>
              </a:rPr>
              <a:t>عبر متابعة حسابات ترفيهية، موضة، سفر، أو اقتباسات رومانسية، يحصل الجمهور على ترفيه بصري سريع.</a:t>
            </a:r>
          </a:p>
        </p:txBody>
      </p:sp>
      <p:sp>
        <p:nvSpPr>
          <p:cNvPr id="8" name="Rectangle 7">
            <a:extLst>
              <a:ext uri="{FF2B5EF4-FFF2-40B4-BE49-F238E27FC236}">
                <a16:creationId xmlns:a16="http://schemas.microsoft.com/office/drawing/2014/main" id="{9123B49C-4C8D-4F8F-9621-8D42F1A56901}"/>
              </a:ext>
            </a:extLst>
          </p:cNvPr>
          <p:cNvSpPr/>
          <p:nvPr/>
        </p:nvSpPr>
        <p:spPr>
          <a:xfrm>
            <a:off x="1268357" y="1540954"/>
            <a:ext cx="9252284" cy="708770"/>
          </a:xfrm>
          <a:prstGeom prst="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dirty="0"/>
              <a:t>منصة </a:t>
            </a:r>
            <a:r>
              <a:rPr lang="en-US" sz="2800" dirty="0">
                <a:latin typeface="Times New Roman" panose="02020603050405020304" pitchFamily="18" charset="0"/>
                <a:cs typeface="Times New Roman" panose="02020603050405020304" pitchFamily="18" charset="0"/>
              </a:rPr>
              <a:t>Instagram</a:t>
            </a:r>
            <a:r>
              <a:rPr lang="ar-EG" sz="2800" dirty="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71B5D949-AEA7-2A2C-4147-C3EA731E4949}"/>
              </a:ext>
            </a:extLst>
          </p:cNvPr>
          <p:cNvSpPr/>
          <p:nvPr/>
        </p:nvSpPr>
        <p:spPr>
          <a:xfrm>
            <a:off x="255228" y="776632"/>
            <a:ext cx="11681543"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0" dirty="0">
                <a:solidFill>
                  <a:schemeClr val="bg1"/>
                </a:solidFill>
                <a:latin typeface="Calibri" panose="020F0502020204030204" pitchFamily="34" charset="0"/>
                <a:cs typeface="Calibri" panose="020F0502020204030204" pitchFamily="34" charset="0"/>
              </a:rPr>
              <a:t>ثانيًا: نماذج استخدام النظرية في تحليل محتوى </a:t>
            </a:r>
            <a:r>
              <a:rPr lang="en-US" sz="2800" b="1" kern="0" dirty="0">
                <a:solidFill>
                  <a:schemeClr val="bg1"/>
                </a:solidFill>
                <a:latin typeface="Times New Roman" panose="02020603050405020304" pitchFamily="18" charset="0"/>
                <a:cs typeface="Times New Roman" panose="02020603050405020304" pitchFamily="18" charset="0"/>
              </a:rPr>
              <a:t>TikTok</a:t>
            </a:r>
            <a:r>
              <a:rPr lang="en-US" sz="2800" b="1" kern="0" dirty="0">
                <a:solidFill>
                  <a:schemeClr val="bg1"/>
                </a:solidFill>
                <a:latin typeface="Calibri" panose="020F0502020204030204" pitchFamily="34" charset="0"/>
                <a:cs typeface="Calibri" panose="020F0502020204030204" pitchFamily="34" charset="0"/>
              </a:rPr>
              <a:t> </a:t>
            </a:r>
            <a:r>
              <a:rPr lang="en-US" sz="2800" b="1" kern="0" dirty="0">
                <a:solidFill>
                  <a:schemeClr val="bg1"/>
                </a:solidFill>
                <a:latin typeface="Times New Roman" panose="02020603050405020304" pitchFamily="18" charset="0"/>
                <a:cs typeface="Times New Roman" panose="02020603050405020304" pitchFamily="18" charset="0"/>
              </a:rPr>
              <a:t>&amp;Instagram &amp;YouTube</a:t>
            </a:r>
          </a:p>
        </p:txBody>
      </p:sp>
      <p:pic>
        <p:nvPicPr>
          <p:cNvPr id="10" name="Picture 9">
            <a:extLst>
              <a:ext uri="{FF2B5EF4-FFF2-40B4-BE49-F238E27FC236}">
                <a16:creationId xmlns:a16="http://schemas.microsoft.com/office/drawing/2014/main" id="{18775CD3-5E14-FD49-23FA-8B16D8ABF6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786" y="2442561"/>
            <a:ext cx="4620249" cy="7435365"/>
          </a:xfrm>
          <a:prstGeom prst="rect">
            <a:avLst/>
          </a:prstGeom>
        </p:spPr>
      </p:pic>
    </p:spTree>
    <p:extLst>
      <p:ext uri="{BB962C8B-B14F-4D97-AF65-F5344CB8AC3E}">
        <p14:creationId xmlns:p14="http://schemas.microsoft.com/office/powerpoint/2010/main" val="2765121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DF323D-0CCE-F318-A75D-B9738C189B4C}"/>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E2DA7387-F80A-CB2C-EE05-F5772423B8B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6ED8FC5-C457-58B6-694E-F48299A129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7437" y="-180527"/>
            <a:ext cx="2258086" cy="1181593"/>
          </a:xfrm>
          <a:prstGeom prst="rect">
            <a:avLst/>
          </a:prstGeom>
        </p:spPr>
      </p:pic>
      <p:sp>
        <p:nvSpPr>
          <p:cNvPr id="11" name="Rectangle 10">
            <a:extLst>
              <a:ext uri="{FF2B5EF4-FFF2-40B4-BE49-F238E27FC236}">
                <a16:creationId xmlns:a16="http://schemas.microsoft.com/office/drawing/2014/main" id="{A6ECA1A3-A87B-1A37-78F1-D03B55859925}"/>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D6AE12EC-52B1-0C23-A6BB-B54481C94022}"/>
              </a:ext>
            </a:extLst>
          </p:cNvPr>
          <p:cNvSpPr txBox="1"/>
          <p:nvPr/>
        </p:nvSpPr>
        <p:spPr>
          <a:xfrm>
            <a:off x="137786" y="221315"/>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الثالثة</a:t>
            </a:r>
            <a:r>
              <a:rPr lang="ar-EG" sz="2400" kern="0" dirty="0">
                <a:solidFill>
                  <a:srgbClr val="002060"/>
                </a:solidFill>
                <a:latin typeface="Calibri" panose="020F0502020204030204" pitchFamily="34" charset="0"/>
                <a:cs typeface="Calibri" panose="020F0502020204030204" pitchFamily="34" charset="0"/>
              </a:rPr>
              <a:t>: نظرية الاستخدامات والإشباعات.....من المتلقي السلبي إلى الجمهور النشط</a:t>
            </a:r>
          </a:p>
        </p:txBody>
      </p:sp>
      <p:sp>
        <p:nvSpPr>
          <p:cNvPr id="5" name="TextBox 4">
            <a:extLst>
              <a:ext uri="{FF2B5EF4-FFF2-40B4-BE49-F238E27FC236}">
                <a16:creationId xmlns:a16="http://schemas.microsoft.com/office/drawing/2014/main" id="{72489AF7-33D5-03E8-4824-5657CE6D8470}"/>
              </a:ext>
            </a:extLst>
          </p:cNvPr>
          <p:cNvSpPr txBox="1"/>
          <p:nvPr/>
        </p:nvSpPr>
        <p:spPr>
          <a:xfrm>
            <a:off x="7218947" y="2061228"/>
            <a:ext cx="4717824" cy="2917915"/>
          </a:xfrm>
          <a:prstGeom prst="rect">
            <a:avLst/>
          </a:prstGeom>
          <a:noFill/>
        </p:spPr>
        <p:txBody>
          <a:bodyPr wrap="square">
            <a:spAutoFit/>
          </a:bodyPr>
          <a:lstStyle/>
          <a:p>
            <a:pPr marL="0" marR="0" algn="r" rtl="1">
              <a:spcAft>
                <a:spcPts val="800"/>
              </a:spcAft>
              <a:buNone/>
            </a:pPr>
            <a:endParaRPr lang="ar-EG" sz="1800" kern="0" dirty="0">
              <a:solidFill>
                <a:srgbClr val="002060"/>
              </a:solidFill>
              <a:latin typeface="Calibri" panose="020F0502020204030204" pitchFamily="34" charset="0"/>
              <a:cs typeface="Calibri" panose="020F0502020204030204" pitchFamily="34" charset="0"/>
            </a:endParaRPr>
          </a:p>
          <a:p>
            <a:pPr marL="0" marR="0" algn="just" rtl="1">
              <a:lnSpc>
                <a:spcPct val="200000"/>
              </a:lnSpc>
              <a:spcAft>
                <a:spcPts val="800"/>
              </a:spcAft>
              <a:buNone/>
            </a:pPr>
            <a:r>
              <a:rPr lang="en-US" sz="18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مثال واقعي:</a:t>
            </a:r>
          </a:p>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متابعة حسابات المشاهير أو المؤثرين يساعد المستخدم على متابعة نمط حياة يطمح إليه أو يتماهى معه، مما يعزز هويته الذاتية</a:t>
            </a:r>
            <a:r>
              <a:rPr lang="ar-EG" sz="1800" kern="0" dirty="0">
                <a:solidFill>
                  <a:srgbClr val="002060"/>
                </a:solidFill>
                <a:latin typeface="Calibri" panose="020F0502020204030204" pitchFamily="34" charset="0"/>
                <a:cs typeface="Calibri" panose="020F0502020204030204" pitchFamily="34" charset="0"/>
              </a:rPr>
              <a:t>.</a:t>
            </a:r>
          </a:p>
        </p:txBody>
      </p:sp>
      <p:sp>
        <p:nvSpPr>
          <p:cNvPr id="8" name="Rectangle: Rounded Corners 7">
            <a:extLst>
              <a:ext uri="{FF2B5EF4-FFF2-40B4-BE49-F238E27FC236}">
                <a16:creationId xmlns:a16="http://schemas.microsoft.com/office/drawing/2014/main" id="{D0B7B77C-CDEB-B121-3763-121F777D2D63}"/>
              </a:ext>
            </a:extLst>
          </p:cNvPr>
          <p:cNvSpPr/>
          <p:nvPr/>
        </p:nvSpPr>
        <p:spPr>
          <a:xfrm>
            <a:off x="255228" y="766439"/>
            <a:ext cx="11681543"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0" dirty="0">
                <a:solidFill>
                  <a:schemeClr val="bg1"/>
                </a:solidFill>
                <a:latin typeface="Calibri" panose="020F0502020204030204" pitchFamily="34" charset="0"/>
                <a:cs typeface="Calibri" panose="020F0502020204030204" pitchFamily="34" charset="0"/>
              </a:rPr>
              <a:t>ثانيًا: نماذج استخدام النظرية في تحليل محتوى </a:t>
            </a:r>
            <a:r>
              <a:rPr lang="en-US" sz="2800" b="1" kern="0" dirty="0">
                <a:solidFill>
                  <a:schemeClr val="bg1"/>
                </a:solidFill>
                <a:latin typeface="Times New Roman" panose="02020603050405020304" pitchFamily="18" charset="0"/>
                <a:cs typeface="Times New Roman" panose="02020603050405020304" pitchFamily="18" charset="0"/>
              </a:rPr>
              <a:t>TikTok</a:t>
            </a:r>
            <a:r>
              <a:rPr lang="en-US" sz="2800" b="1" kern="0" dirty="0">
                <a:solidFill>
                  <a:schemeClr val="bg1"/>
                </a:solidFill>
                <a:latin typeface="Calibri" panose="020F0502020204030204" pitchFamily="34" charset="0"/>
                <a:cs typeface="Calibri" panose="020F0502020204030204" pitchFamily="34" charset="0"/>
              </a:rPr>
              <a:t> </a:t>
            </a:r>
            <a:r>
              <a:rPr lang="en-US" sz="2800" b="1" kern="0" dirty="0">
                <a:solidFill>
                  <a:schemeClr val="bg1"/>
                </a:solidFill>
                <a:latin typeface="Times New Roman" panose="02020603050405020304" pitchFamily="18" charset="0"/>
                <a:cs typeface="Times New Roman" panose="02020603050405020304" pitchFamily="18" charset="0"/>
              </a:rPr>
              <a:t>&amp;Instagram &amp;YouTube</a:t>
            </a:r>
          </a:p>
        </p:txBody>
      </p:sp>
      <p:sp>
        <p:nvSpPr>
          <p:cNvPr id="9" name="Rectangle 8">
            <a:extLst>
              <a:ext uri="{FF2B5EF4-FFF2-40B4-BE49-F238E27FC236}">
                <a16:creationId xmlns:a16="http://schemas.microsoft.com/office/drawing/2014/main" id="{C8577F19-78A2-A7D8-5A81-4794CBD5137B}"/>
              </a:ext>
            </a:extLst>
          </p:cNvPr>
          <p:cNvSpPr/>
          <p:nvPr/>
        </p:nvSpPr>
        <p:spPr>
          <a:xfrm>
            <a:off x="1469857" y="1554841"/>
            <a:ext cx="9252284" cy="708770"/>
          </a:xfrm>
          <a:prstGeom prst="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dirty="0"/>
              <a:t>منصة </a:t>
            </a:r>
            <a:r>
              <a:rPr lang="en-US" sz="2800" dirty="0">
                <a:latin typeface="Times New Roman" panose="02020603050405020304" pitchFamily="18" charset="0"/>
                <a:cs typeface="Times New Roman" panose="02020603050405020304" pitchFamily="18" charset="0"/>
              </a:rPr>
              <a:t>Instagram</a:t>
            </a:r>
            <a:r>
              <a:rPr lang="ar-EG" sz="2800" dirty="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AC6048D1-284A-EE90-98ED-AC960D25F3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786" y="2526632"/>
            <a:ext cx="7081161" cy="7303168"/>
          </a:xfrm>
          <a:prstGeom prst="rect">
            <a:avLst/>
          </a:prstGeom>
        </p:spPr>
      </p:pic>
    </p:spTree>
    <p:extLst>
      <p:ext uri="{BB962C8B-B14F-4D97-AF65-F5344CB8AC3E}">
        <p14:creationId xmlns:p14="http://schemas.microsoft.com/office/powerpoint/2010/main" val="31552970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03793B-E00C-D881-0536-002F682C967D}"/>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CC04FA93-CDDA-CDD3-10E3-B77B414484F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E426AE4-8C0D-13C0-DF20-4B01D3AF45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7437" y="-180527"/>
            <a:ext cx="2258086" cy="1181593"/>
          </a:xfrm>
          <a:prstGeom prst="rect">
            <a:avLst/>
          </a:prstGeom>
        </p:spPr>
      </p:pic>
      <p:sp>
        <p:nvSpPr>
          <p:cNvPr id="11" name="Rectangle 10">
            <a:extLst>
              <a:ext uri="{FF2B5EF4-FFF2-40B4-BE49-F238E27FC236}">
                <a16:creationId xmlns:a16="http://schemas.microsoft.com/office/drawing/2014/main" id="{57A942DC-45BA-286B-8BE2-0DF0F98B4B49}"/>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1C1EE099-E446-FA7D-5393-1B92C583F346}"/>
              </a:ext>
            </a:extLst>
          </p:cNvPr>
          <p:cNvSpPr txBox="1"/>
          <p:nvPr/>
        </p:nvSpPr>
        <p:spPr>
          <a:xfrm>
            <a:off x="137786" y="221315"/>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الثالثة</a:t>
            </a:r>
            <a:r>
              <a:rPr lang="ar-EG" sz="2400" kern="0" dirty="0">
                <a:solidFill>
                  <a:srgbClr val="002060"/>
                </a:solidFill>
                <a:latin typeface="Calibri" panose="020F0502020204030204" pitchFamily="34" charset="0"/>
                <a:cs typeface="Calibri" panose="020F0502020204030204" pitchFamily="34" charset="0"/>
              </a:rPr>
              <a:t>: نظرية الاستخدامات والإشباعات.....من المتلقي السلبي إلى الجمهور النشط</a:t>
            </a:r>
          </a:p>
        </p:txBody>
      </p:sp>
      <p:sp>
        <p:nvSpPr>
          <p:cNvPr id="4" name="Rectangle: Rounded Corners 3">
            <a:extLst>
              <a:ext uri="{FF2B5EF4-FFF2-40B4-BE49-F238E27FC236}">
                <a16:creationId xmlns:a16="http://schemas.microsoft.com/office/drawing/2014/main" id="{7F2E8553-109B-2116-2E9F-33F3C12AA259}"/>
              </a:ext>
            </a:extLst>
          </p:cNvPr>
          <p:cNvSpPr/>
          <p:nvPr/>
        </p:nvSpPr>
        <p:spPr>
          <a:xfrm>
            <a:off x="255228" y="766439"/>
            <a:ext cx="11681543"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0" dirty="0">
                <a:solidFill>
                  <a:schemeClr val="bg1"/>
                </a:solidFill>
                <a:latin typeface="Calibri" panose="020F0502020204030204" pitchFamily="34" charset="0"/>
                <a:cs typeface="Calibri" panose="020F0502020204030204" pitchFamily="34" charset="0"/>
              </a:rPr>
              <a:t>ثانيًا: نماذج استخدام النظرية في تحليل محتوى </a:t>
            </a:r>
            <a:r>
              <a:rPr lang="en-US" sz="2800" b="1" kern="0" dirty="0">
                <a:solidFill>
                  <a:schemeClr val="bg1"/>
                </a:solidFill>
                <a:latin typeface="Times New Roman" panose="02020603050405020304" pitchFamily="18" charset="0"/>
                <a:cs typeface="Times New Roman" panose="02020603050405020304" pitchFamily="18" charset="0"/>
              </a:rPr>
              <a:t>TikTok</a:t>
            </a:r>
            <a:r>
              <a:rPr lang="en-US" sz="2800" b="1" kern="0" dirty="0">
                <a:solidFill>
                  <a:schemeClr val="bg1"/>
                </a:solidFill>
                <a:latin typeface="Calibri" panose="020F0502020204030204" pitchFamily="34" charset="0"/>
                <a:cs typeface="Calibri" panose="020F0502020204030204" pitchFamily="34" charset="0"/>
              </a:rPr>
              <a:t> </a:t>
            </a:r>
            <a:r>
              <a:rPr lang="en-US" sz="2800" b="1" kern="0" dirty="0">
                <a:solidFill>
                  <a:schemeClr val="bg1"/>
                </a:solidFill>
                <a:latin typeface="Times New Roman" panose="02020603050405020304" pitchFamily="18" charset="0"/>
                <a:cs typeface="Times New Roman" panose="02020603050405020304" pitchFamily="18" charset="0"/>
              </a:rPr>
              <a:t>&amp;Instagram</a:t>
            </a:r>
            <a:r>
              <a:rPr lang="en-US" sz="2800" b="1" kern="0" dirty="0">
                <a:solidFill>
                  <a:schemeClr val="bg1"/>
                </a:solidFill>
                <a:latin typeface="Calibri" panose="020F0502020204030204" pitchFamily="34" charset="0"/>
                <a:cs typeface="+mj-cs"/>
              </a:rPr>
              <a:t> </a:t>
            </a:r>
            <a:r>
              <a:rPr lang="en-US" sz="2800" b="1" kern="0" dirty="0">
                <a:solidFill>
                  <a:schemeClr val="bg1"/>
                </a:solidFill>
                <a:latin typeface="Times New Roman" panose="02020603050405020304" pitchFamily="18" charset="0"/>
                <a:cs typeface="Times New Roman" panose="02020603050405020304" pitchFamily="18" charset="0"/>
              </a:rPr>
              <a:t>&amp;YouTube</a:t>
            </a:r>
          </a:p>
        </p:txBody>
      </p:sp>
      <p:sp>
        <p:nvSpPr>
          <p:cNvPr id="5" name="Rectangle 4">
            <a:extLst>
              <a:ext uri="{FF2B5EF4-FFF2-40B4-BE49-F238E27FC236}">
                <a16:creationId xmlns:a16="http://schemas.microsoft.com/office/drawing/2014/main" id="{BA77ABA0-8F3E-6586-2F0B-D24D497FBD5F}"/>
              </a:ext>
            </a:extLst>
          </p:cNvPr>
          <p:cNvSpPr/>
          <p:nvPr/>
        </p:nvSpPr>
        <p:spPr>
          <a:xfrm>
            <a:off x="1469857" y="1508280"/>
            <a:ext cx="9252284" cy="708770"/>
          </a:xfrm>
          <a:prstGeom prst="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dirty="0"/>
              <a:t>منصة </a:t>
            </a:r>
            <a:r>
              <a:rPr lang="en-US" sz="2800" dirty="0">
                <a:latin typeface="Times New Roman" panose="02020603050405020304" pitchFamily="18" charset="0"/>
                <a:cs typeface="Times New Roman" panose="02020603050405020304" pitchFamily="18" charset="0"/>
              </a:rPr>
              <a:t>YouTube</a:t>
            </a:r>
            <a:r>
              <a:rPr lang="ar-EG" sz="2800" dirty="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0A3DA39-6FC6-B990-ACDA-41B5C23D7A0A}"/>
              </a:ext>
            </a:extLst>
          </p:cNvPr>
          <p:cNvSpPr txBox="1"/>
          <p:nvPr/>
        </p:nvSpPr>
        <p:spPr>
          <a:xfrm>
            <a:off x="5149516" y="2336808"/>
            <a:ext cx="6787255" cy="4185056"/>
          </a:xfrm>
          <a:prstGeom prst="rect">
            <a:avLst/>
          </a:prstGeom>
          <a:noFill/>
        </p:spPr>
        <p:txBody>
          <a:bodyPr wrap="square">
            <a:spAutoFit/>
          </a:bodyPr>
          <a:lstStyle/>
          <a:p>
            <a:pPr marL="0" marR="0" algn="r" rtl="1">
              <a:lnSpc>
                <a:spcPct val="115000"/>
              </a:lnSpc>
              <a:spcAft>
                <a:spcPts val="800"/>
              </a:spcAft>
              <a:buNone/>
            </a:pPr>
            <a:endParaRPr lang="en-US" sz="600"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15000"/>
              </a:lnSpc>
              <a:spcAft>
                <a:spcPts val="800"/>
              </a:spcAft>
              <a:buNone/>
            </a:pPr>
            <a:r>
              <a:rPr lang="ar-EG" sz="2400" b="1" kern="0" dirty="0">
                <a:latin typeface="Times New Roman" panose="02020603050405020304" pitchFamily="18" charset="0"/>
                <a:cs typeface="+mj-cs"/>
              </a:rPr>
              <a:t>1.</a:t>
            </a:r>
            <a:r>
              <a:rPr lang="ar-EG" sz="18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b="1" kern="0" dirty="0">
                <a:solidFill>
                  <a:srgbClr val="002060"/>
                </a:solidFill>
                <a:latin typeface="Calibri" panose="020F0502020204030204" pitchFamily="34" charset="0"/>
                <a:cs typeface="Calibri" panose="020F0502020204030204" pitchFamily="34" charset="0"/>
              </a:rPr>
              <a:t>الحاجات المعرفية</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15000"/>
              </a:lnSpc>
              <a:spcAft>
                <a:spcPts val="800"/>
              </a:spcAft>
              <a:buNone/>
            </a:pPr>
            <a:r>
              <a:rPr lang="en-US" sz="2400" kern="0" dirty="0">
                <a:solidFill>
                  <a:srgbClr val="002060"/>
                </a:solidFill>
                <a:latin typeface="Times New Roman" panose="02020603050405020304" pitchFamily="18" charset="0"/>
                <a:cs typeface="Times New Roman" panose="02020603050405020304" pitchFamily="18" charset="0"/>
              </a:rPr>
              <a:t>YouTube</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يُستخدم كمصدر رئيسي لتعلم المهارات، من الطبخ إلى البرمجة</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15000"/>
              </a:lnSpc>
              <a:spcAft>
                <a:spcPts val="800"/>
              </a:spcAft>
              <a:buNone/>
            </a:pPr>
            <a:r>
              <a:rPr lang="ar-EG" sz="2400" b="1" kern="0" dirty="0">
                <a:latin typeface="Times New Roman" panose="02020603050405020304" pitchFamily="18" charset="0"/>
                <a:cs typeface="+mj-cs"/>
              </a:rPr>
              <a:t>2</a:t>
            </a:r>
            <a:r>
              <a:rPr lang="ar-EG"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الحاجات الترفيهية</a:t>
            </a:r>
            <a:r>
              <a:rPr lang="en-US" sz="2400" b="1" kern="0" dirty="0">
                <a:solidFill>
                  <a:srgbClr val="002060"/>
                </a:solidFill>
                <a:latin typeface="Calibri" panose="020F0502020204030204" pitchFamily="34" charset="0"/>
                <a:cs typeface="Calibri" panose="020F0502020204030204" pitchFamily="34" charset="0"/>
              </a:rPr>
              <a:t>:</a:t>
            </a:r>
          </a:p>
          <a:p>
            <a:pPr marL="0" marR="0" algn="r" rtl="1">
              <a:lnSpc>
                <a:spcPct val="115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عبر مشاهدة المقاطع الكوميدية، المقالب، أو الأغاني</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15000"/>
              </a:lnSpc>
              <a:spcAft>
                <a:spcPts val="800"/>
              </a:spcAft>
              <a:buNone/>
            </a:pPr>
            <a:r>
              <a:rPr lang="ar-EG" sz="2400" b="1" kern="0" dirty="0">
                <a:latin typeface="Times New Roman" panose="02020603050405020304" pitchFamily="18" charset="0"/>
                <a:cs typeface="+mj-cs"/>
              </a:rPr>
              <a:t>3</a:t>
            </a:r>
            <a:r>
              <a:rPr lang="ar-EG"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حاجات التفاعل الاجتماعي</a:t>
            </a:r>
            <a:r>
              <a:rPr lang="en-US" sz="2400" b="1" kern="0" dirty="0">
                <a:solidFill>
                  <a:srgbClr val="002060"/>
                </a:solidFill>
                <a:latin typeface="Calibri" panose="020F0502020204030204" pitchFamily="34" charset="0"/>
                <a:cs typeface="Calibri" panose="020F0502020204030204" pitchFamily="34" charset="0"/>
              </a:rPr>
              <a:t>:</a:t>
            </a:r>
          </a:p>
          <a:p>
            <a:pPr marL="0" marR="0" algn="r" rtl="1">
              <a:lnSpc>
                <a:spcPct val="115000"/>
              </a:lnSpc>
              <a:spcAft>
                <a:spcPts val="800"/>
              </a:spcAft>
            </a:pPr>
            <a:r>
              <a:rPr lang="ar-SA" sz="2400" kern="0" dirty="0">
                <a:solidFill>
                  <a:srgbClr val="002060"/>
                </a:solidFill>
                <a:latin typeface="Calibri" panose="020F0502020204030204" pitchFamily="34" charset="0"/>
                <a:cs typeface="Calibri" panose="020F0502020204030204" pitchFamily="34" charset="0"/>
              </a:rPr>
              <a:t>عبر الاشتراك في القنوات، التعليق، أو التفاعل مع مجتمعات القنوات</a:t>
            </a:r>
            <a:r>
              <a:rPr lang="en-US" sz="2400"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Times New Roman" panose="02020603050405020304" pitchFamily="18" charset="0"/>
                <a:cs typeface="Times New Roman" panose="02020603050405020304" pitchFamily="18" charset="0"/>
              </a:rPr>
              <a:t>community tabs</a:t>
            </a:r>
            <a:r>
              <a:rPr lang="en-US" sz="2400" kern="0" dirty="0">
                <a:solidFill>
                  <a:srgbClr val="002060"/>
                </a:solidFill>
                <a:latin typeface="Calibri" panose="020F0502020204030204" pitchFamily="34" charset="0"/>
                <a:cs typeface="Calibri" panose="020F0502020204030204" pitchFamily="34" charset="0"/>
              </a:rPr>
              <a:t>).</a:t>
            </a:r>
            <a:endParaRPr lang="ar-EG" sz="2400" kern="0" dirty="0">
              <a:solidFill>
                <a:srgbClr val="002060"/>
              </a:solidFill>
              <a:latin typeface="Calibri" panose="020F0502020204030204" pitchFamily="34" charset="0"/>
              <a:cs typeface="Calibri" panose="020F0502020204030204" pitchFamily="34" charset="0"/>
            </a:endParaRPr>
          </a:p>
        </p:txBody>
      </p:sp>
      <p:pic>
        <p:nvPicPr>
          <p:cNvPr id="10" name="Picture 9">
            <a:extLst>
              <a:ext uri="{FF2B5EF4-FFF2-40B4-BE49-F238E27FC236}">
                <a16:creationId xmlns:a16="http://schemas.microsoft.com/office/drawing/2014/main" id="{F6BC9458-EC24-0144-124D-664D0A2BD4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786" y="2686869"/>
            <a:ext cx="5176707" cy="7173207"/>
          </a:xfrm>
          <a:prstGeom prst="rect">
            <a:avLst/>
          </a:prstGeom>
        </p:spPr>
      </p:pic>
    </p:spTree>
    <p:extLst>
      <p:ext uri="{BB962C8B-B14F-4D97-AF65-F5344CB8AC3E}">
        <p14:creationId xmlns:p14="http://schemas.microsoft.com/office/powerpoint/2010/main" val="1117867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5A20F6-124D-ED10-CCEB-1CE4BDEEF558}"/>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9AF80403-3D72-3307-C433-F164A5C26FA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500ED65B-1A55-CB9F-17E0-B08F817B27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7437" y="-180527"/>
            <a:ext cx="2258086" cy="1181593"/>
          </a:xfrm>
          <a:prstGeom prst="rect">
            <a:avLst/>
          </a:prstGeom>
        </p:spPr>
      </p:pic>
      <p:sp>
        <p:nvSpPr>
          <p:cNvPr id="11" name="Rectangle 10">
            <a:extLst>
              <a:ext uri="{FF2B5EF4-FFF2-40B4-BE49-F238E27FC236}">
                <a16:creationId xmlns:a16="http://schemas.microsoft.com/office/drawing/2014/main" id="{6F173A0B-6D4B-D0B9-B1E6-6C23992B7D5A}"/>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71E07F29-2189-62D0-BE8D-A134B5C2906C}"/>
              </a:ext>
            </a:extLst>
          </p:cNvPr>
          <p:cNvSpPr txBox="1"/>
          <p:nvPr/>
        </p:nvSpPr>
        <p:spPr>
          <a:xfrm>
            <a:off x="137786" y="221315"/>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الثالثة</a:t>
            </a:r>
            <a:r>
              <a:rPr lang="ar-EG" sz="2400" kern="0" dirty="0">
                <a:solidFill>
                  <a:srgbClr val="002060"/>
                </a:solidFill>
                <a:latin typeface="Calibri" panose="020F0502020204030204" pitchFamily="34" charset="0"/>
                <a:cs typeface="Calibri" panose="020F0502020204030204" pitchFamily="34" charset="0"/>
              </a:rPr>
              <a:t>: نظرية الاستخدامات والإشباعات.....من المتلقي السلبي إلى الجمهور النشط</a:t>
            </a:r>
          </a:p>
        </p:txBody>
      </p:sp>
      <p:sp>
        <p:nvSpPr>
          <p:cNvPr id="4" name="Rectangle: Rounded Corners 3">
            <a:extLst>
              <a:ext uri="{FF2B5EF4-FFF2-40B4-BE49-F238E27FC236}">
                <a16:creationId xmlns:a16="http://schemas.microsoft.com/office/drawing/2014/main" id="{BE2DAB32-CBB8-73F2-3A75-2B042346A87B}"/>
              </a:ext>
            </a:extLst>
          </p:cNvPr>
          <p:cNvSpPr/>
          <p:nvPr/>
        </p:nvSpPr>
        <p:spPr>
          <a:xfrm>
            <a:off x="255228" y="766439"/>
            <a:ext cx="11681543"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0" dirty="0">
                <a:solidFill>
                  <a:schemeClr val="bg1"/>
                </a:solidFill>
                <a:latin typeface="Calibri" panose="020F0502020204030204" pitchFamily="34" charset="0"/>
                <a:cs typeface="Calibri" panose="020F0502020204030204" pitchFamily="34" charset="0"/>
              </a:rPr>
              <a:t>ثانيًا: نماذج استخدام النظرية في تحليل محتوى </a:t>
            </a:r>
            <a:r>
              <a:rPr lang="en-US" sz="2800" b="1" kern="0" dirty="0">
                <a:solidFill>
                  <a:schemeClr val="bg1"/>
                </a:solidFill>
                <a:latin typeface="Times New Roman" panose="02020603050405020304" pitchFamily="18" charset="0"/>
                <a:cs typeface="Times New Roman" panose="02020603050405020304" pitchFamily="18" charset="0"/>
              </a:rPr>
              <a:t>TikTok</a:t>
            </a:r>
            <a:r>
              <a:rPr lang="en-US" sz="2800" b="1" kern="0" dirty="0">
                <a:solidFill>
                  <a:schemeClr val="bg1"/>
                </a:solidFill>
                <a:latin typeface="Calibri" panose="020F0502020204030204" pitchFamily="34" charset="0"/>
                <a:cs typeface="Calibri" panose="020F0502020204030204" pitchFamily="34" charset="0"/>
              </a:rPr>
              <a:t> </a:t>
            </a:r>
            <a:r>
              <a:rPr lang="en-US" sz="2800" b="1" kern="0" dirty="0">
                <a:solidFill>
                  <a:schemeClr val="bg1"/>
                </a:solidFill>
                <a:latin typeface="Times New Roman" panose="02020603050405020304" pitchFamily="18" charset="0"/>
                <a:cs typeface="Times New Roman" panose="02020603050405020304" pitchFamily="18" charset="0"/>
              </a:rPr>
              <a:t>&amp;Instagram</a:t>
            </a:r>
            <a:r>
              <a:rPr lang="en-US" sz="2800" b="1" kern="0" dirty="0">
                <a:solidFill>
                  <a:schemeClr val="bg1"/>
                </a:solidFill>
                <a:latin typeface="Calibri" panose="020F0502020204030204" pitchFamily="34" charset="0"/>
                <a:cs typeface="+mj-cs"/>
              </a:rPr>
              <a:t> </a:t>
            </a:r>
            <a:r>
              <a:rPr lang="en-US" sz="2800" b="1" kern="0" dirty="0">
                <a:solidFill>
                  <a:schemeClr val="bg1"/>
                </a:solidFill>
                <a:latin typeface="Times New Roman" panose="02020603050405020304" pitchFamily="18" charset="0"/>
                <a:cs typeface="Times New Roman" panose="02020603050405020304" pitchFamily="18" charset="0"/>
              </a:rPr>
              <a:t>&amp;YouTube</a:t>
            </a:r>
          </a:p>
        </p:txBody>
      </p:sp>
      <p:sp>
        <p:nvSpPr>
          <p:cNvPr id="5" name="Rectangle 4">
            <a:extLst>
              <a:ext uri="{FF2B5EF4-FFF2-40B4-BE49-F238E27FC236}">
                <a16:creationId xmlns:a16="http://schemas.microsoft.com/office/drawing/2014/main" id="{1FE00798-1821-259A-36B8-29F77B631495}"/>
              </a:ext>
            </a:extLst>
          </p:cNvPr>
          <p:cNvSpPr/>
          <p:nvPr/>
        </p:nvSpPr>
        <p:spPr>
          <a:xfrm>
            <a:off x="1469857" y="1504311"/>
            <a:ext cx="9252284" cy="708770"/>
          </a:xfrm>
          <a:prstGeom prst="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dirty="0"/>
              <a:t>منصة </a:t>
            </a:r>
            <a:r>
              <a:rPr lang="en-US" sz="2800" dirty="0">
                <a:latin typeface="Times New Roman" panose="02020603050405020304" pitchFamily="18" charset="0"/>
                <a:cs typeface="Times New Roman" panose="02020603050405020304" pitchFamily="18" charset="0"/>
              </a:rPr>
              <a:t>YouTube</a:t>
            </a:r>
            <a:r>
              <a:rPr lang="ar-EG" sz="2800" dirty="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2E69C15-7DFF-C54D-B95B-F2917965B6D2}"/>
              </a:ext>
            </a:extLst>
          </p:cNvPr>
          <p:cNvSpPr txBox="1"/>
          <p:nvPr/>
        </p:nvSpPr>
        <p:spPr>
          <a:xfrm>
            <a:off x="7291137" y="2563006"/>
            <a:ext cx="4645633" cy="2415469"/>
          </a:xfrm>
          <a:prstGeom prst="rect">
            <a:avLst/>
          </a:prstGeom>
          <a:noFill/>
        </p:spPr>
        <p:txBody>
          <a:bodyPr wrap="square">
            <a:spAutoFit/>
          </a:bodyPr>
          <a:lstStyle/>
          <a:p>
            <a:pPr marL="0" marR="0" algn="r" rtl="1">
              <a:lnSpc>
                <a:spcPct val="115000"/>
              </a:lnSpc>
              <a:spcAft>
                <a:spcPts val="800"/>
              </a:spcAft>
              <a:buNone/>
            </a:pPr>
            <a:endParaRPr lang="en-US" sz="500"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15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مثال واقعي</a:t>
            </a:r>
            <a:r>
              <a:rPr lang="en-US" sz="2400" b="1" kern="0" dirty="0">
                <a:solidFill>
                  <a:srgbClr val="002060"/>
                </a:solidFill>
                <a:latin typeface="Calibri" panose="020F0502020204030204" pitchFamily="34" charset="0"/>
                <a:cs typeface="Calibri" panose="020F0502020204030204" pitchFamily="34" charset="0"/>
              </a:rPr>
              <a:t>:</a:t>
            </a:r>
          </a:p>
          <a:p>
            <a:pPr marL="0" marR="0" algn="just" rtl="1">
              <a:lnSpc>
                <a:spcPct val="150000"/>
              </a:lnSpc>
              <a:spcAft>
                <a:spcPts val="800"/>
              </a:spcAft>
            </a:pPr>
            <a:r>
              <a:rPr lang="ar-SA" sz="2400" kern="0" dirty="0">
                <a:solidFill>
                  <a:srgbClr val="002060"/>
                </a:solidFill>
                <a:latin typeface="Calibri" panose="020F0502020204030204" pitchFamily="34" charset="0"/>
                <a:cs typeface="Calibri" panose="020F0502020204030204" pitchFamily="34" charset="0"/>
              </a:rPr>
              <a:t>طالب يستخدم قناة "أخضر" لفهم كتاب أكاديمي بطريقة مبسطة قبل الامتحان، محققًا إشباعًا معرفيًا بأسلوب غير تقليدي</a:t>
            </a:r>
            <a:r>
              <a:rPr lang="en-US" sz="18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58B16CA3-27EA-C6CC-D980-4B4F3121B2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422175"/>
            <a:ext cx="6095999" cy="7643510"/>
          </a:xfrm>
          <a:prstGeom prst="rect">
            <a:avLst/>
          </a:prstGeom>
        </p:spPr>
      </p:pic>
    </p:spTree>
    <p:extLst>
      <p:ext uri="{BB962C8B-B14F-4D97-AF65-F5344CB8AC3E}">
        <p14:creationId xmlns:p14="http://schemas.microsoft.com/office/powerpoint/2010/main" val="6996875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D5183E-8C98-084D-2176-F6DCBA44C1AC}"/>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85A4CD3A-0F58-12B6-D21E-E78CE2EEED6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BDD76974-F6A1-2E49-562D-051240A79F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7437" y="-180527"/>
            <a:ext cx="2258086" cy="1181593"/>
          </a:xfrm>
          <a:prstGeom prst="rect">
            <a:avLst/>
          </a:prstGeom>
        </p:spPr>
      </p:pic>
      <p:sp>
        <p:nvSpPr>
          <p:cNvPr id="11" name="Rectangle 10">
            <a:extLst>
              <a:ext uri="{FF2B5EF4-FFF2-40B4-BE49-F238E27FC236}">
                <a16:creationId xmlns:a16="http://schemas.microsoft.com/office/drawing/2014/main" id="{D310A225-4D94-28F3-8E62-A48FF0DB31F9}"/>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B556D7BA-E6A0-B1D7-C956-03F20CF64E13}"/>
              </a:ext>
            </a:extLst>
          </p:cNvPr>
          <p:cNvSpPr txBox="1"/>
          <p:nvPr/>
        </p:nvSpPr>
        <p:spPr>
          <a:xfrm>
            <a:off x="137786" y="221315"/>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الثالثة</a:t>
            </a:r>
            <a:r>
              <a:rPr lang="ar-EG" sz="2400" kern="0" dirty="0">
                <a:solidFill>
                  <a:srgbClr val="002060"/>
                </a:solidFill>
                <a:latin typeface="Calibri" panose="020F0502020204030204" pitchFamily="34" charset="0"/>
                <a:cs typeface="Calibri" panose="020F0502020204030204" pitchFamily="34" charset="0"/>
              </a:rPr>
              <a:t>: نظرية الاستخدامات والإشباعات.....من المتلقي السلبي إلى الجمهور النشط</a:t>
            </a:r>
          </a:p>
        </p:txBody>
      </p:sp>
      <p:sp>
        <p:nvSpPr>
          <p:cNvPr id="3" name="Rectangle: Rounded Corners 2">
            <a:extLst>
              <a:ext uri="{FF2B5EF4-FFF2-40B4-BE49-F238E27FC236}">
                <a16:creationId xmlns:a16="http://schemas.microsoft.com/office/drawing/2014/main" id="{94674B8F-EF75-410E-56D7-FCAFB79B7BBC}"/>
              </a:ext>
            </a:extLst>
          </p:cNvPr>
          <p:cNvSpPr/>
          <p:nvPr/>
        </p:nvSpPr>
        <p:spPr>
          <a:xfrm>
            <a:off x="126477" y="816122"/>
            <a:ext cx="11681543"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0">
                <a:solidFill>
                  <a:schemeClr val="bg1"/>
                </a:solidFill>
                <a:latin typeface="Calibri" panose="020F0502020204030204" pitchFamily="34" charset="0"/>
                <a:cs typeface="Calibri" panose="020F0502020204030204" pitchFamily="34" charset="0"/>
              </a:rPr>
              <a:t>ثالثًا: هل ما زال الجمهور "نشيطًا" في ظل الخوارزميات والتوصيات؟</a:t>
            </a:r>
            <a:endParaRPr lang="en-US" sz="2800" b="1" kern="0" dirty="0">
              <a:solidFill>
                <a:schemeClr val="bg1"/>
              </a:solidFill>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59A9E8E5-45A5-7DC8-C7DF-3BC568D71CB0}"/>
              </a:ext>
            </a:extLst>
          </p:cNvPr>
          <p:cNvSpPr txBox="1"/>
          <p:nvPr/>
        </p:nvSpPr>
        <p:spPr>
          <a:xfrm>
            <a:off x="5979695" y="1878323"/>
            <a:ext cx="5941448" cy="3332387"/>
          </a:xfrm>
          <a:prstGeom prst="rect">
            <a:avLst/>
          </a:prstGeom>
          <a:noFill/>
        </p:spPr>
        <p:txBody>
          <a:bodyPr wrap="square">
            <a:spAutoFit/>
          </a:bodyPr>
          <a:lstStyle/>
          <a:p>
            <a:pPr marL="0" marR="0" algn="just" rtl="1">
              <a:lnSpc>
                <a:spcPct val="115000"/>
              </a:lnSpc>
              <a:spcAft>
                <a:spcPts val="800"/>
              </a:spcAft>
              <a:buNone/>
            </a:pPr>
            <a:r>
              <a:rPr lang="ar-SA" sz="2400" b="1" kern="0" dirty="0">
                <a:solidFill>
                  <a:srgbClr val="C00000"/>
                </a:solidFill>
                <a:latin typeface="Calibri" panose="020F0502020204030204" pitchFamily="34" charset="0"/>
                <a:cs typeface="Calibri" panose="020F0502020204030204" pitchFamily="34" charset="0"/>
              </a:rPr>
              <a:t>إشكالية </a:t>
            </a:r>
            <a:r>
              <a:rPr lang="ar-EG" sz="2400" b="1" kern="0" dirty="0">
                <a:solidFill>
                  <a:srgbClr val="C00000"/>
                </a:solidFill>
                <a:latin typeface="Calibri" panose="020F0502020204030204" pitchFamily="34" charset="0"/>
                <a:cs typeface="Calibri" panose="020F0502020204030204" pitchFamily="34" charset="0"/>
              </a:rPr>
              <a:t>ال</a:t>
            </a:r>
            <a:r>
              <a:rPr lang="ar-SA" sz="2400" b="1" kern="0" dirty="0">
                <a:solidFill>
                  <a:srgbClr val="C00000"/>
                </a:solidFill>
                <a:latin typeface="Calibri" panose="020F0502020204030204" pitchFamily="34" charset="0"/>
                <a:cs typeface="Calibri" panose="020F0502020204030204" pitchFamily="34" charset="0"/>
              </a:rPr>
              <a:t>مركزية</a:t>
            </a:r>
            <a:r>
              <a:rPr lang="en-US" sz="2400" b="1" kern="0" dirty="0">
                <a:solidFill>
                  <a:srgbClr val="C00000"/>
                </a:solidFill>
                <a:latin typeface="Calibri" panose="020F0502020204030204" pitchFamily="34" charset="0"/>
                <a:cs typeface="Calibri" panose="020F0502020204030204" pitchFamily="34" charset="0"/>
              </a:rPr>
              <a:t>:</a:t>
            </a:r>
          </a:p>
          <a:p>
            <a:pPr algn="just" rtl="1">
              <a:lnSpc>
                <a:spcPct val="150000"/>
              </a:lnSpc>
              <a:buNone/>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في قلب نظرية الاستخدامات والإشباعات توجد فرضية "الجمهور النشط"، الذي يختار وسيلته ومحتواه بحرية. لكن في البيئة الرقمية، يواجه هذا المفهوم تحديًا جذريًا بفعل الخوارزميات التي تتحكم في ما يظهر للمستخدم، بناءً على نشاطه السابق، لا بالضرورة اختياره الواعي</a:t>
            </a:r>
            <a:r>
              <a:rPr lang="ar-EG" sz="2400" kern="0" dirty="0">
                <a:solidFill>
                  <a:srgbClr val="002060"/>
                </a:solidFill>
                <a:latin typeface="Calibri" panose="020F0502020204030204" pitchFamily="34" charset="0"/>
                <a:cs typeface="Calibri" panose="020F0502020204030204" pitchFamily="34" charset="0"/>
              </a:rPr>
              <a:t>.</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9" name="Picture 8">
            <a:extLst>
              <a:ext uri="{FF2B5EF4-FFF2-40B4-BE49-F238E27FC236}">
                <a16:creationId xmlns:a16="http://schemas.microsoft.com/office/drawing/2014/main" id="{76170951-B217-1757-E822-F7507BC3D5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6477" y="2082902"/>
            <a:ext cx="5752140" cy="8524447"/>
          </a:xfrm>
          <a:prstGeom prst="rect">
            <a:avLst/>
          </a:prstGeom>
        </p:spPr>
      </p:pic>
    </p:spTree>
    <p:extLst>
      <p:ext uri="{BB962C8B-B14F-4D97-AF65-F5344CB8AC3E}">
        <p14:creationId xmlns:p14="http://schemas.microsoft.com/office/powerpoint/2010/main" val="226933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3E7818-2D43-49BB-EA5A-7B7D715BB1EF}"/>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AD85085C-5989-468F-D416-AFECD36DF86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BBD97083-E7F7-D87A-06CE-937C98D3720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7437" y="-180527"/>
            <a:ext cx="2258086" cy="1181593"/>
          </a:xfrm>
          <a:prstGeom prst="rect">
            <a:avLst/>
          </a:prstGeom>
        </p:spPr>
      </p:pic>
      <p:sp>
        <p:nvSpPr>
          <p:cNvPr id="11" name="Rectangle 10">
            <a:extLst>
              <a:ext uri="{FF2B5EF4-FFF2-40B4-BE49-F238E27FC236}">
                <a16:creationId xmlns:a16="http://schemas.microsoft.com/office/drawing/2014/main" id="{6E9E6A14-8149-E84D-0B4A-FF5368BBCE6E}"/>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1253B07F-2AEA-4C9E-330E-6FDC4AD2047C}"/>
              </a:ext>
            </a:extLst>
          </p:cNvPr>
          <p:cNvSpPr txBox="1"/>
          <p:nvPr/>
        </p:nvSpPr>
        <p:spPr>
          <a:xfrm>
            <a:off x="137786" y="221315"/>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الثالثة</a:t>
            </a:r>
            <a:r>
              <a:rPr lang="ar-EG" sz="2400" kern="0" dirty="0">
                <a:solidFill>
                  <a:srgbClr val="002060"/>
                </a:solidFill>
                <a:latin typeface="Calibri" panose="020F0502020204030204" pitchFamily="34" charset="0"/>
                <a:cs typeface="Calibri" panose="020F0502020204030204" pitchFamily="34" charset="0"/>
              </a:rPr>
              <a:t>: نظرية الاستخدامات والإشباعات.....من المتلقي السلبي إلى الجمهور النشط</a:t>
            </a:r>
          </a:p>
        </p:txBody>
      </p:sp>
      <p:sp>
        <p:nvSpPr>
          <p:cNvPr id="4" name="Rectangle: Rounded Corners 3">
            <a:extLst>
              <a:ext uri="{FF2B5EF4-FFF2-40B4-BE49-F238E27FC236}">
                <a16:creationId xmlns:a16="http://schemas.microsoft.com/office/drawing/2014/main" id="{FF4F46EE-246F-9F8F-C202-21B3ED782617}"/>
              </a:ext>
            </a:extLst>
          </p:cNvPr>
          <p:cNvSpPr/>
          <p:nvPr/>
        </p:nvSpPr>
        <p:spPr>
          <a:xfrm>
            <a:off x="126477" y="816122"/>
            <a:ext cx="11681543"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0">
                <a:solidFill>
                  <a:schemeClr val="bg1"/>
                </a:solidFill>
                <a:latin typeface="Calibri" panose="020F0502020204030204" pitchFamily="34" charset="0"/>
                <a:cs typeface="Calibri" panose="020F0502020204030204" pitchFamily="34" charset="0"/>
              </a:rPr>
              <a:t>ثالثًا: هل ما زال الجمهور "نشيطًا" في ظل الخوارزميات والتوصيات؟</a:t>
            </a:r>
            <a:endParaRPr lang="en-US" sz="2800" b="1" kern="0" dirty="0">
              <a:solidFill>
                <a:schemeClr val="bg1"/>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A4BC4819-C3EC-8BCF-CD1E-6D4C9322CBEF}"/>
              </a:ext>
            </a:extLst>
          </p:cNvPr>
          <p:cNvSpPr txBox="1"/>
          <p:nvPr/>
        </p:nvSpPr>
        <p:spPr>
          <a:xfrm>
            <a:off x="5799222" y="1345306"/>
            <a:ext cx="6266301" cy="5217006"/>
          </a:xfrm>
          <a:prstGeom prst="rect">
            <a:avLst/>
          </a:prstGeom>
          <a:noFill/>
        </p:spPr>
        <p:txBody>
          <a:bodyPr wrap="square">
            <a:spAutoFit/>
          </a:bodyPr>
          <a:lstStyle/>
          <a:p>
            <a:pPr marL="0" marR="0" algn="r" rtl="1">
              <a:lnSpc>
                <a:spcPct val="115000"/>
              </a:lnSpc>
              <a:spcAft>
                <a:spcPts val="800"/>
              </a:spcAft>
              <a:buNone/>
            </a:pPr>
            <a:r>
              <a:rPr lang="ar-SA" sz="1800" kern="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15000"/>
              </a:lnSpc>
              <a:spcAft>
                <a:spcPts val="800"/>
              </a:spcAft>
              <a:buNone/>
            </a:pPr>
            <a:r>
              <a:rPr lang="en-US" sz="1800" kern="0" dirty="0">
                <a:effectLst/>
                <a:latin typeface="Segoe UI Emoji" panose="020B0502040204020203" pitchFamily="34" charset="0"/>
                <a:ea typeface="Times New Roman" panose="02020603050405020304" pitchFamily="18" charset="0"/>
                <a:cs typeface="Segoe UI Emoji" panose="020B0502040204020203" pitchFamily="34" charset="0"/>
              </a:rPr>
              <a:t>✅</a:t>
            </a:r>
            <a:r>
              <a:rPr lang="en-US" sz="18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800" b="1" kern="0" dirty="0">
                <a:solidFill>
                  <a:srgbClr val="002060"/>
                </a:solidFill>
                <a:latin typeface="Calibri" panose="020F0502020204030204" pitchFamily="34" charset="0"/>
                <a:cs typeface="Calibri" panose="020F0502020204030204" pitchFamily="34" charset="0"/>
              </a:rPr>
              <a:t>التحليل</a:t>
            </a:r>
            <a:r>
              <a:rPr lang="en-US" sz="2800" b="1" kern="0" dirty="0">
                <a:solidFill>
                  <a:srgbClr val="002060"/>
                </a:solidFill>
                <a:latin typeface="Calibri" panose="020F0502020204030204" pitchFamily="34" charset="0"/>
                <a:cs typeface="Calibri" panose="020F0502020204030204" pitchFamily="34" charset="0"/>
              </a:rPr>
              <a:t>:</a:t>
            </a:r>
          </a:p>
          <a:p>
            <a:pPr marL="0" marR="0" algn="just" rtl="1">
              <a:lnSpc>
                <a:spcPct val="115000"/>
              </a:lnSpc>
              <a:spcAft>
                <a:spcPts val="800"/>
              </a:spcAft>
              <a:buNone/>
            </a:pPr>
            <a:r>
              <a:rPr lang="ar-EG" sz="2400" b="1" kern="0" dirty="0">
                <a:solidFill>
                  <a:srgbClr val="002060"/>
                </a:solidFill>
                <a:latin typeface="Calibri" panose="020F0502020204030204" pitchFamily="34" charset="0"/>
                <a:cs typeface="+mj-cs"/>
              </a:rPr>
              <a:t>1</a:t>
            </a:r>
            <a:r>
              <a:rPr lang="ar-EG" sz="2400" kern="0" dirty="0">
                <a:solidFill>
                  <a:srgbClr val="002060"/>
                </a:solidFill>
                <a:latin typeface="Calibri" panose="020F0502020204030204" pitchFamily="34" charset="0"/>
                <a:cs typeface="Calibri" panose="020F0502020204030204" pitchFamily="34" charset="0"/>
              </a:rPr>
              <a:t>. ا</a:t>
            </a:r>
            <a:r>
              <a:rPr lang="ar-SA" sz="2400" b="1" kern="0" dirty="0">
                <a:solidFill>
                  <a:srgbClr val="002060"/>
                </a:solidFill>
                <a:latin typeface="Calibri" panose="020F0502020204030204" pitchFamily="34" charset="0"/>
                <a:cs typeface="Calibri" panose="020F0502020204030204" pitchFamily="34" charset="0"/>
              </a:rPr>
              <a:t>لجمهور ما زال نشطًا جزئيًا</a:t>
            </a:r>
            <a:r>
              <a:rPr lang="en-US" sz="2400" b="1" kern="0" dirty="0">
                <a:solidFill>
                  <a:srgbClr val="002060"/>
                </a:solidFill>
                <a:latin typeface="Calibri" panose="020F0502020204030204" pitchFamily="34" charset="0"/>
                <a:cs typeface="Calibri" panose="020F0502020204030204" pitchFamily="34" charset="0"/>
              </a:rPr>
              <a:t>:</a:t>
            </a:r>
          </a:p>
          <a:p>
            <a:pPr marL="0" marR="0" algn="just" rtl="1">
              <a:lnSpc>
                <a:spcPct val="115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لا يزال بإمكان المستخدم أن يبحث، يختار، ويتابع ما يشاء. لكنه في كثير من الحالات يُوجّه دون أن يدرك من خلال خوارزميات التعلم الآلي، التي تصمّم المحتوى وفقًا لاحتمال التفاعل، وليس بالضرورة الحاجات الداخلية الحقيقية</a:t>
            </a:r>
            <a:r>
              <a:rPr lang="en-US" sz="2400" kern="0" dirty="0">
                <a:solidFill>
                  <a:srgbClr val="002060"/>
                </a:solidFill>
                <a:latin typeface="Calibri" panose="020F0502020204030204" pitchFamily="34" charset="0"/>
                <a:cs typeface="Calibri" panose="020F0502020204030204" pitchFamily="34" charset="0"/>
              </a:rPr>
              <a:t>.</a:t>
            </a:r>
          </a:p>
          <a:p>
            <a:pPr marL="0" marR="0" algn="just" rtl="1">
              <a:lnSpc>
                <a:spcPct val="115000"/>
              </a:lnSpc>
              <a:spcAft>
                <a:spcPts val="800"/>
              </a:spcAft>
              <a:buNone/>
            </a:pPr>
            <a:r>
              <a:rPr lang="ar-EG" sz="2400" b="1" kern="0" dirty="0">
                <a:solidFill>
                  <a:srgbClr val="002060"/>
                </a:solidFill>
                <a:latin typeface="Calibri" panose="020F0502020204030204" pitchFamily="34" charset="0"/>
                <a:cs typeface="+mj-cs"/>
              </a:rPr>
              <a:t>2</a:t>
            </a:r>
            <a:r>
              <a:rPr lang="ar-EG"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إشباع مؤجّل أو مزيف</a:t>
            </a:r>
            <a:r>
              <a:rPr lang="en-US" sz="2400" b="1" kern="0" dirty="0">
                <a:solidFill>
                  <a:srgbClr val="002060"/>
                </a:solidFill>
                <a:latin typeface="Calibri" panose="020F0502020204030204" pitchFamily="34" charset="0"/>
                <a:cs typeface="Calibri" panose="020F0502020204030204" pitchFamily="34" charset="0"/>
              </a:rPr>
              <a:t>:</a:t>
            </a:r>
          </a:p>
          <a:p>
            <a:pPr marL="0" marR="0" algn="just" rtl="1">
              <a:lnSpc>
                <a:spcPct val="115000"/>
              </a:lnSpc>
              <a:spcAft>
                <a:spcPts val="800"/>
              </a:spcAft>
            </a:pPr>
            <a:r>
              <a:rPr lang="ar-SA" sz="2400" kern="0" dirty="0">
                <a:solidFill>
                  <a:srgbClr val="002060"/>
                </a:solidFill>
                <a:latin typeface="Calibri" panose="020F0502020204030204" pitchFamily="34" charset="0"/>
                <a:cs typeface="Calibri" panose="020F0502020204030204" pitchFamily="34" charset="0"/>
              </a:rPr>
              <a:t>قد يعتقد المستخدم أنه يحقق إشباعًا معينًا، بينما يتم "حبسه" في حلقة تكرار المحتوى المريح أو الممتع فقط، دون تنوع أو تطوير</a:t>
            </a:r>
            <a:r>
              <a:rPr lang="en-US" sz="18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9B492630-1E6B-3AF9-A821-A641B3EC459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6477" y="1733986"/>
            <a:ext cx="5325228" cy="8331699"/>
          </a:xfrm>
          <a:prstGeom prst="rect">
            <a:avLst/>
          </a:prstGeom>
        </p:spPr>
      </p:pic>
    </p:spTree>
    <p:extLst>
      <p:ext uri="{BB962C8B-B14F-4D97-AF65-F5344CB8AC3E}">
        <p14:creationId xmlns:p14="http://schemas.microsoft.com/office/powerpoint/2010/main" val="18766256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43ADEF-15D3-5F1B-7CF6-DFC2ACAD4D60}"/>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146828DE-70B4-8D7B-331B-FF0823F9957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3DDACF52-EA36-C2F2-3222-120B721E34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7437" y="-180527"/>
            <a:ext cx="2258086" cy="1181593"/>
          </a:xfrm>
          <a:prstGeom prst="rect">
            <a:avLst/>
          </a:prstGeom>
        </p:spPr>
      </p:pic>
      <p:sp>
        <p:nvSpPr>
          <p:cNvPr id="11" name="Rectangle 10">
            <a:extLst>
              <a:ext uri="{FF2B5EF4-FFF2-40B4-BE49-F238E27FC236}">
                <a16:creationId xmlns:a16="http://schemas.microsoft.com/office/drawing/2014/main" id="{97554C05-01C2-BEBB-3BCA-50C53F8CC264}"/>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9D5F2D94-22C1-E3E6-9BB5-9D57D55BB9A1}"/>
              </a:ext>
            </a:extLst>
          </p:cNvPr>
          <p:cNvSpPr txBox="1"/>
          <p:nvPr/>
        </p:nvSpPr>
        <p:spPr>
          <a:xfrm>
            <a:off x="137786" y="221315"/>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الثالثة</a:t>
            </a:r>
            <a:r>
              <a:rPr lang="ar-EG" sz="2400" kern="0" dirty="0">
                <a:solidFill>
                  <a:srgbClr val="002060"/>
                </a:solidFill>
                <a:latin typeface="Calibri" panose="020F0502020204030204" pitchFamily="34" charset="0"/>
                <a:cs typeface="Calibri" panose="020F0502020204030204" pitchFamily="34" charset="0"/>
              </a:rPr>
              <a:t>: نظرية الاستخدامات والإشباعات.....من المتلقي السلبي إلى الجمهور النشط</a:t>
            </a:r>
          </a:p>
        </p:txBody>
      </p:sp>
      <p:sp>
        <p:nvSpPr>
          <p:cNvPr id="4" name="Rectangle: Rounded Corners 3">
            <a:extLst>
              <a:ext uri="{FF2B5EF4-FFF2-40B4-BE49-F238E27FC236}">
                <a16:creationId xmlns:a16="http://schemas.microsoft.com/office/drawing/2014/main" id="{90156404-F219-92EF-932A-A0BC3EB668E6}"/>
              </a:ext>
            </a:extLst>
          </p:cNvPr>
          <p:cNvSpPr/>
          <p:nvPr/>
        </p:nvSpPr>
        <p:spPr>
          <a:xfrm>
            <a:off x="126477" y="816122"/>
            <a:ext cx="11681543"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0">
                <a:solidFill>
                  <a:schemeClr val="bg1"/>
                </a:solidFill>
                <a:latin typeface="Calibri" panose="020F0502020204030204" pitchFamily="34" charset="0"/>
                <a:cs typeface="Calibri" panose="020F0502020204030204" pitchFamily="34" charset="0"/>
              </a:rPr>
              <a:t>ثالثًا: هل ما زال الجمهور "نشيطًا" في ظل الخوارزميات والتوصيات؟</a:t>
            </a:r>
            <a:endParaRPr lang="en-US" sz="2800" b="1" kern="0" dirty="0">
              <a:solidFill>
                <a:schemeClr val="bg1"/>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0E1A3D35-79AA-FB79-0AC9-2339632EE188}"/>
              </a:ext>
            </a:extLst>
          </p:cNvPr>
          <p:cNvSpPr txBox="1"/>
          <p:nvPr/>
        </p:nvSpPr>
        <p:spPr>
          <a:xfrm>
            <a:off x="5269831" y="1603677"/>
            <a:ext cx="6795691" cy="3451394"/>
          </a:xfrm>
          <a:prstGeom prst="rect">
            <a:avLst/>
          </a:prstGeom>
          <a:noFill/>
        </p:spPr>
        <p:txBody>
          <a:bodyPr wrap="square">
            <a:spAutoFit/>
          </a:bodyPr>
          <a:lstStyle/>
          <a:p>
            <a:endParaRPr lang="en-US" dirty="0"/>
          </a:p>
          <a:p>
            <a:pPr algn="just" rtl="1"/>
            <a:r>
              <a:rPr lang="en-US" dirty="0"/>
              <a:t>📌 </a:t>
            </a:r>
            <a:r>
              <a:rPr lang="ar-EG" sz="2400" b="1" kern="0" dirty="0">
                <a:solidFill>
                  <a:srgbClr val="002060"/>
                </a:solidFill>
                <a:latin typeface="Calibri" panose="020F0502020204030204" pitchFamily="34" charset="0"/>
                <a:cs typeface="Calibri" panose="020F0502020204030204" pitchFamily="34" charset="0"/>
              </a:rPr>
              <a:t>مثال نقدي:</a:t>
            </a:r>
          </a:p>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مستخدم يبدأ بمشاهدة فيديو عن التغذية الصحية، ثم توصية الخوارزمية بمقاطع عن الرجيم، ثم الجمال، ثم فيديوهات "قبل وبعد"، دون أن يقصد أو يخطط لهذا المسار. هنا لا يعود اختياره بالكامل نابعًا من حاجته الفعلية، بل من السيناريو الذي رسمته الخوارزمية.</a:t>
            </a:r>
          </a:p>
        </p:txBody>
      </p:sp>
      <p:pic>
        <p:nvPicPr>
          <p:cNvPr id="5" name="Picture 4">
            <a:extLst>
              <a:ext uri="{FF2B5EF4-FFF2-40B4-BE49-F238E27FC236}">
                <a16:creationId xmlns:a16="http://schemas.microsoft.com/office/drawing/2014/main" id="{C2864BD7-E0FA-19EF-1BA8-31DFB0BFDF2F}"/>
              </a:ext>
            </a:extLst>
          </p:cNvPr>
          <p:cNvPicPr>
            <a:picLocks noChangeAspect="1"/>
          </p:cNvPicPr>
          <p:nvPr/>
        </p:nvPicPr>
        <p:blipFill>
          <a:blip r:embed="rId3"/>
          <a:stretch>
            <a:fillRect/>
          </a:stretch>
        </p:blipFill>
        <p:spPr>
          <a:xfrm>
            <a:off x="240149" y="1733986"/>
            <a:ext cx="4760494" cy="47604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501800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EA706A-6594-E1A9-D771-BEF51DEE9EDD}"/>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D50F959C-4F85-4565-06CA-56484FF0C0F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B529F152-3F9E-1145-FF8D-9B65D869F4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7437" y="-180527"/>
            <a:ext cx="2258086" cy="1181593"/>
          </a:xfrm>
          <a:prstGeom prst="rect">
            <a:avLst/>
          </a:prstGeom>
        </p:spPr>
      </p:pic>
      <p:sp>
        <p:nvSpPr>
          <p:cNvPr id="11" name="Rectangle 10">
            <a:extLst>
              <a:ext uri="{FF2B5EF4-FFF2-40B4-BE49-F238E27FC236}">
                <a16:creationId xmlns:a16="http://schemas.microsoft.com/office/drawing/2014/main" id="{18D28F69-5C92-EF9D-D5EF-6924B04537B8}"/>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FEBEB0A8-38AE-973B-FE26-D69E21C09FBF}"/>
              </a:ext>
            </a:extLst>
          </p:cNvPr>
          <p:cNvSpPr txBox="1"/>
          <p:nvPr/>
        </p:nvSpPr>
        <p:spPr>
          <a:xfrm>
            <a:off x="137786" y="221315"/>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الثالثة</a:t>
            </a:r>
            <a:r>
              <a:rPr lang="ar-EG" sz="2400" kern="0" dirty="0">
                <a:solidFill>
                  <a:srgbClr val="002060"/>
                </a:solidFill>
                <a:latin typeface="Calibri" panose="020F0502020204030204" pitchFamily="34" charset="0"/>
                <a:cs typeface="Calibri" panose="020F0502020204030204" pitchFamily="34" charset="0"/>
              </a:rPr>
              <a:t>: نظرية الاستخدامات والإشباعات.....من المتلقي السلبي إلى الجمهور النشط</a:t>
            </a:r>
          </a:p>
        </p:txBody>
      </p:sp>
      <p:sp>
        <p:nvSpPr>
          <p:cNvPr id="3" name="Rectangle: Rounded Corners 2">
            <a:extLst>
              <a:ext uri="{FF2B5EF4-FFF2-40B4-BE49-F238E27FC236}">
                <a16:creationId xmlns:a16="http://schemas.microsoft.com/office/drawing/2014/main" id="{5DF446F5-FC7C-EA40-A6EC-7F851B6F2029}"/>
              </a:ext>
            </a:extLst>
          </p:cNvPr>
          <p:cNvSpPr/>
          <p:nvPr/>
        </p:nvSpPr>
        <p:spPr>
          <a:xfrm>
            <a:off x="126477" y="816122"/>
            <a:ext cx="11681543"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en-US" sz="2400" b="1" kern="0" dirty="0">
                <a:solidFill>
                  <a:schemeClr val="bg1"/>
                </a:solidFill>
                <a:latin typeface="Calibri" panose="020F0502020204030204" pitchFamily="34" charset="0"/>
                <a:cs typeface="Calibri" panose="020F0502020204030204" pitchFamily="34" charset="0"/>
              </a:rPr>
              <a:t>📚 </a:t>
            </a:r>
            <a:r>
              <a:rPr lang="ar-EG" sz="2400" b="1" kern="0" dirty="0">
                <a:solidFill>
                  <a:schemeClr val="bg1"/>
                </a:solidFill>
                <a:latin typeface="Calibri" panose="020F0502020204030204" pitchFamily="34" charset="0"/>
                <a:cs typeface="Calibri" panose="020F0502020204030204" pitchFamily="34" charset="0"/>
              </a:rPr>
              <a:t>خاتمة:</a:t>
            </a:r>
            <a:endParaRPr lang="en-US" sz="2800" b="1" kern="0" dirty="0">
              <a:solidFill>
                <a:schemeClr val="bg1"/>
              </a:solidFill>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6917B734-C821-5A27-69AA-38DB5E5D90C1}"/>
              </a:ext>
            </a:extLst>
          </p:cNvPr>
          <p:cNvSpPr txBox="1"/>
          <p:nvPr/>
        </p:nvSpPr>
        <p:spPr>
          <a:xfrm>
            <a:off x="2731168" y="4319992"/>
            <a:ext cx="9460832" cy="461665"/>
          </a:xfrm>
          <a:prstGeom prst="rect">
            <a:avLst/>
          </a:prstGeom>
          <a:noFill/>
        </p:spPr>
        <p:txBody>
          <a:bodyPr wrap="square">
            <a:spAutoFit/>
          </a:bodyPr>
          <a:lstStyle/>
          <a:p>
            <a:pPr marL="0" marR="0" algn="just" rtl="1">
              <a:spcAft>
                <a:spcPts val="800"/>
              </a:spcAft>
            </a:pPr>
            <a:r>
              <a:rPr lang="ar-SA" sz="2400" kern="0" dirty="0">
                <a:solidFill>
                  <a:srgbClr val="002060"/>
                </a:solidFill>
                <a:latin typeface="Calibri" panose="020F0502020204030204" pitchFamily="34" charset="0"/>
                <a:cs typeface="Calibri" panose="020F0502020204030204" pitchFamily="34" charset="0"/>
              </a:rPr>
              <a:t>. </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6A05BE54-3A9F-6326-0347-E900463C26D2}"/>
              </a:ext>
            </a:extLst>
          </p:cNvPr>
          <p:cNvPicPr>
            <a:picLocks noChangeAspect="1"/>
          </p:cNvPicPr>
          <p:nvPr/>
        </p:nvPicPr>
        <p:blipFill>
          <a:blip r:embed="rId3"/>
          <a:stretch>
            <a:fillRect/>
          </a:stretch>
        </p:blipFill>
        <p:spPr>
          <a:xfrm>
            <a:off x="188202" y="1733986"/>
            <a:ext cx="3866440" cy="47750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TextBox 9">
            <a:extLst>
              <a:ext uri="{FF2B5EF4-FFF2-40B4-BE49-F238E27FC236}">
                <a16:creationId xmlns:a16="http://schemas.microsoft.com/office/drawing/2014/main" id="{24467B32-B2E2-837A-9401-41B5F310D3EA}"/>
              </a:ext>
            </a:extLst>
          </p:cNvPr>
          <p:cNvSpPr txBox="1"/>
          <p:nvPr/>
        </p:nvSpPr>
        <p:spPr>
          <a:xfrm>
            <a:off x="4054642" y="1733986"/>
            <a:ext cx="8010881" cy="5021055"/>
          </a:xfrm>
          <a:prstGeom prst="rect">
            <a:avLst/>
          </a:prstGeom>
          <a:noFill/>
        </p:spPr>
        <p:txBody>
          <a:bodyPr wrap="square">
            <a:spAutoFit/>
          </a:bodyPr>
          <a:lstStyle/>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تُعد نظرية الاستخدامات والإشباعات حجر زاوية في دراسات الإعلام، لأنها كانت من أولى النظريات التي احترمت عقل وفاعلية الجمهور</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إلا أنها بحاجة إلى مراجعة وتحديث، خاصة في ظل تحديات الإعلام الرقمي المعاصر. فالجمهور اليوم ليس فقط متلقيًا فاعلًا، بل هو صانع محتوى، ومستهلك موجه بالخوارزميات، وفاعل ضمن نظام بيئي إعلامي معقّد</a:t>
            </a:r>
            <a:r>
              <a:rPr lang="en-US" sz="2400" kern="0" dirty="0">
                <a:solidFill>
                  <a:srgbClr val="002060"/>
                </a:solidFill>
                <a:latin typeface="Calibri" panose="020F0502020204030204" pitchFamily="34" charset="0"/>
                <a:cs typeface="Calibri" panose="020F0502020204030204" pitchFamily="34" charset="0"/>
              </a:rPr>
              <a:t>.</a:t>
            </a: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لذلك، فإن دمج النظرية مع مفاهيم مثل الاقتصاد الخوارزمي، الإدمان الرقمي، والذكاء الاصطناعي في التوصية بالمحتوى، قد يمنحها أفقًا جديدًا وأكثر واقعية في فهم جمهور الإعلام الحديث</a:t>
            </a:r>
            <a:r>
              <a:rPr lang="en-US" sz="2400" kern="0" dirty="0">
                <a:solidFill>
                  <a:srgbClr val="002060"/>
                </a:solidFill>
                <a:latin typeface="Calibri" panose="020F0502020204030204" pitchFamily="34" charset="0"/>
                <a:cs typeface="Calibri" panose="020F0502020204030204" pitchFamily="34" charset="0"/>
              </a:rPr>
              <a:t>.</a:t>
            </a:r>
            <a:r>
              <a:rPr lang="ar-SA" sz="2400" kern="0" dirty="0">
                <a:solidFill>
                  <a:srgbClr val="002060"/>
                </a:solidFill>
                <a:latin typeface="Calibri" panose="020F0502020204030204" pitchFamily="34" charset="0"/>
                <a:cs typeface="Calibri" panose="020F0502020204030204" pitchFamily="34" charset="0"/>
              </a:rPr>
              <a:t> وهذا التوازن هو ما ينبغي أن تتناوله الدراسات المعاصرة بعمق، من خلال تطوير أدوات تحليلية جديدة تربط بين الدافع البشري، وسلوك الآلة</a:t>
            </a:r>
            <a:r>
              <a:rPr lang="en-US" sz="18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2400" kern="0" dirty="0">
              <a:solidFill>
                <a:srgbClr val="00206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26285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5AC7D3-A6CA-91EB-4B83-5F0889934C97}"/>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DBE0C731-EDDC-71D2-1380-D8F2C5CBC84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9BEF7F1-39F2-F776-B8D1-EB21A862C5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7437" y="-180527"/>
            <a:ext cx="2258086" cy="1181593"/>
          </a:xfrm>
          <a:prstGeom prst="rect">
            <a:avLst/>
          </a:prstGeom>
        </p:spPr>
      </p:pic>
      <p:sp>
        <p:nvSpPr>
          <p:cNvPr id="11" name="Rectangle 10">
            <a:extLst>
              <a:ext uri="{FF2B5EF4-FFF2-40B4-BE49-F238E27FC236}">
                <a16:creationId xmlns:a16="http://schemas.microsoft.com/office/drawing/2014/main" id="{2F881328-BC0A-EAA5-DD1F-C41420091446}"/>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0BF6AFD7-9B58-C453-8A8C-98983DD4D2F7}"/>
              </a:ext>
            </a:extLst>
          </p:cNvPr>
          <p:cNvSpPr txBox="1"/>
          <p:nvPr/>
        </p:nvSpPr>
        <p:spPr>
          <a:xfrm>
            <a:off x="137786" y="221315"/>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الثالثة</a:t>
            </a:r>
            <a:r>
              <a:rPr lang="ar-EG" sz="2400" kern="0" dirty="0">
                <a:solidFill>
                  <a:srgbClr val="002060"/>
                </a:solidFill>
                <a:latin typeface="Calibri" panose="020F0502020204030204" pitchFamily="34" charset="0"/>
                <a:cs typeface="Calibri" panose="020F0502020204030204" pitchFamily="34" charset="0"/>
              </a:rPr>
              <a:t>: نظرية الاستخدامات والإشباعات.....من المتلقي السلبي إلى الجمهور النشط</a:t>
            </a:r>
          </a:p>
        </p:txBody>
      </p:sp>
      <p:sp>
        <p:nvSpPr>
          <p:cNvPr id="3" name="Rectangle: Rounded Corners 2">
            <a:extLst>
              <a:ext uri="{FF2B5EF4-FFF2-40B4-BE49-F238E27FC236}">
                <a16:creationId xmlns:a16="http://schemas.microsoft.com/office/drawing/2014/main" id="{E046464A-A64A-20A6-29F5-1E5795CE4DD0}"/>
              </a:ext>
            </a:extLst>
          </p:cNvPr>
          <p:cNvSpPr/>
          <p:nvPr/>
        </p:nvSpPr>
        <p:spPr>
          <a:xfrm>
            <a:off x="126477" y="816122"/>
            <a:ext cx="11681543"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en-US" sz="2400" b="1" kern="0" dirty="0">
                <a:solidFill>
                  <a:schemeClr val="bg1"/>
                </a:solidFill>
                <a:latin typeface="Calibri" panose="020F0502020204030204" pitchFamily="34" charset="0"/>
                <a:cs typeface="Calibri" panose="020F0502020204030204" pitchFamily="34" charset="0"/>
              </a:rPr>
              <a:t>📚 </a:t>
            </a:r>
            <a:r>
              <a:rPr lang="ar-EG" sz="2400" b="1" kern="0" dirty="0">
                <a:solidFill>
                  <a:schemeClr val="bg1"/>
                </a:solidFill>
                <a:latin typeface="Calibri" panose="020F0502020204030204" pitchFamily="34" charset="0"/>
                <a:cs typeface="Calibri" panose="020F0502020204030204" pitchFamily="34" charset="0"/>
              </a:rPr>
              <a:t>ملخص المحاضرة </a:t>
            </a:r>
            <a:r>
              <a:rPr lang="ar-EG" sz="2400" b="1" kern="0" dirty="0">
                <a:solidFill>
                  <a:schemeClr val="bg1"/>
                </a:solidFill>
                <a:latin typeface="Calibri" panose="020F0502020204030204" pitchFamily="34" charset="0"/>
                <a:cs typeface="+mj-cs"/>
              </a:rPr>
              <a:t>&amp;</a:t>
            </a:r>
            <a:r>
              <a:rPr lang="ar-EG" sz="2400" b="1" kern="0" dirty="0">
                <a:solidFill>
                  <a:schemeClr val="bg1"/>
                </a:solidFill>
                <a:latin typeface="Calibri" panose="020F0502020204030204" pitchFamily="34" charset="0"/>
                <a:cs typeface="Calibri" panose="020F0502020204030204" pitchFamily="34" charset="0"/>
              </a:rPr>
              <a:t> تقديم المحاضرة الرابعة</a:t>
            </a:r>
            <a:endParaRPr lang="en-US" sz="2800" b="1" kern="0" dirty="0">
              <a:solidFill>
                <a:schemeClr val="bg1"/>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11AE1AAB-C8B3-D196-1F0D-F7221E2BA093}"/>
              </a:ext>
            </a:extLst>
          </p:cNvPr>
          <p:cNvSpPr txBox="1"/>
          <p:nvPr/>
        </p:nvSpPr>
        <p:spPr>
          <a:xfrm>
            <a:off x="383980" y="1905506"/>
            <a:ext cx="11681543" cy="3046988"/>
          </a:xfrm>
          <a:prstGeom prst="rect">
            <a:avLst/>
          </a:prstGeom>
          <a:noFill/>
        </p:spPr>
        <p:txBody>
          <a:bodyPr wrap="square">
            <a:spAutoFit/>
          </a:bodyPr>
          <a:lstStyle/>
          <a:p>
            <a:pPr algn="just" rtl="1"/>
            <a:r>
              <a:rPr lang="ar-EG" sz="2400" kern="0" dirty="0">
                <a:solidFill>
                  <a:srgbClr val="002060"/>
                </a:solidFill>
                <a:latin typeface="Calibri" panose="020F0502020204030204" pitchFamily="34" charset="0"/>
                <a:cs typeface="Calibri" panose="020F0502020204030204" pitchFamily="34" charset="0"/>
              </a:rPr>
              <a:t>          تناولت المحاضرة نظرية الاستخدامات والإشباعات بوصفها إحدى النظريات التي ما زالت تحتفظ بقيمتها التفسيرية لفهم العلاقة بين الجمهور ووسائل الإعلام، رغم التحولات التكنولوجية المتسارعة. تم تحليل الفرضيات الأساسية للنظرية التي تنطلق من افتراض "الجمهور النشط" في انتقاء الوسائط والمضامين التي تلبي حاجاته المختلفة، المعرفية والعاطفية والاجتماعية وغيرها. كما جرى التوقف عند التحديات التي تواجه النظرية في البيئة الرقمية، حيث تُقيّد خوارزميات التوصية وواجهات الاستخدام خيارات الجمهور وتعيد توجيه تجربته الإعلامية بطرق لا شعورية. وانتهت المحاضرة إلى ضرورة إعادة قراءة النظرية في ضوء هذه التحولات، وتطوير أدوات تحليلية جديدة تراعي التفاعل المعقد بين الدافع البشري والتوجيه الآلي، بما يسمح بفهم أعمق لدور الجمهور في سياق اتصالي بات أكثر تشابكًا وتخصيصًا من أي وقت مضى.</a:t>
            </a:r>
            <a:endParaRPr lang="en-US" sz="2400" kern="0" dirty="0">
              <a:solidFill>
                <a:srgbClr val="002060"/>
              </a:solidFill>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E93444BE-756C-590A-F72B-2E15E1C8EE2D}"/>
              </a:ext>
            </a:extLst>
          </p:cNvPr>
          <p:cNvSpPr txBox="1"/>
          <p:nvPr/>
        </p:nvSpPr>
        <p:spPr>
          <a:xfrm>
            <a:off x="7883467" y="1542617"/>
            <a:ext cx="6106026" cy="461665"/>
          </a:xfrm>
          <a:prstGeom prst="rect">
            <a:avLst/>
          </a:prstGeom>
          <a:noFill/>
        </p:spPr>
        <p:txBody>
          <a:bodyPr wrap="square">
            <a:spAutoFit/>
          </a:bodyPr>
          <a:lstStyle/>
          <a:p>
            <a:pPr algn="ctr" rtl="1"/>
            <a:r>
              <a:rPr lang="ar-EG" sz="2400" b="1" kern="0" dirty="0">
                <a:solidFill>
                  <a:srgbClr val="C00000"/>
                </a:solidFill>
                <a:latin typeface="Calibri" panose="020F0502020204030204" pitchFamily="34" charset="0"/>
                <a:cs typeface="Calibri" panose="020F0502020204030204" pitchFamily="34" charset="0"/>
              </a:rPr>
              <a:t>ملخص المحاضرة </a:t>
            </a:r>
            <a:r>
              <a:rPr lang="ar-EG" sz="1800" b="1" kern="0" dirty="0">
                <a:solidFill>
                  <a:srgbClr val="002060"/>
                </a:solidFill>
                <a:latin typeface="Calibri" panose="020F0502020204030204" pitchFamily="34" charset="0"/>
                <a:cs typeface="Calibri" panose="020F0502020204030204" pitchFamily="34" charset="0"/>
              </a:rPr>
              <a:t>: </a:t>
            </a:r>
            <a:endParaRPr lang="en-US" dirty="0">
              <a:solidFill>
                <a:srgbClr val="002060"/>
              </a:solidFill>
            </a:endParaRPr>
          </a:p>
        </p:txBody>
      </p:sp>
      <p:sp>
        <p:nvSpPr>
          <p:cNvPr id="14" name="TextBox 13">
            <a:extLst>
              <a:ext uri="{FF2B5EF4-FFF2-40B4-BE49-F238E27FC236}">
                <a16:creationId xmlns:a16="http://schemas.microsoft.com/office/drawing/2014/main" id="{E5AC4314-1726-BB5C-ADC5-260F5DA2C184}"/>
              </a:ext>
            </a:extLst>
          </p:cNvPr>
          <p:cNvSpPr txBox="1"/>
          <p:nvPr/>
        </p:nvSpPr>
        <p:spPr>
          <a:xfrm>
            <a:off x="354184" y="4965949"/>
            <a:ext cx="11837816" cy="1938992"/>
          </a:xfrm>
          <a:prstGeom prst="rect">
            <a:avLst/>
          </a:prstGeom>
          <a:noFill/>
        </p:spPr>
        <p:txBody>
          <a:bodyPr wrap="square">
            <a:spAutoFit/>
          </a:bodyPr>
          <a:lstStyle/>
          <a:p>
            <a:pPr algn="just" rtl="1"/>
            <a:r>
              <a:rPr lang="ar-EG" sz="2400" b="1" kern="0" dirty="0">
                <a:solidFill>
                  <a:srgbClr val="C00000"/>
                </a:solidFill>
                <a:latin typeface="Calibri" panose="020F0502020204030204" pitchFamily="34" charset="0"/>
                <a:cs typeface="Calibri" panose="020F0502020204030204" pitchFamily="34" charset="0"/>
              </a:rPr>
              <a:t>تقديم المحاضرة الرابعة </a:t>
            </a:r>
            <a:r>
              <a:rPr lang="ar-EG" sz="2400" b="1"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في المحاضرة القادمة، سنناقش نظرية الاعتماد على وسائل الإعلام، التي تمثل تطورًا مهمًا في فهم العلاقة بين الجمهور ووسائل الإعلام، حيث تؤكد أن تأثير الوسائل لا يتوقف فقط على طبيعة الرسالة، بل يعتمد أيضًا على درجة اعتماد الأفراد عليها في تلبية احتياجاتهم، خاصة في مواقف الغموض أو الأزمات. سنستعرض الأسس النظرية للنموذج، والعوامل التي تتحكم في حجم الاعتماد وتأثيره، مع التركيز على دور الإعلام في تشكيل الإدراك والمعرفة، وشرح كيف يتزايد هذا الاعتماد في البيئات الرقمية المشبعة بالمعلومات</a:t>
            </a:r>
            <a:r>
              <a:rPr lang="ar-EG" sz="2400" dirty="0"/>
              <a:t>.</a:t>
            </a:r>
            <a:endParaRPr lang="en-US" sz="2400" dirty="0"/>
          </a:p>
        </p:txBody>
      </p:sp>
    </p:spTree>
    <p:extLst>
      <p:ext uri="{BB962C8B-B14F-4D97-AF65-F5344CB8AC3E}">
        <p14:creationId xmlns:p14="http://schemas.microsoft.com/office/powerpoint/2010/main" val="458994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4057575" y="5430629"/>
            <a:ext cx="4524565" cy="829945"/>
          </a:xfrm>
          <a:prstGeom prst="rect">
            <a:avLst/>
          </a:prstGeom>
          <a:noFill/>
        </p:spPr>
        <p:txBody>
          <a:bodyPr wrap="square" rtlCol="0">
            <a:spAutoFit/>
          </a:bodyPr>
          <a:lstStyle/>
          <a:p>
            <a:r>
              <a:rPr lang="en-US" sz="48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900746"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1757</TotalTime>
  <Words>4260</Words>
  <Application>Microsoft Office PowerPoint</Application>
  <PresentationFormat>Widescreen</PresentationFormat>
  <Paragraphs>320</Paragraphs>
  <Slides>40</Slides>
  <Notes>9</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Alexandria</vt:lpstr>
      <vt:lpstr>Arial</vt:lpstr>
      <vt:lpstr>Calibri</vt:lpstr>
      <vt:lpstr>Calibri Light</vt:lpstr>
      <vt:lpstr>Courier New</vt:lpstr>
      <vt:lpstr>Segoe UI Emoji</vt:lpstr>
      <vt:lpstr>Simplified Arabic</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ShereenFarouk</cp:lastModifiedBy>
  <cp:revision>61</cp:revision>
  <dcterms:created xsi:type="dcterms:W3CDTF">2023-04-29T09:08:00Z</dcterms:created>
  <dcterms:modified xsi:type="dcterms:W3CDTF">2025-06-07T11:55:44Z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