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94" r:id="rId2"/>
    <p:sldId id="522" r:id="rId3"/>
    <p:sldId id="587" r:id="rId4"/>
    <p:sldId id="562" r:id="rId5"/>
    <p:sldId id="583" r:id="rId6"/>
    <p:sldId id="565" r:id="rId7"/>
    <p:sldId id="585" r:id="rId8"/>
    <p:sldId id="504" r:id="rId9"/>
    <p:sldId id="505" r:id="rId10"/>
    <p:sldId id="580" r:id="rId11"/>
    <p:sldId id="581" r:id="rId12"/>
    <p:sldId id="506" r:id="rId13"/>
    <p:sldId id="582" r:id="rId14"/>
    <p:sldId id="564" r:id="rId15"/>
    <p:sldId id="563" r:id="rId16"/>
    <p:sldId id="579" r:id="rId17"/>
    <p:sldId id="507" r:id="rId18"/>
    <p:sldId id="578" r:id="rId19"/>
    <p:sldId id="508" r:id="rId20"/>
    <p:sldId id="520" r:id="rId21"/>
    <p:sldId id="510" r:id="rId22"/>
    <p:sldId id="566" r:id="rId23"/>
    <p:sldId id="509" r:id="rId24"/>
    <p:sldId id="577" r:id="rId25"/>
    <p:sldId id="514" r:id="rId26"/>
    <p:sldId id="521" r:id="rId27"/>
    <p:sldId id="259" r:id="rId28"/>
    <p:sldId id="569" r:id="rId29"/>
    <p:sldId id="570" r:id="rId30"/>
    <p:sldId id="568" r:id="rId31"/>
    <p:sldId id="586" r:id="rId32"/>
    <p:sldId id="261" r:id="rId33"/>
    <p:sldId id="572" r:id="rId34"/>
    <p:sldId id="573" r:id="rId35"/>
    <p:sldId id="574" r:id="rId36"/>
    <p:sldId id="575" r:id="rId37"/>
    <p:sldId id="571" r:id="rId38"/>
    <p:sldId id="584" r:id="rId39"/>
    <p:sldId id="576" r:id="rId40"/>
    <p:sldId id="525" r:id="rId41"/>
    <p:sldId id="52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ECFF"/>
    <a:srgbClr val="35A8E0"/>
    <a:srgbClr val="4472C4"/>
    <a:srgbClr val="ED7D31"/>
    <a:srgbClr val="8A593C"/>
    <a:srgbClr val="D18543"/>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4" d="100"/>
          <a:sy n="54" d="100"/>
        </p:scale>
        <p:origin x="10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88509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602906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6.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wdp"/><Relationship Id="rId4" Type="http://schemas.openxmlformats.org/officeDocument/2006/relationships/image" Target="../media/image17.svg"/><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206727" y="4773733"/>
            <a:ext cx="1872629" cy="523220"/>
          </a:xfrm>
          <a:prstGeom prst="rect">
            <a:avLst/>
          </a:prstGeom>
          <a:noFill/>
        </p:spPr>
        <p:txBody>
          <a:bodyPr wrap="none" rtlCol="0">
            <a:spAutoFit/>
          </a:bodyPr>
          <a:lstStyle/>
          <a:p>
            <a:r>
              <a:rPr lang="ar-EG" sz="2800" b="1" dirty="0">
                <a:latin typeface="Times New Roman" panose="02020603050405020304" pitchFamily="18" charset="0"/>
                <a:cs typeface="Times New Roman" panose="02020603050405020304" pitchFamily="18" charset="0"/>
              </a:rPr>
              <a:t>الإقناع والتأثير</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0A9AF39-62CC-27B7-5CDE-761DB179743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A33C230-180F-E757-488E-5AE07355B811}"/>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3636689"/>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7571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750158" y="1549486"/>
            <a:ext cx="4688741" cy="3944221"/>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علاقة الإقناع بالتأثير والسلوك الإنساني</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أنواع الإقناع </a:t>
            </a:r>
          </a:p>
          <a:p>
            <a:pPr marL="285750" indent="-285750" algn="just" rtl="1">
              <a:lnSpc>
                <a:spcPct val="115000"/>
              </a:lnSpc>
              <a:spcAft>
                <a:spcPts val="800"/>
              </a:spcAft>
              <a:buFont typeface="Wingdings" panose="05000000000000000000" pitchFamily="2" charset="2"/>
              <a:buChar char="ü"/>
            </a:pPr>
            <a:r>
              <a:rPr lang="ar-EG" sz="2400" kern="100" dirty="0">
                <a:latin typeface="Calibri" panose="020F0502020204030204" pitchFamily="34" charset="0"/>
                <a:ea typeface="Calibri" panose="020F0502020204030204" pitchFamily="34" charset="0"/>
                <a:cs typeface="Times New Roman" panose="02020603050405020304" pitchFamily="18" charset="0"/>
              </a:rPr>
              <a:t>الاتصال </a:t>
            </a:r>
            <a:r>
              <a:rPr lang="ar-EG" sz="2400" kern="100" dirty="0" err="1">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خاتمة : أهمية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D21A732-FE37-D8C2-D332-07F26F6B7774}"/>
              </a:ext>
            </a:extLst>
          </p:cNvPr>
          <p:cNvSpPr txBox="1"/>
          <p:nvPr/>
        </p:nvSpPr>
        <p:spPr>
          <a:xfrm>
            <a:off x="8126234" y="68803"/>
            <a:ext cx="3902032" cy="646331"/>
          </a:xfrm>
          <a:prstGeom prst="rect">
            <a:avLst/>
          </a:prstGeom>
          <a:noFill/>
        </p:spPr>
        <p:txBody>
          <a:bodyPr wrap="square" rtlCol="0">
            <a:spAutoFit/>
          </a:bodyPr>
          <a:lstStyle/>
          <a:p>
            <a:r>
              <a:rPr lang="ar-EG" sz="3600" b="1" dirty="0">
                <a:solidFill>
                  <a:schemeClr val="bg1"/>
                </a:solidFill>
                <a:latin typeface="Times New Roman" panose="02020603050405020304" pitchFamily="18" charset="0"/>
                <a:cs typeface="Times New Roman" panose="02020603050405020304" pitchFamily="18" charset="0"/>
              </a:rPr>
              <a:t>مقدمة</a:t>
            </a:r>
          </a:p>
        </p:txBody>
      </p:sp>
      <p:pic>
        <p:nvPicPr>
          <p:cNvPr id="13" name="Picture 12" descr="A group of hands with a magnet&#10;&#10;Description automatically generated">
            <a:extLst>
              <a:ext uri="{FF2B5EF4-FFF2-40B4-BE49-F238E27FC236}">
                <a16:creationId xmlns:a16="http://schemas.microsoft.com/office/drawing/2014/main" id="{45620864-AFDD-C789-F71D-928CCC7C71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8239" y="1396403"/>
            <a:ext cx="5977237" cy="4414561"/>
          </a:xfrm>
          <a:prstGeom prst="rect">
            <a:avLst/>
          </a:prstGeom>
        </p:spPr>
      </p:pic>
      <p:sp>
        <p:nvSpPr>
          <p:cNvPr id="14" name="TextBox 13">
            <a:extLst>
              <a:ext uri="{FF2B5EF4-FFF2-40B4-BE49-F238E27FC236}">
                <a16:creationId xmlns:a16="http://schemas.microsoft.com/office/drawing/2014/main" id="{B4EC9DC2-2F3E-4FCF-311C-D90C595E64F5}"/>
              </a:ext>
            </a:extLst>
          </p:cNvPr>
          <p:cNvSpPr txBox="1"/>
          <p:nvPr/>
        </p:nvSpPr>
        <p:spPr>
          <a:xfrm>
            <a:off x="5966439" y="3652367"/>
            <a:ext cx="5041987" cy="830997"/>
          </a:xfrm>
          <a:prstGeom prst="rect">
            <a:avLst/>
          </a:prstGeom>
          <a:noFill/>
        </p:spPr>
        <p:txBody>
          <a:bodyPr wrap="square" rtlCol="0">
            <a:spAutoFit/>
          </a:bodyPr>
          <a:lstStyle/>
          <a:p>
            <a:pPr algn="ctr" rtl="1"/>
            <a:r>
              <a:rPr lang="ar-EG" sz="4800" b="1"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الإقناع والتأثير</a:t>
            </a:r>
          </a:p>
        </p:txBody>
      </p:sp>
    </p:spTree>
    <p:extLst>
      <p:ext uri="{BB962C8B-B14F-4D97-AF65-F5344CB8AC3E}">
        <p14:creationId xmlns:p14="http://schemas.microsoft.com/office/powerpoint/2010/main" val="2484481722"/>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385216" y="3013501"/>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مفهوم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piece of puzzle to a person's head&#10;&#10;Description automatically generated">
            <a:extLst>
              <a:ext uri="{FF2B5EF4-FFF2-40B4-BE49-F238E27FC236}">
                <a16:creationId xmlns:a16="http://schemas.microsoft.com/office/drawing/2014/main" id="{36307567-11D3-89D5-68F6-3F5CE8901B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1726368" y="1064118"/>
            <a:ext cx="5518439" cy="4826905"/>
          </a:xfrm>
          <a:prstGeom prst="rect">
            <a:avLst/>
          </a:prstGeom>
        </p:spPr>
      </p:pic>
    </p:spTree>
    <p:extLst>
      <p:ext uri="{BB962C8B-B14F-4D97-AF65-F5344CB8AC3E}">
        <p14:creationId xmlns:p14="http://schemas.microsoft.com/office/powerpoint/2010/main" val="3393610712"/>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69840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تأثير على القناعات لتغييرها كيفًا أو كمًا </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تحويل أو تطويع آراء الآخرين نحو رأي مستهدف.</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استخدام الإنسان للألفاظ والكلمات والإرشادات وكل ما يحمل معنى عامًا لبناء الاتجاهات والتصرفات أو تغييرها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76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41741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3200" b="1" kern="100" dirty="0">
                <a:effectLst/>
                <a:latin typeface="Calibri" panose="020F0502020204030204" pitchFamily="34" charset="0"/>
                <a:ea typeface="Calibri" panose="020F0502020204030204" pitchFamily="34" charset="0"/>
                <a:cs typeface="Arial" panose="020B0604020202020204" pitchFamily="34" charset="0"/>
              </a:rPr>
              <a:t>إذن في الإقناع الصحيح يتم عرض الحقائق بأدلتها وشواهدها بطريقة عقلية سليمة خالية من التسلط والخداع والإغراء والاستعطاف، وقد يكون فيه شيء من التحفيز بالترغيب أو الترهيب بقدر مناسب.</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683126"/>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 الجهد المنظم المدروس الذي يستخدم وسائل مختلفة للتأثير على آراء الآخرين  وأفكارهم بحيث يجعلهم يقبلون ويوافقون على وجهة النظر في موضوعٍ معين ، وذلك من خلال المعرفة النفسية والاجتماعية لذلك الجمهور المستهدف "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1019902"/>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79815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ونلاحظ من التعريف السابق أن الجهد مدروس ويقوم على أسس ثابتة، ولكن  الأهم أن الإقناع يهدف إلى التأثير على العقل والفكر بهدف دفع الفرد أو الجمهور لتقبّل وجهة نظرنا بينما تهدف الدعاية إلى التأثير بشكل مباشر على عواطف ومشاعر ذلك الجمهور.</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36474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807"/>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lvl="0" indent="-342900" algn="just" rtl="1">
              <a:lnSpc>
                <a:spcPct val="150000"/>
              </a:lnSpc>
              <a:buFont typeface="Symbol" panose="05050102010706020507" pitchFamily="18" charset="2"/>
              <a:buChar char=""/>
            </a:pPr>
            <a:r>
              <a:rPr lang="ar-EG" sz="2800" b="1" kern="100" dirty="0">
                <a:solidFill>
                  <a:srgbClr val="C00000"/>
                </a:solidFill>
                <a:latin typeface="Calibri" panose="020F0502020204030204" pitchFamily="34" charset="0"/>
                <a:cs typeface="Arial" panose="020B0604020202020204" pitchFamily="34" charset="0"/>
              </a:rPr>
              <a:t>تعريف مهارة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r>
              <a:rPr lang="ar-EG" sz="2800" b="1" kern="100" dirty="0">
                <a:solidFill>
                  <a:srgbClr val="C00000"/>
                </a:solidFill>
                <a:latin typeface="Calibri" panose="020F0502020204030204" pitchFamily="34" charset="0"/>
                <a:cs typeface="Arial" panose="020B0604020202020204" pitchFamily="34" charset="0"/>
              </a:rPr>
              <a:t>:</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بعد التفصيل في المحاضرة السابقة لمفهوم مفردتي (مهارات والإقناع) نجد أن مهارة الإقناع اصطلاحًا 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«القدرة على أداء عمليات فكرية وشكلية، الهدف منها إحداث تأثير معين في الفرد أو الجمهور لتشكيل الاتجاهات والتصرفات أو تغييرها».</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61454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1- القدرة على الأداء</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التمكن من العمل المطلوب،</a:t>
            </a:r>
            <a:r>
              <a:rPr lang="ar-EG" sz="3200" b="1" kern="100" dirty="0">
                <a:latin typeface="Calibri" panose="020F0502020204030204" pitchFamily="34" charset="0"/>
                <a:ea typeface="Calibri" panose="020F0502020204030204" pitchFamily="34" charset="0"/>
                <a:cs typeface="Arial" panose="020B0604020202020204" pitchFamily="34" charset="0"/>
              </a:rPr>
              <a:t> وإتقانه بحرفية وبمستوى عال من الدقة، وبأقل جهد ووقت ممكن وبشكل يحقق الإنتاجية المطلوبة.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464301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2</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وجود العمليات الفكرية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ويشمل أغلب العمليات العقلية من تخيل وتذكر وتصور، والفهم والاستدلال والتعليل والتصميم والتخطيط والنقد </a:t>
            </a:r>
            <a:r>
              <a:rPr lang="ar-EG" sz="3200" b="1" kern="100" dirty="0" err="1">
                <a:effectLst/>
                <a:latin typeface="Calibri" panose="020F0502020204030204" pitchFamily="34" charset="0"/>
                <a:ea typeface="Calibri" panose="020F0502020204030204" pitchFamily="34" charset="0"/>
                <a:cs typeface="Arial" panose="020B0604020202020204" pitchFamily="34" charset="0"/>
              </a:rPr>
              <a:t>و..و</a:t>
            </a:r>
            <a:r>
              <a:rPr lang="ar-EG" sz="3200" b="1"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69885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8314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3- العمليات الشكلية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يؤدي الفرد فيها تفكيرًا فرضياً واحتماليًا يبتكر ويبدع ويركب، يُعمِل النسب والتناسب والمنطق المترابط، ويمكنه أن يقيم عمليات تفكيره.</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771852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2540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4- إحداث التأثير</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الانفعال في العقل والقلب وتحرُك المشاعر والعواطف، نحو الاستجابة المستهدفة من العمليات السابقة والمشاعر دائماً هي وقود السلوك. </a:t>
            </a:r>
            <a:endParaRPr lang="ar-EG" sz="3200" b="1"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927840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91750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5- تشكيل توجه أو تصرف</a:t>
            </a:r>
            <a:r>
              <a:rPr lang="ar-EG" sz="3200" b="1" kern="100" dirty="0">
                <a:effectLst/>
                <a:latin typeface="Calibri" panose="020F0502020204030204" pitchFamily="34" charset="0"/>
                <a:ea typeface="Calibri" panose="020F0502020204030204" pitchFamily="34" charset="0"/>
                <a:cs typeface="Arial" panose="020B0604020202020204" pitchFamily="34" charset="0"/>
              </a:rPr>
              <a:t>: حدوث الاستجابة المستهدفة من هذه العملية، والتي تتفق مع الهدف المحدد لعملية الإقناع.</a:t>
            </a:r>
            <a:endParaRPr lang="ar-EG" sz="3200" b="1" kern="100" dirty="0">
              <a:latin typeface="Calibri" panose="020F0502020204030204" pitchFamily="34" charset="0"/>
              <a:ea typeface="Calibri" panose="020F0502020204030204" pitchFamily="34" charset="0"/>
              <a:cs typeface="Arial" panose="020B0604020202020204" pitchFamily="34" charset="0"/>
            </a:endParaRPr>
          </a:p>
          <a:p>
            <a:pPr marL="0" lvl="1" algn="just" rtl="1">
              <a:lnSpc>
                <a:spcPct val="150000"/>
              </a:lnSpc>
            </a:pPr>
            <a:endParaRPr lang="ar-EG" sz="2400" b="1" kern="100" dirty="0">
              <a:latin typeface="Calibri" panose="020F0502020204030204" pitchFamily="34" charset="0"/>
              <a:cs typeface="Arial" panose="020B0604020202020204" pitchFamily="34" charset="0"/>
            </a:endParaRPr>
          </a:p>
          <a:p>
            <a:pPr marL="342900" lvl="1" indent="-342900" algn="just" rtl="1">
              <a:lnSpc>
                <a:spcPct val="150000"/>
              </a:lnSpc>
              <a:buFont typeface="Symbol" panose="05050102010706020507" pitchFamily="18" charset="2"/>
              <a:buChar char=""/>
            </a:pPr>
            <a:r>
              <a:rPr lang="ar-EG" sz="2400" b="1" kern="100" dirty="0">
                <a:latin typeface="Calibri" panose="020F0502020204030204" pitchFamily="34" charset="0"/>
                <a:cs typeface="Arial" panose="020B0604020202020204" pitchFamily="34" charset="0"/>
              </a:rPr>
              <a:t>هذه المرتكزات هي أركان لابد منها لنجاح عملية الإقناع وحدوث الاستجابة وتشكيل التوجه المطلوب وتحقيق الغاية المستهدفة.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162639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281298"/>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الإقناع والتأثير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descr="A person puppet on strings being held by a hand&#10;&#10;Description automatically generated">
            <a:extLst>
              <a:ext uri="{FF2B5EF4-FFF2-40B4-BE49-F238E27FC236}">
                <a16:creationId xmlns:a16="http://schemas.microsoft.com/office/drawing/2014/main" id="{DB945B54-5D3A-D3F0-3089-D315E1434D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1477094"/>
            <a:ext cx="5860100" cy="4146116"/>
          </a:xfrm>
          <a:prstGeom prst="rect">
            <a:avLst/>
          </a:prstGeom>
        </p:spPr>
      </p:pic>
    </p:spTree>
    <p:extLst>
      <p:ext uri="{BB962C8B-B14F-4D97-AF65-F5344CB8AC3E}">
        <p14:creationId xmlns:p14="http://schemas.microsoft.com/office/powerpoint/2010/main" val="291868864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ويعد الإقناع والتأثير ممارسة بين طرفين أحدٌها يريد التأثير في الآخر، ولما كانت هذه الممارسة أمراً قائما في الحياة البشرية منذ نشأتها وعلى اختلاف أماكن وجودها وتنوعها، وفي مختلف أطرها وتركيباتها الاجتماعية، فإن الاهتمام به جاء على قدر ذلك إذ نلحظ تناوله في علوم وتخصصات متعددة.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الإقناع والتأثير</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689686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075155"/>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وبالنظر المتأني إلى بعض الاٌهتمامات العلمية والبحثية في أساليب الإقناع والتأثير وممارساته، فإننا نجد أن الخلفيات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الفكرية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والعقدية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والثقافية </a:t>
            </a:r>
          </a:p>
          <a:p>
            <a:pPr marL="1484313"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تؤثر تأثيرًا بالغًا في ذلك</a:t>
            </a:r>
            <a:r>
              <a:rPr lang="ar-EG" sz="2400" b="1" kern="100" dirty="0">
                <a:latin typeface="Calibri" panose="020F0502020204030204" pitchFamily="34" charset="0"/>
                <a:ea typeface="Calibri" panose="020F0502020204030204" pitchFamily="34" charset="0"/>
                <a:cs typeface="Arial" panose="020B0604020202020204" pitchFamily="34" charset="0"/>
              </a:rPr>
              <a:t>.</a:t>
            </a: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الإقناع والتأثير</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413279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marL="342900" indent="-342900" algn="just" rtl="1">
              <a:lnSpc>
                <a:spcPct val="150000"/>
              </a:lnSpc>
              <a:buFont typeface="Symbol" panose="05050102010706020507" pitchFamily="18" charset="2"/>
              <a:buChar char=""/>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 أعم من الإقناع </a:t>
            </a:r>
          </a:p>
          <a:p>
            <a:pPr lvl="2" algn="just" rtl="1">
              <a:lnSpc>
                <a:spcPct val="150000"/>
              </a:lnSpc>
            </a:pPr>
            <a:r>
              <a:rPr lang="ar-EG" sz="28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إذ هو في اللغة: إبقاء الأثر في الشيء ،</a:t>
            </a:r>
          </a:p>
          <a:p>
            <a:pPr lvl="2"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وأثر في الشيء ترك فيه أثرًا .</a:t>
            </a:r>
          </a:p>
          <a:p>
            <a:pPr marL="342900" indent="-342900" algn="just" rtl="1">
              <a:lnSpc>
                <a:spcPct val="150000"/>
              </a:lnSpc>
              <a:buFont typeface="Symbol" panose="05050102010706020507" pitchFamily="18" charset="2"/>
              <a:buChar char=""/>
            </a:pPr>
            <a:endParaRPr lang="ar-EG" sz="28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التأثير : هو عبارة عن إضافة حالة نفسية للمتلقي تكون ناتجة عن إضافة أفكار جديدة لديه، تسهم بشكل أساسي في تغيير سلوكه في اتجاه معين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659878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48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يجب أن نعلم أن نتيجة التأثر يحدث الانفعال في العقل والقلب وتحرك المشاعر والعواطف وتتم عملية الاستجابة التي تُقرأ من خلال السلوك الناتج، وهنا نلاحظ أن القبول أقرب للإقناع لكن الانفعال قد يكون موافقة للمؤثر وقد يكون بعكسه هذا يدل على أن الإقناع لا بد له من التأثير لتحقيق الغاية المطلوبة من كامل عملية الإقناع.</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1355011"/>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D8DD4BAC-71EC-B1F6-0D0B-16B7992D3E6F}"/>
              </a:ext>
            </a:extLst>
          </p:cNvPr>
          <p:cNvSpPr/>
          <p:nvPr/>
        </p:nvSpPr>
        <p:spPr>
          <a:xfrm>
            <a:off x="3124200" y="1221279"/>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20" name="Group 19">
            <a:extLst>
              <a:ext uri="{FF2B5EF4-FFF2-40B4-BE49-F238E27FC236}">
                <a16:creationId xmlns:a16="http://schemas.microsoft.com/office/drawing/2014/main" id="{1E0D79EA-55C6-0189-C235-5FA3586AF331}"/>
              </a:ext>
            </a:extLst>
          </p:cNvPr>
          <p:cNvGrpSpPr/>
          <p:nvPr/>
        </p:nvGrpSpPr>
        <p:grpSpPr>
          <a:xfrm>
            <a:off x="3365500" y="1318534"/>
            <a:ext cx="5291456" cy="4929832"/>
            <a:chOff x="5397500" y="1470934"/>
            <a:chExt cx="5291456" cy="4929832"/>
          </a:xfrm>
        </p:grpSpPr>
        <p:sp>
          <p:nvSpPr>
            <p:cNvPr id="3" name="Rectangle 2">
              <a:extLst>
                <a:ext uri="{FF2B5EF4-FFF2-40B4-BE49-F238E27FC236}">
                  <a16:creationId xmlns:a16="http://schemas.microsoft.com/office/drawing/2014/main" id="{2908B1C0-D62B-5892-EFF3-DDEC833C1D0C}"/>
                </a:ext>
              </a:extLst>
            </p:cNvPr>
            <p:cNvSpPr/>
            <p:nvPr/>
          </p:nvSpPr>
          <p:spPr>
            <a:xfrm>
              <a:off x="5397500" y="5598033"/>
              <a:ext cx="5291456" cy="802733"/>
            </a:xfrm>
            <a:prstGeom prst="rect">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استجابة وتوجيه السلوك نحو غاية</a:t>
              </a:r>
              <a:endParaRPr lang="en-US" sz="3600" b="1" dirty="0"/>
            </a:p>
          </p:txBody>
        </p:sp>
        <p:sp>
          <p:nvSpPr>
            <p:cNvPr id="4" name="Rectangle 3">
              <a:extLst>
                <a:ext uri="{FF2B5EF4-FFF2-40B4-BE49-F238E27FC236}">
                  <a16:creationId xmlns:a16="http://schemas.microsoft.com/office/drawing/2014/main" id="{5A5F7F8D-C690-0B12-F90E-31476093F1B8}"/>
                </a:ext>
              </a:extLst>
            </p:cNvPr>
            <p:cNvSpPr/>
            <p:nvPr/>
          </p:nvSpPr>
          <p:spPr>
            <a:xfrm>
              <a:off x="9114156" y="1470934"/>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إقناع</a:t>
              </a:r>
              <a:endParaRPr lang="en-US" sz="3600" b="1" dirty="0"/>
            </a:p>
          </p:txBody>
        </p:sp>
        <p:sp>
          <p:nvSpPr>
            <p:cNvPr id="12" name="Equals 11">
              <a:extLst>
                <a:ext uri="{FF2B5EF4-FFF2-40B4-BE49-F238E27FC236}">
                  <a16:creationId xmlns:a16="http://schemas.microsoft.com/office/drawing/2014/main" id="{EFA05072-50FE-5FFB-4241-13E6FA1AA3EC}"/>
                </a:ext>
              </a:extLst>
            </p:cNvPr>
            <p:cNvSpPr/>
            <p:nvPr/>
          </p:nvSpPr>
          <p:spPr>
            <a:xfrm>
              <a:off x="8077200" y="1778000"/>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Rectangle 12">
              <a:extLst>
                <a:ext uri="{FF2B5EF4-FFF2-40B4-BE49-F238E27FC236}">
                  <a16:creationId xmlns:a16="http://schemas.microsoft.com/office/drawing/2014/main" id="{F56EA650-E0C1-A589-6C7B-2E1BCEB245D6}"/>
                </a:ext>
              </a:extLst>
            </p:cNvPr>
            <p:cNvSpPr/>
            <p:nvPr/>
          </p:nvSpPr>
          <p:spPr>
            <a:xfrm>
              <a:off x="5397500" y="1470934"/>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رضا + قبول</a:t>
              </a:r>
              <a:endParaRPr lang="en-US" sz="3600" b="1" dirty="0"/>
            </a:p>
          </p:txBody>
        </p:sp>
        <p:sp>
          <p:nvSpPr>
            <p:cNvPr id="15" name="Rectangle 14">
              <a:extLst>
                <a:ext uri="{FF2B5EF4-FFF2-40B4-BE49-F238E27FC236}">
                  <a16:creationId xmlns:a16="http://schemas.microsoft.com/office/drawing/2014/main" id="{2D8B8B59-90FF-7FBE-C8BC-0AAE60C88900}"/>
                </a:ext>
              </a:extLst>
            </p:cNvPr>
            <p:cNvSpPr/>
            <p:nvPr/>
          </p:nvSpPr>
          <p:spPr>
            <a:xfrm>
              <a:off x="9114156" y="3711635"/>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تأثير</a:t>
              </a:r>
              <a:endParaRPr lang="en-US" sz="3600" b="1" dirty="0"/>
            </a:p>
          </p:txBody>
        </p:sp>
        <p:sp>
          <p:nvSpPr>
            <p:cNvPr id="16" name="Equals 15">
              <a:extLst>
                <a:ext uri="{FF2B5EF4-FFF2-40B4-BE49-F238E27FC236}">
                  <a16:creationId xmlns:a16="http://schemas.microsoft.com/office/drawing/2014/main" id="{453F4A58-D5A2-0405-DD51-BD4F14BD543A}"/>
                </a:ext>
              </a:extLst>
            </p:cNvPr>
            <p:cNvSpPr/>
            <p:nvPr/>
          </p:nvSpPr>
          <p:spPr>
            <a:xfrm>
              <a:off x="8077200" y="4018701"/>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70C9A58C-B28F-E102-AA34-6F79AD8CC09C}"/>
                </a:ext>
              </a:extLst>
            </p:cNvPr>
            <p:cNvSpPr/>
            <p:nvPr/>
          </p:nvSpPr>
          <p:spPr>
            <a:xfrm>
              <a:off x="5397500" y="3711635"/>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تأثُر + انفعال</a:t>
              </a:r>
              <a:endParaRPr lang="en-US" sz="3600" b="1" dirty="0"/>
            </a:p>
          </p:txBody>
        </p:sp>
        <p:sp>
          <p:nvSpPr>
            <p:cNvPr id="18" name="Plus Sign 17">
              <a:extLst>
                <a:ext uri="{FF2B5EF4-FFF2-40B4-BE49-F238E27FC236}">
                  <a16:creationId xmlns:a16="http://schemas.microsoft.com/office/drawing/2014/main" id="{7ABFFA70-8017-AD81-4FDB-15A83BC1432B}"/>
                </a:ext>
              </a:extLst>
            </p:cNvPr>
            <p:cNvSpPr/>
            <p:nvPr/>
          </p:nvSpPr>
          <p:spPr>
            <a:xfrm>
              <a:off x="7823200" y="2590800"/>
              <a:ext cx="1290956" cy="937211"/>
            </a:xfrm>
            <a:prstGeom prst="mathPlus">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Equals 18">
              <a:extLst>
                <a:ext uri="{FF2B5EF4-FFF2-40B4-BE49-F238E27FC236}">
                  <a16:creationId xmlns:a16="http://schemas.microsoft.com/office/drawing/2014/main" id="{A09B538C-0152-A476-1FE3-EDFE322C9083}"/>
                </a:ext>
              </a:extLst>
            </p:cNvPr>
            <p:cNvSpPr/>
            <p:nvPr/>
          </p:nvSpPr>
          <p:spPr>
            <a:xfrm>
              <a:off x="7975642" y="4699000"/>
              <a:ext cx="1138514" cy="949833"/>
            </a:xfrm>
            <a:prstGeom prst="mathEqual">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2" name="Rectangle 21">
            <a:extLst>
              <a:ext uri="{FF2B5EF4-FFF2-40B4-BE49-F238E27FC236}">
                <a16:creationId xmlns:a16="http://schemas.microsoft.com/office/drawing/2014/main" id="{12070F1E-A243-C199-7E0F-B44AB9396AC3}"/>
              </a:ext>
            </a:extLst>
          </p:cNvPr>
          <p:cNvSpPr/>
          <p:nvPr/>
        </p:nvSpPr>
        <p:spPr>
          <a:xfrm>
            <a:off x="3124200" y="3380733"/>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819123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490480" y="306058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علاقة الإقناع بالتأثير والسلوك الإنساني</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81D53CB-AE2C-8A7D-474F-A20CE90B4100}"/>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7C20120-6DF7-243D-79E4-4611EEA530A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5" name="Picture 14" descr="A person sitting on a cellphone&#10;&#10;Description automatically generated">
            <a:extLst>
              <a:ext uri="{FF2B5EF4-FFF2-40B4-BE49-F238E27FC236}">
                <a16:creationId xmlns:a16="http://schemas.microsoft.com/office/drawing/2014/main" id="{C061514A-13DF-CB68-C1F4-BD88AE73D5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6760" y="1387141"/>
            <a:ext cx="6023162" cy="4837352"/>
          </a:xfrm>
          <a:prstGeom prst="rect">
            <a:avLst/>
          </a:prstGeom>
        </p:spPr>
      </p:pic>
    </p:spTree>
    <p:extLst>
      <p:ext uri="{BB962C8B-B14F-4D97-AF65-F5344CB8AC3E}">
        <p14:creationId xmlns:p14="http://schemas.microsoft.com/office/powerpoint/2010/main" val="18981186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5275483"/>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12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يشكل الإقناع ركيزة هامة من ركائز العمل، إذ أنه يهدف إلى التأثير في  تكوين الرأي العام وتغيير المعتقد والموقف والسلوك لدى الآخرين.</a:t>
            </a:r>
          </a:p>
          <a:p>
            <a:pPr lvl="0" algn="just" rtl="1">
              <a:lnSpc>
                <a:spcPct val="150000"/>
              </a:lnSpc>
            </a:pPr>
            <a:endParaRPr lang="ar-EG" sz="14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ولابد من الإشارة هنا إلى أن الإقناع يتلخص في استطاعة الفرد أو المجموعة تغيير معتقد إنسان أو جمهور ما تجاه قضية معينة أو تنظيم أو شخص محدد، وعندها سيتغير موقف المتلقي ومن ثم سلوكه لتصب كل تصرفاته في الأهداف المرسومة له وفق الغايات المنشودة.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7268150"/>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محل الإقناع يكون في الفكر والعاطفة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القبول، الرضا، الاطمئنان</a:t>
            </a:r>
            <a:r>
              <a:rPr lang="en-US" sz="2800" b="1" kern="100" dirty="0">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أما محل التأثير ففي الغالب في السلوك يلحظ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الإتيان أو الترك</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يؤدي الإقناع والقناعة إلى التأثير، فاقتناع المدخن بضرر التدخين وخطره الصحي والاقتصادي</a:t>
            </a:r>
            <a:r>
              <a:rPr lang="ar-EG" sz="2800" b="1" kern="100" dirty="0">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يكون سبباً . </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يتسبب التأثر / الانفعال في حصول قناعة ما، فرؤية حادث سيارة تتسبب في الشعور بأهمية ضبط السرعة والقناعة بضرورة تخفيفها.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7528460"/>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يحصل تأثير سلوكي بالإتيان أو الترك دون إقناع أو قناعة مثلًا فرض التغيير على الآخر بالإكراه، فقد يترك إنسان ما أمرًا لخوفه من العقوبة، وفي أي فرصة يأمن فيها يأتيه، وهنا تأكيد على أهمية التأثير المرتبط بالإقناع لأنها أبقى وأرسخ حتى لو زالت أو غابت المؤثرات الدافعة أو المانعة.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809855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يراد بالتأثير حصول قناعة، فيحصل التأثير العكسي للمقصود الأصلي، فالضغط غير المنضبط لإتيان مأمور أو ترك منهي مع عدم سلوك سبل الإقناع في ذلك قد يؤدي إلى عكس المراد، مثاله دفع الطالب إلى التعليم في المدارس أو غيرها بالضرب والإيذاء قد يؤدي بالطالب إلى الترك، والإعراض مع أهمية الأمر وقيمته لذلك كله جاء الربط بين الإقناع والتأثير.</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641790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a:t>
            </a:r>
            <a:r>
              <a:rPr lang="ar-EG" sz="2800" b="1" kern="100" dirty="0">
                <a:solidFill>
                  <a:srgbClr val="0070C0"/>
                </a:solidFill>
                <a:latin typeface="Calibri" panose="020F0502020204030204" pitchFamily="34" charset="0"/>
                <a:ea typeface="Calibri" panose="020F0502020204030204" pitchFamily="34" charset="0"/>
                <a:cs typeface="Times New Roman" panose="02020603050405020304" pitchFamily="18" charset="0"/>
              </a:rPr>
              <a:t>فِكر و</a:t>
            </a: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مما سبق تبين أن الإقناع هو عمليات فكرية وشكلية، يحاول فيها أحد الطرفين التأثير على الآخر وإخضاعه لفكره ورأيه من خلال مناشدة العقل أو العاطفة أو الأخلاق حيث يعتبر أكثر الناس أن مناشدة العقل هي المعيار الذهني للإقناع، فشعورنا يكون أفضل تجاه القرار الذي يمكن أن نقول عنه "هذا معقول"، وكثيرًا من الأحيان ما تكون مناشدة العقل هي الأقوى والأكثر إقناعًا.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211705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14737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أنواع الإقناع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Placeholder 10" descr="A person climbing a ladder to a brain puzzle&#10;&#10;Description automatically generated">
            <a:extLst>
              <a:ext uri="{FF2B5EF4-FFF2-40B4-BE49-F238E27FC236}">
                <a16:creationId xmlns:a16="http://schemas.microsoft.com/office/drawing/2014/main" id="{4E6C07FD-D820-6F7F-66D6-B20B64EEE708}"/>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15614" t="11239" r="20196" b="11239"/>
          <a:stretch/>
        </p:blipFill>
        <p:spPr>
          <a:xfrm flipH="1">
            <a:off x="1769423" y="1221674"/>
            <a:ext cx="5634677" cy="4414652"/>
          </a:xfrm>
        </p:spPr>
      </p:pic>
    </p:spTree>
    <p:extLst>
      <p:ext uri="{BB962C8B-B14F-4D97-AF65-F5344CB8AC3E}">
        <p14:creationId xmlns:p14="http://schemas.microsoft.com/office/powerpoint/2010/main" val="418843993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rmAutofit/>
          </a:bodyPr>
          <a:lstStyle/>
          <a:p>
            <a:pPr marL="34290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أنواع الإقناع  :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یأخذ</a:t>
            </a:r>
            <a:r>
              <a:rPr lang="ar-EG" sz="2400" b="1" kern="100" dirty="0">
                <a:effectLst/>
                <a:latin typeface="Calibri" panose="020F0502020204030204" pitchFamily="34" charset="0"/>
                <a:ea typeface="Calibri" panose="020F0502020204030204" pitchFamily="34" charset="0"/>
                <a:cs typeface="Arial" panose="020B0604020202020204" pitchFamily="34" charset="0"/>
              </a:rPr>
              <a:t> الإقناع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شكلین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واضحین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فهو إما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یكون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إقناعاً مباشرًا أو إقناعًا غير مباشر.</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المباشر </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غير المباشر</a:t>
            </a:r>
          </a:p>
          <a:p>
            <a:pPr marL="0" indent="0" algn="r" rtl="1" eaLnBrk="1" hangingPunct="1">
              <a:buNone/>
            </a:pPr>
            <a:endParaRPr lang="ar-EG" altLang="en-US" sz="2400" dirty="0"/>
          </a:p>
          <a:p>
            <a:pPr algn="just" rtl="1" eaLnBrk="1" hangingPunct="1">
              <a:lnSpc>
                <a:spcPct val="120000"/>
              </a:lnSpc>
            </a:pPr>
            <a:r>
              <a:rPr lang="ar-EG" altLang="en-US" sz="2400" b="1" kern="100" dirty="0">
                <a:latin typeface="Calibri" panose="020F0502020204030204" pitchFamily="34" charset="0"/>
                <a:cs typeface="Arial" panose="020B0604020202020204" pitchFamily="34" charset="0"/>
              </a:rPr>
              <a:t>1-</a:t>
            </a:r>
            <a:r>
              <a:rPr lang="ar-SA" altLang="en-US" sz="2400" b="1" kern="100" dirty="0">
                <a:latin typeface="Calibri" panose="020F0502020204030204" pitchFamily="34" charset="0"/>
                <a:cs typeface="Arial" panose="020B0604020202020204" pitchFamily="34" charset="0"/>
              </a:rPr>
              <a:t> الإقناع المباشر : الذي يخاطب الفرد أو الجمهور بشكل تلقائي دون مداراة مما يستثير دفعات المتلقي ويبدي تصلبا ومقاومة نفسية ينتج عنها عدم قبول وجهة النظر</a:t>
            </a:r>
          </a:p>
          <a:p>
            <a:pPr algn="just" rtl="1" eaLnBrk="1" hangingPunct="1">
              <a:lnSpc>
                <a:spcPct val="120000"/>
              </a:lnSpc>
            </a:pPr>
            <a:r>
              <a:rPr lang="ar-SA" altLang="en-US" sz="2400" b="1" kern="100" dirty="0">
                <a:latin typeface="Calibri" panose="020F0502020204030204" pitchFamily="34" charset="0"/>
                <a:cs typeface="Arial" panose="020B0604020202020204" pitchFamily="34" charset="0"/>
              </a:rPr>
              <a:t>2- الإقناع غير المباشر : ويكون في العادة متواري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وذكي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يدفع المتلقي الى استنتاج الأمور بنفسه وبالتالي الى اتخاذ القرارات براحة نفسية ورضا تام .</a:t>
            </a:r>
            <a:endParaRPr lang="en-US" altLang="en-US" sz="24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المنطقي /الإقناع المباشر </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المفكر .. "الواعي"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الأدلة والحجج المنطقية</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يواجه مقاومة عالية من العقل عند الإقناع</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978627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النفسي / الإقناع الغير مباشر:</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الباطن .. "اللاواعي"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حركات وألفاظ إيحائية لزرع الأفكار داخل العقل</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لا يواجه مقاومة عند إقناع العقل أو تكون المقاومة ضعيفة</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3046257"/>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Content Placeholder 10" descr="A screenshot of a computer screen&#10;&#10;Description automatically generated">
            <a:extLst>
              <a:ext uri="{FF2B5EF4-FFF2-40B4-BE49-F238E27FC236}">
                <a16:creationId xmlns:a16="http://schemas.microsoft.com/office/drawing/2014/main" id="{7B3970B3-245F-84F5-E95E-9C40A5E4745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57974" y="1141594"/>
            <a:ext cx="8008824" cy="5112015"/>
          </a:xfrm>
        </p:spPr>
      </p:pic>
      <p:sp>
        <p:nvSpPr>
          <p:cNvPr id="12" name="Rectangle 11">
            <a:extLst>
              <a:ext uri="{FF2B5EF4-FFF2-40B4-BE49-F238E27FC236}">
                <a16:creationId xmlns:a16="http://schemas.microsoft.com/office/drawing/2014/main" id="{DFC0D0B6-C728-9533-BE52-4A34F3A8B5F5}"/>
              </a:ext>
            </a:extLst>
          </p:cNvPr>
          <p:cNvSpPr/>
          <p:nvPr/>
        </p:nvSpPr>
        <p:spPr>
          <a:xfrm>
            <a:off x="1674426" y="1259889"/>
            <a:ext cx="2149433" cy="66101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ar-EG" sz="2800" b="1" spc="50" dirty="0">
                <a:ln w="0">
                  <a:solidFill>
                    <a:schemeClr val="bg1"/>
                  </a:solidFill>
                </a:ln>
                <a:solidFill>
                  <a:schemeClr val="bg1"/>
                </a:solidFill>
                <a:effectLst>
                  <a:innerShdw blurRad="63500" dist="50800" dir="13500000">
                    <a:srgbClr val="000000">
                      <a:alpha val="50000"/>
                    </a:srgbClr>
                  </a:innerShdw>
                </a:effectLst>
              </a:rPr>
              <a:t>المباشر</a:t>
            </a:r>
            <a:endParaRPr lang="en-US" sz="2800" b="1" spc="50" dirty="0">
              <a:ln w="0">
                <a:solidFill>
                  <a:schemeClr val="bg1"/>
                </a:solidFill>
              </a:ln>
              <a:solidFill>
                <a:schemeClr val="bg1"/>
              </a:solidFill>
              <a:effectLst>
                <a:innerShdw blurRad="63500" dist="50800" dir="13500000">
                  <a:srgbClr val="000000">
                    <a:alpha val="50000"/>
                  </a:srgbClr>
                </a:innerShdw>
              </a:effectLst>
            </a:endParaRPr>
          </a:p>
        </p:txBody>
      </p:sp>
      <p:sp>
        <p:nvSpPr>
          <p:cNvPr id="13" name="Rectangle 12">
            <a:extLst>
              <a:ext uri="{FF2B5EF4-FFF2-40B4-BE49-F238E27FC236}">
                <a16:creationId xmlns:a16="http://schemas.microsoft.com/office/drawing/2014/main" id="{C3A48A06-2B11-2A2A-58B0-737F4E5C9983}"/>
              </a:ext>
            </a:extLst>
          </p:cNvPr>
          <p:cNvSpPr/>
          <p:nvPr/>
        </p:nvSpPr>
        <p:spPr>
          <a:xfrm>
            <a:off x="5194241" y="3546355"/>
            <a:ext cx="1289691" cy="66101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ar-EG" b="1" spc="50" dirty="0">
                <a:ln w="0">
                  <a:solidFill>
                    <a:schemeClr val="bg1"/>
                  </a:solidFill>
                </a:ln>
                <a:solidFill>
                  <a:schemeClr val="bg1"/>
                </a:solidFill>
                <a:effectLst>
                  <a:innerShdw blurRad="63500" dist="50800" dir="13500000">
                    <a:srgbClr val="000000">
                      <a:alpha val="50000"/>
                    </a:srgbClr>
                  </a:innerShdw>
                </a:effectLst>
              </a:rPr>
              <a:t>غير المباشر</a:t>
            </a:r>
            <a:endParaRPr lang="en-US" b="1" spc="50" dirty="0">
              <a:ln w="0">
                <a:solidFill>
                  <a:schemeClr val="bg1"/>
                </a:solidFill>
              </a:ln>
              <a:solidFill>
                <a:schemeClr val="bg1"/>
              </a:solidFill>
              <a:effectLst>
                <a:innerShdw blurRad="63500" dist="50800" dir="13500000">
                  <a:srgbClr val="000000">
                    <a:alpha val="50000"/>
                  </a:srgbClr>
                </a:innerShdw>
              </a:effectLst>
            </a:endParaRPr>
          </a:p>
        </p:txBody>
      </p:sp>
      <p:sp>
        <p:nvSpPr>
          <p:cNvPr id="14" name="Explosion: 14 Points 13">
            <a:extLst>
              <a:ext uri="{FF2B5EF4-FFF2-40B4-BE49-F238E27FC236}">
                <a16:creationId xmlns:a16="http://schemas.microsoft.com/office/drawing/2014/main" id="{4EE6C524-4F21-B099-5E0A-CF65E1F2F5CD}"/>
              </a:ext>
            </a:extLst>
          </p:cNvPr>
          <p:cNvSpPr/>
          <p:nvPr/>
        </p:nvSpPr>
        <p:spPr>
          <a:xfrm>
            <a:off x="9691047" y="2220685"/>
            <a:ext cx="2383737" cy="2398815"/>
          </a:xfrm>
          <a:prstGeom prst="irregularSeal2">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تلخيص</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3216744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404100" y="34290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lose-up of gears&#10;&#10;Description automatically generated">
            <a:extLst>
              <a:ext uri="{FF2B5EF4-FFF2-40B4-BE49-F238E27FC236}">
                <a16:creationId xmlns:a16="http://schemas.microsoft.com/office/drawing/2014/main" id="{5F7D0BD2-9F45-BCD0-9BFB-A6539B8636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885" y="1722144"/>
            <a:ext cx="7741722" cy="3928171"/>
          </a:xfrm>
          <a:prstGeom prst="rect">
            <a:avLst/>
          </a:prstGeom>
        </p:spPr>
      </p:pic>
    </p:spTree>
    <p:extLst>
      <p:ext uri="{BB962C8B-B14F-4D97-AF65-F5344CB8AC3E}">
        <p14:creationId xmlns:p14="http://schemas.microsoft.com/office/powerpoint/2010/main" val="4098307494"/>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endParaRPr lang="ar-EG" altLang="en-US" sz="1800" b="1" kern="100" dirty="0">
              <a:latin typeface="Calibri" panose="020F0502020204030204" pitchFamily="34" charset="0"/>
              <a:cs typeface="Arial" panose="020B0604020202020204" pitchFamily="34" charset="0"/>
            </a:endParaRPr>
          </a:p>
          <a:p>
            <a:pPr algn="just" rtl="1" eaLnBrk="1" hangingPunct="1">
              <a:lnSpc>
                <a:spcPct val="90000"/>
              </a:lnSpc>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marL="0" indent="0" algn="just" rtl="1" eaLnBrk="1" hangingPunct="1">
              <a:lnSpc>
                <a:spcPct val="90000"/>
              </a:lnSpc>
              <a:buNone/>
            </a:pP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إن أي تفاعل بين أي شخصين أو جهتين مختلفتين يعتبر بالدرجة الأولى اتصالاً ، وهذا الاتصال يتم من أجل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إيصال المعلومات،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تغيير المواقف والأساليب،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أو تحريك الأطراف الأخرى لتلبية حاجة ما أو تنفيذ أمر معين.</a:t>
            </a: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وهناك العديد من التقسيمات التي تحتويها عملية الاتصال، وتتكون من العناصر التالية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الإرسال والاستقبال : الفهم ، الإدراك ، والوعي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وضع وفك الرمـوز : التفكير ، والتحليل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الإحســــاس : المشاعر ، والعواطف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التـحـكـــم : الإرادة ، اتخاذ القرارات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جـهـاز الارتكاز : الجسم .</a:t>
            </a:r>
          </a:p>
          <a:p>
            <a:pPr marL="0"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a:t>
            </a:r>
          </a:p>
          <a:p>
            <a:pPr marL="0" indent="0" algn="just" rtl="1" eaLnBrk="1" hangingPunct="1">
              <a:lnSpc>
                <a:spcPct val="90000"/>
              </a:lnSpc>
              <a:buNone/>
            </a:pP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28" name="Picture 4">
            <a:extLst>
              <a:ext uri="{FF2B5EF4-FFF2-40B4-BE49-F238E27FC236}">
                <a16:creationId xmlns:a16="http://schemas.microsoft.com/office/drawing/2014/main" id="{989CB5B5-D051-EF8E-5D81-21DB56292B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4794" y="2841377"/>
            <a:ext cx="3807216" cy="325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576344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وباعتبار الاتصال عملية إنسانية بحتة تعتمد على النفس البشرية فكذلك جميع مكونات هذه العملية تتم من خلال العناصر المادية للجسد البشري ، والتي تتفاعل مع هذه النفس فيتم الإرسال عبر الكلمات ، العيون ، والحركات . ويتم الاستقبال عبر السمع ، النظر ، والإحساس . ويتم تحليل هذه العوامل عبر المفاهيم والأفكار وتحليل المعاني الماورائية في عملية الإرسال ، وبالتالي التحكم فيه حسب القرارات التي تتوافق مع المشاعر والعواطف ، مرتكزة جميعاً كما قلنا على العوامل المادية في الجسد ومعتمدة على الروح في إضفاء الراحة والطمأنينة للقرارات المتخذة .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616133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xfrm>
            <a:off x="6840175" y="1603169"/>
            <a:ext cx="4929249" cy="4573794"/>
          </a:xfrm>
          <a:solidFill>
            <a:schemeClr val="bg1"/>
          </a:solidFill>
        </p:spPr>
        <p:txBody>
          <a:bodyPr>
            <a:normAutofit/>
          </a:bodyPr>
          <a:lstStyle/>
          <a:p>
            <a:pPr algn="just" rtl="1" eaLnBrk="1" hangingPunct="1">
              <a:lnSpc>
                <a:spcPct val="90000"/>
              </a:lnSpc>
            </a:pPr>
            <a:r>
              <a:rPr lang="ar-EG" altLang="en-US" b="1" kern="100" dirty="0">
                <a:latin typeface="Calibri" panose="020F0502020204030204" pitchFamily="34" charset="0"/>
                <a:cs typeface="Arial" panose="020B0604020202020204" pitchFamily="34" charset="0"/>
              </a:rPr>
              <a:t>كما أن عملية الاتصال يمكن أن تكون وبشكل أساسي عملية تفاعلية ؛ فالمرسل يصبح مستقبلاً ، والمستقبل يصبح مرسلاً ، وبالتالي تنشأ تفاعلات أكثر تعقيداً لهذه العملية مما يجعل خطواتها تحتاج إلى درجة أكبر من اليقظة والانتباه حتى يتم تجنب دخول أي عمليات تشويش ، سواء أكانت مقصودة أو غير مقصودة ، والشكل التالي يوضح عملية الاتصال حسب هذا الأسلوب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547B8E5A-8767-67E1-F897-68E2106D3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79" y="2119745"/>
            <a:ext cx="6299047" cy="35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1630352"/>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xfrm>
            <a:off x="6816439" y="1603169"/>
            <a:ext cx="4929249" cy="4573794"/>
          </a:xfrm>
          <a:solidFill>
            <a:schemeClr val="bg1"/>
          </a:solidFill>
        </p:spPr>
        <p:txBody>
          <a:bodyPr>
            <a:normAutofit/>
          </a:bodyPr>
          <a:lstStyle/>
          <a:p>
            <a:pPr algn="just" rtl="1" eaLnBrk="1" hangingPunct="1">
              <a:lnSpc>
                <a:spcPct val="90000"/>
              </a:lnSpc>
            </a:pPr>
            <a:r>
              <a:rPr lang="ar-EG" altLang="en-US" b="1" kern="100" dirty="0">
                <a:latin typeface="Calibri" panose="020F0502020204030204" pitchFamily="34" charset="0"/>
                <a:cs typeface="Arial" panose="020B0604020202020204" pitchFamily="34" charset="0"/>
              </a:rPr>
              <a:t>وهكذا فإن على الشخص الذي يرغب بإقناع الآخرين بأفكاره إعداد نفسه للرسائل المرتدة التي يمكن أن تصل إليه من الأشخاص الذين يتفاعل معهم حتى يتمكن من تحليلها بشكل أفضل ، وبالتالي حصوله على درجة أعلى من الوضوح لأفكاره ، وإقناع الآخرين بصورة أقرب إلى الكمال من خلال تلبية متطلباتهم وخصوصا المعنوية منها .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547B8E5A-8767-67E1-F897-68E2106D3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643" y="2119745"/>
            <a:ext cx="6299047" cy="35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920339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lIns="731520">
            <a:normAutofit/>
          </a:bodyPr>
          <a:lstStyle/>
          <a:p>
            <a:pPr marL="914400" indent="0" algn="just" rtl="1" eaLnBrk="1" hangingPunct="1">
              <a:lnSpc>
                <a:spcPct val="90000"/>
              </a:lnSpc>
            </a:pPr>
            <a:r>
              <a:rPr lang="ar-SA" altLang="en-US" sz="3200" b="1" kern="100" dirty="0">
                <a:latin typeface="Calibri" panose="020F0502020204030204" pitchFamily="34" charset="0"/>
                <a:cs typeface="Arial" panose="020B0604020202020204" pitchFamily="34" charset="0"/>
              </a:rPr>
              <a:t>قامت الباحثة الاجتماعية </a:t>
            </a:r>
            <a:r>
              <a:rPr lang="ar-EG" altLang="en-US" sz="3200" b="1" kern="100" dirty="0">
                <a:latin typeface="Calibri" panose="020F0502020204030204" pitchFamily="34" charset="0"/>
                <a:cs typeface="Arial" panose="020B0604020202020204" pitchFamily="34" charset="0"/>
              </a:rPr>
              <a:t>"</a:t>
            </a:r>
            <a:r>
              <a:rPr lang="ar-SA" altLang="en-US" sz="3200" b="1" kern="100" dirty="0" err="1">
                <a:latin typeface="Calibri" panose="020F0502020204030204" pitchFamily="34" charset="0"/>
                <a:cs typeface="Arial" panose="020B0604020202020204" pitchFamily="34" charset="0"/>
              </a:rPr>
              <a:t>كاتلين</a:t>
            </a:r>
            <a:r>
              <a:rPr lang="ar-SA" altLang="en-US" sz="3200" b="1" kern="100" dirty="0">
                <a:latin typeface="Calibri" panose="020F0502020204030204" pitchFamily="34" charset="0"/>
                <a:cs typeface="Arial" panose="020B0604020202020204" pitchFamily="34" charset="0"/>
              </a:rPr>
              <a:t> </a:t>
            </a:r>
            <a:r>
              <a:rPr lang="ar-SA" altLang="en-US" sz="3200" b="1" kern="100" dirty="0" err="1">
                <a:latin typeface="Calibri" panose="020F0502020204030204" pitchFamily="34" charset="0"/>
                <a:cs typeface="Arial" panose="020B0604020202020204" pitchFamily="34" charset="0"/>
              </a:rPr>
              <a:t>ريدون</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بدراسة حول الإقناع وأهميته</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فأشارت </a:t>
            </a:r>
            <a:r>
              <a:rPr lang="ar-EG" altLang="en-US" sz="3200" b="1" kern="100" dirty="0">
                <a:latin typeface="Calibri" panose="020F0502020204030204" pitchFamily="34" charset="0"/>
                <a:cs typeface="Arial" panose="020B0604020202020204" pitchFamily="34" charset="0"/>
              </a:rPr>
              <a:t>إ</a:t>
            </a:r>
            <a:r>
              <a:rPr lang="ar-SA" altLang="en-US" sz="3200" b="1" kern="100" dirty="0" err="1">
                <a:latin typeface="Calibri" panose="020F0502020204030204" pitchFamily="34" charset="0"/>
                <a:cs typeface="Arial" panose="020B0604020202020204" pitchFamily="34" charset="0"/>
              </a:rPr>
              <a:t>لى</a:t>
            </a:r>
            <a:r>
              <a:rPr lang="ar-SA" altLang="en-US" sz="3200" b="1" kern="100" dirty="0">
                <a:latin typeface="Calibri" panose="020F0502020204030204" pitchFamily="34" charset="0"/>
                <a:cs typeface="Arial" panose="020B0604020202020204" pitchFamily="34" charset="0"/>
              </a:rPr>
              <a:t> حقيقة اجتماعية وهي أن الناس يعتمدون على بعضهم ويتصرفون بالكيفية التي توافق بينهم فكل منهم عليه أن يجد الأساليب التي تجعل سلوكه المحقق لأهدافه مقبولا</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من الآخرين , ذلك لأن أنماط الحياة تؤكد على أن الناس كائنات اجتماعية , فهم في حاجة أن يكونوا في صحبة الآخرين</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وأن يكونوا مقبولين منهم وهذه الحاجة التي يشعرون بها لا يمكن تحقيقها اذا جاء سلوكهم معارض</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ا مع أهداف الآخرين</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وهنا  يأتي الإقناع كأسلوب يحاول به الناس أن يغيروا سلوك الآخرين .</a:t>
            </a: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خاتمة : أهمية الإقناع</a:t>
            </a: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8576030"/>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lIns="640080" rIns="640080">
            <a:normAutofit/>
          </a:bodyPr>
          <a:lstStyle/>
          <a:p>
            <a:pPr marL="0" indent="0" algn="just" rtl="1" eaLnBrk="1" hangingPunct="1">
              <a:lnSpc>
                <a:spcPct val="90000"/>
              </a:lnSpc>
              <a:buNone/>
            </a:pP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sz="3200" b="1" kern="100" dirty="0">
                <a:latin typeface="Calibri" panose="020F0502020204030204" pitchFamily="34" charset="0"/>
                <a:cs typeface="Arial" panose="020B0604020202020204" pitchFamily="34" charset="0"/>
              </a:rPr>
              <a:t>ونخلص مما سبق إلى أن توفر عنصر الإقناع والاقتناع من الأهمية بمكان في جميع أمور الحياة المختلفة سواءً المتعلقة بالفرد أو المجتمع .</a:t>
            </a:r>
          </a:p>
          <a:p>
            <a:pPr algn="just" rtl="1" eaLnBrk="1" hangingPunct="1">
              <a:lnSpc>
                <a:spcPct val="90000"/>
              </a:lnSpc>
            </a:pPr>
            <a:r>
              <a:rPr lang="ar-EG" altLang="en-US" sz="3200" b="1" kern="100" dirty="0">
                <a:latin typeface="Calibri" panose="020F0502020204030204" pitchFamily="34" charset="0"/>
                <a:cs typeface="Arial" panose="020B0604020202020204" pitchFamily="34" charset="0"/>
              </a:rPr>
              <a:t>إن عمليات الإقناع بين الناس تحتاج لمزيد من الدراسة والبحث المستفيض، وتحتاج إلى تقديمها بأسلوب علمي أكاديمي، فيستفيد منها أصحاب الفكر وحملة مشاعل المعرفة والدعاة المخلصون.</a:t>
            </a:r>
            <a:endParaRPr lang="en-US" altLang="en-US" sz="32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خاتمة : أهمية الإقناع</a:t>
            </a: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47717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1834926"/>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656431A-58D2-9A06-D7C0-1511EBD5BCA1}"/>
              </a:ext>
            </a:extLst>
          </p:cNvPr>
          <p:cNvSpPr txBox="1"/>
          <p:nvPr/>
        </p:nvSpPr>
        <p:spPr>
          <a:xfrm>
            <a:off x="8139584" y="53705"/>
            <a:ext cx="3902032" cy="646331"/>
          </a:xfrm>
          <a:prstGeom prst="rect">
            <a:avLst/>
          </a:prstGeom>
          <a:noFill/>
        </p:spPr>
        <p:txBody>
          <a:bodyPr wrap="square" rtlCol="0">
            <a:spAutoFit/>
          </a:bodyPr>
          <a:lstStyle/>
          <a:p>
            <a:r>
              <a:rPr lang="ar-EG" sz="3600" b="1" dirty="0">
                <a:solidFill>
                  <a:schemeClr val="bg1"/>
                </a:solidFill>
                <a:latin typeface="Times New Roman" panose="02020603050405020304" pitchFamily="18" charset="0"/>
                <a:cs typeface="Times New Roman" panose="02020603050405020304" pitchFamily="18" charset="0"/>
              </a:rPr>
              <a:t>خاتمة</a:t>
            </a:r>
          </a:p>
        </p:txBody>
      </p:sp>
      <p:sp>
        <p:nvSpPr>
          <p:cNvPr id="16" name="Rectangle 15">
            <a:extLst>
              <a:ext uri="{FF2B5EF4-FFF2-40B4-BE49-F238E27FC236}">
                <a16:creationId xmlns:a16="http://schemas.microsoft.com/office/drawing/2014/main" id="{800058D4-8114-D8F4-FA0A-6931A00F1FEA}"/>
              </a:ext>
            </a:extLst>
          </p:cNvPr>
          <p:cNvSpPr/>
          <p:nvPr/>
        </p:nvSpPr>
        <p:spPr>
          <a:xfrm>
            <a:off x="57571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C004D145-97F6-C6C5-59B1-514D0A235794}"/>
              </a:ext>
            </a:extLst>
          </p:cNvPr>
          <p:cNvSpPr/>
          <p:nvPr/>
        </p:nvSpPr>
        <p:spPr>
          <a:xfrm>
            <a:off x="750158" y="1549486"/>
            <a:ext cx="4688741" cy="3944221"/>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علاقة الإقناع بالتأثير والسلوك الإنساني</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أنواع الإقناع </a:t>
            </a:r>
          </a:p>
          <a:p>
            <a:pPr marL="285750" indent="-285750" algn="just" rtl="1">
              <a:lnSpc>
                <a:spcPct val="115000"/>
              </a:lnSpc>
              <a:spcAft>
                <a:spcPts val="800"/>
              </a:spcAft>
              <a:buFont typeface="Wingdings" panose="05000000000000000000" pitchFamily="2" charset="2"/>
              <a:buChar char="ü"/>
            </a:pPr>
            <a:r>
              <a:rPr lang="ar-EG" sz="2400" kern="100" dirty="0">
                <a:latin typeface="Calibri" panose="020F0502020204030204" pitchFamily="34" charset="0"/>
                <a:ea typeface="Calibri" panose="020F0502020204030204" pitchFamily="34" charset="0"/>
                <a:cs typeface="Times New Roman" panose="02020603050405020304" pitchFamily="18" charset="0"/>
              </a:rPr>
              <a:t>الاتصال </a:t>
            </a:r>
            <a:r>
              <a:rPr lang="ar-EG" sz="2400" kern="100" dirty="0" err="1">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خاتمة : أهمية الإقناع</a:t>
            </a:r>
          </a:p>
        </p:txBody>
      </p:sp>
      <p:pic>
        <p:nvPicPr>
          <p:cNvPr id="19" name="Picture 18" descr="A group of hands with a magnet&#10;&#10;Description automatically generated">
            <a:extLst>
              <a:ext uri="{FF2B5EF4-FFF2-40B4-BE49-F238E27FC236}">
                <a16:creationId xmlns:a16="http://schemas.microsoft.com/office/drawing/2014/main" id="{7B9CB5F7-78BA-024E-F8A9-FCD4646158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8239" y="1396403"/>
            <a:ext cx="5977237" cy="4414561"/>
          </a:xfrm>
          <a:prstGeom prst="rect">
            <a:avLst/>
          </a:prstGeom>
        </p:spPr>
      </p:pic>
      <p:sp>
        <p:nvSpPr>
          <p:cNvPr id="20" name="TextBox 19">
            <a:extLst>
              <a:ext uri="{FF2B5EF4-FFF2-40B4-BE49-F238E27FC236}">
                <a16:creationId xmlns:a16="http://schemas.microsoft.com/office/drawing/2014/main" id="{4296390A-BA0B-6CED-4F0A-C46283762586}"/>
              </a:ext>
            </a:extLst>
          </p:cNvPr>
          <p:cNvSpPr txBox="1"/>
          <p:nvPr/>
        </p:nvSpPr>
        <p:spPr>
          <a:xfrm>
            <a:off x="5966439" y="3652367"/>
            <a:ext cx="5041987" cy="830997"/>
          </a:xfrm>
          <a:prstGeom prst="rect">
            <a:avLst/>
          </a:prstGeom>
          <a:noFill/>
        </p:spPr>
        <p:txBody>
          <a:bodyPr wrap="square" rtlCol="0">
            <a:spAutoFit/>
          </a:bodyPr>
          <a:lstStyle/>
          <a:p>
            <a:pPr algn="ctr" rtl="1"/>
            <a:r>
              <a:rPr lang="ar-EG" sz="4800" b="1"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الإقناع والتأثير</a:t>
            </a:r>
          </a:p>
        </p:txBody>
      </p:sp>
    </p:spTree>
    <p:extLst>
      <p:ext uri="{BB962C8B-B14F-4D97-AF65-F5344CB8AC3E}">
        <p14:creationId xmlns:p14="http://schemas.microsoft.com/office/powerpoint/2010/main" val="62317780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23887" y="1904433"/>
            <a:ext cx="10010899" cy="3223703"/>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20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(2020). "مهارات الإقناع بالوسائل الإلكترونية." الجامعة الافتراضية السورية، سوريا. متاح على الرابط </a:t>
            </a:r>
            <a:r>
              <a:rPr lang="en-US" sz="20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ابراهيم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الحميدان (2005). </a:t>
            </a:r>
            <a:r>
              <a:rPr lang="ar-EG" sz="2000" b="1" i="1" dirty="0" err="1">
                <a:effectLst/>
                <a:latin typeface="Times New Roman" panose="02020603050405020304" pitchFamily="18" charset="0"/>
                <a:ea typeface="Calibri" panose="020F0502020204030204" pitchFamily="34" charset="0"/>
                <a:cs typeface="Simplified Arabic" panose="02020603050405020304" pitchFamily="18" charset="-78"/>
              </a:rPr>
              <a:t>الاقناع</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 والتأثير "دراسة تأصيلية دعوية</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(بحث منشور), مجلة جامعة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الامام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العدد 49, جامعة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الامام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محمد بن سعود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الاسلامية</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الرياض , السعودية, ص 242 </a:t>
            </a:r>
          </a:p>
          <a:p>
            <a:pPr marL="342900" lvl="0" indent="-342900" algn="just" rtl="1">
              <a:lnSpc>
                <a:spcPct val="115000"/>
              </a:lnSpc>
              <a:buFont typeface="Symbol" panose="05050102010706020507" pitchFamily="18" charset="2"/>
              <a:buChar char=""/>
            </a:pPr>
            <a:r>
              <a:rPr lang="ar-SA" sz="2000" dirty="0">
                <a:effectLst/>
                <a:latin typeface="Times New Roman" panose="02020603050405020304" pitchFamily="18" charset="0"/>
                <a:ea typeface="Calibri" panose="020F0502020204030204" pitchFamily="34" charset="0"/>
                <a:cs typeface="Simplified Arabic" panose="02020603050405020304" pitchFamily="18" charset="-78"/>
              </a:rPr>
              <a:t>علي رزق (1994). </a:t>
            </a:r>
            <a:r>
              <a:rPr lang="ar-SA" sz="2000" b="1" i="1" dirty="0">
                <a:effectLst/>
                <a:latin typeface="Times New Roman" panose="02020603050405020304" pitchFamily="18" charset="0"/>
                <a:ea typeface="Calibri" panose="020F0502020204030204" pitchFamily="34" charset="0"/>
                <a:cs typeface="Simplified Arabic" panose="02020603050405020304" pitchFamily="18" charset="-78"/>
              </a:rPr>
              <a:t>نظريات في أساليب </a:t>
            </a:r>
            <a:r>
              <a:rPr lang="ar-SA" sz="2000" b="1" i="1" dirty="0" err="1">
                <a:effectLst/>
                <a:latin typeface="Times New Roman" panose="02020603050405020304" pitchFamily="18" charset="0"/>
                <a:ea typeface="Calibri" panose="020F0502020204030204" pitchFamily="34" charset="0"/>
                <a:cs typeface="Simplified Arabic" panose="02020603050405020304" pitchFamily="18" charset="-78"/>
              </a:rPr>
              <a:t>الاقناع</a:t>
            </a:r>
            <a:r>
              <a:rPr lang="ar-SA" sz="2000" b="1" i="1" dirty="0">
                <a:effectLst/>
                <a:latin typeface="Times New Roman" panose="02020603050405020304" pitchFamily="18" charset="0"/>
                <a:ea typeface="Calibri" panose="020F0502020204030204" pitchFamily="34" charset="0"/>
                <a:cs typeface="Simplified Arabic" panose="02020603050405020304" pitchFamily="18" charset="-78"/>
              </a:rPr>
              <a:t> دراسة مقارنة</a:t>
            </a:r>
            <a:r>
              <a:rPr lang="ar-SA" sz="2000" dirty="0">
                <a:effectLst/>
                <a:latin typeface="Times New Roman" panose="02020603050405020304" pitchFamily="18" charset="0"/>
                <a:ea typeface="Calibri" panose="020F0502020204030204" pitchFamily="34" charset="0"/>
                <a:cs typeface="Simplified Arabic" panose="02020603050405020304" pitchFamily="18" charset="-78"/>
              </a:rPr>
              <a:t> , ط1 , دار الصفوة للطباعة والنشر والتوزيع , بيروت , لبنان.</a:t>
            </a:r>
            <a:endParaRPr lang="ar-EG" sz="2000" dirty="0">
              <a:effectLst/>
              <a:latin typeface="Times New Roman" panose="02020603050405020304" pitchFamily="18" charset="0"/>
              <a:ea typeface="Calibri" panose="020F0502020204030204" pitchFamily="34" charset="0"/>
              <a:cs typeface="Simplified Arabic" panose="02020603050405020304" pitchFamily="18" charset="-78"/>
            </a:endParaRPr>
          </a:p>
          <a:p>
            <a:pPr marL="342900" lvl="0" indent="-342900" algn="just" rtl="1">
              <a:lnSpc>
                <a:spcPct val="115000"/>
              </a:lnSpc>
              <a:buFont typeface="Symbol" panose="05050102010706020507" pitchFamily="18" charset="2"/>
              <a:buChar char=""/>
            </a:pP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فاطمة يحيى عثمان شهاب (2017), </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درجة ممارسة القادة الأكاديميين في جامعة اليرموك لمهارتي التأثير </a:t>
            </a:r>
            <a:r>
              <a:rPr lang="ar-EG" sz="2000" b="1" i="1" dirty="0" err="1">
                <a:effectLst/>
                <a:latin typeface="Times New Roman" panose="02020603050405020304" pitchFamily="18" charset="0"/>
                <a:ea typeface="Calibri" panose="020F0502020204030204" pitchFamily="34" charset="0"/>
                <a:cs typeface="Simplified Arabic" panose="02020603050405020304" pitchFamily="18" charset="-78"/>
              </a:rPr>
              <a:t>والاقناع</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 لدى أعضاء هيئة التدريس من وجهة نظرهم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كلية التربية , جامعة اليرموك , إربد , الأردن , ص 8.</a:t>
            </a:r>
          </a:p>
          <a:p>
            <a:pPr marL="342900" lvl="0" indent="-342900" algn="just" rtl="1">
              <a:lnSpc>
                <a:spcPct val="115000"/>
              </a:lnSpc>
              <a:buFont typeface="Symbol" panose="05050102010706020507" pitchFamily="18" charset="2"/>
              <a:buChar char=""/>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المراجع المقترحة للاستزادة</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TextBox 4">
            <a:extLst>
              <a:ext uri="{FF2B5EF4-FFF2-40B4-BE49-F238E27FC236}">
                <a16:creationId xmlns:a16="http://schemas.microsoft.com/office/drawing/2014/main" id="{9A75B819-566A-B985-6128-942A5045F425}"/>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C4D0C1B-A2C6-86E9-9A80-23847DB88E2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8163692"/>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3691516846"/>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3480</TotalTime>
  <Words>2184</Words>
  <Application>Microsoft Office PowerPoint</Application>
  <PresentationFormat>Widescreen</PresentationFormat>
  <Paragraphs>316</Paragraphs>
  <Slides>41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Courier New</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80</cp:revision>
  <dcterms:created xsi:type="dcterms:W3CDTF">2023-04-29T09:08:23Z</dcterms:created>
  <dcterms:modified xsi:type="dcterms:W3CDTF">2023-09-28T22:45:37Z</dcterms:modified>
</cp:coreProperties>
</file>