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1"/>
  </p:notesMasterIdLst>
  <p:sldIdLst>
    <p:sldId id="303" r:id="rId5"/>
    <p:sldId id="276" r:id="rId6"/>
    <p:sldId id="509" r:id="rId7"/>
    <p:sldId id="510" r:id="rId8"/>
    <p:sldId id="256" r:id="rId9"/>
    <p:sldId id="496" r:id="rId10"/>
    <p:sldId id="497" r:id="rId11"/>
    <p:sldId id="499" r:id="rId12"/>
    <p:sldId id="501" r:id="rId13"/>
    <p:sldId id="500" r:id="rId14"/>
    <p:sldId id="502" r:id="rId15"/>
    <p:sldId id="507" r:id="rId16"/>
    <p:sldId id="508" r:id="rId17"/>
    <p:sldId id="503" r:id="rId18"/>
    <p:sldId id="504" r:id="rId19"/>
    <p:sldId id="349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6"/>
            <p14:sldId id="509"/>
            <p14:sldId id="510"/>
            <p14:sldId id="256"/>
            <p14:sldId id="496"/>
            <p14:sldId id="497"/>
            <p14:sldId id="499"/>
            <p14:sldId id="501"/>
            <p14:sldId id="500"/>
            <p14:sldId id="502"/>
            <p14:sldId id="507"/>
            <p14:sldId id="508"/>
            <p14:sldId id="503"/>
            <p14:sldId id="50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52"/>
    <p:restoredTop sz="75459"/>
  </p:normalViewPr>
  <p:slideViewPr>
    <p:cSldViewPr snapToGrid="0">
      <p:cViewPr varScale="1">
        <p:scale>
          <a:sx n="79" d="100"/>
          <a:sy n="79" d="100"/>
        </p:scale>
        <p:origin x="1664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8BF9A48-5886-476B-B6B8-78E9D4B709E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0F1DCC1-9AC3-4F8E-BEF2-B25AEDF4806D}">
      <dgm:prSet/>
      <dgm:spPr/>
      <dgm:t>
        <a:bodyPr/>
        <a:lstStyle/>
        <a:p>
          <a:pPr rtl="1"/>
          <a:r>
            <a:rPr lang="ar-SA" b="1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rPr>
            <a:t>الأسبوع 1: محاضرة تعريفية</a:t>
          </a:r>
          <a:r>
            <a:rPr lang="en-GB" b="1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rPr>
            <a:t> (Orientation) </a:t>
          </a:r>
          <a:endParaRPr lang="en-US" dirty="0"/>
        </a:p>
      </dgm:t>
    </dgm:pt>
    <dgm:pt modelId="{D7873092-F64D-4E66-AA13-6C24E712E20C}" type="parTrans" cxnId="{E1AF3DF0-F4EB-4CB7-BB32-035B95032E11}">
      <dgm:prSet/>
      <dgm:spPr/>
      <dgm:t>
        <a:bodyPr/>
        <a:lstStyle/>
        <a:p>
          <a:pPr rtl="1"/>
          <a:endParaRPr lang="en-US"/>
        </a:p>
      </dgm:t>
    </dgm:pt>
    <dgm:pt modelId="{47560002-2AB5-4696-950A-B215B9BDA1BC}" type="sibTrans" cxnId="{E1AF3DF0-F4EB-4CB7-BB32-035B95032E11}">
      <dgm:prSet/>
      <dgm:spPr/>
      <dgm:t>
        <a:bodyPr/>
        <a:lstStyle/>
        <a:p>
          <a:pPr rtl="1"/>
          <a:endParaRPr lang="en-US"/>
        </a:p>
      </dgm:t>
    </dgm:pt>
    <dgm:pt modelId="{00909FFE-D7C7-4A54-B0F3-B68AFC0935B2}">
      <dgm:prSet/>
      <dgm:spPr/>
      <dgm:t>
        <a:bodyPr/>
        <a:lstStyle/>
        <a:p>
          <a:pPr rtl="1"/>
          <a:r>
            <a:rPr lang="ar-SA" b="1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rPr>
            <a:t>الأسبوع 2: مقدمة إلى الحملات التسويقية الرقمية</a:t>
          </a:r>
          <a:endParaRPr lang="en-US" dirty="0"/>
        </a:p>
      </dgm:t>
    </dgm:pt>
    <dgm:pt modelId="{AD81E60F-FDF6-414A-90C8-7DB9B243FD95}" type="parTrans" cxnId="{61CC42B9-4E57-4686-BD46-BA0E0C878442}">
      <dgm:prSet/>
      <dgm:spPr/>
      <dgm:t>
        <a:bodyPr/>
        <a:lstStyle/>
        <a:p>
          <a:pPr rtl="1"/>
          <a:endParaRPr lang="en-US"/>
        </a:p>
      </dgm:t>
    </dgm:pt>
    <dgm:pt modelId="{5BFA998F-DBCB-45A3-BE37-D705A2FCEF57}" type="sibTrans" cxnId="{61CC42B9-4E57-4686-BD46-BA0E0C878442}">
      <dgm:prSet/>
      <dgm:spPr/>
      <dgm:t>
        <a:bodyPr/>
        <a:lstStyle/>
        <a:p>
          <a:pPr rtl="1"/>
          <a:endParaRPr lang="en-US"/>
        </a:p>
      </dgm:t>
    </dgm:pt>
    <dgm:pt modelId="{DBC44639-D2AF-4F0D-A9FB-A398CC05DA09}">
      <dgm:prSet/>
      <dgm:spPr/>
      <dgm:t>
        <a:bodyPr/>
        <a:lstStyle/>
        <a:p>
          <a:pPr rtl="1"/>
          <a:r>
            <a:rPr lang="ar-SA" b="1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rPr>
            <a:t>الأسبوع 3: خطوات تصميم وبناء الحملات التسويقية الرقمية</a:t>
          </a:r>
          <a:r>
            <a:rPr lang="en-GB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rPr>
            <a:t>.</a:t>
          </a:r>
          <a:endParaRPr lang="en-US" dirty="0"/>
        </a:p>
      </dgm:t>
    </dgm:pt>
    <dgm:pt modelId="{AA6FCB4B-3D32-43DD-B511-D13E7370245C}" type="parTrans" cxnId="{9A1843FB-5E0B-4199-95CE-36FF7DDF2CC2}">
      <dgm:prSet/>
      <dgm:spPr/>
      <dgm:t>
        <a:bodyPr/>
        <a:lstStyle/>
        <a:p>
          <a:pPr rtl="1"/>
          <a:endParaRPr lang="en-US"/>
        </a:p>
      </dgm:t>
    </dgm:pt>
    <dgm:pt modelId="{5B0BD8D9-1132-43EA-A499-2F3D6A0D8EB5}" type="sibTrans" cxnId="{9A1843FB-5E0B-4199-95CE-36FF7DDF2CC2}">
      <dgm:prSet/>
      <dgm:spPr/>
      <dgm:t>
        <a:bodyPr/>
        <a:lstStyle/>
        <a:p>
          <a:pPr rtl="1"/>
          <a:endParaRPr lang="en-US"/>
        </a:p>
      </dgm:t>
    </dgm:pt>
    <dgm:pt modelId="{35420328-AB9A-4E49-9E0E-11BD5969D51D}">
      <dgm:prSet/>
      <dgm:spPr/>
      <dgm:t>
        <a:bodyPr/>
        <a:lstStyle/>
        <a:p>
          <a:pPr rtl="1"/>
          <a:r>
            <a:rPr lang="ar-SA" b="1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rPr>
            <a:t>الأسبوع 4: سلوكيات العميل المستهدف من الحملات التسويقية الرقمية</a:t>
          </a:r>
          <a:endParaRPr lang="en-US" dirty="0"/>
        </a:p>
      </dgm:t>
    </dgm:pt>
    <dgm:pt modelId="{0A6C1807-5997-4EF9-87E2-25F1B02CD7CC}" type="parTrans" cxnId="{43AF918B-B12B-4F8B-A7CB-2B5730B9601F}">
      <dgm:prSet/>
      <dgm:spPr/>
      <dgm:t>
        <a:bodyPr/>
        <a:lstStyle/>
        <a:p>
          <a:pPr rtl="1"/>
          <a:endParaRPr lang="en-US"/>
        </a:p>
      </dgm:t>
    </dgm:pt>
    <dgm:pt modelId="{3C9306C6-4D5F-418A-AD12-59206B181254}" type="sibTrans" cxnId="{43AF918B-B12B-4F8B-A7CB-2B5730B9601F}">
      <dgm:prSet/>
      <dgm:spPr/>
      <dgm:t>
        <a:bodyPr/>
        <a:lstStyle/>
        <a:p>
          <a:pPr rtl="1"/>
          <a:endParaRPr lang="en-US"/>
        </a:p>
      </dgm:t>
    </dgm:pt>
    <dgm:pt modelId="{AC0546F7-A089-1343-8AD4-8C717C0CF81B}" type="pres">
      <dgm:prSet presAssocID="{98BF9A48-5886-476B-B6B8-78E9D4B709EE}" presName="linear" presStyleCnt="0">
        <dgm:presLayoutVars>
          <dgm:animLvl val="lvl"/>
          <dgm:resizeHandles val="exact"/>
        </dgm:presLayoutVars>
      </dgm:prSet>
      <dgm:spPr/>
    </dgm:pt>
    <dgm:pt modelId="{E1C7DB42-2C2C-824E-9190-040A02BD2CE5}" type="pres">
      <dgm:prSet presAssocID="{50F1DCC1-9AC3-4F8E-BEF2-B25AEDF4806D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014ECD37-A8F1-1445-A5F3-A9DC88049CF5}" type="pres">
      <dgm:prSet presAssocID="{47560002-2AB5-4696-950A-B215B9BDA1BC}" presName="spacer" presStyleCnt="0"/>
      <dgm:spPr/>
    </dgm:pt>
    <dgm:pt modelId="{3AA321AA-132E-544E-A79D-BF52320F1F54}" type="pres">
      <dgm:prSet presAssocID="{00909FFE-D7C7-4A54-B0F3-B68AFC0935B2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F22B8395-CDFF-A249-94DE-3FFA842622BD}" type="pres">
      <dgm:prSet presAssocID="{5BFA998F-DBCB-45A3-BE37-D705A2FCEF57}" presName="spacer" presStyleCnt="0"/>
      <dgm:spPr/>
    </dgm:pt>
    <dgm:pt modelId="{0467F378-B91D-B64B-A555-E2BB2362FE2F}" type="pres">
      <dgm:prSet presAssocID="{DBC44639-D2AF-4F0D-A9FB-A398CC05DA09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581E461F-37B6-B54C-8215-D318A1A734D5}" type="pres">
      <dgm:prSet presAssocID="{5B0BD8D9-1132-43EA-A499-2F3D6A0D8EB5}" presName="spacer" presStyleCnt="0"/>
      <dgm:spPr/>
    </dgm:pt>
    <dgm:pt modelId="{0AC9A2EB-F018-414E-ADF0-6957F4BFC204}" type="pres">
      <dgm:prSet presAssocID="{35420328-AB9A-4E49-9E0E-11BD5969D51D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609F6B0A-0420-0A47-AA10-6FD59332DD2F}" type="presOf" srcId="{50F1DCC1-9AC3-4F8E-BEF2-B25AEDF4806D}" destId="{E1C7DB42-2C2C-824E-9190-040A02BD2CE5}" srcOrd="0" destOrd="0" presId="urn:microsoft.com/office/officeart/2005/8/layout/vList2"/>
    <dgm:cxn modelId="{74F22937-E324-B14A-A932-723C78DE8687}" type="presOf" srcId="{98BF9A48-5886-476B-B6B8-78E9D4B709EE}" destId="{AC0546F7-A089-1343-8AD4-8C717C0CF81B}" srcOrd="0" destOrd="0" presId="urn:microsoft.com/office/officeart/2005/8/layout/vList2"/>
    <dgm:cxn modelId="{FA79833E-A540-FB4F-ACF7-868CD27CAAB4}" type="presOf" srcId="{00909FFE-D7C7-4A54-B0F3-B68AFC0935B2}" destId="{3AA321AA-132E-544E-A79D-BF52320F1F54}" srcOrd="0" destOrd="0" presId="urn:microsoft.com/office/officeart/2005/8/layout/vList2"/>
    <dgm:cxn modelId="{43AF918B-B12B-4F8B-A7CB-2B5730B9601F}" srcId="{98BF9A48-5886-476B-B6B8-78E9D4B709EE}" destId="{35420328-AB9A-4E49-9E0E-11BD5969D51D}" srcOrd="3" destOrd="0" parTransId="{0A6C1807-5997-4EF9-87E2-25F1B02CD7CC}" sibTransId="{3C9306C6-4D5F-418A-AD12-59206B181254}"/>
    <dgm:cxn modelId="{A1772491-5F0A-FA4A-BC0C-C80B5B3DCD83}" type="presOf" srcId="{DBC44639-D2AF-4F0D-A9FB-A398CC05DA09}" destId="{0467F378-B91D-B64B-A555-E2BB2362FE2F}" srcOrd="0" destOrd="0" presId="urn:microsoft.com/office/officeart/2005/8/layout/vList2"/>
    <dgm:cxn modelId="{61CC42B9-4E57-4686-BD46-BA0E0C878442}" srcId="{98BF9A48-5886-476B-B6B8-78E9D4B709EE}" destId="{00909FFE-D7C7-4A54-B0F3-B68AFC0935B2}" srcOrd="1" destOrd="0" parTransId="{AD81E60F-FDF6-414A-90C8-7DB9B243FD95}" sibTransId="{5BFA998F-DBCB-45A3-BE37-D705A2FCEF57}"/>
    <dgm:cxn modelId="{E1AF3DF0-F4EB-4CB7-BB32-035B95032E11}" srcId="{98BF9A48-5886-476B-B6B8-78E9D4B709EE}" destId="{50F1DCC1-9AC3-4F8E-BEF2-B25AEDF4806D}" srcOrd="0" destOrd="0" parTransId="{D7873092-F64D-4E66-AA13-6C24E712E20C}" sibTransId="{47560002-2AB5-4696-950A-B215B9BDA1BC}"/>
    <dgm:cxn modelId="{8BAF1EFA-99A9-0748-8AC3-D2B1EE0B0BFC}" type="presOf" srcId="{35420328-AB9A-4E49-9E0E-11BD5969D51D}" destId="{0AC9A2EB-F018-414E-ADF0-6957F4BFC204}" srcOrd="0" destOrd="0" presId="urn:microsoft.com/office/officeart/2005/8/layout/vList2"/>
    <dgm:cxn modelId="{9A1843FB-5E0B-4199-95CE-36FF7DDF2CC2}" srcId="{98BF9A48-5886-476B-B6B8-78E9D4B709EE}" destId="{DBC44639-D2AF-4F0D-A9FB-A398CC05DA09}" srcOrd="2" destOrd="0" parTransId="{AA6FCB4B-3D32-43DD-B511-D13E7370245C}" sibTransId="{5B0BD8D9-1132-43EA-A499-2F3D6A0D8EB5}"/>
    <dgm:cxn modelId="{45AEE90D-54A5-DB40-85DB-4C5638327ACA}" type="presParOf" srcId="{AC0546F7-A089-1343-8AD4-8C717C0CF81B}" destId="{E1C7DB42-2C2C-824E-9190-040A02BD2CE5}" srcOrd="0" destOrd="0" presId="urn:microsoft.com/office/officeart/2005/8/layout/vList2"/>
    <dgm:cxn modelId="{C0706D64-655C-F34C-B6BD-AFE696C9DB04}" type="presParOf" srcId="{AC0546F7-A089-1343-8AD4-8C717C0CF81B}" destId="{014ECD37-A8F1-1445-A5F3-A9DC88049CF5}" srcOrd="1" destOrd="0" presId="urn:microsoft.com/office/officeart/2005/8/layout/vList2"/>
    <dgm:cxn modelId="{C226E5C9-B13B-9745-9FA0-9DB5A0A6E1AE}" type="presParOf" srcId="{AC0546F7-A089-1343-8AD4-8C717C0CF81B}" destId="{3AA321AA-132E-544E-A79D-BF52320F1F54}" srcOrd="2" destOrd="0" presId="urn:microsoft.com/office/officeart/2005/8/layout/vList2"/>
    <dgm:cxn modelId="{F398F0BF-728F-3B48-B912-316F627D8F56}" type="presParOf" srcId="{AC0546F7-A089-1343-8AD4-8C717C0CF81B}" destId="{F22B8395-CDFF-A249-94DE-3FFA842622BD}" srcOrd="3" destOrd="0" presId="urn:microsoft.com/office/officeart/2005/8/layout/vList2"/>
    <dgm:cxn modelId="{8277BE05-F4C5-BE48-8A92-5B97E101ACF2}" type="presParOf" srcId="{AC0546F7-A089-1343-8AD4-8C717C0CF81B}" destId="{0467F378-B91D-B64B-A555-E2BB2362FE2F}" srcOrd="4" destOrd="0" presId="urn:microsoft.com/office/officeart/2005/8/layout/vList2"/>
    <dgm:cxn modelId="{470BA317-93FE-114B-8C73-4A8014DF9BAC}" type="presParOf" srcId="{AC0546F7-A089-1343-8AD4-8C717C0CF81B}" destId="{581E461F-37B6-B54C-8215-D318A1A734D5}" srcOrd="5" destOrd="0" presId="urn:microsoft.com/office/officeart/2005/8/layout/vList2"/>
    <dgm:cxn modelId="{59C5DFDA-7EA7-0643-98BF-4D42A6B8DA4A}" type="presParOf" srcId="{AC0546F7-A089-1343-8AD4-8C717C0CF81B}" destId="{0AC9A2EB-F018-414E-ADF0-6957F4BFC204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8BF9A48-5886-476B-B6B8-78E9D4B709E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50F1DCC1-9AC3-4F8E-BEF2-B25AEDF4806D}">
      <dgm:prSet/>
      <dgm:spPr/>
      <dgm:t>
        <a:bodyPr/>
        <a:lstStyle/>
        <a:p>
          <a:pPr rtl="1"/>
          <a:r>
            <a:rPr lang="ar-SA" b="1" dirty="0"/>
            <a:t>الأسبوع 5: حملات التسويق الرقمية- الدفع بالنقرة</a:t>
          </a:r>
          <a:r>
            <a:rPr lang="en-GB" b="1" dirty="0"/>
            <a:t> (PPC)</a:t>
          </a:r>
          <a:endParaRPr lang="en-US" dirty="0"/>
        </a:p>
      </dgm:t>
    </dgm:pt>
    <dgm:pt modelId="{D7873092-F64D-4E66-AA13-6C24E712E20C}" type="parTrans" cxnId="{E1AF3DF0-F4EB-4CB7-BB32-035B95032E11}">
      <dgm:prSet/>
      <dgm:spPr/>
      <dgm:t>
        <a:bodyPr/>
        <a:lstStyle/>
        <a:p>
          <a:pPr rtl="1"/>
          <a:endParaRPr lang="en-US"/>
        </a:p>
      </dgm:t>
    </dgm:pt>
    <dgm:pt modelId="{47560002-2AB5-4696-950A-B215B9BDA1BC}" type="sibTrans" cxnId="{E1AF3DF0-F4EB-4CB7-BB32-035B95032E11}">
      <dgm:prSet/>
      <dgm:spPr/>
      <dgm:t>
        <a:bodyPr/>
        <a:lstStyle/>
        <a:p>
          <a:pPr rtl="1"/>
          <a:endParaRPr lang="en-US"/>
        </a:p>
      </dgm:t>
    </dgm:pt>
    <dgm:pt modelId="{00909FFE-D7C7-4A54-B0F3-B68AFC0935B2}">
      <dgm:prSet/>
      <dgm:spPr/>
      <dgm:t>
        <a:bodyPr/>
        <a:lstStyle/>
        <a:p>
          <a:pPr rtl="1"/>
          <a:r>
            <a:rPr lang="ar-SA" b="1"/>
            <a:t>الأسبوع 6: تحسين محركات البحث</a:t>
          </a:r>
          <a:r>
            <a:rPr lang="en-GB" b="1"/>
            <a:t> (SEO) </a:t>
          </a:r>
          <a:r>
            <a:rPr lang="ar-SA" b="1"/>
            <a:t>في الحملات التسويقية الرقمية</a:t>
          </a:r>
          <a:endParaRPr lang="en-US"/>
        </a:p>
      </dgm:t>
    </dgm:pt>
    <dgm:pt modelId="{AD81E60F-FDF6-414A-90C8-7DB9B243FD95}" type="parTrans" cxnId="{61CC42B9-4E57-4686-BD46-BA0E0C878442}">
      <dgm:prSet/>
      <dgm:spPr/>
      <dgm:t>
        <a:bodyPr/>
        <a:lstStyle/>
        <a:p>
          <a:pPr rtl="1"/>
          <a:endParaRPr lang="en-US"/>
        </a:p>
      </dgm:t>
    </dgm:pt>
    <dgm:pt modelId="{5BFA998F-DBCB-45A3-BE37-D705A2FCEF57}" type="sibTrans" cxnId="{61CC42B9-4E57-4686-BD46-BA0E0C878442}">
      <dgm:prSet/>
      <dgm:spPr/>
      <dgm:t>
        <a:bodyPr/>
        <a:lstStyle/>
        <a:p>
          <a:pPr rtl="1"/>
          <a:endParaRPr lang="en-US"/>
        </a:p>
      </dgm:t>
    </dgm:pt>
    <dgm:pt modelId="{DBC44639-D2AF-4F0D-A9FB-A398CC05DA09}">
      <dgm:prSet/>
      <dgm:spPr/>
      <dgm:t>
        <a:bodyPr/>
        <a:lstStyle/>
        <a:p>
          <a:pPr rtl="1"/>
          <a:r>
            <a:rPr lang="ar-SA" b="1"/>
            <a:t>الأسبوع 7: التسويق بالمحتوى في الحملات التسويقية الرقمية</a:t>
          </a:r>
          <a:endParaRPr lang="en-US"/>
        </a:p>
      </dgm:t>
    </dgm:pt>
    <dgm:pt modelId="{AA6FCB4B-3D32-43DD-B511-D13E7370245C}" type="parTrans" cxnId="{9A1843FB-5E0B-4199-95CE-36FF7DDF2CC2}">
      <dgm:prSet/>
      <dgm:spPr/>
      <dgm:t>
        <a:bodyPr/>
        <a:lstStyle/>
        <a:p>
          <a:pPr rtl="1"/>
          <a:endParaRPr lang="en-US"/>
        </a:p>
      </dgm:t>
    </dgm:pt>
    <dgm:pt modelId="{5B0BD8D9-1132-43EA-A499-2F3D6A0D8EB5}" type="sibTrans" cxnId="{9A1843FB-5E0B-4199-95CE-36FF7DDF2CC2}">
      <dgm:prSet/>
      <dgm:spPr/>
      <dgm:t>
        <a:bodyPr/>
        <a:lstStyle/>
        <a:p>
          <a:pPr rtl="1"/>
          <a:endParaRPr lang="en-US"/>
        </a:p>
      </dgm:t>
    </dgm:pt>
    <dgm:pt modelId="{35420328-AB9A-4E49-9E0E-11BD5969D51D}">
      <dgm:prSet/>
      <dgm:spPr/>
      <dgm:t>
        <a:bodyPr/>
        <a:lstStyle/>
        <a:p>
          <a:pPr rtl="1"/>
          <a:r>
            <a:rPr lang="ar-SA" b="1"/>
            <a:t>الأسبوع 8: التسويق عبر البريد الإلكتروني في الحملات التسويقية الرقمية</a:t>
          </a:r>
          <a:endParaRPr lang="en-US"/>
        </a:p>
      </dgm:t>
    </dgm:pt>
    <dgm:pt modelId="{0A6C1807-5997-4EF9-87E2-25F1B02CD7CC}" type="parTrans" cxnId="{43AF918B-B12B-4F8B-A7CB-2B5730B9601F}">
      <dgm:prSet/>
      <dgm:spPr/>
      <dgm:t>
        <a:bodyPr/>
        <a:lstStyle/>
        <a:p>
          <a:pPr rtl="1"/>
          <a:endParaRPr lang="en-US"/>
        </a:p>
      </dgm:t>
    </dgm:pt>
    <dgm:pt modelId="{3C9306C6-4D5F-418A-AD12-59206B181254}" type="sibTrans" cxnId="{43AF918B-B12B-4F8B-A7CB-2B5730B9601F}">
      <dgm:prSet/>
      <dgm:spPr/>
      <dgm:t>
        <a:bodyPr/>
        <a:lstStyle/>
        <a:p>
          <a:pPr rtl="1"/>
          <a:endParaRPr lang="en-US"/>
        </a:p>
      </dgm:t>
    </dgm:pt>
    <dgm:pt modelId="{E5A7C018-3237-4B9D-82A8-4C30016FDFE3}">
      <dgm:prSet/>
      <dgm:spPr/>
      <dgm:t>
        <a:bodyPr/>
        <a:lstStyle/>
        <a:p>
          <a:pPr rtl="1"/>
          <a:r>
            <a:rPr lang="ar-SA" b="1"/>
            <a:t>الأسبوع 9: تحليل وتقييم أداء الحملات التسويقية الرقمية</a:t>
          </a:r>
          <a:endParaRPr lang="en-US"/>
        </a:p>
      </dgm:t>
    </dgm:pt>
    <dgm:pt modelId="{8AB7A607-2D05-4801-9AAA-BCA20A2D3B7F}" type="parTrans" cxnId="{1E9751AC-A804-4E65-886C-D1A0AAB6CC6D}">
      <dgm:prSet/>
      <dgm:spPr/>
      <dgm:t>
        <a:bodyPr/>
        <a:lstStyle/>
        <a:p>
          <a:pPr rtl="1"/>
          <a:endParaRPr lang="en-US"/>
        </a:p>
      </dgm:t>
    </dgm:pt>
    <dgm:pt modelId="{44B20A8F-7CBC-4068-8273-E2F0DBE6D1A2}" type="sibTrans" cxnId="{1E9751AC-A804-4E65-886C-D1A0AAB6CC6D}">
      <dgm:prSet/>
      <dgm:spPr/>
      <dgm:t>
        <a:bodyPr/>
        <a:lstStyle/>
        <a:p>
          <a:pPr rtl="1"/>
          <a:endParaRPr lang="en-US"/>
        </a:p>
      </dgm:t>
    </dgm:pt>
    <dgm:pt modelId="{DC476762-E68E-4072-9D23-906D1A02D562}">
      <dgm:prSet/>
      <dgm:spPr/>
      <dgm:t>
        <a:bodyPr/>
        <a:lstStyle/>
        <a:p>
          <a:pPr rtl="1"/>
          <a:r>
            <a:rPr lang="ar-SA" b="1"/>
            <a:t>الأسبوع 10: إدارة الحملات التسويقية الرقمية وتعديلها</a:t>
          </a:r>
          <a:endParaRPr lang="en-US"/>
        </a:p>
      </dgm:t>
    </dgm:pt>
    <dgm:pt modelId="{2FF2E716-3EED-4742-B149-5002AF5CD04E}" type="parTrans" cxnId="{BE50CED6-9019-4413-9C3B-259944AB6B6F}">
      <dgm:prSet/>
      <dgm:spPr/>
      <dgm:t>
        <a:bodyPr/>
        <a:lstStyle/>
        <a:p>
          <a:pPr rtl="1"/>
          <a:endParaRPr lang="en-US"/>
        </a:p>
      </dgm:t>
    </dgm:pt>
    <dgm:pt modelId="{7184F0EE-9740-44CB-B589-657D8A1C1A18}" type="sibTrans" cxnId="{BE50CED6-9019-4413-9C3B-259944AB6B6F}">
      <dgm:prSet/>
      <dgm:spPr/>
      <dgm:t>
        <a:bodyPr/>
        <a:lstStyle/>
        <a:p>
          <a:pPr rtl="1"/>
          <a:endParaRPr lang="en-US"/>
        </a:p>
      </dgm:t>
    </dgm:pt>
    <dgm:pt modelId="{A0C37020-1009-4B24-9193-FC2479302805}">
      <dgm:prSet/>
      <dgm:spPr/>
      <dgm:t>
        <a:bodyPr/>
        <a:lstStyle/>
        <a:p>
          <a:pPr rtl="1"/>
          <a:r>
            <a:rPr lang="ar-SA" b="1"/>
            <a:t>الأسبوع 11: الاتجاهات الحديثة في الحملات التسويقية الرقمية</a:t>
          </a:r>
          <a:endParaRPr lang="en-US"/>
        </a:p>
      </dgm:t>
    </dgm:pt>
    <dgm:pt modelId="{BE15BDA7-D206-43CB-8F63-0DF84B2359AA}" type="parTrans" cxnId="{E0254822-59D2-4BF7-B67C-9206287527B9}">
      <dgm:prSet/>
      <dgm:spPr/>
      <dgm:t>
        <a:bodyPr/>
        <a:lstStyle/>
        <a:p>
          <a:pPr rtl="1"/>
          <a:endParaRPr lang="en-US"/>
        </a:p>
      </dgm:t>
    </dgm:pt>
    <dgm:pt modelId="{5B398816-AB87-4792-914F-20898CA82348}" type="sibTrans" cxnId="{E0254822-59D2-4BF7-B67C-9206287527B9}">
      <dgm:prSet/>
      <dgm:spPr/>
      <dgm:t>
        <a:bodyPr/>
        <a:lstStyle/>
        <a:p>
          <a:pPr rtl="1"/>
          <a:endParaRPr lang="en-US"/>
        </a:p>
      </dgm:t>
    </dgm:pt>
    <dgm:pt modelId="{AC0546F7-A089-1343-8AD4-8C717C0CF81B}" type="pres">
      <dgm:prSet presAssocID="{98BF9A48-5886-476B-B6B8-78E9D4B709EE}" presName="linear" presStyleCnt="0">
        <dgm:presLayoutVars>
          <dgm:animLvl val="lvl"/>
          <dgm:resizeHandles val="exact"/>
        </dgm:presLayoutVars>
      </dgm:prSet>
      <dgm:spPr/>
    </dgm:pt>
    <dgm:pt modelId="{E1C7DB42-2C2C-824E-9190-040A02BD2CE5}" type="pres">
      <dgm:prSet presAssocID="{50F1DCC1-9AC3-4F8E-BEF2-B25AEDF4806D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014ECD37-A8F1-1445-A5F3-A9DC88049CF5}" type="pres">
      <dgm:prSet presAssocID="{47560002-2AB5-4696-950A-B215B9BDA1BC}" presName="spacer" presStyleCnt="0"/>
      <dgm:spPr/>
    </dgm:pt>
    <dgm:pt modelId="{3AA321AA-132E-544E-A79D-BF52320F1F54}" type="pres">
      <dgm:prSet presAssocID="{00909FFE-D7C7-4A54-B0F3-B68AFC0935B2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F22B8395-CDFF-A249-94DE-3FFA842622BD}" type="pres">
      <dgm:prSet presAssocID="{5BFA998F-DBCB-45A3-BE37-D705A2FCEF57}" presName="spacer" presStyleCnt="0"/>
      <dgm:spPr/>
    </dgm:pt>
    <dgm:pt modelId="{0467F378-B91D-B64B-A555-E2BB2362FE2F}" type="pres">
      <dgm:prSet presAssocID="{DBC44639-D2AF-4F0D-A9FB-A398CC05DA09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581E461F-37B6-B54C-8215-D318A1A734D5}" type="pres">
      <dgm:prSet presAssocID="{5B0BD8D9-1132-43EA-A499-2F3D6A0D8EB5}" presName="spacer" presStyleCnt="0"/>
      <dgm:spPr/>
    </dgm:pt>
    <dgm:pt modelId="{0AC9A2EB-F018-414E-ADF0-6957F4BFC204}" type="pres">
      <dgm:prSet presAssocID="{35420328-AB9A-4E49-9E0E-11BD5969D51D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48A201F9-5AB5-2E42-B59A-C33550AB853F}" type="pres">
      <dgm:prSet presAssocID="{3C9306C6-4D5F-418A-AD12-59206B181254}" presName="spacer" presStyleCnt="0"/>
      <dgm:spPr/>
    </dgm:pt>
    <dgm:pt modelId="{2B926C51-4CC4-E548-A5D3-4BEAA415AEA2}" type="pres">
      <dgm:prSet presAssocID="{E5A7C018-3237-4B9D-82A8-4C30016FDFE3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019BA68F-443D-334C-A46E-EF26A46A554F}" type="pres">
      <dgm:prSet presAssocID="{44B20A8F-7CBC-4068-8273-E2F0DBE6D1A2}" presName="spacer" presStyleCnt="0"/>
      <dgm:spPr/>
    </dgm:pt>
    <dgm:pt modelId="{11B0101F-A358-1347-B1FB-780C75D4B730}" type="pres">
      <dgm:prSet presAssocID="{DC476762-E68E-4072-9D23-906D1A02D562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C04341C1-FD7A-4745-82F6-83C182C62A49}" type="pres">
      <dgm:prSet presAssocID="{7184F0EE-9740-44CB-B589-657D8A1C1A18}" presName="spacer" presStyleCnt="0"/>
      <dgm:spPr/>
    </dgm:pt>
    <dgm:pt modelId="{537DA5E1-4FE1-6647-9E42-52EBE2362C82}" type="pres">
      <dgm:prSet presAssocID="{A0C37020-1009-4B24-9193-FC2479302805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609F6B0A-0420-0A47-AA10-6FD59332DD2F}" type="presOf" srcId="{50F1DCC1-9AC3-4F8E-BEF2-B25AEDF4806D}" destId="{E1C7DB42-2C2C-824E-9190-040A02BD2CE5}" srcOrd="0" destOrd="0" presId="urn:microsoft.com/office/officeart/2005/8/layout/vList2"/>
    <dgm:cxn modelId="{3A73781B-CD19-7B43-959A-97E7341AD7B1}" type="presOf" srcId="{E5A7C018-3237-4B9D-82A8-4C30016FDFE3}" destId="{2B926C51-4CC4-E548-A5D3-4BEAA415AEA2}" srcOrd="0" destOrd="0" presId="urn:microsoft.com/office/officeart/2005/8/layout/vList2"/>
    <dgm:cxn modelId="{E0254822-59D2-4BF7-B67C-9206287527B9}" srcId="{98BF9A48-5886-476B-B6B8-78E9D4B709EE}" destId="{A0C37020-1009-4B24-9193-FC2479302805}" srcOrd="6" destOrd="0" parTransId="{BE15BDA7-D206-43CB-8F63-0DF84B2359AA}" sibTransId="{5B398816-AB87-4792-914F-20898CA82348}"/>
    <dgm:cxn modelId="{74F22937-E324-B14A-A932-723C78DE8687}" type="presOf" srcId="{98BF9A48-5886-476B-B6B8-78E9D4B709EE}" destId="{AC0546F7-A089-1343-8AD4-8C717C0CF81B}" srcOrd="0" destOrd="0" presId="urn:microsoft.com/office/officeart/2005/8/layout/vList2"/>
    <dgm:cxn modelId="{FA79833E-A540-FB4F-ACF7-868CD27CAAB4}" type="presOf" srcId="{00909FFE-D7C7-4A54-B0F3-B68AFC0935B2}" destId="{3AA321AA-132E-544E-A79D-BF52320F1F54}" srcOrd="0" destOrd="0" presId="urn:microsoft.com/office/officeart/2005/8/layout/vList2"/>
    <dgm:cxn modelId="{EE912A41-A81D-DF43-910C-736DBE47FA64}" type="presOf" srcId="{A0C37020-1009-4B24-9193-FC2479302805}" destId="{537DA5E1-4FE1-6647-9E42-52EBE2362C82}" srcOrd="0" destOrd="0" presId="urn:microsoft.com/office/officeart/2005/8/layout/vList2"/>
    <dgm:cxn modelId="{43AF918B-B12B-4F8B-A7CB-2B5730B9601F}" srcId="{98BF9A48-5886-476B-B6B8-78E9D4B709EE}" destId="{35420328-AB9A-4E49-9E0E-11BD5969D51D}" srcOrd="3" destOrd="0" parTransId="{0A6C1807-5997-4EF9-87E2-25F1B02CD7CC}" sibTransId="{3C9306C6-4D5F-418A-AD12-59206B181254}"/>
    <dgm:cxn modelId="{A1772491-5F0A-FA4A-BC0C-C80B5B3DCD83}" type="presOf" srcId="{DBC44639-D2AF-4F0D-A9FB-A398CC05DA09}" destId="{0467F378-B91D-B64B-A555-E2BB2362FE2F}" srcOrd="0" destOrd="0" presId="urn:microsoft.com/office/officeart/2005/8/layout/vList2"/>
    <dgm:cxn modelId="{1E9751AC-A804-4E65-886C-D1A0AAB6CC6D}" srcId="{98BF9A48-5886-476B-B6B8-78E9D4B709EE}" destId="{E5A7C018-3237-4B9D-82A8-4C30016FDFE3}" srcOrd="4" destOrd="0" parTransId="{8AB7A607-2D05-4801-9AAA-BCA20A2D3B7F}" sibTransId="{44B20A8F-7CBC-4068-8273-E2F0DBE6D1A2}"/>
    <dgm:cxn modelId="{61CC42B9-4E57-4686-BD46-BA0E0C878442}" srcId="{98BF9A48-5886-476B-B6B8-78E9D4B709EE}" destId="{00909FFE-D7C7-4A54-B0F3-B68AFC0935B2}" srcOrd="1" destOrd="0" parTransId="{AD81E60F-FDF6-414A-90C8-7DB9B243FD95}" sibTransId="{5BFA998F-DBCB-45A3-BE37-D705A2FCEF57}"/>
    <dgm:cxn modelId="{21ADD0D4-82B8-3648-B2DF-7FADD7CA32E0}" type="presOf" srcId="{DC476762-E68E-4072-9D23-906D1A02D562}" destId="{11B0101F-A358-1347-B1FB-780C75D4B730}" srcOrd="0" destOrd="0" presId="urn:microsoft.com/office/officeart/2005/8/layout/vList2"/>
    <dgm:cxn modelId="{BE50CED6-9019-4413-9C3B-259944AB6B6F}" srcId="{98BF9A48-5886-476B-B6B8-78E9D4B709EE}" destId="{DC476762-E68E-4072-9D23-906D1A02D562}" srcOrd="5" destOrd="0" parTransId="{2FF2E716-3EED-4742-B149-5002AF5CD04E}" sibTransId="{7184F0EE-9740-44CB-B589-657D8A1C1A18}"/>
    <dgm:cxn modelId="{E1AF3DF0-F4EB-4CB7-BB32-035B95032E11}" srcId="{98BF9A48-5886-476B-B6B8-78E9D4B709EE}" destId="{50F1DCC1-9AC3-4F8E-BEF2-B25AEDF4806D}" srcOrd="0" destOrd="0" parTransId="{D7873092-F64D-4E66-AA13-6C24E712E20C}" sibTransId="{47560002-2AB5-4696-950A-B215B9BDA1BC}"/>
    <dgm:cxn modelId="{8BAF1EFA-99A9-0748-8AC3-D2B1EE0B0BFC}" type="presOf" srcId="{35420328-AB9A-4E49-9E0E-11BD5969D51D}" destId="{0AC9A2EB-F018-414E-ADF0-6957F4BFC204}" srcOrd="0" destOrd="0" presId="urn:microsoft.com/office/officeart/2005/8/layout/vList2"/>
    <dgm:cxn modelId="{9A1843FB-5E0B-4199-95CE-36FF7DDF2CC2}" srcId="{98BF9A48-5886-476B-B6B8-78E9D4B709EE}" destId="{DBC44639-D2AF-4F0D-A9FB-A398CC05DA09}" srcOrd="2" destOrd="0" parTransId="{AA6FCB4B-3D32-43DD-B511-D13E7370245C}" sibTransId="{5B0BD8D9-1132-43EA-A499-2F3D6A0D8EB5}"/>
    <dgm:cxn modelId="{45AEE90D-54A5-DB40-85DB-4C5638327ACA}" type="presParOf" srcId="{AC0546F7-A089-1343-8AD4-8C717C0CF81B}" destId="{E1C7DB42-2C2C-824E-9190-040A02BD2CE5}" srcOrd="0" destOrd="0" presId="urn:microsoft.com/office/officeart/2005/8/layout/vList2"/>
    <dgm:cxn modelId="{C0706D64-655C-F34C-B6BD-AFE696C9DB04}" type="presParOf" srcId="{AC0546F7-A089-1343-8AD4-8C717C0CF81B}" destId="{014ECD37-A8F1-1445-A5F3-A9DC88049CF5}" srcOrd="1" destOrd="0" presId="urn:microsoft.com/office/officeart/2005/8/layout/vList2"/>
    <dgm:cxn modelId="{C226E5C9-B13B-9745-9FA0-9DB5A0A6E1AE}" type="presParOf" srcId="{AC0546F7-A089-1343-8AD4-8C717C0CF81B}" destId="{3AA321AA-132E-544E-A79D-BF52320F1F54}" srcOrd="2" destOrd="0" presId="urn:microsoft.com/office/officeart/2005/8/layout/vList2"/>
    <dgm:cxn modelId="{F398F0BF-728F-3B48-B912-316F627D8F56}" type="presParOf" srcId="{AC0546F7-A089-1343-8AD4-8C717C0CF81B}" destId="{F22B8395-CDFF-A249-94DE-3FFA842622BD}" srcOrd="3" destOrd="0" presId="urn:microsoft.com/office/officeart/2005/8/layout/vList2"/>
    <dgm:cxn modelId="{8277BE05-F4C5-BE48-8A92-5B97E101ACF2}" type="presParOf" srcId="{AC0546F7-A089-1343-8AD4-8C717C0CF81B}" destId="{0467F378-B91D-B64B-A555-E2BB2362FE2F}" srcOrd="4" destOrd="0" presId="urn:microsoft.com/office/officeart/2005/8/layout/vList2"/>
    <dgm:cxn modelId="{470BA317-93FE-114B-8C73-4A8014DF9BAC}" type="presParOf" srcId="{AC0546F7-A089-1343-8AD4-8C717C0CF81B}" destId="{581E461F-37B6-B54C-8215-D318A1A734D5}" srcOrd="5" destOrd="0" presId="urn:microsoft.com/office/officeart/2005/8/layout/vList2"/>
    <dgm:cxn modelId="{59C5DFDA-7EA7-0643-98BF-4D42A6B8DA4A}" type="presParOf" srcId="{AC0546F7-A089-1343-8AD4-8C717C0CF81B}" destId="{0AC9A2EB-F018-414E-ADF0-6957F4BFC204}" srcOrd="6" destOrd="0" presId="urn:microsoft.com/office/officeart/2005/8/layout/vList2"/>
    <dgm:cxn modelId="{0C813CBC-2162-5E49-8E17-EBFC23530654}" type="presParOf" srcId="{AC0546F7-A089-1343-8AD4-8C717C0CF81B}" destId="{48A201F9-5AB5-2E42-B59A-C33550AB853F}" srcOrd="7" destOrd="0" presId="urn:microsoft.com/office/officeart/2005/8/layout/vList2"/>
    <dgm:cxn modelId="{5BF1F890-14E5-D049-8D38-492B179065FE}" type="presParOf" srcId="{AC0546F7-A089-1343-8AD4-8C717C0CF81B}" destId="{2B926C51-4CC4-E548-A5D3-4BEAA415AEA2}" srcOrd="8" destOrd="0" presId="urn:microsoft.com/office/officeart/2005/8/layout/vList2"/>
    <dgm:cxn modelId="{7B0979AD-CCCC-AE4D-8723-52341FC25955}" type="presParOf" srcId="{AC0546F7-A089-1343-8AD4-8C717C0CF81B}" destId="{019BA68F-443D-334C-A46E-EF26A46A554F}" srcOrd="9" destOrd="0" presId="urn:microsoft.com/office/officeart/2005/8/layout/vList2"/>
    <dgm:cxn modelId="{9D4D03C5-53FC-C14A-92EB-E2C4BE2E1C5E}" type="presParOf" srcId="{AC0546F7-A089-1343-8AD4-8C717C0CF81B}" destId="{11B0101F-A358-1347-B1FB-780C75D4B730}" srcOrd="10" destOrd="0" presId="urn:microsoft.com/office/officeart/2005/8/layout/vList2"/>
    <dgm:cxn modelId="{166D01B7-019A-1E4E-88E3-E72F4F93FDCF}" type="presParOf" srcId="{AC0546F7-A089-1343-8AD4-8C717C0CF81B}" destId="{C04341C1-FD7A-4745-82F6-83C182C62A49}" srcOrd="11" destOrd="0" presId="urn:microsoft.com/office/officeart/2005/8/layout/vList2"/>
    <dgm:cxn modelId="{9330CDDA-9D39-AD44-B9E3-0CB4F77BE45D}" type="presParOf" srcId="{AC0546F7-A089-1343-8AD4-8C717C0CF81B}" destId="{537DA5E1-4FE1-6647-9E42-52EBE2362C82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C7DB42-2C2C-824E-9190-040A02BD2CE5}">
      <dsp:nvSpPr>
        <dsp:cNvPr id="0" name=""/>
        <dsp:cNvSpPr/>
      </dsp:nvSpPr>
      <dsp:spPr>
        <a:xfrm>
          <a:off x="0" y="246683"/>
          <a:ext cx="7783759" cy="638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600" b="1" kern="12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rPr>
            <a:t>الأسبوع 1: محاضرة تعريفية</a:t>
          </a:r>
          <a:r>
            <a:rPr lang="en-GB" sz="2600" b="1" kern="12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rPr>
            <a:t> (Orientation) </a:t>
          </a:r>
          <a:endParaRPr lang="en-US" sz="2600" kern="1200" dirty="0"/>
        </a:p>
      </dsp:txBody>
      <dsp:txXfrm>
        <a:off x="31185" y="277868"/>
        <a:ext cx="7721389" cy="576450"/>
      </dsp:txXfrm>
    </dsp:sp>
    <dsp:sp modelId="{3AA321AA-132E-544E-A79D-BF52320F1F54}">
      <dsp:nvSpPr>
        <dsp:cNvPr id="0" name=""/>
        <dsp:cNvSpPr/>
      </dsp:nvSpPr>
      <dsp:spPr>
        <a:xfrm>
          <a:off x="0" y="960383"/>
          <a:ext cx="7783759" cy="638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600" b="1" kern="12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rPr>
            <a:t>الأسبوع 2: مقدمة إلى الحملات التسويقية الرقمية</a:t>
          </a:r>
          <a:endParaRPr lang="en-US" sz="2600" kern="1200" dirty="0"/>
        </a:p>
      </dsp:txBody>
      <dsp:txXfrm>
        <a:off x="31185" y="991568"/>
        <a:ext cx="7721389" cy="576450"/>
      </dsp:txXfrm>
    </dsp:sp>
    <dsp:sp modelId="{0467F378-B91D-B64B-A555-E2BB2362FE2F}">
      <dsp:nvSpPr>
        <dsp:cNvPr id="0" name=""/>
        <dsp:cNvSpPr/>
      </dsp:nvSpPr>
      <dsp:spPr>
        <a:xfrm>
          <a:off x="0" y="1674083"/>
          <a:ext cx="7783759" cy="638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600" b="1" kern="12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rPr>
            <a:t>الأسبوع 3: خطوات تصميم وبناء الحملات التسويقية الرقمية</a:t>
          </a:r>
          <a:r>
            <a:rPr lang="en-GB" sz="2600" kern="12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rPr>
            <a:t>.</a:t>
          </a:r>
          <a:endParaRPr lang="en-US" sz="2600" kern="1200" dirty="0"/>
        </a:p>
      </dsp:txBody>
      <dsp:txXfrm>
        <a:off x="31185" y="1705268"/>
        <a:ext cx="7721389" cy="576450"/>
      </dsp:txXfrm>
    </dsp:sp>
    <dsp:sp modelId="{0AC9A2EB-F018-414E-ADF0-6957F4BFC204}">
      <dsp:nvSpPr>
        <dsp:cNvPr id="0" name=""/>
        <dsp:cNvSpPr/>
      </dsp:nvSpPr>
      <dsp:spPr>
        <a:xfrm>
          <a:off x="0" y="2387783"/>
          <a:ext cx="7783759" cy="638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600" b="1" kern="12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rPr>
            <a:t>الأسبوع 4: سلوكيات العميل المستهدف من الحملات التسويقية الرقمية</a:t>
          </a:r>
          <a:endParaRPr lang="en-US" sz="2600" kern="1200" dirty="0"/>
        </a:p>
      </dsp:txBody>
      <dsp:txXfrm>
        <a:off x="31185" y="2418968"/>
        <a:ext cx="7721389" cy="5764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C7DB42-2C2C-824E-9190-040A02BD2CE5}">
      <dsp:nvSpPr>
        <dsp:cNvPr id="0" name=""/>
        <dsp:cNvSpPr/>
      </dsp:nvSpPr>
      <dsp:spPr>
        <a:xfrm>
          <a:off x="0" y="2285"/>
          <a:ext cx="8417320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100" b="1" kern="1200" dirty="0"/>
            <a:t>الأسبوع 5: حملات التسويق الرقمية- الدفع بالنقرة</a:t>
          </a:r>
          <a:r>
            <a:rPr lang="en-GB" sz="2100" b="1" kern="1200" dirty="0"/>
            <a:t> (PPC)</a:t>
          </a:r>
          <a:endParaRPr lang="en-US" sz="2100" kern="1200" dirty="0"/>
        </a:p>
      </dsp:txBody>
      <dsp:txXfrm>
        <a:off x="24588" y="26873"/>
        <a:ext cx="8368144" cy="454509"/>
      </dsp:txXfrm>
    </dsp:sp>
    <dsp:sp modelId="{3AA321AA-132E-544E-A79D-BF52320F1F54}">
      <dsp:nvSpPr>
        <dsp:cNvPr id="0" name=""/>
        <dsp:cNvSpPr/>
      </dsp:nvSpPr>
      <dsp:spPr>
        <a:xfrm>
          <a:off x="0" y="566450"/>
          <a:ext cx="8417320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100" b="1" kern="1200"/>
            <a:t>الأسبوع 6: تحسين محركات البحث</a:t>
          </a:r>
          <a:r>
            <a:rPr lang="en-GB" sz="2100" b="1" kern="1200"/>
            <a:t> (SEO) </a:t>
          </a:r>
          <a:r>
            <a:rPr lang="ar-SA" sz="2100" b="1" kern="1200"/>
            <a:t>في الحملات التسويقية الرقمية</a:t>
          </a:r>
          <a:endParaRPr lang="en-US" sz="2100" kern="1200"/>
        </a:p>
      </dsp:txBody>
      <dsp:txXfrm>
        <a:off x="24588" y="591038"/>
        <a:ext cx="8368144" cy="454509"/>
      </dsp:txXfrm>
    </dsp:sp>
    <dsp:sp modelId="{0467F378-B91D-B64B-A555-E2BB2362FE2F}">
      <dsp:nvSpPr>
        <dsp:cNvPr id="0" name=""/>
        <dsp:cNvSpPr/>
      </dsp:nvSpPr>
      <dsp:spPr>
        <a:xfrm>
          <a:off x="0" y="1130615"/>
          <a:ext cx="8417320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100" b="1" kern="1200"/>
            <a:t>الأسبوع 7: التسويق بالمحتوى في الحملات التسويقية الرقمية</a:t>
          </a:r>
          <a:endParaRPr lang="en-US" sz="2100" kern="1200"/>
        </a:p>
      </dsp:txBody>
      <dsp:txXfrm>
        <a:off x="24588" y="1155203"/>
        <a:ext cx="8368144" cy="454509"/>
      </dsp:txXfrm>
    </dsp:sp>
    <dsp:sp modelId="{0AC9A2EB-F018-414E-ADF0-6957F4BFC204}">
      <dsp:nvSpPr>
        <dsp:cNvPr id="0" name=""/>
        <dsp:cNvSpPr/>
      </dsp:nvSpPr>
      <dsp:spPr>
        <a:xfrm>
          <a:off x="0" y="1694780"/>
          <a:ext cx="8417320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100" b="1" kern="1200"/>
            <a:t>الأسبوع 8: التسويق عبر البريد الإلكتروني في الحملات التسويقية الرقمية</a:t>
          </a:r>
          <a:endParaRPr lang="en-US" sz="2100" kern="1200"/>
        </a:p>
      </dsp:txBody>
      <dsp:txXfrm>
        <a:off x="24588" y="1719368"/>
        <a:ext cx="8368144" cy="454509"/>
      </dsp:txXfrm>
    </dsp:sp>
    <dsp:sp modelId="{2B926C51-4CC4-E548-A5D3-4BEAA415AEA2}">
      <dsp:nvSpPr>
        <dsp:cNvPr id="0" name=""/>
        <dsp:cNvSpPr/>
      </dsp:nvSpPr>
      <dsp:spPr>
        <a:xfrm>
          <a:off x="0" y="2258945"/>
          <a:ext cx="8417320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100" b="1" kern="1200"/>
            <a:t>الأسبوع 9: تحليل وتقييم أداء الحملات التسويقية الرقمية</a:t>
          </a:r>
          <a:endParaRPr lang="en-US" sz="2100" kern="1200"/>
        </a:p>
      </dsp:txBody>
      <dsp:txXfrm>
        <a:off x="24588" y="2283533"/>
        <a:ext cx="8368144" cy="454509"/>
      </dsp:txXfrm>
    </dsp:sp>
    <dsp:sp modelId="{11B0101F-A358-1347-B1FB-780C75D4B730}">
      <dsp:nvSpPr>
        <dsp:cNvPr id="0" name=""/>
        <dsp:cNvSpPr/>
      </dsp:nvSpPr>
      <dsp:spPr>
        <a:xfrm>
          <a:off x="0" y="2823110"/>
          <a:ext cx="8417320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100" b="1" kern="1200"/>
            <a:t>الأسبوع 10: إدارة الحملات التسويقية الرقمية وتعديلها</a:t>
          </a:r>
          <a:endParaRPr lang="en-US" sz="2100" kern="1200"/>
        </a:p>
      </dsp:txBody>
      <dsp:txXfrm>
        <a:off x="24588" y="2847698"/>
        <a:ext cx="8368144" cy="454509"/>
      </dsp:txXfrm>
    </dsp:sp>
    <dsp:sp modelId="{537DA5E1-4FE1-6647-9E42-52EBE2362C82}">
      <dsp:nvSpPr>
        <dsp:cNvPr id="0" name=""/>
        <dsp:cNvSpPr/>
      </dsp:nvSpPr>
      <dsp:spPr>
        <a:xfrm>
          <a:off x="0" y="3387275"/>
          <a:ext cx="8417320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100" b="1" kern="1200"/>
            <a:t>الأسبوع 11: الاتجاهات الحديثة في الحملات التسويقية الرقمية</a:t>
          </a:r>
          <a:endParaRPr lang="en-US" sz="2100" kern="1200"/>
        </a:p>
      </dsp:txBody>
      <dsp:txXfrm>
        <a:off x="24588" y="3411863"/>
        <a:ext cx="8368144" cy="4545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9/21/24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6713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1605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0907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933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4.jp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5.png"/><Relationship Id="rId5" Type="http://schemas.openxmlformats.org/officeDocument/2006/relationships/image" Target="../media/image6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5.png"/><Relationship Id="rId5" Type="http://schemas.openxmlformats.org/officeDocument/2006/relationships/image" Target="../media/image7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5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5.png"/><Relationship Id="rId5" Type="http://schemas.openxmlformats.org/officeDocument/2006/relationships/image" Target="../media/image9.jp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5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0.jp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5.png"/><Relationship Id="rId5" Type="http://schemas.openxmlformats.org/officeDocument/2006/relationships/image" Target="../media/image11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slideLayout" Target="../slideLayouts/slideLayout13.xml"/><Relationship Id="rId7" Type="http://schemas.openxmlformats.org/officeDocument/2006/relationships/diagramQuickStyle" Target="../diagrams/quickStyle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image" Target="../media/image5.png"/><Relationship Id="rId4" Type="http://schemas.openxmlformats.org/officeDocument/2006/relationships/image" Target="../media/image3.png"/><Relationship Id="rId9" Type="http://schemas.microsoft.com/office/2007/relationships/diagramDrawing" Target="../diagrams/drawing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slideLayout" Target="../slideLayouts/slideLayout1.xml"/><Relationship Id="rId7" Type="http://schemas.openxmlformats.org/officeDocument/2006/relationships/diagramQuickStyle" Target="../diagrams/quickStyle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10" Type="http://schemas.openxmlformats.org/officeDocument/2006/relationships/image" Target="../media/image5.png"/><Relationship Id="rId4" Type="http://schemas.openxmlformats.org/officeDocument/2006/relationships/image" Target="../media/image3.png"/><Relationship Id="rId9" Type="http://schemas.microsoft.com/office/2007/relationships/diagramDrawing" Target="../diagrams/drawing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5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2.jpe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5.png"/><Relationship Id="rId5" Type="http://schemas.openxmlformats.org/officeDocument/2006/relationships/image" Target="../media/image1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5.png"/><Relationship Id="rId5" Type="http://schemas.openxmlformats.org/officeDocument/2006/relationships/image" Target="../media/image15.jp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5.png"/><Relationship Id="rId5" Type="http://schemas.openxmlformats.org/officeDocument/2006/relationships/image" Target="../media/image16.jp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5.png"/><Relationship Id="rId5" Type="http://schemas.openxmlformats.org/officeDocument/2006/relationships/image" Target="../media/image17.jp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20.svg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notesSlide" Target="../notesSlides/notesSlide5.xml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504892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ID"/>
          </a:p>
        </p:txBody>
      </p:sp>
      <p:sp>
        <p:nvSpPr>
          <p:cNvPr id="9" name="TextBox 8"/>
          <p:cNvSpPr txBox="1"/>
          <p:nvPr/>
        </p:nvSpPr>
        <p:spPr>
          <a:xfrm>
            <a:off x="6689740" y="2354493"/>
            <a:ext cx="46448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b="1" dirty="0">
                <a:solidFill>
                  <a:schemeClr val="accent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التوصيف العام لمقرر</a:t>
            </a:r>
            <a:br>
              <a:rPr lang="ar-SA" sz="4000" b="1" dirty="0">
                <a:solidFill>
                  <a:schemeClr val="accent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</a:br>
            <a:r>
              <a:rPr lang="ar-SA" sz="4000" b="1" dirty="0">
                <a:solidFill>
                  <a:schemeClr val="accent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الحملات التسويقية الرقمية </a:t>
            </a:r>
            <a:endParaRPr lang="en-US" sz="8000" b="1" dirty="0">
              <a:solidFill>
                <a:schemeClr val="accent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095998" y="3799601"/>
            <a:ext cx="3849026" cy="878359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4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المحاضرة التعريفية</a:t>
            </a:r>
            <a:br>
              <a:rPr lang="ar-SA" sz="2400" b="1" dirty="0">
                <a:solidFill>
                  <a:schemeClr val="tx1"/>
                </a:solidFill>
                <a:latin typeface="Alexandria" charset="0"/>
                <a:cs typeface="Alexandria" charset="0"/>
              </a:rPr>
            </a:br>
            <a:r>
              <a:rPr lang="en-GB" sz="24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Orientation</a:t>
            </a:r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34940" y="4696238"/>
            <a:ext cx="11095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MKT 224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978633" y="5978412"/>
            <a:ext cx="59921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محمد عادل عبدالرازق</a:t>
            </a:r>
          </a:p>
          <a:p>
            <a:pPr algn="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دكتوراة إدارة الأعمال، جامعة اكستر، إنجلترا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805797" y="5538054"/>
            <a:ext cx="72650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اعداد</a:t>
            </a:r>
            <a:endParaRPr lang="en-US" sz="2400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20" name="Picture Placeholder 19" descr="A person holding a tablet&#10;&#10;Description automatically generated">
            <a:extLst>
              <a:ext uri="{FF2B5EF4-FFF2-40B4-BE49-F238E27FC236}">
                <a16:creationId xmlns:a16="http://schemas.microsoft.com/office/drawing/2014/main" id="{EB99539F-10CF-4ADA-58ED-ADCA2BAFA6A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91" b="4091"/>
          <a:stretch>
            <a:fillRect/>
          </a:stretch>
        </p:blipFill>
        <p:spPr>
          <a:xfrm>
            <a:off x="1" y="0"/>
            <a:ext cx="8079287" cy="4945536"/>
          </a:xfrm>
        </p:spPr>
      </p:pic>
      <p:pic>
        <p:nvPicPr>
          <p:cNvPr id="23" name="Audio 22">
            <a:extLst>
              <a:ext uri="{FF2B5EF4-FFF2-40B4-BE49-F238E27FC236}">
                <a16:creationId xmlns:a16="http://schemas.microsoft.com/office/drawing/2014/main" id="{4E944838-18D5-8154-675F-2F2FE37CDA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286"/>
    </mc:Choice>
    <mc:Fallback xmlns="">
      <p:transition spd="slow" advTm="522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1781DFC-285D-351D-2CE2-3F5C28293260}"/>
              </a:ext>
            </a:extLst>
          </p:cNvPr>
          <p:cNvSpPr txBox="1"/>
          <p:nvPr/>
        </p:nvSpPr>
        <p:spPr>
          <a:xfrm>
            <a:off x="6096000" y="1333017"/>
            <a:ext cx="53978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3600" b="1" dirty="0">
                <a:solidFill>
                  <a:srgbClr val="00B0F0"/>
                </a:solidFill>
                <a:latin typeface="Alexandria" charset="0"/>
              </a:rPr>
              <a:t>محتويات المحاضرة التعريفية</a:t>
            </a:r>
            <a:endParaRPr lang="en-US" sz="3600" b="1" dirty="0">
              <a:solidFill>
                <a:srgbClr val="00B0F0"/>
              </a:solidFill>
              <a:latin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F1E49D2-1018-3ADF-328A-B0BDCB58B5A8}"/>
              </a:ext>
            </a:extLst>
          </p:cNvPr>
          <p:cNvSpPr txBox="1"/>
          <p:nvPr/>
        </p:nvSpPr>
        <p:spPr>
          <a:xfrm>
            <a:off x="5212574" y="1982069"/>
            <a:ext cx="5618846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 algn="r" defTabSz="914400" rtl="1" eaLnBrk="1" latinLnBrk="0" hangingPunct="1">
              <a:buFont typeface="Arial" panose="020B0604020202020204" pitchFamily="34" charset="0"/>
              <a:buChar char="•"/>
            </a:pPr>
            <a:r>
              <a:rPr lang="ar-S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تمهيد</a:t>
            </a:r>
          </a:p>
          <a:p>
            <a:pPr marL="457200" indent="-457200" algn="r" defTabSz="914400" rtl="1" eaLnBrk="1" latinLnBrk="0" hangingPunct="1">
              <a:buFont typeface="Arial" panose="020B0604020202020204" pitchFamily="34" charset="0"/>
              <a:buChar char="•"/>
            </a:pPr>
            <a:r>
              <a:rPr lang="ar-S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ما هو مقرر الحملات التسويقية الرقمية</a:t>
            </a:r>
          </a:p>
          <a:p>
            <a:pPr marL="457200" indent="-457200" algn="r" defTabSz="914400" rtl="1" eaLnBrk="1" latinLnBrk="0" hangingPunct="1">
              <a:buFont typeface="Arial" panose="020B0604020202020204" pitchFamily="34" charset="0"/>
              <a:buChar char="•"/>
            </a:pPr>
            <a:r>
              <a:rPr lang="ar-S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أهداف المقرر</a:t>
            </a:r>
          </a:p>
          <a:p>
            <a:pPr marL="457200" indent="-457200" algn="r" defTabSz="914400" rtl="1" eaLnBrk="1" latinLnBrk="0" hangingPunct="1">
              <a:buFont typeface="Arial" panose="020B0604020202020204" pitchFamily="34" charset="0"/>
              <a:buChar char="•"/>
            </a:pPr>
            <a:r>
              <a:rPr lang="ar-S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خطة وموضوعات المقرر</a:t>
            </a:r>
          </a:p>
          <a:p>
            <a:pPr marL="457200" indent="-457200" algn="r" defTabSz="914400" rtl="1" eaLnBrk="1" latinLnBrk="0" hangingPunct="1">
              <a:buFont typeface="Arial" panose="020B0604020202020204" pitchFamily="34" charset="0"/>
              <a:buChar char="•"/>
            </a:pPr>
            <a:r>
              <a:rPr lang="ar-S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أهمية دراسة المقرر</a:t>
            </a:r>
          </a:p>
          <a:p>
            <a:pPr marL="457200" indent="-457200" algn="r" defTabSz="914400" rtl="1" eaLnBrk="1" latinLnBrk="0" hangingPunct="1">
              <a:buFont typeface="Arial" panose="020B0604020202020204" pitchFamily="34" charset="0"/>
              <a:buChar char="•"/>
            </a:pPr>
            <a:r>
              <a:rPr lang="ar-S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التوقعات من الطلاب</a:t>
            </a:r>
          </a:p>
          <a:p>
            <a:pPr marL="457200" indent="-457200" algn="r" defTabSz="914400" rtl="1" eaLnBrk="1" latinLnBrk="0" hangingPunct="1">
              <a:buFont typeface="Arial" panose="020B0604020202020204" pitchFamily="34" charset="0"/>
              <a:buChar char="•"/>
            </a:pPr>
            <a:r>
              <a:rPr lang="ar-S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آلية الحلقات النقاشية</a:t>
            </a:r>
          </a:p>
          <a:p>
            <a:pPr marL="457200" indent="-457200" algn="r" defTabSz="914400" rtl="1" eaLnBrk="1" latinLnBrk="0" hangingPunct="1">
              <a:buFont typeface="Arial" panose="020B0604020202020204" pitchFamily="34" charset="0"/>
              <a:buChar char="•"/>
            </a:pPr>
            <a:r>
              <a:rPr lang="ar-S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مصادر ومراجع المقرر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973F7132-F346-7E8D-27EC-54EA7884539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9" y="0"/>
            <a:ext cx="5138818" cy="6858000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</p:spPr>
      </p:pic>
      <p:pic>
        <p:nvPicPr>
          <p:cNvPr id="16" name="Audio 15">
            <a:extLst>
              <a:ext uri="{FF2B5EF4-FFF2-40B4-BE49-F238E27FC236}">
                <a16:creationId xmlns:a16="http://schemas.microsoft.com/office/drawing/2014/main" id="{587B3C95-D8AE-FA53-CB20-ACDB27B5857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8745"/>
    </mc:Choice>
    <mc:Fallback xmlns="">
      <p:transition advTm="487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490EF7-CDA5-45E5-8F61-A3E944961F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C7856CB-D815-D400-A505-C84975E04F7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1D2E5DE-A63E-C5A4-7087-233187580937}"/>
              </a:ext>
            </a:extLst>
          </p:cNvPr>
          <p:cNvSpPr/>
          <p:nvPr/>
        </p:nvSpPr>
        <p:spPr>
          <a:xfrm>
            <a:off x="6839212" y="1094563"/>
            <a:ext cx="4244096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A0BBAE-B564-4B87-8DB3-A2DD750FFA7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ABFC28A-BABB-B6AD-2AD0-6989402BEFA5}"/>
              </a:ext>
            </a:extLst>
          </p:cNvPr>
          <p:cNvSpPr txBox="1"/>
          <p:nvPr/>
        </p:nvSpPr>
        <p:spPr>
          <a:xfrm>
            <a:off x="6839211" y="1328028"/>
            <a:ext cx="40249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أستاذ المقرر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D732A29-2AB5-87AD-124B-3E9A26A9E753}"/>
              </a:ext>
            </a:extLst>
          </p:cNvPr>
          <p:cNvSpPr txBox="1"/>
          <p:nvPr/>
        </p:nvSpPr>
        <p:spPr>
          <a:xfrm>
            <a:off x="3920647" y="2391844"/>
            <a:ext cx="7509352" cy="2582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SA" sz="2400" b="1" dirty="0"/>
              <a:t>د. محمد عادل عبدالرازق</a:t>
            </a:r>
          </a:p>
          <a:p>
            <a:pPr marL="342900" indent="-3429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000" dirty="0"/>
              <a:t>دكتوراة الإدارة والتسويق من جامعة </a:t>
            </a:r>
            <a:r>
              <a:rPr lang="en-GB" sz="2000" dirty="0"/>
              <a:t>Exeter</a:t>
            </a:r>
            <a:r>
              <a:rPr lang="ar-SA" sz="2000" dirty="0"/>
              <a:t> بالمملكة المتحدة</a:t>
            </a:r>
          </a:p>
          <a:p>
            <a:pPr marL="342900" indent="-3429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000" dirty="0"/>
              <a:t>التدريس سابقا بجامعة اكستر بإنجلترا وحاليا بجامعة مدينة السادات- مصر</a:t>
            </a:r>
          </a:p>
          <a:p>
            <a:pPr marL="342900" indent="-3429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000" dirty="0"/>
              <a:t>عضو هيئة تدريس بجامعة </a:t>
            </a:r>
            <a:r>
              <a:rPr lang="ar-SA" sz="2000" dirty="0" err="1"/>
              <a:t>ميدأوشن</a:t>
            </a:r>
            <a:r>
              <a:rPr lang="ar-SA" sz="2000" dirty="0"/>
              <a:t>- كلية الاعلام والتسويق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FF808B8-A194-28D1-194F-4AAE0868124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 descr="A person in a red shirt&#10;&#10;Description automatically generated">
            <a:extLst>
              <a:ext uri="{FF2B5EF4-FFF2-40B4-BE49-F238E27FC236}">
                <a16:creationId xmlns:a16="http://schemas.microsoft.com/office/drawing/2014/main" id="{EC74ED05-16C9-8469-6231-80CBBB873C5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054" y="1702773"/>
            <a:ext cx="2119645" cy="4202482"/>
          </a:xfrm>
          <a:prstGeom prst="rect">
            <a:avLst/>
          </a:prstGeom>
        </p:spPr>
      </p:pic>
      <p:pic>
        <p:nvPicPr>
          <p:cNvPr id="8" name="Audio 7">
            <a:extLst>
              <a:ext uri="{FF2B5EF4-FFF2-40B4-BE49-F238E27FC236}">
                <a16:creationId xmlns:a16="http://schemas.microsoft.com/office/drawing/2014/main" id="{14D78BE3-4DDA-4301-F8E7-DDADCD6ED4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930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3225"/>
    </mc:Choice>
    <mc:Fallback xmlns="">
      <p:transition advTm="332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2577C7-C7B3-712F-7554-270F252FF5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386D57A-3D55-A735-400B-66536218BE5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87B0B1-1CBE-5090-4508-0093555EEC53}"/>
              </a:ext>
            </a:extLst>
          </p:cNvPr>
          <p:cNvSpPr txBox="1"/>
          <p:nvPr/>
        </p:nvSpPr>
        <p:spPr>
          <a:xfrm>
            <a:off x="4033382" y="1163525"/>
            <a:ext cx="5645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ما هو مقرر الحملات التسويقية الرقمية؟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AD9354-2ED2-24A1-2961-90004546B42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0FF577-4F81-F59C-1710-F626AE91727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E08DD02-4964-7782-D5C0-19F3D330F22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2B8C4B1-1FA9-8528-B659-7304A0173B0D}"/>
              </a:ext>
            </a:extLst>
          </p:cNvPr>
          <p:cNvSpPr txBox="1"/>
          <p:nvPr/>
        </p:nvSpPr>
        <p:spPr>
          <a:xfrm>
            <a:off x="3920647" y="2391844"/>
            <a:ext cx="7509352" cy="36901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SA" sz="2000" b="1" dirty="0"/>
              <a:t>1. تعريف المقرر: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000" dirty="0"/>
              <a:t>مقرر "الحملات التسويقية الرقمية" يوضح لنا كيفية تصميم وإدارة حملات تسويقية تعتمد على الإنترنت لجذب العملاء المحتملين وزيادة المبيعات.</a:t>
            </a:r>
          </a:p>
          <a:p>
            <a:pPr algn="r" rtl="1">
              <a:lnSpc>
                <a:spcPct val="200000"/>
              </a:lnSpc>
            </a:pPr>
            <a:r>
              <a:rPr lang="ar-SA" sz="2000" b="1" dirty="0"/>
              <a:t>مثال</a:t>
            </a:r>
            <a:r>
              <a:rPr lang="ar-SA" sz="2000" dirty="0"/>
              <a:t>: عندما تقوم شركة بإطلاق منتج جديد، قد تستخدم الحملات التسويقية الرقمية للوصول إلى جمهورها المستهدف عبر الإنترنت.</a:t>
            </a:r>
          </a:p>
          <a:p>
            <a:pPr algn="r" rtl="1">
              <a:lnSpc>
                <a:spcPct val="200000"/>
              </a:lnSpc>
            </a:pPr>
            <a:endParaRPr lang="ar-SA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12FE4E-F5A3-A199-E428-F11C3751D43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computer screen with a target and a phone&#10;&#10;Description automatically generated with medium confidence">
            <a:extLst>
              <a:ext uri="{FF2B5EF4-FFF2-40B4-BE49-F238E27FC236}">
                <a16:creationId xmlns:a16="http://schemas.microsoft.com/office/drawing/2014/main" id="{0E9C04EE-781A-BB36-98EE-817FD73D95E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765" y="2155816"/>
            <a:ext cx="2953361" cy="3401572"/>
          </a:xfrm>
          <a:prstGeom prst="rect">
            <a:avLst/>
          </a:prstGeom>
        </p:spPr>
      </p:pic>
      <p:pic>
        <p:nvPicPr>
          <p:cNvPr id="29" name="Audio 28">
            <a:extLst>
              <a:ext uri="{FF2B5EF4-FFF2-40B4-BE49-F238E27FC236}">
                <a16:creationId xmlns:a16="http://schemas.microsoft.com/office/drawing/2014/main" id="{33CFDBBA-1F9B-0258-1321-2DF98CF67F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375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809"/>
    </mc:Choice>
    <mc:Fallback xmlns="">
      <p:transition advTm="448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93588" y="1468531"/>
            <a:ext cx="9345750" cy="43058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3820438" y="1468531"/>
            <a:ext cx="6272858" cy="36901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en-GB" sz="2000" b="1" dirty="0"/>
          </a:p>
          <a:p>
            <a:pPr algn="r" rtl="1"/>
            <a:r>
              <a:rPr lang="en-GB" sz="2000" b="1" dirty="0"/>
              <a:t>2</a:t>
            </a:r>
            <a:r>
              <a:rPr lang="ar-SA" sz="2000" b="1" dirty="0"/>
              <a:t>. تطبيقات الحياة العملية:</a:t>
            </a:r>
          </a:p>
          <a:p>
            <a:pPr marL="742950" lvl="1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000" dirty="0"/>
              <a:t>ما ستتعلمونه في هذا المقرر سيمكنكم من العمل في مجالات مثل التسويق الرقمي، إدارة الحسابات الإعلانية، أو حتى بدء مشروعاتكم الخاصة.</a:t>
            </a:r>
          </a:p>
          <a:p>
            <a:pPr marL="742950" lvl="1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000" dirty="0"/>
              <a:t>مثال: إذا كنتم تعملون في شركة تسويق، ستستخدمون هذه المهارات لزيادة عائدات العملاء من خلال الحملات الرقمية.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 descr="A hands typing on a computer&#10;&#10;Description automatically generated">
            <a:extLst>
              <a:ext uri="{FF2B5EF4-FFF2-40B4-BE49-F238E27FC236}">
                <a16:creationId xmlns:a16="http://schemas.microsoft.com/office/drawing/2014/main" id="{4495F248-DEA3-1DDC-A3CA-F3C689F50D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9356"/>
            <a:ext cx="3746850" cy="3690113"/>
          </a:xfrm>
          <a:prstGeom prst="rect">
            <a:avLst/>
          </a:prstGeom>
        </p:spPr>
      </p:pic>
      <p:pic>
        <p:nvPicPr>
          <p:cNvPr id="29" name="Audio 28">
            <a:extLst>
              <a:ext uri="{FF2B5EF4-FFF2-40B4-BE49-F238E27FC236}">
                <a16:creationId xmlns:a16="http://schemas.microsoft.com/office/drawing/2014/main" id="{CB1AF9CF-AB09-3BE3-FE44-76895E383BE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358"/>
    </mc:Choice>
    <mc:Fallback xmlns="">
      <p:transition spd="slow" advTm="673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2015D0-AA8E-B160-1B5C-3F4D7336C7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E74A55-E230-4500-11FE-5029009D5EB2}"/>
              </a:ext>
            </a:extLst>
          </p:cNvPr>
          <p:cNvSpPr/>
          <p:nvPr/>
        </p:nvSpPr>
        <p:spPr>
          <a:xfrm>
            <a:off x="617279" y="1685494"/>
            <a:ext cx="11030077" cy="467033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410266-7DD7-C6EE-2228-33105C16A766}"/>
              </a:ext>
            </a:extLst>
          </p:cNvPr>
          <p:cNvSpPr txBox="1"/>
          <p:nvPr/>
        </p:nvSpPr>
        <p:spPr>
          <a:xfrm>
            <a:off x="4033382" y="1163525"/>
            <a:ext cx="5645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أهداف مقرر</a:t>
            </a:r>
            <a:r>
              <a:rPr lang="en-GB" sz="3200" b="1" dirty="0"/>
              <a:t> </a:t>
            </a:r>
            <a:r>
              <a:rPr lang="ar-SA" sz="3200" b="1" dirty="0"/>
              <a:t>الحملات التسويقية الرقمية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7005921-AFEC-7FED-7E99-0D821C2433C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1BCDC6B-D6B2-9480-6B63-293D7B75652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7DE3D41-0BED-DCE1-5C99-78F78F3C4BD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10E410E-7320-9F63-5E5A-C28558347AC4}"/>
              </a:ext>
            </a:extLst>
          </p:cNvPr>
          <p:cNvSpPr txBox="1"/>
          <p:nvPr/>
        </p:nvSpPr>
        <p:spPr>
          <a:xfrm>
            <a:off x="4033382" y="2391844"/>
            <a:ext cx="7396618" cy="3728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en-GB" sz="2000" b="1" dirty="0"/>
              <a:t> 1</a:t>
            </a:r>
            <a:r>
              <a:rPr lang="ar-SA" sz="2000" b="1" dirty="0"/>
              <a:t>. تصميم حملات رقمية فعالة: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000" dirty="0"/>
              <a:t>الحملات الرقمية الفعّالة هي التي تستهدف الجمهور الصحيح في الوقت المناسب بالرسالة المناسبة. هذا يعني أن الحملة يجب أن تكون محددة الأهداف ولديها خطة واضحة.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000" b="1" dirty="0"/>
              <a:t>مثال</a:t>
            </a:r>
            <a:r>
              <a:rPr lang="ar-SA" sz="2000" dirty="0"/>
              <a:t>: شركة تطلق حملة تسويقية لاستهداف الفئة العمرية من 18-25 عامًا لشراء منتج جديد.</a:t>
            </a:r>
          </a:p>
          <a:p>
            <a:pPr algn="r" rtl="1">
              <a:lnSpc>
                <a:spcPct val="150000"/>
              </a:lnSpc>
            </a:pPr>
            <a:r>
              <a:rPr lang="ar-SA" sz="2000" b="1" dirty="0"/>
              <a:t>2. ادارة وتحليل أداء الحملات باستخدام التحليل: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000" dirty="0"/>
              <a:t>التحليل هو جزء أساسي من أي حملة رقمية، حيث يمكن من خلاله معرفة ما إذا كانت الحملة ناجحة أم لا، وما إذا كانت تحتاج إلى تحسين.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12A308E-A8D3-1C07-0680-4D1569FB9C7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cup of coffee with an arrow in the middle&#10;&#10;Description automatically generated">
            <a:extLst>
              <a:ext uri="{FF2B5EF4-FFF2-40B4-BE49-F238E27FC236}">
                <a16:creationId xmlns:a16="http://schemas.microsoft.com/office/drawing/2014/main" id="{98BC7C68-451A-EC7D-B03B-CF0CDC20CA3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653258"/>
            <a:ext cx="3860622" cy="2883931"/>
          </a:xfrm>
          <a:prstGeom prst="rect">
            <a:avLst/>
          </a:prstGeom>
        </p:spPr>
      </p:pic>
      <p:pic>
        <p:nvPicPr>
          <p:cNvPr id="13" name="Audio 12">
            <a:extLst>
              <a:ext uri="{FF2B5EF4-FFF2-40B4-BE49-F238E27FC236}">
                <a16:creationId xmlns:a16="http://schemas.microsoft.com/office/drawing/2014/main" id="{B4F991CF-3FE3-3DB1-0E0E-F32C11D9827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657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2462"/>
    </mc:Choice>
    <mc:Fallback xmlns="">
      <p:transition advTm="1624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44326E-9AC3-BCE6-6BDB-F602527662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4AAEEC08-11D9-5B43-B94D-E77E3D1666AF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49495B2-9B61-E1B3-5ADE-E42C9E794D96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1E1126A-DD8A-A642-FE7C-ABDD9A6A4F76}"/>
              </a:ext>
            </a:extLst>
          </p:cNvPr>
          <p:cNvSpPr/>
          <p:nvPr/>
        </p:nvSpPr>
        <p:spPr>
          <a:xfrm>
            <a:off x="1181061" y="1285192"/>
            <a:ext cx="9922203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421D048-B588-84AE-C2DE-20A37E6E6ED4}"/>
              </a:ext>
            </a:extLst>
          </p:cNvPr>
          <p:cNvSpPr txBox="1"/>
          <p:nvPr/>
        </p:nvSpPr>
        <p:spPr>
          <a:xfrm>
            <a:off x="2254805" y="1562095"/>
            <a:ext cx="8417320" cy="3364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b="1" dirty="0"/>
              <a:t>3. استخدام منصات الإعلان الرقمي </a:t>
            </a:r>
            <a:endParaRPr lang="en-GB" b="1" dirty="0"/>
          </a:p>
          <a:p>
            <a:pPr algn="r" rtl="1">
              <a:lnSpc>
                <a:spcPct val="150000"/>
              </a:lnSpc>
            </a:pPr>
            <a:r>
              <a:rPr lang="ar-SA" dirty="0"/>
              <a:t>سنتعلم كيفية إعداد حملات على هذه المنصات، وكيفية اختيار الجمهور المناسب بناءً على السلوكيات والاهتمامات.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b="1" dirty="0"/>
              <a:t>مثال</a:t>
            </a:r>
            <a:r>
              <a:rPr lang="ar-SA" dirty="0"/>
              <a:t>: إعداد إعلان على </a:t>
            </a:r>
            <a:r>
              <a:rPr lang="en-GB" dirty="0"/>
              <a:t> </a:t>
            </a:r>
            <a:r>
              <a:rPr lang="en-GB" b="1" dirty="0"/>
              <a:t>Google Ads</a:t>
            </a:r>
            <a:r>
              <a:rPr lang="ar-SA" dirty="0"/>
              <a:t>لاستهداف الأشخاص الذين يبحثون عن منتج مشابه لما تقدمه شركتك.</a:t>
            </a:r>
          </a:p>
          <a:p>
            <a:pPr algn="r" rtl="1">
              <a:lnSpc>
                <a:spcPct val="150000"/>
              </a:lnSpc>
            </a:pPr>
            <a:r>
              <a:rPr lang="ar-SA" b="1" dirty="0"/>
              <a:t>4. استراتيجيات التسويق بالمحتوى والبريد الإلكتروني: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/>
              <a:t>التسويق بالمحتوى يهدف إلى جذب الجمهور عبر تقديم محتوى ذو قيمة، سواء كان ذلك من خلال المدونات أو الفيديوهات.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/>
              <a:t>التسويق عبر البريد الإلكتروني يسمح للشركات بالبقاء على اتصال دائم مع عملائها وتقديم العروض الخاصة.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b="1" dirty="0"/>
              <a:t>مثال</a:t>
            </a:r>
            <a:r>
              <a:rPr lang="ar-SA" dirty="0"/>
              <a:t>: إرسال رسالة بريد إلكتروني تحتوي على عروض حصرية للمشتركين في القائمة البريدية.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7B5BB78-6E65-6FDB-121E-F11934395E6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 descr="A logo with text on it&#10;&#10;Description automatically generated">
            <a:extLst>
              <a:ext uri="{FF2B5EF4-FFF2-40B4-BE49-F238E27FC236}">
                <a16:creationId xmlns:a16="http://schemas.microsoft.com/office/drawing/2014/main" id="{99D986C2-1110-48B1-65FA-CDEBE25818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872" y="1894442"/>
            <a:ext cx="2224576" cy="2780720"/>
          </a:xfrm>
          <a:prstGeom prst="rect">
            <a:avLst/>
          </a:prstGeom>
        </p:spPr>
      </p:pic>
      <p:pic>
        <p:nvPicPr>
          <p:cNvPr id="4" name="Audio 3">
            <a:extLst>
              <a:ext uri="{FF2B5EF4-FFF2-40B4-BE49-F238E27FC236}">
                <a16:creationId xmlns:a16="http://schemas.microsoft.com/office/drawing/2014/main" id="{4E4186BB-EE9A-CAF4-C000-768766B395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718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710"/>
    </mc:Choice>
    <mc:Fallback xmlns="">
      <p:transition spd="slow" advTm="917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DFFF29-8FF9-303D-9651-FFB6614C3E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59306CF-3894-CC69-DBA7-99CD31B49C9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CD8803-FC87-65B4-A014-604F81D15F03}"/>
              </a:ext>
            </a:extLst>
          </p:cNvPr>
          <p:cNvSpPr txBox="1"/>
          <p:nvPr/>
        </p:nvSpPr>
        <p:spPr>
          <a:xfrm>
            <a:off x="4033382" y="1163525"/>
            <a:ext cx="5645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خطة مقرر الحملات التسويقية الرقمية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DE9318A-3D48-BF00-A8B6-C3FFDA150EA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2743574-9C57-D2D3-5B86-3739C49E04D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5D232A-C60D-B28B-6F95-B55285392D8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r>
              <a:rPr lang="en-GB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70D9317-7253-C96F-A179-D181B329F6DC}"/>
              </a:ext>
            </a:extLst>
          </p:cNvPr>
          <p:cNvSpPr txBox="1"/>
          <p:nvPr/>
        </p:nvSpPr>
        <p:spPr>
          <a:xfrm>
            <a:off x="689640" y="2273701"/>
            <a:ext cx="10668000" cy="9174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15000"/>
              </a:lnSpc>
            </a:pPr>
            <a:r>
              <a:rPr lang="ar-SA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يتكون المقرر من محاضرة تعريفية في الأسبوع الأول بالإضافة الى </a:t>
            </a:r>
            <a:r>
              <a:rPr lang="en-GB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10</a:t>
            </a:r>
            <a:r>
              <a:rPr lang="ar-SA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محاضرات دراسية موزعة على </a:t>
            </a:r>
            <a:r>
              <a:rPr lang="en-GB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10</a:t>
            </a:r>
            <a:r>
              <a:rPr lang="ar-SA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أسابيع دراسية</a:t>
            </a:r>
            <a:r>
              <a:rPr lang="en-GB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E1D77EE-5FDB-F911-FDFD-3FB542C5ED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extBox 23">
            <a:extLst>
              <a:ext uri="{FF2B5EF4-FFF2-40B4-BE49-F238E27FC236}">
                <a16:creationId xmlns:a16="http://schemas.microsoft.com/office/drawing/2014/main" id="{B5DD5982-94F6-5288-B442-2279BE956E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9711072"/>
              </p:ext>
            </p:extLst>
          </p:nvPr>
        </p:nvGraphicFramePr>
        <p:xfrm>
          <a:off x="2597319" y="2902539"/>
          <a:ext cx="7783759" cy="32732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28" name="Audio 27">
            <a:extLst>
              <a:ext uri="{FF2B5EF4-FFF2-40B4-BE49-F238E27FC236}">
                <a16:creationId xmlns:a16="http://schemas.microsoft.com/office/drawing/2014/main" id="{FE914A05-FE5B-5F00-284C-64BF10ECC8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30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6644"/>
    </mc:Choice>
    <mc:Fallback xmlns="">
      <p:transition advTm="1866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06842D-70BA-565C-E022-B55AE14600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2843F2E8-B516-B23F-C5A6-5AE4DCAAF83D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29CB872-4F1F-696E-E3A0-BBAEB6283D52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423F059-24AB-9E27-BAE8-9F44E4478F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pic>
        <p:nvPicPr>
          <p:cNvPr id="5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91D1254F-BDEE-25C8-8E08-6B2CF31D7E2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27" name="TextBox 23">
            <a:extLst>
              <a:ext uri="{FF2B5EF4-FFF2-40B4-BE49-F238E27FC236}">
                <a16:creationId xmlns:a16="http://schemas.microsoft.com/office/drawing/2014/main" id="{E5972ECE-1542-F047-3274-FA922963757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54760211"/>
              </p:ext>
            </p:extLst>
          </p:nvPr>
        </p:nvGraphicFramePr>
        <p:xfrm>
          <a:off x="1675976" y="1468531"/>
          <a:ext cx="8417320" cy="38932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4" name="Audio 3">
            <a:extLst>
              <a:ext uri="{FF2B5EF4-FFF2-40B4-BE49-F238E27FC236}">
                <a16:creationId xmlns:a16="http://schemas.microsoft.com/office/drawing/2014/main" id="{71662C12-8E61-A2EA-F938-ABD095DD25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63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0564"/>
    </mc:Choice>
    <mc:Fallback xmlns="">
      <p:transition spd="slow" advTm="4405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8C93FC-FEE4-C7F1-17F9-82C81C73AB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50EDB50-A955-E8BF-6FBD-D70986E1E4E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97D3A0-22F2-1F76-8B33-5DC142AC961E}"/>
              </a:ext>
            </a:extLst>
          </p:cNvPr>
          <p:cNvSpPr txBox="1"/>
          <p:nvPr/>
        </p:nvSpPr>
        <p:spPr>
          <a:xfrm>
            <a:off x="4033382" y="1163525"/>
            <a:ext cx="5645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لماذا الحملات التسويقية الرقمية مهمة؟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91E075D-E6D1-57A1-5C7E-33E9D05CAF1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7744233-F9BC-8527-A823-0ABED5D177E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072BF95-F64E-56FB-7396-FB6DABB1306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6AED8DE-7E16-BA76-FE7F-3888B2630B4C}"/>
              </a:ext>
            </a:extLst>
          </p:cNvPr>
          <p:cNvSpPr txBox="1"/>
          <p:nvPr/>
        </p:nvSpPr>
        <p:spPr>
          <a:xfrm>
            <a:off x="4496260" y="2391844"/>
            <a:ext cx="6933740" cy="3081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SA" sz="2000" b="1" dirty="0"/>
              <a:t>1. الوصول إلى جمهور واسع بدقة: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000" dirty="0"/>
              <a:t>الحملات الرقمية تتيح استهداف الفئات الدقيقة التي تريد الوصول إليها بناءً على المعلومات الديموغرافية أو الاهتمامات.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000" b="1" dirty="0"/>
              <a:t>مثال</a:t>
            </a:r>
            <a:r>
              <a:rPr lang="ar-SA" sz="2000" dirty="0"/>
              <a:t>: إذا كنت تروج لمنتج للعناية بالبشرة، يمكنك استهداف النساء من عمر 18-35 المهتمات بالعناية الشخصية عبر </a:t>
            </a:r>
            <a:r>
              <a:rPr lang="en-GB" sz="2000" b="1" dirty="0"/>
              <a:t>Facebook Ads</a:t>
            </a:r>
            <a:r>
              <a:rPr lang="en-GB" sz="2000" dirty="0"/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044FC6D-1090-86F5-BB68-AA17F422F34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group of people standing around a target&#10;&#10;Description automatically generated">
            <a:extLst>
              <a:ext uri="{FF2B5EF4-FFF2-40B4-BE49-F238E27FC236}">
                <a16:creationId xmlns:a16="http://schemas.microsoft.com/office/drawing/2014/main" id="{88746C8A-ECB8-4B4C-26F4-9D9E030F77E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03" y="2642862"/>
            <a:ext cx="3878979" cy="2741534"/>
          </a:xfrm>
          <a:prstGeom prst="rect">
            <a:avLst/>
          </a:prstGeom>
        </p:spPr>
      </p:pic>
      <p:pic>
        <p:nvPicPr>
          <p:cNvPr id="13" name="Audio 12">
            <a:extLst>
              <a:ext uri="{FF2B5EF4-FFF2-40B4-BE49-F238E27FC236}">
                <a16:creationId xmlns:a16="http://schemas.microsoft.com/office/drawing/2014/main" id="{A1F6732C-8ADC-CD7A-9B60-C2F44D8B22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855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1513"/>
    </mc:Choice>
    <mc:Fallback xmlns="">
      <p:transition advTm="1615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62F681-8B1D-0669-427A-195867AC57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5DA4A18-0E48-EDC0-3BE2-C2D034507E9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68C87E2-C31C-20E9-1BAA-F9CC63F05A77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2FD00C4-54B8-4D25-911F-98127D80E806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97AFCB4-B70B-EBF7-0B35-39D88407988D}"/>
              </a:ext>
            </a:extLst>
          </p:cNvPr>
          <p:cNvSpPr txBox="1"/>
          <p:nvPr/>
        </p:nvSpPr>
        <p:spPr>
          <a:xfrm>
            <a:off x="4146116" y="1468531"/>
            <a:ext cx="5947180" cy="36901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SA" sz="2000" b="1" dirty="0"/>
              <a:t>2. تكلفة أقل مقارنة بالتسويق التقليدي: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000" dirty="0"/>
              <a:t>التسويق الرقمي يسمح لك بتحقيق نتائج ملموسة بميزانيات أقل بكثير من التسويق التقليدي، حيث تدفع فقط عند التفاعل (مثل النقر على الإعلان).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000" b="1" dirty="0"/>
              <a:t>مثال</a:t>
            </a:r>
            <a:r>
              <a:rPr lang="ar-SA" sz="2000" dirty="0"/>
              <a:t>: إعلان في جريدة قد يكلفك الكثير دون أن تعرف بالتحديد من رأى الإعلان، بينما في الحملات الرقمية تدفع فقط عند نقر المستخدم على إعلانك.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2DED7E8-75B1-C496-5D8B-EF5C7957AB3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 descr="A computer with graph and arrow&#10;&#10;Description automatically generated">
            <a:extLst>
              <a:ext uri="{FF2B5EF4-FFF2-40B4-BE49-F238E27FC236}">
                <a16:creationId xmlns:a16="http://schemas.microsoft.com/office/drawing/2014/main" id="{D6AE553A-133D-DA57-6C81-ACBCD3D587F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09591"/>
            <a:ext cx="3958224" cy="2638816"/>
          </a:xfrm>
          <a:prstGeom prst="rect">
            <a:avLst/>
          </a:prstGeom>
        </p:spPr>
      </p:pic>
      <p:pic>
        <p:nvPicPr>
          <p:cNvPr id="9" name="Audio 8">
            <a:extLst>
              <a:ext uri="{FF2B5EF4-FFF2-40B4-BE49-F238E27FC236}">
                <a16:creationId xmlns:a16="http://schemas.microsoft.com/office/drawing/2014/main" id="{3991B0FA-249D-F932-DD55-5A04817F32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244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380"/>
    </mc:Choice>
    <mc:Fallback xmlns="">
      <p:transition spd="slow" advTm="833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A3DBC9-EABF-B892-1C87-2332439F5F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8D49E378-3B07-7FB6-F7CC-5BC27C6AF50C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7D73516C-C9C7-A846-9AE5-2C2D036A69BC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4E28C6D-B696-4793-F59A-3D1187589AED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7B8254D-5FD8-38E1-17DC-2D9FD7128F40}"/>
              </a:ext>
            </a:extLst>
          </p:cNvPr>
          <p:cNvSpPr txBox="1"/>
          <p:nvPr/>
        </p:nvSpPr>
        <p:spPr>
          <a:xfrm>
            <a:off x="4242216" y="1468531"/>
            <a:ext cx="5851080" cy="3330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SA" b="1" dirty="0"/>
              <a:t>3. القدرة على تحليل النتائج وتحسينها: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dirty="0"/>
              <a:t>باستخدام أدوات مثل </a:t>
            </a:r>
            <a:r>
              <a:rPr lang="en-GB" b="1" dirty="0"/>
              <a:t>Google Analytics</a:t>
            </a:r>
            <a:r>
              <a:rPr lang="en-GB" dirty="0"/>
              <a:t> </a:t>
            </a:r>
            <a:r>
              <a:rPr lang="ar-SA" dirty="0"/>
              <a:t> يمكنك تتبع كل تفاعل للمستخدم مع حملتك (مثل عدد النقرات، المبيعات، أو مدة البقاء على الموقع)، مما يمكنك من تعديل الحملة وتحسينها في الوقت الفعلي.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b="1" dirty="0"/>
              <a:t>مثال</a:t>
            </a:r>
            <a:r>
              <a:rPr lang="ar-SA" dirty="0"/>
              <a:t>: إذا كانت حملتك على </a:t>
            </a:r>
            <a:r>
              <a:rPr lang="en-GB" b="1" dirty="0"/>
              <a:t>Google Ads</a:t>
            </a:r>
            <a:r>
              <a:rPr lang="en-GB" dirty="0"/>
              <a:t> </a:t>
            </a:r>
            <a:r>
              <a:rPr lang="ar-SA" dirty="0"/>
              <a:t>لا تحقق نتائج جيدة، يمكنك تعديل الكلمات المفتاحية أو الرسالة الإعلانية لتحسين الأداء.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4AEB877-264D-6EB7-C4DD-326245D43BF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 descr="A group of people looking at papers on a table&#10;&#10;Description automatically generated">
            <a:extLst>
              <a:ext uri="{FF2B5EF4-FFF2-40B4-BE49-F238E27FC236}">
                <a16:creationId xmlns:a16="http://schemas.microsoft.com/office/drawing/2014/main" id="{56CFC947-FBA8-6605-9004-35568DEA512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23672"/>
            <a:ext cx="4226904" cy="2775194"/>
          </a:xfrm>
          <a:prstGeom prst="rect">
            <a:avLst/>
          </a:prstGeom>
        </p:spPr>
      </p:pic>
      <p:pic>
        <p:nvPicPr>
          <p:cNvPr id="4" name="Audio 3">
            <a:extLst>
              <a:ext uri="{FF2B5EF4-FFF2-40B4-BE49-F238E27FC236}">
                <a16:creationId xmlns:a16="http://schemas.microsoft.com/office/drawing/2014/main" id="{E680F117-1A03-2D58-608F-142CFE18F2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53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798"/>
    </mc:Choice>
    <mc:Fallback xmlns="">
      <p:transition spd="slow" advTm="527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729D88-A0A6-4E5E-9F34-65DD4847D8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10DB8255-CBDA-714F-FD23-CCBEA31FF4E3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2D13202-95FA-812F-5F38-3B34F3DC4C6B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72889E2-E118-65B7-D3B8-23D8BCBF56CD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F5BE9FD-183D-99F2-F444-DF87493F2EF2}"/>
              </a:ext>
            </a:extLst>
          </p:cNvPr>
          <p:cNvSpPr txBox="1"/>
          <p:nvPr/>
        </p:nvSpPr>
        <p:spPr>
          <a:xfrm>
            <a:off x="4459266" y="1468531"/>
            <a:ext cx="5634030" cy="38843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SA" b="1" dirty="0"/>
              <a:t>4. استخدام أدوات مبتكرة مثل الذكاء الاصطناعي والتسويق عبر المؤثرين: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dirty="0"/>
              <a:t>الذكاء الاصطناعي يمكنه تحليل البيانات بشكل أسرع وأدق مما يسمح بتخصيص الإعلانات بشكل أفضل. أما التسويق عبر المؤثرين فيعتمد على الشخصيات المؤثرة في وسائل التواصل الاجتماعي للترويج للمنتجات.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b="1" dirty="0"/>
              <a:t>مثال</a:t>
            </a:r>
            <a:r>
              <a:rPr lang="ar-SA" dirty="0"/>
              <a:t>: شركات مثل </a:t>
            </a:r>
            <a:r>
              <a:rPr lang="en-GB" b="1" dirty="0"/>
              <a:t>Nike</a:t>
            </a:r>
            <a:r>
              <a:rPr lang="en-GB" dirty="0"/>
              <a:t> </a:t>
            </a:r>
            <a:r>
              <a:rPr lang="ar-SA" dirty="0"/>
              <a:t>و</a:t>
            </a:r>
            <a:r>
              <a:rPr lang="en-GB" b="1" dirty="0"/>
              <a:t>Adidas</a:t>
            </a:r>
            <a:r>
              <a:rPr lang="en-GB" dirty="0"/>
              <a:t> </a:t>
            </a:r>
            <a:r>
              <a:rPr lang="ar-SA" dirty="0"/>
              <a:t>تستخدم المؤثرين على </a:t>
            </a:r>
            <a:r>
              <a:rPr lang="en-GB" b="1" dirty="0"/>
              <a:t>Instagram</a:t>
            </a:r>
            <a:r>
              <a:rPr lang="en-GB" dirty="0"/>
              <a:t> </a:t>
            </a:r>
            <a:r>
              <a:rPr lang="ar-SA" dirty="0"/>
              <a:t>للترويج لمنتجاتها بين فئة الشباب.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5EF2854-1E9F-E909-F272-942B0AE38A3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 descr="A group of people working on a computer&#10;&#10;Description automatically generated">
            <a:extLst>
              <a:ext uri="{FF2B5EF4-FFF2-40B4-BE49-F238E27FC236}">
                <a16:creationId xmlns:a16="http://schemas.microsoft.com/office/drawing/2014/main" id="{28E3144E-9E96-DC43-D12A-A1C38EAD84D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94442"/>
            <a:ext cx="4211429" cy="2888744"/>
          </a:xfrm>
          <a:prstGeom prst="rect">
            <a:avLst/>
          </a:prstGeom>
        </p:spPr>
      </p:pic>
      <p:pic>
        <p:nvPicPr>
          <p:cNvPr id="17" name="Audio 16">
            <a:extLst>
              <a:ext uri="{FF2B5EF4-FFF2-40B4-BE49-F238E27FC236}">
                <a16:creationId xmlns:a16="http://schemas.microsoft.com/office/drawing/2014/main" id="{68F289B6-602A-C136-FCFF-879F889E0D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37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169"/>
    </mc:Choice>
    <mc:Fallback xmlns="">
      <p:transition spd="slow" advTm="521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37C853-03D7-494E-A6B2-6EA44621F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6797FA4-A9E4-F7D4-FCA1-2DB6FB7AEC8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B9DAC4E-64EE-4211-6338-F89BE535E2C1}"/>
              </a:ext>
            </a:extLst>
          </p:cNvPr>
          <p:cNvSpPr txBox="1"/>
          <p:nvPr/>
        </p:nvSpPr>
        <p:spPr>
          <a:xfrm>
            <a:off x="4033382" y="1163525"/>
            <a:ext cx="5645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توقعات من الطلاب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E6C3E0E-48CA-28D6-58EA-08BB274D3498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75AB88-1630-278F-6E12-2E8F565BA0E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464C114-4A7B-754F-CE11-CDADE9981F8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50773AA-79F0-FC10-2D2C-28F3A978E847}"/>
              </a:ext>
            </a:extLst>
          </p:cNvPr>
          <p:cNvSpPr txBox="1"/>
          <p:nvPr/>
        </p:nvSpPr>
        <p:spPr>
          <a:xfrm>
            <a:off x="4033382" y="2391844"/>
            <a:ext cx="7396618" cy="1843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000" dirty="0"/>
              <a:t>الحضور والمشاركة الفعالة</a:t>
            </a:r>
            <a:endParaRPr lang="en-GB" sz="2000" dirty="0"/>
          </a:p>
          <a:p>
            <a:pPr marL="342900" indent="-3429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000" dirty="0"/>
              <a:t>الالتزام بالمواعيد</a:t>
            </a:r>
            <a:endParaRPr lang="en-GB" sz="2000" dirty="0"/>
          </a:p>
          <a:p>
            <a:pPr marL="342900" indent="-3429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000" dirty="0"/>
              <a:t>المشاركة في المناقشات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89F94FB-B2C9-DF2B-98B0-F9175518302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group of people sitting at desks with laptops&#10;&#10;Description automatically generated">
            <a:extLst>
              <a:ext uri="{FF2B5EF4-FFF2-40B4-BE49-F238E27FC236}">
                <a16:creationId xmlns:a16="http://schemas.microsoft.com/office/drawing/2014/main" id="{AFE47F9D-BFB6-7CE0-DCE6-35D4F5BE111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60563"/>
            <a:ext cx="4724745" cy="3140378"/>
          </a:xfrm>
          <a:prstGeom prst="rect">
            <a:avLst/>
          </a:prstGeom>
        </p:spPr>
      </p:pic>
      <p:pic>
        <p:nvPicPr>
          <p:cNvPr id="17" name="Audio 16">
            <a:extLst>
              <a:ext uri="{FF2B5EF4-FFF2-40B4-BE49-F238E27FC236}">
                <a16:creationId xmlns:a16="http://schemas.microsoft.com/office/drawing/2014/main" id="{412EFC15-3E32-9E19-FD05-1372C0B69AD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285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1502"/>
    </mc:Choice>
    <mc:Fallback xmlns="">
      <p:transition advTm="1215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6896B8-0BC3-0A10-0880-D0CC3F3640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3F2587E-E89B-48E1-B84F-0CDC5FE7695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0DBEA9-1496-DFDF-4BE6-5EDAF9C38377}"/>
              </a:ext>
            </a:extLst>
          </p:cNvPr>
          <p:cNvSpPr txBox="1"/>
          <p:nvPr/>
        </p:nvSpPr>
        <p:spPr>
          <a:xfrm>
            <a:off x="4033382" y="1163525"/>
            <a:ext cx="5645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1" eaLnBrk="1" latinLnBrk="0" hangingPunct="1"/>
            <a:r>
              <a:rPr lang="ar-SA" sz="3200" b="1" dirty="0"/>
              <a:t>الحلقات النقاشية</a:t>
            </a:r>
            <a:endParaRPr lang="en-US" sz="3200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84A0771-5514-12D1-BEB2-FADAB79DFEE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7E9352-EC77-17C6-1186-89F3D24EB48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B9B3B5B-70C1-7032-8E3C-87571DCFAD6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1E2024A-862D-9AA7-8DB3-EDFD60CE17CE}"/>
              </a:ext>
            </a:extLst>
          </p:cNvPr>
          <p:cNvSpPr txBox="1"/>
          <p:nvPr/>
        </p:nvSpPr>
        <p:spPr>
          <a:xfrm>
            <a:off x="5436296" y="2391844"/>
            <a:ext cx="5993704" cy="24590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SA" sz="2000" b="1" dirty="0"/>
              <a:t>هل لديكم أي أسئلة حول محتوى المقرر؟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000" dirty="0"/>
              <a:t>هذا الجزء يتيح لكم الفرصة لطرح الأسئلة حول أي شيء في المقرر لم يكن واضحًا في المحاضرة المسجلة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000" dirty="0"/>
              <a:t>تشجيعكم على التفاعل والمشاركة بطرح الأسئلة لتعزيز الفهم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DC989-BDE9-1EDD-7621-02B0095CF09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group of people sitting at a table&#10;&#10;Description automatically generated">
            <a:extLst>
              <a:ext uri="{FF2B5EF4-FFF2-40B4-BE49-F238E27FC236}">
                <a16:creationId xmlns:a16="http://schemas.microsoft.com/office/drawing/2014/main" id="{D937AA03-97D3-ED9F-7262-58FD6CF17CC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428" y="2173511"/>
            <a:ext cx="3457184" cy="3457184"/>
          </a:xfrm>
          <a:prstGeom prst="rect">
            <a:avLst/>
          </a:prstGeom>
        </p:spPr>
      </p:pic>
      <p:pic>
        <p:nvPicPr>
          <p:cNvPr id="13" name="Audio 12">
            <a:extLst>
              <a:ext uri="{FF2B5EF4-FFF2-40B4-BE49-F238E27FC236}">
                <a16:creationId xmlns:a16="http://schemas.microsoft.com/office/drawing/2014/main" id="{D3B37DF0-358B-8F70-0D02-CD40B9C405B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835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8350"/>
    </mc:Choice>
    <mc:Fallback xmlns="">
      <p:transition advTm="1083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4" name="Audio 3">
            <a:extLst>
              <a:ext uri="{FF2B5EF4-FFF2-40B4-BE49-F238E27FC236}">
                <a16:creationId xmlns:a16="http://schemas.microsoft.com/office/drawing/2014/main" id="{4BA7CD44-072E-A514-EDB3-C7862A5AB3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196"/>
    </mc:Choice>
    <mc:Fallback xmlns="">
      <p:transition spd="slow" advTm="361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823</Words>
  <Application>Microsoft Macintosh PowerPoint</Application>
  <PresentationFormat>Widescreen</PresentationFormat>
  <Paragraphs>95</Paragraphs>
  <Slides>16</Slides>
  <Notes>5</Notes>
  <HiddenSlides>0</HiddenSlides>
  <MMClips>16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Alexandria</vt:lpstr>
      <vt:lpstr>Aptos</vt:lpstr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 adel</cp:lastModifiedBy>
  <cp:revision>7</cp:revision>
  <dcterms:created xsi:type="dcterms:W3CDTF">2023-04-29T09:08:00Z</dcterms:created>
  <dcterms:modified xsi:type="dcterms:W3CDTF">2024-09-20T23:59:46Z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