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8" r:id="rId3"/>
    <p:sldId id="319" r:id="rId4"/>
    <p:sldId id="320" r:id="rId5"/>
    <p:sldId id="321" r:id="rId6"/>
    <p:sldId id="322" r:id="rId7"/>
    <p:sldId id="323" r:id="rId8"/>
    <p:sldId id="324" r:id="rId9"/>
    <p:sldId id="325" r:id="rId10"/>
    <p:sldId id="326" r:id="rId11"/>
    <p:sldId id="327" r:id="rId12"/>
    <p:sldId id="328" r:id="rId13"/>
    <p:sldId id="329" r:id="rId14"/>
    <p:sldId id="330" r:id="rId15"/>
    <p:sldId id="331" r:id="rId16"/>
    <p:sldId id="332" r:id="rId17"/>
    <p:sldId id="333" r:id="rId18"/>
    <p:sldId id="334" r:id="rId19"/>
    <p:sldId id="335" r:id="rId20"/>
    <p:sldId id="336" r:id="rId21"/>
    <p:sldId id="337" r:id="rId22"/>
    <p:sldId id="338" r:id="rId23"/>
    <p:sldId id="339" r:id="rId24"/>
    <p:sldId id="340" r:id="rId25"/>
    <p:sldId id="341" r:id="rId26"/>
    <p:sldId id="342" r:id="rId27"/>
    <p:sldId id="29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76" autoAdjust="0"/>
    <p:restoredTop sz="94660"/>
  </p:normalViewPr>
  <p:slideViewPr>
    <p:cSldViewPr snapToGrid="0">
      <p:cViewPr varScale="1">
        <p:scale>
          <a:sx n="74" d="100"/>
          <a:sy n="74" d="100"/>
        </p:scale>
        <p:origin x="-63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access.redhat.com/documentation/en-us/red_hat_enterprise_linux/8/html/configuring_and_managing_virtualization/getting-started-with-virtualization-in-rhel-8_configuring-and-managing-virtualization#creating-virtual-machines-using-the-command-line-interface_assembly_creating-virtual-machines" TargetMode="External"/><Relationship Id="rId3" Type="http://schemas.openxmlformats.org/officeDocument/2006/relationships/image" Target="../media/image7.emf"/><Relationship Id="rId7" Type="http://schemas.openxmlformats.org/officeDocument/2006/relationships/hyperlink" Target="https://access.redhat.com/documentation/en-us/red_hat_enterprise_linux/8/html/configuring_and_managing_virtualization/getting-started-with-virtualization-in-rhel-8_configuring-and-managing-virtualization#enabling-virtualization-in-rhel8_virt-getting-started"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introducing-virtualization-in-rhel_configuring-and-managing-virtualization"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access.redhat.com/documentation/en-us/red_hat_enterprise_linux/8/html/configuring_and_managing_virtualization/getting-started-with-virtualization-in-rhel-8_configuring-and-managing-virtualization#creating-vms-and-installing-an-os-using-the-rhel-web-console_assembly_creating-virtual-machines"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access.redhat.com/documentation/en-us/red_hat_enterprise_linux/8/html/configuring_and_managing_virtualization/getting-started-with-virtualization-in-rhel-8_configuring-and-managing-virtualization#proc_connecting-to-a-virtual-machine-using-ssh_assembly_connecting-to-virtual-machines" TargetMode="External"/><Relationship Id="rId3" Type="http://schemas.openxmlformats.org/officeDocument/2006/relationships/image" Target="../media/image7.emf"/><Relationship Id="rId7" Type="http://schemas.openxmlformats.org/officeDocument/2006/relationships/hyperlink" Target="https://access.redhat.com/documentation/en-us/red_hat_enterprise_linux/8/html/configuring_and_managing_virtualization/getting-started-with-virtualization-in-rhel-8_configuring-and-managing-virtualization#powering-up-vms-using-the-rhel-web-console_assembly_starting-virtual-machines"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getting-started-with-virtualization-in-rhel-8_configuring-and-managing-virtualization#starting-a-virtual-machine-using-the-command-line-interface_assembly_starting-virtual-machines"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access.redhat.com/documentation/en-us/red_hat_enterprise_linux/8/html/configuring_and_managing_virtualization/getting-started-with-virtualization-in-rhel-8_configuring-and-managing-virtualization#proc_opening-a-virtual-machine-graphical-console-using-virt-viewer_assembly_connecting-to-virtual-machine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getting-started-with-virtualization-in-rhel-8_configuring-and-managing-virtualization#enabling-virtualization-in-rhel8_virt-getting-starte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access.redhat.com/documentation/en-us/red_hat_enterprise_linux/8/html/configuring_and_managing_virtualization/managing-virtual-machines-in-the-web-console_configuring-and-managing-virtualization#setting-up-the-rhel-web-console-to-manage-vms_managing-virtual-machines-in-the-web-console"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getting-started-with-virtualization-in-rhel-8_configuring-and-managing-virtualization#enabling-virtualization-in-rhel8_virt-getting-starte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feature-support-and-limitations-in-rhel-8-virtualization_configuring-and-managing-virtualization#recommended-features-in-rhel-8-virtualization_feature-support-and-limitations-in-rhel-8-virtualiza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managing-virtual-machines-in-the-web-console_configuring-and-managing-virtualization#setting-up-the-rhel-web-console-to-manage-vms_managing-virtual-machines-in-the-web-console"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feature-support-and-limitations-in-rhel-8-virtualization_configuring-and-managing-virtualization#recommended-features-in-rhel-8-virtualization_feature-support-and-limitations-in-rhel-8-virtualiza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access.redhat.com/documentation/en-us/red_hat_enterprise_linux/8/html/configuring_and_managing_virtualization/managing-virtual-machines-in-the-web-console_configuring-and-managing-virtualization#setting-up-the-rhel-web-console-to-manage-vms_managing-virtual-machines-in-the-web-console"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678806" y="3338986"/>
            <a:ext cx="9778239"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9</a:t>
            </a:r>
            <a:endParaRPr lang="en-US" sz="2800" dirty="0"/>
          </a:p>
          <a:p>
            <a:r>
              <a:rPr lang="en-US" dirty="0"/>
              <a:t/>
            </a:r>
            <a:br>
              <a:rPr lang="en-US" dirty="0"/>
            </a:br>
            <a:endParaRPr lang="ar-EG" dirty="0"/>
          </a:p>
        </p:txBody>
      </p:sp>
      <p:sp>
        <p:nvSpPr>
          <p:cNvPr id="3" name="Rectangle 2"/>
          <p:cNvSpPr/>
          <p:nvPr/>
        </p:nvSpPr>
        <p:spPr>
          <a:xfrm>
            <a:off x="5357536" y="3532566"/>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309093" y="1733307"/>
            <a:ext cx="11629622" cy="4154984"/>
          </a:xfrm>
          <a:prstGeom prst="rect">
            <a:avLst/>
          </a:prstGeom>
        </p:spPr>
        <p:txBody>
          <a:bodyPr wrap="square">
            <a:spAutoFit/>
          </a:bodyPr>
          <a:lstStyle/>
          <a:p>
            <a:pPr algn="ctr"/>
            <a:r>
              <a:rPr lang="en-US" sz="2400" b="1" dirty="0"/>
              <a:t>Getting started with </a:t>
            </a:r>
            <a:r>
              <a:rPr lang="en-US" sz="2400" b="1" dirty="0" smtClean="0"/>
              <a:t>virtualization</a:t>
            </a:r>
          </a:p>
          <a:p>
            <a:pPr algn="ctr"/>
            <a:endParaRPr lang="en-US" sz="2400" b="1" dirty="0"/>
          </a:p>
          <a:p>
            <a:pPr marL="285750" indent="-285750">
              <a:buFont typeface="Wingdings" pitchFamily="2" charset="2"/>
              <a:buChar char="q"/>
            </a:pPr>
            <a:r>
              <a:rPr lang="en-US" sz="2400" dirty="0"/>
              <a:t>To start using </a:t>
            </a:r>
            <a:r>
              <a:rPr lang="en-US" sz="2400" dirty="0">
                <a:hlinkClick r:id="rId6" tooltip="Chapter 1. Introducing virtualization in RHEL"/>
              </a:rPr>
              <a:t>virtualization in RHEL 8</a:t>
            </a:r>
            <a:r>
              <a:rPr lang="en-US" sz="2400" dirty="0"/>
              <a:t>, follow the steps below. The default method for this is using the command-line interface (CLI</a:t>
            </a:r>
            <a:r>
              <a:rPr lang="en-US" sz="2400" dirty="0" smtClean="0"/>
              <a:t>).</a:t>
            </a:r>
            <a:endParaRPr lang="en-US" sz="2400" dirty="0"/>
          </a:p>
          <a:p>
            <a:pPr marL="285750" indent="-285750">
              <a:buFont typeface="Wingdings" pitchFamily="2" charset="2"/>
              <a:buChar char="q"/>
            </a:pPr>
            <a:r>
              <a:rPr lang="en-US" sz="2400" dirty="0"/>
              <a:t>Enable the virtualization module and install the virtualization packages -  </a:t>
            </a:r>
            <a:r>
              <a:rPr lang="en-US" sz="2400" dirty="0">
                <a:hlinkClick r:id="rId7" tooltip="2.1. Enabling virtualization"/>
              </a:rPr>
              <a:t>Enabling virtualization</a:t>
            </a:r>
            <a:r>
              <a:rPr lang="en-US" sz="2400" dirty="0"/>
              <a:t>.</a:t>
            </a:r>
          </a:p>
          <a:p>
            <a:pPr marL="285750" indent="-285750">
              <a:buFont typeface="Wingdings" pitchFamily="2" charset="2"/>
              <a:buChar char="v"/>
            </a:pPr>
            <a:r>
              <a:rPr lang="en-US" sz="2400" dirty="0"/>
              <a:t>Create a virtual machine (VM):</a:t>
            </a:r>
          </a:p>
          <a:p>
            <a:pPr marL="342900" indent="-342900">
              <a:buFont typeface="+mj-lt"/>
              <a:buAutoNum type="arabicPeriod"/>
            </a:pPr>
            <a:r>
              <a:rPr lang="en-US" sz="2400" dirty="0"/>
              <a:t>For CLI,  </a:t>
            </a:r>
            <a:r>
              <a:rPr lang="en-US" sz="2400" dirty="0">
                <a:hlinkClick r:id="rId8" tooltip="2.2.1. Creating virtual machines using the command-line interface"/>
              </a:rPr>
              <a:t>Creating virtual machines using the command-line interface</a:t>
            </a:r>
            <a:r>
              <a:rPr lang="en-US" sz="2400" dirty="0"/>
              <a:t>.</a:t>
            </a:r>
          </a:p>
          <a:p>
            <a:pPr marL="342900" indent="-342900">
              <a:buFont typeface="+mj-lt"/>
              <a:buAutoNum type="arabicPeriod"/>
            </a:pPr>
            <a:r>
              <a:rPr lang="en-US" sz="2400" dirty="0"/>
              <a:t>For GUI, </a:t>
            </a:r>
            <a:r>
              <a:rPr lang="en-US" sz="2400" dirty="0" smtClean="0">
                <a:hlinkClick r:id="rId9" tooltip="2.2.2. Creating virtual machines and installing guest operating systems using the web console"/>
              </a:rPr>
              <a:t>Creating </a:t>
            </a:r>
            <a:r>
              <a:rPr lang="en-US" sz="2400" dirty="0">
                <a:hlinkClick r:id="rId9" tooltip="2.2.2. Creating virtual machines and installing guest operating systems using the web console"/>
              </a:rPr>
              <a:t>virtual machines and installing guest operating systems using the web console</a:t>
            </a:r>
            <a:r>
              <a:rPr lang="en-US" sz="2400" dirty="0"/>
              <a:t>.</a:t>
            </a:r>
          </a:p>
          <a:p>
            <a:endParaRPr lang="en-US" sz="2400" dirty="0">
              <a:effectLst/>
            </a:endParaRPr>
          </a:p>
        </p:txBody>
      </p:sp>
    </p:spTree>
    <p:extLst>
      <p:ext uri="{BB962C8B-B14F-4D97-AF65-F5344CB8AC3E}">
        <p14:creationId xmlns:p14="http://schemas.microsoft.com/office/powerpoint/2010/main" val="2150502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283335" y="1901351"/>
            <a:ext cx="11789340" cy="3416320"/>
          </a:xfrm>
          <a:prstGeom prst="rect">
            <a:avLst/>
          </a:prstGeom>
        </p:spPr>
        <p:txBody>
          <a:bodyPr wrap="square">
            <a:spAutoFit/>
          </a:bodyPr>
          <a:lstStyle/>
          <a:p>
            <a:pPr marL="342900" indent="-342900">
              <a:buFont typeface="Wingdings" pitchFamily="2" charset="2"/>
              <a:buChar char="q"/>
            </a:pPr>
            <a:r>
              <a:rPr lang="en-US" sz="2400" dirty="0"/>
              <a:t>Start the VM:</a:t>
            </a:r>
          </a:p>
          <a:p>
            <a:pPr marL="342900" indent="-342900">
              <a:buFont typeface="+mj-lt"/>
              <a:buAutoNum type="arabicPeriod"/>
            </a:pPr>
            <a:r>
              <a:rPr lang="en-US" sz="2400" dirty="0"/>
              <a:t>For CLI,  </a:t>
            </a:r>
            <a:r>
              <a:rPr lang="en-US" sz="2400" dirty="0">
                <a:hlinkClick r:id="rId6" tooltip="2.3.1. Starting a virtual machine using the command-line interface"/>
              </a:rPr>
              <a:t>Starting a virtual machine using the command-line interface</a:t>
            </a:r>
            <a:r>
              <a:rPr lang="en-US" sz="2400" dirty="0"/>
              <a:t>.</a:t>
            </a:r>
          </a:p>
          <a:p>
            <a:pPr marL="342900" indent="-342900">
              <a:buFont typeface="+mj-lt"/>
              <a:buAutoNum type="arabicPeriod"/>
            </a:pPr>
            <a:r>
              <a:rPr lang="en-US" sz="2400" dirty="0"/>
              <a:t>For GUI,  </a:t>
            </a:r>
            <a:r>
              <a:rPr lang="en-US" sz="2400" dirty="0">
                <a:hlinkClick r:id="rId7" tooltip="2.3.2. Starting virtual machines using the web console"/>
              </a:rPr>
              <a:t>Starting virtual machines using the web console</a:t>
            </a:r>
            <a:r>
              <a:rPr lang="en-US" sz="2400" dirty="0"/>
              <a:t>.</a:t>
            </a:r>
          </a:p>
          <a:p>
            <a:pPr marL="342900" indent="-342900">
              <a:buFont typeface="+mj-lt"/>
              <a:buAutoNum type="arabicPeriod"/>
            </a:pPr>
            <a:r>
              <a:rPr lang="en-US" sz="2400" dirty="0"/>
              <a:t>Connect to the VM:</a:t>
            </a:r>
          </a:p>
          <a:p>
            <a:pPr marL="342900" indent="-342900">
              <a:buFont typeface="+mj-lt"/>
              <a:buAutoNum type="arabicPeriod"/>
            </a:pPr>
            <a:r>
              <a:rPr lang="en-US" sz="2400" dirty="0"/>
              <a:t>For CLI, </a:t>
            </a:r>
            <a:r>
              <a:rPr lang="en-US" sz="2400" dirty="0">
                <a:hlinkClick r:id="rId8" tooltip="2.4.3. Connecting to a virtual machine using SSH"/>
              </a:rPr>
              <a:t>Connecting to a virtual machine using SSH</a:t>
            </a:r>
            <a:r>
              <a:rPr lang="en-US" sz="2400" dirty="0"/>
              <a:t> or </a:t>
            </a:r>
            <a:r>
              <a:rPr lang="en-US" sz="2400" dirty="0">
                <a:hlinkClick r:id="rId9" tooltip="2.4.2. Opening a virtual machine graphical console using Virt Viewer"/>
              </a:rPr>
              <a:t>Opening a virtual machine graphical console using </a:t>
            </a:r>
            <a:r>
              <a:rPr lang="en-US" sz="2400" dirty="0" err="1">
                <a:hlinkClick r:id="rId9" tooltip="2.4.2. Opening a virtual machine graphical console using Virt Viewer"/>
              </a:rPr>
              <a:t>Virt</a:t>
            </a:r>
            <a:r>
              <a:rPr lang="en-US" sz="2400" dirty="0">
                <a:hlinkClick r:id="rId9" tooltip="2.4.2. Opening a virtual machine graphical console using Virt Viewer"/>
              </a:rPr>
              <a:t> Viewer</a:t>
            </a:r>
            <a:r>
              <a:rPr lang="en-US" sz="2400" dirty="0" smtClean="0"/>
              <a:t>.</a:t>
            </a:r>
          </a:p>
          <a:p>
            <a:pPr marL="342900" indent="-342900">
              <a:buFont typeface="+mj-lt"/>
              <a:buAutoNum type="arabicPeriod"/>
            </a:pPr>
            <a:endParaRPr lang="en-US" sz="2400" dirty="0"/>
          </a:p>
          <a:p>
            <a:pPr marL="342900" indent="-342900">
              <a:buFont typeface="+mj-lt"/>
              <a:buAutoNum type="arabicPeriod"/>
            </a:pPr>
            <a:endParaRPr lang="en-US" sz="2400" dirty="0" smtClean="0"/>
          </a:p>
          <a:p>
            <a:pPr marL="342900" indent="-342900">
              <a:buFont typeface="+mj-lt"/>
              <a:buAutoNum type="arabicPeriod"/>
            </a:pPr>
            <a:endParaRPr lang="en-US" sz="2400" dirty="0"/>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1"/>
          <p:cNvSpPr>
            <a:spLocks noChangeArrowheads="1"/>
          </p:cNvSpPr>
          <p:nvPr/>
        </p:nvSpPr>
        <p:spPr bwMode="auto">
          <a:xfrm>
            <a:off x="321973" y="1424453"/>
            <a:ext cx="11113864" cy="5262979"/>
          </a:xfrm>
          <a:prstGeom prst="rect">
            <a:avLst/>
          </a:prstGeom>
          <a:noFill/>
          <a:ln w="9525">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252525"/>
                </a:solidFill>
                <a:effectLst/>
                <a:latin typeface="RedHatDisplay"/>
                <a:cs typeface="Arial" pitchFamily="34" charset="0"/>
              </a:rPr>
              <a:t>1</a:t>
            </a:r>
            <a:r>
              <a:rPr kumimoji="0" lang="en-US" sz="2400" b="1" i="0" u="none" strike="noStrike" cap="none" normalizeH="0" baseline="0" dirty="0" smtClean="0">
                <a:ln>
                  <a:noFill/>
                </a:ln>
                <a:solidFill>
                  <a:srgbClr val="FF0000"/>
                </a:solidFill>
                <a:effectLst/>
                <a:latin typeface="RedHatDisplay"/>
                <a:cs typeface="Arial" pitchFamily="34" charset="0"/>
              </a:rPr>
              <a:t>. Creating virtual machines using the command-line interface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rgbClr val="FF0000"/>
              </a:solidFill>
              <a:effectLst/>
              <a:latin typeface="RedHatDisplay"/>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252525"/>
                </a:solidFill>
                <a:effectLst/>
                <a:latin typeface="RedHatText"/>
                <a:cs typeface="Arial" pitchFamily="34" charset="0"/>
              </a:rPr>
              <a:t>To create a virtual machine (VM) on your RHEL 8 host using the </a:t>
            </a:r>
            <a:r>
              <a:rPr kumimoji="0" lang="en-US" sz="2400" b="0" i="0" u="none" strike="noStrike" cap="none" normalizeH="0" baseline="0" dirty="0" err="1" smtClean="0">
                <a:ln>
                  <a:noFill/>
                </a:ln>
                <a:solidFill>
                  <a:srgbClr val="000000"/>
                </a:solidFill>
                <a:effectLst/>
                <a:latin typeface="RedHatMono"/>
                <a:cs typeface="Arial" pitchFamily="34" charset="0"/>
              </a:rPr>
              <a:t>virt</a:t>
            </a:r>
            <a:r>
              <a:rPr kumimoji="0" lang="en-US" sz="2400" b="0" i="0" u="none" strike="noStrike" cap="none" normalizeH="0" baseline="0" dirty="0" smtClean="0">
                <a:ln>
                  <a:noFill/>
                </a:ln>
                <a:solidFill>
                  <a:srgbClr val="000000"/>
                </a:solidFill>
                <a:effectLst/>
                <a:latin typeface="RedHatMono"/>
                <a:cs typeface="Arial" pitchFamily="34" charset="0"/>
              </a:rPr>
              <a:t>-install</a:t>
            </a:r>
            <a:r>
              <a:rPr kumimoji="0" lang="en-US" sz="2400" b="0" i="0" u="none" strike="noStrike" cap="none" normalizeH="0" baseline="0" dirty="0" smtClean="0">
                <a:ln>
                  <a:noFill/>
                </a:ln>
                <a:solidFill>
                  <a:srgbClr val="252525"/>
                </a:solidFill>
                <a:effectLst/>
                <a:latin typeface="RedHatText"/>
                <a:cs typeface="Arial" pitchFamily="34" charset="0"/>
              </a:rPr>
              <a:t> utility, follow the instructions below.</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v"/>
              <a:tabLst/>
            </a:pPr>
            <a:r>
              <a:rPr kumimoji="0" lang="en-US" sz="2400" b="1" i="0" u="none" strike="noStrike" cap="none" normalizeH="0" baseline="0" dirty="0" smtClean="0">
                <a:ln>
                  <a:noFill/>
                </a:ln>
                <a:solidFill>
                  <a:srgbClr val="252525"/>
                </a:solidFill>
                <a:effectLst/>
                <a:latin typeface="RedHatText"/>
                <a:cs typeface="Arial" pitchFamily="34" charset="0"/>
              </a:rPr>
              <a:t>Prerequisites</a:t>
            </a:r>
            <a:endParaRPr kumimoji="0" lang="en-US" sz="2400" b="0" i="0" u="none" strike="noStrike" cap="none" normalizeH="0" baseline="0" dirty="0" smtClean="0">
              <a:ln>
                <a:noFill/>
              </a:ln>
              <a:solidFill>
                <a:srgbClr val="252525"/>
              </a:solidFill>
              <a:effectLst/>
              <a:latin typeface="RedHatTex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Virtualization is </a:t>
            </a:r>
            <a:r>
              <a:rPr kumimoji="0" lang="en-US" sz="2400" b="0" i="0" u="none" strike="noStrike" cap="none" normalizeH="0" baseline="0" dirty="0" smtClean="0">
                <a:ln>
                  <a:noFill/>
                </a:ln>
                <a:solidFill>
                  <a:srgbClr val="0066CC"/>
                </a:solidFill>
                <a:effectLst/>
                <a:latin typeface="RedHatText"/>
                <a:cs typeface="Arial" pitchFamily="34" charset="0"/>
                <a:hlinkClick r:id="rId6" tooltip="2.1. Enabling virtualization"/>
              </a:rPr>
              <a:t>enabled</a:t>
            </a:r>
            <a:r>
              <a:rPr kumimoji="0" lang="en-US" sz="2400" b="0" i="0" u="none" strike="noStrike" cap="none" normalizeH="0" baseline="0" dirty="0" smtClean="0">
                <a:ln>
                  <a:noFill/>
                </a:ln>
                <a:solidFill>
                  <a:srgbClr val="252525"/>
                </a:solidFill>
                <a:effectLst/>
                <a:latin typeface="RedHatText"/>
                <a:cs typeface="Arial" pitchFamily="34" charset="0"/>
              </a:rPr>
              <a:t> on your host system.</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You have sufficient a amount of system resources to allocate to your VMs, such as disk space, RAM, or CPUs. The recommended values may vary significantly depending on the intended tasks and workload of the VMs.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An operating system (OS) installation source is available locally or on a network. This can be one of the following:</a:t>
            </a:r>
          </a:p>
          <a:p>
            <a:pPr marL="800100" marR="0" lvl="1" indent="-342900" algn="ctr" defTabSz="914400" rtl="0" eaLnBrk="0" fontAlgn="base" latinLnBrk="0" hangingPunct="0">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rgbClr val="252525"/>
                </a:solidFill>
                <a:effectLst/>
                <a:latin typeface="RedHatText"/>
                <a:cs typeface="Arial" pitchFamily="34" charset="0"/>
              </a:rPr>
              <a:t>An ISO image of an installation medium</a:t>
            </a:r>
          </a:p>
          <a:p>
            <a:pPr marL="800100" marR="0" lvl="1" indent="-342900" algn="ctr" defTabSz="914400" rtl="0" eaLnBrk="0" fontAlgn="base" latinLnBrk="0" hangingPunct="0">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rgbClr val="252525"/>
                </a:solidFill>
                <a:effectLst/>
                <a:latin typeface="RedHatText"/>
                <a:cs typeface="Arial" pitchFamily="34" charset="0"/>
              </a:rPr>
              <a:t>A disk image of an existing VM installation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 y="341"/>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1"/>
          <p:cNvSpPr>
            <a:spLocks noChangeArrowheads="1"/>
          </p:cNvSpPr>
          <p:nvPr/>
        </p:nvSpPr>
        <p:spPr bwMode="auto">
          <a:xfrm>
            <a:off x="301811" y="1562088"/>
            <a:ext cx="11770864" cy="4154984"/>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1" i="0" u="none" strike="noStrike" cap="none" normalizeH="0" baseline="0" dirty="0" smtClean="0">
                <a:ln>
                  <a:noFill/>
                </a:ln>
                <a:solidFill>
                  <a:srgbClr val="252525"/>
                </a:solidFill>
                <a:effectLst/>
                <a:latin typeface="RedHatText"/>
                <a:cs typeface="Arial" pitchFamily="34" charset="0"/>
              </a:rPr>
              <a:t>Procedure</a:t>
            </a:r>
          </a:p>
          <a:p>
            <a:pPr marR="0" lvl="0" algn="l" defTabSz="914400" rtl="0" eaLnBrk="1" fontAlgn="base" latinLnBrk="0" hangingPunct="1">
              <a:lnSpc>
                <a:spcPct val="100000"/>
              </a:lnSpc>
              <a:spcBef>
                <a:spcPct val="0"/>
              </a:spcBef>
              <a:spcAft>
                <a:spcPct val="0"/>
              </a:spcAft>
              <a:buClrTx/>
              <a:buSzTx/>
              <a:tabLst/>
            </a:pPr>
            <a:endParaRPr kumimoji="0" lang="en-US" sz="2400" b="0" i="0" u="none" strike="noStrike" cap="none" normalizeH="0" baseline="0" dirty="0" smtClean="0">
              <a:ln>
                <a:noFill/>
              </a:ln>
              <a:solidFill>
                <a:srgbClr val="252525"/>
              </a:solidFill>
              <a:effectLst/>
              <a:latin typeface="RedHatText"/>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pPr>
            <a:r>
              <a:rPr kumimoji="0" lang="en-US" sz="2400" b="0" i="0" u="none" strike="noStrike" cap="none" normalizeH="0" baseline="0" dirty="0" smtClean="0">
                <a:ln>
                  <a:noFill/>
                </a:ln>
                <a:solidFill>
                  <a:srgbClr val="252525"/>
                </a:solidFill>
                <a:effectLst/>
                <a:latin typeface="RedHatText"/>
                <a:cs typeface="Arial" pitchFamily="34" charset="0"/>
              </a:rPr>
              <a:t>To create a VM and start its OS installation, use the </a:t>
            </a:r>
            <a:r>
              <a:rPr kumimoji="0" lang="en-US" sz="2400" b="1" i="0" u="none" strike="noStrike" cap="none" normalizeH="0" baseline="0" dirty="0" err="1" smtClean="0">
                <a:ln>
                  <a:noFill/>
                </a:ln>
                <a:solidFill>
                  <a:srgbClr val="FF0000"/>
                </a:solidFill>
                <a:effectLst/>
                <a:latin typeface="RedHatMono"/>
                <a:cs typeface="Arial" pitchFamily="34" charset="0"/>
              </a:rPr>
              <a:t>virt</a:t>
            </a:r>
            <a:r>
              <a:rPr kumimoji="0" lang="en-US" sz="2400" b="1" i="0" u="none" strike="noStrike" cap="none" normalizeH="0" baseline="0" dirty="0" smtClean="0">
                <a:ln>
                  <a:noFill/>
                </a:ln>
                <a:solidFill>
                  <a:srgbClr val="FF0000"/>
                </a:solidFill>
                <a:effectLst/>
                <a:latin typeface="RedHatMono"/>
                <a:cs typeface="Arial" pitchFamily="34" charset="0"/>
              </a:rPr>
              <a:t>-install</a:t>
            </a:r>
            <a:r>
              <a:rPr kumimoji="0" lang="en-US" sz="2400" b="1" i="0" u="none" strike="noStrike" cap="none" normalizeH="0" baseline="0" dirty="0" smtClean="0">
                <a:ln>
                  <a:noFill/>
                </a:ln>
                <a:solidFill>
                  <a:srgbClr val="FF0000"/>
                </a:solidFill>
                <a:effectLst/>
                <a:latin typeface="RedHatText"/>
                <a:cs typeface="Arial" pitchFamily="34" charset="0"/>
              </a:rPr>
              <a:t> command</a:t>
            </a:r>
            <a:r>
              <a:rPr kumimoji="0" lang="en-US" sz="2400" b="0" i="0" u="none" strike="noStrike" cap="none" normalizeH="0" baseline="0" dirty="0" smtClean="0">
                <a:ln>
                  <a:noFill/>
                </a:ln>
                <a:solidFill>
                  <a:srgbClr val="252525"/>
                </a:solidFill>
                <a:effectLst/>
                <a:latin typeface="RedHatText"/>
                <a:cs typeface="Arial" pitchFamily="34" charset="0"/>
              </a:rPr>
              <a:t>, along with the following mandatory arguments: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The name of the new machine </a:t>
            </a:r>
            <a:r>
              <a:rPr kumimoji="0" lang="en-US" sz="2400" b="0" i="0" u="none" strike="noStrike" cap="none" normalizeH="0" baseline="0" dirty="0" smtClean="0">
                <a:ln>
                  <a:noFill/>
                </a:ln>
                <a:solidFill>
                  <a:srgbClr val="00B050"/>
                </a:solidFill>
                <a:effectLst/>
                <a:latin typeface="RedHatText"/>
                <a:cs typeface="Arial" pitchFamily="34" charset="0"/>
              </a:rPr>
              <a:t>(</a:t>
            </a:r>
            <a:r>
              <a:rPr kumimoji="0" lang="en-US" sz="2400" b="0" i="0" u="none" strike="noStrike" cap="none" normalizeH="0" baseline="0" dirty="0" smtClean="0">
                <a:ln>
                  <a:noFill/>
                </a:ln>
                <a:solidFill>
                  <a:srgbClr val="00B050"/>
                </a:solidFill>
                <a:effectLst/>
                <a:latin typeface="RedHatMono"/>
                <a:cs typeface="Arial" pitchFamily="34" charset="0"/>
              </a:rPr>
              <a:t>--name</a:t>
            </a:r>
            <a:r>
              <a:rPr kumimoji="0" lang="en-US" sz="2400" b="0" i="0" u="none" strike="noStrike" cap="none" normalizeH="0" baseline="0" dirty="0" smtClean="0">
                <a:ln>
                  <a:noFill/>
                </a:ln>
                <a:solidFill>
                  <a:srgbClr val="00B050"/>
                </a:solidFill>
                <a:effectLst/>
                <a:latin typeface="RedHatText"/>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The amount of allocated memory </a:t>
            </a:r>
            <a:r>
              <a:rPr kumimoji="0" lang="en-US" sz="2400" b="0" i="0" u="none" strike="noStrike" cap="none" normalizeH="0" baseline="0" dirty="0" smtClean="0">
                <a:ln>
                  <a:noFill/>
                </a:ln>
                <a:solidFill>
                  <a:srgbClr val="0070C0"/>
                </a:solidFill>
                <a:effectLst/>
                <a:latin typeface="RedHatText"/>
                <a:cs typeface="Arial" pitchFamily="34" charset="0"/>
              </a:rPr>
              <a:t>(</a:t>
            </a:r>
            <a:r>
              <a:rPr kumimoji="0" lang="en-US" sz="2400" b="0" i="0" u="none" strike="noStrike" cap="none" normalizeH="0" baseline="0" dirty="0" smtClean="0">
                <a:ln>
                  <a:noFill/>
                </a:ln>
                <a:solidFill>
                  <a:srgbClr val="0070C0"/>
                </a:solidFill>
                <a:effectLst/>
                <a:latin typeface="RedHatMono"/>
                <a:cs typeface="Arial" pitchFamily="34" charset="0"/>
              </a:rPr>
              <a:t>--memory</a:t>
            </a:r>
            <a:r>
              <a:rPr kumimoji="0" lang="en-US" sz="2400" b="0" i="0" u="none" strike="noStrike" cap="none" normalizeH="0" baseline="0" dirty="0" smtClean="0">
                <a:ln>
                  <a:noFill/>
                </a:ln>
                <a:solidFill>
                  <a:srgbClr val="0070C0"/>
                </a:solidFill>
                <a:effectLst/>
                <a:latin typeface="RedHatText"/>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The number of allocated virtual CPUs </a:t>
            </a:r>
            <a:r>
              <a:rPr kumimoji="0" lang="en-US" sz="2400" b="0" i="0" u="none" strike="noStrike" cap="none" normalizeH="0" baseline="0" dirty="0" smtClean="0">
                <a:ln>
                  <a:noFill/>
                </a:ln>
                <a:solidFill>
                  <a:srgbClr val="C00000"/>
                </a:solidFill>
                <a:effectLst/>
                <a:latin typeface="RedHatText"/>
                <a:cs typeface="Arial" pitchFamily="34" charset="0"/>
              </a:rPr>
              <a:t>(</a:t>
            </a:r>
            <a:r>
              <a:rPr kumimoji="0" lang="en-US" sz="2400" b="0" i="0" u="none" strike="noStrike" cap="none" normalizeH="0" baseline="0" dirty="0" smtClean="0">
                <a:ln>
                  <a:noFill/>
                </a:ln>
                <a:solidFill>
                  <a:srgbClr val="C00000"/>
                </a:solidFill>
                <a:effectLst/>
                <a:latin typeface="RedHatMono"/>
                <a:cs typeface="Arial" pitchFamily="34" charset="0"/>
              </a:rPr>
              <a:t>--</a:t>
            </a:r>
            <a:r>
              <a:rPr kumimoji="0" lang="en-US" sz="2400" b="0" i="0" u="none" strike="noStrike" cap="none" normalizeH="0" baseline="0" dirty="0" err="1" smtClean="0">
                <a:ln>
                  <a:noFill/>
                </a:ln>
                <a:solidFill>
                  <a:srgbClr val="C00000"/>
                </a:solidFill>
                <a:effectLst/>
                <a:latin typeface="RedHatMono"/>
                <a:cs typeface="Arial" pitchFamily="34" charset="0"/>
              </a:rPr>
              <a:t>vcpus</a:t>
            </a:r>
            <a:r>
              <a:rPr kumimoji="0" lang="en-US" sz="2400" b="0" i="0" u="none" strike="noStrike" cap="none" normalizeH="0" baseline="0" dirty="0" smtClean="0">
                <a:ln>
                  <a:noFill/>
                </a:ln>
                <a:solidFill>
                  <a:srgbClr val="C00000"/>
                </a:solidFill>
                <a:effectLst/>
                <a:latin typeface="RedHatText"/>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The type and size of the allocated storage </a:t>
            </a:r>
            <a:r>
              <a:rPr kumimoji="0" lang="en-US" sz="2400" b="0" i="0" u="none" strike="noStrike" cap="none" normalizeH="0" baseline="0" dirty="0" smtClean="0">
                <a:ln>
                  <a:noFill/>
                </a:ln>
                <a:solidFill>
                  <a:schemeClr val="accent2"/>
                </a:solidFill>
                <a:effectLst/>
                <a:latin typeface="RedHatText"/>
                <a:cs typeface="Arial" pitchFamily="34" charset="0"/>
              </a:rPr>
              <a:t>(</a:t>
            </a:r>
            <a:r>
              <a:rPr kumimoji="0" lang="en-US" sz="2400" b="0" i="0" u="none" strike="noStrike" cap="none" normalizeH="0" baseline="0" dirty="0" smtClean="0">
                <a:ln>
                  <a:noFill/>
                </a:ln>
                <a:solidFill>
                  <a:schemeClr val="accent2"/>
                </a:solidFill>
                <a:effectLst/>
                <a:latin typeface="RedHatMono"/>
                <a:cs typeface="Arial" pitchFamily="34" charset="0"/>
              </a:rPr>
              <a:t>--disk</a:t>
            </a:r>
            <a:r>
              <a:rPr kumimoji="0" lang="en-US" sz="2400" b="0" i="0" u="none" strike="noStrike" cap="none" normalizeH="0" baseline="0" dirty="0" smtClean="0">
                <a:ln>
                  <a:noFill/>
                </a:ln>
                <a:solidFill>
                  <a:schemeClr val="accent2"/>
                </a:solidFill>
                <a:effectLst/>
                <a:latin typeface="RedHatText"/>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The type and location of the OS installation source </a:t>
            </a:r>
            <a:r>
              <a:rPr kumimoji="0" lang="en-US" sz="2400" b="0" i="0" u="none" strike="noStrike" cap="none" normalizeH="0" baseline="0" dirty="0" smtClean="0">
                <a:ln>
                  <a:noFill/>
                </a:ln>
                <a:solidFill>
                  <a:schemeClr val="accent4">
                    <a:lumMod val="75000"/>
                  </a:schemeClr>
                </a:solidFill>
                <a:effectLst/>
                <a:latin typeface="RedHatText"/>
                <a:cs typeface="Arial" pitchFamily="34" charset="0"/>
              </a:rPr>
              <a:t>(</a:t>
            </a:r>
            <a:r>
              <a:rPr kumimoji="0" lang="en-US" sz="2400" b="0" i="0" u="none" strike="noStrike" cap="none" normalizeH="0" baseline="0" dirty="0" smtClean="0">
                <a:ln>
                  <a:noFill/>
                </a:ln>
                <a:solidFill>
                  <a:schemeClr val="accent4">
                    <a:lumMod val="75000"/>
                  </a:schemeClr>
                </a:solidFill>
                <a:effectLst/>
                <a:latin typeface="RedHatMono"/>
                <a:cs typeface="Arial" pitchFamily="34" charset="0"/>
              </a:rPr>
              <a:t>--</a:t>
            </a:r>
            <a:r>
              <a:rPr kumimoji="0" lang="en-US" sz="2400" b="0" i="0" u="none" strike="noStrike" cap="none" normalizeH="0" baseline="0" dirty="0" err="1" smtClean="0">
                <a:ln>
                  <a:noFill/>
                </a:ln>
                <a:solidFill>
                  <a:schemeClr val="accent4">
                    <a:lumMod val="75000"/>
                  </a:schemeClr>
                </a:solidFill>
                <a:effectLst/>
                <a:latin typeface="RedHatMono"/>
                <a:cs typeface="Arial" pitchFamily="34" charset="0"/>
              </a:rPr>
              <a:t>cdrom</a:t>
            </a:r>
            <a:r>
              <a:rPr kumimoji="0" lang="en-US" sz="2400" b="0" i="0" u="none" strike="noStrike" cap="none" normalizeH="0" baseline="0" dirty="0" smtClean="0">
                <a:ln>
                  <a:noFill/>
                </a:ln>
                <a:solidFill>
                  <a:schemeClr val="accent4">
                    <a:lumMod val="75000"/>
                  </a:schemeClr>
                </a:solidFill>
                <a:effectLst/>
                <a:latin typeface="RedHatText"/>
                <a:cs typeface="Arial" pitchFamily="34" charset="0"/>
              </a:rPr>
              <a:t> or </a:t>
            </a:r>
            <a:r>
              <a:rPr kumimoji="0" lang="en-US" sz="2400" b="0" i="0" u="none" strike="noStrike" cap="none" normalizeH="0" baseline="0" dirty="0" smtClean="0">
                <a:ln>
                  <a:noFill/>
                </a:ln>
                <a:solidFill>
                  <a:schemeClr val="accent4">
                    <a:lumMod val="75000"/>
                  </a:schemeClr>
                </a:solidFill>
                <a:effectLst/>
                <a:latin typeface="RedHatMono"/>
                <a:cs typeface="Arial" pitchFamily="34" charset="0"/>
              </a:rPr>
              <a:t>--location</a:t>
            </a:r>
            <a:r>
              <a:rPr kumimoji="0" lang="en-US" sz="2400" b="0" i="0" u="none" strike="noStrike" cap="none" normalizeH="0" baseline="0" dirty="0" smtClean="0">
                <a:ln>
                  <a:noFill/>
                </a:ln>
                <a:solidFill>
                  <a:schemeClr val="accent4">
                    <a:lumMod val="75000"/>
                  </a:schemeClr>
                </a:solidFill>
                <a:effectLst/>
                <a:latin typeface="RedHatText"/>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252525"/>
                </a:solidFill>
                <a:effectLst/>
                <a:latin typeface="RedHatText"/>
                <a:cs typeface="Arial" pitchFamily="34" charset="0"/>
              </a:rPr>
              <a:t>Based on the chosen installation method, the necessary options and values can vary. See below for examples: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536509" y="1689373"/>
            <a:ext cx="11536165" cy="2677656"/>
          </a:xfrm>
          <a:prstGeom prst="rect">
            <a:avLst/>
          </a:prstGeom>
        </p:spPr>
        <p:txBody>
          <a:bodyPr wrap="square">
            <a:spAutoFit/>
          </a:bodyPr>
          <a:lstStyle/>
          <a:p>
            <a:pPr marL="342900" indent="-342900">
              <a:buFont typeface="Wingdings" pitchFamily="2" charset="2"/>
              <a:buChar char="Ø"/>
            </a:pPr>
            <a:r>
              <a:rPr lang="en-US" sz="2400" dirty="0"/>
              <a:t>The following creates a VM named </a:t>
            </a:r>
            <a:r>
              <a:rPr lang="en-US" sz="2400" b="1" dirty="0"/>
              <a:t>demo-guest1</a:t>
            </a:r>
            <a:r>
              <a:rPr lang="en-US" sz="2400" dirty="0"/>
              <a:t> that installs the Windows 10 OS from an ISO image locally stored in the </a:t>
            </a:r>
            <a:r>
              <a:rPr lang="en-US" sz="2400" b="1" dirty="0"/>
              <a:t>/home/username/Downloads/Win10install.iso</a:t>
            </a:r>
            <a:r>
              <a:rPr lang="en-US" sz="2400" dirty="0"/>
              <a:t> file</a:t>
            </a:r>
            <a:r>
              <a:rPr lang="en-US" sz="2400" dirty="0" smtClean="0"/>
              <a:t>.</a:t>
            </a:r>
          </a:p>
          <a:p>
            <a:r>
              <a:rPr lang="en-US" sz="2400" dirty="0" smtClean="0"/>
              <a:t> </a:t>
            </a:r>
          </a:p>
          <a:p>
            <a:pPr marL="342900" indent="-342900">
              <a:buFont typeface="Wingdings" pitchFamily="2" charset="2"/>
              <a:buChar char="Ø"/>
            </a:pPr>
            <a:r>
              <a:rPr lang="en-US" sz="2400" dirty="0" smtClean="0"/>
              <a:t>This </a:t>
            </a:r>
            <a:r>
              <a:rPr lang="en-US" sz="2400" dirty="0"/>
              <a:t>VM is also allocated with 2048 </a:t>
            </a:r>
            <a:r>
              <a:rPr lang="en-US" sz="2400" dirty="0" err="1"/>
              <a:t>MiB</a:t>
            </a:r>
            <a:r>
              <a:rPr lang="en-US" sz="2400" dirty="0"/>
              <a:t> of RAM and 2 </a:t>
            </a:r>
            <a:r>
              <a:rPr lang="en-US" sz="2400" dirty="0" err="1"/>
              <a:t>vCPUs</a:t>
            </a:r>
            <a:r>
              <a:rPr lang="en-US" sz="2400" dirty="0"/>
              <a:t>, and an 80 </a:t>
            </a:r>
            <a:r>
              <a:rPr lang="en-US" sz="2400" dirty="0" err="1"/>
              <a:t>GiB</a:t>
            </a:r>
            <a:r>
              <a:rPr lang="en-US" sz="2400" dirty="0"/>
              <a:t> qcow2 virtual disk is automatically configured for the VM</a:t>
            </a:r>
            <a:r>
              <a:rPr lang="en-US" sz="2400" dirty="0" smtClean="0"/>
              <a:t>.</a:t>
            </a:r>
          </a:p>
          <a:p>
            <a:pPr marL="342900" indent="-342900">
              <a:buFont typeface="Wingdings" pitchFamily="2" charset="2"/>
              <a:buChar char="Ø"/>
            </a:pPr>
            <a:endParaRPr lang="en-US" sz="2400" dirty="0"/>
          </a:p>
          <a:p>
            <a:pPr marL="342900" indent="-342900">
              <a:buFont typeface="Wingdings" pitchFamily="2" charset="2"/>
              <a:buChar char="Ø"/>
            </a:pPr>
            <a:endParaRPr lang="en-US" sz="2400" dirty="0"/>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6794" y="3729323"/>
            <a:ext cx="5484267" cy="1275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730535" y="1885254"/>
            <a:ext cx="11342139" cy="2308324"/>
          </a:xfrm>
          <a:prstGeom prst="rect">
            <a:avLst/>
          </a:prstGeom>
        </p:spPr>
        <p:txBody>
          <a:bodyPr wrap="square">
            <a:spAutoFit/>
          </a:bodyPr>
          <a:lstStyle/>
          <a:p>
            <a:pPr marL="342900" indent="-342900">
              <a:buFont typeface="Wingdings" pitchFamily="2" charset="2"/>
              <a:buChar char="Ø"/>
            </a:pPr>
            <a:r>
              <a:rPr lang="en-US" sz="2400" dirty="0"/>
              <a:t>The following creates a VM named </a:t>
            </a:r>
            <a:r>
              <a:rPr lang="en-US" sz="2400" b="1" dirty="0"/>
              <a:t>demo-guest2</a:t>
            </a:r>
            <a:r>
              <a:rPr lang="en-US" sz="2400" dirty="0"/>
              <a:t> that uses the </a:t>
            </a:r>
            <a:r>
              <a:rPr lang="en-US" sz="2400" b="1" dirty="0"/>
              <a:t>/home/username/Downloads/rhel8.iso</a:t>
            </a:r>
            <a:r>
              <a:rPr lang="en-US" sz="2400" dirty="0"/>
              <a:t> image to run a RHEL 8 OS from a live CD. </a:t>
            </a:r>
            <a:endParaRPr lang="en-US" sz="2400" dirty="0" smtClean="0"/>
          </a:p>
          <a:p>
            <a:pPr marL="342900" indent="-342900">
              <a:buFont typeface="Wingdings" pitchFamily="2" charset="2"/>
              <a:buChar char="Ø"/>
            </a:pPr>
            <a:endParaRPr lang="en-US" sz="2400" dirty="0"/>
          </a:p>
          <a:p>
            <a:pPr marL="342900" indent="-342900">
              <a:buFont typeface="Wingdings" pitchFamily="2" charset="2"/>
              <a:buChar char="Ø"/>
            </a:pPr>
            <a:r>
              <a:rPr lang="en-US" sz="2400" dirty="0" smtClean="0"/>
              <a:t>No </a:t>
            </a:r>
            <a:r>
              <a:rPr lang="en-US" sz="2400" dirty="0"/>
              <a:t>disk space is assigned to this VM, so changes made during the session will not be preserved. In addition, the VM is allocated with 4096 </a:t>
            </a:r>
            <a:r>
              <a:rPr lang="en-US" sz="2400" dirty="0" err="1"/>
              <a:t>MiB</a:t>
            </a:r>
            <a:r>
              <a:rPr lang="en-US" sz="2400" dirty="0"/>
              <a:t> of RAM and 4 </a:t>
            </a:r>
            <a:r>
              <a:rPr lang="en-US" sz="2400" dirty="0" err="1"/>
              <a:t>vCPUs</a:t>
            </a:r>
            <a:r>
              <a:rPr lang="en-US" sz="2400" dirty="0" smtClean="0"/>
              <a:t>.</a:t>
            </a:r>
          </a:p>
          <a:p>
            <a:pPr marL="342900" indent="-342900">
              <a:buFont typeface="Wingdings" pitchFamily="2" charset="2"/>
              <a:buChar char="Ø"/>
            </a:pPr>
            <a:endParaRPr lang="en-US" sz="2400" dirty="0"/>
          </a:p>
        </p:txBody>
      </p:sp>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1055" y="4223458"/>
            <a:ext cx="5794122" cy="1381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536510" y="1818162"/>
            <a:ext cx="11224226" cy="2677656"/>
          </a:xfrm>
          <a:prstGeom prst="rect">
            <a:avLst/>
          </a:prstGeom>
        </p:spPr>
        <p:txBody>
          <a:bodyPr wrap="square">
            <a:spAutoFit/>
          </a:bodyPr>
          <a:lstStyle/>
          <a:p>
            <a:pPr marL="285750" indent="-285750">
              <a:buFont typeface="Wingdings" pitchFamily="2" charset="2"/>
              <a:buChar char="q"/>
            </a:pPr>
            <a:r>
              <a:rPr lang="en-US" sz="2400" dirty="0"/>
              <a:t>The following creates a RHEL 8 VM named </a:t>
            </a:r>
            <a:r>
              <a:rPr lang="en-US" sz="2400" b="1" dirty="0"/>
              <a:t>demo-guest3</a:t>
            </a:r>
            <a:r>
              <a:rPr lang="en-US" sz="2400" dirty="0"/>
              <a:t> that connects to an existing disk image, </a:t>
            </a:r>
            <a:r>
              <a:rPr lang="en-US" sz="2400" b="1" dirty="0"/>
              <a:t>/home/username/backup/disk.qcow2</a:t>
            </a:r>
            <a:r>
              <a:rPr lang="en-US" sz="2400" dirty="0"/>
              <a:t>. This is similar to physically moving a hard drive between machines, </a:t>
            </a:r>
            <a:endParaRPr lang="en-US" sz="2400" dirty="0" smtClean="0"/>
          </a:p>
          <a:p>
            <a:pPr marL="285750" indent="-285750">
              <a:buFont typeface="Wingdings" pitchFamily="2" charset="2"/>
              <a:buChar char="q"/>
            </a:pPr>
            <a:endParaRPr lang="en-US" sz="2400" dirty="0"/>
          </a:p>
          <a:p>
            <a:pPr marL="285750" indent="-285750">
              <a:buFont typeface="Wingdings" pitchFamily="2" charset="2"/>
              <a:buChar char="q"/>
            </a:pPr>
            <a:r>
              <a:rPr lang="en-US" sz="2400" dirty="0" smtClean="0"/>
              <a:t>so </a:t>
            </a:r>
            <a:r>
              <a:rPr lang="en-US" sz="2400" dirty="0"/>
              <a:t>the OS and data available to demo-guest3 are determined by how the image was handled previously. In addition, this VM is allocated with 2048 </a:t>
            </a:r>
            <a:r>
              <a:rPr lang="en-US" sz="2400" dirty="0" err="1"/>
              <a:t>MiB</a:t>
            </a:r>
            <a:r>
              <a:rPr lang="en-US" sz="2400" dirty="0"/>
              <a:t> of RAM and 2 </a:t>
            </a:r>
            <a:r>
              <a:rPr lang="en-US" sz="2400" dirty="0" err="1"/>
              <a:t>vCPUs</a:t>
            </a:r>
            <a:r>
              <a:rPr lang="en-US" sz="2400" dirty="0"/>
              <a:t>.</a:t>
            </a:r>
            <a:endParaRPr lang="en-US" sz="2400" dirty="0"/>
          </a:p>
        </p:txBody>
      </p:sp>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6987" y="4375060"/>
            <a:ext cx="6903881" cy="1503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13" name="Rectangle 4"/>
          <p:cNvSpPr>
            <a:spLocks noChangeArrowheads="1"/>
          </p:cNvSpPr>
          <p:nvPr/>
        </p:nvSpPr>
        <p:spPr bwMode="auto">
          <a:xfrm>
            <a:off x="606778" y="1728185"/>
            <a:ext cx="9104308"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252525"/>
                </a:solidFill>
                <a:effectLst/>
                <a:latin typeface="RedHatText"/>
                <a:cs typeface="Arial" pitchFamily="34" charset="0"/>
              </a:rPr>
              <a:t>Troubleshooting</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2400" b="0" i="0" u="none" strike="noStrike" cap="none" normalizeH="0" baseline="0" dirty="0" smtClean="0">
                <a:ln>
                  <a:noFill/>
                </a:ln>
                <a:solidFill>
                  <a:srgbClr val="252525"/>
                </a:solidFill>
                <a:effectLst/>
                <a:latin typeface="RedHatText"/>
                <a:cs typeface="Arial" pitchFamily="34" charset="0"/>
              </a:rPr>
              <a:t>If </a:t>
            </a:r>
            <a:r>
              <a:rPr kumimoji="0" lang="en-US" sz="2400" b="0" i="0" u="none" strike="noStrike" cap="none" normalizeH="0" baseline="0" dirty="0" err="1" smtClean="0">
                <a:ln>
                  <a:noFill/>
                </a:ln>
                <a:solidFill>
                  <a:srgbClr val="000000"/>
                </a:solidFill>
                <a:effectLst/>
                <a:latin typeface="RedHatMono"/>
                <a:cs typeface="Arial" pitchFamily="34" charset="0"/>
              </a:rPr>
              <a:t>virt</a:t>
            </a:r>
            <a:r>
              <a:rPr kumimoji="0" lang="en-US" sz="2400" b="0" i="0" u="none" strike="noStrike" cap="none" normalizeH="0" baseline="0" dirty="0" smtClean="0">
                <a:ln>
                  <a:noFill/>
                </a:ln>
                <a:solidFill>
                  <a:srgbClr val="000000"/>
                </a:solidFill>
                <a:effectLst/>
                <a:latin typeface="RedHatMono"/>
                <a:cs typeface="Arial" pitchFamily="34" charset="0"/>
              </a:rPr>
              <a:t>-install</a:t>
            </a:r>
            <a:r>
              <a:rPr kumimoji="0" lang="en-US" sz="2400" b="0" i="0" u="none" strike="noStrike" cap="none" normalizeH="0" baseline="0" dirty="0" smtClean="0">
                <a:ln>
                  <a:noFill/>
                </a:ln>
                <a:solidFill>
                  <a:srgbClr val="252525"/>
                </a:solidFill>
                <a:effectLst/>
                <a:latin typeface="RedHatText"/>
                <a:cs typeface="Arial" pitchFamily="34" charset="0"/>
              </a:rPr>
              <a:t> fails with a </a:t>
            </a:r>
            <a:r>
              <a:rPr kumimoji="0" lang="en-US" sz="2400" b="0" i="0" u="none" strike="noStrike" cap="none" normalizeH="0" baseline="0" dirty="0" smtClean="0">
                <a:ln>
                  <a:noFill/>
                </a:ln>
                <a:solidFill>
                  <a:srgbClr val="000000"/>
                </a:solidFill>
                <a:effectLst/>
                <a:latin typeface="RedHatMono"/>
                <a:cs typeface="Arial" pitchFamily="34" charset="0"/>
              </a:rPr>
              <a:t>cannot find default network</a:t>
            </a:r>
            <a:r>
              <a:rPr kumimoji="0" lang="en-US" sz="2400" b="0" i="0" u="none" strike="noStrike" cap="none" normalizeH="0" baseline="0" dirty="0" smtClean="0">
                <a:ln>
                  <a:noFill/>
                </a:ln>
                <a:solidFill>
                  <a:srgbClr val="252525"/>
                </a:solidFill>
                <a:effectLst/>
                <a:latin typeface="RedHatText"/>
                <a:cs typeface="Arial" pitchFamily="34" charset="0"/>
              </a:rPr>
              <a:t> error:</a:t>
            </a:r>
          </a:p>
          <a:p>
            <a:pPr marL="457200" marR="0" lvl="1" indent="0" algn="l" defTabSz="914400" rtl="0" eaLnBrk="0" fontAlgn="base" latinLnBrk="0" hangingPunct="0">
              <a:lnSpc>
                <a:spcPct val="100000"/>
              </a:lnSpc>
              <a:spcBef>
                <a:spcPct val="0"/>
              </a:spcBef>
              <a:spcAft>
                <a:spcPct val="0"/>
              </a:spcAft>
              <a:buClrTx/>
              <a:buSzTx/>
              <a:buFontTx/>
              <a:buAutoNum type="alphaLcPeriod"/>
              <a:tabLst/>
            </a:pPr>
            <a:r>
              <a:rPr kumimoji="0" lang="en-US" sz="2400" b="0" i="0" u="none" strike="noStrike" cap="none" normalizeH="0" baseline="0" dirty="0" smtClean="0">
                <a:ln>
                  <a:noFill/>
                </a:ln>
                <a:solidFill>
                  <a:srgbClr val="252525"/>
                </a:solidFill>
                <a:effectLst/>
                <a:latin typeface="RedHatText"/>
                <a:cs typeface="Arial" pitchFamily="34" charset="0"/>
              </a:rPr>
              <a:t>Ensure that the </a:t>
            </a:r>
            <a:r>
              <a:rPr kumimoji="0" lang="en-US" sz="2400" b="0" i="1" u="none" strike="noStrike" cap="none" normalizeH="0" baseline="0" dirty="0" err="1" smtClean="0">
                <a:ln>
                  <a:noFill/>
                </a:ln>
                <a:solidFill>
                  <a:srgbClr val="252525"/>
                </a:solidFill>
                <a:effectLst/>
                <a:latin typeface="RedHatText"/>
                <a:cs typeface="Arial" pitchFamily="34" charset="0"/>
              </a:rPr>
              <a:t>libvirt</a:t>
            </a:r>
            <a:r>
              <a:rPr kumimoji="0" lang="en-US" sz="2400" b="0" i="1" u="none" strike="noStrike" cap="none" normalizeH="0" baseline="0" dirty="0" smtClean="0">
                <a:ln>
                  <a:noFill/>
                </a:ln>
                <a:solidFill>
                  <a:srgbClr val="252525"/>
                </a:solidFill>
                <a:effectLst/>
                <a:latin typeface="RedHatText"/>
                <a:cs typeface="Arial" pitchFamily="34" charset="0"/>
              </a:rPr>
              <a:t>-daemon-</a:t>
            </a:r>
            <a:r>
              <a:rPr kumimoji="0" lang="en-US" sz="2400" b="0" i="1" u="none" strike="noStrike" cap="none" normalizeH="0" baseline="0" dirty="0" err="1" smtClean="0">
                <a:ln>
                  <a:noFill/>
                </a:ln>
                <a:solidFill>
                  <a:srgbClr val="252525"/>
                </a:solidFill>
                <a:effectLst/>
                <a:latin typeface="RedHatText"/>
                <a:cs typeface="Arial" pitchFamily="34" charset="0"/>
              </a:rPr>
              <a:t>config</a:t>
            </a:r>
            <a:r>
              <a:rPr kumimoji="0" lang="en-US" sz="2400" b="0" i="1" u="none" strike="noStrike" cap="none" normalizeH="0" baseline="0" dirty="0" smtClean="0">
                <a:ln>
                  <a:noFill/>
                </a:ln>
                <a:solidFill>
                  <a:srgbClr val="252525"/>
                </a:solidFill>
                <a:effectLst/>
                <a:latin typeface="RedHatText"/>
                <a:cs typeface="Arial" pitchFamily="34" charset="0"/>
              </a:rPr>
              <a:t>-network</a:t>
            </a:r>
            <a:r>
              <a:rPr kumimoji="0" lang="en-US" sz="2400" b="0" i="0" u="none" strike="noStrike" cap="none" normalizeH="0" baseline="0" dirty="0" smtClean="0">
                <a:ln>
                  <a:noFill/>
                </a:ln>
                <a:solidFill>
                  <a:srgbClr val="252525"/>
                </a:solidFill>
                <a:effectLst/>
                <a:latin typeface="RedHatText"/>
                <a:cs typeface="Arial" pitchFamily="34" charset="0"/>
              </a:rPr>
              <a:t> package is installed: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14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71137" y="3414370"/>
            <a:ext cx="6566605" cy="1499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9" name="Rectangle 2"/>
          <p:cNvSpPr>
            <a:spLocks noChangeArrowheads="1"/>
          </p:cNvSpPr>
          <p:nvPr/>
        </p:nvSpPr>
        <p:spPr bwMode="auto">
          <a:xfrm>
            <a:off x="370073" y="1723121"/>
            <a:ext cx="10564091"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252525"/>
                </a:solidFill>
                <a:effectLst/>
                <a:latin typeface="RedHatText"/>
                <a:cs typeface="Arial" pitchFamily="34" charset="0"/>
              </a:rPr>
              <a:t>b.Verify</a:t>
            </a:r>
            <a:r>
              <a:rPr kumimoji="0" lang="en-US" sz="2400" b="0" i="0" u="none" strike="noStrike" cap="none" normalizeH="0" baseline="0" dirty="0" smtClean="0">
                <a:ln>
                  <a:noFill/>
                </a:ln>
                <a:solidFill>
                  <a:srgbClr val="252525"/>
                </a:solidFill>
                <a:effectLst/>
                <a:latin typeface="RedHatText"/>
                <a:cs typeface="Arial" pitchFamily="34" charset="0"/>
              </a:rPr>
              <a:t> that the </a:t>
            </a:r>
            <a:r>
              <a:rPr kumimoji="0" lang="en-US" sz="2400" b="0" i="0" u="none" strike="noStrike" cap="none" normalizeH="0" baseline="0" dirty="0" err="1" smtClean="0">
                <a:ln>
                  <a:noFill/>
                </a:ln>
                <a:solidFill>
                  <a:srgbClr val="000000"/>
                </a:solidFill>
                <a:effectLst/>
                <a:latin typeface="RedHatMono"/>
                <a:cs typeface="Arial" pitchFamily="34" charset="0"/>
              </a:rPr>
              <a:t>libvirt</a:t>
            </a:r>
            <a:r>
              <a:rPr kumimoji="0" lang="en-US" sz="2400" b="0" i="0" u="none" strike="noStrike" cap="none" normalizeH="0" baseline="0" dirty="0" smtClean="0">
                <a:ln>
                  <a:noFill/>
                </a:ln>
                <a:solidFill>
                  <a:srgbClr val="252525"/>
                </a:solidFill>
                <a:effectLst/>
                <a:latin typeface="RedHatText"/>
                <a:cs typeface="Arial" pitchFamily="34" charset="0"/>
              </a:rPr>
              <a:t> default network is active and configured to start automatically:</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717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537" y="2407667"/>
            <a:ext cx="4621563" cy="1151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21654" y="4366253"/>
            <a:ext cx="5184999" cy="140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536510" y="3651317"/>
            <a:ext cx="8715848" cy="461665"/>
          </a:xfrm>
          <a:prstGeom prst="rect">
            <a:avLst/>
          </a:prstGeom>
        </p:spPr>
        <p:txBody>
          <a:bodyPr wrap="none">
            <a:spAutoFit/>
          </a:bodyPr>
          <a:lstStyle/>
          <a:p>
            <a:r>
              <a:rPr lang="en-US" sz="2400" dirty="0" err="1">
                <a:solidFill>
                  <a:srgbClr val="252525"/>
                </a:solidFill>
                <a:latin typeface="RedHatText"/>
                <a:cs typeface="Arial" pitchFamily="34" charset="0"/>
              </a:rPr>
              <a:t>c.If</a:t>
            </a:r>
            <a:r>
              <a:rPr lang="en-US" sz="2400" dirty="0">
                <a:solidFill>
                  <a:srgbClr val="252525"/>
                </a:solidFill>
                <a:latin typeface="RedHatText"/>
                <a:cs typeface="Arial" pitchFamily="34" charset="0"/>
              </a:rPr>
              <a:t> </a:t>
            </a:r>
            <a:r>
              <a:rPr lang="en-US" sz="2400" dirty="0">
                <a:solidFill>
                  <a:srgbClr val="252525"/>
                </a:solidFill>
                <a:latin typeface="RedHatText"/>
                <a:cs typeface="Arial" pitchFamily="34" charset="0"/>
              </a:rPr>
              <a:t>it is not, activate the default network and set it to auto-start:</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309093" y="1740262"/>
            <a:ext cx="11763581" cy="3785652"/>
          </a:xfrm>
          <a:prstGeom prst="rect">
            <a:avLst/>
          </a:prstGeom>
        </p:spPr>
        <p:txBody>
          <a:bodyPr wrap="square">
            <a:spAutoFit/>
          </a:bodyPr>
          <a:lstStyle/>
          <a:p>
            <a:r>
              <a:rPr lang="en-US" sz="2400" dirty="0"/>
              <a:t>1. Creating virtual machines </a:t>
            </a:r>
          </a:p>
          <a:p>
            <a:r>
              <a:rPr lang="en-US" sz="2400" dirty="0"/>
              <a:t>To create a virtual machine (VM) on the host machine to which the web console is connected, follow the instructions below</a:t>
            </a:r>
            <a:r>
              <a:rPr lang="en-US" sz="2400" dirty="0" smtClean="0"/>
              <a:t>.</a:t>
            </a:r>
          </a:p>
          <a:p>
            <a:endParaRPr lang="en-US" sz="2400" dirty="0"/>
          </a:p>
          <a:p>
            <a:pPr marL="342900" indent="-342900">
              <a:buFont typeface="Wingdings" pitchFamily="2" charset="2"/>
              <a:buChar char="q"/>
            </a:pPr>
            <a:r>
              <a:rPr lang="en-US" sz="2400" b="1" dirty="0"/>
              <a:t>Prerequisites</a:t>
            </a:r>
          </a:p>
          <a:p>
            <a:pPr marL="342900" indent="-342900">
              <a:buFont typeface="Wingdings" pitchFamily="2" charset="2"/>
              <a:buChar char="v"/>
            </a:pPr>
            <a:r>
              <a:rPr lang="en-US" sz="2400" dirty="0"/>
              <a:t>Virtualization is </a:t>
            </a:r>
            <a:r>
              <a:rPr lang="en-US" sz="2400" dirty="0">
                <a:hlinkClick r:id="rId6" tooltip="2.1. Enabling virtualization"/>
              </a:rPr>
              <a:t>enabled</a:t>
            </a:r>
            <a:r>
              <a:rPr lang="en-US" sz="2400" dirty="0"/>
              <a:t> on your host system.</a:t>
            </a:r>
          </a:p>
          <a:p>
            <a:pPr marL="342900" indent="-342900">
              <a:buFont typeface="Wingdings" pitchFamily="2" charset="2"/>
              <a:buChar char="v"/>
            </a:pPr>
            <a:r>
              <a:rPr lang="en-US" sz="2400" dirty="0"/>
              <a:t>The web console VM plug-in </a:t>
            </a:r>
            <a:r>
              <a:rPr lang="en-US" sz="2400" dirty="0">
                <a:hlinkClick r:id="rId7" tooltip="5.2. Setting up the web console to manage virtual machines"/>
              </a:rPr>
              <a:t>is installed on your system</a:t>
            </a:r>
            <a:r>
              <a:rPr lang="en-US" sz="2400" dirty="0"/>
              <a:t>.</a:t>
            </a:r>
          </a:p>
          <a:p>
            <a:pPr marL="342900" indent="-342900">
              <a:buFont typeface="Wingdings" pitchFamily="2" charset="2"/>
              <a:buChar char="v"/>
            </a:pPr>
            <a:r>
              <a:rPr lang="en-US" sz="2400" dirty="0"/>
              <a:t>You have sufficient a amount of system resources to allocate to your VMs, such as disk space, RAM, or CPUs. The recommended values may vary significantly depending on the intended tasks and workload of the VMs.</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357542" y="2091162"/>
            <a:ext cx="6096000" cy="1569660"/>
          </a:xfrm>
          <a:prstGeom prst="rect">
            <a:avLst/>
          </a:prstGeom>
        </p:spPr>
        <p:txBody>
          <a:bodyPr>
            <a:spAutoFit/>
          </a:bodyPr>
          <a:lstStyle/>
          <a:p>
            <a:pPr marL="342900" indent="-342900">
              <a:buFont typeface="Wingdings" pitchFamily="2" charset="2"/>
              <a:buChar char="q"/>
            </a:pPr>
            <a:r>
              <a:rPr lang="en-US" sz="2400" b="1" dirty="0"/>
              <a:t>Procedure</a:t>
            </a:r>
          </a:p>
          <a:p>
            <a:r>
              <a:rPr lang="en-US" sz="2400" dirty="0"/>
              <a:t>In the Virtual Machines interface of the web console, click </a:t>
            </a:r>
            <a:r>
              <a:rPr lang="en-US" sz="2400" b="1" dirty="0"/>
              <a:t>Create VM</a:t>
            </a:r>
            <a:r>
              <a:rPr lang="en-US" sz="2400" dirty="0"/>
              <a:t>.</a:t>
            </a:r>
          </a:p>
          <a:p>
            <a:r>
              <a:rPr lang="en-US" sz="2400" dirty="0"/>
              <a:t>The Create new virtual machine dialog appears.</a:t>
            </a:r>
          </a:p>
        </p:txBody>
      </p:sp>
      <p:pic>
        <p:nvPicPr>
          <p:cNvPr id="819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68492" y="2204822"/>
            <a:ext cx="5487487" cy="3932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536510" y="1582341"/>
            <a:ext cx="11224226" cy="3785652"/>
          </a:xfrm>
          <a:prstGeom prst="rect">
            <a:avLst/>
          </a:prstGeom>
        </p:spPr>
        <p:txBody>
          <a:bodyPr wrap="square">
            <a:spAutoFit/>
          </a:bodyPr>
          <a:lstStyle/>
          <a:p>
            <a:r>
              <a:rPr lang="en-US" sz="2400" dirty="0" smtClean="0"/>
              <a:t>2.Enter </a:t>
            </a:r>
            <a:r>
              <a:rPr lang="en-US" sz="2400" dirty="0"/>
              <a:t>the basic configuration of the VM you want to create.</a:t>
            </a:r>
          </a:p>
          <a:p>
            <a:pPr marL="342900" indent="-342900">
              <a:buFont typeface="Wingdings" pitchFamily="2" charset="2"/>
              <a:buChar char="v"/>
            </a:pPr>
            <a:r>
              <a:rPr lang="en-US" sz="2400" b="1" dirty="0"/>
              <a:t>Name</a:t>
            </a:r>
            <a:r>
              <a:rPr lang="en-US" sz="2400" dirty="0"/>
              <a:t> - The name of the VM.</a:t>
            </a:r>
          </a:p>
          <a:p>
            <a:pPr marL="342900" indent="-342900">
              <a:buFont typeface="Wingdings" pitchFamily="2" charset="2"/>
              <a:buChar char="v"/>
            </a:pPr>
            <a:r>
              <a:rPr lang="en-US" sz="2400" b="1" dirty="0"/>
              <a:t>Installation type</a:t>
            </a:r>
            <a:r>
              <a:rPr lang="en-US" sz="2400" dirty="0"/>
              <a:t> - The installation can use a local installation medium, a URL, a PXE network boot, a cloud base image, or download an OS from a limited set of operating systems.</a:t>
            </a:r>
          </a:p>
          <a:p>
            <a:pPr marL="342900" indent="-342900">
              <a:buFont typeface="Wingdings" pitchFamily="2" charset="2"/>
              <a:buChar char="v"/>
            </a:pPr>
            <a:r>
              <a:rPr lang="en-US" sz="2400" b="1" dirty="0"/>
              <a:t>Operating system</a:t>
            </a:r>
            <a:r>
              <a:rPr lang="en-US" sz="2400" dirty="0"/>
              <a:t> - The VM’s operating system. Note that Red Hat provides support only for </a:t>
            </a:r>
            <a:r>
              <a:rPr lang="en-US" sz="2400" dirty="0">
                <a:hlinkClick r:id="rId6" tooltip="20.2. Recommended features in RHEL 8 virtualization"/>
              </a:rPr>
              <a:t>a limited set of guest operating systems</a:t>
            </a:r>
            <a:r>
              <a:rPr lang="en-US" sz="2400" dirty="0"/>
              <a:t>.</a:t>
            </a:r>
          </a:p>
          <a:p>
            <a:pPr marL="342900" indent="-342900">
              <a:buFont typeface="Wingdings" pitchFamily="2" charset="2"/>
              <a:buChar char="v"/>
            </a:pPr>
            <a:r>
              <a:rPr lang="en-US" sz="2400" b="1" dirty="0"/>
              <a:t>Storage</a:t>
            </a:r>
            <a:r>
              <a:rPr lang="en-US" sz="2400" dirty="0"/>
              <a:t> - The type of storage with which to configure the VM.</a:t>
            </a:r>
          </a:p>
          <a:p>
            <a:pPr marL="342900" indent="-342900">
              <a:buFont typeface="Wingdings" pitchFamily="2" charset="2"/>
              <a:buChar char="v"/>
            </a:pPr>
            <a:r>
              <a:rPr lang="en-US" sz="2400" b="1" dirty="0"/>
              <a:t>Storage Limit</a:t>
            </a:r>
            <a:r>
              <a:rPr lang="en-US" sz="2400" dirty="0"/>
              <a:t> - The amount of storage space with which to configure the VM.</a:t>
            </a:r>
          </a:p>
          <a:p>
            <a:pPr marL="342900" indent="-342900">
              <a:buFont typeface="Wingdings" pitchFamily="2" charset="2"/>
              <a:buChar char="v"/>
            </a:pPr>
            <a:r>
              <a:rPr lang="en-US" sz="2400" b="1" dirty="0"/>
              <a:t>Memory</a:t>
            </a:r>
            <a:r>
              <a:rPr lang="en-US" sz="2400" dirty="0"/>
              <a:t> - The amount of memory with which to configure the VM.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360608" y="2072150"/>
            <a:ext cx="11500833" cy="1200329"/>
          </a:xfrm>
          <a:prstGeom prst="rect">
            <a:avLst/>
          </a:prstGeom>
        </p:spPr>
        <p:txBody>
          <a:bodyPr wrap="square">
            <a:spAutoFit/>
          </a:bodyPr>
          <a:lstStyle/>
          <a:p>
            <a:r>
              <a:rPr lang="en-US" sz="2400" dirty="0" smtClean="0"/>
              <a:t>3.Create </a:t>
            </a:r>
            <a:r>
              <a:rPr lang="en-US" sz="2400" dirty="0"/>
              <a:t>the VM:</a:t>
            </a:r>
          </a:p>
          <a:p>
            <a:pPr marL="342900" indent="-342900">
              <a:buFont typeface="Wingdings" pitchFamily="2" charset="2"/>
              <a:buChar char="q"/>
            </a:pPr>
            <a:r>
              <a:rPr lang="en-US" sz="2400" dirty="0"/>
              <a:t>If you want the VM to automatically install the operating system, click </a:t>
            </a:r>
            <a:r>
              <a:rPr lang="en-US" sz="2400" b="1" dirty="0"/>
              <a:t>Create and run</a:t>
            </a:r>
            <a:r>
              <a:rPr lang="en-US" sz="2400" dirty="0"/>
              <a:t>.</a:t>
            </a:r>
          </a:p>
          <a:p>
            <a:pPr marL="342900" indent="-342900">
              <a:buFont typeface="Wingdings" pitchFamily="2" charset="2"/>
              <a:buChar char="q"/>
            </a:pPr>
            <a:r>
              <a:rPr lang="en-US" sz="2400" dirty="0"/>
              <a:t>If you want to edit the VM before the operating system is installed, click </a:t>
            </a:r>
            <a:r>
              <a:rPr lang="en-US" sz="2400" b="1" dirty="0"/>
              <a:t>Create and edit</a:t>
            </a:r>
            <a:r>
              <a:rPr lang="en-US" sz="2400" dirty="0"/>
              <a:t>.</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347729" y="1859340"/>
            <a:ext cx="11590985" cy="3416320"/>
          </a:xfrm>
          <a:prstGeom prst="rect">
            <a:avLst/>
          </a:prstGeom>
        </p:spPr>
        <p:txBody>
          <a:bodyPr wrap="square">
            <a:spAutoFit/>
          </a:bodyPr>
          <a:lstStyle/>
          <a:p>
            <a:pPr algn="ctr"/>
            <a:r>
              <a:rPr lang="en-US" sz="2400" b="1" dirty="0"/>
              <a:t> Creating virtual machines by importing disk images </a:t>
            </a:r>
            <a:endParaRPr lang="en-US" sz="2400" b="1" dirty="0" smtClean="0"/>
          </a:p>
          <a:p>
            <a:pPr algn="ctr"/>
            <a:r>
              <a:rPr lang="en-US" sz="2400" dirty="0" smtClean="0"/>
              <a:t>To </a:t>
            </a:r>
            <a:r>
              <a:rPr lang="en-US" sz="2400" dirty="0"/>
              <a:t>create a virtual machine (VM) by importing a disk image of an existing VM installation, follow the instructions below.</a:t>
            </a:r>
          </a:p>
          <a:p>
            <a:r>
              <a:rPr lang="en-US" sz="2400" b="1" dirty="0"/>
              <a:t>Prerequisites</a:t>
            </a:r>
          </a:p>
          <a:p>
            <a:pPr marL="342900" indent="-342900">
              <a:buFont typeface="Wingdings" pitchFamily="2" charset="2"/>
              <a:buChar char="Ø"/>
            </a:pPr>
            <a:r>
              <a:rPr lang="en-US" sz="2400" dirty="0"/>
              <a:t>The web console VM plug-in </a:t>
            </a:r>
            <a:r>
              <a:rPr lang="en-US" sz="2400" dirty="0">
                <a:hlinkClick r:id="rId6" tooltip="5.2. Setting up the web console to manage virtual machines"/>
              </a:rPr>
              <a:t>is installed on your system</a:t>
            </a:r>
            <a:r>
              <a:rPr lang="en-US" sz="2400" dirty="0"/>
              <a:t>.</a:t>
            </a:r>
          </a:p>
          <a:p>
            <a:pPr marL="342900" indent="-342900">
              <a:buFont typeface="Wingdings" pitchFamily="2" charset="2"/>
              <a:buChar char="Ø"/>
            </a:pPr>
            <a:r>
              <a:rPr lang="en-US" sz="2400" dirty="0"/>
              <a:t>You have sufficient a amount of system resources to allocate to your VMs, such as disk space, RAM, or CPUs. The recommended values can vary significantly depending on the intended tasks and workload of the VMs.</a:t>
            </a:r>
          </a:p>
          <a:p>
            <a:pPr marL="342900" indent="-342900">
              <a:buFont typeface="Wingdings" pitchFamily="2" charset="2"/>
              <a:buChar char="Ø"/>
            </a:pPr>
            <a:r>
              <a:rPr lang="en-US" sz="2400" dirty="0"/>
              <a:t>Make sure you have a disk image of an existing VM installation</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1"/>
          <p:cNvSpPr>
            <a:spLocks noChangeArrowheads="1"/>
          </p:cNvSpPr>
          <p:nvPr/>
        </p:nvSpPr>
        <p:spPr bwMode="auto">
          <a:xfrm>
            <a:off x="1341749" y="1700588"/>
            <a:ext cx="9203924" cy="193899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252525"/>
                </a:solidFill>
                <a:effectLst/>
                <a:latin typeface="RedHatText"/>
                <a:cs typeface="Arial" pitchFamily="34" charset="0"/>
              </a:rPr>
              <a:t>Procedure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sz="2400" b="0" i="0" u="none" strike="noStrike" cap="none" normalizeH="0" baseline="0" dirty="0" smtClean="0">
                <a:ln>
                  <a:noFill/>
                </a:ln>
                <a:solidFill>
                  <a:srgbClr val="252525"/>
                </a:solidFill>
                <a:effectLst/>
                <a:latin typeface="RedHatText"/>
                <a:cs typeface="Arial" pitchFamily="34" charset="0"/>
              </a:rPr>
              <a:t>In the </a:t>
            </a:r>
            <a:r>
              <a:rPr kumimoji="0" lang="en-US" sz="2400" b="0" i="0" u="none" strike="noStrike" cap="none" normalizeH="0" baseline="0" dirty="0" smtClean="0">
                <a:ln>
                  <a:noFill/>
                </a:ln>
                <a:solidFill>
                  <a:srgbClr val="000000"/>
                </a:solidFill>
                <a:effectLst/>
                <a:latin typeface="RedHatMono"/>
                <a:cs typeface="Arial" pitchFamily="34" charset="0"/>
              </a:rPr>
              <a:t>Virtual Machines</a:t>
            </a:r>
            <a:r>
              <a:rPr kumimoji="0" lang="en-US" sz="2400" b="0" i="0" u="none" strike="noStrike" cap="none" normalizeH="0" baseline="0" dirty="0" smtClean="0">
                <a:ln>
                  <a:noFill/>
                </a:ln>
                <a:solidFill>
                  <a:srgbClr val="252525"/>
                </a:solidFill>
                <a:effectLst/>
                <a:latin typeface="RedHatText"/>
                <a:cs typeface="Arial" pitchFamily="34" charset="0"/>
              </a:rPr>
              <a:t> interface of the web console, click </a:t>
            </a:r>
            <a:r>
              <a:rPr kumimoji="0" lang="en-US" sz="2400" b="1" i="0" u="none" strike="noStrike" cap="none" normalizeH="0" baseline="0" dirty="0" smtClean="0">
                <a:ln>
                  <a:noFill/>
                </a:ln>
                <a:solidFill>
                  <a:srgbClr val="252525"/>
                </a:solidFill>
                <a:effectLst/>
                <a:latin typeface="RedHatText"/>
                <a:cs typeface="Arial" pitchFamily="34" charset="0"/>
              </a:rPr>
              <a:t>Import VM</a:t>
            </a:r>
            <a:r>
              <a:rPr kumimoji="0" lang="en-US" sz="2400" b="0" i="0" u="none" strike="noStrike" cap="none" normalizeH="0" baseline="0" dirty="0" smtClean="0">
                <a:ln>
                  <a:noFill/>
                </a:ln>
                <a:solidFill>
                  <a:srgbClr val="252525"/>
                </a:solidFill>
                <a:effectLst/>
                <a:latin typeface="RedHatText"/>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252525"/>
                </a:solidFill>
                <a:effectLst/>
                <a:latin typeface="RedHatText"/>
                <a:cs typeface="Arial" pitchFamily="34" charset="0"/>
              </a:rPr>
              <a:t>The Import a virtual machine dialog appears.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21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3134" y="3769498"/>
            <a:ext cx="5391588" cy="2552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420710" y="1988538"/>
            <a:ext cx="11015730" cy="3785652"/>
          </a:xfrm>
          <a:prstGeom prst="rect">
            <a:avLst/>
          </a:prstGeom>
        </p:spPr>
        <p:txBody>
          <a:bodyPr wrap="square">
            <a:spAutoFit/>
          </a:bodyPr>
          <a:lstStyle/>
          <a:p>
            <a:pPr marL="342900" indent="-342900">
              <a:buFont typeface="Wingdings" pitchFamily="2" charset="2"/>
              <a:buChar char="q"/>
            </a:pPr>
            <a:r>
              <a:rPr lang="en-US" sz="2400" dirty="0"/>
              <a:t>Enter the basic configuration of the VM you want to create.</a:t>
            </a:r>
          </a:p>
          <a:p>
            <a:pPr marL="342900" indent="-342900">
              <a:buFont typeface="Arial" pitchFamily="34" charset="0"/>
              <a:buChar char="•"/>
            </a:pPr>
            <a:r>
              <a:rPr lang="en-US" sz="2400" b="1" dirty="0"/>
              <a:t>Name</a:t>
            </a:r>
            <a:r>
              <a:rPr lang="en-US" sz="2400" dirty="0"/>
              <a:t> - The name of the VM.</a:t>
            </a:r>
          </a:p>
          <a:p>
            <a:pPr marL="342900" indent="-342900">
              <a:buFont typeface="Arial" pitchFamily="34" charset="0"/>
              <a:buChar char="•"/>
            </a:pPr>
            <a:r>
              <a:rPr lang="en-US" sz="2400" b="1" dirty="0"/>
              <a:t>Disk image</a:t>
            </a:r>
            <a:r>
              <a:rPr lang="en-US" sz="2400" dirty="0"/>
              <a:t> - The path to the existing disk image of a VM on the host system.</a:t>
            </a:r>
          </a:p>
          <a:p>
            <a:pPr marL="342900" indent="-342900">
              <a:buFont typeface="Arial" pitchFamily="34" charset="0"/>
              <a:buChar char="•"/>
            </a:pPr>
            <a:r>
              <a:rPr lang="en-US" sz="2400" b="1" dirty="0"/>
              <a:t>Operating system</a:t>
            </a:r>
            <a:r>
              <a:rPr lang="en-US" sz="2400" dirty="0"/>
              <a:t> - The VM’s operating system. Note that Red Hat provides support only for </a:t>
            </a:r>
            <a:r>
              <a:rPr lang="en-US" sz="2400" dirty="0">
                <a:hlinkClick r:id="rId6" tooltip="20.2. Recommended features in RHEL 8 virtualization"/>
              </a:rPr>
              <a:t>a limited set of guest operating systems</a:t>
            </a:r>
            <a:r>
              <a:rPr lang="en-US" sz="2400" dirty="0"/>
              <a:t>.</a:t>
            </a:r>
          </a:p>
          <a:p>
            <a:pPr marL="342900" indent="-342900">
              <a:buFont typeface="Arial" pitchFamily="34" charset="0"/>
              <a:buChar char="•"/>
            </a:pPr>
            <a:r>
              <a:rPr lang="en-US" sz="2400" b="1" dirty="0"/>
              <a:t>Memory</a:t>
            </a:r>
            <a:r>
              <a:rPr lang="en-US" sz="2400" dirty="0"/>
              <a:t> - The amount of memory with which to configure the VM.</a:t>
            </a:r>
          </a:p>
          <a:p>
            <a:pPr marL="342900" indent="-342900">
              <a:buFont typeface="Wingdings" pitchFamily="2" charset="2"/>
              <a:buChar char="Ø"/>
            </a:pPr>
            <a:r>
              <a:rPr lang="en-US" sz="2400" dirty="0"/>
              <a:t>Import the VM:</a:t>
            </a:r>
          </a:p>
          <a:p>
            <a:r>
              <a:rPr lang="en-US" sz="2400" dirty="0"/>
              <a:t>If you want the VM to automatically install the operating system, click </a:t>
            </a:r>
            <a:r>
              <a:rPr lang="en-US" sz="2400" b="1" dirty="0"/>
              <a:t>Import and run</a:t>
            </a:r>
            <a:r>
              <a:rPr lang="en-US" sz="2400" dirty="0"/>
              <a:t>.</a:t>
            </a:r>
          </a:p>
          <a:p>
            <a:r>
              <a:rPr lang="en-US" sz="2400" dirty="0"/>
              <a:t>If you want to edit the VM before the operating system is installed, click </a:t>
            </a:r>
            <a:r>
              <a:rPr lang="en-US" sz="2400" b="1" dirty="0"/>
              <a:t>Import and edit</a:t>
            </a:r>
            <a:r>
              <a:rPr lang="en-US" sz="2400" dirty="0"/>
              <a:t>.</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730536" y="1823148"/>
            <a:ext cx="11030200" cy="3046988"/>
          </a:xfrm>
          <a:prstGeom prst="rect">
            <a:avLst/>
          </a:prstGeom>
        </p:spPr>
        <p:txBody>
          <a:bodyPr wrap="square">
            <a:spAutoFit/>
          </a:bodyPr>
          <a:lstStyle/>
          <a:p>
            <a:r>
              <a:rPr lang="en-US" sz="2400" dirty="0"/>
              <a:t>3. Installing guest operating systems using the web console</a:t>
            </a:r>
          </a:p>
          <a:p>
            <a:r>
              <a:rPr lang="en-US" sz="2400" dirty="0"/>
              <a:t>The first time a virtual machine (VM) loads, you must install an operating system on the VM</a:t>
            </a:r>
            <a:r>
              <a:rPr lang="en-US" sz="2400" dirty="0" smtClean="0"/>
              <a:t>.</a:t>
            </a:r>
          </a:p>
          <a:p>
            <a:endParaRPr lang="en-US" sz="2400" dirty="0"/>
          </a:p>
          <a:p>
            <a:r>
              <a:rPr lang="en-US" sz="2400" b="1" dirty="0"/>
              <a:t>Prerequisites</a:t>
            </a:r>
          </a:p>
          <a:p>
            <a:r>
              <a:rPr lang="en-US" sz="2400" dirty="0"/>
              <a:t>The web console VM plug-in </a:t>
            </a:r>
            <a:r>
              <a:rPr lang="en-US" sz="2400" dirty="0">
                <a:hlinkClick r:id="rId6" tooltip="5.2. Setting up the web console to manage virtual machines"/>
              </a:rPr>
              <a:t>is installed on your system</a:t>
            </a:r>
            <a:r>
              <a:rPr lang="en-US" sz="2400" dirty="0"/>
              <a:t>.</a:t>
            </a:r>
          </a:p>
          <a:p>
            <a:r>
              <a:rPr lang="en-US" sz="2400" dirty="0"/>
              <a:t>A VM on which to install an operating system must be available.</a:t>
            </a:r>
          </a:p>
          <a:p>
            <a:endParaRPr lang="en-US" sz="2400" dirty="0"/>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119324" y="1610200"/>
            <a:ext cx="11397767" cy="1569660"/>
          </a:xfrm>
          <a:prstGeom prst="rect">
            <a:avLst/>
          </a:prstGeom>
        </p:spPr>
        <p:txBody>
          <a:bodyPr wrap="square">
            <a:spAutoFit/>
          </a:bodyPr>
          <a:lstStyle/>
          <a:p>
            <a:r>
              <a:rPr lang="en-US" sz="2400" b="1" dirty="0"/>
              <a:t>Procedure</a:t>
            </a:r>
          </a:p>
          <a:p>
            <a:pPr marL="342900" indent="-342900">
              <a:buFont typeface="Wingdings" pitchFamily="2" charset="2"/>
              <a:buChar char="Ø"/>
            </a:pPr>
            <a:r>
              <a:rPr lang="en-US" sz="2400" dirty="0"/>
              <a:t>In the Virtual Machines interface, click the VM on which you want to install a guest OS.</a:t>
            </a:r>
          </a:p>
          <a:p>
            <a:pPr marL="342900" indent="-342900">
              <a:buFont typeface="Wingdings" pitchFamily="2" charset="2"/>
              <a:buChar char="Ø"/>
            </a:pPr>
            <a:r>
              <a:rPr lang="en-US" sz="2400" dirty="0"/>
              <a:t>A new page opens with basic information about the selected VM and controls for managing various aspects of the VM.</a:t>
            </a:r>
          </a:p>
        </p:txBody>
      </p:sp>
      <p:pic>
        <p:nvPicPr>
          <p:cNvPr id="1024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6980" y="3292519"/>
            <a:ext cx="7003893" cy="3029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
        <p:nvSpPr>
          <p:cNvPr id="7" name="Rectangle 6"/>
          <p:cNvSpPr/>
          <p:nvPr/>
        </p:nvSpPr>
        <p:spPr>
          <a:xfrm>
            <a:off x="922266" y="1940097"/>
            <a:ext cx="4148315" cy="461665"/>
          </a:xfrm>
          <a:prstGeom prst="rect">
            <a:avLst/>
          </a:prstGeom>
        </p:spPr>
        <p:txBody>
          <a:bodyPr wrap="none">
            <a:spAutoFit/>
          </a:bodyPr>
          <a:lstStyle/>
          <a:p>
            <a:r>
              <a:rPr lang="en-US" sz="2400" b="1" dirty="0">
                <a:solidFill>
                  <a:schemeClr val="accent4">
                    <a:lumMod val="75000"/>
                  </a:schemeClr>
                </a:solidFill>
              </a:rPr>
              <a:t>Optional</a:t>
            </a:r>
            <a:r>
              <a:rPr lang="en-US" sz="2400" dirty="0">
                <a:solidFill>
                  <a:schemeClr val="accent4">
                    <a:lumMod val="75000"/>
                  </a:schemeClr>
                </a:solidFill>
              </a:rPr>
              <a:t>: Change the firmware</a:t>
            </a:r>
            <a:r>
              <a:rPr lang="en-US" sz="2400" dirty="0"/>
              <a:t>.</a:t>
            </a:r>
            <a:endParaRPr lang="en-US" sz="2400" dirty="0"/>
          </a:p>
        </p:txBody>
      </p:sp>
      <p:sp>
        <p:nvSpPr>
          <p:cNvPr id="9" name="Rectangle 8"/>
          <p:cNvSpPr/>
          <p:nvPr/>
        </p:nvSpPr>
        <p:spPr>
          <a:xfrm>
            <a:off x="241139" y="2402595"/>
            <a:ext cx="11030200" cy="1815882"/>
          </a:xfrm>
          <a:prstGeom prst="rect">
            <a:avLst/>
          </a:prstGeom>
        </p:spPr>
        <p:txBody>
          <a:bodyPr wrap="square">
            <a:spAutoFit/>
          </a:bodyPr>
          <a:lstStyle/>
          <a:p>
            <a:pPr marL="400050" indent="-400050">
              <a:buFont typeface="+mj-lt"/>
              <a:buAutoNum type="romanUcPeriod"/>
            </a:pPr>
            <a:r>
              <a:rPr lang="en-US" sz="2800" dirty="0"/>
              <a:t>Click the firmware.</a:t>
            </a:r>
          </a:p>
          <a:p>
            <a:pPr marL="400050" indent="-400050">
              <a:buFont typeface="+mj-lt"/>
              <a:buAutoNum type="romanUcPeriod"/>
            </a:pPr>
            <a:r>
              <a:rPr lang="en-US" sz="2800" dirty="0"/>
              <a:t>In the Change Firmware window, select the desired firmware</a:t>
            </a:r>
            <a:r>
              <a:rPr lang="en-US" sz="2800" dirty="0" smtClean="0"/>
              <a:t>.</a:t>
            </a:r>
          </a:p>
          <a:p>
            <a:pPr marL="400050" indent="-400050">
              <a:buFont typeface="+mj-lt"/>
              <a:buAutoNum type="romanUcPeriod"/>
            </a:pPr>
            <a:r>
              <a:rPr lang="en-US" sz="2800" dirty="0" smtClean="0"/>
              <a:t>Click save</a:t>
            </a:r>
          </a:p>
          <a:p>
            <a:pPr marL="457200" indent="-457200">
              <a:buFont typeface="Wingdings" pitchFamily="2" charset="2"/>
              <a:buChar char="q"/>
            </a:pPr>
            <a:r>
              <a:rPr lang="en-US" sz="2800" dirty="0"/>
              <a:t>The installation routine of the operating system runs in the VM console.</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24" y="5774190"/>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19326" y="2284813"/>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057859" cy="1610200"/>
          </a:xfrm>
          <a:prstGeom prst="rect">
            <a:avLst/>
          </a:prstGeom>
        </p:spPr>
      </p:pic>
      <p:sp>
        <p:nvSpPr>
          <p:cNvPr id="8" name="TextBox 7"/>
          <p:cNvSpPr txBox="1"/>
          <p:nvPr/>
        </p:nvSpPr>
        <p:spPr>
          <a:xfrm>
            <a:off x="536510" y="236724"/>
            <a:ext cx="95571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1" name="Rectangle 10"/>
          <p:cNvSpPr/>
          <p:nvPr/>
        </p:nvSpPr>
        <p:spPr>
          <a:xfrm>
            <a:off x="4984048" y="609061"/>
            <a:ext cx="4339201" cy="584775"/>
          </a:xfrm>
          <a:prstGeom prst="rect">
            <a:avLst/>
          </a:prstGeom>
        </p:spPr>
        <p:txBody>
          <a:bodyPr wrap="none">
            <a:spAutoFit/>
          </a:bodyPr>
          <a:lstStyle/>
          <a:p>
            <a:r>
              <a:rPr lang="en-US" sz="3200" b="1" dirty="0" smtClean="0">
                <a:solidFill>
                  <a:srgbClr val="FF0000"/>
                </a:solidFill>
              </a:rPr>
              <a:t>Using Virtualized system</a:t>
            </a:r>
          </a:p>
        </p:txBody>
      </p:sp>
    </p:spTree>
    <p:extLst>
      <p:ext uri="{BB962C8B-B14F-4D97-AF65-F5344CB8AC3E}">
        <p14:creationId xmlns:p14="http://schemas.microsoft.com/office/powerpoint/2010/main" val="40771678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6716</TotalTime>
  <Words>300</Words>
  <Application>Microsoft Office PowerPoint</Application>
  <PresentationFormat>Custom</PresentationFormat>
  <Paragraphs>205</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Solo</cp:lastModifiedBy>
  <cp:revision>447</cp:revision>
  <dcterms:created xsi:type="dcterms:W3CDTF">2021-08-03T13:03:26Z</dcterms:created>
  <dcterms:modified xsi:type="dcterms:W3CDTF">2022-11-30T11:06:43Z</dcterms:modified>
</cp:coreProperties>
</file>