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4" r:id="rId2"/>
    <p:sldId id="303" r:id="rId3"/>
    <p:sldId id="276" r:id="rId4"/>
    <p:sldId id="521" r:id="rId5"/>
    <p:sldId id="562" r:id="rId6"/>
    <p:sldId id="558" r:id="rId7"/>
    <p:sldId id="564" r:id="rId8"/>
    <p:sldId id="567" r:id="rId9"/>
    <p:sldId id="565" r:id="rId10"/>
    <p:sldId id="563" r:id="rId11"/>
    <p:sldId id="566" r:id="rId12"/>
    <p:sldId id="568" r:id="rId13"/>
    <p:sldId id="569" r:id="rId14"/>
    <p:sldId id="570" r:id="rId15"/>
    <p:sldId id="575" r:id="rId16"/>
    <p:sldId id="571" r:id="rId17"/>
    <p:sldId id="572" r:id="rId18"/>
    <p:sldId id="573" r:id="rId19"/>
    <p:sldId id="574" r:id="rId20"/>
    <p:sldId id="576" r:id="rId21"/>
    <p:sldId id="577" r:id="rId22"/>
    <p:sldId id="578" r:id="rId23"/>
    <p:sldId id="579" r:id="rId24"/>
    <p:sldId id="580" r:id="rId25"/>
    <p:sldId id="581" r:id="rId26"/>
    <p:sldId id="582" r:id="rId27"/>
    <p:sldId id="583" r:id="rId28"/>
    <p:sldId id="584" r:id="rId29"/>
    <p:sldId id="585" r:id="rId30"/>
    <p:sldId id="587" r:id="rId31"/>
    <p:sldId id="586" r:id="rId32"/>
    <p:sldId id="588" r:id="rId33"/>
    <p:sldId id="589" r:id="rId34"/>
    <p:sldId id="590" r:id="rId35"/>
    <p:sldId id="591" r:id="rId36"/>
    <p:sldId id="592" r:id="rId37"/>
    <p:sldId id="593" r:id="rId38"/>
    <p:sldId id="561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62"/>
            <p14:sldId id="558"/>
            <p14:sldId id="564"/>
            <p14:sldId id="567"/>
            <p14:sldId id="565"/>
            <p14:sldId id="563"/>
            <p14:sldId id="566"/>
            <p14:sldId id="568"/>
            <p14:sldId id="569"/>
            <p14:sldId id="570"/>
            <p14:sldId id="575"/>
            <p14:sldId id="571"/>
            <p14:sldId id="572"/>
            <p14:sldId id="573"/>
            <p14:sldId id="574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7"/>
            <p14:sldId id="586"/>
            <p14:sldId id="588"/>
            <p14:sldId id="589"/>
            <p14:sldId id="590"/>
            <p14:sldId id="591"/>
            <p14:sldId id="592"/>
            <p14:sldId id="593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FB05E9-F72C-7013-4D8F-43999318B527}" v="945" dt="2023-09-26T20:33:18.780"/>
    <p1510:client id="{021291E5-0BD8-EA9E-1BB4-6A8A163CDEDB}" v="667" dt="2023-08-29T16:10:11.462"/>
    <p1510:client id="{05A17F0D-DD91-242D-6088-3D66914F2012}" v="1660" dt="2023-09-12T18:14:47.057"/>
    <p1510:client id="{0C0B0A39-AB5D-994C-A250-3746547C1B0E}" v="156" dt="2023-10-05T11:00:42.640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4E965062-1B3C-CD93-F713-2ECF51018CC3}" v="808" dt="2023-09-25T21:14:30.812"/>
    <p1510:client id="{506804B1-B4A9-6FB6-68D8-E3F0DEF6ED08}" v="5" dt="2023-09-24T11:03:38.764"/>
    <p1510:client id="{57910821-4839-E1BD-2750-0DF33731EECC}" v="3214" dt="2023-08-31T09:37:19.792"/>
    <p1510:client id="{59E6A79C-6CAC-2F6E-0688-69D65D6570CB}" v="1022" dt="2023-09-25T15:55:01.707"/>
    <p1510:client id="{5EA41550-3138-B522-E536-5D89A4E1D701}" v="4983" dt="2023-08-31T12:10:09.432"/>
    <p1510:client id="{749713F8-C72F-8F6D-DFCD-EFFFD3370699}" v="234" dt="2023-09-12T19:47:16.808"/>
    <p1510:client id="{79CC8D71-C7AB-14AE-B5C7-C511D1DEE481}" v="30" dt="2023-09-26T20:41:20.786"/>
    <p1510:client id="{7E49A461-0E87-FCF9-0046-038196C3BBD9}" v="524" dt="2023-09-08T20:46:26.638"/>
    <p1510:client id="{83AAF17C-C78B-BD25-661B-23EC19AFEBEB}" v="37" dt="2023-10-05T18:09:49.070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AE4928AA-FD05-F368-7894-92C065879DD5}" v="299" dt="2023-09-26T13:53:16.909"/>
    <p1510:client id="{BB44D990-3789-D892-A808-85EED76AA05C}" v="374" dt="2023-08-29T15:35:40.226"/>
    <p1510:client id="{BB723FAD-1C93-E73A-CA62-0AFE81A0AC6F}" v="2824" dt="2023-08-30T15:38:17.740"/>
    <p1510:client id="{CCA75386-CBA8-DD0D-4E4E-C18515011033}" v="1705" dt="2023-09-26T16:37:42.683"/>
    <p1510:client id="{D4C8152E-31B3-D59A-F086-D6D72784B865}" v="275" dt="2023-09-04T12:46:47.182"/>
    <p1510:client id="{D6F71697-5BDB-7922-00BC-0171BB4EFD54}" v="903" dt="2023-09-26T13:44:46.636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api.tvmaze.com/singlesearch/shows" TargetMode="Externa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openweathermap.org/" TargetMode="Externa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2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5304529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Basics of Network</a:t>
            </a:r>
            <a:endParaRPr lang="en-US"/>
          </a:p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– Part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RECAP: LECTURE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definition, importance, components, and types.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programming levels.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virtual environments.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Service Oriented Architecture (SOA).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Application Program Interface (API).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Wire Protocol Formats.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API modules in Python.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51871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SERVICE-ORIENTED ARCHITECTURE (SOA)</a:t>
            </a:r>
          </a:p>
        </p:txBody>
      </p:sp>
      <p:pic>
        <p:nvPicPr>
          <p:cNvPr id="7" name="Picture 6" descr="A diagram of a service&#10;&#10;Description automatically generated">
            <a:extLst>
              <a:ext uri="{FF2B5EF4-FFF2-40B4-BE49-F238E27FC236}">
                <a16:creationId xmlns:a16="http://schemas.microsoft.com/office/drawing/2014/main" id="{9CB78210-3FD0-DD2E-7B38-CD428879E1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288" y="1684429"/>
            <a:ext cx="7487725" cy="439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9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SOA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a method of software development that uses software components called services to create business applications.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service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provides a business capability, and services can also communicate with each other across platforms and languages.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Developers use SOA to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reuse services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in different systems or combine several independent services to perform complex tasks.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89E563-6F55-055A-6864-1973258D9857}"/>
              </a:ext>
            </a:extLst>
          </p:cNvPr>
          <p:cNvSpPr txBox="1"/>
          <p:nvPr/>
        </p:nvSpPr>
        <p:spPr>
          <a:xfrm>
            <a:off x="2513150" y="774653"/>
            <a:ext cx="651871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SERVICE-ORIENTED ARCHITECTURE (SOA)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Services: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basic building blocks of SOA.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They can be private — available only to internal users of an organization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Or public — accessible over the internet to all.</a:t>
            </a: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Heterogeneous application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which developed using different platform cannot  communicate with each other because they did not know the language of each other.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Web services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are language independent and platform independent. Web services are mainly used for cross communication between heterogeneous technologies.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COMPONENTS OF SOA</a:t>
            </a:r>
          </a:p>
        </p:txBody>
      </p:sp>
    </p:spTree>
    <p:extLst>
      <p:ext uri="{BB962C8B-B14F-4D97-AF65-F5344CB8AC3E}">
        <p14:creationId xmlns:p14="http://schemas.microsoft.com/office/powerpoint/2010/main" val="22282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COMPONENTS OF SOA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omputer and devices connected to a cloud&#10;&#10;Description automatically generated">
            <a:extLst>
              <a:ext uri="{FF2B5EF4-FFF2-40B4-BE49-F238E27FC236}">
                <a16:creationId xmlns:a16="http://schemas.microsoft.com/office/drawing/2014/main" id="{2F617AE8-6310-FD43-2D44-D9A00ED66C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853" y="1853097"/>
            <a:ext cx="4597879" cy="412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0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Service provider: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creates, maintains, and provides one or more services that others can use.</a:t>
            </a: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Service consumer: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requests the service provider to run a specific service. It can be an entire system, application, or other service.</a:t>
            </a: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The service contract: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defines the nature of the service and its associated terms and conditions,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the prerequisites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using the service, service cost, and quality of service provided.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COMPONENTS OF SOA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1928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COMPONENTS OF SOA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service response&#10;&#10;Description automatically generated">
            <a:extLst>
              <a:ext uri="{FF2B5EF4-FFF2-40B4-BE49-F238E27FC236}">
                <a16:creationId xmlns:a16="http://schemas.microsoft.com/office/drawing/2014/main" id="{C23F23C4-67D0-27A7-76AC-4BCB1A00E0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891" y="2099245"/>
            <a:ext cx="7444595" cy="382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Service's prerequisites are the rules that determine how the data transmission over a network.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These rules are called communication protocols.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Simple Object Access Protocol (SOAP).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RESTful HTTP.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Java Message Service (JMS).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COMPONENTS OF SOA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0276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API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could be a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software system interface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enables two applications to act with one another with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no user intervention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APIs offer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secure and standardized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means for applications to communicate.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defines: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URL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style to make requests.</a:t>
            </a: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required data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the service.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data formats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will be received.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web services are APIs, but not all APIs are web services (e.g., when Photoshop needs to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save as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image).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5"/>
            <a:ext cx="651871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APPLICATION PROGRAMMING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INTERFACE (API)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14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Retrieving a credit card statement online.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Reservation in a hotel.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Car renting.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SOA SERVICE EXAMPLE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close-up of a logo&#10;&#10;Description automatically generated">
            <a:extLst>
              <a:ext uri="{FF2B5EF4-FFF2-40B4-BE49-F238E27FC236}">
                <a16:creationId xmlns:a16="http://schemas.microsoft.com/office/drawing/2014/main" id="{981DC496-12C4-1849-8FBA-5D00F5E27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28" y="3469876"/>
            <a:ext cx="9888746" cy="243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0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06221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protocol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a set of rules that all parties follow, so that we can predict each other's behavior.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Whenever you transmit information over a network, that information is transformed from a binary representation into another representation that was designed for network use.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form that it takes for network transmission is called its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wire representation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342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need to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unify the format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between programs so that program can expect this format and thus extract the information from it easily.</a:t>
            </a:r>
            <a:endParaRPr lang="en-US" dirty="0">
              <a:ea typeface="Calibri"/>
              <a:cs typeface="Calibri"/>
            </a:endParaRP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wire protocol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refers to a way of getting data from point to point.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There are two common wire representations: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eXtensible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Markup Language (XML) format.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JavaScript Object Notation (JSON) format.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500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lose-up of a sign&#10;&#10;Description automatically generated">
            <a:extLst>
              <a:ext uri="{FF2B5EF4-FFF2-40B4-BE49-F238E27FC236}">
                <a16:creationId xmlns:a16="http://schemas.microsoft.com/office/drawing/2014/main" id="{86120C18-AFA9-F810-4961-9CAB685F8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702" y="3085659"/>
            <a:ext cx="9601200" cy="1578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XML 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text on a white background&#10;&#10;Description automatically generated">
            <a:extLst>
              <a:ext uri="{FF2B5EF4-FFF2-40B4-BE49-F238E27FC236}">
                <a16:creationId xmlns:a16="http://schemas.microsoft.com/office/drawing/2014/main" id="{19DAE5F8-9384-FE3C-F302-948303F7E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28" y="2481110"/>
            <a:ext cx="9888747" cy="278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0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XML is a markup language much like HTML and was designed to store and transport data.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With XML, the author must define both the tags and the document structure, where XML tags are not predefined like HTML tags.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XML provides a software- and hardware-independent way of storing, transporting, and sharing data.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XML 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8155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JSON 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19DAE5F8-9384-FE3C-F302-948303F7E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740" y="2940969"/>
            <a:ext cx="10650747" cy="188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JSON is a lightweight data-interchange format.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It is commonly used for transmitting data in web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applications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property has two parts: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name and a value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separated by a colon. 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XML is hard to read and leaves much to be desired in terms of coding. JSON was created to resolve these issues.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JSON WIRE PROTOCOL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463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 has a built-in package/module called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which can be used to work with JSON data.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json.loads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method is used to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parse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 JSON string and the result is a Python dictionary.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json.dumps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method is used to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convert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 Python dictionary to a JSON string.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JSON IN PYTHON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6440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data = '''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{ "Name": "Midocean university",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"Location": "United Arab Emirates",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"Contacts": 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{ "email": "contact@midocean.ae",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tel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": "+966-505281134"}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}'''</a:t>
            </a:r>
            <a:endParaRPr lang="en-US" dirty="0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JSON IN PYTHON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8557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…..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universityinfo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json.loads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(data)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print("Name:",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universityinfo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["name"])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print("Email:",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universityinfo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["Contact"]["email"])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universityinfo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json.dumps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(data)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universityinfo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4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JSON IN PYTHON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0606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Web pages are full of original, high-quality content that could be used for different reasons.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URL parts: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Protocol part,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https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Host name part,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en.wikipedia.org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Port number part, getting from the protocol.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Path part,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wiki/URL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Querystring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key and life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Fragment, such 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#History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60276"/>
            <a:ext cx="651871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WEB PAGE ACCESSING AND READING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64A2F46-8D82-B3CF-3A51-4429CF719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022" y="1781832"/>
            <a:ext cx="8853576" cy="50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6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63731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a Python package that allows you to access and interact with web pages using their URL’s (Uniform Resource Locator).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This facility of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provides the flexibility to run GET, POST, and PUT methods and mock the JSON data in the Python code.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module is not a built-in module, you need to install it manually.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pip install urllib3</a:t>
            </a:r>
            <a:endParaRPr lang="en-US" dirty="0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URLLIB MODULE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22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URLLIB MODULE COMPONENTS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diagram of a computer program&#10;&#10;Description automatically generated">
            <a:extLst>
              <a:ext uri="{FF2B5EF4-FFF2-40B4-BE49-F238E27FC236}">
                <a16:creationId xmlns:a16="http://schemas.microsoft.com/office/drawing/2014/main" id="{7B100AF3-5744-AF34-B404-ADC995BBF4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155" y="1867978"/>
            <a:ext cx="5589916" cy="399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45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Urllib.request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Used for opening and reading web pages. The main method if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urlopen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open the specified URL.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Urllib.parse</a:t>
            </a: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Used for parsing the parts of the URLs.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Urllib.error</a:t>
            </a: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Used for catching exceptions encountered when opening URLs and other errors.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URLLIB MODULE COMPONENTS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323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from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import request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help(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urllib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endParaRPr lang="en-US" dirty="0">
              <a:solidFill>
                <a:srgbClr val="00B0F0"/>
              </a:solidFill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(request))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resp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request.urlopen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('https://www.wikipedia.org')</a:t>
            </a:r>
            <a:endParaRPr lang="en-US">
              <a:solidFill>
                <a:srgbClr val="00B0F0"/>
              </a:solidFill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print(type(resp))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(resp))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ea typeface="Calibri" panose="020F0502020204030204"/>
                <a:cs typeface="Times New Roman"/>
              </a:rPr>
              <a:t>                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URLLIB DESCRIPTION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8766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…....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resp.code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resp.length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data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resp.read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 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print(type(data))  #page as bytes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html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data.decode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print(type(html))   #page as string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print(html) #page as html code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URLLIB DESCRIPTION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4728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WEB SCRAPING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diagram of a software&#10;&#10;Description automatically generated">
            <a:extLst>
              <a:ext uri="{FF2B5EF4-FFF2-40B4-BE49-F238E27FC236}">
                <a16:creationId xmlns:a16="http://schemas.microsoft.com/office/drawing/2014/main" id="{98F207A6-A95F-5366-F0B6-D09AFB382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268" y="1856048"/>
            <a:ext cx="7257690" cy="4022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7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web scraping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software will automatically crawl and extract data from multiple pages of websites based on your requirement.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Usually, the web pages are described as unstructured data.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Web Scraping is an automatic way to retrieve unstructured data from a website and store them in a structured format.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By automating this process, these software can extract huge amounts of data in a very short time.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WEB SCRAPING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208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web scraper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works as following: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Step 1: Making an HTTP request to a server.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Step 2: Extracting and parsing (or breaking down) the website’s code.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Step 3: Saving the relevant data locally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WEB SCRAPING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9625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from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urllib.request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urlopen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page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urlopen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http://data.pr4e.org/romeo.txt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')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word_count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dict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for line in page: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words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line.decode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().split()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for word in words: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word_count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[word]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word_count.get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(word, 0) + 1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word_count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WEB SCRAPING EXAMPLE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5732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de facto standard for making HTTP requests in Python.</a:t>
            </a:r>
            <a:endParaRPr lang="en-US" dirty="0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One of the most common HTTP methods is GET. The GET method indicates that you’re trying to get or retrieve data from a specified resource.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abstracts the complexities (in code writing and HTTP requests handling) of making requests behind a beautiful, simple API.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install the requests module.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pip install requests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REQUESTS MODULE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6950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TVmaze.com API.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COMPLETE API EXAMPLE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011BDCCB-3053-9931-3DF6-6E4D31856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814" y="2970482"/>
            <a:ext cx="9917501" cy="267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7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import requests,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pprint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"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https://api.tvmaze.com/singlesearch/shows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params = {"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q":"the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flash"}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response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requests.get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url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params)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if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response.status_code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== 200: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response.text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   #without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style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data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json.loads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response.text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print(data)         #json, but without good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formating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pprint.pprint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(data)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COMPLETE API EXAMPLE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676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if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response.status_code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== 200: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data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json.loads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response.text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name = data['name']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premiered = data['premiered']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summary = data['summary']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print(f"{name} premiered on {premiered}.")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print(summary)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else: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f"Error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: {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response.status_code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}")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E2447-A2FA-5877-613B-FB97DDD6C2A5}"/>
              </a:ext>
            </a:extLst>
          </p:cNvPr>
          <p:cNvSpPr txBox="1"/>
          <p:nvPr/>
        </p:nvSpPr>
        <p:spPr>
          <a:xfrm>
            <a:off x="2513150" y="1148465"/>
            <a:ext cx="651871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COMPLETE API EXAMPLE</a:t>
            </a:r>
            <a:endParaRPr lang="en-US" sz="2800" b="1" dirty="0">
              <a:solidFill>
                <a:schemeClr val="bg1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4680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2159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get the current weather for your location using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https://openweathermap.org/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website.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39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904</cp:revision>
  <dcterms:created xsi:type="dcterms:W3CDTF">2023-04-29T09:08:23Z</dcterms:created>
  <dcterms:modified xsi:type="dcterms:W3CDTF">2023-10-05T18:12:48Z</dcterms:modified>
</cp:coreProperties>
</file>