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50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FF00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FF00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FF00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FF00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25190" y="874521"/>
            <a:ext cx="5341619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FF00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710689" y="1559127"/>
            <a:ext cx="7501255" cy="3684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midocean.ae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765300" y="0"/>
            <a:ext cx="1518920" cy="1879600"/>
          </a:xfrm>
          <a:custGeom>
            <a:avLst/>
            <a:gdLst/>
            <a:ahLst/>
            <a:cxnLst/>
            <a:rect l="l" t="t" r="r" b="b"/>
            <a:pathLst>
              <a:path w="1518920" h="1879600">
                <a:moveTo>
                  <a:pt x="1366266" y="0"/>
                </a:moveTo>
                <a:lnTo>
                  <a:pt x="1073150" y="0"/>
                </a:lnTo>
                <a:lnTo>
                  <a:pt x="0" y="1100709"/>
                </a:lnTo>
                <a:lnTo>
                  <a:pt x="292989" y="1100709"/>
                </a:lnTo>
                <a:lnTo>
                  <a:pt x="1366266" y="0"/>
                </a:lnTo>
                <a:close/>
              </a:path>
              <a:path w="1518920" h="1879600">
                <a:moveTo>
                  <a:pt x="1518653" y="778891"/>
                </a:moveTo>
                <a:lnTo>
                  <a:pt x="1225550" y="778891"/>
                </a:lnTo>
                <a:lnTo>
                  <a:pt x="152400" y="1879600"/>
                </a:lnTo>
                <a:lnTo>
                  <a:pt x="445389" y="1879600"/>
                </a:lnTo>
                <a:lnTo>
                  <a:pt x="1518653" y="778891"/>
                </a:lnTo>
                <a:close/>
              </a:path>
            </a:pathLst>
          </a:custGeom>
          <a:solidFill>
            <a:srgbClr val="FFFFFF">
              <a:alpha val="70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707136" y="2886455"/>
            <a:ext cx="4575810" cy="3665854"/>
            <a:chOff x="707136" y="2886455"/>
            <a:chExt cx="4575810" cy="3665854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8660" y="4507991"/>
              <a:ext cx="4574286" cy="18249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7136" y="2886455"/>
              <a:ext cx="4575048" cy="182422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7323" y="3016249"/>
              <a:ext cx="4319524" cy="156972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49552" y="2948939"/>
              <a:ext cx="2522981" cy="78714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33272" y="3680459"/>
              <a:ext cx="1079754" cy="78714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45919" y="3680459"/>
              <a:ext cx="1829561" cy="78714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99815" y="3680459"/>
              <a:ext cx="1887474" cy="78714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12163" y="5600700"/>
              <a:ext cx="3364991" cy="951001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430147" y="5719025"/>
              <a:ext cx="3134360" cy="720090"/>
            </a:xfrm>
            <a:custGeom>
              <a:avLst/>
              <a:gdLst/>
              <a:ahLst/>
              <a:cxnLst/>
              <a:rect l="l" t="t" r="r" b="b"/>
              <a:pathLst>
                <a:path w="3134360" h="720089">
                  <a:moveTo>
                    <a:pt x="3013837" y="0"/>
                  </a:moveTo>
                  <a:lnTo>
                    <a:pt x="120015" y="0"/>
                  </a:lnTo>
                  <a:lnTo>
                    <a:pt x="73294" y="9431"/>
                  </a:lnTo>
                  <a:lnTo>
                    <a:pt x="35147" y="35152"/>
                  </a:lnTo>
                  <a:lnTo>
                    <a:pt x="9429" y="73300"/>
                  </a:lnTo>
                  <a:lnTo>
                    <a:pt x="0" y="120014"/>
                  </a:lnTo>
                  <a:lnTo>
                    <a:pt x="0" y="600062"/>
                  </a:lnTo>
                  <a:lnTo>
                    <a:pt x="9429" y="646777"/>
                  </a:lnTo>
                  <a:lnTo>
                    <a:pt x="35147" y="684925"/>
                  </a:lnTo>
                  <a:lnTo>
                    <a:pt x="73294" y="710645"/>
                  </a:lnTo>
                  <a:lnTo>
                    <a:pt x="120015" y="720077"/>
                  </a:lnTo>
                  <a:lnTo>
                    <a:pt x="3013837" y="720077"/>
                  </a:lnTo>
                  <a:lnTo>
                    <a:pt x="3060557" y="710645"/>
                  </a:lnTo>
                  <a:lnTo>
                    <a:pt x="3098704" y="684925"/>
                  </a:lnTo>
                  <a:lnTo>
                    <a:pt x="3124422" y="646777"/>
                  </a:lnTo>
                  <a:lnTo>
                    <a:pt x="3133852" y="600062"/>
                  </a:lnTo>
                  <a:lnTo>
                    <a:pt x="3133852" y="120014"/>
                  </a:lnTo>
                  <a:lnTo>
                    <a:pt x="3124422" y="73300"/>
                  </a:lnTo>
                  <a:lnTo>
                    <a:pt x="3098704" y="35152"/>
                  </a:lnTo>
                  <a:lnTo>
                    <a:pt x="3060557" y="9431"/>
                  </a:lnTo>
                  <a:lnTo>
                    <a:pt x="30138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430147" y="5719025"/>
              <a:ext cx="3134360" cy="720090"/>
            </a:xfrm>
            <a:custGeom>
              <a:avLst/>
              <a:gdLst/>
              <a:ahLst/>
              <a:cxnLst/>
              <a:rect l="l" t="t" r="r" b="b"/>
              <a:pathLst>
                <a:path w="3134360" h="720089">
                  <a:moveTo>
                    <a:pt x="0" y="120014"/>
                  </a:moveTo>
                  <a:lnTo>
                    <a:pt x="9429" y="73300"/>
                  </a:lnTo>
                  <a:lnTo>
                    <a:pt x="35147" y="35152"/>
                  </a:lnTo>
                  <a:lnTo>
                    <a:pt x="73294" y="9431"/>
                  </a:lnTo>
                  <a:lnTo>
                    <a:pt x="120015" y="0"/>
                  </a:lnTo>
                  <a:lnTo>
                    <a:pt x="3013837" y="0"/>
                  </a:lnTo>
                  <a:lnTo>
                    <a:pt x="3060557" y="9431"/>
                  </a:lnTo>
                  <a:lnTo>
                    <a:pt x="3098704" y="35152"/>
                  </a:lnTo>
                  <a:lnTo>
                    <a:pt x="3124422" y="73300"/>
                  </a:lnTo>
                  <a:lnTo>
                    <a:pt x="3133852" y="120014"/>
                  </a:lnTo>
                  <a:lnTo>
                    <a:pt x="3133852" y="600062"/>
                  </a:lnTo>
                  <a:lnTo>
                    <a:pt x="3124422" y="646777"/>
                  </a:lnTo>
                  <a:lnTo>
                    <a:pt x="3098704" y="684925"/>
                  </a:lnTo>
                  <a:lnTo>
                    <a:pt x="3060557" y="710645"/>
                  </a:lnTo>
                  <a:lnTo>
                    <a:pt x="3013837" y="720077"/>
                  </a:lnTo>
                  <a:lnTo>
                    <a:pt x="120015" y="720077"/>
                  </a:lnTo>
                  <a:lnTo>
                    <a:pt x="73294" y="710645"/>
                  </a:lnTo>
                  <a:lnTo>
                    <a:pt x="35147" y="684925"/>
                  </a:lnTo>
                  <a:lnTo>
                    <a:pt x="9429" y="646777"/>
                  </a:lnTo>
                  <a:lnTo>
                    <a:pt x="0" y="600062"/>
                  </a:lnTo>
                  <a:lnTo>
                    <a:pt x="0" y="120014"/>
                  </a:lnTo>
                  <a:close/>
                </a:path>
              </a:pathLst>
            </a:custGeom>
            <a:ln w="25400">
              <a:solidFill>
                <a:srgbClr val="8E5A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913635" y="5831535"/>
            <a:ext cx="21710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C00000"/>
                </a:solidFill>
                <a:latin typeface="Palatino Linotype"/>
                <a:cs typeface="Palatino Linotype"/>
              </a:rPr>
              <a:t>Lecture</a:t>
            </a:r>
            <a:r>
              <a:rPr sz="2800" b="1" spc="-60" dirty="0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sz="2800" b="1" dirty="0">
                <a:solidFill>
                  <a:srgbClr val="C00000"/>
                </a:solidFill>
                <a:latin typeface="Palatino Linotype"/>
                <a:cs typeface="Palatino Linotype"/>
              </a:rPr>
              <a:t>No.</a:t>
            </a:r>
            <a:r>
              <a:rPr sz="2800" b="1" spc="-50" dirty="0">
                <a:solidFill>
                  <a:srgbClr val="C00000"/>
                </a:solidFill>
                <a:latin typeface="Palatino Linotype"/>
                <a:cs typeface="Palatino Linotype"/>
              </a:rPr>
              <a:t> 2</a:t>
            </a:r>
            <a:endParaRPr sz="2800">
              <a:latin typeface="Palatino Linotype"/>
              <a:cs typeface="Palatino Linotype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711451" y="2316479"/>
            <a:ext cx="1732280" cy="787400"/>
            <a:chOff x="1711451" y="2316479"/>
            <a:chExt cx="1732280" cy="787400"/>
          </a:xfrm>
        </p:grpSpPr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11451" y="2316479"/>
              <a:ext cx="1192530" cy="787146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436875" y="2316479"/>
              <a:ext cx="1006601" cy="787146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620674" y="1712213"/>
            <a:ext cx="4805680" cy="24987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30" dirty="0">
                <a:solidFill>
                  <a:srgbClr val="C00000"/>
                </a:solidFill>
                <a:latin typeface="Times New Roman"/>
                <a:cs typeface="Times New Roman"/>
              </a:rPr>
              <a:t>PROJECT</a:t>
            </a:r>
            <a:r>
              <a:rPr sz="2800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spc="-80" dirty="0">
                <a:solidFill>
                  <a:srgbClr val="C00000"/>
                </a:solidFill>
                <a:latin typeface="Times New Roman"/>
                <a:cs typeface="Times New Roman"/>
              </a:rPr>
              <a:t>FEASIBILITY</a:t>
            </a:r>
            <a:r>
              <a:rPr sz="2800" spc="-4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spc="-140" dirty="0">
                <a:solidFill>
                  <a:srgbClr val="C00000"/>
                </a:solidFill>
                <a:latin typeface="Times New Roman"/>
                <a:cs typeface="Times New Roman"/>
              </a:rPr>
              <a:t>STUDY</a:t>
            </a:r>
            <a:endParaRPr sz="2800">
              <a:latin typeface="Times New Roman"/>
              <a:cs typeface="Times New Roman"/>
            </a:endParaRPr>
          </a:p>
          <a:p>
            <a:pPr marL="1311910">
              <a:lnSpc>
                <a:spcPct val="100000"/>
              </a:lnSpc>
              <a:spcBef>
                <a:spcPts val="2020"/>
              </a:spcBef>
            </a:pPr>
            <a:r>
              <a:rPr sz="2800" b="1" spc="-10" dirty="0">
                <a:solidFill>
                  <a:srgbClr val="00AFEF"/>
                </a:solidFill>
                <a:latin typeface="Calibri"/>
                <a:cs typeface="Calibri"/>
              </a:rPr>
              <a:t>PMG201</a:t>
            </a:r>
            <a:endParaRPr sz="2800">
              <a:latin typeface="Calibri"/>
              <a:cs typeface="Calibri"/>
            </a:endParaRPr>
          </a:p>
          <a:p>
            <a:pPr marR="132080" algn="ctr">
              <a:lnSpc>
                <a:spcPct val="100000"/>
              </a:lnSpc>
              <a:spcBef>
                <a:spcPts val="1610"/>
              </a:spcBef>
            </a:pPr>
            <a:r>
              <a:rPr sz="2800" b="1" dirty="0">
                <a:solidFill>
                  <a:srgbClr val="17375E"/>
                </a:solidFill>
                <a:latin typeface="Palatino Linotype"/>
                <a:cs typeface="Palatino Linotype"/>
              </a:rPr>
              <a:t>Prepared</a:t>
            </a:r>
            <a:r>
              <a:rPr sz="2800" b="1" spc="-114" dirty="0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sz="2800" b="1" spc="-25" dirty="0">
                <a:solidFill>
                  <a:srgbClr val="17375E"/>
                </a:solidFill>
                <a:latin typeface="Palatino Linotype"/>
                <a:cs typeface="Palatino Linotype"/>
              </a:rPr>
              <a:t>by</a:t>
            </a:r>
            <a:endParaRPr sz="2800">
              <a:latin typeface="Palatino Linotype"/>
              <a:cs typeface="Palatino Linotype"/>
            </a:endParaRPr>
          </a:p>
          <a:p>
            <a:pPr marR="43180" algn="ctr">
              <a:lnSpc>
                <a:spcPct val="100000"/>
              </a:lnSpc>
              <a:spcBef>
                <a:spcPts val="2405"/>
              </a:spcBef>
            </a:pPr>
            <a:r>
              <a:rPr sz="2800" b="1" dirty="0">
                <a:solidFill>
                  <a:srgbClr val="17375E"/>
                </a:solidFill>
                <a:latin typeface="Palatino Linotype"/>
                <a:cs typeface="Palatino Linotype"/>
              </a:rPr>
              <a:t>Dr.</a:t>
            </a:r>
            <a:r>
              <a:rPr sz="2800" b="1" spc="-55" dirty="0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sz="2800" b="1" dirty="0">
                <a:solidFill>
                  <a:srgbClr val="17375E"/>
                </a:solidFill>
                <a:latin typeface="Palatino Linotype"/>
                <a:cs typeface="Palatino Linotype"/>
              </a:rPr>
              <a:t>Nagwan</a:t>
            </a:r>
            <a:r>
              <a:rPr sz="2800" b="1" spc="-35" dirty="0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sz="2800" b="1" spc="-10" dirty="0">
                <a:solidFill>
                  <a:srgbClr val="17375E"/>
                </a:solidFill>
                <a:latin typeface="Palatino Linotype"/>
                <a:cs typeface="Palatino Linotype"/>
              </a:rPr>
              <a:t>Alqershi</a:t>
            </a:r>
            <a:endParaRPr sz="2800">
              <a:latin typeface="Palatino Linotype"/>
              <a:cs typeface="Palatino Linotyp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50617" y="1955673"/>
            <a:ext cx="5025390" cy="2159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4175" indent="-371475">
              <a:lnSpc>
                <a:spcPct val="100000"/>
              </a:lnSpc>
              <a:spcBef>
                <a:spcPts val="95"/>
              </a:spcBef>
              <a:buFont typeface="Calibri"/>
              <a:buAutoNum type="arabicPlain"/>
              <a:tabLst>
                <a:tab pos="384175" algn="l"/>
              </a:tabLst>
            </a:pPr>
            <a:r>
              <a:rPr sz="2800" b="1" dirty="0">
                <a:latin typeface="Calibri"/>
                <a:cs typeface="Calibri"/>
              </a:rPr>
              <a:t>Demand</a:t>
            </a:r>
            <a:r>
              <a:rPr sz="2800" b="1" spc="-14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Estimation.</a:t>
            </a:r>
            <a:endParaRPr sz="2800">
              <a:latin typeface="Calibri"/>
              <a:cs typeface="Calibri"/>
            </a:endParaRPr>
          </a:p>
          <a:p>
            <a:pPr marL="384175" indent="-371475">
              <a:lnSpc>
                <a:spcPct val="100000"/>
              </a:lnSpc>
              <a:buAutoNum type="arabicPlain"/>
              <a:tabLst>
                <a:tab pos="384175" algn="l"/>
              </a:tabLst>
            </a:pPr>
            <a:r>
              <a:rPr sz="2800" b="1" dirty="0">
                <a:latin typeface="Calibri"/>
                <a:cs typeface="Calibri"/>
              </a:rPr>
              <a:t>Benefit</a:t>
            </a:r>
            <a:r>
              <a:rPr sz="2800" b="1" spc="-114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Estimation.</a:t>
            </a:r>
            <a:endParaRPr sz="2800">
              <a:latin typeface="Calibri"/>
              <a:cs typeface="Calibri"/>
            </a:endParaRPr>
          </a:p>
          <a:p>
            <a:pPr marL="384175" indent="-371475">
              <a:lnSpc>
                <a:spcPct val="100000"/>
              </a:lnSpc>
              <a:spcBef>
                <a:spcPts val="5"/>
              </a:spcBef>
              <a:buAutoNum type="arabicPlain"/>
              <a:tabLst>
                <a:tab pos="384175" algn="l"/>
              </a:tabLst>
            </a:pPr>
            <a:r>
              <a:rPr sz="2800" b="1" dirty="0">
                <a:latin typeface="Calibri"/>
                <a:cs typeface="Calibri"/>
              </a:rPr>
              <a:t>Cost</a:t>
            </a:r>
            <a:r>
              <a:rPr sz="2800" b="1" spc="-13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Estimation.</a:t>
            </a:r>
            <a:endParaRPr sz="2800">
              <a:latin typeface="Calibri"/>
              <a:cs typeface="Calibri"/>
            </a:endParaRPr>
          </a:p>
          <a:p>
            <a:pPr marL="364490" indent="-351790">
              <a:lnSpc>
                <a:spcPct val="100000"/>
              </a:lnSpc>
              <a:buAutoNum type="arabicPeriod" startAt="4"/>
              <a:tabLst>
                <a:tab pos="364490" algn="l"/>
              </a:tabLst>
            </a:pPr>
            <a:r>
              <a:rPr sz="2800" b="1" spc="-10" dirty="0">
                <a:latin typeface="Calibri"/>
                <a:cs typeface="Calibri"/>
              </a:rPr>
              <a:t>Economic</a:t>
            </a:r>
            <a:r>
              <a:rPr sz="2800" b="1" spc="-15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Feasibility</a:t>
            </a:r>
            <a:r>
              <a:rPr sz="2800" b="1" spc="-100" dirty="0">
                <a:latin typeface="Calibri"/>
                <a:cs typeface="Calibri"/>
              </a:rPr>
              <a:t> </a:t>
            </a:r>
            <a:r>
              <a:rPr sz="2800" b="1" spc="-25" dirty="0">
                <a:latin typeface="Calibri"/>
                <a:cs typeface="Calibri"/>
              </a:rPr>
              <a:t>Evaluation.</a:t>
            </a:r>
            <a:endParaRPr sz="2800">
              <a:latin typeface="Calibri"/>
              <a:cs typeface="Calibri"/>
            </a:endParaRPr>
          </a:p>
          <a:p>
            <a:pPr marL="368935" indent="-356235">
              <a:lnSpc>
                <a:spcPct val="100000"/>
              </a:lnSpc>
              <a:buAutoNum type="arabicPeriod" startAt="4"/>
              <a:tabLst>
                <a:tab pos="368935" algn="l"/>
              </a:tabLst>
            </a:pPr>
            <a:r>
              <a:rPr sz="2800" b="1" dirty="0">
                <a:latin typeface="Calibri"/>
                <a:cs typeface="Calibri"/>
              </a:rPr>
              <a:t>Financial</a:t>
            </a:r>
            <a:r>
              <a:rPr sz="2800" b="1" spc="-15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Feasibility</a:t>
            </a:r>
            <a:r>
              <a:rPr sz="2800" b="1" spc="-7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Analysis.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63720" y="1049019"/>
            <a:ext cx="4897120" cy="78993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03650" y="1491233"/>
            <a:ext cx="435356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Demand</a:t>
            </a:r>
            <a:r>
              <a:rPr sz="3200" spc="-85" dirty="0"/>
              <a:t> </a:t>
            </a:r>
            <a:r>
              <a:rPr sz="3200" spc="-10" dirty="0"/>
              <a:t>Estimation</a:t>
            </a:r>
            <a:endParaRPr sz="320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2018842"/>
            <a:ext cx="3987800" cy="36703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599946" y="2577845"/>
            <a:ext cx="3677285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469265" algn="l"/>
              </a:tabLst>
            </a:pPr>
            <a:r>
              <a:rPr sz="2800" b="1" spc="-10" dirty="0">
                <a:latin typeface="Calibri"/>
                <a:cs typeface="Calibri"/>
              </a:rPr>
              <a:t>Consumer</a:t>
            </a:r>
            <a:r>
              <a:rPr sz="2800" b="1" spc="-13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Interviews.</a:t>
            </a:r>
            <a:endParaRPr sz="28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 MT"/>
              <a:buChar char="•"/>
              <a:tabLst>
                <a:tab pos="469265" algn="l"/>
              </a:tabLst>
            </a:pPr>
            <a:r>
              <a:rPr sz="2800" b="1" spc="-35" dirty="0">
                <a:latin typeface="Calibri"/>
                <a:cs typeface="Calibri"/>
              </a:rPr>
              <a:t>Market</a:t>
            </a:r>
            <a:r>
              <a:rPr sz="2800" b="1" spc="-11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Experiments.</a:t>
            </a:r>
            <a:endParaRPr sz="2800">
              <a:latin typeface="Calibri"/>
              <a:cs typeface="Calibri"/>
            </a:endParaRPr>
          </a:p>
          <a:p>
            <a:pPr marL="469265" indent="-456565">
              <a:lnSpc>
                <a:spcPct val="100000"/>
              </a:lnSpc>
              <a:buFont typeface="Arial MT"/>
              <a:buChar char="•"/>
              <a:tabLst>
                <a:tab pos="469265" algn="l"/>
              </a:tabLst>
            </a:pPr>
            <a:r>
              <a:rPr sz="2800" b="1" spc="-25" dirty="0">
                <a:latin typeface="Calibri"/>
                <a:cs typeface="Calibri"/>
              </a:rPr>
              <a:t>Regression</a:t>
            </a:r>
            <a:r>
              <a:rPr sz="2800" b="1" spc="-7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Analysis.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95146" y="1431417"/>
            <a:ext cx="5490210" cy="3378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Demand</a:t>
            </a:r>
            <a:r>
              <a:rPr sz="2200" b="1" u="heavy" spc="-1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200" b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Estimation:</a:t>
            </a:r>
            <a:endParaRPr sz="2200">
              <a:latin typeface="Calibri"/>
              <a:cs typeface="Calibri"/>
            </a:endParaRPr>
          </a:p>
          <a:p>
            <a:pPr marL="12700" marR="5080" indent="63500">
              <a:lnSpc>
                <a:spcPct val="100000"/>
              </a:lnSpc>
            </a:pPr>
            <a:r>
              <a:rPr sz="2200" spc="-10" dirty="0">
                <a:latin typeface="Calibri"/>
                <a:cs typeface="Calibri"/>
              </a:rPr>
              <a:t>Estimating</a:t>
            </a:r>
            <a:r>
              <a:rPr sz="2200" spc="-9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future</a:t>
            </a:r>
            <a:r>
              <a:rPr sz="2200" spc="-8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demand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for</a:t>
            </a:r>
            <a:r>
              <a:rPr sz="2200" spc="-8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products, </a:t>
            </a:r>
            <a:r>
              <a:rPr sz="2200" dirty="0">
                <a:latin typeface="Calibri"/>
                <a:cs typeface="Calibri"/>
              </a:rPr>
              <a:t>either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existing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or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new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is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significant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aspect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of </a:t>
            </a:r>
            <a:r>
              <a:rPr sz="2200" dirty="0">
                <a:latin typeface="Calibri"/>
                <a:cs typeface="Calibri"/>
              </a:rPr>
              <a:t>demand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analysis.</a:t>
            </a:r>
            <a:r>
              <a:rPr sz="2200" spc="3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manager</a:t>
            </a:r>
            <a:r>
              <a:rPr sz="2200" spc="-8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needs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to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have </a:t>
            </a:r>
            <a:r>
              <a:rPr sz="2200" spc="-25" dirty="0">
                <a:latin typeface="Calibri"/>
                <a:cs typeface="Calibri"/>
              </a:rPr>
              <a:t>information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about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spc="-30" dirty="0">
                <a:latin typeface="Calibri"/>
                <a:cs typeface="Calibri"/>
              </a:rPr>
              <a:t>likely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future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demand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of</a:t>
            </a:r>
            <a:r>
              <a:rPr sz="2200" spc="5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its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product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to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enable</a:t>
            </a:r>
            <a:r>
              <a:rPr sz="2200" spc="-9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firm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to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produce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the </a:t>
            </a:r>
            <a:r>
              <a:rPr sz="2200" spc="-20" dirty="0">
                <a:latin typeface="Calibri"/>
                <a:cs typeface="Calibri"/>
              </a:rPr>
              <a:t>required</a:t>
            </a:r>
            <a:r>
              <a:rPr sz="2200" spc="-8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quantities</a:t>
            </a:r>
            <a:r>
              <a:rPr sz="2200" spc="-10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product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at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right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time </a:t>
            </a:r>
            <a:r>
              <a:rPr sz="2200" dirty="0">
                <a:latin typeface="Calibri"/>
                <a:cs typeface="Calibri"/>
              </a:rPr>
              <a:t>and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arrange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well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in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advance</a:t>
            </a:r>
            <a:r>
              <a:rPr sz="2200" spc="-10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for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various </a:t>
            </a:r>
            <a:r>
              <a:rPr sz="2200" dirty="0">
                <a:latin typeface="Calibri"/>
                <a:cs typeface="Calibri"/>
              </a:rPr>
              <a:t>inputs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35" dirty="0">
                <a:latin typeface="Calibri"/>
                <a:cs typeface="Calibri"/>
              </a:rPr>
              <a:t>(like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spc="-75" dirty="0">
                <a:latin typeface="Calibri"/>
                <a:cs typeface="Calibri"/>
              </a:rPr>
              <a:t>labor, </a:t>
            </a:r>
            <a:r>
              <a:rPr sz="2200" spc="-35" dirty="0">
                <a:latin typeface="Calibri"/>
                <a:cs typeface="Calibri"/>
              </a:rPr>
              <a:t>raw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material,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.)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as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well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as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to </a:t>
            </a:r>
            <a:r>
              <a:rPr sz="2200" spc="-10" dirty="0">
                <a:latin typeface="Calibri"/>
                <a:cs typeface="Calibri"/>
              </a:rPr>
              <a:t>pursue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optimal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pricing</a:t>
            </a:r>
            <a:r>
              <a:rPr sz="2200" spc="-9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strategies. </a:t>
            </a:r>
            <a:r>
              <a:rPr sz="2200" dirty="0">
                <a:latin typeface="Calibri"/>
                <a:cs typeface="Calibri"/>
              </a:rPr>
              <a:t>machines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etc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6408" y="1593850"/>
            <a:ext cx="3990339" cy="3670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23746" y="1960829"/>
            <a:ext cx="5398135" cy="2586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2320290" algn="l"/>
                <a:tab pos="4028440" algn="l"/>
              </a:tabLst>
            </a:pPr>
            <a:r>
              <a:rPr sz="2400" dirty="0">
                <a:latin typeface="Calibri"/>
                <a:cs typeface="Calibri"/>
              </a:rPr>
              <a:t>Demand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estimation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forecasting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means </a:t>
            </a: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predicting</a:t>
            </a:r>
            <a:r>
              <a:rPr sz="2400" spc="-12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future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demand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for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product </a:t>
            </a:r>
            <a:r>
              <a:rPr sz="2400" dirty="0">
                <a:latin typeface="Calibri"/>
                <a:cs typeface="Calibri"/>
              </a:rPr>
              <a:t>under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given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conditions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helping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spc="-10" dirty="0">
                <a:latin typeface="Calibri"/>
                <a:cs typeface="Calibri"/>
              </a:rPr>
              <a:t>manager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making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decisions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regard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 </a:t>
            </a:r>
            <a:r>
              <a:rPr sz="2400" spc="-20" dirty="0">
                <a:latin typeface="Calibri"/>
                <a:cs typeface="Calibri"/>
              </a:rPr>
              <a:t>production,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sales,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investment,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expansion, employment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manpower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etc.,</a:t>
            </a:r>
            <a:r>
              <a:rPr sz="2400" dirty="0">
                <a:latin typeface="Calibri"/>
                <a:cs typeface="Calibri"/>
              </a:rPr>
              <a:t>	both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dirty="0">
                <a:latin typeface="Calibri"/>
                <a:cs typeface="Calibri"/>
              </a:rPr>
              <a:t>short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run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well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long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run.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0" y="1593850"/>
            <a:ext cx="3990340" cy="3670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15795" y="1536649"/>
            <a:ext cx="31578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u="heavy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1-</a:t>
            </a:r>
            <a:r>
              <a:rPr b="1" u="heavy" spc="-95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Consumer</a:t>
            </a:r>
            <a:r>
              <a:rPr b="1" u="heavy" spc="-65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1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Interviews</a:t>
            </a:r>
            <a:r>
              <a:rPr b="1" u="heavy" spc="-7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15795" y="2268473"/>
            <a:ext cx="4075429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180" dirty="0">
                <a:latin typeface="Calibri"/>
                <a:cs typeface="Calibri"/>
              </a:rPr>
              <a:t>To</a:t>
            </a:r>
            <a:r>
              <a:rPr sz="2400" spc="-1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obtain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information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concerning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demand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function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for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60" dirty="0">
                <a:latin typeface="Calibri"/>
                <a:cs typeface="Calibri"/>
              </a:rPr>
              <a:t>a </a:t>
            </a:r>
            <a:r>
              <a:rPr sz="2400" dirty="0">
                <a:latin typeface="Calibri"/>
                <a:cs typeface="Calibri"/>
              </a:rPr>
              <a:t>particular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product,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firms </a:t>
            </a:r>
            <a:r>
              <a:rPr sz="2400" spc="-20" dirty="0">
                <a:latin typeface="Calibri"/>
                <a:cs typeface="Calibri"/>
              </a:rPr>
              <a:t>frequently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interview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consumers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administer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questionnaires </a:t>
            </a:r>
            <a:r>
              <a:rPr sz="2400" spc="-20" dirty="0">
                <a:latin typeface="Calibri"/>
                <a:cs typeface="Calibri"/>
              </a:rPr>
              <a:t>concerning</a:t>
            </a:r>
            <a:r>
              <a:rPr sz="2400" spc="-1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buying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habits, </a:t>
            </a:r>
            <a:r>
              <a:rPr sz="2400" dirty="0">
                <a:latin typeface="Calibri"/>
                <a:cs typeface="Calibri"/>
              </a:rPr>
              <a:t>motives,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intentions.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0" y="1478280"/>
            <a:ext cx="4358640" cy="38684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8762"/>
            <a:ext cx="2957829" cy="75590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15795" y="1334211"/>
            <a:ext cx="31578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u="heavy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1-</a:t>
            </a:r>
            <a:r>
              <a:rPr b="1" u="heavy" spc="-95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Consumer</a:t>
            </a:r>
            <a:r>
              <a:rPr b="1" u="heavy" spc="-65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1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Interviews</a:t>
            </a:r>
            <a:r>
              <a:rPr b="1" u="heavy" spc="-7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828545" y="2104771"/>
            <a:ext cx="4622800" cy="2952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566545" algn="l"/>
                <a:tab pos="1934210" algn="l"/>
                <a:tab pos="2297430" algn="l"/>
                <a:tab pos="2859405" algn="l"/>
                <a:tab pos="3909695" algn="l"/>
              </a:tabLst>
            </a:pPr>
            <a:r>
              <a:rPr sz="2400" dirty="0">
                <a:latin typeface="Calibri"/>
                <a:cs typeface="Calibri"/>
              </a:rPr>
              <a:t>Firms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may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also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run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focus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groups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an </a:t>
            </a:r>
            <a:r>
              <a:rPr sz="2400" spc="-30" dirty="0">
                <a:latin typeface="Calibri"/>
                <a:cs typeface="Calibri"/>
              </a:rPr>
              <a:t>attempt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discern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consumers’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tastes. </a:t>
            </a:r>
            <a:r>
              <a:rPr sz="2400" dirty="0">
                <a:latin typeface="Calibri"/>
                <a:cs typeface="Calibri"/>
              </a:rPr>
              <a:t>Despite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limitations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consumer interviews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questionnaires,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many managers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believe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that</a:t>
            </a:r>
            <a:r>
              <a:rPr sz="2400" dirty="0">
                <a:latin typeface="Calibri"/>
                <a:cs typeface="Calibri"/>
              </a:rPr>
              <a:t>	such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surveys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reveal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great</a:t>
            </a:r>
            <a:r>
              <a:rPr sz="2400" dirty="0">
                <a:latin typeface="Calibri"/>
                <a:cs typeface="Calibri"/>
              </a:rPr>
              <a:t>	deal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about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how </a:t>
            </a:r>
            <a:r>
              <a:rPr sz="2400" dirty="0">
                <a:latin typeface="Calibri"/>
                <a:cs typeface="Calibri"/>
              </a:rPr>
              <a:t>their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firms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can</a:t>
            </a:r>
            <a:r>
              <a:rPr sz="2400" dirty="0">
                <a:latin typeface="Calibri"/>
                <a:cs typeface="Calibri"/>
              </a:rPr>
              <a:t>	serve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market better.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15200" y="1354074"/>
            <a:ext cx="4358640" cy="38684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4000" y="8318"/>
            <a:ext cx="2957829" cy="68433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735582" y="1815846"/>
            <a:ext cx="4890135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442085" algn="l"/>
                <a:tab pos="3460115" algn="l"/>
              </a:tabLst>
            </a:pPr>
            <a:r>
              <a:rPr sz="24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2-</a:t>
            </a:r>
            <a:r>
              <a:rPr sz="2400" b="1" u="heavy" spc="-7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400" b="1" u="heavy" spc="-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Market</a:t>
            </a:r>
            <a:r>
              <a:rPr sz="2400" b="1" u="heavy" spc="-5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400" b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Experiments</a:t>
            </a:r>
            <a:r>
              <a:rPr sz="2400" b="1" u="heavy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4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:</a:t>
            </a:r>
            <a:r>
              <a:rPr sz="2400" b="1" u="heavy" spc="-5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400" b="1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Amethod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of </a:t>
            </a:r>
            <a:r>
              <a:rPr sz="2400" spc="-10" dirty="0">
                <a:latin typeface="Calibri"/>
                <a:cs typeface="Calibri"/>
              </a:rPr>
              <a:t>estimating</a:t>
            </a:r>
            <a:r>
              <a:rPr sz="2400" dirty="0">
                <a:latin typeface="Calibri"/>
                <a:cs typeface="Calibri"/>
              </a:rPr>
              <a:t>	the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demand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curve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for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a </a:t>
            </a:r>
            <a:r>
              <a:rPr sz="2400" dirty="0">
                <a:latin typeface="Calibri"/>
                <a:cs typeface="Calibri"/>
              </a:rPr>
              <a:t>particular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commodity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carry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out </a:t>
            </a:r>
            <a:r>
              <a:rPr sz="2400" spc="-10" dirty="0">
                <a:latin typeface="Calibri"/>
                <a:cs typeface="Calibri"/>
              </a:rPr>
              <a:t>direct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35" dirty="0">
                <a:latin typeface="Calibri"/>
                <a:cs typeface="Calibri"/>
              </a:rPr>
              <a:t>market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experiments.</a:t>
            </a:r>
            <a:r>
              <a:rPr sz="2400" dirty="0">
                <a:latin typeface="Calibri"/>
                <a:cs typeface="Calibri"/>
              </a:rPr>
              <a:t>	The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idea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is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vary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price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product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while </a:t>
            </a:r>
            <a:r>
              <a:rPr sz="2400" spc="-30" dirty="0">
                <a:latin typeface="Calibri"/>
                <a:cs typeface="Calibri"/>
              </a:rPr>
              <a:t>attempting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35" dirty="0">
                <a:latin typeface="Calibri"/>
                <a:cs typeface="Calibri"/>
              </a:rPr>
              <a:t>keep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other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market conditions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fairly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stable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(or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take </a:t>
            </a:r>
            <a:r>
              <a:rPr sz="2400" spc="-10" dirty="0">
                <a:latin typeface="Calibri"/>
                <a:cs typeface="Calibri"/>
              </a:rPr>
              <a:t>changes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other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35" dirty="0">
                <a:latin typeface="Calibri"/>
                <a:cs typeface="Calibri"/>
              </a:rPr>
              <a:t>market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conditions</a:t>
            </a:r>
            <a:r>
              <a:rPr sz="2400" spc="-12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into </a:t>
            </a:r>
            <a:r>
              <a:rPr sz="2400" spc="-10" dirty="0">
                <a:latin typeface="Calibri"/>
                <a:cs typeface="Calibri"/>
              </a:rPr>
              <a:t>accountnother).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04531" y="1422908"/>
            <a:ext cx="4155440" cy="374904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760846" y="6438087"/>
            <a:ext cx="2021839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  <a:hlinkClick r:id="rId4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71217" y="1274445"/>
            <a:ext cx="292925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u="heavy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2-</a:t>
            </a:r>
            <a:r>
              <a:rPr sz="2300" b="1" u="heavy" spc="-5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300" b="1" u="heavy" spc="-1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Market</a:t>
            </a:r>
            <a:r>
              <a:rPr sz="2300" b="1" u="heavy" spc="-75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300" b="1" u="heavy" spc="-1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Experiments</a:t>
            </a:r>
            <a:r>
              <a:rPr sz="2300" b="1" u="heavy" spc="-55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sz="2300" b="1" u="heavy" spc="-50" dirty="0"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: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53310" y="2242261"/>
            <a:ext cx="3377565" cy="28314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300" spc="-30" dirty="0">
                <a:latin typeface="Calibri"/>
                <a:cs typeface="Calibri"/>
              </a:rPr>
              <a:t>Before</a:t>
            </a:r>
            <a:r>
              <a:rPr sz="2300" spc="-5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carrying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out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</a:t>
            </a:r>
            <a:r>
              <a:rPr sz="2300" spc="-45" dirty="0">
                <a:latin typeface="Calibri"/>
                <a:cs typeface="Calibri"/>
              </a:rPr>
              <a:t> </a:t>
            </a:r>
            <a:r>
              <a:rPr sz="2300" spc="-35" dirty="0">
                <a:latin typeface="Calibri"/>
                <a:cs typeface="Calibri"/>
              </a:rPr>
              <a:t>market </a:t>
            </a:r>
            <a:r>
              <a:rPr sz="2300" spc="-20" dirty="0">
                <a:latin typeface="Calibri"/>
                <a:cs typeface="Calibri"/>
              </a:rPr>
              <a:t>experiment,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weigh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the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costs against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the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benefits.</a:t>
            </a:r>
            <a:r>
              <a:rPr sz="2300" spc="-3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Direct </a:t>
            </a:r>
            <a:r>
              <a:rPr sz="2300" spc="-25" dirty="0">
                <a:latin typeface="Calibri"/>
                <a:cs typeface="Calibri"/>
              </a:rPr>
              <a:t>experimentation</a:t>
            </a:r>
            <a:r>
              <a:rPr sz="2300" spc="-4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can</a:t>
            </a:r>
            <a:r>
              <a:rPr sz="2300" spc="-45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be </a:t>
            </a:r>
            <a:r>
              <a:rPr sz="2300" spc="-20" dirty="0">
                <a:latin typeface="Calibri"/>
                <a:cs typeface="Calibri"/>
              </a:rPr>
              <a:t>expensive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or</a:t>
            </a:r>
            <a:r>
              <a:rPr sz="2300" spc="-3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risky</a:t>
            </a:r>
            <a:r>
              <a:rPr sz="2300" spc="-5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because </a:t>
            </a:r>
            <a:r>
              <a:rPr sz="2300" spc="-25" dirty="0">
                <a:latin typeface="Calibri"/>
                <a:cs typeface="Calibri"/>
              </a:rPr>
              <a:t>customers</a:t>
            </a:r>
            <a:r>
              <a:rPr sz="2300" spc="-10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may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be</a:t>
            </a:r>
            <a:r>
              <a:rPr sz="2300" spc="-4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lost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and </a:t>
            </a:r>
            <a:r>
              <a:rPr sz="2300" spc="-10" dirty="0">
                <a:latin typeface="Calibri"/>
                <a:cs typeface="Calibri"/>
              </a:rPr>
              <a:t>profits</a:t>
            </a:r>
            <a:r>
              <a:rPr sz="2300" spc="-4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cut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by</a:t>
            </a:r>
            <a:r>
              <a:rPr sz="2300" spc="-45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the </a:t>
            </a:r>
            <a:r>
              <a:rPr sz="2300" spc="-10" dirty="0">
                <a:latin typeface="Calibri"/>
                <a:cs typeface="Calibri"/>
              </a:rPr>
              <a:t>experiment.</a:t>
            </a:r>
            <a:endParaRPr sz="23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82434" y="1156335"/>
            <a:ext cx="4792980" cy="41808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71346" y="1656969"/>
            <a:ext cx="4044315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537845" algn="l"/>
                <a:tab pos="1135380" algn="l"/>
                <a:tab pos="1386840" algn="l"/>
                <a:tab pos="2559050" algn="l"/>
                <a:tab pos="3008630" algn="l"/>
              </a:tabLst>
            </a:pP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3-</a:t>
            </a:r>
            <a:r>
              <a:rPr sz="2400" b="1" spc="-7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Regression</a:t>
            </a:r>
            <a:r>
              <a:rPr sz="2400" b="1" spc="-8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Analysis:</a:t>
            </a:r>
            <a:r>
              <a:rPr sz="2400" b="1" spc="6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Although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consumer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interviews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direct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30" dirty="0">
                <a:latin typeface="Calibri"/>
                <a:cs typeface="Calibri"/>
              </a:rPr>
              <a:t>market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experiments </a:t>
            </a:r>
            <a:r>
              <a:rPr sz="2400" spc="-25" dirty="0">
                <a:latin typeface="Calibri"/>
                <a:cs typeface="Calibri"/>
              </a:rPr>
              <a:t>are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important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sources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of information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concerning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demand </a:t>
            </a:r>
            <a:r>
              <a:rPr sz="2400" dirty="0">
                <a:latin typeface="Calibri"/>
                <a:cs typeface="Calibri"/>
              </a:rPr>
              <a:t>functions,</a:t>
            </a:r>
            <a:r>
              <a:rPr sz="2400" spc="-1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they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not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used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as </a:t>
            </a:r>
            <a:r>
              <a:rPr sz="2400" spc="-10" dirty="0">
                <a:latin typeface="Calibri"/>
                <a:cs typeface="Calibri"/>
              </a:rPr>
              <a:t>often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regression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analysis.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32779" y="1409700"/>
            <a:ext cx="4775200" cy="33731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71625" y="1566164"/>
            <a:ext cx="4113529" cy="3318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175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3-</a:t>
            </a:r>
            <a:r>
              <a:rPr sz="2400" b="1" spc="-7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Regression</a:t>
            </a:r>
            <a:r>
              <a:rPr sz="2400" b="1" spc="-8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Analysis: </a:t>
            </a:r>
            <a:r>
              <a:rPr sz="2400" spc="-20" dirty="0">
                <a:latin typeface="Calibri"/>
                <a:cs typeface="Calibri"/>
              </a:rPr>
              <a:t>Regression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analysis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describes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spc="-40" dirty="0">
                <a:latin typeface="Calibri"/>
                <a:cs typeface="Calibri"/>
              </a:rPr>
              <a:t>way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which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variable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is related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another.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2400" spc="-20" dirty="0">
                <a:latin typeface="Calibri"/>
                <a:cs typeface="Calibri"/>
              </a:rPr>
              <a:t>Regression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analysis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derives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an </a:t>
            </a:r>
            <a:r>
              <a:rPr sz="2400" spc="-10" dirty="0">
                <a:latin typeface="Calibri"/>
                <a:cs typeface="Calibri"/>
              </a:rPr>
              <a:t>equation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that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used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 </a:t>
            </a:r>
            <a:r>
              <a:rPr sz="2400" spc="-20" dirty="0">
                <a:latin typeface="Calibri"/>
                <a:cs typeface="Calibri"/>
              </a:rPr>
              <a:t>estimate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unknown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value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of </a:t>
            </a:r>
            <a:r>
              <a:rPr sz="2400" dirty="0">
                <a:latin typeface="Calibri"/>
                <a:cs typeface="Calibri"/>
              </a:rPr>
              <a:t>one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variable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based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known value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other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variable</a:t>
            </a:r>
            <a:r>
              <a:rPr sz="2400" spc="-10" dirty="0">
                <a:solidFill>
                  <a:srgbClr val="B7DEE8"/>
                </a:solidFill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77559" y="1483360"/>
            <a:ext cx="4775199" cy="337312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38727" y="1760347"/>
            <a:ext cx="359917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/>
              <a:t>Benefit</a:t>
            </a:r>
            <a:r>
              <a:rPr sz="2800" spc="-125" dirty="0"/>
              <a:t> </a:t>
            </a:r>
            <a:r>
              <a:rPr sz="2800" spc="-10" dirty="0"/>
              <a:t>estimation</a:t>
            </a:r>
            <a:endParaRPr sz="28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01975" y="2554097"/>
            <a:ext cx="5803900" cy="277621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15541" y="1679270"/>
            <a:ext cx="3899535" cy="695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dirty="0">
                <a:latin typeface="Calibri"/>
                <a:cs typeface="Calibri"/>
              </a:rPr>
              <a:t>Benefit</a:t>
            </a:r>
            <a:r>
              <a:rPr sz="2200" b="1" spc="-65" dirty="0"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92CDDD"/>
                </a:solidFill>
                <a:latin typeface="Calibri"/>
                <a:cs typeface="Calibri"/>
              </a:rPr>
              <a:t>estimation</a:t>
            </a:r>
            <a:r>
              <a:rPr sz="2200" b="1" spc="-40" dirty="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starts</a:t>
            </a:r>
            <a:r>
              <a:rPr sz="2200" b="1" spc="-85" dirty="0"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92CDDD"/>
                </a:solidFill>
                <a:latin typeface="Calibri"/>
                <a:cs typeface="Calibri"/>
              </a:rPr>
              <a:t>with</a:t>
            </a:r>
            <a:r>
              <a:rPr sz="2200" b="1" spc="-100" dirty="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sz="2200" b="1" spc="-25" dirty="0">
                <a:solidFill>
                  <a:srgbClr val="92CDDD"/>
                </a:solidFill>
                <a:latin typeface="Calibri"/>
                <a:cs typeface="Calibri"/>
              </a:rPr>
              <a:t>the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200" b="1" spc="-10" dirty="0">
                <a:latin typeface="Calibri"/>
                <a:cs typeface="Calibri"/>
              </a:rPr>
              <a:t>identification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92CDDD"/>
                </a:solidFill>
                <a:latin typeface="Calibri"/>
                <a:cs typeface="Calibri"/>
              </a:rPr>
              <a:t>of</a:t>
            </a:r>
            <a:r>
              <a:rPr sz="2200" b="1" spc="-75" dirty="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92CDDD"/>
                </a:solidFill>
                <a:latin typeface="Calibri"/>
                <a:cs typeface="Calibri"/>
              </a:rPr>
              <a:t>benefit</a:t>
            </a:r>
            <a:r>
              <a:rPr sz="2200" b="1" spc="-55" dirty="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92CDDD"/>
                </a:solidFill>
                <a:latin typeface="Calibri"/>
                <a:cs typeface="Calibri"/>
              </a:rPr>
              <a:t>items.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91158" y="2428112"/>
            <a:ext cx="4401185" cy="2708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919480" algn="l"/>
                <a:tab pos="3083560" algn="l"/>
              </a:tabLst>
            </a:pPr>
            <a:r>
              <a:rPr sz="2200" b="1" dirty="0">
                <a:latin typeface="Calibri"/>
                <a:cs typeface="Calibri"/>
              </a:rPr>
              <a:t>Benefit</a:t>
            </a:r>
            <a:r>
              <a:rPr sz="2200" b="1" spc="-10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items</a:t>
            </a:r>
            <a:r>
              <a:rPr sz="2200" b="1" spc="-114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vary</a:t>
            </a:r>
            <a:r>
              <a:rPr sz="2200" b="1" spc="-1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greatly</a:t>
            </a:r>
            <a:r>
              <a:rPr sz="2200" b="1" dirty="0">
                <a:latin typeface="Calibri"/>
                <a:cs typeface="Calibri"/>
              </a:rPr>
              <a:t>	</a:t>
            </a:r>
            <a:r>
              <a:rPr sz="2200" b="1" spc="-10" dirty="0">
                <a:latin typeface="Calibri"/>
                <a:cs typeface="Calibri"/>
              </a:rPr>
              <a:t>according </a:t>
            </a: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-6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the</a:t>
            </a:r>
            <a:r>
              <a:rPr sz="2200" b="1" spc="-55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characteristics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and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contents</a:t>
            </a:r>
            <a:r>
              <a:rPr sz="2200" b="1" spc="-55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of </a:t>
            </a:r>
            <a:r>
              <a:rPr sz="2200" b="1" spc="-10" dirty="0">
                <a:latin typeface="Calibri"/>
                <a:cs typeface="Calibri"/>
              </a:rPr>
              <a:t>projects,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and</a:t>
            </a:r>
            <a:r>
              <a:rPr sz="2200" b="1" spc="39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they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need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-35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be </a:t>
            </a:r>
            <a:r>
              <a:rPr sz="2200" b="1" dirty="0">
                <a:latin typeface="Calibri"/>
                <a:cs typeface="Calibri"/>
              </a:rPr>
              <a:t>subdivided</a:t>
            </a:r>
            <a:r>
              <a:rPr sz="2200" b="1" spc="38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according</a:t>
            </a:r>
            <a:r>
              <a:rPr sz="2200" b="1" spc="-2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-6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project</a:t>
            </a:r>
            <a:r>
              <a:rPr sz="2200" b="1" spc="-3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plans </a:t>
            </a:r>
            <a:r>
              <a:rPr sz="2200" b="1" spc="-20" dirty="0">
                <a:latin typeface="Calibri"/>
                <a:cs typeface="Calibri"/>
              </a:rPr>
              <a:t>submitted</a:t>
            </a:r>
            <a:r>
              <a:rPr sz="2200" b="1" spc="-7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by</a:t>
            </a:r>
            <a:r>
              <a:rPr sz="2200" b="1" spc="-8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the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competent</a:t>
            </a:r>
            <a:r>
              <a:rPr sz="2200" b="1" spc="325" dirty="0">
                <a:latin typeface="Calibri"/>
                <a:cs typeface="Calibri"/>
              </a:rPr>
              <a:t> </a:t>
            </a:r>
            <a:r>
              <a:rPr sz="2200" b="1" spc="-35" dirty="0">
                <a:latin typeface="Calibri"/>
                <a:cs typeface="Calibri"/>
              </a:rPr>
              <a:t>ministry. </a:t>
            </a:r>
            <a:r>
              <a:rPr sz="2200" b="1" dirty="0">
                <a:latin typeface="Calibri"/>
                <a:cs typeface="Calibri"/>
              </a:rPr>
              <a:t>Once</a:t>
            </a:r>
            <a:r>
              <a:rPr sz="2200" b="1" spc="-5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they</a:t>
            </a:r>
            <a:r>
              <a:rPr sz="2200" b="1" spc="-3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are</a:t>
            </a:r>
            <a:r>
              <a:rPr sz="2200" b="1" spc="38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identified,</a:t>
            </a:r>
            <a:r>
              <a:rPr sz="2200" b="1" spc="-9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opportunity </a:t>
            </a:r>
            <a:r>
              <a:rPr sz="2200" b="1" dirty="0">
                <a:latin typeface="Calibri"/>
                <a:cs typeface="Calibri"/>
              </a:rPr>
              <a:t>cost</a:t>
            </a:r>
            <a:r>
              <a:rPr sz="2200" b="1" spc="-110" dirty="0">
                <a:latin typeface="Calibri"/>
                <a:cs typeface="Calibri"/>
              </a:rPr>
              <a:t> </a:t>
            </a:r>
            <a:r>
              <a:rPr sz="2200" b="1" spc="-35" dirty="0">
                <a:latin typeface="Calibri"/>
                <a:cs typeface="Calibri"/>
              </a:rPr>
              <a:t>or</a:t>
            </a:r>
            <a:r>
              <a:rPr sz="2200" b="1" dirty="0">
                <a:latin typeface="Calibri"/>
                <a:cs typeface="Calibri"/>
              </a:rPr>
              <a:t>	value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per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unit</a:t>
            </a:r>
            <a:r>
              <a:rPr sz="2200" b="1" spc="-5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is</a:t>
            </a:r>
            <a:r>
              <a:rPr sz="2200" b="1" spc="-50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calculated</a:t>
            </a:r>
            <a:r>
              <a:rPr sz="2200" b="1" spc="-30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by </a:t>
            </a:r>
            <a:r>
              <a:rPr sz="2200" b="1" dirty="0">
                <a:latin typeface="Calibri"/>
                <a:cs typeface="Calibri"/>
              </a:rPr>
              <a:t>item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-75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estimate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benefits</a:t>
            </a:r>
            <a:r>
              <a:rPr sz="2200" b="1" spc="-10" dirty="0">
                <a:solidFill>
                  <a:srgbClr val="92CDDD"/>
                </a:solidFill>
                <a:latin typeface="Calibri"/>
                <a:cs typeface="Calibri"/>
              </a:rPr>
              <a:t>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18914" y="5419597"/>
            <a:ext cx="1995170" cy="17145"/>
          </a:xfrm>
          <a:custGeom>
            <a:avLst/>
            <a:gdLst/>
            <a:ahLst/>
            <a:cxnLst/>
            <a:rect l="l" t="t" r="r" b="b"/>
            <a:pathLst>
              <a:path w="1995170" h="17145">
                <a:moveTo>
                  <a:pt x="1994915" y="0"/>
                </a:moveTo>
                <a:lnTo>
                  <a:pt x="0" y="0"/>
                </a:lnTo>
                <a:lnTo>
                  <a:pt x="0" y="16763"/>
                </a:lnTo>
                <a:lnTo>
                  <a:pt x="1994915" y="16763"/>
                </a:lnTo>
                <a:lnTo>
                  <a:pt x="199491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1524000"/>
            <a:ext cx="4437380" cy="360426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676145" y="1323847"/>
            <a:ext cx="23221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Arial Black"/>
                <a:cs typeface="Arial Black"/>
              </a:rPr>
              <a:t>Benefit</a:t>
            </a:r>
            <a:r>
              <a:rPr sz="1800" spc="-8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1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72286" y="1431417"/>
            <a:ext cx="5752465" cy="37141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00355" marR="556260" indent="-28829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300355" algn="l"/>
              </a:tabLst>
            </a:pPr>
            <a:r>
              <a:rPr sz="2200" b="1" spc="-25" dirty="0">
                <a:latin typeface="Calibri"/>
                <a:cs typeface="Calibri"/>
              </a:rPr>
              <a:t>Investment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projects</a:t>
            </a:r>
            <a:r>
              <a:rPr sz="2200" b="1" spc="-2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3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transportation facilities</a:t>
            </a:r>
            <a:r>
              <a:rPr sz="2200" b="1" spc="-90" dirty="0">
                <a:latin typeface="Calibri"/>
                <a:cs typeface="Calibri"/>
              </a:rPr>
              <a:t> </a:t>
            </a:r>
            <a:r>
              <a:rPr sz="2200" b="1" spc="-35" dirty="0">
                <a:latin typeface="Calibri"/>
                <a:cs typeface="Calibri"/>
              </a:rPr>
              <a:t>generate</a:t>
            </a:r>
            <a:r>
              <a:rPr sz="2200" b="1" spc="-9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direct</a:t>
            </a:r>
            <a:r>
              <a:rPr sz="2200" b="1" spc="-9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benefits</a:t>
            </a:r>
            <a:r>
              <a:rPr sz="2200" b="1" spc="-90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for transportation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and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indirect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social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benefits.</a:t>
            </a:r>
            <a:endParaRPr sz="2200">
              <a:latin typeface="Calibri"/>
              <a:cs typeface="Calibri"/>
            </a:endParaRPr>
          </a:p>
          <a:p>
            <a:pPr marL="300355" marR="323850" indent="-288290">
              <a:lnSpc>
                <a:spcPct val="100000"/>
              </a:lnSpc>
              <a:buFont typeface="Arial MT"/>
              <a:buChar char="•"/>
              <a:tabLst>
                <a:tab pos="300355" algn="l"/>
              </a:tabLst>
            </a:pPr>
            <a:r>
              <a:rPr sz="2200" b="1" dirty="0">
                <a:latin typeface="Calibri"/>
                <a:cs typeface="Calibri"/>
              </a:rPr>
              <a:t>It</a:t>
            </a:r>
            <a:r>
              <a:rPr sz="2200" b="1" spc="-5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is</a:t>
            </a:r>
            <a:r>
              <a:rPr sz="2200" b="1" spc="-5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not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easy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classify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the</a:t>
            </a:r>
            <a:r>
              <a:rPr sz="2200" b="1" spc="-2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benefits</a:t>
            </a:r>
            <a:r>
              <a:rPr sz="2200" b="1" spc="-3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3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water resources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projects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as</a:t>
            </a:r>
            <a:r>
              <a:rPr sz="2200" b="1" spc="-7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direct</a:t>
            </a:r>
            <a:r>
              <a:rPr sz="2200" b="1" spc="-6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or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indirect</a:t>
            </a:r>
            <a:r>
              <a:rPr sz="2200" b="1" spc="-7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or</a:t>
            </a:r>
            <a:r>
              <a:rPr sz="2200" b="1" spc="-35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as </a:t>
            </a:r>
            <a:r>
              <a:rPr sz="2200" b="1" spc="-10" dirty="0">
                <a:latin typeface="Calibri"/>
                <a:cs typeface="Calibri"/>
              </a:rPr>
              <a:t>tangible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or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intangible</a:t>
            </a:r>
            <a:r>
              <a:rPr sz="2200" b="1" spc="-1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and</a:t>
            </a:r>
            <a:r>
              <a:rPr sz="2200" b="1" spc="43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41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suggest calculation</a:t>
            </a:r>
            <a:r>
              <a:rPr sz="2200" b="1" spc="-7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methods</a:t>
            </a:r>
            <a:r>
              <a:rPr sz="2200" b="1" spc="-8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for</a:t>
            </a:r>
            <a:r>
              <a:rPr sz="2200" b="1" spc="-10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each</a:t>
            </a:r>
            <a:r>
              <a:rPr sz="2200" b="1" spc="-114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project.</a:t>
            </a:r>
            <a:endParaRPr sz="2200">
              <a:latin typeface="Calibri"/>
              <a:cs typeface="Calibri"/>
            </a:endParaRPr>
          </a:p>
          <a:p>
            <a:pPr marL="300355" marR="5080" indent="-28829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00355" algn="l"/>
              </a:tabLst>
            </a:pPr>
            <a:r>
              <a:rPr sz="2200" b="1" dirty="0">
                <a:latin typeface="Calibri"/>
                <a:cs typeface="Calibri"/>
              </a:rPr>
              <a:t>The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benefits</a:t>
            </a:r>
            <a:r>
              <a:rPr sz="2200" b="1" spc="-2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3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industrial</a:t>
            </a:r>
            <a:r>
              <a:rPr sz="2200" b="1" spc="-85" dirty="0">
                <a:latin typeface="Calibri"/>
                <a:cs typeface="Calibri"/>
              </a:rPr>
              <a:t> </a:t>
            </a:r>
            <a:r>
              <a:rPr sz="2200" b="1" spc="-35" dirty="0">
                <a:latin typeface="Calibri"/>
                <a:cs typeface="Calibri"/>
              </a:rPr>
              <a:t>complexes</a:t>
            </a:r>
            <a:r>
              <a:rPr sz="2200" b="1" spc="-2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can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be </a:t>
            </a:r>
            <a:r>
              <a:rPr sz="2200" b="1" dirty="0">
                <a:latin typeface="Calibri"/>
                <a:cs typeface="Calibri"/>
              </a:rPr>
              <a:t>derived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from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the</a:t>
            </a:r>
            <a:r>
              <a:rPr sz="2200" b="1" spc="-8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revenue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6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additional</a:t>
            </a:r>
            <a:r>
              <a:rPr sz="2200" b="1" spc="-1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added value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or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industrial</a:t>
            </a:r>
            <a:r>
              <a:rPr sz="2200" b="1" spc="-7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production</a:t>
            </a:r>
            <a:r>
              <a:rPr sz="2200" b="1" spc="-9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that</a:t>
            </a:r>
            <a:r>
              <a:rPr sz="2200" b="1" spc="-5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will</a:t>
            </a:r>
            <a:r>
              <a:rPr sz="2200" b="1" spc="-9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occur</a:t>
            </a:r>
            <a:r>
              <a:rPr sz="2200" b="1" spc="-30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as </a:t>
            </a:r>
            <a:r>
              <a:rPr sz="2200" b="1" dirty="0">
                <a:latin typeface="Calibri"/>
                <a:cs typeface="Calibri"/>
              </a:rPr>
              <a:t>a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result</a:t>
            </a:r>
            <a:r>
              <a:rPr sz="2200" b="1" spc="-3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2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their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formation.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33773" y="778255"/>
            <a:ext cx="3083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Benefit</a:t>
            </a:r>
            <a:r>
              <a:rPr spc="-105" dirty="0"/>
              <a:t> </a:t>
            </a:r>
            <a:r>
              <a:rPr spc="-10" dirty="0"/>
              <a:t>estimation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39000" y="1188974"/>
            <a:ext cx="4318000" cy="452602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06450">
              <a:lnSpc>
                <a:spcPct val="100000"/>
              </a:lnSpc>
              <a:spcBef>
                <a:spcPts val="100"/>
              </a:spcBef>
            </a:pPr>
            <a:r>
              <a:rPr dirty="0"/>
              <a:t>3-</a:t>
            </a:r>
            <a:r>
              <a:rPr spc="-40" dirty="0"/>
              <a:t> </a:t>
            </a:r>
            <a:r>
              <a:rPr dirty="0"/>
              <a:t>Cost</a:t>
            </a:r>
            <a:r>
              <a:rPr spc="-75" dirty="0"/>
              <a:t> </a:t>
            </a:r>
            <a:r>
              <a:rPr spc="-10" dirty="0"/>
              <a:t>Estimation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58400" y="1280160"/>
            <a:ext cx="2133600" cy="3139440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3500" marR="55880">
              <a:lnSpc>
                <a:spcPct val="100000"/>
              </a:lnSpc>
              <a:spcBef>
                <a:spcPts val="105"/>
              </a:spcBef>
            </a:pPr>
            <a:r>
              <a:rPr dirty="0"/>
              <a:t>Cost</a:t>
            </a:r>
            <a:r>
              <a:rPr spc="10" dirty="0"/>
              <a:t> </a:t>
            </a:r>
            <a:r>
              <a:rPr spc="-10" dirty="0"/>
              <a:t>estimation</a:t>
            </a:r>
            <a:r>
              <a:rPr spc="-50" dirty="0"/>
              <a:t> </a:t>
            </a:r>
            <a:r>
              <a:rPr dirty="0"/>
              <a:t>also</a:t>
            </a:r>
            <a:r>
              <a:rPr spc="-10" dirty="0"/>
              <a:t> </a:t>
            </a:r>
            <a:r>
              <a:rPr dirty="0"/>
              <a:t>differs</a:t>
            </a:r>
            <a:r>
              <a:rPr spc="25" dirty="0"/>
              <a:t> </a:t>
            </a:r>
            <a:r>
              <a:rPr dirty="0"/>
              <a:t>depending</a:t>
            </a:r>
            <a:r>
              <a:rPr spc="-35" dirty="0"/>
              <a:t> </a:t>
            </a:r>
            <a:r>
              <a:rPr dirty="0"/>
              <a:t>on</a:t>
            </a:r>
            <a:r>
              <a:rPr spc="365" dirty="0"/>
              <a:t> </a:t>
            </a:r>
            <a:r>
              <a:rPr dirty="0"/>
              <a:t>the</a:t>
            </a:r>
            <a:r>
              <a:rPr spc="-40" dirty="0"/>
              <a:t> </a:t>
            </a:r>
            <a:r>
              <a:rPr spc="-10" dirty="0"/>
              <a:t>nature</a:t>
            </a:r>
            <a:r>
              <a:rPr spc="-45" dirty="0"/>
              <a:t> </a:t>
            </a:r>
            <a:r>
              <a:rPr dirty="0"/>
              <a:t>and</a:t>
            </a:r>
            <a:r>
              <a:rPr spc="-65" dirty="0"/>
              <a:t> </a:t>
            </a:r>
            <a:r>
              <a:rPr dirty="0"/>
              <a:t>specifics</a:t>
            </a:r>
            <a:r>
              <a:rPr spc="-50" dirty="0"/>
              <a:t> </a:t>
            </a:r>
            <a:r>
              <a:rPr spc="-25" dirty="0"/>
              <a:t>of </a:t>
            </a:r>
            <a:r>
              <a:rPr spc="-10" dirty="0"/>
              <a:t>projects.</a:t>
            </a:r>
            <a:r>
              <a:rPr spc="-80" dirty="0"/>
              <a:t> </a:t>
            </a:r>
            <a:r>
              <a:rPr dirty="0"/>
              <a:t>Project</a:t>
            </a:r>
            <a:r>
              <a:rPr spc="360" dirty="0"/>
              <a:t> </a:t>
            </a:r>
            <a:r>
              <a:rPr spc="-10" dirty="0"/>
              <a:t>costs</a:t>
            </a:r>
            <a:r>
              <a:rPr spc="-55" dirty="0"/>
              <a:t> </a:t>
            </a:r>
            <a:r>
              <a:rPr dirty="0"/>
              <a:t>can</a:t>
            </a:r>
            <a:r>
              <a:rPr spc="-55" dirty="0"/>
              <a:t> </a:t>
            </a:r>
            <a:r>
              <a:rPr dirty="0"/>
              <a:t>be</a:t>
            </a:r>
            <a:r>
              <a:rPr spc="-25" dirty="0"/>
              <a:t> </a:t>
            </a:r>
            <a:r>
              <a:rPr spc="-20" dirty="0"/>
              <a:t>largely</a:t>
            </a:r>
            <a:r>
              <a:rPr spc="-25" dirty="0"/>
              <a:t> </a:t>
            </a:r>
            <a:r>
              <a:rPr dirty="0"/>
              <a:t>divided</a:t>
            </a:r>
            <a:r>
              <a:rPr spc="-40" dirty="0"/>
              <a:t> </a:t>
            </a:r>
            <a:r>
              <a:rPr spc="-10" dirty="0"/>
              <a:t>into</a:t>
            </a:r>
            <a:r>
              <a:rPr spc="-55" dirty="0"/>
              <a:t> </a:t>
            </a:r>
            <a:r>
              <a:rPr dirty="0"/>
              <a:t>construction</a:t>
            </a:r>
            <a:r>
              <a:rPr spc="-55" dirty="0"/>
              <a:t> </a:t>
            </a:r>
            <a:r>
              <a:rPr spc="-10" dirty="0"/>
              <a:t>costs, </a:t>
            </a:r>
            <a:r>
              <a:rPr dirty="0"/>
              <a:t>land</a:t>
            </a:r>
            <a:r>
              <a:rPr spc="-55" dirty="0"/>
              <a:t> </a:t>
            </a:r>
            <a:r>
              <a:rPr dirty="0"/>
              <a:t>acquisition</a:t>
            </a:r>
            <a:r>
              <a:rPr spc="-45" dirty="0"/>
              <a:t> </a:t>
            </a:r>
            <a:r>
              <a:rPr dirty="0"/>
              <a:t>costs,</a:t>
            </a:r>
            <a:r>
              <a:rPr spc="-55" dirty="0"/>
              <a:t> </a:t>
            </a:r>
            <a:r>
              <a:rPr spc="-20" dirty="0"/>
              <a:t>Operating</a:t>
            </a:r>
            <a:r>
              <a:rPr spc="-25" dirty="0"/>
              <a:t> </a:t>
            </a:r>
            <a:r>
              <a:rPr dirty="0"/>
              <a:t>and</a:t>
            </a:r>
            <a:r>
              <a:rPr spc="400" dirty="0"/>
              <a:t> </a:t>
            </a:r>
            <a:r>
              <a:rPr spc="-20" dirty="0"/>
              <a:t>Maintenance</a:t>
            </a:r>
            <a:r>
              <a:rPr spc="-40" dirty="0"/>
              <a:t> </a:t>
            </a:r>
            <a:r>
              <a:rPr spc="-10" dirty="0"/>
              <a:t>costs</a:t>
            </a:r>
            <a:r>
              <a:rPr spc="-40" dirty="0"/>
              <a:t> </a:t>
            </a:r>
            <a:r>
              <a:rPr dirty="0"/>
              <a:t>(O&amp;M</a:t>
            </a:r>
            <a:r>
              <a:rPr spc="-40" dirty="0"/>
              <a:t> </a:t>
            </a:r>
            <a:r>
              <a:rPr spc="-10" dirty="0"/>
              <a:t>costs), </a:t>
            </a:r>
            <a:r>
              <a:rPr spc="-20" dirty="0"/>
              <a:t>etc.</a:t>
            </a:r>
          </a:p>
          <a:p>
            <a:pPr marL="61594" marR="68580" indent="1270">
              <a:lnSpc>
                <a:spcPct val="100000"/>
              </a:lnSpc>
              <a:spcBef>
                <a:spcPts val="5"/>
              </a:spcBef>
              <a:tabLst>
                <a:tab pos="2236470" algn="l"/>
                <a:tab pos="5041265" algn="l"/>
                <a:tab pos="6120130" algn="l"/>
              </a:tabLst>
            </a:pPr>
            <a:r>
              <a:rPr spc="-10" dirty="0"/>
              <a:t>Construction</a:t>
            </a:r>
            <a:r>
              <a:rPr spc="-60" dirty="0"/>
              <a:t> </a:t>
            </a:r>
            <a:r>
              <a:rPr spc="-10" dirty="0"/>
              <a:t>costs</a:t>
            </a:r>
            <a:r>
              <a:rPr spc="-50" dirty="0"/>
              <a:t> </a:t>
            </a:r>
            <a:r>
              <a:rPr spc="-30" dirty="0"/>
              <a:t>refer </a:t>
            </a:r>
            <a:r>
              <a:rPr dirty="0"/>
              <a:t>to</a:t>
            </a:r>
            <a:r>
              <a:rPr spc="-55" dirty="0"/>
              <a:t> </a:t>
            </a:r>
            <a:r>
              <a:rPr dirty="0"/>
              <a:t>the</a:t>
            </a:r>
            <a:r>
              <a:rPr spc="-25" dirty="0"/>
              <a:t> </a:t>
            </a:r>
            <a:r>
              <a:rPr spc="-20" dirty="0"/>
              <a:t>entirety</a:t>
            </a:r>
            <a:r>
              <a:rPr spc="-35" dirty="0"/>
              <a:t> </a:t>
            </a:r>
            <a:r>
              <a:rPr dirty="0"/>
              <a:t>of</a:t>
            </a:r>
            <a:r>
              <a:rPr spc="405" dirty="0"/>
              <a:t> </a:t>
            </a:r>
            <a:r>
              <a:rPr dirty="0"/>
              <a:t>project</a:t>
            </a:r>
            <a:r>
              <a:rPr spc="-75" dirty="0"/>
              <a:t> </a:t>
            </a:r>
            <a:r>
              <a:rPr spc="-10" dirty="0"/>
              <a:t>costs</a:t>
            </a:r>
            <a:r>
              <a:rPr spc="-45" dirty="0"/>
              <a:t> </a:t>
            </a:r>
            <a:r>
              <a:rPr dirty="0"/>
              <a:t>minus</a:t>
            </a:r>
            <a:r>
              <a:rPr spc="-60" dirty="0"/>
              <a:t> </a:t>
            </a:r>
            <a:r>
              <a:rPr spc="-25" dirty="0"/>
              <a:t>lot </a:t>
            </a:r>
            <a:r>
              <a:rPr dirty="0"/>
              <a:t>purchase</a:t>
            </a:r>
            <a:r>
              <a:rPr spc="-65" dirty="0"/>
              <a:t> </a:t>
            </a:r>
            <a:r>
              <a:rPr spc="-10" dirty="0"/>
              <a:t>costs</a:t>
            </a:r>
            <a:r>
              <a:rPr spc="-75" dirty="0"/>
              <a:t> </a:t>
            </a:r>
            <a:r>
              <a:rPr dirty="0"/>
              <a:t>and</a:t>
            </a:r>
            <a:r>
              <a:rPr spc="390" dirty="0"/>
              <a:t> </a:t>
            </a:r>
            <a:r>
              <a:rPr dirty="0"/>
              <a:t>additional</a:t>
            </a:r>
            <a:r>
              <a:rPr spc="-100" dirty="0"/>
              <a:t> </a:t>
            </a:r>
            <a:r>
              <a:rPr spc="-10" dirty="0"/>
              <a:t>facility</a:t>
            </a:r>
            <a:r>
              <a:rPr spc="-100" dirty="0"/>
              <a:t> </a:t>
            </a:r>
            <a:r>
              <a:rPr spc="-10" dirty="0"/>
              <a:t>costs</a:t>
            </a:r>
            <a:r>
              <a:rPr spc="-55" dirty="0"/>
              <a:t> </a:t>
            </a:r>
            <a:r>
              <a:rPr sz="3000" spc="-622" baseline="20833" dirty="0"/>
              <a:t>ءاشر</a:t>
            </a:r>
            <a:r>
              <a:rPr sz="3000" baseline="20833" dirty="0"/>
              <a:t>	</a:t>
            </a:r>
            <a:r>
              <a:rPr sz="2000" spc="-540" dirty="0"/>
              <a:t>فيلاكت</a:t>
            </a:r>
            <a:r>
              <a:rPr sz="2000" spc="-80" dirty="0"/>
              <a:t> </a:t>
            </a:r>
            <a:r>
              <a:rPr sz="2000" spc="-265" dirty="0"/>
              <a:t>اهنم</a:t>
            </a:r>
            <a:r>
              <a:rPr sz="2000" spc="-90" dirty="0"/>
              <a:t> </a:t>
            </a:r>
            <a:r>
              <a:rPr sz="2000" spc="-10" dirty="0"/>
              <a:t>احورطم </a:t>
            </a:r>
            <a:r>
              <a:rPr sz="2000" spc="-315" dirty="0"/>
              <a:t>ةيفاضإلا</a:t>
            </a:r>
            <a:r>
              <a:rPr sz="2000" spc="10" dirty="0"/>
              <a:t> </a:t>
            </a:r>
            <a:r>
              <a:rPr sz="2000" spc="-280" dirty="0"/>
              <a:t>قفارملا</a:t>
            </a:r>
            <a:r>
              <a:rPr sz="2000" spc="-30" dirty="0"/>
              <a:t> </a:t>
            </a:r>
            <a:r>
              <a:rPr sz="2000" spc="-395" dirty="0"/>
              <a:t>فيلاكتو,</a:t>
            </a:r>
            <a:r>
              <a:rPr sz="2000" spc="-35" dirty="0"/>
              <a:t> </a:t>
            </a:r>
            <a:r>
              <a:rPr sz="2000" dirty="0"/>
              <a:t>and,</a:t>
            </a:r>
            <a:r>
              <a:rPr sz="2000" spc="-70" dirty="0"/>
              <a:t> </a:t>
            </a:r>
            <a:r>
              <a:rPr sz="2000" dirty="0"/>
              <a:t>land</a:t>
            </a:r>
            <a:r>
              <a:rPr sz="2000" spc="-40" dirty="0"/>
              <a:t> </a:t>
            </a:r>
            <a:r>
              <a:rPr sz="2000" dirty="0"/>
              <a:t>acquisition</a:t>
            </a:r>
            <a:r>
              <a:rPr sz="2000" spc="-30" dirty="0"/>
              <a:t> </a:t>
            </a:r>
            <a:r>
              <a:rPr sz="2000" spc="-10" dirty="0"/>
              <a:t>costs</a:t>
            </a:r>
            <a:r>
              <a:rPr sz="2000" spc="-50" dirty="0"/>
              <a:t> </a:t>
            </a:r>
            <a:r>
              <a:rPr sz="2000" dirty="0"/>
              <a:t>are</a:t>
            </a:r>
            <a:r>
              <a:rPr sz="2000" spc="-25" dirty="0"/>
              <a:t> </a:t>
            </a:r>
            <a:r>
              <a:rPr sz="2000" dirty="0"/>
              <a:t>the</a:t>
            </a:r>
            <a:r>
              <a:rPr sz="2000" spc="-20" dirty="0"/>
              <a:t> </a:t>
            </a:r>
            <a:r>
              <a:rPr sz="2000" spc="-10" dirty="0"/>
              <a:t>costs</a:t>
            </a:r>
            <a:r>
              <a:rPr sz="2000" spc="-40" dirty="0"/>
              <a:t> </a:t>
            </a:r>
            <a:r>
              <a:rPr sz="2000" spc="-25" dirty="0"/>
              <a:t>of </a:t>
            </a:r>
            <a:r>
              <a:rPr sz="2000" dirty="0"/>
              <a:t>buying</a:t>
            </a:r>
            <a:r>
              <a:rPr sz="2000" spc="-65" dirty="0"/>
              <a:t> </a:t>
            </a:r>
            <a:r>
              <a:rPr sz="2000" dirty="0"/>
              <a:t>lots</a:t>
            </a:r>
            <a:r>
              <a:rPr sz="2000" spc="-30" dirty="0"/>
              <a:t> </a:t>
            </a:r>
            <a:r>
              <a:rPr sz="2000" dirty="0"/>
              <a:t>in</a:t>
            </a:r>
            <a:r>
              <a:rPr sz="2000" spc="-25" dirty="0"/>
              <a:t> </a:t>
            </a:r>
            <a:r>
              <a:rPr sz="2000" dirty="0"/>
              <a:t>the</a:t>
            </a:r>
            <a:r>
              <a:rPr sz="2000" spc="405" dirty="0"/>
              <a:t> </a:t>
            </a:r>
            <a:r>
              <a:rPr sz="2000" dirty="0"/>
              <a:t>project</a:t>
            </a:r>
            <a:r>
              <a:rPr sz="2000" spc="-65" dirty="0"/>
              <a:t> </a:t>
            </a:r>
            <a:r>
              <a:rPr sz="2000" dirty="0"/>
              <a:t>area</a:t>
            </a:r>
            <a:r>
              <a:rPr sz="2000" spc="-25" dirty="0"/>
              <a:t> </a:t>
            </a:r>
            <a:r>
              <a:rPr sz="2000" dirty="0"/>
              <a:t>and</a:t>
            </a:r>
            <a:r>
              <a:rPr sz="2000" spc="-50" dirty="0"/>
              <a:t> </a:t>
            </a:r>
            <a:r>
              <a:rPr sz="2000" spc="-10" dirty="0"/>
              <a:t>compensation</a:t>
            </a:r>
            <a:r>
              <a:rPr sz="2000" spc="-70" dirty="0"/>
              <a:t> </a:t>
            </a:r>
            <a:r>
              <a:rPr sz="2000" dirty="0"/>
              <a:t>costs</a:t>
            </a:r>
            <a:r>
              <a:rPr sz="2000" spc="-35" dirty="0"/>
              <a:t> </a:t>
            </a:r>
            <a:r>
              <a:rPr sz="2000" spc="-950" dirty="0"/>
              <a:t>ف</a:t>
            </a:r>
            <a:r>
              <a:rPr sz="3000" spc="-1425" baseline="29166" dirty="0"/>
              <a:t>·</a:t>
            </a:r>
            <a:r>
              <a:rPr sz="3000" spc="-1425" baseline="-16666" dirty="0"/>
              <a:t>ي</a:t>
            </a:r>
            <a:r>
              <a:rPr sz="3000" baseline="-16666" dirty="0"/>
              <a:t>	</a:t>
            </a:r>
            <a:r>
              <a:rPr sz="2000" spc="-100" dirty="0"/>
              <a:t>ضرأ</a:t>
            </a:r>
            <a:r>
              <a:rPr sz="2000" spc="-30" dirty="0"/>
              <a:t> </a:t>
            </a:r>
            <a:r>
              <a:rPr sz="2000" spc="-340" dirty="0"/>
              <a:t>عطق</a:t>
            </a:r>
            <a:r>
              <a:rPr sz="2000" spc="-20" dirty="0"/>
              <a:t> </a:t>
            </a:r>
            <a:r>
              <a:rPr sz="3000" spc="-615" baseline="20833" dirty="0"/>
              <a:t>ءاشر</a:t>
            </a:r>
            <a:r>
              <a:rPr sz="3000" spc="750" baseline="20833" dirty="0"/>
              <a:t> </a:t>
            </a:r>
            <a:r>
              <a:rPr sz="2000" spc="-409" dirty="0"/>
              <a:t>ضيوعتلا</a:t>
            </a:r>
            <a:r>
              <a:rPr sz="2000" spc="-15" dirty="0"/>
              <a:t> </a:t>
            </a:r>
            <a:r>
              <a:rPr sz="2000" spc="-450" dirty="0"/>
              <a:t>فيلاكتو</a:t>
            </a:r>
            <a:r>
              <a:rPr sz="2000" spc="15" dirty="0"/>
              <a:t> </a:t>
            </a:r>
            <a:r>
              <a:rPr sz="3000" spc="-810" baseline="19444" dirty="0"/>
              <a:t>عوشمر</a:t>
            </a:r>
            <a:r>
              <a:rPr sz="3000" baseline="19444" dirty="0"/>
              <a:t>	</a:t>
            </a:r>
            <a:r>
              <a:rPr sz="2000" spc="-994" dirty="0"/>
              <a:t>لا</a:t>
            </a:r>
            <a:r>
              <a:rPr sz="2000" spc="-50" dirty="0"/>
              <a:t> </a:t>
            </a:r>
            <a:r>
              <a:rPr sz="2000" spc="-190" dirty="0"/>
              <a:t>ةقطنم.</a:t>
            </a:r>
            <a:r>
              <a:rPr sz="2000" spc="-55" dirty="0"/>
              <a:t> </a:t>
            </a:r>
            <a:r>
              <a:rPr sz="2000" dirty="0"/>
              <a:t>O&amp;M</a:t>
            </a:r>
            <a:r>
              <a:rPr sz="2000" spc="390" dirty="0"/>
              <a:t> </a:t>
            </a:r>
            <a:r>
              <a:rPr sz="2000" dirty="0"/>
              <a:t>costs</a:t>
            </a:r>
            <a:r>
              <a:rPr sz="2000" spc="20" dirty="0"/>
              <a:t> </a:t>
            </a:r>
            <a:r>
              <a:rPr sz="2000" dirty="0"/>
              <a:t>include</a:t>
            </a:r>
            <a:r>
              <a:rPr sz="2000" spc="10" dirty="0"/>
              <a:t> </a:t>
            </a:r>
            <a:r>
              <a:rPr sz="2000" dirty="0"/>
              <a:t>not</a:t>
            </a:r>
            <a:r>
              <a:rPr sz="2000" spc="25" dirty="0"/>
              <a:t> </a:t>
            </a:r>
            <a:r>
              <a:rPr sz="2000" dirty="0"/>
              <a:t>only</a:t>
            </a:r>
            <a:r>
              <a:rPr sz="2000" spc="30" dirty="0"/>
              <a:t> </a:t>
            </a:r>
            <a:r>
              <a:rPr sz="2000" spc="-10" dirty="0"/>
              <a:t>initial </a:t>
            </a:r>
            <a:r>
              <a:rPr sz="2000" dirty="0"/>
              <a:t>investment</a:t>
            </a:r>
            <a:r>
              <a:rPr sz="2000" spc="325" dirty="0"/>
              <a:t> </a:t>
            </a:r>
            <a:r>
              <a:rPr sz="2000" spc="-10" dirty="0"/>
              <a:t>costs</a:t>
            </a:r>
            <a:r>
              <a:rPr sz="2000" spc="-90" dirty="0"/>
              <a:t> </a:t>
            </a:r>
            <a:r>
              <a:rPr sz="2000" dirty="0"/>
              <a:t>but</a:t>
            </a:r>
            <a:r>
              <a:rPr sz="2000" spc="-60" dirty="0"/>
              <a:t> </a:t>
            </a:r>
            <a:r>
              <a:rPr sz="2000" dirty="0"/>
              <a:t>also</a:t>
            </a:r>
            <a:r>
              <a:rPr sz="2000" spc="-80" dirty="0"/>
              <a:t> </a:t>
            </a:r>
            <a:r>
              <a:rPr sz="2000" dirty="0"/>
              <a:t>ordinary</a:t>
            </a:r>
            <a:r>
              <a:rPr sz="2000" spc="-50" dirty="0"/>
              <a:t> </a:t>
            </a:r>
            <a:r>
              <a:rPr sz="2000" spc="-20" dirty="0"/>
              <a:t>operating</a:t>
            </a:r>
            <a:r>
              <a:rPr sz="2000" spc="-75" dirty="0"/>
              <a:t> </a:t>
            </a:r>
            <a:r>
              <a:rPr sz="2000" spc="-10" dirty="0"/>
              <a:t>costs</a:t>
            </a:r>
            <a:r>
              <a:rPr sz="2000" spc="-75" dirty="0"/>
              <a:t> </a:t>
            </a:r>
            <a:r>
              <a:rPr sz="2000" dirty="0"/>
              <a:t>that</a:t>
            </a:r>
            <a:r>
              <a:rPr sz="2000" spc="325" dirty="0"/>
              <a:t> </a:t>
            </a:r>
            <a:r>
              <a:rPr sz="2000" dirty="0"/>
              <a:t>even</a:t>
            </a:r>
            <a:r>
              <a:rPr sz="2000" spc="-10" dirty="0"/>
              <a:t> consider life</a:t>
            </a:r>
            <a:r>
              <a:rPr sz="2000" spc="-80" dirty="0"/>
              <a:t> </a:t>
            </a:r>
            <a:r>
              <a:rPr sz="2000" spc="-10" dirty="0"/>
              <a:t>cycle</a:t>
            </a:r>
            <a:r>
              <a:rPr sz="2000" spc="-55" dirty="0"/>
              <a:t> </a:t>
            </a:r>
            <a:r>
              <a:rPr sz="2000" spc="-10" dirty="0"/>
              <a:t>costs</a:t>
            </a:r>
            <a:r>
              <a:rPr sz="2000" spc="-70" dirty="0"/>
              <a:t> </a:t>
            </a:r>
            <a:r>
              <a:rPr sz="2000" dirty="0"/>
              <a:t>to</a:t>
            </a:r>
            <a:r>
              <a:rPr sz="2000" spc="-85" dirty="0"/>
              <a:t> </a:t>
            </a:r>
            <a:r>
              <a:rPr sz="2000" spc="-10" dirty="0"/>
              <a:t>maintain</a:t>
            </a:r>
            <a:r>
              <a:rPr sz="2000" spc="-65" dirty="0"/>
              <a:t> </a:t>
            </a:r>
            <a:r>
              <a:rPr sz="2000" dirty="0"/>
              <a:t>the</a:t>
            </a:r>
            <a:r>
              <a:rPr sz="2000" spc="-40" dirty="0"/>
              <a:t> </a:t>
            </a:r>
            <a:r>
              <a:rPr sz="2000" dirty="0"/>
              <a:t>functions</a:t>
            </a:r>
            <a:r>
              <a:rPr sz="2000" spc="-80" dirty="0"/>
              <a:t> </a:t>
            </a:r>
            <a:r>
              <a:rPr sz="2000" dirty="0"/>
              <a:t>of</a:t>
            </a:r>
            <a:r>
              <a:rPr sz="2000" spc="-45" dirty="0"/>
              <a:t> </a:t>
            </a:r>
            <a:r>
              <a:rPr sz="2000" spc="-10" dirty="0"/>
              <a:t>fixed</a:t>
            </a:r>
            <a:r>
              <a:rPr sz="2000" spc="-60" dirty="0"/>
              <a:t> </a:t>
            </a:r>
            <a:r>
              <a:rPr sz="2000" spc="-10" dirty="0"/>
              <a:t>assets</a:t>
            </a:r>
            <a:r>
              <a:rPr sz="2000" spc="-60" dirty="0"/>
              <a:t> </a:t>
            </a:r>
            <a:r>
              <a:rPr sz="2000" spc="-20" dirty="0"/>
              <a:t>like</a:t>
            </a:r>
            <a:r>
              <a:rPr sz="2000" spc="-80" dirty="0"/>
              <a:t> </a:t>
            </a:r>
            <a:r>
              <a:rPr sz="2000" spc="-10" dirty="0"/>
              <a:t>land, </a:t>
            </a:r>
            <a:r>
              <a:rPr sz="2000" dirty="0"/>
              <a:t>buildings,</a:t>
            </a:r>
            <a:r>
              <a:rPr sz="2000" spc="420" dirty="0"/>
              <a:t> </a:t>
            </a:r>
            <a:r>
              <a:rPr sz="2000" dirty="0"/>
              <a:t>and</a:t>
            </a:r>
            <a:r>
              <a:rPr sz="2000" spc="-25" dirty="0"/>
              <a:t> </a:t>
            </a:r>
            <a:r>
              <a:rPr sz="2000" spc="-10" dirty="0"/>
              <a:t>facilities.</a:t>
            </a:r>
            <a:endParaRPr sz="2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2345" y="1431416"/>
            <a:ext cx="6200775" cy="36849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38430" algn="just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latin typeface="Calibri"/>
                <a:cs typeface="Calibri"/>
              </a:rPr>
              <a:t>The</a:t>
            </a:r>
            <a:r>
              <a:rPr sz="2000" b="1" spc="90" dirty="0">
                <a:latin typeface="Calibri"/>
                <a:cs typeface="Calibri"/>
              </a:rPr>
              <a:t>  </a:t>
            </a:r>
            <a:r>
              <a:rPr sz="2000" b="1" dirty="0">
                <a:latin typeface="Calibri"/>
                <a:cs typeface="Calibri"/>
              </a:rPr>
              <a:t>following</a:t>
            </a:r>
            <a:r>
              <a:rPr sz="2000" b="1" spc="90" dirty="0">
                <a:latin typeface="Calibri"/>
                <a:cs typeface="Calibri"/>
              </a:rPr>
              <a:t>  </a:t>
            </a:r>
            <a:r>
              <a:rPr sz="2000" b="1" dirty="0">
                <a:latin typeface="Calibri"/>
                <a:cs typeface="Calibri"/>
              </a:rPr>
              <a:t>reviews</a:t>
            </a:r>
            <a:r>
              <a:rPr sz="2000" b="1" spc="90" dirty="0">
                <a:latin typeface="Calibri"/>
                <a:cs typeface="Calibri"/>
              </a:rPr>
              <a:t>  </a:t>
            </a:r>
            <a:r>
              <a:rPr sz="2000" b="1" dirty="0">
                <a:latin typeface="Calibri"/>
                <a:cs typeface="Calibri"/>
              </a:rPr>
              <a:t>and</a:t>
            </a:r>
            <a:r>
              <a:rPr sz="2000" b="1" spc="95" dirty="0">
                <a:latin typeface="Calibri"/>
                <a:cs typeface="Calibri"/>
              </a:rPr>
              <a:t>  </a:t>
            </a:r>
            <a:r>
              <a:rPr sz="2000" b="1" dirty="0">
                <a:latin typeface="Calibri"/>
                <a:cs typeface="Calibri"/>
              </a:rPr>
              <a:t>suggests</a:t>
            </a:r>
            <a:r>
              <a:rPr sz="2000" b="1" spc="90" dirty="0">
                <a:latin typeface="Calibri"/>
                <a:cs typeface="Calibri"/>
              </a:rPr>
              <a:t>  </a:t>
            </a:r>
            <a:r>
              <a:rPr sz="2000" b="1" dirty="0">
                <a:latin typeface="Calibri"/>
                <a:cs typeface="Calibri"/>
              </a:rPr>
              <a:t>cost</a:t>
            </a:r>
            <a:r>
              <a:rPr sz="2000" b="1" spc="270" dirty="0">
                <a:latin typeface="Calibri"/>
                <a:cs typeface="Calibri"/>
              </a:rPr>
              <a:t>   </a:t>
            </a:r>
            <a:r>
              <a:rPr sz="2000" b="1" spc="-10" dirty="0">
                <a:latin typeface="Calibri"/>
                <a:cs typeface="Calibri"/>
              </a:rPr>
              <a:t>estimation </a:t>
            </a:r>
            <a:r>
              <a:rPr sz="2000" b="1" dirty="0">
                <a:latin typeface="Calibri"/>
                <a:cs typeface="Calibri"/>
              </a:rPr>
              <a:t>methods</a:t>
            </a:r>
            <a:r>
              <a:rPr sz="2000" b="1" spc="10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for</a:t>
            </a:r>
            <a:r>
              <a:rPr sz="2000" b="1" spc="7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transportation,</a:t>
            </a:r>
            <a:r>
              <a:rPr sz="2000" b="1" spc="100" dirty="0">
                <a:latin typeface="Calibri"/>
                <a:cs typeface="Calibri"/>
              </a:rPr>
              <a:t>  </a:t>
            </a:r>
            <a:r>
              <a:rPr sz="2000" b="1" dirty="0">
                <a:latin typeface="Calibri"/>
                <a:cs typeface="Calibri"/>
              </a:rPr>
              <a:t>water</a:t>
            </a:r>
            <a:r>
              <a:rPr sz="2000" b="1" spc="8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resources,</a:t>
            </a:r>
            <a:r>
              <a:rPr sz="2000" b="1" spc="9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and</a:t>
            </a:r>
            <a:r>
              <a:rPr sz="2000" b="1" spc="9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other projects:</a:t>
            </a:r>
            <a:endParaRPr sz="2000">
              <a:latin typeface="Calibri"/>
              <a:cs typeface="Calibri"/>
            </a:endParaRPr>
          </a:p>
          <a:p>
            <a:pPr marL="355600" marR="27940" indent="-342900">
              <a:lnSpc>
                <a:spcPct val="100000"/>
              </a:lnSpc>
              <a:buFont typeface="Arial MT"/>
              <a:buChar char="•"/>
              <a:tabLst>
                <a:tab pos="355600" algn="l"/>
              </a:tabLst>
            </a:pP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Transportation</a:t>
            </a:r>
            <a:r>
              <a:rPr sz="2000" spc="-10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Projects:</a:t>
            </a:r>
            <a:r>
              <a:rPr sz="2000" spc="-8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b="1" dirty="0">
                <a:latin typeface="Calibri"/>
                <a:cs typeface="Calibri"/>
              </a:rPr>
              <a:t>Cost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analysis</a:t>
            </a:r>
            <a:r>
              <a:rPr sz="2000" b="1" spc="-11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should </a:t>
            </a:r>
            <a:r>
              <a:rPr sz="2000" b="1" dirty="0">
                <a:latin typeface="Calibri"/>
                <a:cs typeface="Calibri"/>
              </a:rPr>
              <a:t>be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done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25" dirty="0">
                <a:latin typeface="Calibri"/>
                <a:cs typeface="Calibri"/>
              </a:rPr>
              <a:t>differently</a:t>
            </a:r>
            <a:r>
              <a:rPr sz="2000" b="1" spc="-9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for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different </a:t>
            </a:r>
            <a:r>
              <a:rPr sz="2000" b="1" spc="-10" dirty="0">
                <a:latin typeface="Calibri"/>
                <a:cs typeface="Calibri"/>
              </a:rPr>
              <a:t>transportation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projects </a:t>
            </a:r>
            <a:r>
              <a:rPr sz="2000" b="1" dirty="0">
                <a:latin typeface="Calibri"/>
                <a:cs typeface="Calibri"/>
              </a:rPr>
              <a:t>to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build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40" dirty="0">
                <a:latin typeface="Calibri"/>
                <a:cs typeface="Calibri"/>
              </a:rPr>
              <a:t>expressways,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roads,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bridges,</a:t>
            </a:r>
            <a:r>
              <a:rPr sz="2000" b="1" spc="370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railroads,</a:t>
            </a:r>
            <a:r>
              <a:rPr sz="2000" b="1" spc="-114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ports, </a:t>
            </a:r>
            <a:r>
              <a:rPr sz="2000" b="1" dirty="0">
                <a:latin typeface="Calibri"/>
                <a:cs typeface="Calibri"/>
              </a:rPr>
              <a:t>and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airports.</a:t>
            </a:r>
            <a:endParaRPr sz="20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55600" algn="l"/>
                <a:tab pos="4200525" algn="l"/>
              </a:tabLst>
            </a:pPr>
            <a:r>
              <a:rPr sz="2000" spc="-20" dirty="0">
                <a:solidFill>
                  <a:srgbClr val="FF0000"/>
                </a:solidFill>
                <a:latin typeface="Arial Black"/>
                <a:cs typeface="Arial Black"/>
              </a:rPr>
              <a:t>Water</a:t>
            </a:r>
            <a:r>
              <a:rPr sz="2000" spc="-13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Resources</a:t>
            </a:r>
            <a:r>
              <a:rPr sz="2000" spc="-14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Arial Black"/>
                <a:cs typeface="Arial Black"/>
              </a:rPr>
              <a:t>Projects: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	</a:t>
            </a:r>
            <a:r>
              <a:rPr sz="2000" b="1" dirty="0">
                <a:latin typeface="Calibri"/>
                <a:cs typeface="Calibri"/>
              </a:rPr>
              <a:t>Cost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estimation</a:t>
            </a:r>
            <a:r>
              <a:rPr sz="2000" b="1" spc="-95" dirty="0">
                <a:latin typeface="Calibri"/>
                <a:cs typeface="Calibri"/>
              </a:rPr>
              <a:t> </a:t>
            </a:r>
            <a:r>
              <a:rPr sz="2000" b="1" spc="-25" dirty="0">
                <a:latin typeface="Calibri"/>
                <a:cs typeface="Calibri"/>
              </a:rPr>
              <a:t>for water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resources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projects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should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be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divided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for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25" dirty="0">
                <a:latin typeface="Calibri"/>
                <a:cs typeface="Calibri"/>
              </a:rPr>
              <a:t>dam </a:t>
            </a:r>
            <a:r>
              <a:rPr sz="2000" b="1" spc="-10" dirty="0">
                <a:latin typeface="Calibri"/>
                <a:cs typeface="Calibri"/>
              </a:rPr>
              <a:t>construction,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river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conservation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work,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etc.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Other</a:t>
            </a:r>
            <a:r>
              <a:rPr sz="2000" spc="-8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Projects</a:t>
            </a:r>
            <a:r>
              <a:rPr sz="2000" b="1" dirty="0">
                <a:solidFill>
                  <a:srgbClr val="92CDDD"/>
                </a:solidFill>
                <a:latin typeface="Calibri"/>
                <a:cs typeface="Calibri"/>
              </a:rPr>
              <a:t>:</a:t>
            </a:r>
            <a:r>
              <a:rPr sz="2000" b="1" spc="-25" dirty="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are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to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be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estimated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based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on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size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and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characteristics</a:t>
            </a:r>
            <a:r>
              <a:rPr sz="2000" b="1" spc="-1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of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facilities.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82280" y="1280160"/>
            <a:ext cx="4109720" cy="42976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84985" y="1451228"/>
            <a:ext cx="5194300" cy="3590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4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Arial Black"/>
                <a:cs typeface="Arial Black"/>
              </a:rPr>
              <a:t>Calculation</a:t>
            </a:r>
            <a:r>
              <a:rPr sz="1800" spc="-10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FF0000"/>
                </a:solidFill>
                <a:latin typeface="Arial Black"/>
                <a:cs typeface="Arial Black"/>
              </a:rPr>
              <a:t>Standards</a:t>
            </a:r>
            <a:r>
              <a:rPr sz="1800" spc="-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FF0000"/>
                </a:solidFill>
                <a:latin typeface="Arial Black"/>
                <a:cs typeface="Arial Black"/>
              </a:rPr>
              <a:t>for</a:t>
            </a:r>
            <a:r>
              <a:rPr sz="1800" spc="-6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1800" spc="-20" dirty="0">
                <a:solidFill>
                  <a:srgbClr val="FF0000"/>
                </a:solidFill>
                <a:latin typeface="Arial Black"/>
                <a:cs typeface="Arial Black"/>
              </a:rPr>
              <a:t>Land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ts val="2140"/>
              </a:lnSpc>
            </a:pPr>
            <a:r>
              <a:rPr sz="1800" dirty="0">
                <a:solidFill>
                  <a:srgbClr val="FF0000"/>
                </a:solidFill>
                <a:latin typeface="Arial Black"/>
                <a:cs typeface="Arial Black"/>
              </a:rPr>
              <a:t>Acquisition</a:t>
            </a:r>
            <a:r>
              <a:rPr sz="1800" spc="-9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Arial Black"/>
                <a:cs typeface="Arial Black"/>
              </a:rPr>
              <a:t>Costs,</a:t>
            </a:r>
            <a:endParaRPr sz="1800">
              <a:latin typeface="Arial Black"/>
              <a:cs typeface="Arial Black"/>
            </a:endParaRPr>
          </a:p>
          <a:p>
            <a:pPr marL="355600" marR="650240" indent="-342900" algn="just">
              <a:lnSpc>
                <a:spcPct val="98400"/>
              </a:lnSpc>
              <a:spcBef>
                <a:spcPts val="150"/>
              </a:spcBef>
              <a:buFont typeface="Calibri"/>
              <a:buChar char="-"/>
              <a:tabLst>
                <a:tab pos="355600" algn="l"/>
              </a:tabLst>
            </a:pPr>
            <a:r>
              <a:rPr sz="2200" b="1" dirty="0">
                <a:latin typeface="Calibri"/>
                <a:cs typeface="Calibri"/>
              </a:rPr>
              <a:t>Land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acquisition</a:t>
            </a:r>
            <a:r>
              <a:rPr sz="2200" b="1" spc="-9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costs</a:t>
            </a:r>
            <a:r>
              <a:rPr sz="2200" b="1" spc="-5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in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preliminary feasibility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studies</a:t>
            </a:r>
            <a:r>
              <a:rPr sz="2200" b="1" spc="-1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are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purchase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costs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2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and</a:t>
            </a:r>
            <a:r>
              <a:rPr sz="2200" b="1" spc="-3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compensation.</a:t>
            </a:r>
            <a:endParaRPr sz="22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buFont typeface="Calibri"/>
              <a:buChar char="-"/>
              <a:tabLst>
                <a:tab pos="355600" algn="l"/>
              </a:tabLst>
            </a:pPr>
            <a:r>
              <a:rPr sz="2200" b="1" spc="-10" dirty="0">
                <a:latin typeface="Calibri"/>
                <a:cs typeface="Calibri"/>
              </a:rPr>
              <a:t>Purchase</a:t>
            </a:r>
            <a:r>
              <a:rPr sz="2200" b="1" spc="-3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costs</a:t>
            </a:r>
            <a:r>
              <a:rPr sz="2200" b="1" spc="-5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land</a:t>
            </a:r>
            <a:r>
              <a:rPr sz="2200" b="1" spc="-10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are</a:t>
            </a:r>
            <a:r>
              <a:rPr sz="2200" b="1" spc="-5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those</a:t>
            </a:r>
            <a:r>
              <a:rPr sz="2200" b="1" spc="-9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-85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buy </a:t>
            </a:r>
            <a:r>
              <a:rPr sz="2200" b="1" dirty="0">
                <a:latin typeface="Calibri"/>
                <a:cs typeface="Calibri"/>
              </a:rPr>
              <a:t>lots</a:t>
            </a:r>
            <a:r>
              <a:rPr sz="2200" b="1" spc="-7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required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for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public</a:t>
            </a:r>
            <a:r>
              <a:rPr sz="2200" b="1" spc="-100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interest</a:t>
            </a:r>
            <a:r>
              <a:rPr sz="2200" b="1" spc="-8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projects </a:t>
            </a:r>
            <a:r>
              <a:rPr sz="2200" b="1" spc="-30" dirty="0">
                <a:latin typeface="Calibri"/>
                <a:cs typeface="Calibri"/>
              </a:rPr>
              <a:t>targeted</a:t>
            </a:r>
            <a:r>
              <a:rPr sz="2200" b="1" spc="-4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by</a:t>
            </a:r>
            <a:r>
              <a:rPr sz="2200" b="1" spc="-114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preliminary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feasibility</a:t>
            </a:r>
            <a:r>
              <a:rPr sz="2200" b="1" spc="-9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studies.</a:t>
            </a:r>
            <a:endParaRPr sz="2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Calibri"/>
              <a:buChar char="-"/>
              <a:tabLst>
                <a:tab pos="354965" algn="l"/>
              </a:tabLst>
            </a:pPr>
            <a:r>
              <a:rPr sz="2200" b="1" spc="-10" dirty="0">
                <a:latin typeface="Calibri"/>
                <a:cs typeface="Calibri"/>
              </a:rPr>
              <a:t>Compensation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for</a:t>
            </a:r>
            <a:r>
              <a:rPr sz="2200" b="1" spc="-9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obstructions</a:t>
            </a:r>
            <a:r>
              <a:rPr sz="2200" b="1" spc="27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refers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-5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money</a:t>
            </a:r>
            <a:r>
              <a:rPr sz="2200" b="1" spc="-4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paid</a:t>
            </a:r>
            <a:r>
              <a:rPr sz="2200" b="1" spc="-9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-6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remove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200" b="1" dirty="0">
                <a:latin typeface="Calibri"/>
                <a:cs typeface="Calibri"/>
              </a:rPr>
              <a:t>things</a:t>
            </a:r>
            <a:r>
              <a:rPr sz="2200" b="1" spc="-95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like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buildings,</a:t>
            </a:r>
            <a:r>
              <a:rPr sz="2200" b="1" spc="-1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structures,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1374139"/>
            <a:ext cx="4013200" cy="41097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42719" y="1292097"/>
            <a:ext cx="60502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0000"/>
                </a:solidFill>
                <a:latin typeface="Arial Black"/>
                <a:cs typeface="Arial Black"/>
              </a:rPr>
              <a:t>Calculation</a:t>
            </a:r>
            <a:r>
              <a:rPr sz="1800" spc="-13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FF0000"/>
                </a:solidFill>
                <a:latin typeface="Arial Black"/>
                <a:cs typeface="Arial Black"/>
              </a:rPr>
              <a:t>Standards</a:t>
            </a:r>
            <a:r>
              <a:rPr sz="1800" spc="-7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FF0000"/>
                </a:solidFill>
                <a:latin typeface="Arial Black"/>
                <a:cs typeface="Arial Black"/>
              </a:rPr>
              <a:t>for</a:t>
            </a:r>
            <a:r>
              <a:rPr sz="1800" spc="-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1800" dirty="0">
                <a:solidFill>
                  <a:srgbClr val="FF0000"/>
                </a:solidFill>
                <a:latin typeface="Arial Black"/>
                <a:cs typeface="Arial Black"/>
              </a:rPr>
              <a:t>Contingency</a:t>
            </a:r>
            <a:r>
              <a:rPr sz="1800" spc="-10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Arial Black"/>
                <a:cs typeface="Arial Black"/>
              </a:rPr>
              <a:t>Reserves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42719" y="1611629"/>
            <a:ext cx="5633085" cy="2762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-</a:t>
            </a:r>
            <a:r>
              <a:rPr sz="2200" b="1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70" dirty="0">
                <a:solidFill>
                  <a:srgbClr val="000000"/>
                </a:solidFill>
                <a:latin typeface="Calibri"/>
                <a:cs typeface="Calibri"/>
              </a:rPr>
              <a:t>To</a:t>
            </a:r>
            <a:r>
              <a:rPr sz="2200" b="1" spc="-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0000"/>
                </a:solidFill>
                <a:latin typeface="Calibri"/>
                <a:cs typeface="Calibri"/>
              </a:rPr>
              <a:t>review</a:t>
            </a:r>
            <a:r>
              <a:rPr sz="2200" b="1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200" b="1" spc="-4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feasibility</a:t>
            </a:r>
            <a:r>
              <a:rPr sz="2200" b="1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2200" b="1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000000"/>
                </a:solidFill>
                <a:latin typeface="Calibri"/>
                <a:cs typeface="Calibri"/>
              </a:rPr>
              <a:t>investment</a:t>
            </a:r>
            <a:r>
              <a:rPr sz="2200" b="1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0000"/>
                </a:solidFill>
                <a:latin typeface="Calibri"/>
                <a:cs typeface="Calibri"/>
              </a:rPr>
              <a:t>projects, contingency</a:t>
            </a:r>
            <a:r>
              <a:rPr sz="2200" b="1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reserves</a:t>
            </a:r>
            <a:r>
              <a:rPr sz="2200" b="1" spc="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must</a:t>
            </a:r>
            <a:r>
              <a:rPr sz="2200" b="1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be</a:t>
            </a:r>
            <a:r>
              <a:rPr sz="2200" b="1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included</a:t>
            </a:r>
            <a:r>
              <a:rPr sz="2200" b="1" spc="-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as</a:t>
            </a:r>
            <a:r>
              <a:rPr sz="2200" b="1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sz="2200" b="1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000000"/>
                </a:solidFill>
                <a:latin typeface="Calibri"/>
                <a:cs typeface="Calibri"/>
              </a:rPr>
              <a:t>cost </a:t>
            </a:r>
            <a:r>
              <a:rPr sz="2200" b="1" spc="-10" dirty="0">
                <a:solidFill>
                  <a:srgbClr val="000000"/>
                </a:solidFill>
                <a:latin typeface="Calibri"/>
                <a:cs typeface="Calibri"/>
              </a:rPr>
              <a:t>item.</a:t>
            </a:r>
            <a:endParaRPr sz="2200">
              <a:latin typeface="Calibri"/>
              <a:cs typeface="Calibri"/>
            </a:endParaRPr>
          </a:p>
          <a:p>
            <a:pPr marL="12700" marR="1328420">
              <a:lnSpc>
                <a:spcPct val="100000"/>
              </a:lnSpc>
              <a:spcBef>
                <a:spcPts val="434"/>
              </a:spcBef>
            </a:pPr>
            <a:r>
              <a:rPr sz="2200" dirty="0">
                <a:solidFill>
                  <a:srgbClr val="000000"/>
                </a:solidFill>
                <a:latin typeface="Calibri"/>
                <a:cs typeface="Calibri"/>
              </a:rPr>
              <a:t>-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z="2200" b="1" spc="-8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process</a:t>
            </a:r>
            <a:r>
              <a:rPr sz="2200" b="1"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z="2200" b="1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pushing</a:t>
            </a:r>
            <a:r>
              <a:rPr sz="2200" b="1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ahead</a:t>
            </a:r>
            <a:r>
              <a:rPr sz="2200" b="1"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with</a:t>
            </a:r>
            <a:r>
              <a:rPr sz="2200" b="1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50" dirty="0">
                <a:solidFill>
                  <a:srgbClr val="000000"/>
                </a:solidFill>
                <a:latin typeface="Calibri"/>
                <a:cs typeface="Calibri"/>
              </a:rPr>
              <a:t>a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project</a:t>
            </a:r>
            <a:r>
              <a:rPr sz="2200" b="1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0000"/>
                </a:solidFill>
                <a:latin typeface="Calibri"/>
                <a:cs typeface="Calibri"/>
              </a:rPr>
              <a:t>inevitably</a:t>
            </a:r>
            <a:r>
              <a:rPr sz="2200" b="1" spc="-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entails</a:t>
            </a:r>
            <a:r>
              <a:rPr sz="2200" b="1" spc="-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0000"/>
                </a:solidFill>
                <a:latin typeface="Calibri"/>
                <a:cs typeface="Calibri"/>
              </a:rPr>
              <a:t>numerous unexpected</a:t>
            </a:r>
            <a:r>
              <a:rPr sz="2200" b="1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events</a:t>
            </a:r>
            <a:r>
              <a:rPr sz="2200" b="1" spc="-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sz="2200" b="1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0000"/>
                </a:solidFill>
                <a:latin typeface="Calibri"/>
                <a:cs typeface="Calibri"/>
              </a:rPr>
              <a:t>contingency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reserves</a:t>
            </a:r>
            <a:r>
              <a:rPr sz="2200" b="1" spc="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should</a:t>
            </a:r>
            <a:r>
              <a:rPr sz="2200" b="1" spc="-1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be</a:t>
            </a:r>
            <a:r>
              <a:rPr sz="2200" b="1"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set</a:t>
            </a:r>
            <a:r>
              <a:rPr sz="2200" b="1" spc="-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dirty="0">
                <a:solidFill>
                  <a:srgbClr val="000000"/>
                </a:solidFill>
                <a:latin typeface="Calibri"/>
                <a:cs typeface="Calibri"/>
              </a:rPr>
              <a:t>aside</a:t>
            </a:r>
            <a:r>
              <a:rPr sz="2200" b="1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000000"/>
                </a:solidFill>
                <a:latin typeface="Calibri"/>
                <a:cs typeface="Calibri"/>
              </a:rPr>
              <a:t>against them.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42719" y="4349877"/>
            <a:ext cx="4370070" cy="1031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200" dirty="0">
                <a:latin typeface="Calibri"/>
                <a:cs typeface="Calibri"/>
              </a:rPr>
              <a:t>-</a:t>
            </a:r>
            <a:r>
              <a:rPr sz="2200" b="1" spc="-10" dirty="0">
                <a:latin typeface="Calibri"/>
                <a:cs typeface="Calibri"/>
              </a:rPr>
              <a:t>Contingency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reserves</a:t>
            </a:r>
            <a:r>
              <a:rPr sz="2200" b="1" spc="-1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are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to</a:t>
            </a:r>
            <a:r>
              <a:rPr sz="2200" b="1" spc="-7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be</a:t>
            </a:r>
            <a:r>
              <a:rPr sz="2200" b="1" spc="-5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set</a:t>
            </a:r>
            <a:r>
              <a:rPr sz="2200" b="1" spc="-60" dirty="0">
                <a:latin typeface="Calibri"/>
                <a:cs typeface="Calibri"/>
              </a:rPr>
              <a:t> </a:t>
            </a:r>
            <a:r>
              <a:rPr sz="2200" b="1" spc="-25" dirty="0">
                <a:latin typeface="Calibri"/>
                <a:cs typeface="Calibri"/>
              </a:rPr>
              <a:t>at </a:t>
            </a:r>
            <a:r>
              <a:rPr sz="2200" b="1" dirty="0">
                <a:latin typeface="Calibri"/>
                <a:cs typeface="Calibri"/>
              </a:rPr>
              <a:t>10%</a:t>
            </a:r>
            <a:r>
              <a:rPr sz="2200" b="1" spc="-7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of</a:t>
            </a:r>
            <a:r>
              <a:rPr sz="2200" b="1" spc="-1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the</a:t>
            </a:r>
            <a:r>
              <a:rPr sz="2200" b="1" spc="-50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total</a:t>
            </a:r>
            <a:r>
              <a:rPr sz="2200" b="1" spc="-3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project</a:t>
            </a:r>
            <a:endParaRPr sz="2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3193415" algn="l"/>
              </a:tabLst>
            </a:pPr>
            <a:r>
              <a:rPr sz="2200" b="1" dirty="0">
                <a:latin typeface="Calibri"/>
                <a:cs typeface="Calibri"/>
              </a:rPr>
              <a:t>costs </a:t>
            </a:r>
            <a:r>
              <a:rPr sz="2200" b="1" spc="-10" dirty="0">
                <a:latin typeface="Calibri"/>
                <a:cs typeface="Calibri"/>
              </a:rPr>
              <a:t>including</a:t>
            </a:r>
            <a:r>
              <a:rPr sz="2200" b="1" spc="-120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VAT.</a:t>
            </a:r>
            <a:r>
              <a:rPr sz="2200" b="1" u="sng" dirty="0"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	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72400" y="1219200"/>
            <a:ext cx="3962400" cy="44196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Economic</a:t>
            </a:r>
            <a:r>
              <a:rPr spc="-155" dirty="0"/>
              <a:t> </a:t>
            </a:r>
            <a:r>
              <a:rPr dirty="0"/>
              <a:t>Feasibility</a:t>
            </a:r>
            <a:r>
              <a:rPr spc="-135" dirty="0"/>
              <a:t> </a:t>
            </a:r>
            <a:r>
              <a:rPr spc="-10" dirty="0"/>
              <a:t>Evaluation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4600" y="1303019"/>
            <a:ext cx="6987540" cy="425195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99946" y="1609166"/>
            <a:ext cx="4446905" cy="3295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93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0000"/>
                </a:solidFill>
                <a:latin typeface="Calibri"/>
                <a:cs typeface="Calibri"/>
              </a:rPr>
              <a:t>Economic</a:t>
            </a:r>
            <a:r>
              <a:rPr sz="2400" b="1" spc="-8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20" dirty="0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 Evaluation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2705"/>
              </a:spcBef>
              <a:tabLst>
                <a:tab pos="2082164" algn="l"/>
                <a:tab pos="2949575" algn="l"/>
              </a:tabLst>
            </a:pPr>
            <a:r>
              <a:rPr sz="2400" b="1" spc="-10" dirty="0">
                <a:latin typeface="Calibri"/>
                <a:cs typeface="Calibri"/>
              </a:rPr>
              <a:t>Economic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is</a:t>
            </a:r>
            <a:r>
              <a:rPr sz="2400" b="1" dirty="0">
                <a:latin typeface="Calibri"/>
                <a:cs typeface="Calibri"/>
              </a:rPr>
              <a:t>	</a:t>
            </a:r>
            <a:r>
              <a:rPr sz="2400" b="1" spc="-10" dirty="0">
                <a:latin typeface="Calibri"/>
                <a:cs typeface="Calibri"/>
              </a:rPr>
              <a:t>evaluated </a:t>
            </a:r>
            <a:r>
              <a:rPr sz="2400" b="1" dirty="0">
                <a:latin typeface="Calibri"/>
                <a:cs typeface="Calibri"/>
              </a:rPr>
              <a:t>using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</a:t>
            </a:r>
            <a:r>
              <a:rPr sz="2400" b="1" spc="-10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numbers </a:t>
            </a:r>
            <a:r>
              <a:rPr sz="2400" b="1" dirty="0">
                <a:latin typeface="Calibri"/>
                <a:cs typeface="Calibri"/>
              </a:rPr>
              <a:t>from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above</a:t>
            </a:r>
            <a:r>
              <a:rPr sz="2400" b="1" dirty="0">
                <a:latin typeface="Calibri"/>
                <a:cs typeface="Calibri"/>
              </a:rPr>
              <a:t>	</a:t>
            </a:r>
            <a:r>
              <a:rPr sz="2400" b="1" spc="-10" dirty="0">
                <a:latin typeface="Calibri"/>
                <a:cs typeface="Calibri"/>
              </a:rPr>
              <a:t>estimation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of </a:t>
            </a:r>
            <a:r>
              <a:rPr sz="2400" b="1" dirty="0">
                <a:latin typeface="Calibri"/>
                <a:cs typeface="Calibri"/>
              </a:rPr>
              <a:t>demand,</a:t>
            </a:r>
            <a:r>
              <a:rPr sz="2400" b="1" spc="-12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benefits,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costs.</a:t>
            </a:r>
            <a:endParaRPr sz="2400">
              <a:latin typeface="Calibri"/>
              <a:cs typeface="Calibri"/>
            </a:endParaRPr>
          </a:p>
          <a:p>
            <a:pPr marL="12700" marR="161925" algn="just">
              <a:lnSpc>
                <a:spcPct val="100000"/>
              </a:lnSpc>
            </a:pPr>
            <a:r>
              <a:rPr sz="2400" b="1" spc="-30" dirty="0">
                <a:latin typeface="Calibri"/>
                <a:cs typeface="Calibri"/>
              </a:rPr>
              <a:t>Evaluation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50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economic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 </a:t>
            </a:r>
            <a:r>
              <a:rPr sz="2400" b="1" dirty="0">
                <a:latin typeface="Calibri"/>
                <a:cs typeface="Calibri"/>
              </a:rPr>
              <a:t>basically</a:t>
            </a:r>
            <a:r>
              <a:rPr sz="2400" b="1" spc="38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depends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on</a:t>
            </a:r>
            <a:r>
              <a:rPr sz="2400" b="1" spc="-110" dirty="0">
                <a:latin typeface="Calibri"/>
                <a:cs typeface="Calibri"/>
              </a:rPr>
              <a:t> </a:t>
            </a:r>
            <a:r>
              <a:rPr sz="2400" b="1" spc="-35" dirty="0">
                <a:latin typeface="Calibri"/>
                <a:cs typeface="Calibri"/>
              </a:rPr>
              <a:t>cost-</a:t>
            </a:r>
            <a:r>
              <a:rPr sz="2400" b="1" spc="-10" dirty="0">
                <a:latin typeface="Calibri"/>
                <a:cs typeface="Calibri"/>
              </a:rPr>
              <a:t>benefit analysis.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86600" y="2209800"/>
            <a:ext cx="4394200" cy="310642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23746" y="1429003"/>
            <a:ext cx="5496560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1.</a:t>
            </a:r>
            <a:r>
              <a:rPr sz="2400"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r>
              <a:rPr sz="2400" spc="-2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Methods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tabLst>
                <a:tab pos="1400810" algn="l"/>
                <a:tab pos="3815079" algn="l"/>
              </a:tabLst>
            </a:pP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spc="-35" dirty="0">
                <a:latin typeface="Calibri"/>
                <a:cs typeface="Calibri"/>
              </a:rPr>
              <a:t>Benefit-</a:t>
            </a:r>
            <a:r>
              <a:rPr sz="2400" b="1" dirty="0">
                <a:latin typeface="Calibri"/>
                <a:cs typeface="Calibri"/>
              </a:rPr>
              <a:t>Cost</a:t>
            </a:r>
            <a:r>
              <a:rPr sz="2400" b="1" spc="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Ratio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(BCR)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is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first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calculated </a:t>
            </a:r>
            <a:r>
              <a:rPr sz="2400" b="1" dirty="0">
                <a:latin typeface="Calibri"/>
                <a:cs typeface="Calibri"/>
              </a:rPr>
              <a:t>to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30" dirty="0">
                <a:latin typeface="Calibri"/>
                <a:cs typeface="Calibri"/>
              </a:rPr>
              <a:t>evaluate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economic</a:t>
            </a:r>
            <a:r>
              <a:rPr sz="2400" b="1" spc="-1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40" dirty="0">
                <a:latin typeface="Calibri"/>
                <a:cs typeface="Calibri"/>
              </a:rPr>
              <a:t>feasibility.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BCR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is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ratio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benefits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to</a:t>
            </a:r>
            <a:r>
              <a:rPr sz="2400" b="1" spc="-1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costs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where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both </a:t>
            </a:r>
            <a:r>
              <a:rPr sz="2400" b="1" dirty="0">
                <a:latin typeface="Calibri"/>
                <a:cs typeface="Calibri"/>
              </a:rPr>
              <a:t>benefits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costs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are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expressed</a:t>
            </a:r>
            <a:r>
              <a:rPr sz="2400" b="1" spc="-11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as </a:t>
            </a:r>
            <a:r>
              <a:rPr sz="2400" b="1" spc="-10" dirty="0">
                <a:latin typeface="Calibri"/>
                <a:cs typeface="Calibri"/>
              </a:rPr>
              <a:t>discounted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present</a:t>
            </a:r>
            <a:r>
              <a:rPr sz="2400" b="1" spc="-12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values.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In</a:t>
            </a:r>
            <a:r>
              <a:rPr sz="2400" b="1" dirty="0">
                <a:latin typeface="Calibri"/>
                <a:cs typeface="Calibri"/>
              </a:rPr>
              <a:t>	other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words, costs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8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benefits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to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occur</a:t>
            </a:r>
            <a:r>
              <a:rPr sz="2400" b="1" spc="-10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in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future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are </a:t>
            </a:r>
            <a:r>
              <a:rPr sz="2400" b="1" spc="-10" dirty="0">
                <a:latin typeface="Calibri"/>
                <a:cs typeface="Calibri"/>
              </a:rPr>
              <a:t>converted</a:t>
            </a:r>
            <a:r>
              <a:rPr sz="2400" b="1" dirty="0">
                <a:latin typeface="Calibri"/>
                <a:cs typeface="Calibri"/>
              </a:rPr>
              <a:t>	into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present</a:t>
            </a:r>
            <a:r>
              <a:rPr sz="2400" b="1" spc="-1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values,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the </a:t>
            </a:r>
            <a:r>
              <a:rPr sz="2400" b="1" spc="-10" dirty="0">
                <a:latin typeface="Calibri"/>
                <a:cs typeface="Calibri"/>
              </a:rPr>
              <a:t>present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value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1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benefits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is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latin typeface="Calibri"/>
                <a:cs typeface="Calibri"/>
              </a:rPr>
              <a:t>divided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by</a:t>
            </a:r>
            <a:r>
              <a:rPr sz="2400" b="1" spc="-8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those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costs.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1282064"/>
            <a:ext cx="4107179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56385" y="1368044"/>
            <a:ext cx="5711825" cy="3686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47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2.</a:t>
            </a:r>
            <a:r>
              <a:rPr sz="2400" spc="-5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Social</a:t>
            </a:r>
            <a:r>
              <a:rPr sz="2400" spc="-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Discount</a:t>
            </a:r>
            <a:r>
              <a:rPr sz="2400" spc="-9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20" dirty="0">
                <a:solidFill>
                  <a:srgbClr val="FF0000"/>
                </a:solidFill>
                <a:latin typeface="Arial Black"/>
                <a:cs typeface="Arial Black"/>
              </a:rPr>
              <a:t>Rate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spcBef>
                <a:spcPts val="2900"/>
              </a:spcBef>
              <a:tabLst>
                <a:tab pos="1632585" algn="l"/>
                <a:tab pos="3326129" algn="l"/>
                <a:tab pos="4853305" algn="l"/>
              </a:tabLst>
            </a:pPr>
            <a:r>
              <a:rPr sz="2400" b="1" dirty="0">
                <a:latin typeface="Calibri"/>
                <a:cs typeface="Calibri"/>
              </a:rPr>
              <a:t>One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most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important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30" dirty="0">
                <a:latin typeface="Calibri"/>
                <a:cs typeface="Calibri"/>
              </a:rPr>
              <a:t>parameters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used </a:t>
            </a:r>
            <a:r>
              <a:rPr sz="2400" b="1" dirty="0">
                <a:latin typeface="Calibri"/>
                <a:cs typeface="Calibri"/>
              </a:rPr>
              <a:t>in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economic</a:t>
            </a:r>
            <a:r>
              <a:rPr sz="2400" b="1" spc="-10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evaluation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of </a:t>
            </a:r>
            <a:r>
              <a:rPr sz="2400" b="1" spc="-35" dirty="0">
                <a:latin typeface="Calibri"/>
                <a:cs typeface="Calibri"/>
              </a:rPr>
              <a:t>government-</a:t>
            </a:r>
            <a:r>
              <a:rPr sz="2400" b="1" dirty="0">
                <a:latin typeface="Calibri"/>
                <a:cs typeface="Calibri"/>
              </a:rPr>
              <a:t>financed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projects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is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social discount</a:t>
            </a:r>
            <a:r>
              <a:rPr sz="2400" b="1" spc="-105" dirty="0">
                <a:latin typeface="Calibri"/>
                <a:cs typeface="Calibri"/>
              </a:rPr>
              <a:t> </a:t>
            </a:r>
            <a:r>
              <a:rPr sz="2400" b="1" spc="-35" dirty="0">
                <a:latin typeface="Calibri"/>
                <a:cs typeface="Calibri"/>
              </a:rPr>
              <a:t>rate.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Discounted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benefit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and</a:t>
            </a:r>
            <a:r>
              <a:rPr sz="2400" b="1" dirty="0">
                <a:latin typeface="Calibri"/>
                <a:cs typeface="Calibri"/>
              </a:rPr>
              <a:t>	</a:t>
            </a:r>
            <a:r>
              <a:rPr sz="2400" b="1" spc="-20" dirty="0">
                <a:latin typeface="Calibri"/>
                <a:cs typeface="Calibri"/>
              </a:rPr>
              <a:t>cost </a:t>
            </a:r>
            <a:r>
              <a:rPr sz="2400" b="1" spc="-10" dirty="0">
                <a:latin typeface="Calibri"/>
                <a:cs typeface="Calibri"/>
              </a:rPr>
              <a:t>values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are</a:t>
            </a:r>
            <a:r>
              <a:rPr sz="2400" b="1" spc="-12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determined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by</a:t>
            </a:r>
            <a:r>
              <a:rPr sz="2400" b="1" dirty="0">
                <a:latin typeface="Calibri"/>
                <a:cs typeface="Calibri"/>
              </a:rPr>
              <a:t>	the</a:t>
            </a:r>
            <a:r>
              <a:rPr sz="2400" b="1" spc="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social</a:t>
            </a:r>
            <a:r>
              <a:rPr sz="2400" b="1" spc="-10" dirty="0">
                <a:latin typeface="Calibri"/>
                <a:cs typeface="Calibri"/>
              </a:rPr>
              <a:t> discount rate,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as</a:t>
            </a:r>
            <a:r>
              <a:rPr sz="2400" b="1" dirty="0">
                <a:latin typeface="Calibri"/>
                <a:cs typeface="Calibri"/>
              </a:rPr>
              <a:t>	a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result,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BCR.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Determination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social</a:t>
            </a:r>
            <a:r>
              <a:rPr sz="2400" b="1" spc="-8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discount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spc="-50" dirty="0">
                <a:latin typeface="Calibri"/>
                <a:cs typeface="Calibri"/>
              </a:rPr>
              <a:t>rate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is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absolute determinant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economic</a:t>
            </a:r>
            <a:r>
              <a:rPr sz="2400" b="1" spc="-1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1365250"/>
            <a:ext cx="4279900" cy="41275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23746" y="1419225"/>
            <a:ext cx="5483225" cy="369951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68605" marR="1256665" indent="-68580">
              <a:lnSpc>
                <a:spcPct val="103299"/>
              </a:lnSpc>
              <a:spcBef>
                <a:spcPts val="5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4.</a:t>
            </a:r>
            <a:r>
              <a:rPr sz="2400" spc="-3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Base</a:t>
            </a:r>
            <a:r>
              <a:rPr sz="2400" spc="-6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Day</a:t>
            </a:r>
            <a:r>
              <a:rPr sz="2400" spc="-4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of</a:t>
            </a:r>
            <a:r>
              <a:rPr sz="2400" spc="229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Analysis,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Period</a:t>
            </a:r>
            <a:r>
              <a:rPr sz="2400" spc="-8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of</a:t>
            </a:r>
            <a:r>
              <a:rPr sz="2400" spc="19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Analysis,</a:t>
            </a:r>
            <a:r>
              <a:rPr sz="2400" spc="-7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20" dirty="0">
                <a:solidFill>
                  <a:srgbClr val="FF0000"/>
                </a:solidFill>
                <a:latin typeface="Arial Black"/>
                <a:cs typeface="Arial Black"/>
              </a:rPr>
              <a:t>Etc.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spcBef>
                <a:spcPts val="2905"/>
              </a:spcBef>
              <a:tabLst>
                <a:tab pos="4911090" algn="l"/>
              </a:tabLst>
            </a:pPr>
            <a:r>
              <a:rPr sz="2400" b="1" dirty="0">
                <a:latin typeface="Calibri"/>
                <a:cs typeface="Calibri"/>
              </a:rPr>
              <a:t>In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economic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</a:t>
            </a:r>
            <a:r>
              <a:rPr sz="2400" b="1" spc="3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evaluation,</a:t>
            </a:r>
            <a:r>
              <a:rPr sz="2400" b="1" spc="-9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all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the </a:t>
            </a:r>
            <a:r>
              <a:rPr sz="2400" b="1" spc="-10" dirty="0">
                <a:latin typeface="Calibri"/>
                <a:cs typeface="Calibri"/>
              </a:rPr>
              <a:t>benefits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costs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should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be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discounted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at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same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point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time.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As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benefits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and </a:t>
            </a:r>
            <a:r>
              <a:rPr sz="2400" b="1" spc="-10" dirty="0">
                <a:latin typeface="Calibri"/>
                <a:cs typeface="Calibri"/>
              </a:rPr>
              <a:t>costs</a:t>
            </a:r>
            <a:r>
              <a:rPr sz="2400" b="1" spc="-8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occur</a:t>
            </a:r>
            <a:r>
              <a:rPr sz="2400" b="1" spc="-1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at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30" dirty="0">
                <a:latin typeface="Calibri"/>
                <a:cs typeface="Calibri"/>
              </a:rPr>
              <a:t>different </a:t>
            </a:r>
            <a:r>
              <a:rPr sz="2400" b="1" dirty="0">
                <a:latin typeface="Calibri"/>
                <a:cs typeface="Calibri"/>
              </a:rPr>
              <a:t>points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8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time,</a:t>
            </a:r>
            <a:r>
              <a:rPr sz="2400" b="1" dirty="0">
                <a:latin typeface="Calibri"/>
                <a:cs typeface="Calibri"/>
              </a:rPr>
              <a:t>	</a:t>
            </a:r>
            <a:r>
              <a:rPr sz="2400" b="1" spc="-35" dirty="0">
                <a:latin typeface="Calibri"/>
                <a:cs typeface="Calibri"/>
              </a:rPr>
              <a:t>they </a:t>
            </a:r>
            <a:r>
              <a:rPr sz="2400" b="1" dirty="0">
                <a:latin typeface="Calibri"/>
                <a:cs typeface="Calibri"/>
              </a:rPr>
              <a:t>should</a:t>
            </a:r>
            <a:r>
              <a:rPr sz="2400" b="1" spc="-8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be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reconciled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as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values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25" dirty="0">
                <a:latin typeface="Calibri"/>
                <a:cs typeface="Calibri"/>
              </a:rPr>
              <a:t> the </a:t>
            </a:r>
            <a:r>
              <a:rPr sz="2400" b="1" dirty="0">
                <a:latin typeface="Calibri"/>
                <a:cs typeface="Calibri"/>
              </a:rPr>
              <a:t>same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point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time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using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discount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rate.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b="1" dirty="0">
                <a:latin typeface="Calibri"/>
                <a:cs typeface="Calibri"/>
              </a:rPr>
              <a:t>This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makes</a:t>
            </a:r>
            <a:r>
              <a:rPr sz="2400" b="1" spc="-1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them</a:t>
            </a:r>
            <a:r>
              <a:rPr sz="2400" b="1" spc="-6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comparable.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0" y="1318260"/>
            <a:ext cx="4384040" cy="42214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71346" y="1334211"/>
            <a:ext cx="5899150" cy="33216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5.</a:t>
            </a:r>
            <a:r>
              <a:rPr sz="2400" spc="-6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Processing</a:t>
            </a:r>
            <a:r>
              <a:rPr sz="2400" spc="-4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of</a:t>
            </a:r>
            <a:r>
              <a:rPr sz="2400" spc="16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Salvage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Value:</a:t>
            </a:r>
            <a:endParaRPr sz="2400">
              <a:latin typeface="Arial Black"/>
              <a:cs typeface="Arial Black"/>
            </a:endParaRPr>
          </a:p>
          <a:p>
            <a:pPr marL="12700" marR="81915">
              <a:lnSpc>
                <a:spcPct val="100000"/>
              </a:lnSpc>
              <a:spcBef>
                <a:spcPts val="2900"/>
              </a:spcBef>
            </a:pPr>
            <a:r>
              <a:rPr sz="2400" b="1" spc="-20" dirty="0">
                <a:latin typeface="Calibri"/>
                <a:cs typeface="Calibri"/>
              </a:rPr>
              <a:t>Salvage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value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is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closely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related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to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duration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concerned</a:t>
            </a:r>
            <a:r>
              <a:rPr sz="2400" b="1" spc="-6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facility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analysis </a:t>
            </a:r>
            <a:r>
              <a:rPr sz="2400" b="1" dirty="0">
                <a:latin typeface="Calibri"/>
                <a:cs typeface="Calibri"/>
              </a:rPr>
              <a:t>period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economic</a:t>
            </a:r>
            <a:r>
              <a:rPr sz="2400" b="1" spc="-8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  <a:tabLst>
                <a:tab pos="1480185" algn="l"/>
                <a:tab pos="4793615" algn="l"/>
              </a:tabLst>
            </a:pP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formula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for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calculating</a:t>
            </a:r>
            <a:r>
              <a:rPr sz="2400" b="1" spc="-114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salvage</a:t>
            </a:r>
            <a:r>
              <a:rPr sz="2400" b="1" spc="-10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value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is </a:t>
            </a:r>
            <a:r>
              <a:rPr sz="2400" b="1" dirty="0">
                <a:latin typeface="Calibri"/>
                <a:cs typeface="Calibri"/>
              </a:rPr>
              <a:t>as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follows:</a:t>
            </a:r>
            <a:r>
              <a:rPr sz="2400" b="1" dirty="0">
                <a:latin typeface="Calibri"/>
                <a:cs typeface="Calibri"/>
              </a:rPr>
              <a:t>	</a:t>
            </a:r>
            <a:r>
              <a:rPr sz="2400" b="1" spc="-25" dirty="0">
                <a:latin typeface="Calibri"/>
                <a:cs typeface="Calibri"/>
              </a:rPr>
              <a:t>Salvage</a:t>
            </a:r>
            <a:r>
              <a:rPr sz="2400" b="1" spc="-1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Value</a:t>
            </a:r>
            <a:r>
              <a:rPr sz="2400" b="1" spc="2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=</a:t>
            </a:r>
            <a:r>
              <a:rPr sz="2400" b="1" spc="-95" dirty="0"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Purchase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	Price</a:t>
            </a:r>
            <a:r>
              <a:rPr sz="2400" b="1" spc="-6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50" dirty="0">
                <a:solidFill>
                  <a:srgbClr val="FF0000"/>
                </a:solidFill>
                <a:latin typeface="Calibri"/>
                <a:cs typeface="Calibri"/>
              </a:rPr>
              <a:t>–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(Annual</a:t>
            </a:r>
            <a:r>
              <a:rPr sz="2400" b="1" spc="-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20" dirty="0">
                <a:solidFill>
                  <a:srgbClr val="FF0000"/>
                </a:solidFill>
                <a:latin typeface="Calibri"/>
                <a:cs typeface="Calibri"/>
              </a:rPr>
              <a:t>Depreciation</a:t>
            </a:r>
            <a:r>
              <a:rPr sz="2400" b="1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×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Number</a:t>
            </a:r>
            <a:r>
              <a:rPr sz="2400" b="1" spc="-6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sz="2400" b="1" spc="-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Years).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53400" y="1346327"/>
            <a:ext cx="3622040" cy="406387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44827" y="1371422"/>
            <a:ext cx="5715000" cy="40500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885565" algn="l"/>
              </a:tabLst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6.</a:t>
            </a:r>
            <a:r>
              <a:rPr sz="2400" spc="-2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Sensitivity</a:t>
            </a:r>
            <a:r>
              <a:rPr sz="2400" spc="-7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	</a:t>
            </a:r>
            <a:r>
              <a:rPr sz="2400" spc="-10" dirty="0">
                <a:latin typeface="Calibri"/>
                <a:cs typeface="Calibri"/>
              </a:rPr>
              <a:t>Sensitivity analysis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determines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how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35" dirty="0">
                <a:latin typeface="Calibri"/>
                <a:cs typeface="Calibri"/>
              </a:rPr>
              <a:t>different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values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an </a:t>
            </a:r>
            <a:r>
              <a:rPr sz="2400" spc="-10" dirty="0">
                <a:latin typeface="Calibri"/>
                <a:cs typeface="Calibri"/>
              </a:rPr>
              <a:t>independent</a:t>
            </a:r>
            <a:r>
              <a:rPr sz="2400" spc="-114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variable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35" dirty="0">
                <a:latin typeface="Calibri"/>
                <a:cs typeface="Calibri"/>
              </a:rPr>
              <a:t>affect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particular dependent</a:t>
            </a:r>
            <a:r>
              <a:rPr sz="2400" spc="-1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variable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under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given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set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of </a:t>
            </a:r>
            <a:r>
              <a:rPr sz="2400" spc="-10" dirty="0">
                <a:latin typeface="Calibri"/>
                <a:cs typeface="Calibri"/>
              </a:rPr>
              <a:t>assumptions.</a:t>
            </a:r>
            <a:endParaRPr sz="2400">
              <a:latin typeface="Calibri"/>
              <a:cs typeface="Calibri"/>
            </a:endParaRPr>
          </a:p>
          <a:p>
            <a:pPr marL="12700" marR="220345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Calibri"/>
                <a:cs typeface="Calibri"/>
              </a:rPr>
              <a:t>It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studies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how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various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sources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uncertainty </a:t>
            </a:r>
            <a:r>
              <a:rPr sz="2400" spc="-20" dirty="0">
                <a:latin typeface="Calibri"/>
                <a:cs typeface="Calibri"/>
              </a:rPr>
              <a:t>contribute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forecast’s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overall uncertainty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posing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‘what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60" dirty="0">
                <a:latin typeface="Calibri"/>
                <a:cs typeface="Calibri"/>
              </a:rPr>
              <a:t>if’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questions.</a:t>
            </a:r>
            <a:endParaRPr sz="2400">
              <a:latin typeface="Calibri"/>
              <a:cs typeface="Calibri"/>
            </a:endParaRPr>
          </a:p>
          <a:p>
            <a:pPr marL="12700" marR="28575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Calibri"/>
                <a:cs typeface="Calibri"/>
              </a:rPr>
              <a:t>Sensitivity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analysis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used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within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specific boundaries</a:t>
            </a:r>
            <a:r>
              <a:rPr sz="2400" spc="-1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depend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more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input variables.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0" y="1524000"/>
            <a:ext cx="3873500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76145" y="2104720"/>
            <a:ext cx="4218305" cy="2233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5-</a:t>
            </a:r>
            <a:r>
              <a:rPr sz="2400" b="1" spc="-10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0000"/>
                </a:solidFill>
                <a:latin typeface="Calibri"/>
                <a:cs typeface="Calibri"/>
              </a:rPr>
              <a:t>Financial</a:t>
            </a:r>
            <a:r>
              <a:rPr sz="2400" b="1" spc="-7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r>
              <a:rPr sz="2400" b="1" spc="-7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Calibri"/>
                <a:cs typeface="Calibri"/>
              </a:rPr>
              <a:t>Analysis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Financial</a:t>
            </a:r>
            <a:r>
              <a:rPr sz="2400" b="1" spc="-12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Feasibility</a:t>
            </a:r>
            <a:r>
              <a:rPr sz="2400" b="1" spc="-8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Analysis</a:t>
            </a:r>
            <a:endParaRPr sz="2400">
              <a:latin typeface="Calibri"/>
              <a:cs typeface="Calibri"/>
            </a:endParaRPr>
          </a:p>
          <a:p>
            <a:pPr marL="12700" marR="5080" indent="-3810">
              <a:lnSpc>
                <a:spcPct val="100000"/>
              </a:lnSpc>
              <a:buSzPct val="95833"/>
              <a:buAutoNum type="arabicPeriod"/>
              <a:tabLst>
                <a:tab pos="247015" algn="l"/>
              </a:tabLst>
            </a:pPr>
            <a:r>
              <a:rPr sz="2400" b="1" spc="-10" dirty="0">
                <a:latin typeface="Calibri"/>
                <a:cs typeface="Calibri"/>
              </a:rPr>
              <a:t>	Comparison</a:t>
            </a:r>
            <a:r>
              <a:rPr sz="2400" b="1" spc="-1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between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Economic Feasibility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Analysis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and</a:t>
            </a:r>
            <a:r>
              <a:rPr sz="2400" b="1" spc="-8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Financial Feasibility</a:t>
            </a:r>
            <a:r>
              <a:rPr sz="2400" b="1" spc="-5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Analysis.</a:t>
            </a:r>
            <a:endParaRPr sz="2400">
              <a:latin typeface="Calibri"/>
              <a:cs typeface="Calibri"/>
            </a:endParaRPr>
          </a:p>
          <a:p>
            <a:pPr marL="312420" indent="-299720">
              <a:lnSpc>
                <a:spcPct val="100000"/>
              </a:lnSpc>
              <a:buSzPct val="95833"/>
              <a:buAutoNum type="arabicPeriod"/>
              <a:tabLst>
                <a:tab pos="312420" algn="l"/>
              </a:tabLst>
            </a:pPr>
            <a:r>
              <a:rPr sz="2400" b="1" spc="-10" dirty="0">
                <a:latin typeface="Calibri"/>
                <a:cs typeface="Calibri"/>
              </a:rPr>
              <a:t>Analysis</a:t>
            </a:r>
            <a:r>
              <a:rPr sz="2400" b="1" spc="-7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Methods.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10400" y="1670050"/>
            <a:ext cx="4160520" cy="35179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47546" y="1381125"/>
            <a:ext cx="5411470" cy="3684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069464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Financial</a:t>
            </a:r>
            <a:r>
              <a:rPr sz="2400" spc="-8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25" dirty="0">
                <a:solidFill>
                  <a:srgbClr val="FF0000"/>
                </a:solidFill>
                <a:latin typeface="Arial Black"/>
                <a:cs typeface="Arial Black"/>
              </a:rPr>
              <a:t>Feasibility 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</a:pPr>
            <a:r>
              <a:rPr sz="2400" dirty="0">
                <a:latin typeface="Calibri"/>
                <a:cs typeface="Calibri"/>
              </a:rPr>
              <a:t>A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financial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feasibility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study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a </a:t>
            </a:r>
            <a:r>
              <a:rPr sz="2400" spc="-25" dirty="0">
                <a:latin typeface="Calibri"/>
                <a:cs typeface="Calibri"/>
              </a:rPr>
              <a:t>comprehensive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analysis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evaluation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of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financial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aspects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proposed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project, </a:t>
            </a:r>
            <a:r>
              <a:rPr sz="2400" spc="-25" dirty="0">
                <a:latin typeface="Calibri"/>
                <a:cs typeface="Calibri"/>
              </a:rPr>
              <a:t>investment,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business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venture.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dirty="0">
                <a:latin typeface="Calibri"/>
                <a:cs typeface="Calibri"/>
              </a:rPr>
              <a:t>primary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purpose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such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study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assess whether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project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venture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financially </a:t>
            </a:r>
            <a:r>
              <a:rPr sz="2400" dirty="0">
                <a:latin typeface="Calibri"/>
                <a:cs typeface="Calibri"/>
              </a:rPr>
              <a:t>viable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if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it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makes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economic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sense</a:t>
            </a:r>
            <a:r>
              <a:rPr sz="2400" spc="-11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 </a:t>
            </a:r>
            <a:r>
              <a:rPr sz="2400" spc="-20" dirty="0">
                <a:latin typeface="Calibri"/>
                <a:cs typeface="Calibri"/>
              </a:rPr>
              <a:t>proceed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it.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96200" y="1371600"/>
            <a:ext cx="4157979" cy="405066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95146" y="1371422"/>
            <a:ext cx="5725160" cy="40500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Arial Black"/>
                <a:cs typeface="Arial Black"/>
              </a:rPr>
              <a:t>Financial</a:t>
            </a:r>
            <a:r>
              <a:rPr sz="2400" spc="-114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tabLst>
                <a:tab pos="620395" algn="l"/>
                <a:tab pos="1101725" algn="l"/>
                <a:tab pos="2707005" algn="l"/>
                <a:tab pos="3307715" algn="l"/>
              </a:tabLst>
            </a:pPr>
            <a:r>
              <a:rPr sz="2400" spc="-10" dirty="0">
                <a:latin typeface="Calibri"/>
                <a:cs typeface="Calibri"/>
              </a:rPr>
              <a:t>Projects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are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not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profitable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enough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be </a:t>
            </a:r>
            <a:r>
              <a:rPr sz="2400" spc="-20" dirty="0">
                <a:latin typeface="Calibri"/>
                <a:cs typeface="Calibri"/>
              </a:rPr>
              <a:t>pursued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private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party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pursued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as PPP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projects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some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level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government </a:t>
            </a:r>
            <a:r>
              <a:rPr sz="2400" dirty="0">
                <a:latin typeface="Calibri"/>
                <a:cs typeface="Calibri"/>
              </a:rPr>
              <a:t>financial</a:t>
            </a:r>
            <a:r>
              <a:rPr sz="2400" spc="-114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support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if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they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more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suitable</a:t>
            </a:r>
            <a:r>
              <a:rPr sz="2400" spc="-9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to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pursued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such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party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terms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creativity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45" dirty="0">
                <a:latin typeface="Calibri"/>
                <a:cs typeface="Calibri"/>
              </a:rPr>
              <a:t>efficiency.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this</a:t>
            </a:r>
            <a:r>
              <a:rPr sz="2400" dirty="0">
                <a:latin typeface="Calibri"/>
                <a:cs typeface="Calibri"/>
              </a:rPr>
              <a:t>	case,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financial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feasibility analysis</a:t>
            </a:r>
            <a:r>
              <a:rPr sz="2400" dirty="0">
                <a:latin typeface="Calibri"/>
                <a:cs typeface="Calibri"/>
              </a:rPr>
              <a:t>	needs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conducted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ascertain </a:t>
            </a:r>
            <a:r>
              <a:rPr sz="2400" dirty="0">
                <a:latin typeface="Calibri"/>
                <a:cs typeface="Calibri"/>
              </a:rPr>
              <a:t>an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30" dirty="0">
                <a:latin typeface="Calibri"/>
                <a:cs typeface="Calibri"/>
              </a:rPr>
              <a:t>appropriate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amount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of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government </a:t>
            </a:r>
            <a:r>
              <a:rPr sz="2400" dirty="0">
                <a:latin typeface="Calibri"/>
                <a:cs typeface="Calibri"/>
              </a:rPr>
              <a:t>financial</a:t>
            </a:r>
            <a:r>
              <a:rPr sz="2400" spc="-1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support.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62800" y="1670050"/>
            <a:ext cx="4157979" cy="35179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71346" y="1507616"/>
            <a:ext cx="6896734" cy="36849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908685">
              <a:lnSpc>
                <a:spcPct val="100000"/>
              </a:lnSpc>
              <a:spcBef>
                <a:spcPts val="105"/>
              </a:spcBef>
              <a:tabLst>
                <a:tab pos="1949450" algn="l"/>
              </a:tabLst>
            </a:pP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Comparison</a:t>
            </a:r>
            <a:r>
              <a:rPr sz="2000" spc="-13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between</a:t>
            </a:r>
            <a:r>
              <a:rPr sz="2000" spc="-10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Economic</a:t>
            </a:r>
            <a:r>
              <a:rPr sz="2000" spc="-8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Arial Black"/>
                <a:cs typeface="Arial Black"/>
              </a:rPr>
              <a:t>Feasibility 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r>
              <a:rPr sz="2000" spc="-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spc="-25" dirty="0">
                <a:solidFill>
                  <a:srgbClr val="FF0000"/>
                </a:solidFill>
                <a:latin typeface="Arial Black"/>
                <a:cs typeface="Arial Black"/>
              </a:rPr>
              <a:t>and</a:t>
            </a:r>
            <a:r>
              <a:rPr sz="2000" dirty="0">
                <a:solidFill>
                  <a:srgbClr val="FF0000"/>
                </a:solidFill>
                <a:latin typeface="Arial Black"/>
                <a:cs typeface="Arial Black"/>
              </a:rPr>
              <a:t>	Financial</a:t>
            </a:r>
            <a:r>
              <a:rPr sz="2000" spc="-75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r>
              <a:rPr sz="2000" spc="-80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endParaRPr sz="2000">
              <a:latin typeface="Arial Black"/>
              <a:cs typeface="Arial Black"/>
            </a:endParaRPr>
          </a:p>
          <a:p>
            <a:pPr marL="12700" marR="153670">
              <a:lnSpc>
                <a:spcPct val="100000"/>
              </a:lnSpc>
              <a:spcBef>
                <a:spcPts val="2400"/>
              </a:spcBef>
            </a:pPr>
            <a:r>
              <a:rPr sz="2000" b="1" spc="-10" dirty="0">
                <a:solidFill>
                  <a:srgbClr val="FF0000"/>
                </a:solidFill>
                <a:latin typeface="Calibri"/>
                <a:cs typeface="Calibri"/>
              </a:rPr>
              <a:t>Economic</a:t>
            </a:r>
            <a:r>
              <a:rPr sz="2000" b="1" spc="-8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r>
              <a:rPr sz="2000" b="1" spc="-8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analysis</a:t>
            </a:r>
            <a:r>
              <a:rPr sz="2000" b="1" spc="-7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is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to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measure</a:t>
            </a:r>
            <a:r>
              <a:rPr sz="2000" b="1" spc="37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public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projects’</a:t>
            </a:r>
            <a:r>
              <a:rPr sz="2000" b="1" spc="-7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 </a:t>
            </a:r>
            <a:r>
              <a:rPr sz="2000" b="1" dirty="0">
                <a:latin typeface="Calibri"/>
                <a:cs typeface="Calibri"/>
              </a:rPr>
              <a:t>and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benefits</a:t>
            </a:r>
            <a:r>
              <a:rPr sz="2000" b="1" spc="-7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from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</a:t>
            </a:r>
            <a:r>
              <a:rPr sz="2000" b="1" spc="-10" dirty="0">
                <a:latin typeface="Calibri"/>
                <a:cs typeface="Calibri"/>
              </a:rPr>
              <a:t> perspective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of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entire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nation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(society) </a:t>
            </a:r>
            <a:r>
              <a:rPr sz="2000" b="1" dirty="0">
                <a:latin typeface="Calibri"/>
                <a:cs typeface="Calibri"/>
              </a:rPr>
              <a:t>and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accordingly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to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calculate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their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economic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profitability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and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spc="-25" dirty="0">
                <a:latin typeface="Calibri"/>
                <a:cs typeface="Calibri"/>
              </a:rPr>
              <a:t>to </a:t>
            </a:r>
            <a:r>
              <a:rPr sz="2000" b="1" spc="-20" dirty="0">
                <a:latin typeface="Calibri"/>
                <a:cs typeface="Calibri"/>
              </a:rPr>
              <a:t>determine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their</a:t>
            </a:r>
            <a:r>
              <a:rPr sz="2000" b="1" spc="434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feasibility.</a:t>
            </a:r>
            <a:endParaRPr sz="2000">
              <a:latin typeface="Calibri"/>
              <a:cs typeface="Calibri"/>
            </a:endParaRPr>
          </a:p>
          <a:p>
            <a:pPr marL="12700" marR="5080" indent="59055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Calibri"/>
                <a:cs typeface="Calibri"/>
              </a:rPr>
              <a:t>In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comparison,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FF0000"/>
                </a:solidFill>
                <a:latin typeface="Calibri"/>
                <a:cs typeface="Calibri"/>
              </a:rPr>
              <a:t>financial</a:t>
            </a:r>
            <a:r>
              <a:rPr sz="2000" b="1" spc="-6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r>
              <a:rPr sz="2000" b="1" spc="-6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analysis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estimates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actual monetary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costs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and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cash</a:t>
            </a:r>
            <a:r>
              <a:rPr sz="2000" b="1" spc="36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flows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from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perspective</a:t>
            </a:r>
            <a:r>
              <a:rPr sz="2000" b="1" spc="-7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of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individual </a:t>
            </a:r>
            <a:r>
              <a:rPr sz="2000" b="1" dirty="0">
                <a:latin typeface="Calibri"/>
                <a:cs typeface="Calibri"/>
              </a:rPr>
              <a:t>parties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responsible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for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projects,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not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the</a:t>
            </a:r>
            <a:r>
              <a:rPr sz="2000" b="1" spc="43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entire</a:t>
            </a:r>
            <a:r>
              <a:rPr sz="2000" b="1" spc="-40" dirty="0">
                <a:latin typeface="Calibri"/>
                <a:cs typeface="Calibri"/>
              </a:rPr>
              <a:t> society,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25" dirty="0">
                <a:latin typeface="Calibri"/>
                <a:cs typeface="Calibri"/>
              </a:rPr>
              <a:t>and </a:t>
            </a:r>
            <a:r>
              <a:rPr sz="2000" b="1" spc="-10" dirty="0">
                <a:latin typeface="Calibri"/>
                <a:cs typeface="Calibri"/>
              </a:rPr>
              <a:t>accordingly</a:t>
            </a:r>
            <a:r>
              <a:rPr sz="2000" b="1" spc="-8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calculates</a:t>
            </a:r>
            <a:r>
              <a:rPr sz="2000" b="1" spc="3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financial</a:t>
            </a:r>
            <a:r>
              <a:rPr sz="2000" b="1" spc="-10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profitability</a:t>
            </a:r>
            <a:r>
              <a:rPr sz="2000" b="1" spc="-9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to</a:t>
            </a:r>
            <a:r>
              <a:rPr sz="2000" b="1" spc="-7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ascertain</a:t>
            </a:r>
            <a:r>
              <a:rPr sz="2000" b="1" spc="-9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projects’ feasibility</a:t>
            </a:r>
            <a:r>
              <a:rPr sz="2000" b="1" spc="-10" dirty="0">
                <a:solidFill>
                  <a:srgbClr val="B7DEE8"/>
                </a:solidFill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63000" y="1099947"/>
            <a:ext cx="3070732" cy="465810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26082" y="1550670"/>
            <a:ext cx="441007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926465" algn="just">
              <a:lnSpc>
                <a:spcPct val="100000"/>
              </a:lnSpc>
              <a:spcBef>
                <a:spcPts val="100"/>
              </a:spcBef>
            </a:pPr>
            <a:r>
              <a:rPr b="1" spc="-20" dirty="0">
                <a:latin typeface="Calibri"/>
                <a:cs typeface="Calibri"/>
              </a:rPr>
              <a:t>Types</a:t>
            </a:r>
            <a:r>
              <a:rPr b="1" spc="-9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of</a:t>
            </a:r>
            <a:r>
              <a:rPr b="1" spc="-12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financial</a:t>
            </a:r>
            <a:r>
              <a:rPr b="1" spc="-60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feasibility analysis</a:t>
            </a:r>
          </a:p>
          <a:p>
            <a:pPr marL="12700" marR="5080" algn="just">
              <a:lnSpc>
                <a:spcPct val="100000"/>
              </a:lnSpc>
            </a:pPr>
            <a:r>
              <a:rPr dirty="0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spc="-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pc="-25" dirty="0">
                <a:solidFill>
                  <a:srgbClr val="000000"/>
                </a:solidFill>
                <a:latin typeface="Calibri"/>
                <a:cs typeface="Calibri"/>
              </a:rPr>
              <a:t>few</a:t>
            </a:r>
            <a:r>
              <a:rPr spc="-8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00000"/>
                </a:solidFill>
                <a:latin typeface="Calibri"/>
                <a:cs typeface="Calibri"/>
              </a:rPr>
              <a:t>of</a:t>
            </a:r>
            <a:r>
              <a:rPr spc="-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00000"/>
                </a:solidFill>
                <a:latin typeface="Calibri"/>
                <a:cs typeface="Calibri"/>
              </a:rPr>
              <a:t>more</a:t>
            </a:r>
            <a:r>
              <a:rPr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00000"/>
                </a:solidFill>
                <a:latin typeface="Calibri"/>
                <a:cs typeface="Calibri"/>
              </a:rPr>
              <a:t>popular</a:t>
            </a:r>
            <a:r>
              <a:rPr spc="39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00000"/>
                </a:solidFill>
                <a:latin typeface="Calibri"/>
                <a:cs typeface="Calibri"/>
              </a:rPr>
              <a:t>choices </a:t>
            </a:r>
            <a:r>
              <a:rPr dirty="0">
                <a:solidFill>
                  <a:srgbClr val="000000"/>
                </a:solidFill>
                <a:latin typeface="Calibri"/>
                <a:cs typeface="Calibri"/>
              </a:rPr>
              <a:t>when</a:t>
            </a:r>
            <a:r>
              <a:rPr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srgbClr val="000000"/>
                </a:solidFill>
                <a:latin typeface="Calibri"/>
                <a:cs typeface="Calibri"/>
              </a:rPr>
              <a:t>creating</a:t>
            </a:r>
            <a:r>
              <a:rPr spc="-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r>
              <a:rPr spc="4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00000"/>
                </a:solidFill>
                <a:latin typeface="Calibri"/>
                <a:cs typeface="Calibri"/>
              </a:rPr>
              <a:t>financial</a:t>
            </a:r>
            <a:r>
              <a:rPr spc="-1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00000"/>
                </a:solidFill>
                <a:latin typeface="Calibri"/>
                <a:cs typeface="Calibri"/>
              </a:rPr>
              <a:t>feasibility </a:t>
            </a:r>
            <a:r>
              <a:rPr dirty="0">
                <a:solidFill>
                  <a:srgbClr val="000000"/>
                </a:solidFill>
                <a:latin typeface="Calibri"/>
                <a:cs typeface="Calibri"/>
              </a:rPr>
              <a:t>analysis</a:t>
            </a:r>
            <a:r>
              <a:rPr spc="-1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pc="-20" dirty="0">
                <a:solidFill>
                  <a:srgbClr val="000000"/>
                </a:solidFill>
                <a:latin typeface="Calibri"/>
                <a:cs typeface="Calibri"/>
              </a:rPr>
              <a:t>are: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26082" y="3379419"/>
            <a:ext cx="3143250" cy="1492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23545" indent="-41084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423545" algn="l"/>
              </a:tabLst>
            </a:pPr>
            <a:r>
              <a:rPr sz="2400" spc="-10" dirty="0">
                <a:latin typeface="Calibri"/>
                <a:cs typeface="Calibri"/>
              </a:rPr>
              <a:t>Cost</a:t>
            </a:r>
            <a:r>
              <a:rPr sz="2400" spc="-1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Estimates,</a:t>
            </a:r>
            <a:endParaRPr sz="2400">
              <a:latin typeface="Calibri"/>
              <a:cs typeface="Calibri"/>
            </a:endParaRPr>
          </a:p>
          <a:p>
            <a:pPr marL="354965" indent="-342265">
              <a:lnSpc>
                <a:spcPts val="2845"/>
              </a:lnSpc>
              <a:spcBef>
                <a:spcPts val="5"/>
              </a:spcBef>
              <a:buFont typeface="Arial MT"/>
              <a:buChar char="•"/>
              <a:tabLst>
                <a:tab pos="354965" algn="l"/>
              </a:tabLst>
            </a:pPr>
            <a:r>
              <a:rPr sz="2400" spc="-20" dirty="0">
                <a:latin typeface="Calibri"/>
                <a:cs typeface="Calibri"/>
              </a:rPr>
              <a:t>Return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On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Investment,</a:t>
            </a:r>
            <a:endParaRPr sz="2400">
              <a:latin typeface="Calibri"/>
              <a:cs typeface="Calibri"/>
            </a:endParaRPr>
          </a:p>
          <a:p>
            <a:pPr marL="354965" indent="-342265">
              <a:lnSpc>
                <a:spcPts val="2845"/>
              </a:lnSpc>
              <a:buFont typeface="Arial MT"/>
              <a:buChar char="•"/>
              <a:tabLst>
                <a:tab pos="354965" algn="l"/>
              </a:tabLst>
            </a:pPr>
            <a:r>
              <a:rPr sz="2400" spc="-35" dirty="0">
                <a:latin typeface="Calibri"/>
                <a:cs typeface="Calibri"/>
              </a:rPr>
              <a:t>Payback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Period,</a:t>
            </a:r>
            <a:r>
              <a:rPr sz="2400" spc="-11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And</a:t>
            </a:r>
            <a:endParaRPr sz="24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Net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Present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value.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39200" y="1337310"/>
            <a:ext cx="3119120" cy="418337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760846" y="6287820"/>
            <a:ext cx="2022475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  <a:hlinkClick r:id="rId3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99946" y="1507616"/>
            <a:ext cx="5807075" cy="3379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254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FF0000"/>
                </a:solidFill>
                <a:latin typeface="Calibri"/>
                <a:cs typeface="Calibri"/>
              </a:rPr>
              <a:t>Cost</a:t>
            </a:r>
            <a:r>
              <a:rPr sz="2000" spc="-8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Calibri"/>
                <a:cs typeface="Calibri"/>
              </a:rPr>
              <a:t>estimates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Cost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estimates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are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350" dirty="0">
                <a:latin typeface="Calibri"/>
                <a:cs typeface="Calibri"/>
              </a:rPr>
              <a:t> </a:t>
            </a:r>
            <a:r>
              <a:rPr sz="2000" spc="-35" dirty="0">
                <a:latin typeface="Calibri"/>
                <a:cs typeface="Calibri"/>
              </a:rPr>
              <a:t>way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for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project </a:t>
            </a:r>
            <a:r>
              <a:rPr sz="2000" spc="-20" dirty="0">
                <a:latin typeface="Calibri"/>
                <a:cs typeface="Calibri"/>
              </a:rPr>
              <a:t>managers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forecast</a:t>
            </a:r>
            <a:r>
              <a:rPr sz="2000" spc="2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costs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resources</a:t>
            </a:r>
            <a:r>
              <a:rPr sz="2000" spc="-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needed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to </a:t>
            </a:r>
            <a:r>
              <a:rPr sz="2000" dirty="0">
                <a:latin typeface="Calibri"/>
                <a:cs typeface="Calibri"/>
              </a:rPr>
              <a:t>carry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planned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project..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3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cost </a:t>
            </a:r>
            <a:r>
              <a:rPr sz="2000" spc="-10" dirty="0">
                <a:latin typeface="Calibri"/>
                <a:cs typeface="Calibri"/>
              </a:rPr>
              <a:t>estimates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are </a:t>
            </a:r>
            <a:r>
              <a:rPr sz="2000" dirty="0">
                <a:latin typeface="Calibri"/>
                <a:cs typeface="Calibri"/>
              </a:rPr>
              <a:t>generally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completed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before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0" dirty="0">
                <a:latin typeface="Calibri"/>
                <a:cs typeface="Calibri"/>
              </a:rPr>
              <a:t> market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39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financial feasibility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study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completed,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and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you</a:t>
            </a:r>
            <a:r>
              <a:rPr sz="2000" spc="-1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may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need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to </a:t>
            </a:r>
            <a:r>
              <a:rPr sz="2000" spc="-10" dirty="0">
                <a:latin typeface="Calibri"/>
                <a:cs typeface="Calibri"/>
              </a:rPr>
              <a:t>revisit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those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documents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</a:t>
            </a:r>
            <a:r>
              <a:rPr sz="2000" spc="-1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reference.</a:t>
            </a:r>
            <a:r>
              <a:rPr sz="2000" spc="305" dirty="0"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Calibri"/>
                <a:cs typeface="Calibri"/>
              </a:rPr>
              <a:t>ROI,</a:t>
            </a:r>
            <a:r>
              <a:rPr sz="2000" spc="-1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0000"/>
                </a:solidFill>
                <a:latin typeface="Calibri"/>
                <a:cs typeface="Calibri"/>
              </a:rPr>
              <a:t>or</a:t>
            </a:r>
            <a:r>
              <a:rPr sz="2000" spc="-10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0000"/>
                </a:solidFill>
                <a:latin typeface="Calibri"/>
                <a:cs typeface="Calibri"/>
              </a:rPr>
              <a:t>return</a:t>
            </a:r>
            <a:r>
              <a:rPr sz="2000" spc="-1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FF0000"/>
                </a:solidFill>
                <a:latin typeface="Calibri"/>
                <a:cs typeface="Calibri"/>
              </a:rPr>
              <a:t>on </a:t>
            </a:r>
            <a:r>
              <a:rPr sz="2000" spc="-20" dirty="0">
                <a:solidFill>
                  <a:srgbClr val="FF0000"/>
                </a:solidFill>
                <a:latin typeface="Calibri"/>
                <a:cs typeface="Calibri"/>
              </a:rPr>
              <a:t>investment</a:t>
            </a:r>
            <a:r>
              <a:rPr sz="2000" spc="-20" dirty="0">
                <a:solidFill>
                  <a:srgbClr val="B7DEE8"/>
                </a:solidFill>
                <a:latin typeface="Calibri"/>
                <a:cs typeface="Calibri"/>
              </a:rPr>
              <a:t>,</a:t>
            </a:r>
            <a:r>
              <a:rPr sz="2000" spc="-75" dirty="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approximate</a:t>
            </a:r>
            <a:r>
              <a:rPr sz="2000" spc="-10" dirty="0">
                <a:latin typeface="Calibri"/>
                <a:cs typeface="Calibri"/>
              </a:rPr>
              <a:t> measure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used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to </a:t>
            </a:r>
            <a:r>
              <a:rPr sz="2000" spc="-10" dirty="0">
                <a:latin typeface="Calibri"/>
                <a:cs typeface="Calibri"/>
              </a:rPr>
              <a:t>determine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probability</a:t>
            </a:r>
            <a:r>
              <a:rPr sz="2000" spc="-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of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getting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positive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return from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investment.</a:t>
            </a:r>
            <a:endParaRPr sz="2000">
              <a:latin typeface="Calibri"/>
              <a:cs typeface="Calibri"/>
            </a:endParaRPr>
          </a:p>
          <a:p>
            <a:pPr marL="12700" marR="361315">
              <a:lnSpc>
                <a:spcPct val="100000"/>
              </a:lnSpc>
              <a:spcBef>
                <a:spcPts val="5"/>
              </a:spcBef>
              <a:tabLst>
                <a:tab pos="3651885" algn="l"/>
              </a:tabLst>
            </a:pPr>
            <a:r>
              <a:rPr sz="2000" dirty="0">
                <a:latin typeface="Calibri"/>
                <a:cs typeface="Calibri"/>
              </a:rPr>
              <a:t>This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measure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ratio </a:t>
            </a:r>
            <a:r>
              <a:rPr sz="2000" spc="-10" dirty="0">
                <a:latin typeface="Calibri"/>
                <a:cs typeface="Calibri"/>
              </a:rPr>
              <a:t>comparing</a:t>
            </a:r>
            <a:r>
              <a:rPr sz="2000" dirty="0">
                <a:latin typeface="Calibri"/>
                <a:cs typeface="Calibri"/>
              </a:rPr>
              <a:t>	gains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or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losses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to </a:t>
            </a:r>
            <a:r>
              <a:rPr sz="2000" dirty="0">
                <a:latin typeface="Calibri"/>
                <a:cs typeface="Calibri"/>
              </a:rPr>
              <a:t>the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investment’s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cost.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05800" y="1524000"/>
            <a:ext cx="3517773" cy="4012691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45760" y="6284163"/>
            <a:ext cx="2022475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  <a:hlinkClick r:id="rId3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8600" y="228600"/>
            <a:ext cx="2971800" cy="16300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3068ED-FC7B-40B2-A3A4-2B59F81CCC2F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238BF506-AC2C-4A7C-B96C-11BA2B9F21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5A8AF1-A3D2-4D2E-9E26-126E96A85F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1656</Words>
  <Application>Microsoft Office PowerPoint</Application>
  <PresentationFormat>Widescreen</PresentationFormat>
  <Paragraphs>98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 MT</vt:lpstr>
      <vt:lpstr>Arial Black</vt:lpstr>
      <vt:lpstr>Calibri</vt:lpstr>
      <vt:lpstr>Palatino Linotype</vt:lpstr>
      <vt:lpstr>Times New Roman</vt:lpstr>
      <vt:lpstr>Office Theme</vt:lpstr>
      <vt:lpstr>PowerPoint Presentation</vt:lpstr>
      <vt:lpstr>PowerPoint Presentation</vt:lpstr>
      <vt:lpstr>Demand Estimation</vt:lpstr>
      <vt:lpstr>PowerPoint Presentation</vt:lpstr>
      <vt:lpstr>PowerPoint Presentation</vt:lpstr>
      <vt:lpstr>1- Consumer Interviews :</vt:lpstr>
      <vt:lpstr>1- Consumer Interviews :</vt:lpstr>
      <vt:lpstr>PowerPoint Presentation</vt:lpstr>
      <vt:lpstr>2- Market Experiments :</vt:lpstr>
      <vt:lpstr>PowerPoint Presentation</vt:lpstr>
      <vt:lpstr>PowerPoint Presentation</vt:lpstr>
      <vt:lpstr>Benefit estimation</vt:lpstr>
      <vt:lpstr>Benefit estimation starts with the identification of benefit items.</vt:lpstr>
      <vt:lpstr>Benefit estimation</vt:lpstr>
      <vt:lpstr>3- Cost Estimation</vt:lpstr>
      <vt:lpstr>PowerPoint Presentation</vt:lpstr>
      <vt:lpstr>PowerPoint Presentation</vt:lpstr>
      <vt:lpstr>- To review the feasibility of investment projects, contingency reserves must be included as a cost item. -The process of pushing ahead with a project inevitably entails numerous unexpected events and contingency reserves should be set aside against them.</vt:lpstr>
      <vt:lpstr>Economic Feasibility Evaluation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Types of financial feasibility analysis A few of the more popular choices when creating a financial feasibility analysis are:</vt:lpstr>
      <vt:lpstr>PowerPoint Presentation</vt:lpstr>
      <vt:lpstr>www.midocean.ae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د.أبوالمجد</dc:creator>
  <cp:lastModifiedBy>shaban khalaf</cp:lastModifiedBy>
  <cp:revision>1</cp:revision>
  <dcterms:created xsi:type="dcterms:W3CDTF">2025-05-31T09:49:39Z</dcterms:created>
  <dcterms:modified xsi:type="dcterms:W3CDTF">2025-06-19T15:46:23Z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2025-05-31T00:00:00Z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2025-05-31T00:00:00Z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0x0101006A254F5D6A14094B8840E79896A2F150</vt:lpwstr>
  </property>
</Properties>
</file>