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8" r:id="rId4"/>
  </p:sldMasterIdLst>
  <p:notesMasterIdLst>
    <p:notesMasterId r:id="rId22"/>
  </p:notesMasterIdLst>
  <p:sldIdLst>
    <p:sldId id="544" r:id="rId5"/>
    <p:sldId id="529" r:id="rId6"/>
    <p:sldId id="484" r:id="rId7"/>
    <p:sldId id="531" r:id="rId8"/>
    <p:sldId id="532" r:id="rId9"/>
    <p:sldId id="536" r:id="rId10"/>
    <p:sldId id="537" r:id="rId11"/>
    <p:sldId id="489" r:id="rId12"/>
    <p:sldId id="488" r:id="rId13"/>
    <p:sldId id="534" r:id="rId14"/>
    <p:sldId id="539" r:id="rId15"/>
    <p:sldId id="491" r:id="rId16"/>
    <p:sldId id="483" r:id="rId17"/>
    <p:sldId id="545" r:id="rId18"/>
    <p:sldId id="538" r:id="rId19"/>
    <p:sldId id="528" r:id="rId20"/>
    <p:sldId id="349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44"/>
            <p14:sldId id="529"/>
            <p14:sldId id="484"/>
            <p14:sldId id="531"/>
            <p14:sldId id="532"/>
            <p14:sldId id="536"/>
            <p14:sldId id="537"/>
            <p14:sldId id="489"/>
            <p14:sldId id="488"/>
            <p14:sldId id="534"/>
            <p14:sldId id="539"/>
            <p14:sldId id="491"/>
            <p14:sldId id="483"/>
            <p14:sldId id="545"/>
            <p14:sldId id="538"/>
            <p14:sldId id="528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73" d="100"/>
          <a:sy n="73" d="100"/>
        </p:scale>
        <p:origin x="380" y="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9/30/2026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9/30/2026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9/30/2026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9/30/2026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  <p:sldLayoutId id="2147483686" r:id="rId18"/>
    <p:sldLayoutId id="2147483662" r:id="rId19"/>
    <p:sldLayoutId id="2147483666" r:id="rId20"/>
    <p:sldLayoutId id="2147483667" r:id="rId2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6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9.emf"/><Relationship Id="rId4" Type="http://schemas.openxmlformats.org/officeDocument/2006/relationships/oleObject" Target="../embeddings/oleObject1.bin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2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2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394" b="19394"/>
          <a:stretch>
            <a:fillRect/>
          </a:stretch>
        </p:blipFill>
        <p:spPr>
          <a:xfrm>
            <a:off x="190500" y="266700"/>
            <a:ext cx="3022600" cy="11938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136396" y="2351959"/>
            <a:ext cx="445737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</a:rPr>
              <a:t>International Business Management </a:t>
            </a:r>
            <a:r>
              <a:rPr lang="en-US" sz="2800" dirty="0"/>
              <a:t>​</a:t>
            </a:r>
            <a:endParaRPr lang="en-US" sz="2800" dirty="0">
              <a:solidFill>
                <a:srgbClr val="00B0F0"/>
              </a:solidFill>
              <a:latin typeface="Book Antiqua" panose="02040602050305030304" pitchFamily="18" charset="0"/>
            </a:endParaRPr>
          </a:p>
        </p:txBody>
      </p:sp>
      <p:sp>
        <p:nvSpPr>
          <p:cNvPr id="6" name="Rectangle: Rounded Corners 33"/>
          <p:cNvSpPr/>
          <p:nvPr/>
        </p:nvSpPr>
        <p:spPr>
          <a:xfrm>
            <a:off x="-284459" y="5843656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>
                <a:latin typeface="Simplified Arabic" panose="02020603050405020304" pitchFamily="18" charset="-78"/>
                <a:cs typeface="Simplified Arabic" panose="02020603050405020304" pitchFamily="18" charset="-78"/>
              </a:rPr>
              <a:t>Orientation Lecture</a:t>
            </a:r>
            <a:endParaRPr lang="ar-SA" sz="2800" b="1" dirty="0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73099" y="3447534"/>
            <a:ext cx="51181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by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833017" y="4353914"/>
            <a:ext cx="52686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Simplified Arabic" panose="02020603050405020304" pitchFamily="18" charset="-78"/>
                <a:cs typeface="Simplified Arabic" panose="02020603050405020304" pitchFamily="18" charset="-78"/>
              </a:rPr>
              <a:t>MGM </a:t>
            </a:r>
            <a:r>
              <a:rPr lang="en-US" sz="2000" b="1" dirty="0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506</a:t>
            </a:r>
          </a:p>
          <a:p>
            <a:endParaRPr lang="en-US" sz="2000" b="1" dirty="0" smtClean="0">
              <a:solidFill>
                <a:srgbClr val="00B0F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58801" y="3930063"/>
            <a:ext cx="388501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Badur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Elgasim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78116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85217" y="1381275"/>
            <a:ext cx="11678037" cy="487130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ar-SA" sz="4000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ar-SA" sz="40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ar-SA" sz="4000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طلابنا الاعزاء </a:t>
            </a:r>
            <a:endParaRPr lang="en-US" sz="40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7955" y="1726128"/>
            <a:ext cx="9052560" cy="295275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5590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5170" y="1003853"/>
            <a:ext cx="11710995" cy="585414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29252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29252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CHARACTERISTIC FEATURES OF INTERNATIONAL BUSINESS</a:t>
            </a:r>
            <a:r>
              <a:rPr lang="en-US" sz="2400" b="1" dirty="0">
                <a:solidFill>
                  <a:srgbClr val="29252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en-US" sz="2800" b="1" dirty="0">
              <a:solidFill>
                <a:srgbClr val="29252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29252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FACTORS AFFECTING INTERNATIONAL </a:t>
            </a:r>
            <a:r>
              <a:rPr lang="en-US" sz="2800" b="1" dirty="0" smtClean="0">
                <a:solidFill>
                  <a:srgbClr val="29252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77704" y="2414275"/>
            <a:ext cx="100645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Changing Profile of the Global Business Environment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16851" y="4935182"/>
            <a:ext cx="1142093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ajor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factors underline the significance of international business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16851" y="1459011"/>
            <a:ext cx="84581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Overview of international business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37161" y="210818"/>
            <a:ext cx="59078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Learning Objectives</a:t>
            </a:r>
            <a:endParaRPr lang="en-US" sz="3600" b="1" dirty="0"/>
          </a:p>
        </p:txBody>
      </p:sp>
      <p:sp>
        <p:nvSpPr>
          <p:cNvPr id="10" name="Rectangle 9"/>
          <p:cNvSpPr/>
          <p:nvPr/>
        </p:nvSpPr>
        <p:spPr>
          <a:xfrm>
            <a:off x="516851" y="5638780"/>
            <a:ext cx="73757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Changing Scenario of International Business</a:t>
            </a:r>
          </a:p>
        </p:txBody>
      </p:sp>
    </p:spTree>
    <p:extLst>
      <p:ext uri="{BB962C8B-B14F-4D97-AF65-F5344CB8AC3E}">
        <p14:creationId xmlns:p14="http://schemas.microsoft.com/office/powerpoint/2010/main" val="3252819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7161" y="1313633"/>
            <a:ext cx="11846830" cy="53555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40778" y="1336814"/>
            <a:ext cx="11420935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MNCs Definition.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Advantage and Disadvantage of MNCs.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INTERNATIONAL 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FINANCE.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Problems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corruption and bribery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  international management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14581" y="4602815"/>
            <a:ext cx="95746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Explain Culture definition and culture components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63907" y="5345048"/>
            <a:ext cx="523149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Six Dimensions of Culture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14581" y="667303"/>
            <a:ext cx="59078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Learning Objectives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3439950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7161" y="934278"/>
            <a:ext cx="11846830" cy="51249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/>
              <a:t>INTERNATIONAL  RISK  MANAGEMENT</a:t>
            </a:r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10352" y="1433829"/>
            <a:ext cx="8034444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INTERNATIONAL  RISK 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MANAGEMENT.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Micro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 Macro International Communication</a:t>
            </a:r>
          </a:p>
        </p:txBody>
      </p:sp>
      <p:sp>
        <p:nvSpPr>
          <p:cNvPr id="9" name="Rectangle 8"/>
          <p:cNvSpPr/>
          <p:nvPr/>
        </p:nvSpPr>
        <p:spPr>
          <a:xfrm>
            <a:off x="310352" y="2818824"/>
            <a:ext cx="80813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/>
              <a:t>components of the </a:t>
            </a:r>
            <a:r>
              <a:rPr lang="en-US" sz="3200" b="1" dirty="0" smtClean="0"/>
              <a:t>communication </a:t>
            </a:r>
            <a:r>
              <a:rPr lang="en-US" sz="3200" b="1" dirty="0"/>
              <a:t>process </a:t>
            </a:r>
            <a:endParaRPr lang="en-US" sz="3200" dirty="0"/>
          </a:p>
        </p:txBody>
      </p:sp>
      <p:sp>
        <p:nvSpPr>
          <p:cNvPr id="11" name="Rectangle 10"/>
          <p:cNvSpPr/>
          <p:nvPr/>
        </p:nvSpPr>
        <p:spPr>
          <a:xfrm>
            <a:off x="310352" y="3715896"/>
            <a:ext cx="6357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 smtClean="0"/>
              <a:t>Negotiation concept and its types</a:t>
            </a:r>
            <a:endParaRPr lang="en-US" sz="3200" dirty="0"/>
          </a:p>
        </p:txBody>
      </p:sp>
      <p:sp>
        <p:nvSpPr>
          <p:cNvPr id="12" name="Rectangle 11"/>
          <p:cNvSpPr/>
          <p:nvPr/>
        </p:nvSpPr>
        <p:spPr>
          <a:xfrm>
            <a:off x="310352" y="4649818"/>
            <a:ext cx="4114333" cy="58477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Planning definition 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52740" y="201236"/>
            <a:ext cx="59078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Learning Objectives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689698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0" y="924339"/>
            <a:ext cx="11846830" cy="497364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327594" y="1277527"/>
            <a:ext cx="9959406" cy="156966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International Business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Environment.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INTERNATIONAL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MARKET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INTELLIGENCE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International Marketing Strategies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07414" y="3024302"/>
            <a:ext cx="7002686" cy="46166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/>
              <a:t>D</a:t>
            </a:r>
            <a:r>
              <a:rPr lang="en-US" sz="2400" b="1" dirty="0" smtClean="0"/>
              <a:t>ifferent </a:t>
            </a:r>
            <a:r>
              <a:rPr lang="en-US" sz="2400" b="1" dirty="0"/>
              <a:t>approaches to host government relations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32420" y="3663082"/>
            <a:ext cx="6868419" cy="52322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b="1" dirty="0"/>
              <a:t>The </a:t>
            </a:r>
            <a:r>
              <a:rPr lang="en-US" sz="2800" b="1" dirty="0" smtClean="0"/>
              <a:t>Competition in Business environment</a:t>
            </a:r>
            <a:endParaRPr lang="en-US" sz="2800" b="1" dirty="0"/>
          </a:p>
        </p:txBody>
      </p:sp>
      <p:sp>
        <p:nvSpPr>
          <p:cNvPr id="16" name="Rectangle 15"/>
          <p:cNvSpPr/>
          <p:nvPr/>
        </p:nvSpPr>
        <p:spPr>
          <a:xfrm>
            <a:off x="363252" y="4550318"/>
            <a:ext cx="7131952" cy="52322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/>
              <a:t>General Understanding of Strategic Alliance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55555" y="193802"/>
            <a:ext cx="59078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Learning Objectives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4052587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7161" y="1313634"/>
            <a:ext cx="11846830" cy="46483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 smtClean="0">
              <a:solidFill>
                <a:schemeClr val="tx1"/>
              </a:solidFill>
            </a:endParaRPr>
          </a:p>
          <a:p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</a:p>
          <a:p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Purpose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Functions of the Control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Process</a:t>
            </a:r>
          </a:p>
          <a:p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Control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Mechanisms Control Approaches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248092" y="1982838"/>
            <a:ext cx="7712239" cy="52322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/>
              <a:t>Challenging issues and risks of strategic alliance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48092" y="2928919"/>
            <a:ext cx="7583943" cy="46166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/>
              <a:t>INTERNATIONAL </a:t>
            </a:r>
            <a:r>
              <a:rPr lang="en-US" sz="2400" b="1" dirty="0" smtClean="0"/>
              <a:t>HUMAN RESOURCE </a:t>
            </a:r>
            <a:r>
              <a:rPr lang="en-US" sz="2400" b="1" dirty="0"/>
              <a:t>MANAGEMENT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63252" y="3776813"/>
            <a:ext cx="6853543" cy="52322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/>
              <a:t>Factors Influencing the Structure of MNCs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48092" y="332701"/>
            <a:ext cx="59078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Learning Objectives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358214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9508" y="1739786"/>
            <a:ext cx="9763125" cy="36195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0149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89559" y="1390134"/>
            <a:ext cx="11780521" cy="49954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 flipH="1">
            <a:off x="383177" y="1475928"/>
            <a:ext cx="1149764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جميع </a:t>
            </a:r>
            <a:r>
              <a:rPr lang="ar-SA" sz="3200" b="1" dirty="0" smtClean="0"/>
              <a:t>الاوقات </a:t>
            </a:r>
            <a:r>
              <a:rPr lang="ar-SA" sz="3200" b="1" dirty="0"/>
              <a:t>المعلنة للمحاضرات وحلقات النقاش هي بتوقيت مكة </a:t>
            </a:r>
            <a:r>
              <a:rPr lang="ar-SA" sz="3200" b="1" dirty="0" smtClean="0"/>
              <a:t>المكرمة</a:t>
            </a:r>
          </a:p>
          <a:p>
            <a:pPr algn="r" rtl="1"/>
            <a:endParaRPr lang="ar-SA" sz="3200" b="1" dirty="0"/>
          </a:p>
          <a:p>
            <a:pPr algn="r" rtl="1"/>
            <a:r>
              <a:rPr lang="ar-SA" sz="3200" b="1" dirty="0" smtClean="0"/>
              <a:t> </a:t>
            </a:r>
            <a:r>
              <a:rPr lang="ar-SA" sz="3200" b="1" dirty="0"/>
              <a:t>--حلقات النقاش و هي حلقات أسبوعية اختيارية للطالب وغرضها مناقشة ما تم طرحه في المحاضرة المسجلة لهذا </a:t>
            </a:r>
            <a:r>
              <a:rPr lang="ar-SA" sz="3200" b="1" dirty="0" smtClean="0"/>
              <a:t>االاسبوع</a:t>
            </a:r>
            <a:r>
              <a:rPr lang="ar-SA" sz="3200" dirty="0" smtClean="0">
                <a:solidFill>
                  <a:srgbClr val="002060"/>
                </a:solidFill>
              </a:rPr>
              <a:t>..</a:t>
            </a:r>
          </a:p>
          <a:p>
            <a:pPr algn="r" rtl="1"/>
            <a:endParaRPr lang="en-US" sz="3200" b="1" dirty="0" smtClean="0">
              <a:cs typeface="+mj-cs"/>
            </a:endParaRPr>
          </a:p>
          <a:p>
            <a:pPr algn="r" rtl="1"/>
            <a:r>
              <a:rPr lang="ar-SA" sz="3200" b="1" dirty="0" smtClean="0">
                <a:cs typeface="+mj-cs"/>
              </a:rPr>
              <a:t>حلقة النقاش </a:t>
            </a:r>
          </a:p>
          <a:p>
            <a:pPr algn="r" rtl="1"/>
            <a:endParaRPr lang="ar-SA" sz="3200" b="1" dirty="0">
              <a:cs typeface="+mj-cs"/>
            </a:endParaRPr>
          </a:p>
          <a:p>
            <a:pPr algn="r" rtl="1"/>
            <a:r>
              <a:rPr lang="ar-SA" sz="3200" b="1" dirty="0" smtClean="0">
                <a:cs typeface="+mj-cs"/>
              </a:rPr>
              <a:t>يوم الثلاثاء من كل اسبوع </a:t>
            </a:r>
          </a:p>
          <a:p>
            <a:pPr algn="r" rtl="1"/>
            <a:endParaRPr lang="ar-SA" sz="3200" b="1" dirty="0">
              <a:cs typeface="+mj-cs"/>
            </a:endParaRPr>
          </a:p>
          <a:p>
            <a:pPr algn="r" rtl="1"/>
            <a:r>
              <a:rPr lang="ar-SA" sz="3200" b="1" dirty="0" smtClean="0">
                <a:cs typeface="+mj-cs"/>
              </a:rPr>
              <a:t>من الساعة </a:t>
            </a:r>
            <a:r>
              <a:rPr lang="ar-AE" sz="3200" b="1" dirty="0" smtClean="0">
                <a:cs typeface="+mj-cs"/>
              </a:rPr>
              <a:t>07</a:t>
            </a:r>
            <a:r>
              <a:rPr lang="ar-SA" sz="3200" b="1" dirty="0" smtClean="0">
                <a:cs typeface="+mj-cs"/>
              </a:rPr>
              <a:t>:30 </a:t>
            </a:r>
            <a:r>
              <a:rPr lang="ar-SA" sz="3200" b="1" dirty="0" smtClean="0">
                <a:cs typeface="+mj-cs"/>
              </a:rPr>
              <a:t>الي </a:t>
            </a:r>
            <a:r>
              <a:rPr lang="ar-SA" sz="3200" b="1" dirty="0" smtClean="0">
                <a:cs typeface="+mj-cs"/>
              </a:rPr>
              <a:t>0</a:t>
            </a:r>
            <a:r>
              <a:rPr lang="ar-AE" sz="3200" b="1" dirty="0" smtClean="0">
                <a:cs typeface="+mj-cs"/>
              </a:rPr>
              <a:t>8</a:t>
            </a:r>
            <a:r>
              <a:rPr lang="ar-SA" sz="3200" b="1" dirty="0" smtClean="0">
                <a:cs typeface="+mj-cs"/>
              </a:rPr>
              <a:t>:30 </a:t>
            </a:r>
            <a:r>
              <a:rPr lang="ar-SA" sz="3200" b="1" dirty="0" smtClean="0">
                <a:cs typeface="+mj-cs"/>
              </a:rPr>
              <a:t>مساء بتوقيت مكة المكرمة</a:t>
            </a:r>
            <a:endParaRPr lang="en-US" sz="3200" b="1" dirty="0">
              <a:cs typeface="+mj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7192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07720" y="1283987"/>
            <a:ext cx="10637520" cy="54087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1466850"/>
            <a:ext cx="10363200" cy="39243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1377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07720" y="1283987"/>
            <a:ext cx="10637520" cy="54087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95168" y="2663467"/>
            <a:ext cx="930623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ar-SA" sz="3600" b="1" dirty="0">
                <a:cs typeface="+mj-cs"/>
              </a:rPr>
              <a:t>اللغة </a:t>
            </a:r>
            <a:r>
              <a:rPr lang="ar-SA" sz="3600" b="1" dirty="0" smtClean="0">
                <a:cs typeface="+mj-cs"/>
              </a:rPr>
              <a:t>الاساسية </a:t>
            </a:r>
            <a:r>
              <a:rPr lang="ar-SA" sz="3600" b="1" dirty="0">
                <a:cs typeface="+mj-cs"/>
              </a:rPr>
              <a:t>في المحاضرات هي اللغة </a:t>
            </a:r>
            <a:r>
              <a:rPr lang="ar-SA" sz="3600" b="1" dirty="0" smtClean="0">
                <a:cs typeface="+mj-cs"/>
              </a:rPr>
              <a:t>الانجليزية</a:t>
            </a:r>
            <a:endParaRPr lang="en-US" sz="3600" b="1" dirty="0" smtClean="0">
              <a:cs typeface="+mj-cs"/>
            </a:endParaRPr>
          </a:p>
          <a:p>
            <a:pPr algn="just" rtl="1"/>
            <a:endParaRPr lang="en-US" sz="3600" b="1" dirty="0">
              <a:cs typeface="+mj-cs"/>
            </a:endParaRPr>
          </a:p>
          <a:p>
            <a:pPr algn="just" rtl="1"/>
            <a:r>
              <a:rPr lang="ar-SA" sz="3600" b="1" dirty="0" smtClean="0">
                <a:cs typeface="+mj-cs"/>
              </a:rPr>
              <a:t>الاختبارات </a:t>
            </a:r>
            <a:r>
              <a:rPr lang="ar-SA" sz="3600" b="1" dirty="0">
                <a:cs typeface="+mj-cs"/>
              </a:rPr>
              <a:t>باللغة </a:t>
            </a:r>
            <a:r>
              <a:rPr lang="ar-SA" sz="3600" b="1" dirty="0" smtClean="0">
                <a:cs typeface="+mj-cs"/>
              </a:rPr>
              <a:t>الانجليزية واللغة العربية</a:t>
            </a:r>
            <a:endParaRPr lang="en-US" sz="3600" b="1" dirty="0">
              <a:cs typeface="+mj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1996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280" y="1573034"/>
            <a:ext cx="10812720" cy="458152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0074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41080" y="198753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55320" y="2551837"/>
            <a:ext cx="105918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ar-SA" sz="2800" b="1" dirty="0">
                <a:cs typeface="+mj-cs"/>
              </a:rPr>
              <a:t>سيتم </a:t>
            </a:r>
            <a:r>
              <a:rPr lang="ar-SA" sz="2800" b="1" dirty="0" smtClean="0">
                <a:cs typeface="+mj-cs"/>
              </a:rPr>
              <a:t>الاختبار </a:t>
            </a:r>
            <a:r>
              <a:rPr lang="ar-SA" sz="2800" b="1" dirty="0">
                <a:cs typeface="+mj-cs"/>
              </a:rPr>
              <a:t>القصير علي المنصة التعليمية </a:t>
            </a:r>
            <a:r>
              <a:rPr lang="en-US" sz="2800" b="1" dirty="0">
                <a:cs typeface="+mj-cs"/>
              </a:rPr>
              <a:t>Moodle </a:t>
            </a:r>
            <a:r>
              <a:rPr lang="ar-SA" sz="2800" b="1" dirty="0">
                <a:cs typeface="+mj-cs"/>
              </a:rPr>
              <a:t>كل يوم سبت في تمام الساعة 10 مساء بتوقيت مكة المكرمة ويغلق في السبت الذي يليه في تمام الساعة التاسعة مساء بتوقيت مكة المكرمة. </a:t>
            </a:r>
            <a:endParaRPr lang="ar-SA" sz="2800" b="1" dirty="0" smtClean="0">
              <a:cs typeface="+mj-cs"/>
            </a:endParaRPr>
          </a:p>
          <a:p>
            <a:pPr algn="just" rtl="1"/>
            <a:r>
              <a:rPr lang="ar-SA" sz="2800" b="1" dirty="0" smtClean="0">
                <a:cs typeface="+mj-cs"/>
              </a:rPr>
              <a:t>-- </a:t>
            </a:r>
            <a:r>
              <a:rPr lang="ar-SA" sz="2800" b="1" dirty="0">
                <a:cs typeface="+mj-cs"/>
              </a:rPr>
              <a:t>أسئلة </a:t>
            </a:r>
            <a:r>
              <a:rPr lang="ar-SA" sz="2800" b="1" dirty="0" smtClean="0">
                <a:cs typeface="+mj-cs"/>
              </a:rPr>
              <a:t>الاختبار </a:t>
            </a:r>
            <a:r>
              <a:rPr lang="ar-SA" sz="2800" b="1" dirty="0">
                <a:cs typeface="+mj-cs"/>
              </a:rPr>
              <a:t>القصير </a:t>
            </a:r>
            <a:r>
              <a:rPr lang="ar-SA" sz="2800" b="1" dirty="0" smtClean="0">
                <a:cs typeface="+mj-cs"/>
              </a:rPr>
              <a:t>ستكون </a:t>
            </a:r>
            <a:r>
              <a:rPr lang="en-US" sz="2800" b="1" dirty="0" smtClean="0">
                <a:cs typeface="+mj-cs"/>
              </a:rPr>
              <a:t>false &amp; true / MCQ </a:t>
            </a:r>
            <a:r>
              <a:rPr lang="en-US" sz="2800" b="1" dirty="0">
                <a:cs typeface="+mj-cs"/>
              </a:rPr>
              <a:t>/ </a:t>
            </a:r>
            <a:r>
              <a:rPr lang="ar-SA" sz="2800" b="1" dirty="0" smtClean="0">
                <a:cs typeface="+mj-cs"/>
              </a:rPr>
              <a:t> وجميعها أسئلة </a:t>
            </a:r>
            <a:r>
              <a:rPr lang="ar-SA" sz="2800" b="1" dirty="0">
                <a:cs typeface="+mj-cs"/>
              </a:rPr>
              <a:t>صوتية </a:t>
            </a:r>
            <a:endParaRPr lang="en-US" sz="2800" b="1" dirty="0" smtClean="0">
              <a:cs typeface="+mj-cs"/>
            </a:endParaRPr>
          </a:p>
          <a:p>
            <a:pPr algn="just" rtl="1"/>
            <a:r>
              <a:rPr lang="ar-SA" sz="2800" b="1" dirty="0" smtClean="0">
                <a:cs typeface="+mj-cs"/>
              </a:rPr>
              <a:t>-- تعد</a:t>
            </a:r>
            <a:r>
              <a:rPr lang="en-US" sz="2800" b="1" dirty="0" smtClean="0">
                <a:cs typeface="+mj-cs"/>
              </a:rPr>
              <a:t> </a:t>
            </a:r>
            <a:r>
              <a:rPr lang="ar-SA" sz="2800" b="1" dirty="0" smtClean="0">
                <a:cs typeface="+mj-cs"/>
              </a:rPr>
              <a:t>الاجابة </a:t>
            </a:r>
            <a:r>
              <a:rPr lang="ar-SA" sz="2800" b="1" dirty="0">
                <a:cs typeface="+mj-cs"/>
              </a:rPr>
              <a:t>علي </a:t>
            </a:r>
            <a:r>
              <a:rPr lang="ar-SA" sz="2800" b="1" dirty="0" smtClean="0">
                <a:cs typeface="+mj-cs"/>
              </a:rPr>
              <a:t>الاختبار </a:t>
            </a:r>
            <a:r>
              <a:rPr lang="ar-SA" sz="2800" b="1" dirty="0">
                <a:cs typeface="+mj-cs"/>
              </a:rPr>
              <a:t>القصير بمثابة الحضور للطالب</a:t>
            </a:r>
            <a:r>
              <a:rPr lang="ar-SA" sz="2800" b="1" dirty="0" smtClean="0">
                <a:cs typeface="+mj-cs"/>
              </a:rPr>
              <a:t>.</a:t>
            </a:r>
          </a:p>
          <a:p>
            <a:pPr algn="just" rtl="1"/>
            <a:r>
              <a:rPr lang="ar-SA" sz="2800" b="1" dirty="0" smtClean="0">
                <a:cs typeface="+mj-cs"/>
              </a:rPr>
              <a:t> </a:t>
            </a:r>
            <a:r>
              <a:rPr lang="ar-SA" sz="2800" b="1" dirty="0">
                <a:cs typeface="+mj-cs"/>
              </a:rPr>
              <a:t>-- </a:t>
            </a:r>
            <a:r>
              <a:rPr lang="ar-SA" sz="2800" b="1" dirty="0" smtClean="0">
                <a:cs typeface="+mj-cs"/>
              </a:rPr>
              <a:t>الاختبار </a:t>
            </a:r>
            <a:r>
              <a:rPr lang="ar-SA" sz="2800" b="1" dirty="0">
                <a:cs typeface="+mj-cs"/>
              </a:rPr>
              <a:t>القصير من ٨ اسئلة. -- فترة السماحية </a:t>
            </a:r>
            <a:r>
              <a:rPr lang="ar-SA" sz="2800" b="1" dirty="0" smtClean="0">
                <a:cs typeface="+mj-cs"/>
              </a:rPr>
              <a:t>للاختبار </a:t>
            </a:r>
            <a:r>
              <a:rPr lang="ar-SA" sz="2800" b="1" dirty="0">
                <a:cs typeface="+mj-cs"/>
              </a:rPr>
              <a:t>القصير </a:t>
            </a:r>
            <a:r>
              <a:rPr lang="en-US" sz="2800" b="1" dirty="0" smtClean="0">
                <a:cs typeface="+mj-cs"/>
              </a:rPr>
              <a:t>30</a:t>
            </a:r>
            <a:r>
              <a:rPr lang="ar-SA" sz="2800" b="1" dirty="0" smtClean="0">
                <a:cs typeface="+mj-cs"/>
              </a:rPr>
              <a:t> </a:t>
            </a:r>
            <a:r>
              <a:rPr lang="ar-SA" sz="2800" b="1" dirty="0">
                <a:cs typeface="+mj-cs"/>
              </a:rPr>
              <a:t>دقيقة. </a:t>
            </a:r>
            <a:endParaRPr lang="ar-SA" sz="2800" b="1" dirty="0" smtClean="0">
              <a:cs typeface="+mj-cs"/>
            </a:endParaRPr>
          </a:p>
          <a:p>
            <a:pPr algn="just" rtl="1"/>
            <a:r>
              <a:rPr lang="ar-SA" sz="2800" b="1" dirty="0" smtClean="0">
                <a:cs typeface="+mj-cs"/>
              </a:rPr>
              <a:t>--</a:t>
            </a:r>
            <a:r>
              <a:rPr lang="ar-SA" sz="2800" b="1" dirty="0">
                <a:cs typeface="+mj-cs"/>
              </a:rPr>
              <a:t>كلمة المرورثابتة لكل االختبارات </a:t>
            </a:r>
            <a:r>
              <a:rPr lang="ar-SA" sz="2800" b="1" dirty="0" smtClean="0">
                <a:cs typeface="+mj-cs"/>
              </a:rPr>
              <a:t>وهي</a:t>
            </a:r>
            <a:r>
              <a:rPr lang="en-US" sz="2800" b="1" dirty="0">
                <a:cs typeface="+mj-cs"/>
              </a:rPr>
              <a:t>agree </a:t>
            </a:r>
            <a:r>
              <a:rPr lang="ar-SA" sz="2800" b="1" dirty="0" smtClean="0">
                <a:cs typeface="+mj-cs"/>
              </a:rPr>
              <a:t> </a:t>
            </a:r>
            <a:endParaRPr lang="en-US" sz="2800" b="1" dirty="0">
              <a:cs typeface="+mj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5310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86835" y="914400"/>
            <a:ext cx="11865827" cy="594360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47521" y="3520"/>
            <a:ext cx="2305141" cy="1076343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86836" y="0"/>
            <a:ext cx="1711633" cy="9144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56261963"/>
              </p:ext>
            </p:extLst>
          </p:nvPr>
        </p:nvGraphicFramePr>
        <p:xfrm>
          <a:off x="1804651" y="964654"/>
          <a:ext cx="8630194" cy="58933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Acrobat Document" r:id="rId4" imgW="3777942" imgH="5346465" progId="Acrobat.Document.DC">
                  <p:embed/>
                </p:oleObj>
              </mc:Choice>
              <mc:Fallback>
                <p:oleObj name="Acrobat Document" r:id="rId4" imgW="3777942" imgH="5346465" progId="Acrobat.Document.DC">
                  <p:embed/>
                  <p:pic>
                    <p:nvPicPr>
                      <p:cNvPr id="3" name="Object 2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804651" y="964654"/>
                        <a:ext cx="8630194" cy="589334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6945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7161" y="1798104"/>
            <a:ext cx="1184683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356361" y="2052935"/>
            <a:ext cx="1034158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en-US" sz="3200" b="1" dirty="0">
                <a:cs typeface="+mj-cs"/>
              </a:rPr>
              <a:t>FINAL EXAMS </a:t>
            </a:r>
            <a:r>
              <a:rPr lang="en-US" sz="3200" b="1" dirty="0" smtClean="0">
                <a:cs typeface="+mj-cs"/>
              </a:rPr>
              <a:t>–</a:t>
            </a:r>
            <a:endParaRPr lang="ar-SA" sz="3200" b="1" dirty="0" smtClean="0">
              <a:cs typeface="+mj-cs"/>
            </a:endParaRPr>
          </a:p>
          <a:p>
            <a:pPr algn="just" rtl="1"/>
            <a:endParaRPr lang="ar-SA" sz="3200" b="1" dirty="0" smtClean="0">
              <a:cs typeface="+mj-cs"/>
            </a:endParaRPr>
          </a:p>
          <a:p>
            <a:pPr algn="just" rtl="1"/>
            <a:r>
              <a:rPr lang="en-US" sz="3200" b="1" dirty="0" smtClean="0">
                <a:cs typeface="+mj-cs"/>
              </a:rPr>
              <a:t> </a:t>
            </a:r>
            <a:r>
              <a:rPr lang="ar-SA" sz="3200" b="1" dirty="0" smtClean="0">
                <a:cs typeface="+mj-cs"/>
              </a:rPr>
              <a:t>الاختبار </a:t>
            </a:r>
            <a:r>
              <a:rPr lang="ar-SA" sz="3200" b="1" dirty="0">
                <a:cs typeface="+mj-cs"/>
              </a:rPr>
              <a:t>النهائي سيكون من </a:t>
            </a:r>
            <a:r>
              <a:rPr lang="ar-SA" sz="3200" b="1" dirty="0" smtClean="0">
                <a:cs typeface="+mj-cs"/>
              </a:rPr>
              <a:t>خلال </a:t>
            </a:r>
            <a:r>
              <a:rPr lang="ar-SA" sz="3200" b="1" dirty="0">
                <a:cs typeface="+mj-cs"/>
              </a:rPr>
              <a:t>المنصة التعلمية </a:t>
            </a:r>
            <a:r>
              <a:rPr lang="en-US" sz="3200" b="1" dirty="0" smtClean="0">
                <a:cs typeface="+mj-cs"/>
              </a:rPr>
              <a:t>Moodle – </a:t>
            </a:r>
            <a:endParaRPr lang="ar-SA" sz="3200" b="1" dirty="0" smtClean="0">
              <a:cs typeface="+mj-cs"/>
            </a:endParaRPr>
          </a:p>
          <a:p>
            <a:pPr algn="just" rtl="1"/>
            <a:endParaRPr lang="ar-SA" sz="3200" b="1" dirty="0">
              <a:cs typeface="+mj-cs"/>
            </a:endParaRPr>
          </a:p>
          <a:p>
            <a:pPr algn="just" rtl="1"/>
            <a:r>
              <a:rPr lang="ar-SA" sz="3200" b="1" dirty="0" smtClean="0">
                <a:cs typeface="+mj-cs"/>
              </a:rPr>
              <a:t>أسئلة الاختبار النهائي </a:t>
            </a:r>
            <a:r>
              <a:rPr lang="en-US" sz="3200" b="1" dirty="0">
                <a:cs typeface="+mj-cs"/>
              </a:rPr>
              <a:t>false &amp; true </a:t>
            </a:r>
            <a:r>
              <a:rPr lang="en-US" sz="3200" b="1" dirty="0" smtClean="0">
                <a:cs typeface="+mj-cs"/>
              </a:rPr>
              <a:t>/ </a:t>
            </a:r>
            <a:r>
              <a:rPr lang="en-US" sz="3200" b="1" dirty="0">
                <a:cs typeface="+mj-cs"/>
              </a:rPr>
              <a:t>MCQ / </a:t>
            </a:r>
            <a:r>
              <a:rPr lang="ar-SA" sz="3200" b="1" dirty="0" smtClean="0">
                <a:cs typeface="+mj-cs"/>
              </a:rPr>
              <a:t> وجميعها أسئلة صوتية</a:t>
            </a:r>
          </a:p>
          <a:p>
            <a:pPr algn="just" rtl="1"/>
            <a:endParaRPr lang="ar-SA" sz="3200" b="1" dirty="0">
              <a:cs typeface="+mj-cs"/>
            </a:endParaRPr>
          </a:p>
          <a:p>
            <a:pPr algn="just" rtl="1"/>
            <a:r>
              <a:rPr lang="ar-SA" sz="3200" b="1" dirty="0" smtClean="0">
                <a:cs typeface="+mj-cs"/>
              </a:rPr>
              <a:t> --الاختبار </a:t>
            </a:r>
            <a:r>
              <a:rPr lang="ar-SA" sz="3200" b="1" dirty="0">
                <a:cs typeface="+mj-cs"/>
              </a:rPr>
              <a:t>النهائي من ٢٠ درجة. </a:t>
            </a:r>
            <a:endParaRPr lang="en-US" sz="3200" b="1" dirty="0">
              <a:cs typeface="+mj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3610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345306"/>
            <a:ext cx="10812720" cy="47592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617280" y="730571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 </a:t>
            </a:r>
            <a:endParaRPr lang="en-US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Content Placeholder 2"/>
          <p:cNvSpPr txBox="1">
            <a:spLocks/>
          </p:cNvSpPr>
          <p:nvPr/>
        </p:nvSpPr>
        <p:spPr>
          <a:xfrm>
            <a:off x="765840" y="1549245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b="1" dirty="0" smtClean="0"/>
          </a:p>
          <a:p>
            <a:r>
              <a:rPr lang="en-US" b="1" dirty="0" smtClean="0"/>
              <a:t>Kamal </a:t>
            </a:r>
            <a:r>
              <a:rPr lang="en-US" b="1" dirty="0" err="1" smtClean="0"/>
              <a:t>Fatehi</a:t>
            </a:r>
            <a:r>
              <a:rPr lang="en-US" b="1" dirty="0" smtClean="0"/>
              <a:t>  &amp;  </a:t>
            </a:r>
            <a:r>
              <a:rPr lang="en-US" b="1" dirty="0" err="1" smtClean="0"/>
              <a:t>Jeongho</a:t>
            </a:r>
            <a:r>
              <a:rPr lang="en-US" b="1" dirty="0" smtClean="0"/>
              <a:t> Choi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dirty="0" smtClean="0"/>
              <a:t>International Business Management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dirty="0" smtClean="0"/>
              <a:t>Succeeding in a Culturally Diverse World, Second Edition</a:t>
            </a:r>
          </a:p>
          <a:p>
            <a:r>
              <a:rPr lang="en-US" b="1" dirty="0"/>
              <a:t>Dr. P. SUBBA RAO</a:t>
            </a:r>
          </a:p>
          <a:p>
            <a:pPr marL="0" indent="0">
              <a:buNone/>
            </a:pPr>
            <a:r>
              <a:rPr lang="en-US" dirty="0"/>
              <a:t>International Business Environment</a:t>
            </a:r>
            <a:r>
              <a:rPr lang="en-US" b="1" dirty="0"/>
              <a:t>.</a:t>
            </a:r>
            <a:r>
              <a:rPr lang="en-US" dirty="0"/>
              <a:t> Second Edition</a:t>
            </a:r>
          </a:p>
          <a:p>
            <a:endParaRPr lang="en-US" dirty="0" smtClean="0"/>
          </a:p>
          <a:p>
            <a:pPr marL="0" indent="0">
              <a:buFont typeface="Arial" panose="020B0604020202020204" pitchFamily="34" charset="0"/>
              <a:buNone/>
            </a:pPr>
            <a:endParaRPr lang="en-US" dirty="0" smtClean="0"/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504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 Midocean  Whit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35D763E-B631-4FC8-923E-5EE91F3103D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E6341D0-B42E-443A-B1B2-CE79FB6DE7CD}"/>
</file>

<file path=customXml/itemProps3.xml><?xml version="1.0" encoding="utf-8"?>
<ds:datastoreItem xmlns:ds="http://schemas.openxmlformats.org/officeDocument/2006/customXml" ds:itemID="{6676C8CA-7574-4CBF-8662-85342A341A42}">
  <ds:schemaRefs>
    <ds:schemaRef ds:uri="http://purl.org/dc/dcmitype/"/>
    <ds:schemaRef ds:uri="http://purl.org/dc/terms/"/>
    <ds:schemaRef ds:uri="http://purl.org/dc/elements/1.1/"/>
    <ds:schemaRef ds:uri="http://schemas.openxmlformats.org/package/2006/metadata/core-properties"/>
    <ds:schemaRef ds:uri="d13aca44-ef33-4cf4-9980-7f0b00e6eeb9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49100919-8a76-4266-be0c-7dc583902cb4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Presentation Midocean  White</Template>
  <TotalTime>1117</TotalTime>
  <Words>364</Words>
  <Application>Microsoft Office PowerPoint</Application>
  <PresentationFormat>Widescreen</PresentationFormat>
  <Paragraphs>104</Paragraphs>
  <Slides>17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6" baseType="lpstr">
      <vt:lpstr>Arial</vt:lpstr>
      <vt:lpstr>Book Antiqua</vt:lpstr>
      <vt:lpstr>Calibri</vt:lpstr>
      <vt:lpstr>Calibri Light</vt:lpstr>
      <vt:lpstr>Roboto Light</vt:lpstr>
      <vt:lpstr>Simplified Arabic</vt:lpstr>
      <vt:lpstr>Times New Roman</vt:lpstr>
      <vt:lpstr>Presentation Midocean  White</vt:lpstr>
      <vt:lpstr>Adobe Acrobat Document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USER</cp:lastModifiedBy>
  <cp:revision>75</cp:revision>
  <dcterms:created xsi:type="dcterms:W3CDTF">2023-04-29T09:08:23Z</dcterms:created>
  <dcterms:modified xsi:type="dcterms:W3CDTF">2026-09-30T08:33:27Z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