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12.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64"/>
  </p:notesMasterIdLst>
  <p:sldIdLst>
    <p:sldId id="480" r:id="rId3"/>
    <p:sldId id="276" r:id="rId4"/>
    <p:sldId id="985" r:id="rId5"/>
    <p:sldId id="884" r:id="rId6"/>
    <p:sldId id="986" r:id="rId7"/>
    <p:sldId id="936" r:id="rId8"/>
    <p:sldId id="987" r:id="rId9"/>
    <p:sldId id="988" r:id="rId10"/>
    <p:sldId id="989" r:id="rId11"/>
    <p:sldId id="990" r:id="rId12"/>
    <p:sldId id="991" r:id="rId13"/>
    <p:sldId id="992" r:id="rId14"/>
    <p:sldId id="993" r:id="rId15"/>
    <p:sldId id="994" r:id="rId16"/>
    <p:sldId id="995" r:id="rId17"/>
    <p:sldId id="996" r:id="rId18"/>
    <p:sldId id="997" r:id="rId19"/>
    <p:sldId id="998" r:id="rId20"/>
    <p:sldId id="999" r:id="rId21"/>
    <p:sldId id="1000" r:id="rId22"/>
    <p:sldId id="1001" r:id="rId23"/>
    <p:sldId id="1002" r:id="rId24"/>
    <p:sldId id="1003" r:id="rId25"/>
    <p:sldId id="1004" r:id="rId26"/>
    <p:sldId id="1005" r:id="rId27"/>
    <p:sldId id="1006" r:id="rId28"/>
    <p:sldId id="1007" r:id="rId29"/>
    <p:sldId id="1008" r:id="rId30"/>
    <p:sldId id="1009" r:id="rId31"/>
    <p:sldId id="1010" r:id="rId32"/>
    <p:sldId id="1011" r:id="rId33"/>
    <p:sldId id="1012" r:id="rId34"/>
    <p:sldId id="1013" r:id="rId35"/>
    <p:sldId id="1014" r:id="rId36"/>
    <p:sldId id="1015" r:id="rId37"/>
    <p:sldId id="1016" r:id="rId38"/>
    <p:sldId id="1017" r:id="rId39"/>
    <p:sldId id="1018" r:id="rId40"/>
    <p:sldId id="1019" r:id="rId41"/>
    <p:sldId id="1020" r:id="rId42"/>
    <p:sldId id="1021" r:id="rId43"/>
    <p:sldId id="1022" r:id="rId44"/>
    <p:sldId id="1023" r:id="rId45"/>
    <p:sldId id="1024" r:id="rId46"/>
    <p:sldId id="1025" r:id="rId47"/>
    <p:sldId id="1026" r:id="rId48"/>
    <p:sldId id="1027" r:id="rId49"/>
    <p:sldId id="1028" r:id="rId50"/>
    <p:sldId id="1029" r:id="rId51"/>
    <p:sldId id="1030" r:id="rId52"/>
    <p:sldId id="1031" r:id="rId53"/>
    <p:sldId id="1032" r:id="rId54"/>
    <p:sldId id="1033" r:id="rId55"/>
    <p:sldId id="1034" r:id="rId56"/>
    <p:sldId id="1035" r:id="rId57"/>
    <p:sldId id="1036" r:id="rId58"/>
    <p:sldId id="1037" r:id="rId59"/>
    <p:sldId id="1038" r:id="rId60"/>
    <p:sldId id="1039" r:id="rId61"/>
    <p:sldId id="1040" r:id="rId62"/>
    <p:sldId id="349"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985"/>
            <p14:sldId id="884"/>
            <p14:sldId id="986"/>
            <p14:sldId id="936"/>
            <p14:sldId id="987"/>
            <p14:sldId id="988"/>
            <p14:sldId id="989"/>
            <p14:sldId id="990"/>
            <p14:sldId id="991"/>
            <p14:sldId id="992"/>
            <p14:sldId id="993"/>
            <p14:sldId id="994"/>
            <p14:sldId id="995"/>
            <p14:sldId id="996"/>
            <p14:sldId id="997"/>
            <p14:sldId id="998"/>
            <p14:sldId id="999"/>
            <p14:sldId id="1000"/>
            <p14:sldId id="1001"/>
            <p14:sldId id="1002"/>
            <p14:sldId id="1003"/>
            <p14:sldId id="1004"/>
            <p14:sldId id="1005"/>
            <p14:sldId id="1006"/>
            <p14:sldId id="1007"/>
            <p14:sldId id="1008"/>
            <p14:sldId id="1009"/>
            <p14:sldId id="1010"/>
            <p14:sldId id="1011"/>
            <p14:sldId id="1012"/>
            <p14:sldId id="1013"/>
            <p14:sldId id="1014"/>
            <p14:sldId id="1015"/>
            <p14:sldId id="1016"/>
            <p14:sldId id="1017"/>
            <p14:sldId id="1018"/>
            <p14:sldId id="1019"/>
            <p14:sldId id="1020"/>
            <p14:sldId id="1021"/>
            <p14:sldId id="1022"/>
            <p14:sldId id="1023"/>
            <p14:sldId id="1024"/>
            <p14:sldId id="1025"/>
            <p14:sldId id="1026"/>
            <p14:sldId id="1027"/>
            <p14:sldId id="1028"/>
            <p14:sldId id="1029"/>
            <p14:sldId id="1030"/>
            <p14:sldId id="1031"/>
            <p14:sldId id="1032"/>
            <p14:sldId id="1033"/>
            <p14:sldId id="1034"/>
            <p14:sldId id="1035"/>
            <p14:sldId id="1036"/>
            <p14:sldId id="1037"/>
            <p14:sldId id="1038"/>
            <p14:sldId id="1039"/>
            <p14:sldId id="104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7" d="100"/>
          <a:sy n="87" d="100"/>
        </p:scale>
        <p:origin x="499"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customXml" Target="../customXml/item3.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69" Type="http://schemas.openxmlformats.org/officeDocument/2006/relationships/customXml" Target="../customXml/item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68080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633021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88012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998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626613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7674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31617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272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808225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9068259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9649124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8972406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63586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14800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52915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939307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709295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61384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158426582"/>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378492" y="2335178"/>
            <a:ext cx="5343881"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Managing People and Organizations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10</a:t>
            </a:r>
          </a:p>
        </p:txBody>
      </p:sp>
      <p:sp>
        <p:nvSpPr>
          <p:cNvPr id="46" name="TextBox 45"/>
          <p:cNvSpPr txBox="1"/>
          <p:nvPr/>
        </p:nvSpPr>
        <p:spPr>
          <a:xfrm>
            <a:off x="329269" y="5104240"/>
            <a:ext cx="3922099"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MGM603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Managing People and Organizations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0A1FA41-E672-576B-FCB4-EE3C987CDE40}"/>
              </a:ext>
            </a:extLst>
          </p:cNvPr>
          <p:cNvSpPr txBox="1"/>
          <p:nvPr/>
        </p:nvSpPr>
        <p:spPr>
          <a:xfrm>
            <a:off x="1153149" y="2620629"/>
            <a:ext cx="9902229" cy="2905604"/>
          </a:xfrm>
          <a:prstGeom prst="rect">
            <a:avLst/>
          </a:prstGeom>
          <a:noFill/>
        </p:spPr>
        <p:txBody>
          <a:bodyPr wrap="square">
            <a:spAutoFit/>
          </a:bodyPr>
          <a:lstStyle/>
          <a:p>
            <a:pPr algn="ctr">
              <a:lnSpc>
                <a:spcPct val="250000"/>
              </a:lnSpc>
            </a:pPr>
            <a:r>
              <a:rPr kumimoji="0" lang="en-US" sz="4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Geopolitical Instability as a Modern HR Challenge</a:t>
            </a:r>
            <a:endParaRPr lang="en-US" sz="4000" dirty="0">
              <a:solidFill>
                <a:prstClr val="black"/>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117A65-C9AA-AA7A-DA97-83608A387A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7E7FB5-ACB1-B936-F4D2-94EE7C57FC1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0B56A69-D2C5-0217-11EE-F875A95B33AD}"/>
              </a:ext>
            </a:extLst>
          </p:cNvPr>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Lecture Outline</a:t>
            </a:r>
          </a:p>
        </p:txBody>
      </p:sp>
      <p:sp>
        <p:nvSpPr>
          <p:cNvPr id="5" name="Rectangle 4">
            <a:extLst>
              <a:ext uri="{FF2B5EF4-FFF2-40B4-BE49-F238E27FC236}">
                <a16:creationId xmlns:a16="http://schemas.microsoft.com/office/drawing/2014/main" id="{2A722CAE-768C-952D-F9CD-3CAE2FE0176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C7AA1F9-0F00-9557-E780-DC438D25099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1361AE2-A264-0D50-F336-B27D708FA16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37201FA-4B30-3875-3698-264DEF2782D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6644BF2-1437-3042-4533-9577FC60BA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86F57A3-C144-0CA9-4749-E195D068A9EB}"/>
              </a:ext>
            </a:extLst>
          </p:cNvPr>
          <p:cNvSpPr txBox="1"/>
          <p:nvPr/>
        </p:nvSpPr>
        <p:spPr>
          <a:xfrm>
            <a:off x="1072525" y="2201882"/>
            <a:ext cx="9902229" cy="3037819"/>
          </a:xfrm>
          <a:prstGeom prst="rect">
            <a:avLst/>
          </a:prstGeom>
          <a:noFill/>
        </p:spPr>
        <p:txBody>
          <a:bodyPr wrap="square">
            <a:spAutoFit/>
          </a:bodyPr>
          <a:lstStyle/>
          <a:p>
            <a:pPr marL="457200" indent="-457200">
              <a:lnSpc>
                <a:spcPct val="2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Geopolitical Instability as a Modern HR Challenge.</a:t>
            </a:r>
          </a:p>
          <a:p>
            <a:pPr marL="457200" indent="-457200">
              <a:lnSpc>
                <a:spcPct val="2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Organizational Duty of Care in Crisis.</a:t>
            </a:r>
          </a:p>
          <a:p>
            <a:pPr marL="457200" indent="-457200">
              <a:lnSpc>
                <a:spcPct val="2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Hybrid &amp; Remote Work as Strategic Tools.</a:t>
            </a:r>
          </a:p>
          <a:p>
            <a:pPr marL="457200" indent="-457200">
              <a:lnSpc>
                <a:spcPct val="2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HR’s Role in Preparing and Transitioning the Workforce.</a:t>
            </a:r>
          </a:p>
        </p:txBody>
      </p:sp>
    </p:spTree>
    <p:extLst>
      <p:ext uri="{BB962C8B-B14F-4D97-AF65-F5344CB8AC3E}">
        <p14:creationId xmlns:p14="http://schemas.microsoft.com/office/powerpoint/2010/main" val="2795976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3549" y="179810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000" dirty="0">
                <a:solidFill>
                  <a:prstClr val="black"/>
                </a:solidFill>
                <a:latin typeface="Times New Roman" panose="02020603050405020304" pitchFamily="18" charset="0"/>
                <a:cs typeface="Times New Roman" panose="02020603050405020304" pitchFamily="18" charset="0"/>
              </a:rPr>
              <a:t>In the contemporary global environment, geopolitical instability has evolved from a distant macroeconomic concern into a core strategic challenge for Human Resource Management (HRM). Conflicts such as the war involving Iran are no longer isolated political events; they are systemic disruptions that penetrate organizational structures, directly influencing workforce dynamics, talent strategies, and long-term organizational sustainability.</a:t>
            </a:r>
          </a:p>
        </p:txBody>
      </p:sp>
      <p:sp>
        <p:nvSpPr>
          <p:cNvPr id="3" name="TextBox 2"/>
          <p:cNvSpPr txBox="1"/>
          <p:nvPr/>
        </p:nvSpPr>
        <p:spPr>
          <a:xfrm>
            <a:off x="2452278" y="754735"/>
            <a:ext cx="7353521"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Geopolitical Instability as a Modern HR Challenge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71286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3E2EA7-3B68-0476-2E85-01E9DD8271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A25F63-FFD0-E35A-4E8F-4E085A006D3F}"/>
              </a:ext>
            </a:extLst>
          </p:cNvPr>
          <p:cNvSpPr/>
          <p:nvPr/>
        </p:nvSpPr>
        <p:spPr>
          <a:xfrm>
            <a:off x="783549" y="179810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000" dirty="0">
                <a:solidFill>
                  <a:prstClr val="black"/>
                </a:solidFill>
                <a:latin typeface="Times New Roman" panose="02020603050405020304" pitchFamily="18" charset="0"/>
                <a:cs typeface="Times New Roman" panose="02020603050405020304" pitchFamily="18" charset="0"/>
              </a:rPr>
              <a:t>Traditionally, HR functions operated within relatively stable environments, where workforce planning, recruitment, and talent development were guided by predictable economic and market conditions. However, the current geopolitical landscape—characterized by regional conflicts, economic sanctions, and shifting alliances—has fundamentally altered this paradigm. </a:t>
            </a:r>
            <a:r>
              <a:rPr lang="en-US" sz="2000" b="1" dirty="0">
                <a:solidFill>
                  <a:prstClr val="black"/>
                </a:solidFill>
                <a:latin typeface="Times New Roman" panose="02020603050405020304" pitchFamily="18" charset="0"/>
                <a:cs typeface="Times New Roman" panose="02020603050405020304" pitchFamily="18" charset="0"/>
              </a:rPr>
              <a:t>HR is now required to operate under conditions of high uncertainty, rapid change, and elevated risk, where external shocks can immediately translate into internal organizational challenges.</a:t>
            </a:r>
          </a:p>
        </p:txBody>
      </p:sp>
      <p:sp>
        <p:nvSpPr>
          <p:cNvPr id="3" name="TextBox 2">
            <a:extLst>
              <a:ext uri="{FF2B5EF4-FFF2-40B4-BE49-F238E27FC236}">
                <a16:creationId xmlns:a16="http://schemas.microsoft.com/office/drawing/2014/main" id="{8762353E-892C-7865-BF11-A398B3571EEA}"/>
              </a:ext>
            </a:extLst>
          </p:cNvPr>
          <p:cNvSpPr txBox="1"/>
          <p:nvPr/>
        </p:nvSpPr>
        <p:spPr>
          <a:xfrm>
            <a:off x="2452278" y="754735"/>
            <a:ext cx="7353521"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Geopolitical Instability as a Modern HR Challenge</a:t>
            </a:r>
          </a:p>
        </p:txBody>
      </p:sp>
      <p:sp>
        <p:nvSpPr>
          <p:cNvPr id="5" name="Rectangle 4">
            <a:extLst>
              <a:ext uri="{FF2B5EF4-FFF2-40B4-BE49-F238E27FC236}">
                <a16:creationId xmlns:a16="http://schemas.microsoft.com/office/drawing/2014/main" id="{7921BF40-C0A4-386C-F0D6-5F38C4D066C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843D13-5517-F0BB-01CB-8495463BA3D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D9E4295-46B5-5A34-681F-4C5A970329A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1E5EFD9-7BD3-44AF-D269-F328F122C38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97A14D7-87E7-A7FC-A3A1-D71B684B0F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4982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A413C7-7F32-9976-DC3A-446CB8EDA2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33A8BA-77D2-E54A-CBCC-EADEB41835B8}"/>
              </a:ext>
            </a:extLst>
          </p:cNvPr>
          <p:cNvSpPr/>
          <p:nvPr/>
        </p:nvSpPr>
        <p:spPr>
          <a:xfrm>
            <a:off x="783549"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000" dirty="0">
                <a:solidFill>
                  <a:prstClr val="black"/>
                </a:solidFill>
                <a:latin typeface="Times New Roman" panose="02020603050405020304" pitchFamily="18" charset="0"/>
                <a:cs typeface="Times New Roman" panose="02020603050405020304" pitchFamily="18" charset="0"/>
              </a:rPr>
              <a:t>The war in Iran represents a direct strategic risk that affects organizations far beyond the immediate conflict zone. Its implications extend into global labor markets, influencing:</a:t>
            </a:r>
          </a:p>
          <a:p>
            <a:pPr marL="1257300" lvl="2" indent="-342900" algn="just">
              <a:lnSpc>
                <a:spcPct val="150000"/>
              </a:lnSpc>
              <a:buFont typeface="Arial" panose="020B0604020202020204" pitchFamily="34" charset="0"/>
              <a:buChar char="•"/>
            </a:pPr>
            <a:r>
              <a:rPr lang="en-US" sz="2000" b="1" dirty="0">
                <a:solidFill>
                  <a:prstClr val="black"/>
                </a:solidFill>
                <a:latin typeface="Times New Roman" panose="02020603050405020304" pitchFamily="18" charset="0"/>
                <a:cs typeface="Times New Roman" panose="02020603050405020304" pitchFamily="18" charset="0"/>
              </a:rPr>
              <a:t>Workforce planning decisions</a:t>
            </a:r>
            <a:r>
              <a:rPr lang="en-US" sz="2000" dirty="0">
                <a:solidFill>
                  <a:prstClr val="black"/>
                </a:solidFill>
                <a:latin typeface="Times New Roman" panose="02020603050405020304" pitchFamily="18" charset="0"/>
                <a:cs typeface="Times New Roman" panose="02020603050405020304" pitchFamily="18" charset="0"/>
              </a:rPr>
              <a:t>, as organizations struggle to forecast labor needs in volatile conditions </a:t>
            </a:r>
          </a:p>
          <a:p>
            <a:pPr marL="1257300" lvl="2" indent="-342900" algn="just">
              <a:lnSpc>
                <a:spcPct val="150000"/>
              </a:lnSpc>
              <a:buFont typeface="Arial" panose="020B0604020202020204" pitchFamily="34" charset="0"/>
              <a:buChar char="•"/>
            </a:pPr>
            <a:r>
              <a:rPr lang="en-US" sz="2000" b="1" dirty="0">
                <a:solidFill>
                  <a:prstClr val="black"/>
                </a:solidFill>
                <a:latin typeface="Times New Roman" panose="02020603050405020304" pitchFamily="18" charset="0"/>
                <a:cs typeface="Times New Roman" panose="02020603050405020304" pitchFamily="18" charset="0"/>
              </a:rPr>
              <a:t>Hiring strategies</a:t>
            </a:r>
            <a:r>
              <a:rPr lang="en-US" sz="2000" dirty="0">
                <a:solidFill>
                  <a:prstClr val="black"/>
                </a:solidFill>
                <a:latin typeface="Times New Roman" panose="02020603050405020304" pitchFamily="18" charset="0"/>
                <a:cs typeface="Times New Roman" panose="02020603050405020304" pitchFamily="18" charset="0"/>
              </a:rPr>
              <a:t>, which become more conservative due to uncertainty </a:t>
            </a:r>
          </a:p>
          <a:p>
            <a:pPr marL="1257300" lvl="2" indent="-342900" algn="just">
              <a:lnSpc>
                <a:spcPct val="150000"/>
              </a:lnSpc>
              <a:buFont typeface="Arial" panose="020B0604020202020204" pitchFamily="34" charset="0"/>
              <a:buChar char="•"/>
            </a:pPr>
            <a:r>
              <a:rPr lang="en-US" sz="2000" b="1" dirty="0">
                <a:solidFill>
                  <a:prstClr val="black"/>
                </a:solidFill>
                <a:latin typeface="Times New Roman" panose="02020603050405020304" pitchFamily="18" charset="0"/>
                <a:cs typeface="Times New Roman" panose="02020603050405020304" pitchFamily="18" charset="0"/>
              </a:rPr>
              <a:t>Talent mobility</a:t>
            </a:r>
            <a:r>
              <a:rPr lang="en-US" sz="2000" dirty="0">
                <a:solidFill>
                  <a:prstClr val="black"/>
                </a:solidFill>
                <a:latin typeface="Times New Roman" panose="02020603050405020304" pitchFamily="18" charset="0"/>
                <a:cs typeface="Times New Roman" panose="02020603050405020304" pitchFamily="18" charset="0"/>
              </a:rPr>
              <a:t>, as travel restrictions, security concerns, and regulatory changes limit cross-border workforce movement </a:t>
            </a:r>
          </a:p>
        </p:txBody>
      </p:sp>
      <p:sp>
        <p:nvSpPr>
          <p:cNvPr id="3" name="TextBox 2">
            <a:extLst>
              <a:ext uri="{FF2B5EF4-FFF2-40B4-BE49-F238E27FC236}">
                <a16:creationId xmlns:a16="http://schemas.microsoft.com/office/drawing/2014/main" id="{A31118F6-8F2C-7281-AB01-7AD992D70CD3}"/>
              </a:ext>
            </a:extLst>
          </p:cNvPr>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Geopolitical Risk as a Direct HR Driver</a:t>
            </a:r>
          </a:p>
        </p:txBody>
      </p:sp>
      <p:sp>
        <p:nvSpPr>
          <p:cNvPr id="5" name="Rectangle 4">
            <a:extLst>
              <a:ext uri="{FF2B5EF4-FFF2-40B4-BE49-F238E27FC236}">
                <a16:creationId xmlns:a16="http://schemas.microsoft.com/office/drawing/2014/main" id="{628EA0E0-FD96-9735-4845-569DDDBC309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10CA4E3-C1FA-20EE-FB22-C828B0E3EF5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A5ECF10-BE6E-4232-ECCE-83EE72EBB7A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08860E4-03DF-304F-1308-08F51AC35CC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B062AAB-24FB-06A4-40E1-0EC99206CA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92473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CEC7B7-B629-3B28-013B-00F414553CD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0B0EA0-1D49-477F-616C-62C4074F18F0}"/>
              </a:ext>
            </a:extLst>
          </p:cNvPr>
          <p:cNvSpPr/>
          <p:nvPr/>
        </p:nvSpPr>
        <p:spPr>
          <a:xfrm>
            <a:off x="783549"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000" dirty="0">
                <a:solidFill>
                  <a:prstClr val="black"/>
                </a:solidFill>
                <a:latin typeface="Times New Roman" panose="02020603050405020304" pitchFamily="18" charset="0"/>
                <a:cs typeface="Times New Roman" panose="02020603050405020304" pitchFamily="18" charset="0"/>
              </a:rPr>
              <a:t>This shift signifies a critical transformation: geopolitical risk is no longer an external variable—it has become an internal HR determinant. Organizations must now integrate geopolitical analysis into their HR planning processes, aligning workforce strategies with evolving political and economic realities.</a:t>
            </a:r>
          </a:p>
        </p:txBody>
      </p:sp>
      <p:sp>
        <p:nvSpPr>
          <p:cNvPr id="3" name="TextBox 2">
            <a:extLst>
              <a:ext uri="{FF2B5EF4-FFF2-40B4-BE49-F238E27FC236}">
                <a16:creationId xmlns:a16="http://schemas.microsoft.com/office/drawing/2014/main" id="{0EF1A809-8369-CEB2-318B-39214D774ECF}"/>
              </a:ext>
            </a:extLst>
          </p:cNvPr>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Geopolitical Risk as a Direct HR Driver</a:t>
            </a:r>
          </a:p>
        </p:txBody>
      </p:sp>
      <p:sp>
        <p:nvSpPr>
          <p:cNvPr id="5" name="Rectangle 4">
            <a:extLst>
              <a:ext uri="{FF2B5EF4-FFF2-40B4-BE49-F238E27FC236}">
                <a16:creationId xmlns:a16="http://schemas.microsoft.com/office/drawing/2014/main" id="{6056BA3C-0948-90D7-C788-BF81CE9F0D3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A4809F3-DEC1-5166-9D74-513DA9618EE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45B1207-4567-5B9A-2AEB-6AFD797D66F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BDBB60C-47DF-518D-8AB9-4D71569189A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F05C07F-D4FC-3B81-2428-E938EF81AE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934166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2F89CC-8B78-DD78-A498-D4DF63AE8BE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24CF8C-E86B-2ADC-5A9B-20985D2ECB0B}"/>
              </a:ext>
            </a:extLst>
          </p:cNvPr>
          <p:cNvSpPr/>
          <p:nvPr/>
        </p:nvSpPr>
        <p:spPr>
          <a:xfrm>
            <a:off x="783549"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000" dirty="0">
                <a:solidFill>
                  <a:prstClr val="black"/>
                </a:solidFill>
                <a:latin typeface="Times New Roman" panose="02020603050405020304" pitchFamily="18" charset="0"/>
                <a:cs typeface="Times New Roman" panose="02020603050405020304" pitchFamily="18" charset="0"/>
              </a:rPr>
              <a:t>Historically, the impact of geopolitical crises was largely confined to supply chains, logistics, and operations. However, the current environment demonstrates that disruption now extends much deeper, reshaping HR strategies “from the inside out.”</a:t>
            </a:r>
          </a:p>
        </p:txBody>
      </p:sp>
      <p:sp>
        <p:nvSpPr>
          <p:cNvPr id="3" name="TextBox 2">
            <a:extLst>
              <a:ext uri="{FF2B5EF4-FFF2-40B4-BE49-F238E27FC236}">
                <a16:creationId xmlns:a16="http://schemas.microsoft.com/office/drawing/2014/main" id="{8B5701B5-CDF9-7509-0A25-70DC1BFFA6E2}"/>
              </a:ext>
            </a:extLst>
          </p:cNvPr>
          <p:cNvSpPr txBox="1"/>
          <p:nvPr/>
        </p:nvSpPr>
        <p:spPr>
          <a:xfrm>
            <a:off x="2513149" y="1019069"/>
            <a:ext cx="7353521"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From Operational Disruption to Strategic HR Transformation</a:t>
            </a:r>
          </a:p>
        </p:txBody>
      </p:sp>
      <p:sp>
        <p:nvSpPr>
          <p:cNvPr id="5" name="Rectangle 4">
            <a:extLst>
              <a:ext uri="{FF2B5EF4-FFF2-40B4-BE49-F238E27FC236}">
                <a16:creationId xmlns:a16="http://schemas.microsoft.com/office/drawing/2014/main" id="{55BC31D2-F99A-7AA7-FD83-7328F371886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77CA4A1-46AE-6636-0B3D-C4C35777456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71A2E07-D26C-EDB6-B95B-C6EF140099A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64B9742-0600-B4F8-FE65-D16E69AF467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2C756F5-3EE7-123C-F38A-F95FF1E848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73908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B3B042-4595-829C-4816-4DC776708E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5786CF5-AE8C-C921-F38C-676CCD01052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F886356-6D9D-46B7-1DA7-69C732EE7795}"/>
              </a:ext>
            </a:extLst>
          </p:cNvPr>
          <p:cNvSpPr txBox="1"/>
          <p:nvPr/>
        </p:nvSpPr>
        <p:spPr>
          <a:xfrm>
            <a:off x="2000956" y="731910"/>
            <a:ext cx="8301996"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From Operational Disruption to Strategic HR Transformation</a:t>
            </a:r>
          </a:p>
        </p:txBody>
      </p:sp>
      <p:sp>
        <p:nvSpPr>
          <p:cNvPr id="5" name="Rectangle 4">
            <a:extLst>
              <a:ext uri="{FF2B5EF4-FFF2-40B4-BE49-F238E27FC236}">
                <a16:creationId xmlns:a16="http://schemas.microsoft.com/office/drawing/2014/main" id="{CA11CCF9-A655-3B86-99E7-5B2625C37A4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1BA0C42-67A1-867F-96C8-FBC98C104EB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72454E8-71BC-B50C-AE04-F2A25C65B69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35143A8-B8A6-45DB-AC5F-11C57EC4CD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FF7340E-C744-E63A-7211-B7F7BCCF13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F58BD19-8E82-5BE4-0226-42C23E457AC7}"/>
              </a:ext>
            </a:extLst>
          </p:cNvPr>
          <p:cNvSpPr txBox="1"/>
          <p:nvPr/>
        </p:nvSpPr>
        <p:spPr>
          <a:xfrm>
            <a:off x="942308" y="2819224"/>
            <a:ext cx="10419293" cy="2887970"/>
          </a:xfrm>
          <a:prstGeom prst="rect">
            <a:avLst/>
          </a:prstGeom>
          <a:noFill/>
        </p:spPr>
        <p:txBody>
          <a:bodyPr wrap="square">
            <a:spAutoFit/>
          </a:bodyPr>
          <a:lstStyle/>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This transformation manifests in several ways:</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Organizational structures become more fluid</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requiring rapid adjustments in staffing and roles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Decision-making cycles shorten</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forcing HR to respond quickly rather than rely on long-term plans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Employee expectations shift</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with increased demand for safety, flexibility, and transparency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a:buNone/>
            </a:pPr>
            <a:r>
              <a:rPr lang="en-US" sz="2000" kern="0" dirty="0">
                <a:effectLst/>
                <a:latin typeface="Times New Roman" panose="02020603050405020304" pitchFamily="18" charset="0"/>
                <a:ea typeface="Times New Roman" panose="02020603050405020304" pitchFamily="18" charset="0"/>
              </a:rPr>
              <a:t>As a result, HR is transitioning from a </a:t>
            </a:r>
            <a:r>
              <a:rPr lang="en-US" sz="2000" b="1" kern="0" dirty="0">
                <a:effectLst/>
                <a:latin typeface="Times New Roman" panose="02020603050405020304" pitchFamily="18" charset="0"/>
                <a:ea typeface="Times New Roman" panose="02020603050405020304" pitchFamily="18" charset="0"/>
              </a:rPr>
              <a:t>support function</a:t>
            </a:r>
            <a:r>
              <a:rPr lang="en-US" sz="2000" kern="0" dirty="0">
                <a:effectLst/>
                <a:latin typeface="Times New Roman" panose="02020603050405020304" pitchFamily="18" charset="0"/>
                <a:ea typeface="Times New Roman" panose="02020603050405020304" pitchFamily="18" charset="0"/>
              </a:rPr>
              <a:t> to a </a:t>
            </a:r>
            <a:r>
              <a:rPr lang="en-US" sz="2000" b="1" kern="0" dirty="0">
                <a:effectLst/>
                <a:latin typeface="Times New Roman" panose="02020603050405020304" pitchFamily="18" charset="0"/>
                <a:ea typeface="Times New Roman" panose="02020603050405020304" pitchFamily="18" charset="0"/>
              </a:rPr>
              <a:t>strategic resilience driver</a:t>
            </a:r>
            <a:r>
              <a:rPr lang="en-US" sz="2000" kern="0" dirty="0">
                <a:effectLst/>
                <a:latin typeface="Times New Roman" panose="02020603050405020304" pitchFamily="18" charset="0"/>
                <a:ea typeface="Times New Roman" panose="02020603050405020304" pitchFamily="18" charset="0"/>
              </a:rPr>
              <a:t>, playing a central role in ensuring organizational continuity during geopolitical shocks.</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132240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3E3F10-0ADC-A0B3-E7E3-F2154154F1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B42CD1-CBF9-7AF4-32E1-B9373E4540A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30C3E7A-EC64-4F8A-C043-C8BAB306E398}"/>
              </a:ext>
            </a:extLst>
          </p:cNvPr>
          <p:cNvSpPr txBox="1"/>
          <p:nvPr/>
        </p:nvSpPr>
        <p:spPr>
          <a:xfrm>
            <a:off x="2000956" y="731910"/>
            <a:ext cx="8301996"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Key HR Challenges in Geopolitically Unstable Environments</a:t>
            </a:r>
          </a:p>
        </p:txBody>
      </p:sp>
      <p:sp>
        <p:nvSpPr>
          <p:cNvPr id="5" name="Rectangle 4">
            <a:extLst>
              <a:ext uri="{FF2B5EF4-FFF2-40B4-BE49-F238E27FC236}">
                <a16:creationId xmlns:a16="http://schemas.microsoft.com/office/drawing/2014/main" id="{576DDEA7-0823-7591-AD14-B17B1C10EE1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DBEC7A4-7022-08CA-BBD6-2E1CBCB1A8B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D847DB6-7C30-5202-2E68-26874C02553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1F97407-199F-D3D7-535D-AE1769F67DA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CD800E7-CF0A-EE28-726B-BC71B6CA35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C190186-70A3-2B6B-A6C9-6A4954E5A524}"/>
              </a:ext>
            </a:extLst>
          </p:cNvPr>
          <p:cNvSpPr txBox="1"/>
          <p:nvPr/>
        </p:nvSpPr>
        <p:spPr>
          <a:xfrm>
            <a:off x="991276" y="2775410"/>
            <a:ext cx="10419293" cy="2606483"/>
          </a:xfrm>
          <a:prstGeom prst="rect">
            <a:avLst/>
          </a:prstGeom>
          <a:noFill/>
        </p:spPr>
        <p:txBody>
          <a:bodyPr wrap="square">
            <a:spAutoFit/>
          </a:bodyPr>
          <a:lstStyle/>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One of the most significant consequences of geopolitical instability is the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erosion of long-term workforce planning frameworks</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In stable environments, HR relies on:</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Forecasting models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Talent pipelines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Succession planning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1BC34C5D-CD95-24E2-8DFE-BC518E196DF8}"/>
              </a:ext>
            </a:extLst>
          </p:cNvPr>
          <p:cNvSpPr txBox="1"/>
          <p:nvPr/>
        </p:nvSpPr>
        <p:spPr>
          <a:xfrm>
            <a:off x="1214179" y="2210879"/>
            <a:ext cx="7635657"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Collapse of Long-Term Workforce Planning</a:t>
            </a:r>
          </a:p>
        </p:txBody>
      </p:sp>
    </p:spTree>
    <p:extLst>
      <p:ext uri="{BB962C8B-B14F-4D97-AF65-F5344CB8AC3E}">
        <p14:creationId xmlns:p14="http://schemas.microsoft.com/office/powerpoint/2010/main" val="39390807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13FD4A-ED47-1609-1BA7-E334DA6D36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07872E-B4AE-18EA-C407-346D2306D28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AC599D8-C301-A778-FECA-914503E057FC}"/>
              </a:ext>
            </a:extLst>
          </p:cNvPr>
          <p:cNvSpPr txBox="1"/>
          <p:nvPr/>
        </p:nvSpPr>
        <p:spPr>
          <a:xfrm>
            <a:off x="2000956" y="731910"/>
            <a:ext cx="8301996"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Key HR Challenges in Geopolitically Unstable Environments</a:t>
            </a:r>
          </a:p>
        </p:txBody>
      </p:sp>
      <p:sp>
        <p:nvSpPr>
          <p:cNvPr id="5" name="Rectangle 4">
            <a:extLst>
              <a:ext uri="{FF2B5EF4-FFF2-40B4-BE49-F238E27FC236}">
                <a16:creationId xmlns:a16="http://schemas.microsoft.com/office/drawing/2014/main" id="{BE4271BB-2E06-9753-1F79-EE930533979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4CB0D6F-FF98-8184-104B-5DE32D28F1F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BDAD253-EE7A-2BF4-2520-1FFAF0040EA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D2B272F-F954-21CE-E4F6-8BD70B42ED5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7A063A7-B502-9005-6F51-110EF798E9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DAEEB44-E223-AD90-D027-339DC64A379D}"/>
              </a:ext>
            </a:extLst>
          </p:cNvPr>
          <p:cNvSpPr txBox="1"/>
          <p:nvPr/>
        </p:nvSpPr>
        <p:spPr>
          <a:xfrm>
            <a:off x="942307" y="2538609"/>
            <a:ext cx="10419293" cy="2254976"/>
          </a:xfrm>
          <a:prstGeom prst="rect">
            <a:avLst/>
          </a:prstGeom>
          <a:noFill/>
        </p:spPr>
        <p:txBody>
          <a:bodyPr wrap="square">
            <a:spAutoFit/>
          </a:bodyPr>
          <a:lstStyle/>
          <a:p>
            <a:pPr marL="0" marR="0">
              <a:lnSpc>
                <a:spcPct val="115000"/>
              </a:lnSpc>
              <a:spcAft>
                <a:spcPts val="800"/>
              </a:spcAft>
              <a:buNone/>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However, during geopolitical crises:</a:t>
            </a:r>
            <a:endParaRPr lang="en-US" sz="2000" b="1"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Assumptions about market growth, labor availability, and cost structures become unreliable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Strategic workforce plans quickly become obsolete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Organizations shift from long-term planning to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short-term, adaptive decision-making</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25161677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078BBF-700E-FB36-C93F-A87E81F2F6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E014FB3-90B5-6E64-ADF2-8E67BE72E97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8594424-A512-BE12-0FAE-BF1C6A866C64}"/>
              </a:ext>
            </a:extLst>
          </p:cNvPr>
          <p:cNvSpPr txBox="1"/>
          <p:nvPr/>
        </p:nvSpPr>
        <p:spPr>
          <a:xfrm>
            <a:off x="2000956" y="731910"/>
            <a:ext cx="8301996"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Key HR Challenges in Geopolitically Unstable Environments</a:t>
            </a:r>
          </a:p>
        </p:txBody>
      </p:sp>
      <p:sp>
        <p:nvSpPr>
          <p:cNvPr id="5" name="Rectangle 4">
            <a:extLst>
              <a:ext uri="{FF2B5EF4-FFF2-40B4-BE49-F238E27FC236}">
                <a16:creationId xmlns:a16="http://schemas.microsoft.com/office/drawing/2014/main" id="{AF06C5CF-8C19-60E8-042A-BA1EBC72249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BBB9E1-A853-898F-FB2E-8499218B173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6379782-843C-0B3C-13C6-71BC4D292D0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15ACE89-A2AA-55C1-A023-3ADD87C19FE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9039F68-C1F3-82AA-B95E-98BD6D2D93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294E15F-3A4F-874C-220E-FE87DE540EA8}"/>
              </a:ext>
            </a:extLst>
          </p:cNvPr>
          <p:cNvSpPr txBox="1"/>
          <p:nvPr/>
        </p:nvSpPr>
        <p:spPr>
          <a:xfrm>
            <a:off x="942307" y="2755682"/>
            <a:ext cx="10419293" cy="1947200"/>
          </a:xfrm>
          <a:prstGeom prst="rect">
            <a:avLst/>
          </a:prstGeom>
          <a:noFill/>
        </p:spPr>
        <p:txBody>
          <a:bodyPr wrap="square">
            <a:spAutoFit/>
          </a:bodyPr>
          <a:lstStyle/>
          <a:p>
            <a:pPr marL="0" marR="0" algn="just">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This leads to a reactive approach, where HR must continuously revise plans based on rapidly changing conditions. The challenge lies in maintaining a balance between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strategic direction and tactical flexibility</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ensuring that organizations remain prepared without overcommitting to uncertain futures.</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gn="just">
              <a:lnSpc>
                <a:spcPct val="115000"/>
              </a:lnSpc>
              <a:spcAft>
                <a:spcPts val="800"/>
              </a:spcAft>
              <a:buSzPts val="1000"/>
              <a:buFont typeface="Symbol" panose="05050102010706020507" pitchFamily="18" charset="2"/>
              <a:buChar char=""/>
              <a:tabLst>
                <a:tab pos="457200" algn="l"/>
              </a:tabLst>
            </a:pP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1610120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9162DA-F068-A54A-8ED1-CD4E588E4A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763F0E-D6BB-104B-5522-7D95B98C53A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57F69C5-E8C2-8E51-9B41-D48C7986EFA9}"/>
              </a:ext>
            </a:extLst>
          </p:cNvPr>
          <p:cNvSpPr txBox="1"/>
          <p:nvPr/>
        </p:nvSpPr>
        <p:spPr>
          <a:xfrm>
            <a:off x="2000956" y="731910"/>
            <a:ext cx="8301996"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Key HR Challenges in Geopolitically Unstable Environments</a:t>
            </a:r>
          </a:p>
        </p:txBody>
      </p:sp>
      <p:sp>
        <p:nvSpPr>
          <p:cNvPr id="5" name="Rectangle 4">
            <a:extLst>
              <a:ext uri="{FF2B5EF4-FFF2-40B4-BE49-F238E27FC236}">
                <a16:creationId xmlns:a16="http://schemas.microsoft.com/office/drawing/2014/main" id="{D30FB3B5-A15F-6015-74AA-DA09C7FEA37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5E6C5A-F7FB-E7AF-BD95-D1DEB97E1EF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5ED4812-E102-2C4A-2659-C2EEEE0EBCB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9422AA7-D2F3-4055-21AF-3070F37BE88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646AE38-CC9B-3E9C-AA4E-F747063BDD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B5411BA-D770-50E4-BF0B-4E251232B21B}"/>
              </a:ext>
            </a:extLst>
          </p:cNvPr>
          <p:cNvSpPr txBox="1"/>
          <p:nvPr/>
        </p:nvSpPr>
        <p:spPr>
          <a:xfrm>
            <a:off x="942308" y="2690061"/>
            <a:ext cx="10419293" cy="3054491"/>
          </a:xfrm>
          <a:prstGeom prst="rect">
            <a:avLst/>
          </a:prstGeom>
          <a:noFill/>
        </p:spPr>
        <p:txBody>
          <a:bodyPr wrap="square">
            <a:spAutoFit/>
          </a:bodyPr>
          <a:lstStyle/>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Times New Roman" panose="02020603050405020304" pitchFamily="18" charset="0"/>
              </a:rPr>
              <a:t>Geopolitical instability often triggers a </a:t>
            </a:r>
            <a:r>
              <a:rPr lang="en-US" sz="2000" b="1" kern="0" dirty="0">
                <a:effectLst/>
                <a:latin typeface="Times New Roman" panose="02020603050405020304" pitchFamily="18" charset="0"/>
                <a:ea typeface="Times New Roman" panose="02020603050405020304" pitchFamily="18" charset="0"/>
                <a:cs typeface="Times New Roman" panose="02020603050405020304" pitchFamily="18" charset="0"/>
              </a:rPr>
              <a:t>“wait-and-see” approach</a:t>
            </a:r>
            <a:r>
              <a:rPr lang="en-US" sz="2000" kern="0" dirty="0">
                <a:effectLst/>
                <a:latin typeface="Times New Roman" panose="02020603050405020304" pitchFamily="18" charset="0"/>
                <a:ea typeface="Times New Roman" panose="02020603050405020304" pitchFamily="18" charset="0"/>
                <a:cs typeface="Times New Roman" panose="02020603050405020304" pitchFamily="18" charset="0"/>
              </a:rPr>
              <a:t> among organizations, particularly in hiring and talent management.</a:t>
            </a:r>
            <a:endParaRPr lang="en-US" sz="20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a:lnSpc>
                <a:spcPct val="115000"/>
              </a:lnSpc>
              <a:spcAft>
                <a:spcPts val="800"/>
              </a:spcAft>
              <a:buNone/>
            </a:pPr>
            <a:r>
              <a:rPr lang="en-US" sz="2000" b="1" kern="0" dirty="0">
                <a:effectLst/>
                <a:latin typeface="Times New Roman" panose="02020603050405020304" pitchFamily="18" charset="0"/>
                <a:ea typeface="Times New Roman" panose="02020603050405020304" pitchFamily="18" charset="0"/>
                <a:cs typeface="Times New Roman" panose="02020603050405020304" pitchFamily="18" charset="0"/>
              </a:rPr>
              <a:t>A. Hiring Freezes</a:t>
            </a:r>
            <a:endParaRPr lang="en-US" sz="20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Times New Roman" panose="02020603050405020304" pitchFamily="18" charset="0"/>
              </a:rPr>
              <a:t>Organizations may:</a:t>
            </a:r>
            <a:endParaRPr lang="en-US" sz="20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Times New Roman" panose="02020603050405020304" pitchFamily="18" charset="0"/>
              </a:rPr>
              <a:t>Delay recruitment decisions </a:t>
            </a:r>
            <a:endParaRPr lang="en-US" sz="20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Times New Roman" panose="02020603050405020304" pitchFamily="18" charset="0"/>
              </a:rPr>
              <a:t>Freeze non-essential hiring </a:t>
            </a:r>
            <a:endParaRPr lang="en-US" sz="20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Times New Roman" panose="02020603050405020304" pitchFamily="18" charset="0"/>
              </a:rPr>
              <a:t>Reduce workforce expansion plans </a:t>
            </a:r>
            <a:endParaRPr lang="en-US" sz="20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DC1A44A3-7921-C2F0-96F8-C441B2BF2EB3}"/>
              </a:ext>
            </a:extLst>
          </p:cNvPr>
          <p:cNvSpPr txBox="1"/>
          <p:nvPr/>
        </p:nvSpPr>
        <p:spPr>
          <a:xfrm>
            <a:off x="1214179" y="2210879"/>
            <a:ext cx="7635657"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“Wait-and-See” Hiring Freezes and Talent Mobility Restrictions</a:t>
            </a:r>
          </a:p>
        </p:txBody>
      </p:sp>
    </p:spTree>
    <p:extLst>
      <p:ext uri="{BB962C8B-B14F-4D97-AF65-F5344CB8AC3E}">
        <p14:creationId xmlns:p14="http://schemas.microsoft.com/office/powerpoint/2010/main" val="3686090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3CB812-3256-B518-6019-D3D3AD9987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2CB7CC-5965-342A-AA4B-5D885A72DB6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6792CE5-3884-C3FA-3853-FA2D31D18924}"/>
              </a:ext>
            </a:extLst>
          </p:cNvPr>
          <p:cNvSpPr txBox="1"/>
          <p:nvPr/>
        </p:nvSpPr>
        <p:spPr>
          <a:xfrm>
            <a:off x="2000956" y="731910"/>
            <a:ext cx="8301996"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Key HR Challenges in Geopolitically Unstable Environments</a:t>
            </a:r>
          </a:p>
        </p:txBody>
      </p:sp>
      <p:sp>
        <p:nvSpPr>
          <p:cNvPr id="5" name="Rectangle 4">
            <a:extLst>
              <a:ext uri="{FF2B5EF4-FFF2-40B4-BE49-F238E27FC236}">
                <a16:creationId xmlns:a16="http://schemas.microsoft.com/office/drawing/2014/main" id="{415CA830-5826-E603-810D-3B09A63B24B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F2D605C-42BE-1AF5-A208-2544EB4F4E0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D157C50-E65E-1443-1868-FD5517F5245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080A929-7726-37F9-1C4A-886DD1573E0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56C4AF3-5061-22C2-0016-136A1CFDC5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88E3409-1BE1-F2E2-0022-08E48CBDE590}"/>
              </a:ext>
            </a:extLst>
          </p:cNvPr>
          <p:cNvSpPr txBox="1"/>
          <p:nvPr/>
        </p:nvSpPr>
        <p:spPr>
          <a:xfrm>
            <a:off x="942308" y="2690061"/>
            <a:ext cx="10419293" cy="2606483"/>
          </a:xfrm>
          <a:prstGeom prst="rect">
            <a:avLst/>
          </a:prstGeom>
          <a:noFill/>
        </p:spPr>
        <p:txBody>
          <a:bodyPr wrap="square">
            <a:spAutoFit/>
          </a:bodyPr>
          <a:lstStyle/>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This cautious stance is driven by:</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Uncertainty regarding future demand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Concerns about cost escalation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Risk of overstaffing in a declining or unstable market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While this approach helps control costs, it also creates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long-term talent gaps</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potentially weakening organizational competitiveness once stability returns.</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3837784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E16F8F-944A-C556-E53B-A2AB14725F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E9A7C2-3E79-5687-4180-2FA70BA87D6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C07AFC9-465A-A733-CDD3-2975422EB407}"/>
              </a:ext>
            </a:extLst>
          </p:cNvPr>
          <p:cNvSpPr txBox="1"/>
          <p:nvPr/>
        </p:nvSpPr>
        <p:spPr>
          <a:xfrm>
            <a:off x="2000956" y="731910"/>
            <a:ext cx="8301996"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Key HR Challenges in Geopolitically Unstable Environments</a:t>
            </a:r>
          </a:p>
        </p:txBody>
      </p:sp>
      <p:sp>
        <p:nvSpPr>
          <p:cNvPr id="5" name="Rectangle 4">
            <a:extLst>
              <a:ext uri="{FF2B5EF4-FFF2-40B4-BE49-F238E27FC236}">
                <a16:creationId xmlns:a16="http://schemas.microsoft.com/office/drawing/2014/main" id="{916895AB-2833-F2CD-5139-76E0F0096B5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4A3E01-7519-CA6E-B256-1230B5BEA9C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5963767-95C0-2384-2A44-624AFF89A88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0833C57-5205-322E-8087-A6D8E93A872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067702D-C34D-36B5-DD25-0ACDC66DD9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7788544-C2EE-0F85-9381-16AB55AB479F}"/>
              </a:ext>
            </a:extLst>
          </p:cNvPr>
          <p:cNvSpPr txBox="1"/>
          <p:nvPr/>
        </p:nvSpPr>
        <p:spPr>
          <a:xfrm>
            <a:off x="942308" y="2690061"/>
            <a:ext cx="10419293" cy="2244012"/>
          </a:xfrm>
          <a:prstGeom prst="rect">
            <a:avLst/>
          </a:prstGeom>
          <a:noFill/>
        </p:spPr>
        <p:txBody>
          <a:bodyPr wrap="square">
            <a:spAutoFit/>
          </a:bodyPr>
          <a:lstStyle/>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The war environment introduces significant constraints on workforce mobility:</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Travel restrictions and security risks limit international assignments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Visa and regulatory barriers become more complex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Employees may be unwilling to relocate to high-risk regions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endParaRPr lang="en-US" sz="20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03887FC2-83B8-8CA9-A640-35C1D7CC261B}"/>
              </a:ext>
            </a:extLst>
          </p:cNvPr>
          <p:cNvSpPr txBox="1"/>
          <p:nvPr/>
        </p:nvSpPr>
        <p:spPr>
          <a:xfrm>
            <a:off x="1214179" y="2210879"/>
            <a:ext cx="7635657"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Talent Mobility Restrictions</a:t>
            </a:r>
          </a:p>
        </p:txBody>
      </p:sp>
    </p:spTree>
    <p:extLst>
      <p:ext uri="{BB962C8B-B14F-4D97-AF65-F5344CB8AC3E}">
        <p14:creationId xmlns:p14="http://schemas.microsoft.com/office/powerpoint/2010/main" val="7237667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DC91D0-B61E-E50B-A804-87680BAB52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FC1524-403C-2104-8726-004631F5076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3FD0847-5872-3EC5-380D-F6C3B648ECAE}"/>
              </a:ext>
            </a:extLst>
          </p:cNvPr>
          <p:cNvSpPr txBox="1"/>
          <p:nvPr/>
        </p:nvSpPr>
        <p:spPr>
          <a:xfrm>
            <a:off x="2000956" y="731910"/>
            <a:ext cx="8301996"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Key HR Challenges in Geopolitically Unstable Environments</a:t>
            </a:r>
          </a:p>
        </p:txBody>
      </p:sp>
      <p:sp>
        <p:nvSpPr>
          <p:cNvPr id="5" name="Rectangle 4">
            <a:extLst>
              <a:ext uri="{FF2B5EF4-FFF2-40B4-BE49-F238E27FC236}">
                <a16:creationId xmlns:a16="http://schemas.microsoft.com/office/drawing/2014/main" id="{6A0A7F3F-501D-667D-E8B9-8A60AE1D5E4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857815A-F6FE-16EE-B45D-C651D43D206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3DC5C3E-632B-9DF4-07CF-58C7737F8C0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871F880-CD30-8EAF-B3B9-D20D3409CC8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AB5CB2C-ABCB-2A25-E86F-DF4DD815B1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08BB2D8-016A-0C7D-001F-98D47F335126}"/>
              </a:ext>
            </a:extLst>
          </p:cNvPr>
          <p:cNvSpPr txBox="1"/>
          <p:nvPr/>
        </p:nvSpPr>
        <p:spPr>
          <a:xfrm>
            <a:off x="942308" y="2690061"/>
            <a:ext cx="10419293" cy="3054491"/>
          </a:xfrm>
          <a:prstGeom prst="rect">
            <a:avLst/>
          </a:prstGeom>
          <a:noFill/>
        </p:spPr>
        <p:txBody>
          <a:bodyPr wrap="square">
            <a:spAutoFit/>
          </a:bodyPr>
          <a:lstStyle/>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This affects:</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Multinational project execution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Knowledge transfer across locations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Leadership development programs that rely on global exposure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Consequently, organizations must rethink traditional models of global talent mobility, shifting toward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virtual collaboration and localized talent strategies</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endParaRPr lang="en-US" sz="20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962191F1-AF97-A8DA-A3A1-99542A71D57A}"/>
              </a:ext>
            </a:extLst>
          </p:cNvPr>
          <p:cNvSpPr txBox="1"/>
          <p:nvPr/>
        </p:nvSpPr>
        <p:spPr>
          <a:xfrm>
            <a:off x="1214179" y="2210879"/>
            <a:ext cx="7635657"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Talent Mobility Restrictions</a:t>
            </a:r>
          </a:p>
        </p:txBody>
      </p:sp>
    </p:spTree>
    <p:extLst>
      <p:ext uri="{BB962C8B-B14F-4D97-AF65-F5344CB8AC3E}">
        <p14:creationId xmlns:p14="http://schemas.microsoft.com/office/powerpoint/2010/main" val="1909829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EEE598-127F-515B-0314-1FE52763ED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D15585-2BED-CABE-8461-FFDCF96721E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FC6FAD6-BEFB-501C-9121-757CB3963AF2}"/>
              </a:ext>
            </a:extLst>
          </p:cNvPr>
          <p:cNvSpPr txBox="1"/>
          <p:nvPr/>
        </p:nvSpPr>
        <p:spPr>
          <a:xfrm>
            <a:off x="2000956" y="731910"/>
            <a:ext cx="8301996"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Key HR Challenges in Geopolitically Unstable Environments</a:t>
            </a:r>
          </a:p>
        </p:txBody>
      </p:sp>
      <p:sp>
        <p:nvSpPr>
          <p:cNvPr id="5" name="Rectangle 4">
            <a:extLst>
              <a:ext uri="{FF2B5EF4-FFF2-40B4-BE49-F238E27FC236}">
                <a16:creationId xmlns:a16="http://schemas.microsoft.com/office/drawing/2014/main" id="{BD477EA1-1AD3-7DA4-6FAD-3A4D8C5CB0C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3372676-8CD1-7284-81F3-7332F4F9B87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34F34E7-CB9D-BFAC-B560-490216FCB73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ADA54E4-F532-4094-0395-AF5731F7420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F416CFA-2EC0-A496-C78A-ADCBCE6B54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E91DF34-F305-A750-2D02-D0B12E48EE57}"/>
              </a:ext>
            </a:extLst>
          </p:cNvPr>
          <p:cNvSpPr txBox="1"/>
          <p:nvPr/>
        </p:nvSpPr>
        <p:spPr>
          <a:xfrm>
            <a:off x="1010707" y="3306515"/>
            <a:ext cx="10419293" cy="1228350"/>
          </a:xfrm>
          <a:prstGeom prst="rect">
            <a:avLst/>
          </a:prstGeom>
          <a:noFill/>
        </p:spPr>
        <p:txBody>
          <a:bodyPr wrap="square">
            <a:spAutoFit/>
          </a:bodyPr>
          <a:lstStyle/>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Perhaps the most critical HR challenge in times of geopolitical instability is ensuring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employee safety—both physical and psychological—while maintaining morale and engagement</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endParaRPr lang="en-US" sz="20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96245870-CEC4-2BD4-6616-8990F53343A4}"/>
              </a:ext>
            </a:extLst>
          </p:cNvPr>
          <p:cNvSpPr txBox="1"/>
          <p:nvPr/>
        </p:nvSpPr>
        <p:spPr>
          <a:xfrm>
            <a:off x="1214179" y="2210879"/>
            <a:ext cx="7635657"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Protecting Employee Safety and Morale</a:t>
            </a:r>
          </a:p>
        </p:txBody>
      </p:sp>
    </p:spTree>
    <p:extLst>
      <p:ext uri="{BB962C8B-B14F-4D97-AF65-F5344CB8AC3E}">
        <p14:creationId xmlns:p14="http://schemas.microsoft.com/office/powerpoint/2010/main" val="1362423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0E6CD2-9967-F3DD-F95B-5CF49174C6C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2770E0-B80F-2DDA-83D1-6915A7382D2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530A72E-88C7-96A6-35C3-B207C636E32E}"/>
              </a:ext>
            </a:extLst>
          </p:cNvPr>
          <p:cNvSpPr txBox="1"/>
          <p:nvPr/>
        </p:nvSpPr>
        <p:spPr>
          <a:xfrm>
            <a:off x="2000956" y="731910"/>
            <a:ext cx="8301996"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Key HR Challenges in Geopolitically Unstable Environments</a:t>
            </a:r>
          </a:p>
        </p:txBody>
      </p:sp>
      <p:sp>
        <p:nvSpPr>
          <p:cNvPr id="5" name="Rectangle 4">
            <a:extLst>
              <a:ext uri="{FF2B5EF4-FFF2-40B4-BE49-F238E27FC236}">
                <a16:creationId xmlns:a16="http://schemas.microsoft.com/office/drawing/2014/main" id="{75357D61-11FF-9F61-003C-E9B85E0C051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FACDEA9-EAC8-EE3B-4A71-69A6EE1CE65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D04C9F-2507-3EC4-E111-E279FE8F512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1704813-D579-CF86-2EFC-3C4CAC788CF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431B61B-4F56-2473-A2CC-1104F1D26F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8A6B905-F60D-46BE-B257-224848F4BC94}"/>
              </a:ext>
            </a:extLst>
          </p:cNvPr>
          <p:cNvSpPr txBox="1"/>
          <p:nvPr/>
        </p:nvSpPr>
        <p:spPr>
          <a:xfrm>
            <a:off x="942308" y="2690061"/>
            <a:ext cx="10419293" cy="3511026"/>
          </a:xfrm>
          <a:prstGeom prst="rect">
            <a:avLst/>
          </a:prstGeom>
          <a:noFill/>
        </p:spPr>
        <p:txBody>
          <a:bodyPr wrap="square">
            <a:spAutoFit/>
          </a:bodyPr>
          <a:lstStyle/>
          <a:p>
            <a:pPr marL="0" marR="0">
              <a:lnSpc>
                <a:spcPct val="115000"/>
              </a:lnSpc>
              <a:spcAft>
                <a:spcPts val="800"/>
              </a:spcAft>
              <a:buNone/>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A. Physical Safety</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Organizations must address:</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Risks to employees in or near conflict zones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Evacuation planning and emergency response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Secure working environments and travel policies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This requires close coordination between HR, security teams, and leadership to implement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robust duty-of-care frameworks</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endParaRPr lang="en-US" sz="20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6530B033-F5CF-72C0-262F-F3D2938DDF61}"/>
              </a:ext>
            </a:extLst>
          </p:cNvPr>
          <p:cNvSpPr txBox="1"/>
          <p:nvPr/>
        </p:nvSpPr>
        <p:spPr>
          <a:xfrm>
            <a:off x="1214179" y="2210879"/>
            <a:ext cx="7635657"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Protecting Employee Safety and Morale</a:t>
            </a:r>
          </a:p>
        </p:txBody>
      </p:sp>
    </p:spTree>
    <p:extLst>
      <p:ext uri="{BB962C8B-B14F-4D97-AF65-F5344CB8AC3E}">
        <p14:creationId xmlns:p14="http://schemas.microsoft.com/office/powerpoint/2010/main" val="37624414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483074-B536-7267-6DC9-B6E230A04F6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049BF0-5310-5012-D32E-1DF552E25AF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97C0F2D-720B-C657-89D0-ADE4E8A7603E}"/>
              </a:ext>
            </a:extLst>
          </p:cNvPr>
          <p:cNvSpPr txBox="1"/>
          <p:nvPr/>
        </p:nvSpPr>
        <p:spPr>
          <a:xfrm>
            <a:off x="2000956" y="731910"/>
            <a:ext cx="8301996"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Key HR Challenges in Geopolitically Unstable Environments</a:t>
            </a:r>
          </a:p>
        </p:txBody>
      </p:sp>
      <p:sp>
        <p:nvSpPr>
          <p:cNvPr id="5" name="Rectangle 4">
            <a:extLst>
              <a:ext uri="{FF2B5EF4-FFF2-40B4-BE49-F238E27FC236}">
                <a16:creationId xmlns:a16="http://schemas.microsoft.com/office/drawing/2014/main" id="{318C5F03-D7D6-D75C-C43C-FAE146CBA8B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AACABC6-190B-46B9-44B1-1EE1120076F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717FF71-CA0B-DCAD-3E53-D2C91A73A03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8A46D8A-34B8-1D72-628D-864D2907A31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AC43A48-D0EC-C019-CE7C-9994B8B531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5B7D503-61EA-6DB6-79DA-E54D47B8ED63}"/>
              </a:ext>
            </a:extLst>
          </p:cNvPr>
          <p:cNvSpPr txBox="1"/>
          <p:nvPr/>
        </p:nvSpPr>
        <p:spPr>
          <a:xfrm>
            <a:off x="942307" y="2847713"/>
            <a:ext cx="10419293" cy="2700547"/>
          </a:xfrm>
          <a:prstGeom prst="rect">
            <a:avLst/>
          </a:prstGeom>
          <a:noFill/>
        </p:spPr>
        <p:txBody>
          <a:bodyPr wrap="square">
            <a:spAutoFit/>
          </a:bodyPr>
          <a:lstStyle/>
          <a:p>
            <a:pPr marL="0" marR="0">
              <a:lnSpc>
                <a:spcPct val="115000"/>
              </a:lnSpc>
              <a:spcAft>
                <a:spcPts val="800"/>
              </a:spcAft>
              <a:buNone/>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B. Psychological Well-being</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Beyond physical safety, geopolitical crises generate:</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Anxiety and uncertainty among employees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Fear related to job security and economic conditions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Emotional stress, particularly for employees with personal or family ties to affected regions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endParaRPr lang="en-US" sz="20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395D8B7E-A9DF-7D47-5459-DEE8150DEF92}"/>
              </a:ext>
            </a:extLst>
          </p:cNvPr>
          <p:cNvSpPr txBox="1"/>
          <p:nvPr/>
        </p:nvSpPr>
        <p:spPr>
          <a:xfrm>
            <a:off x="1214179" y="2210879"/>
            <a:ext cx="7635657"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Protecting Employee Safety and Morale</a:t>
            </a:r>
          </a:p>
        </p:txBody>
      </p:sp>
    </p:spTree>
    <p:extLst>
      <p:ext uri="{BB962C8B-B14F-4D97-AF65-F5344CB8AC3E}">
        <p14:creationId xmlns:p14="http://schemas.microsoft.com/office/powerpoint/2010/main" val="340686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D5C478-4363-DF7D-678C-5F9032BEADE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02425E-931C-1882-CC20-C739D6E7984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30548CB-4304-7425-96FC-CB8F48B064AC}"/>
              </a:ext>
            </a:extLst>
          </p:cNvPr>
          <p:cNvSpPr txBox="1"/>
          <p:nvPr/>
        </p:nvSpPr>
        <p:spPr>
          <a:xfrm>
            <a:off x="2000956" y="731910"/>
            <a:ext cx="8301996"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Key HR Challenges in Geopolitically Unstable Environments</a:t>
            </a:r>
          </a:p>
        </p:txBody>
      </p:sp>
      <p:sp>
        <p:nvSpPr>
          <p:cNvPr id="5" name="Rectangle 4">
            <a:extLst>
              <a:ext uri="{FF2B5EF4-FFF2-40B4-BE49-F238E27FC236}">
                <a16:creationId xmlns:a16="http://schemas.microsoft.com/office/drawing/2014/main" id="{9D51C524-C8DD-9532-DDE6-C58AFF20E8E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45E7420-5F00-6A17-CCA0-C9EC56CC266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55EB87C-9CF6-A83E-1E25-F7DF9EEA556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AD84024-9B26-5982-A72B-11C1C84992E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ADAA229-8EA2-A0F9-B567-6A7AEA7748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A02335A-6275-684B-6DD1-7C576EDF7821}"/>
              </a:ext>
            </a:extLst>
          </p:cNvPr>
          <p:cNvSpPr txBox="1"/>
          <p:nvPr/>
        </p:nvSpPr>
        <p:spPr>
          <a:xfrm>
            <a:off x="942307" y="2847713"/>
            <a:ext cx="10419293" cy="2700547"/>
          </a:xfrm>
          <a:prstGeom prst="rect">
            <a:avLst/>
          </a:prstGeom>
          <a:noFill/>
        </p:spPr>
        <p:txBody>
          <a:bodyPr wrap="square">
            <a:spAutoFit/>
          </a:bodyPr>
          <a:lstStyle/>
          <a:p>
            <a:pPr marL="0" marR="0">
              <a:lnSpc>
                <a:spcPct val="115000"/>
              </a:lnSpc>
              <a:spcAft>
                <a:spcPts val="800"/>
              </a:spcAft>
              <a:buNone/>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B. Psychological Well-being</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HR must therefore expand its role to include:</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Mental health support programs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Transparent and frequent communication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Leadership initiatives that foster trust and reassurance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endParaRPr lang="en-US" sz="20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1DEEEF4A-C5CB-4376-BA15-BE4A8AC53668}"/>
              </a:ext>
            </a:extLst>
          </p:cNvPr>
          <p:cNvSpPr txBox="1"/>
          <p:nvPr/>
        </p:nvSpPr>
        <p:spPr>
          <a:xfrm>
            <a:off x="1214179" y="2210879"/>
            <a:ext cx="7635657"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Protecting Employee Safety and Morale</a:t>
            </a:r>
          </a:p>
        </p:txBody>
      </p:sp>
    </p:spTree>
    <p:extLst>
      <p:ext uri="{BB962C8B-B14F-4D97-AF65-F5344CB8AC3E}">
        <p14:creationId xmlns:p14="http://schemas.microsoft.com/office/powerpoint/2010/main" val="3726104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99C76-C852-079B-9061-872AB68D9B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C7D9C8-0FEE-D6F2-FFFF-98D232F58D2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53A6EB0-4844-C89D-CA5D-318C799F9080}"/>
              </a:ext>
            </a:extLst>
          </p:cNvPr>
          <p:cNvSpPr txBox="1"/>
          <p:nvPr/>
        </p:nvSpPr>
        <p:spPr>
          <a:xfrm>
            <a:off x="2000956" y="731910"/>
            <a:ext cx="8301996"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Key HR Challenges in Geopolitically Unstable Environments</a:t>
            </a:r>
          </a:p>
        </p:txBody>
      </p:sp>
      <p:sp>
        <p:nvSpPr>
          <p:cNvPr id="5" name="Rectangle 4">
            <a:extLst>
              <a:ext uri="{FF2B5EF4-FFF2-40B4-BE49-F238E27FC236}">
                <a16:creationId xmlns:a16="http://schemas.microsoft.com/office/drawing/2014/main" id="{F5C4E65A-934F-BE5A-6335-DD947DFF27B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5759AB-F679-AED7-EBA4-4AC9212BF44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B9471CA-E2E7-1912-A247-361095AE91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AD36B70-D345-96F0-364B-A8C747C9577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DC24DFC-BA6B-4690-D5F8-06F8CE6786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9D41EDC-17FA-0D2F-4AAF-30E3FCAE899F}"/>
              </a:ext>
            </a:extLst>
          </p:cNvPr>
          <p:cNvSpPr txBox="1"/>
          <p:nvPr/>
        </p:nvSpPr>
        <p:spPr>
          <a:xfrm>
            <a:off x="942307" y="2847713"/>
            <a:ext cx="10419293" cy="2700547"/>
          </a:xfrm>
          <a:prstGeom prst="rect">
            <a:avLst/>
          </a:prstGeom>
          <a:noFill/>
        </p:spPr>
        <p:txBody>
          <a:bodyPr wrap="square">
            <a:spAutoFit/>
          </a:bodyPr>
          <a:lstStyle/>
          <a:p>
            <a:pPr marL="0" marR="0">
              <a:lnSpc>
                <a:spcPct val="115000"/>
              </a:lnSpc>
              <a:spcAft>
                <a:spcPts val="800"/>
              </a:spcAft>
              <a:buNone/>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C. Maintaining Morale and Engagement</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In unstable environments, employee morale can decline rapidly due to:</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Uncertainty about the future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Increased workload or operational disruptions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Perceived lack of organizational stability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endParaRPr lang="en-US" sz="20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F4E156AF-CCC9-CDDE-9D2F-022A3A079608}"/>
              </a:ext>
            </a:extLst>
          </p:cNvPr>
          <p:cNvSpPr txBox="1"/>
          <p:nvPr/>
        </p:nvSpPr>
        <p:spPr>
          <a:xfrm>
            <a:off x="1214179" y="2210879"/>
            <a:ext cx="7635657"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Protecting Employee Safety and Morale</a:t>
            </a:r>
          </a:p>
        </p:txBody>
      </p:sp>
    </p:spTree>
    <p:extLst>
      <p:ext uri="{BB962C8B-B14F-4D97-AF65-F5344CB8AC3E}">
        <p14:creationId xmlns:p14="http://schemas.microsoft.com/office/powerpoint/2010/main" val="2937798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D5D5B1-86EE-8099-A443-9E8D462EF8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CBA71D2-5DE5-EAF2-E25D-E1FB218411F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333B95C-E603-606A-57CD-9EA13F7E69B2}"/>
              </a:ext>
            </a:extLst>
          </p:cNvPr>
          <p:cNvSpPr txBox="1"/>
          <p:nvPr/>
        </p:nvSpPr>
        <p:spPr>
          <a:xfrm>
            <a:off x="2000956" y="731910"/>
            <a:ext cx="8301996"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Key HR Challenges in Geopolitically Unstable Environments</a:t>
            </a:r>
          </a:p>
        </p:txBody>
      </p:sp>
      <p:sp>
        <p:nvSpPr>
          <p:cNvPr id="5" name="Rectangle 4">
            <a:extLst>
              <a:ext uri="{FF2B5EF4-FFF2-40B4-BE49-F238E27FC236}">
                <a16:creationId xmlns:a16="http://schemas.microsoft.com/office/drawing/2014/main" id="{3F1E6304-5FD4-2AEB-0FBC-5ECEFDABF08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5D0A771-9ED5-4144-F1F0-AE3B1A0DE6F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3513140-32C0-7A5A-4B6F-93FD3C5EDE6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159AA89-F38D-7B46-6C25-AB15496BE78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A680FE7-1056-0DC4-ABC6-85ABB1DF5D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4A49EEE-0A6F-F27C-36A7-F0FD52B38B23}"/>
              </a:ext>
            </a:extLst>
          </p:cNvPr>
          <p:cNvSpPr txBox="1"/>
          <p:nvPr/>
        </p:nvSpPr>
        <p:spPr>
          <a:xfrm>
            <a:off x="942307" y="2847713"/>
            <a:ext cx="10419293" cy="2700547"/>
          </a:xfrm>
          <a:prstGeom prst="rect">
            <a:avLst/>
          </a:prstGeom>
          <a:noFill/>
        </p:spPr>
        <p:txBody>
          <a:bodyPr wrap="square">
            <a:spAutoFit/>
          </a:bodyPr>
          <a:lstStyle/>
          <a:p>
            <a:pPr marL="0" marR="0">
              <a:lnSpc>
                <a:spcPct val="115000"/>
              </a:lnSpc>
              <a:spcAft>
                <a:spcPts val="800"/>
              </a:spcAft>
              <a:buNone/>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C. Maintaining Morale and Engagement</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To address this, HR must:</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Strengthen internal communication channels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Reinforce organizational purpose and direction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Recognize and support employees’ contributions during difficult times</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endParaRPr lang="en-US" sz="20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4ECCE0D0-845A-C15B-6143-00BE560D6CFF}"/>
              </a:ext>
            </a:extLst>
          </p:cNvPr>
          <p:cNvSpPr txBox="1"/>
          <p:nvPr/>
        </p:nvSpPr>
        <p:spPr>
          <a:xfrm>
            <a:off x="1214179" y="2210879"/>
            <a:ext cx="7635657"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Protecting Employee Safety and Morale</a:t>
            </a:r>
          </a:p>
        </p:txBody>
      </p:sp>
    </p:spTree>
    <p:extLst>
      <p:ext uri="{BB962C8B-B14F-4D97-AF65-F5344CB8AC3E}">
        <p14:creationId xmlns:p14="http://schemas.microsoft.com/office/powerpoint/2010/main" val="28998966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9A8961-800D-00CB-64ED-3F41CF5E51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6F421F-0447-89E7-2204-DC77CAA26B5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B37118E-6CDE-188E-86F4-F816DB609C96}"/>
              </a:ext>
            </a:extLst>
          </p:cNvPr>
          <p:cNvSpPr txBox="1"/>
          <p:nvPr/>
        </p:nvSpPr>
        <p:spPr>
          <a:xfrm>
            <a:off x="1578262" y="975974"/>
            <a:ext cx="8301996"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Organizational Duty of Care in Crisis</a:t>
            </a:r>
          </a:p>
        </p:txBody>
      </p:sp>
      <p:sp>
        <p:nvSpPr>
          <p:cNvPr id="5" name="Rectangle 4">
            <a:extLst>
              <a:ext uri="{FF2B5EF4-FFF2-40B4-BE49-F238E27FC236}">
                <a16:creationId xmlns:a16="http://schemas.microsoft.com/office/drawing/2014/main" id="{D949C34C-5B8D-23FE-C340-F185A477C4F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8DD546-C70A-9A33-1642-07E5A017689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EB30B51-D358-4158-CF82-F3DA742345B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BD1C349-73A5-579E-FEA9-50201EBF5A8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5F57B93-A99A-5C78-3351-6D428A6C40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57C374A-CCF2-781F-74F6-96F3F86F6FA3}"/>
              </a:ext>
            </a:extLst>
          </p:cNvPr>
          <p:cNvSpPr txBox="1"/>
          <p:nvPr/>
        </p:nvSpPr>
        <p:spPr>
          <a:xfrm>
            <a:off x="942307" y="2847713"/>
            <a:ext cx="10419293" cy="2700547"/>
          </a:xfrm>
          <a:prstGeom prst="rect">
            <a:avLst/>
          </a:prstGeom>
          <a:noFill/>
        </p:spPr>
        <p:txBody>
          <a:bodyPr wrap="square">
            <a:spAutoFit/>
          </a:bodyPr>
          <a:lstStyle/>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In times of geopolitical conflict, such as the ongoing war involving Iran, the concept of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organizational duty of care</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becomes a central pillar of Human Resource Management (HRM). Traditionally, duty of care referred primarily to ensuring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physical workplace safety and compliance with labor regulations</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However, in crisis environments, this concept expands significantly to encompass a broader, more holistic responsibility toward employees’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safety, well-being, and overall stability</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endParaRPr lang="en-US" sz="20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5932547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3F3FDD-66A4-8A43-064D-211986E3E7A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0CDDECA-EE80-1C58-3E34-4812B7582D8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8ECF073-D3FE-45DF-B008-5B343805F430}"/>
              </a:ext>
            </a:extLst>
          </p:cNvPr>
          <p:cNvSpPr txBox="1"/>
          <p:nvPr/>
        </p:nvSpPr>
        <p:spPr>
          <a:xfrm>
            <a:off x="1578262" y="975974"/>
            <a:ext cx="8301996"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Organizational Duty of Care in Crisis</a:t>
            </a:r>
          </a:p>
        </p:txBody>
      </p:sp>
      <p:sp>
        <p:nvSpPr>
          <p:cNvPr id="5" name="Rectangle 4">
            <a:extLst>
              <a:ext uri="{FF2B5EF4-FFF2-40B4-BE49-F238E27FC236}">
                <a16:creationId xmlns:a16="http://schemas.microsoft.com/office/drawing/2014/main" id="{7BD78BC0-8462-93D5-B7C4-B55E655B10E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98EDCCE-39E9-C55E-C56E-218FE84340C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CCE5504-A775-BFE4-8874-4ABA2E5F5D4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5D3F6B2-654D-5E92-8EFB-4E5FF65A305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B0159DE-1416-C297-0235-88A296455D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C0D09FE-E132-601C-542E-4715BEDE7D3D}"/>
              </a:ext>
            </a:extLst>
          </p:cNvPr>
          <p:cNvSpPr txBox="1"/>
          <p:nvPr/>
        </p:nvSpPr>
        <p:spPr>
          <a:xfrm>
            <a:off x="942307" y="2847713"/>
            <a:ext cx="10419293" cy="2746714"/>
          </a:xfrm>
          <a:prstGeom prst="rect">
            <a:avLst/>
          </a:prstGeom>
          <a:noFill/>
        </p:spPr>
        <p:txBody>
          <a:bodyPr wrap="square">
            <a:spAutoFit/>
          </a:bodyPr>
          <a:lstStyle/>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Geopolitical crises introduce complex risks that extend beyond the workplace, including security threats, travel disruptions, psychological stress, and social instability. As a result, organizations are compelled to rethink and redesign their HR policies to ensure that employees are protected not only as workers, but as individuals embedded within a volatile environment.</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gn="ctr">
              <a:lnSpc>
                <a:spcPct val="115000"/>
              </a:lnSpc>
              <a:spcAft>
                <a:spcPts val="800"/>
              </a:spcAft>
              <a:buNone/>
            </a:pPr>
            <a:b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b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endParaRPr lang="en-US" sz="20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282151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F7164B-4D83-10F1-BF35-D86EE0621B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B027DA-A119-8520-ECD2-CC998D1EC02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B6D3135-54BE-7644-EC92-84C5E427F555}"/>
              </a:ext>
            </a:extLst>
          </p:cNvPr>
          <p:cNvSpPr txBox="1"/>
          <p:nvPr/>
        </p:nvSpPr>
        <p:spPr>
          <a:xfrm>
            <a:off x="1578262" y="975974"/>
            <a:ext cx="8301996"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Organizational Duty of Care in Crisis</a:t>
            </a:r>
          </a:p>
        </p:txBody>
      </p:sp>
      <p:sp>
        <p:nvSpPr>
          <p:cNvPr id="5" name="Rectangle 4">
            <a:extLst>
              <a:ext uri="{FF2B5EF4-FFF2-40B4-BE49-F238E27FC236}">
                <a16:creationId xmlns:a16="http://schemas.microsoft.com/office/drawing/2014/main" id="{9E8A2228-2E3B-B4F3-B84F-CD07A4D21C5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72DA4D1-E40A-77D6-95DC-DE5DAB6DACC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6CF253B-0EA3-C76B-7608-4AEDB470070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5E01F29-E723-19AE-3252-F46DC95D0BB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06AF8D6-4489-E957-0F00-F65D3C247C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083415E-5EF6-AF7F-ECA3-12C912C2ECB1}"/>
              </a:ext>
            </a:extLst>
          </p:cNvPr>
          <p:cNvSpPr txBox="1"/>
          <p:nvPr/>
        </p:nvSpPr>
        <p:spPr>
          <a:xfrm>
            <a:off x="942307" y="2847713"/>
            <a:ext cx="10419293" cy="3063018"/>
          </a:xfrm>
          <a:prstGeom prst="rect">
            <a:avLst/>
          </a:prstGeom>
          <a:noFill/>
        </p:spPr>
        <p:txBody>
          <a:bodyPr wrap="square">
            <a:spAutoFit/>
          </a:bodyPr>
          <a:lstStyle/>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One of the immediate responsibilities of organizations during a geopolitical crisis is to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maintain workplace safety while adapting operational policies</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to reflect the new risk landscape.</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A. Physical Safety and Risk Mitigation</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Employers must assess and respond to:</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Proximity of operations to conflict zones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Risks associated with commuting and travel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Exposure to potential disruptions such as infrastructure breakdowns or security incidents.</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F71C226C-7638-D010-CF12-B7743ADA633D}"/>
              </a:ext>
            </a:extLst>
          </p:cNvPr>
          <p:cNvSpPr txBox="1"/>
          <p:nvPr/>
        </p:nvSpPr>
        <p:spPr>
          <a:xfrm>
            <a:off x="1214179" y="2210879"/>
            <a:ext cx="7635657"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1. Ensuring Workplace Safety and Policy Adaptation</a:t>
            </a:r>
          </a:p>
        </p:txBody>
      </p:sp>
    </p:spTree>
    <p:extLst>
      <p:ext uri="{BB962C8B-B14F-4D97-AF65-F5344CB8AC3E}">
        <p14:creationId xmlns:p14="http://schemas.microsoft.com/office/powerpoint/2010/main" val="796525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CA6A25-0007-B3FE-4544-D5009378043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425D13-51C1-D4E2-519F-6B64CC8FE0D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F7D8E81-B80A-559A-737E-276B5845DF55}"/>
              </a:ext>
            </a:extLst>
          </p:cNvPr>
          <p:cNvSpPr txBox="1"/>
          <p:nvPr/>
        </p:nvSpPr>
        <p:spPr>
          <a:xfrm>
            <a:off x="1578262" y="975974"/>
            <a:ext cx="8301996"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Organizational Duty of Care in Crisis</a:t>
            </a:r>
          </a:p>
        </p:txBody>
      </p:sp>
      <p:sp>
        <p:nvSpPr>
          <p:cNvPr id="5" name="Rectangle 4">
            <a:extLst>
              <a:ext uri="{FF2B5EF4-FFF2-40B4-BE49-F238E27FC236}">
                <a16:creationId xmlns:a16="http://schemas.microsoft.com/office/drawing/2014/main" id="{07173DA8-E2C8-B46C-E55E-DC063B267E2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D268D0D-71B5-1C7D-F0CA-A4DDBDD62A1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48F76C3-F0D9-83E0-9E12-12CAE15D357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CDE2CBF-4323-F43C-2FCC-77B339020FA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7818D62-33FF-1FC9-538F-E622F4B353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8468B48-16B1-733A-A21F-D4E49FBAF183}"/>
              </a:ext>
            </a:extLst>
          </p:cNvPr>
          <p:cNvSpPr txBox="1"/>
          <p:nvPr/>
        </p:nvSpPr>
        <p:spPr>
          <a:xfrm>
            <a:off x="942307" y="2847713"/>
            <a:ext cx="10419293" cy="1796004"/>
          </a:xfrm>
          <a:prstGeom prst="rect">
            <a:avLst/>
          </a:prstGeom>
          <a:noFill/>
        </p:spPr>
        <p:txBody>
          <a:bodyPr wrap="square">
            <a:spAutoFit/>
          </a:bodyPr>
          <a:lstStyle/>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This often requires:</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Revising workplace safety protocols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Limiting or suspending business travel to high-risk areas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Implementing emergency preparedness and evacuation plans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3DCC68FB-48E7-F955-D9B6-427454B43488}"/>
              </a:ext>
            </a:extLst>
          </p:cNvPr>
          <p:cNvSpPr txBox="1"/>
          <p:nvPr/>
        </p:nvSpPr>
        <p:spPr>
          <a:xfrm>
            <a:off x="1214179" y="2210879"/>
            <a:ext cx="7635657"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1. Ensuring Workplace Safety and Policy Adaptation</a:t>
            </a:r>
          </a:p>
        </p:txBody>
      </p:sp>
    </p:spTree>
    <p:extLst>
      <p:ext uri="{BB962C8B-B14F-4D97-AF65-F5344CB8AC3E}">
        <p14:creationId xmlns:p14="http://schemas.microsoft.com/office/powerpoint/2010/main" val="553024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70B668-9FB4-835A-17C0-245BC848DA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1A410A-7CB9-C83C-CE9A-265FE1E99A7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9AD6BF-CE27-778E-6C0A-0CA013B2FCAF}"/>
              </a:ext>
            </a:extLst>
          </p:cNvPr>
          <p:cNvSpPr txBox="1"/>
          <p:nvPr/>
        </p:nvSpPr>
        <p:spPr>
          <a:xfrm>
            <a:off x="1578262" y="975974"/>
            <a:ext cx="8301996"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Organizational Duty of Care in Crisis</a:t>
            </a:r>
          </a:p>
        </p:txBody>
      </p:sp>
      <p:sp>
        <p:nvSpPr>
          <p:cNvPr id="5" name="Rectangle 4">
            <a:extLst>
              <a:ext uri="{FF2B5EF4-FFF2-40B4-BE49-F238E27FC236}">
                <a16:creationId xmlns:a16="http://schemas.microsoft.com/office/drawing/2014/main" id="{0688A2AB-ABC4-4FDF-3DE5-3D02B16FC7F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5C2BB8-F5C3-87D3-B5FB-36A6D2CF98F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9E93DF4-C128-F059-FF46-84A8AE394E6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8AE3DCC-DDAD-FB07-3426-7589A88B90C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A0A2720-6509-1837-D1F6-5DB498CE43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2234F11-CA58-E800-2AF5-54C46D47E3BD}"/>
              </a:ext>
            </a:extLst>
          </p:cNvPr>
          <p:cNvSpPr txBox="1"/>
          <p:nvPr/>
        </p:nvSpPr>
        <p:spPr>
          <a:xfrm>
            <a:off x="1010707" y="2391843"/>
            <a:ext cx="10419293" cy="3770904"/>
          </a:xfrm>
          <a:prstGeom prst="rect">
            <a:avLst/>
          </a:prstGeom>
          <a:noFill/>
        </p:spPr>
        <p:txBody>
          <a:bodyPr wrap="square">
            <a:spAutoFit/>
          </a:bodyPr>
          <a:lstStyle/>
          <a:p>
            <a:pPr marL="0" marR="0">
              <a:lnSpc>
                <a:spcPct val="115000"/>
              </a:lnSpc>
              <a:spcAft>
                <a:spcPts val="800"/>
              </a:spcAft>
              <a:buNone/>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B. Adoption of Flexible Work Models</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In crisis situations,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remote and hybrid work arrangements</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become essential tools rather than optional benefits. Organizations may:</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Transition employees to remote work to reduce exposure to physical risks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Introduce flexible working hours to accommodate disruptions (e.g., curfews, transportation issues)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Enable decentralized operations to maintain continuity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These adjustments not only protect employees but also ensure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business continuity</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in uncertain conditions.</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A460C11E-25AE-263F-FE3A-1B30C263A8DE}"/>
              </a:ext>
            </a:extLst>
          </p:cNvPr>
          <p:cNvSpPr txBox="1"/>
          <p:nvPr/>
        </p:nvSpPr>
        <p:spPr>
          <a:xfrm>
            <a:off x="1214179" y="2071436"/>
            <a:ext cx="7635657"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1. Ensuring Workplace Safety and Policy Adaptation</a:t>
            </a:r>
          </a:p>
        </p:txBody>
      </p:sp>
    </p:spTree>
    <p:extLst>
      <p:ext uri="{BB962C8B-B14F-4D97-AF65-F5344CB8AC3E}">
        <p14:creationId xmlns:p14="http://schemas.microsoft.com/office/powerpoint/2010/main" val="3085973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8C7722-657D-D449-7D7C-A132F4AA4C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691DA1-6154-0ACD-9F0C-F05B87B7A9E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EC46F63-8D6C-4384-15C0-FA1472AFB6FD}"/>
              </a:ext>
            </a:extLst>
          </p:cNvPr>
          <p:cNvSpPr txBox="1"/>
          <p:nvPr/>
        </p:nvSpPr>
        <p:spPr>
          <a:xfrm>
            <a:off x="1578262" y="975974"/>
            <a:ext cx="8301996"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Organizational Duty of Care in Crisis</a:t>
            </a:r>
          </a:p>
        </p:txBody>
      </p:sp>
      <p:sp>
        <p:nvSpPr>
          <p:cNvPr id="5" name="Rectangle 4">
            <a:extLst>
              <a:ext uri="{FF2B5EF4-FFF2-40B4-BE49-F238E27FC236}">
                <a16:creationId xmlns:a16="http://schemas.microsoft.com/office/drawing/2014/main" id="{FD7BDC45-721C-51A0-6049-5A235024895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7E945CE-3038-7FE7-EB6A-B9873927409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27FD45A-99A1-4C35-E72C-E16CFE197A0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014CAF4-53B1-78C3-1F84-524E316F8A0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FA26312-D2BA-5E89-6442-E322FCC938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5E930DF-79A7-4F98-8A86-C1D22A120E43}"/>
              </a:ext>
            </a:extLst>
          </p:cNvPr>
          <p:cNvSpPr txBox="1"/>
          <p:nvPr/>
        </p:nvSpPr>
        <p:spPr>
          <a:xfrm>
            <a:off x="886353" y="2555246"/>
            <a:ext cx="10419293" cy="3416961"/>
          </a:xfrm>
          <a:prstGeom prst="rect">
            <a:avLst/>
          </a:prstGeom>
          <a:noFill/>
        </p:spPr>
        <p:txBody>
          <a:bodyPr wrap="square">
            <a:spAutoFit/>
          </a:bodyPr>
          <a:lstStyle/>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A defining feature of modern crises is that their impact is not limited to physical danger. The war environment creates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psychological, social, and economic pressures</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that directly affect employee performance and well-being.</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A. Mental Health and Psychological Support</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Employees may experience:</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Anxiety and fear due to security concerns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Stress related to economic uncertainty or job stability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Emotional strain from having family or connections in affected areas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24D296F4-A1F9-DB96-F147-7F868DA7D82B}"/>
              </a:ext>
            </a:extLst>
          </p:cNvPr>
          <p:cNvSpPr txBox="1"/>
          <p:nvPr/>
        </p:nvSpPr>
        <p:spPr>
          <a:xfrm>
            <a:off x="1214179" y="2198910"/>
            <a:ext cx="7635657"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2. Expanding Duty of Care Beyond Physical Safety</a:t>
            </a:r>
          </a:p>
        </p:txBody>
      </p:sp>
    </p:spTree>
    <p:extLst>
      <p:ext uri="{BB962C8B-B14F-4D97-AF65-F5344CB8AC3E}">
        <p14:creationId xmlns:p14="http://schemas.microsoft.com/office/powerpoint/2010/main" val="1399390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36AC65-F34E-2250-CCFD-ABD4CDF3F53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EA4EDD-C90E-9CB4-60E3-401AFB11AD3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6771A8D-4FBF-D3F1-34B9-7B2557880B62}"/>
              </a:ext>
            </a:extLst>
          </p:cNvPr>
          <p:cNvSpPr txBox="1"/>
          <p:nvPr/>
        </p:nvSpPr>
        <p:spPr>
          <a:xfrm>
            <a:off x="1578262" y="975974"/>
            <a:ext cx="8301996"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Organizational Duty of Care in Crisis</a:t>
            </a:r>
          </a:p>
        </p:txBody>
      </p:sp>
      <p:sp>
        <p:nvSpPr>
          <p:cNvPr id="5" name="Rectangle 4">
            <a:extLst>
              <a:ext uri="{FF2B5EF4-FFF2-40B4-BE49-F238E27FC236}">
                <a16:creationId xmlns:a16="http://schemas.microsoft.com/office/drawing/2014/main" id="{6B12210A-F5E8-4F75-54A6-97E73B99A50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80804EA-E4B1-B937-1EE1-B6DDEC14F51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BD4D51-ACE7-55A5-DA74-51425FD5DD3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5F37A29-529A-6C53-4AE6-819A79FD98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1620DDC-1955-D076-F78D-C43C61908F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DAE2866-EF88-969B-485E-7F375DD25DB0}"/>
              </a:ext>
            </a:extLst>
          </p:cNvPr>
          <p:cNvSpPr txBox="1"/>
          <p:nvPr/>
        </p:nvSpPr>
        <p:spPr>
          <a:xfrm>
            <a:off x="886353" y="2555246"/>
            <a:ext cx="10419293" cy="2709075"/>
          </a:xfrm>
          <a:prstGeom prst="rect">
            <a:avLst/>
          </a:prstGeom>
          <a:noFill/>
        </p:spPr>
        <p:txBody>
          <a:bodyPr wrap="square">
            <a:spAutoFit/>
          </a:bodyPr>
          <a:lstStyle/>
          <a:p>
            <a:pPr marL="0" marR="0">
              <a:lnSpc>
                <a:spcPct val="115000"/>
              </a:lnSpc>
              <a:spcAft>
                <a:spcPts val="800"/>
              </a:spcAft>
              <a:buNone/>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A. Mental Health and Psychological Support</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In response, HR must:</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Provide access to mental health resources (counseling, employee assistance programs)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Promote a culture that encourages openness about stress and mental health challenges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Train managers to recognize and respond to signs of burnout or distress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64C1E746-3CFD-69C9-97A2-88B4041CC529}"/>
              </a:ext>
            </a:extLst>
          </p:cNvPr>
          <p:cNvSpPr txBox="1"/>
          <p:nvPr/>
        </p:nvSpPr>
        <p:spPr>
          <a:xfrm>
            <a:off x="1214179" y="2198910"/>
            <a:ext cx="7635657"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2. Expanding Duty of Care Beyond Physical Safety</a:t>
            </a:r>
          </a:p>
        </p:txBody>
      </p:sp>
    </p:spTree>
    <p:extLst>
      <p:ext uri="{BB962C8B-B14F-4D97-AF65-F5344CB8AC3E}">
        <p14:creationId xmlns:p14="http://schemas.microsoft.com/office/powerpoint/2010/main" val="1476779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0829CA-93FF-4296-0981-7C62B65965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4BF610-0188-FD7A-B6DC-C31A4D0A321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21D47F8-562F-11CE-E901-E732C4D5C777}"/>
              </a:ext>
            </a:extLst>
          </p:cNvPr>
          <p:cNvSpPr txBox="1"/>
          <p:nvPr/>
        </p:nvSpPr>
        <p:spPr>
          <a:xfrm>
            <a:off x="1578262" y="975974"/>
            <a:ext cx="8301996"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Organizational Duty of Care in Crisis</a:t>
            </a:r>
          </a:p>
        </p:txBody>
      </p:sp>
      <p:sp>
        <p:nvSpPr>
          <p:cNvPr id="5" name="Rectangle 4">
            <a:extLst>
              <a:ext uri="{FF2B5EF4-FFF2-40B4-BE49-F238E27FC236}">
                <a16:creationId xmlns:a16="http://schemas.microsoft.com/office/drawing/2014/main" id="{19E52551-A465-3470-C6C9-8923D80216E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B57C084-65B5-70AF-97BF-E16117C2D47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F1DEC05-F3FA-2509-7F21-85740C89CA8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A34CDBF-144A-09ED-3230-8975E1B4933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515645F-2108-296F-DE18-05A689366B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3CA7DD0-AA56-FF28-FFEC-2B14686C13AA}"/>
              </a:ext>
            </a:extLst>
          </p:cNvPr>
          <p:cNvSpPr txBox="1"/>
          <p:nvPr/>
        </p:nvSpPr>
        <p:spPr>
          <a:xfrm>
            <a:off x="886353" y="2555246"/>
            <a:ext cx="10419293" cy="3519553"/>
          </a:xfrm>
          <a:prstGeom prst="rect">
            <a:avLst/>
          </a:prstGeom>
          <a:noFill/>
        </p:spPr>
        <p:txBody>
          <a:bodyPr wrap="square">
            <a:spAutoFit/>
          </a:bodyPr>
          <a:lstStyle/>
          <a:p>
            <a:pPr marL="0" marR="0">
              <a:lnSpc>
                <a:spcPct val="115000"/>
              </a:lnSpc>
              <a:spcAft>
                <a:spcPts val="800"/>
              </a:spcAft>
              <a:buNone/>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B. Strengthening Communication Systems</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In times of crisis,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information becomes a critical resource</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Uncertainty and misinformation can amplify fear and reduce trust.</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HR plays a key role in:</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Delivering clear, consistent, and timely communication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Providing updates on organizational decisions and safety measures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Creating channels for employees to ask questions and express concerns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Effective communication reduces ambiguity and helps maintain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organizational cohesion and trust</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3F11E048-1DA9-85D7-2C0B-501DA9A6DF28}"/>
              </a:ext>
            </a:extLst>
          </p:cNvPr>
          <p:cNvSpPr txBox="1"/>
          <p:nvPr/>
        </p:nvSpPr>
        <p:spPr>
          <a:xfrm>
            <a:off x="1214179" y="2198910"/>
            <a:ext cx="7635657"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2. Expanding Duty of Care Beyond Physical Safety</a:t>
            </a:r>
          </a:p>
        </p:txBody>
      </p:sp>
    </p:spTree>
    <p:extLst>
      <p:ext uri="{BB962C8B-B14F-4D97-AF65-F5344CB8AC3E}">
        <p14:creationId xmlns:p14="http://schemas.microsoft.com/office/powerpoint/2010/main" val="436542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C990AE-2C11-C9DF-5976-87D47951CA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FB1E41-EBA7-8E50-A5A7-964509F1917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F49EA72-5EA3-F528-170E-F79D890EEE1B}"/>
              </a:ext>
            </a:extLst>
          </p:cNvPr>
          <p:cNvSpPr txBox="1"/>
          <p:nvPr/>
        </p:nvSpPr>
        <p:spPr>
          <a:xfrm>
            <a:off x="1578262" y="975974"/>
            <a:ext cx="8301996"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Organizational Duty of Care in Crisis</a:t>
            </a:r>
          </a:p>
        </p:txBody>
      </p:sp>
      <p:sp>
        <p:nvSpPr>
          <p:cNvPr id="5" name="Rectangle 4">
            <a:extLst>
              <a:ext uri="{FF2B5EF4-FFF2-40B4-BE49-F238E27FC236}">
                <a16:creationId xmlns:a16="http://schemas.microsoft.com/office/drawing/2014/main" id="{C3205DE6-6367-D387-7255-C9544BC98F5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8296BF7-FC7A-7D75-E1FE-4240CBD9924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ED9F401-E65E-4B4D-8EA4-9143B8A1F04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DE5285D-2E0C-795D-6E5C-CC2227441B3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A2054CD-CF04-ED10-1AB5-A562F0E03C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69B6B64-CF3F-66CC-7358-1E4CB635233E}"/>
              </a:ext>
            </a:extLst>
          </p:cNvPr>
          <p:cNvSpPr txBox="1"/>
          <p:nvPr/>
        </p:nvSpPr>
        <p:spPr>
          <a:xfrm>
            <a:off x="886353" y="2287697"/>
            <a:ext cx="10419293" cy="3873496"/>
          </a:xfrm>
          <a:prstGeom prst="rect">
            <a:avLst/>
          </a:prstGeom>
          <a:noFill/>
        </p:spPr>
        <p:txBody>
          <a:bodyPr wrap="square">
            <a:spAutoFit/>
          </a:bodyPr>
          <a:lstStyle/>
          <a:p>
            <a:pPr marL="0" marR="0">
              <a:lnSpc>
                <a:spcPct val="115000"/>
              </a:lnSpc>
              <a:spcAft>
                <a:spcPts val="800"/>
              </a:spcAft>
              <a:buNone/>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C. Welfare and Support Programs</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Duty of care also extends to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supporting employees’ broader life circumstances</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especially when crises disrupt daily living conditions.</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Organizations may implement:</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Financial assistance programs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Emergency leave policies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Support for relocation or temporary housing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Such initiatives reinforce the organization’s commitment to employee welfare, strengthening loyalty and engagement even in difficult times.</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34FB9107-13AB-0C58-C08D-234F8E8CDCFE}"/>
              </a:ext>
            </a:extLst>
          </p:cNvPr>
          <p:cNvSpPr txBox="1"/>
          <p:nvPr/>
        </p:nvSpPr>
        <p:spPr>
          <a:xfrm>
            <a:off x="1153149" y="2019703"/>
            <a:ext cx="7635657"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2. Expanding Duty of Care Beyond Physical Safety</a:t>
            </a:r>
          </a:p>
        </p:txBody>
      </p:sp>
    </p:spTree>
    <p:extLst>
      <p:ext uri="{BB962C8B-B14F-4D97-AF65-F5344CB8AC3E}">
        <p14:creationId xmlns:p14="http://schemas.microsoft.com/office/powerpoint/2010/main" val="2208679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226E3E-E756-CE6A-797F-CA6C78C930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AE19AF-A7D5-7C52-CBA5-9466D538E6D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6A91177-FD23-6317-5E4D-671D0D0124C5}"/>
              </a:ext>
            </a:extLst>
          </p:cNvPr>
          <p:cNvSpPr txBox="1"/>
          <p:nvPr/>
        </p:nvSpPr>
        <p:spPr>
          <a:xfrm>
            <a:off x="2180407" y="1056989"/>
            <a:ext cx="8301996"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Strategic HR Roles in Implementing Duty of Care</a:t>
            </a:r>
          </a:p>
        </p:txBody>
      </p:sp>
      <p:sp>
        <p:nvSpPr>
          <p:cNvPr id="5" name="Rectangle 4">
            <a:extLst>
              <a:ext uri="{FF2B5EF4-FFF2-40B4-BE49-F238E27FC236}">
                <a16:creationId xmlns:a16="http://schemas.microsoft.com/office/drawing/2014/main" id="{ECEE594F-3547-F31D-C273-FCB9E541C3E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7FD86B-4C73-2505-E760-431C11B5494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F91085-C96D-D30C-3C2A-B39AF692C24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68B9B73-DD0B-62B9-91EB-D03E3CC961E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808827C-0A32-A0CB-BBF9-EE86926CFB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E89DAD3-0638-27FE-05D9-243F9CE1700F}"/>
              </a:ext>
            </a:extLst>
          </p:cNvPr>
          <p:cNvSpPr txBox="1"/>
          <p:nvPr/>
        </p:nvSpPr>
        <p:spPr>
          <a:xfrm>
            <a:off x="886353" y="3016495"/>
            <a:ext cx="10419293" cy="1796004"/>
          </a:xfrm>
          <a:prstGeom prst="rect">
            <a:avLst/>
          </a:prstGeom>
          <a:noFill/>
        </p:spPr>
        <p:txBody>
          <a:bodyPr wrap="square">
            <a:spAutoFit/>
          </a:bodyPr>
          <a:lstStyle/>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In crisis environments, ambiguity is one of the most significant stressors. Employees often face:</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Uncertainty about job security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Confusion regarding organizational policies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Lack of clarity about future plans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23F58529-4637-17BA-F9E8-84704E81F35B}"/>
              </a:ext>
            </a:extLst>
          </p:cNvPr>
          <p:cNvSpPr txBox="1"/>
          <p:nvPr/>
        </p:nvSpPr>
        <p:spPr>
          <a:xfrm>
            <a:off x="1214179" y="2276196"/>
            <a:ext cx="7635657"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Reducing Ambiguity and Protecting Employee Well-being</a:t>
            </a:r>
          </a:p>
        </p:txBody>
      </p:sp>
    </p:spTree>
    <p:extLst>
      <p:ext uri="{BB962C8B-B14F-4D97-AF65-F5344CB8AC3E}">
        <p14:creationId xmlns:p14="http://schemas.microsoft.com/office/powerpoint/2010/main" val="11847839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E5A34C-B70B-2FA2-DE3B-F291099931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593359F-B2D0-94AC-1098-E960709E88D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EF11302-DB22-6A9B-E067-5A22DC6487CB}"/>
              </a:ext>
            </a:extLst>
          </p:cNvPr>
          <p:cNvSpPr txBox="1"/>
          <p:nvPr/>
        </p:nvSpPr>
        <p:spPr>
          <a:xfrm>
            <a:off x="2180407" y="1056989"/>
            <a:ext cx="8301996"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Strategic HR Roles in Implementing Duty of Care</a:t>
            </a:r>
          </a:p>
        </p:txBody>
      </p:sp>
      <p:sp>
        <p:nvSpPr>
          <p:cNvPr id="5" name="Rectangle 4">
            <a:extLst>
              <a:ext uri="{FF2B5EF4-FFF2-40B4-BE49-F238E27FC236}">
                <a16:creationId xmlns:a16="http://schemas.microsoft.com/office/drawing/2014/main" id="{B1D6CA48-1ABD-716C-3766-2D34E8AD963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E1AAB9E-D471-4612-29EF-42FB8380E63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DE1A560-C755-09C0-DCED-89B5579C8D6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EB39F45-367F-1C29-A7A6-0C849B83778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CEDAF2E-9069-E077-6002-67AB5DF43A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1B8BA3E-93C1-C169-2262-38E4CCA55974}"/>
              </a:ext>
            </a:extLst>
          </p:cNvPr>
          <p:cNvSpPr txBox="1"/>
          <p:nvPr/>
        </p:nvSpPr>
        <p:spPr>
          <a:xfrm>
            <a:off x="886353" y="3016495"/>
            <a:ext cx="10419293" cy="2606483"/>
          </a:xfrm>
          <a:prstGeom prst="rect">
            <a:avLst/>
          </a:prstGeom>
          <a:noFill/>
        </p:spPr>
        <p:txBody>
          <a:bodyPr wrap="square">
            <a:spAutoFit/>
          </a:bodyPr>
          <a:lstStyle/>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HR must act as a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stabilizing force</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by:</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Providing transparent and frequent updates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Clearly communicating expectations and changes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Ensuring consistency in policies and decision-making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By reducing uncertainty, HR helps protect both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psychological well-being and organizational performance</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EBE46CF3-57FA-ED64-1802-722475AFD750}"/>
              </a:ext>
            </a:extLst>
          </p:cNvPr>
          <p:cNvSpPr txBox="1"/>
          <p:nvPr/>
        </p:nvSpPr>
        <p:spPr>
          <a:xfrm>
            <a:off x="1214179" y="2276196"/>
            <a:ext cx="7635657"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1. Reducing Ambiguity and Protecting Employee Well-being</a:t>
            </a:r>
          </a:p>
        </p:txBody>
      </p:sp>
    </p:spTree>
    <p:extLst>
      <p:ext uri="{BB962C8B-B14F-4D97-AF65-F5344CB8AC3E}">
        <p14:creationId xmlns:p14="http://schemas.microsoft.com/office/powerpoint/2010/main" val="3243746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EBAB94-17EC-2846-A0B1-6FB07AC968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E22426-F2DF-E2CD-43E6-745030DAA1C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E6D51CD-A270-4286-AB8A-C6C4CEB35BCB}"/>
              </a:ext>
            </a:extLst>
          </p:cNvPr>
          <p:cNvSpPr txBox="1"/>
          <p:nvPr/>
        </p:nvSpPr>
        <p:spPr>
          <a:xfrm>
            <a:off x="2180407" y="1056989"/>
            <a:ext cx="8301996"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Strategic HR Roles in Implementing Duty of Care</a:t>
            </a:r>
          </a:p>
        </p:txBody>
      </p:sp>
      <p:sp>
        <p:nvSpPr>
          <p:cNvPr id="5" name="Rectangle 4">
            <a:extLst>
              <a:ext uri="{FF2B5EF4-FFF2-40B4-BE49-F238E27FC236}">
                <a16:creationId xmlns:a16="http://schemas.microsoft.com/office/drawing/2014/main" id="{F0DC6474-5271-4750-673C-6D99B3D2834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C54D89C-B217-09D5-9515-A04EB308235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19DF1DE-FD90-8C55-6C17-376F077BE74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825A28B-BAE3-0B9E-88AA-888D557BA6A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2AA5C48-8C48-5188-2551-26CEB0405E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587D7B2-9972-C482-2C99-67AE50FB9E99}"/>
              </a:ext>
            </a:extLst>
          </p:cNvPr>
          <p:cNvSpPr txBox="1"/>
          <p:nvPr/>
        </p:nvSpPr>
        <p:spPr>
          <a:xfrm>
            <a:off x="942308" y="2620266"/>
            <a:ext cx="10419293" cy="3416961"/>
          </a:xfrm>
          <a:prstGeom prst="rect">
            <a:avLst/>
          </a:prstGeom>
          <a:noFill/>
        </p:spPr>
        <p:txBody>
          <a:bodyPr wrap="square">
            <a:spAutoFit/>
          </a:bodyPr>
          <a:lstStyle/>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Geopolitical crises rarely affect employees in isolation—they often impact their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families and communities</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This is particularly relevant in regions with strong social and family ties.</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HR’s role extends to:</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Offering support for employees with family members in affected areas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Providing access to healthcare, counseling, or financial aid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Allowing flexible leave arrangements to manage family emergencies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Recognizing and addressing these external pressures is essential for maintaining employee focus, loyalty, and overall well-being.</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97CB2A96-E9B5-24D1-34BA-157878E1A94A}"/>
              </a:ext>
            </a:extLst>
          </p:cNvPr>
          <p:cNvSpPr txBox="1"/>
          <p:nvPr/>
        </p:nvSpPr>
        <p:spPr>
          <a:xfrm>
            <a:off x="1214179" y="2276196"/>
            <a:ext cx="7635657"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2. Providing Resources for Families Affected by Conflict</a:t>
            </a:r>
          </a:p>
        </p:txBody>
      </p:sp>
    </p:spTree>
    <p:extLst>
      <p:ext uri="{BB962C8B-B14F-4D97-AF65-F5344CB8AC3E}">
        <p14:creationId xmlns:p14="http://schemas.microsoft.com/office/powerpoint/2010/main" val="943464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C1631B-9990-533A-039E-ED1601A8DE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910DA5-D612-F0C9-8624-9E7D13C6579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2FAD649-040D-CF2C-AFF2-BEAD8E290F73}"/>
              </a:ext>
            </a:extLst>
          </p:cNvPr>
          <p:cNvSpPr txBox="1"/>
          <p:nvPr/>
        </p:nvSpPr>
        <p:spPr>
          <a:xfrm>
            <a:off x="2180407" y="1056989"/>
            <a:ext cx="8301996"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Strategic HR Roles in Implementing Duty of Care</a:t>
            </a:r>
          </a:p>
        </p:txBody>
      </p:sp>
      <p:sp>
        <p:nvSpPr>
          <p:cNvPr id="5" name="Rectangle 4">
            <a:extLst>
              <a:ext uri="{FF2B5EF4-FFF2-40B4-BE49-F238E27FC236}">
                <a16:creationId xmlns:a16="http://schemas.microsoft.com/office/drawing/2014/main" id="{24FC69F7-CBAA-2071-AB46-E46CE3044F1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F04AC25-A0F9-80E7-FFD2-8BF0B1D2DA7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F5ABA5E-5AF6-1129-BB71-3C0CB82B03F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804D284-EC6D-6096-2898-FAF414BCFCD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3BD052F-83FB-2622-38D7-F05B4F71CD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6C4A722-8FCE-B6BF-1488-0F8E3B1E0C45}"/>
              </a:ext>
            </a:extLst>
          </p:cNvPr>
          <p:cNvSpPr txBox="1"/>
          <p:nvPr/>
        </p:nvSpPr>
        <p:spPr>
          <a:xfrm>
            <a:off x="942308" y="2620266"/>
            <a:ext cx="10419293" cy="3139321"/>
          </a:xfrm>
          <a:prstGeom prst="rect">
            <a:avLst/>
          </a:prstGeom>
          <a:noFill/>
        </p:spPr>
        <p:txBody>
          <a:bodyPr wrap="square">
            <a:spAutoFit/>
          </a:bodyPr>
          <a:lstStyle/>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In conflict scenarios, some employees may become:</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Mobile workers</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unable to return to their usual workplace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Displaced workers</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forced to relocate due to safety concerns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HR must ensure that these employees remain:</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Connected to the organization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Supported in their new circumstances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a:buNone/>
            </a:pPr>
            <a:r>
              <a:rPr lang="en-US" sz="2000" kern="0" dirty="0">
                <a:effectLst/>
                <a:latin typeface="Times New Roman" panose="02020603050405020304" pitchFamily="18" charset="0"/>
                <a:ea typeface="Times New Roman" panose="02020603050405020304" pitchFamily="18" charset="0"/>
              </a:rPr>
              <a:t>Integrated into ongoing operations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3102C22B-48B1-239E-9679-335C4CD95141}"/>
              </a:ext>
            </a:extLst>
          </p:cNvPr>
          <p:cNvSpPr txBox="1"/>
          <p:nvPr/>
        </p:nvSpPr>
        <p:spPr>
          <a:xfrm>
            <a:off x="1214179" y="2276196"/>
            <a:ext cx="8464671"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3. Maintaining Contact and Support for Mobile or Displaced Workers</a:t>
            </a:r>
          </a:p>
        </p:txBody>
      </p:sp>
    </p:spTree>
    <p:extLst>
      <p:ext uri="{BB962C8B-B14F-4D97-AF65-F5344CB8AC3E}">
        <p14:creationId xmlns:p14="http://schemas.microsoft.com/office/powerpoint/2010/main" val="1852063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3F17BE-6423-5CB0-169E-18B0D80821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0D7BC7-E3EA-6B16-63A0-CE08C9203C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5F95C01-EC99-71DE-26F1-BE0C2F9C01D0}"/>
              </a:ext>
            </a:extLst>
          </p:cNvPr>
          <p:cNvSpPr txBox="1"/>
          <p:nvPr/>
        </p:nvSpPr>
        <p:spPr>
          <a:xfrm>
            <a:off x="2180407" y="1056989"/>
            <a:ext cx="8301996"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Strategic HR Roles in Implementing Duty of Care</a:t>
            </a:r>
          </a:p>
        </p:txBody>
      </p:sp>
      <p:sp>
        <p:nvSpPr>
          <p:cNvPr id="5" name="Rectangle 4">
            <a:extLst>
              <a:ext uri="{FF2B5EF4-FFF2-40B4-BE49-F238E27FC236}">
                <a16:creationId xmlns:a16="http://schemas.microsoft.com/office/drawing/2014/main" id="{43B7EF18-6F0A-4064-D50C-A5990853DAA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461E620-51BB-E9D4-6672-95B7C79486B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3C58946-E4CF-9F11-DD5D-41270A685DD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7ACEDB9-EBA8-3F65-3AD4-829BAC9C667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F46D47D-A2B5-E3A8-E77C-B9F318BEC5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3CC6A3B-33A7-B43C-CE50-0FAB61C42C49}"/>
              </a:ext>
            </a:extLst>
          </p:cNvPr>
          <p:cNvSpPr txBox="1"/>
          <p:nvPr/>
        </p:nvSpPr>
        <p:spPr>
          <a:xfrm>
            <a:off x="942308" y="2620266"/>
            <a:ext cx="10419293" cy="2606483"/>
          </a:xfrm>
          <a:prstGeom prst="rect">
            <a:avLst/>
          </a:prstGeom>
          <a:noFill/>
        </p:spPr>
        <p:txBody>
          <a:bodyPr wrap="square">
            <a:spAutoFit/>
          </a:bodyPr>
          <a:lstStyle/>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This involves:</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Leveraging digital communication tools to maintain engagement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Providing logistical and administrative support (e.g., relocation assistance)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Ensuring access to necessary work resources and systems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Maintaining this connection is critical not only for operational continuity but also for preserving a sense of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belonging and organizational identity</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A5322097-F269-A333-AB24-1A71BC4B0A6B}"/>
              </a:ext>
            </a:extLst>
          </p:cNvPr>
          <p:cNvSpPr txBox="1"/>
          <p:nvPr/>
        </p:nvSpPr>
        <p:spPr>
          <a:xfrm>
            <a:off x="1214179" y="2276196"/>
            <a:ext cx="8464671"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3. Maintaining Contact and Support for Mobile or Displaced Workers</a:t>
            </a:r>
          </a:p>
        </p:txBody>
      </p:sp>
    </p:spTree>
    <p:extLst>
      <p:ext uri="{BB962C8B-B14F-4D97-AF65-F5344CB8AC3E}">
        <p14:creationId xmlns:p14="http://schemas.microsoft.com/office/powerpoint/2010/main" val="22986035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B16EC2-2854-F042-A025-DE1C14E2F0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2042457-2A22-1FCE-910D-51FBAF7BD18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D4FC2C5-1DA0-C2F3-6E11-6D8A79D44C88}"/>
              </a:ext>
            </a:extLst>
          </p:cNvPr>
          <p:cNvSpPr txBox="1"/>
          <p:nvPr/>
        </p:nvSpPr>
        <p:spPr>
          <a:xfrm>
            <a:off x="2180407" y="1056989"/>
            <a:ext cx="8301996"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Hybrid &amp; Remote Work as Strategic Tools</a:t>
            </a:r>
          </a:p>
        </p:txBody>
      </p:sp>
      <p:sp>
        <p:nvSpPr>
          <p:cNvPr id="5" name="Rectangle 4">
            <a:extLst>
              <a:ext uri="{FF2B5EF4-FFF2-40B4-BE49-F238E27FC236}">
                <a16:creationId xmlns:a16="http://schemas.microsoft.com/office/drawing/2014/main" id="{69EC4E69-E279-E6DE-7B84-91091FCD88D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E0ADCB6-7435-F1CA-7999-7339EA77FAA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22EB235-E376-0E8A-209D-368B03760E3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B1C7046-3E4D-C7CD-14A3-0A0FD9BE276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18C7B97-91A1-B9C5-8517-98D6D9A5C4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FADF225-B4D2-CD77-F27B-0CD04751175C}"/>
              </a:ext>
            </a:extLst>
          </p:cNvPr>
          <p:cNvSpPr txBox="1"/>
          <p:nvPr/>
        </p:nvSpPr>
        <p:spPr>
          <a:xfrm>
            <a:off x="942308" y="2620266"/>
            <a:ext cx="10419293" cy="1842171"/>
          </a:xfrm>
          <a:prstGeom prst="rect">
            <a:avLst/>
          </a:prstGeom>
          <a:noFill/>
        </p:spPr>
        <p:txBody>
          <a:bodyPr wrap="square">
            <a:spAutoFit/>
          </a:bodyPr>
          <a:lstStyle/>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In the context of geopolitical instability—particularly during crises such as the war involving Iran—organizations are compelled to rethink traditional models of work. What began as a temporary response during global disruptions has now evolved into a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core strategic capability</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hybrid and remote work are no longer optional or situational practices, but essential tools for ensuring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organizational continuity, resilience, and adaptability</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4204508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DCEAEE-2D97-02FE-C63C-0CD0F5F1F2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933CE3-6AC4-940A-AEAA-C2F3D326616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BC3C8A7-7A54-53E3-1D0D-86ECCACB67A2}"/>
              </a:ext>
            </a:extLst>
          </p:cNvPr>
          <p:cNvSpPr txBox="1"/>
          <p:nvPr/>
        </p:nvSpPr>
        <p:spPr>
          <a:xfrm>
            <a:off x="2180407" y="1056989"/>
            <a:ext cx="8301996"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Hybrid &amp; Remote Work as Strategic Tools</a:t>
            </a:r>
          </a:p>
        </p:txBody>
      </p:sp>
      <p:sp>
        <p:nvSpPr>
          <p:cNvPr id="5" name="Rectangle 4">
            <a:extLst>
              <a:ext uri="{FF2B5EF4-FFF2-40B4-BE49-F238E27FC236}">
                <a16:creationId xmlns:a16="http://schemas.microsoft.com/office/drawing/2014/main" id="{9E1488D8-BBA2-F547-D448-9100C21FA1F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A5042A2-34BA-1598-7F27-AFE4D0B2FB9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0A37BC6-1446-1A2C-8607-4F7FA4D63AC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7BC98D4-B44D-7F48-2A8B-55926B1CE2D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D9F6D8D-8CEA-B092-74BC-FADB455CBA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117176C-30A0-936B-B1A2-0F9E4055FBC1}"/>
              </a:ext>
            </a:extLst>
          </p:cNvPr>
          <p:cNvSpPr txBox="1"/>
          <p:nvPr/>
        </p:nvSpPr>
        <p:spPr>
          <a:xfrm>
            <a:off x="942308" y="3086092"/>
            <a:ext cx="10419293" cy="1134285"/>
          </a:xfrm>
          <a:prstGeom prst="rect">
            <a:avLst/>
          </a:prstGeom>
          <a:noFill/>
        </p:spPr>
        <p:txBody>
          <a:bodyPr wrap="square">
            <a:spAutoFit/>
          </a:bodyPr>
          <a:lstStyle/>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The modern workplace is no longer confined to a physical location. Instead, it is increasingly defined by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digital connectivity, flexible structures, and decentralized operations</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In unstable environments, this transformation becomes not just advantageous—but necessary.</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872606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A788A6-485C-3768-592E-01BA60EDF3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B69F07-1F34-056F-301B-0FFB687DD0B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EA0AC3A-D1C5-0A57-6BE9-98DEC6709F22}"/>
              </a:ext>
            </a:extLst>
          </p:cNvPr>
          <p:cNvSpPr txBox="1"/>
          <p:nvPr/>
        </p:nvSpPr>
        <p:spPr>
          <a:xfrm>
            <a:off x="2180407" y="1056989"/>
            <a:ext cx="8301996"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Hybrid &amp; Remote Work as Strategic Tools</a:t>
            </a:r>
          </a:p>
        </p:txBody>
      </p:sp>
      <p:sp>
        <p:nvSpPr>
          <p:cNvPr id="5" name="Rectangle 4">
            <a:extLst>
              <a:ext uri="{FF2B5EF4-FFF2-40B4-BE49-F238E27FC236}">
                <a16:creationId xmlns:a16="http://schemas.microsoft.com/office/drawing/2014/main" id="{729FE786-0806-22DA-2FC2-52755ECC612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665B2C9-CC5F-599B-2118-B23E50D82F4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CCE4846-98CB-B8B0-0BC9-3E8198578D6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B8C1927-7116-BDAF-3437-D11C79EA0DC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0E037C8-6073-B9CE-29BE-BC3BF60E42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FE8E01F-7B1B-26ED-EB32-7E91346176DF}"/>
              </a:ext>
            </a:extLst>
          </p:cNvPr>
          <p:cNvSpPr txBox="1"/>
          <p:nvPr/>
        </p:nvSpPr>
        <p:spPr>
          <a:xfrm>
            <a:off x="942308" y="2885893"/>
            <a:ext cx="10419293" cy="2960426"/>
          </a:xfrm>
          <a:prstGeom prst="rect">
            <a:avLst/>
          </a:prstGeom>
          <a:noFill/>
        </p:spPr>
        <p:txBody>
          <a:bodyPr wrap="square">
            <a:spAutoFit/>
          </a:bodyPr>
          <a:lstStyle/>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Remote and hybrid work models initially gained prominence as emergency responses to global disruptions. However, in the face of ongoing geopolitical tensions, these models have transitioned into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long-term strategic solutions</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In crisis environments:</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Physical workplaces may become inaccessible or unsafe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Travel restrictions may limit workforce mobility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Infrastructure disruptions may hinder centralized operations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74C07C5F-9C4F-ECAE-F76B-4AB50FD6D6F3}"/>
              </a:ext>
            </a:extLst>
          </p:cNvPr>
          <p:cNvSpPr txBox="1"/>
          <p:nvPr/>
        </p:nvSpPr>
        <p:spPr>
          <a:xfrm>
            <a:off x="1214179" y="2276196"/>
            <a:ext cx="8464671"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1. From Temporary Solution to Strategic Necessity</a:t>
            </a:r>
          </a:p>
        </p:txBody>
      </p:sp>
    </p:spTree>
    <p:extLst>
      <p:ext uri="{BB962C8B-B14F-4D97-AF65-F5344CB8AC3E}">
        <p14:creationId xmlns:p14="http://schemas.microsoft.com/office/powerpoint/2010/main" val="1696808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0E2C27-9882-D851-606C-E0ABC5EBAD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1E4F814-6BB9-B9AE-D150-132E1427D44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D7E54B6-0368-28C5-F5E2-E79FAF1CBCCD}"/>
              </a:ext>
            </a:extLst>
          </p:cNvPr>
          <p:cNvSpPr txBox="1"/>
          <p:nvPr/>
        </p:nvSpPr>
        <p:spPr>
          <a:xfrm>
            <a:off x="2180407" y="1056989"/>
            <a:ext cx="8301996"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Hybrid &amp; Remote Work as Strategic Tools</a:t>
            </a:r>
          </a:p>
        </p:txBody>
      </p:sp>
      <p:sp>
        <p:nvSpPr>
          <p:cNvPr id="5" name="Rectangle 4">
            <a:extLst>
              <a:ext uri="{FF2B5EF4-FFF2-40B4-BE49-F238E27FC236}">
                <a16:creationId xmlns:a16="http://schemas.microsoft.com/office/drawing/2014/main" id="{881BFE7B-2E49-6F66-8C55-857041A68C0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2EADEA8-703A-8173-9D81-3349FB5E986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90E6DD0-FD0B-A3FF-8D25-90EF7D70077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B429EA9-4FA0-7FEF-C895-129822549F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ADBC1AB-346F-73E8-B439-E3A97C5F43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D1CDAC4-2AEA-80DF-64AC-28A3D3F339A0}"/>
              </a:ext>
            </a:extLst>
          </p:cNvPr>
          <p:cNvSpPr txBox="1"/>
          <p:nvPr/>
        </p:nvSpPr>
        <p:spPr>
          <a:xfrm>
            <a:off x="942308" y="2885893"/>
            <a:ext cx="10419293" cy="1947200"/>
          </a:xfrm>
          <a:prstGeom prst="rect">
            <a:avLst/>
          </a:prstGeom>
          <a:noFill/>
        </p:spPr>
        <p:txBody>
          <a:bodyPr wrap="square">
            <a:spAutoFit/>
          </a:bodyPr>
          <a:lstStyle/>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Under such conditions, hybrid and remote work models provide a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continuity bridge</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enabling organizations to sustain operations despite external shocks. They allow businesses to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decouple productivity from location</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ensuring that critical functions can continue regardless of geographic constraints.</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43DBDEFB-7519-5BCF-CC2C-28C2CE85353D}"/>
              </a:ext>
            </a:extLst>
          </p:cNvPr>
          <p:cNvSpPr txBox="1"/>
          <p:nvPr/>
        </p:nvSpPr>
        <p:spPr>
          <a:xfrm>
            <a:off x="1214179" y="2276196"/>
            <a:ext cx="8464671"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1. From Temporary Solution to Strategic Necessity</a:t>
            </a:r>
          </a:p>
        </p:txBody>
      </p:sp>
    </p:spTree>
    <p:extLst>
      <p:ext uri="{BB962C8B-B14F-4D97-AF65-F5344CB8AC3E}">
        <p14:creationId xmlns:p14="http://schemas.microsoft.com/office/powerpoint/2010/main" val="37149776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6052E3-0566-4F4D-2C31-D54814F2B9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824B42-1DC5-65C3-CD14-7DF388DB324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8C651FF-0627-F986-4D70-D589101749CE}"/>
              </a:ext>
            </a:extLst>
          </p:cNvPr>
          <p:cNvSpPr txBox="1"/>
          <p:nvPr/>
        </p:nvSpPr>
        <p:spPr>
          <a:xfrm>
            <a:off x="2180407" y="1056989"/>
            <a:ext cx="8301996"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Hybrid &amp; Remote Work as Strategic Tools</a:t>
            </a:r>
          </a:p>
        </p:txBody>
      </p:sp>
      <p:sp>
        <p:nvSpPr>
          <p:cNvPr id="5" name="Rectangle 4">
            <a:extLst>
              <a:ext uri="{FF2B5EF4-FFF2-40B4-BE49-F238E27FC236}">
                <a16:creationId xmlns:a16="http://schemas.microsoft.com/office/drawing/2014/main" id="{1553E1B5-5EEB-74CF-349E-D28AE07A68D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632F129-EA76-9938-E671-16338CFDE8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C0B8D77-CF97-2722-0DE6-B5B4235D7B9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4E78358-393B-A053-96B4-9E28E3FD8CB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7728539-EB7D-BCB1-BBC0-4A24C4E90F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A24E038-969A-14C2-DB13-854FB30BE307}"/>
              </a:ext>
            </a:extLst>
          </p:cNvPr>
          <p:cNvSpPr txBox="1"/>
          <p:nvPr/>
        </p:nvSpPr>
        <p:spPr>
          <a:xfrm>
            <a:off x="942308" y="2885893"/>
            <a:ext cx="10419293" cy="1239314"/>
          </a:xfrm>
          <a:prstGeom prst="rect">
            <a:avLst/>
          </a:prstGeom>
          <a:noFill/>
        </p:spPr>
        <p:txBody>
          <a:bodyPr wrap="square">
            <a:spAutoFit/>
          </a:bodyPr>
          <a:lstStyle/>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The effectiveness of hybrid and remote work depends heavily on the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integration of digital HR systems and well-designed organizational frameworks</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C7D7B491-04F3-6930-9DDD-4C2A9DD4BDAD}"/>
              </a:ext>
            </a:extLst>
          </p:cNvPr>
          <p:cNvSpPr txBox="1"/>
          <p:nvPr/>
        </p:nvSpPr>
        <p:spPr>
          <a:xfrm>
            <a:off x="1214179" y="2276196"/>
            <a:ext cx="8464671"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2. Digital HR Systems and Structured Hybrid Frameworks</a:t>
            </a:r>
          </a:p>
        </p:txBody>
      </p:sp>
    </p:spTree>
    <p:extLst>
      <p:ext uri="{BB962C8B-B14F-4D97-AF65-F5344CB8AC3E}">
        <p14:creationId xmlns:p14="http://schemas.microsoft.com/office/powerpoint/2010/main" val="18252729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2B74E6-C9F1-AB73-460C-18D90B4241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06C1F5-D0C4-4562-E88C-9DA42DC9FAF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44FAEF6-2778-C2FA-C0C9-05830CDD5682}"/>
              </a:ext>
            </a:extLst>
          </p:cNvPr>
          <p:cNvSpPr txBox="1"/>
          <p:nvPr/>
        </p:nvSpPr>
        <p:spPr>
          <a:xfrm>
            <a:off x="2180407" y="1056989"/>
            <a:ext cx="8301996"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Hybrid &amp; Remote Work as Strategic Tools</a:t>
            </a:r>
          </a:p>
        </p:txBody>
      </p:sp>
      <p:sp>
        <p:nvSpPr>
          <p:cNvPr id="5" name="Rectangle 4">
            <a:extLst>
              <a:ext uri="{FF2B5EF4-FFF2-40B4-BE49-F238E27FC236}">
                <a16:creationId xmlns:a16="http://schemas.microsoft.com/office/drawing/2014/main" id="{2AA874CF-6D8B-F8D0-15DD-0679FC9C17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75CE73-2A6F-BE64-3ADD-D895E5B8DBB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A55AC55-2CED-0DAD-C2C6-D9F9DAD3FFA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9E889BF-B290-9369-1305-1B35543724F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62807B2-295B-7BB4-C127-04F1641B8A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7A1D130-4D10-18F2-8F2E-75924AA6A750}"/>
              </a:ext>
            </a:extLst>
          </p:cNvPr>
          <p:cNvSpPr txBox="1"/>
          <p:nvPr/>
        </p:nvSpPr>
        <p:spPr>
          <a:xfrm>
            <a:off x="886353" y="2651601"/>
            <a:ext cx="10419293" cy="3416961"/>
          </a:xfrm>
          <a:prstGeom prst="rect">
            <a:avLst/>
          </a:prstGeom>
          <a:noFill/>
        </p:spPr>
        <p:txBody>
          <a:bodyPr wrap="square">
            <a:spAutoFit/>
          </a:bodyPr>
          <a:lstStyle/>
          <a:p>
            <a:pPr marL="0" marR="0">
              <a:lnSpc>
                <a:spcPct val="115000"/>
              </a:lnSpc>
              <a:spcAft>
                <a:spcPts val="800"/>
              </a:spcAft>
              <a:buNone/>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A. Role of Digital HR Systems</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Digital transformation in HR has become a foundational enabler of remote work. Key components include:</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Human Resource Information Systems (HRIS):</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Managing employee data, attendance, and performance remotely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Collaboration platforms:</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Facilitating communication and teamwork across dispersed teams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Performance management tools:</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Tracking productivity and outcomes in virtual environments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Learning management systems (LMS):</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Supporting continuous training and upskilling.</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3FA8B576-1FB9-0C02-C7ED-51E572E3DB4D}"/>
              </a:ext>
            </a:extLst>
          </p:cNvPr>
          <p:cNvSpPr txBox="1"/>
          <p:nvPr/>
        </p:nvSpPr>
        <p:spPr>
          <a:xfrm>
            <a:off x="1214179" y="2276196"/>
            <a:ext cx="8464671"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2. Digital HR Systems and Structured Hybrid Frameworks</a:t>
            </a:r>
          </a:p>
        </p:txBody>
      </p:sp>
    </p:spTree>
    <p:extLst>
      <p:ext uri="{BB962C8B-B14F-4D97-AF65-F5344CB8AC3E}">
        <p14:creationId xmlns:p14="http://schemas.microsoft.com/office/powerpoint/2010/main" val="3331758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32F303-6F49-3456-0E0E-0E0DA0C271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BB1E31-91AD-9878-4826-5D3441735DB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A8491E0-0393-40FE-4D51-FE222F99DAFF}"/>
              </a:ext>
            </a:extLst>
          </p:cNvPr>
          <p:cNvSpPr txBox="1"/>
          <p:nvPr/>
        </p:nvSpPr>
        <p:spPr>
          <a:xfrm>
            <a:off x="2180407" y="1056989"/>
            <a:ext cx="8301996"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Hybrid &amp; Remote Work as Strategic Tools</a:t>
            </a:r>
          </a:p>
        </p:txBody>
      </p:sp>
      <p:sp>
        <p:nvSpPr>
          <p:cNvPr id="5" name="Rectangle 4">
            <a:extLst>
              <a:ext uri="{FF2B5EF4-FFF2-40B4-BE49-F238E27FC236}">
                <a16:creationId xmlns:a16="http://schemas.microsoft.com/office/drawing/2014/main" id="{62CBA637-DEBB-7848-6D9E-938DF0B5EA4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3EBF593-CF6B-3614-1696-BED362F68B0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A225E75-C3EC-14F7-4C5C-A248D3FE0ED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C49AB45-0743-E118-0C18-78ADADE7087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47A592D-91AE-A59D-5A16-58B459ACDF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C0CCD49-4B15-6AAD-4B10-AAC788297AA3}"/>
              </a:ext>
            </a:extLst>
          </p:cNvPr>
          <p:cNvSpPr txBox="1"/>
          <p:nvPr/>
        </p:nvSpPr>
        <p:spPr>
          <a:xfrm>
            <a:off x="942308" y="2797383"/>
            <a:ext cx="10419293" cy="1236877"/>
          </a:xfrm>
          <a:prstGeom prst="rect">
            <a:avLst/>
          </a:prstGeom>
          <a:noFill/>
        </p:spPr>
        <p:txBody>
          <a:bodyPr wrap="square">
            <a:spAutoFit/>
          </a:bodyPr>
          <a:lstStyle/>
          <a:p>
            <a:pPr marL="0" marR="0">
              <a:lnSpc>
                <a:spcPct val="115000"/>
              </a:lnSpc>
              <a:spcAft>
                <a:spcPts val="800"/>
              </a:spcAft>
              <a:buNone/>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A. Role of Digital HR Systems</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These systems ensure that HR processes remain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efficient, transparent, and scalable</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even when employees are geographically dispersed.</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7ADCED7D-BA18-DC93-DF05-8BDE6279861C}"/>
              </a:ext>
            </a:extLst>
          </p:cNvPr>
          <p:cNvSpPr txBox="1"/>
          <p:nvPr/>
        </p:nvSpPr>
        <p:spPr>
          <a:xfrm>
            <a:off x="1214179" y="2276196"/>
            <a:ext cx="8464671"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2. Digital HR Systems and Structured Hybrid Frameworks</a:t>
            </a:r>
          </a:p>
        </p:txBody>
      </p:sp>
    </p:spTree>
    <p:extLst>
      <p:ext uri="{BB962C8B-B14F-4D97-AF65-F5344CB8AC3E}">
        <p14:creationId xmlns:p14="http://schemas.microsoft.com/office/powerpoint/2010/main" val="1405722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85E35F-4E79-CA30-7741-0D3F6BBEBD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BFF2F6-49D4-5CCA-074A-29859E89C9C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E0E299D-02D7-CD39-FB27-D0F155A8CEAE}"/>
              </a:ext>
            </a:extLst>
          </p:cNvPr>
          <p:cNvSpPr txBox="1"/>
          <p:nvPr/>
        </p:nvSpPr>
        <p:spPr>
          <a:xfrm>
            <a:off x="2180407" y="1056989"/>
            <a:ext cx="8301996"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Hybrid &amp; Remote Work as Strategic Tools</a:t>
            </a:r>
          </a:p>
        </p:txBody>
      </p:sp>
      <p:sp>
        <p:nvSpPr>
          <p:cNvPr id="5" name="Rectangle 4">
            <a:extLst>
              <a:ext uri="{FF2B5EF4-FFF2-40B4-BE49-F238E27FC236}">
                <a16:creationId xmlns:a16="http://schemas.microsoft.com/office/drawing/2014/main" id="{275D8C74-9CA0-068F-78B6-C96DBE3F7E1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A6F111C-6BDB-180A-4C32-8180A9168D2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39DFCC8-0FD1-66BE-C590-A1F302F3032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4893457-E369-279E-7BAF-7F0B7E6FBCD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74E2407-B749-9121-BFD3-0ED3AB600D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EFB2074-58EC-71EB-24A2-303506B00E12}"/>
              </a:ext>
            </a:extLst>
          </p:cNvPr>
          <p:cNvSpPr txBox="1"/>
          <p:nvPr/>
        </p:nvSpPr>
        <p:spPr>
          <a:xfrm>
            <a:off x="942308" y="2669902"/>
            <a:ext cx="10419293" cy="3063018"/>
          </a:xfrm>
          <a:prstGeom prst="rect">
            <a:avLst/>
          </a:prstGeom>
          <a:noFill/>
        </p:spPr>
        <p:txBody>
          <a:bodyPr wrap="square">
            <a:spAutoFit/>
          </a:bodyPr>
          <a:lstStyle/>
          <a:p>
            <a:pPr marL="0" marR="0">
              <a:lnSpc>
                <a:spcPct val="115000"/>
              </a:lnSpc>
              <a:spcAft>
                <a:spcPts val="800"/>
              </a:spcAft>
              <a:buNone/>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B. Structured Hybrid Work Frameworks</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Successful hybrid models are not ad hoc arrangements—they require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clear policies and structured implementation</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including:</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Defined roles suitable for remote vs. on-site work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Clear expectations regarding working hours, communication, and deliverables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Standardized protocols for meetings, reporting, and collaboration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Leadership training to manage distributed teams effectively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471B7199-2A21-DBD2-0481-B01AAFED6B08}"/>
              </a:ext>
            </a:extLst>
          </p:cNvPr>
          <p:cNvSpPr txBox="1"/>
          <p:nvPr/>
        </p:nvSpPr>
        <p:spPr>
          <a:xfrm>
            <a:off x="1214179" y="2216069"/>
            <a:ext cx="8464671"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2. Digital HR Systems and Structured Hybrid Frameworks</a:t>
            </a:r>
          </a:p>
        </p:txBody>
      </p:sp>
    </p:spTree>
    <p:extLst>
      <p:ext uri="{BB962C8B-B14F-4D97-AF65-F5344CB8AC3E}">
        <p14:creationId xmlns:p14="http://schemas.microsoft.com/office/powerpoint/2010/main" val="35815284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9A67F5-BCEA-3888-0EC7-4DD33B63CA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6863D5-042A-609D-4000-AEC17E7BC0A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0B70604-5A83-DD86-1749-45501BEA605D}"/>
              </a:ext>
            </a:extLst>
          </p:cNvPr>
          <p:cNvSpPr txBox="1"/>
          <p:nvPr/>
        </p:nvSpPr>
        <p:spPr>
          <a:xfrm>
            <a:off x="2180407" y="1056989"/>
            <a:ext cx="8301996"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Hybrid &amp; Remote Work as Strategic Tools</a:t>
            </a:r>
          </a:p>
        </p:txBody>
      </p:sp>
      <p:sp>
        <p:nvSpPr>
          <p:cNvPr id="5" name="Rectangle 4">
            <a:extLst>
              <a:ext uri="{FF2B5EF4-FFF2-40B4-BE49-F238E27FC236}">
                <a16:creationId xmlns:a16="http://schemas.microsoft.com/office/drawing/2014/main" id="{5A8B7C38-E117-2E7D-F30F-A6B34BDB0CB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CEEB36F-4A0B-7C98-F08F-AD99E376621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027D27A-47EB-E493-A878-A7D1F86E155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DC9B4D1-B372-C7A5-8852-0EE9A9202E4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FDCBA73-D5B5-C67C-8748-0F5EDCD3CA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1ED4871-3AB9-3A40-208B-D002FF4C4FD7}"/>
              </a:ext>
            </a:extLst>
          </p:cNvPr>
          <p:cNvSpPr txBox="1"/>
          <p:nvPr/>
        </p:nvSpPr>
        <p:spPr>
          <a:xfrm>
            <a:off x="942308" y="3085777"/>
            <a:ext cx="10419293" cy="1236877"/>
          </a:xfrm>
          <a:prstGeom prst="rect">
            <a:avLst/>
          </a:prstGeom>
          <a:noFill/>
        </p:spPr>
        <p:txBody>
          <a:bodyPr wrap="square">
            <a:spAutoFit/>
          </a:bodyPr>
          <a:lstStyle/>
          <a:p>
            <a:pPr marL="0" marR="0">
              <a:lnSpc>
                <a:spcPct val="115000"/>
              </a:lnSpc>
              <a:spcAft>
                <a:spcPts val="800"/>
              </a:spcAft>
              <a:buNone/>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B. Structured Hybrid Work Frameworks</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When properly designed, these frameworks create a balance between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flexibility and accountability</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enabling organizations to operate smoothly in uncertain environments.</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1DF61E83-9139-F437-892A-EAEBA37D7619}"/>
              </a:ext>
            </a:extLst>
          </p:cNvPr>
          <p:cNvSpPr txBox="1"/>
          <p:nvPr/>
        </p:nvSpPr>
        <p:spPr>
          <a:xfrm>
            <a:off x="1309070" y="2310618"/>
            <a:ext cx="8464671"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2. Digital HR Systems and Structured Hybrid Frameworks</a:t>
            </a:r>
          </a:p>
        </p:txBody>
      </p:sp>
    </p:spTree>
    <p:extLst>
      <p:ext uri="{BB962C8B-B14F-4D97-AF65-F5344CB8AC3E}">
        <p14:creationId xmlns:p14="http://schemas.microsoft.com/office/powerpoint/2010/main" val="15410908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7D69F1-06B2-4BBA-9D25-906017CB4B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FEFF70-AB61-21CD-DED6-85B2E5A85D5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332CCB8-F151-5ABD-3522-5DA373545314}"/>
              </a:ext>
            </a:extLst>
          </p:cNvPr>
          <p:cNvSpPr txBox="1"/>
          <p:nvPr/>
        </p:nvSpPr>
        <p:spPr>
          <a:xfrm>
            <a:off x="2000956" y="761096"/>
            <a:ext cx="8301996"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HR’s Role in Preparing and Transitioning the Workforce</a:t>
            </a:r>
          </a:p>
        </p:txBody>
      </p:sp>
      <p:sp>
        <p:nvSpPr>
          <p:cNvPr id="5" name="Rectangle 4">
            <a:extLst>
              <a:ext uri="{FF2B5EF4-FFF2-40B4-BE49-F238E27FC236}">
                <a16:creationId xmlns:a16="http://schemas.microsoft.com/office/drawing/2014/main" id="{321AAB8F-2F2B-F45F-22B6-CD6E42BD09E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0E768FB-DE5A-C2AB-A38E-590C01951F6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A5EE185-9DBE-E239-1DDA-996A72A0987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7587D54-45B5-0000-C57F-466656BDABA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3A6751E-8313-AA11-9B8F-AFF1AEC749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7B1D818-4FBF-0D37-41B2-E06EEE4E210C}"/>
              </a:ext>
            </a:extLst>
          </p:cNvPr>
          <p:cNvSpPr txBox="1"/>
          <p:nvPr/>
        </p:nvSpPr>
        <p:spPr>
          <a:xfrm>
            <a:off x="942308" y="3085777"/>
            <a:ext cx="10419293" cy="1842171"/>
          </a:xfrm>
          <a:prstGeom prst="rect">
            <a:avLst/>
          </a:prstGeom>
          <a:noFill/>
        </p:spPr>
        <p:txBody>
          <a:bodyPr wrap="square">
            <a:spAutoFit/>
          </a:bodyPr>
          <a:lstStyle/>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In the context of geopolitical crises—such as the war involving Iran—Human Resource Management (HRM) must move beyond short-term, reactive responses and assume a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transformational leadership role</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The challenge is no longer limited to managing disruption, but rather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preparing the workforce for a fundamentally different way of working</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—one that is more flexible, digital, and resilient.</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395073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291D21-3AF4-1D76-B800-B2B0736C56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2ACA16-9F75-9DFE-B8BB-D9337D809F9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48931D7-4020-29BF-FC54-B9D889714256}"/>
              </a:ext>
            </a:extLst>
          </p:cNvPr>
          <p:cNvSpPr txBox="1"/>
          <p:nvPr/>
        </p:nvSpPr>
        <p:spPr>
          <a:xfrm>
            <a:off x="2000956" y="761096"/>
            <a:ext cx="8301996"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HR’s Role in Preparing and Transitioning the Workforce</a:t>
            </a:r>
          </a:p>
        </p:txBody>
      </p:sp>
      <p:sp>
        <p:nvSpPr>
          <p:cNvPr id="5" name="Rectangle 4">
            <a:extLst>
              <a:ext uri="{FF2B5EF4-FFF2-40B4-BE49-F238E27FC236}">
                <a16:creationId xmlns:a16="http://schemas.microsoft.com/office/drawing/2014/main" id="{0E60BECD-F454-2CB1-7161-1591DEB6E94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B1D071A-BA57-F3CB-179B-6569313610D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D91842A-8E16-958C-9FA4-8D523FF4EBD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CF29BD8-4233-E8D6-7379-D77585AA82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E1078D5-96AA-4B11-8B3B-9F1E7B6CDC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0570AEB-7825-6C03-D8F9-65A6D87CCD2B}"/>
              </a:ext>
            </a:extLst>
          </p:cNvPr>
          <p:cNvSpPr txBox="1"/>
          <p:nvPr/>
        </p:nvSpPr>
        <p:spPr>
          <a:xfrm>
            <a:off x="942308" y="3085777"/>
            <a:ext cx="10419293" cy="1488228"/>
          </a:xfrm>
          <a:prstGeom prst="rect">
            <a:avLst/>
          </a:prstGeom>
          <a:noFill/>
        </p:spPr>
        <p:txBody>
          <a:bodyPr wrap="square">
            <a:spAutoFit/>
          </a:bodyPr>
          <a:lstStyle/>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This transformation requires HR to act as a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change architect</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guiding organizations through uncertainty while ensuring that employees are equipped, supported, and aligned with new operational realities. The transition involves three critical pillars: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building flexibility, enhancing workforce readiness, and strengthening strategic HR leadership</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2130811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91B987-1200-0C15-223E-A563509763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0A5A34-71AF-F89A-A60E-EADDE255FA4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66E0444-8557-DA2E-6F97-A3E290DEE188}"/>
              </a:ext>
            </a:extLst>
          </p:cNvPr>
          <p:cNvSpPr txBox="1"/>
          <p:nvPr/>
        </p:nvSpPr>
        <p:spPr>
          <a:xfrm>
            <a:off x="2000956" y="761096"/>
            <a:ext cx="8301996"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HR’s Role in Preparing and Transitioning the Workforce</a:t>
            </a:r>
          </a:p>
        </p:txBody>
      </p:sp>
      <p:sp>
        <p:nvSpPr>
          <p:cNvPr id="5" name="Rectangle 4">
            <a:extLst>
              <a:ext uri="{FF2B5EF4-FFF2-40B4-BE49-F238E27FC236}">
                <a16:creationId xmlns:a16="http://schemas.microsoft.com/office/drawing/2014/main" id="{B2A364C6-5F8D-19D9-8B17-86C8E5A61A6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AE2CAE7-E692-A748-C848-3E7ECD7EF43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4132668-13D2-FB8D-3227-8CB7D5A6530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0FCC79F-7FBC-F84B-B6E2-356A59F8E5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6DFDA25-3336-12B9-12D1-5BBCE3526D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A811014-9B07-0461-B1C9-94E971E3B0AA}"/>
              </a:ext>
            </a:extLst>
          </p:cNvPr>
          <p:cNvSpPr txBox="1"/>
          <p:nvPr/>
        </p:nvSpPr>
        <p:spPr>
          <a:xfrm>
            <a:off x="886353" y="2652588"/>
            <a:ext cx="10419293" cy="3461460"/>
          </a:xfrm>
          <a:prstGeom prst="rect">
            <a:avLst/>
          </a:prstGeom>
          <a:noFill/>
        </p:spPr>
        <p:txBody>
          <a:bodyPr wrap="square">
            <a:spAutoFit/>
          </a:bodyPr>
          <a:lstStyle/>
          <a:p>
            <a:pPr marL="0" marR="0">
              <a:lnSpc>
                <a:spcPct val="115000"/>
              </a:lnSpc>
              <a:spcAft>
                <a:spcPts val="800"/>
              </a:spcAft>
              <a:buNone/>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1. Designing Hybrid Work Policies with Clear Guidelines</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Flexibility begins with the development of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structured hybrid work policies</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that balance organizational needs with employee realities. In volatile environments, ambiguity can lead to confusion, inefficiency, and decreased performance. Therefore, HR must establish:</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Clear definitions of remote, hybrid, and on-site roles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Transparent expectations regarding working hours, availability, and deliverables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Standardized communication protocols and reporting structures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indent="-342900">
              <a:buFont typeface="Arial" panose="020B0604020202020204" pitchFamily="34" charset="0"/>
              <a:buChar char="•"/>
            </a:pPr>
            <a:r>
              <a:rPr lang="en-US" sz="2000" kern="0" dirty="0">
                <a:effectLst/>
                <a:latin typeface="Times New Roman" panose="02020603050405020304" pitchFamily="18" charset="0"/>
                <a:ea typeface="Times New Roman" panose="02020603050405020304" pitchFamily="18" charset="0"/>
              </a:rPr>
              <a:t>Guidelines for performance evaluation in flexible work settings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A7B1D51F-32FB-8A60-D69C-94EE9F9153E1}"/>
              </a:ext>
            </a:extLst>
          </p:cNvPr>
          <p:cNvSpPr txBox="1"/>
          <p:nvPr/>
        </p:nvSpPr>
        <p:spPr>
          <a:xfrm>
            <a:off x="1309070" y="2310618"/>
            <a:ext cx="8464671"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A. Building Flexibility</a:t>
            </a:r>
          </a:p>
        </p:txBody>
      </p:sp>
    </p:spTree>
    <p:extLst>
      <p:ext uri="{BB962C8B-B14F-4D97-AF65-F5344CB8AC3E}">
        <p14:creationId xmlns:p14="http://schemas.microsoft.com/office/powerpoint/2010/main" val="14595389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C4988B-B9CE-4D9A-3048-BE4B08F54E6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E3552B-14D8-237B-C331-0969B7BC48F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1208C30-6EDC-D98E-269A-9C116E391629}"/>
              </a:ext>
            </a:extLst>
          </p:cNvPr>
          <p:cNvSpPr txBox="1"/>
          <p:nvPr/>
        </p:nvSpPr>
        <p:spPr>
          <a:xfrm>
            <a:off x="2000956" y="761096"/>
            <a:ext cx="8301996"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HR’s Role in Preparing and Transitioning the Workforce</a:t>
            </a:r>
          </a:p>
        </p:txBody>
      </p:sp>
      <p:sp>
        <p:nvSpPr>
          <p:cNvPr id="5" name="Rectangle 4">
            <a:extLst>
              <a:ext uri="{FF2B5EF4-FFF2-40B4-BE49-F238E27FC236}">
                <a16:creationId xmlns:a16="http://schemas.microsoft.com/office/drawing/2014/main" id="{70863066-EDB9-2CA8-9CC5-DC642946D64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80DA3F1-9F51-7841-8FA6-67CD7EC6F57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18E9066-80B4-10FF-BB94-FECF1CB7E2C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AA1C3D6-A763-1DEF-5508-8699674B0E0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248BA5C-6A87-D388-BE56-33782ACD68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F6C9AE1-6E3D-3AE4-E352-E7A05E56B2A2}"/>
              </a:ext>
            </a:extLst>
          </p:cNvPr>
          <p:cNvSpPr txBox="1"/>
          <p:nvPr/>
        </p:nvSpPr>
        <p:spPr>
          <a:xfrm>
            <a:off x="886353" y="2574690"/>
            <a:ext cx="10419293" cy="3416961"/>
          </a:xfrm>
          <a:prstGeom prst="rect">
            <a:avLst/>
          </a:prstGeom>
          <a:noFill/>
        </p:spPr>
        <p:txBody>
          <a:bodyPr wrap="square">
            <a:spAutoFit/>
          </a:bodyPr>
          <a:lstStyle/>
          <a:p>
            <a:pPr marL="0" marR="0">
              <a:lnSpc>
                <a:spcPct val="115000"/>
              </a:lnSpc>
              <a:spcAft>
                <a:spcPts val="800"/>
              </a:spcAft>
              <a:buNone/>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2. Equipping Managers to Lead Distributed Teams</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The transition to hybrid and remote work requires a fundamental shift in managerial capabilities. Traditional management approaches—based on physical supervision—are no longer effective. Instead, managers must develop competencies in:</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Leading geographically dispersed teams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Managing performance based on outcomes rather than presence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Maintaining engagement and team cohesion in virtual environments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Navigating uncertainty and rapid change.</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FCA6CCAE-4DB4-0B21-588D-40D5E9E49D4C}"/>
              </a:ext>
            </a:extLst>
          </p:cNvPr>
          <p:cNvSpPr txBox="1"/>
          <p:nvPr/>
        </p:nvSpPr>
        <p:spPr>
          <a:xfrm>
            <a:off x="1309070" y="2310618"/>
            <a:ext cx="8464671"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A. Building Flexibility</a:t>
            </a:r>
          </a:p>
        </p:txBody>
      </p:sp>
    </p:spTree>
    <p:extLst>
      <p:ext uri="{BB962C8B-B14F-4D97-AF65-F5344CB8AC3E}">
        <p14:creationId xmlns:p14="http://schemas.microsoft.com/office/powerpoint/2010/main" val="14272971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D153B5-7010-A17C-36F9-6149F7D3AD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D262CB-7CDA-FD40-8A94-6E229682415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C0D3F2F-4C31-5702-D294-721D9D10E691}"/>
              </a:ext>
            </a:extLst>
          </p:cNvPr>
          <p:cNvSpPr txBox="1"/>
          <p:nvPr/>
        </p:nvSpPr>
        <p:spPr>
          <a:xfrm>
            <a:off x="2000956" y="761096"/>
            <a:ext cx="8301996"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HR’s Role in Preparing and Transitioning the Workforce</a:t>
            </a:r>
          </a:p>
        </p:txBody>
      </p:sp>
      <p:sp>
        <p:nvSpPr>
          <p:cNvPr id="5" name="Rectangle 4">
            <a:extLst>
              <a:ext uri="{FF2B5EF4-FFF2-40B4-BE49-F238E27FC236}">
                <a16:creationId xmlns:a16="http://schemas.microsoft.com/office/drawing/2014/main" id="{A3AA7A2F-2371-DACE-AECC-998524496C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26BC42B-D817-B8CB-86E3-2C351119577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4363869-F395-23F0-7614-63FAAA7104A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A578CF7-3654-4AB8-A643-10345131604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83FD42D-8273-2A7D-47BE-90FE11F3EE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6E9ABAA-58F4-75E1-186C-70454061C66E}"/>
              </a:ext>
            </a:extLst>
          </p:cNvPr>
          <p:cNvSpPr txBox="1"/>
          <p:nvPr/>
        </p:nvSpPr>
        <p:spPr>
          <a:xfrm>
            <a:off x="942307" y="2910396"/>
            <a:ext cx="10419293" cy="1236877"/>
          </a:xfrm>
          <a:prstGeom prst="rect">
            <a:avLst/>
          </a:prstGeom>
          <a:noFill/>
        </p:spPr>
        <p:txBody>
          <a:bodyPr wrap="square">
            <a:spAutoFit/>
          </a:bodyPr>
          <a:lstStyle/>
          <a:p>
            <a:pPr marL="0" marR="0">
              <a:lnSpc>
                <a:spcPct val="115000"/>
              </a:lnSpc>
              <a:spcAft>
                <a:spcPts val="800"/>
              </a:spcAft>
              <a:buNone/>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2. Equipping Managers to Lead Distributed Teams</a:t>
            </a: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HR plays a critical role in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training and supporting managers</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enabling them to adapt their leadership styles to meet the demands of a dynamic work environment.</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38FF1CDA-93E2-685B-DE5D-C5E085ED61F0}"/>
              </a:ext>
            </a:extLst>
          </p:cNvPr>
          <p:cNvSpPr txBox="1"/>
          <p:nvPr/>
        </p:nvSpPr>
        <p:spPr>
          <a:xfrm>
            <a:off x="1309070" y="2310618"/>
            <a:ext cx="8464671"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A. Building Flexibility</a:t>
            </a:r>
          </a:p>
        </p:txBody>
      </p:sp>
    </p:spTree>
    <p:extLst>
      <p:ext uri="{BB962C8B-B14F-4D97-AF65-F5344CB8AC3E}">
        <p14:creationId xmlns:p14="http://schemas.microsoft.com/office/powerpoint/2010/main" val="19197228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7B766A-1BCB-3F6B-476C-7ABD3BE690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138493A-4672-3369-3EB5-5A9540135D4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BE13E6F-B92F-87C8-99B4-2FFFB06A1190}"/>
              </a:ext>
            </a:extLst>
          </p:cNvPr>
          <p:cNvSpPr txBox="1"/>
          <p:nvPr/>
        </p:nvSpPr>
        <p:spPr>
          <a:xfrm>
            <a:off x="2000956" y="761096"/>
            <a:ext cx="8301996"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HR’s Role in Preparing and Transitioning the Workforce</a:t>
            </a:r>
          </a:p>
        </p:txBody>
      </p:sp>
      <p:sp>
        <p:nvSpPr>
          <p:cNvPr id="5" name="Rectangle 4">
            <a:extLst>
              <a:ext uri="{FF2B5EF4-FFF2-40B4-BE49-F238E27FC236}">
                <a16:creationId xmlns:a16="http://schemas.microsoft.com/office/drawing/2014/main" id="{16C00548-322F-F844-6A86-B77C06D124E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6462CA8-A7E9-4B0D-8081-8545DAD8C4C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34C9B6A-0870-D97F-A6A2-F90E3C0B4A5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51273D6-4964-539B-C0D7-7645B84E3DF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53C65DA-BCF5-27FB-5BE2-D96A890A4A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C934682-A574-5C86-A78B-08688B08ADDA}"/>
              </a:ext>
            </a:extLst>
          </p:cNvPr>
          <p:cNvSpPr txBox="1"/>
          <p:nvPr/>
        </p:nvSpPr>
        <p:spPr>
          <a:xfrm>
            <a:off x="813993" y="2269705"/>
            <a:ext cx="10419293" cy="3871829"/>
          </a:xfrm>
          <a:prstGeom prst="rect">
            <a:avLst/>
          </a:prstGeom>
          <a:noFill/>
        </p:spPr>
        <p:txBody>
          <a:bodyPr wrap="square">
            <a:spAutoFit/>
          </a:bodyPr>
          <a:lstStyle/>
          <a:p>
            <a:pPr marL="0" marR="0">
              <a:lnSpc>
                <a:spcPct val="115000"/>
              </a:lnSpc>
              <a:spcAft>
                <a:spcPts val="800"/>
              </a:spcAft>
              <a:buNone/>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3. Providing Digital Tools and Communication Platforms</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Flexibility is only sustainable when supported by the right technological infrastructure. HR must collaborate with IT and leadership to ensure that employees have access to:</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Reliable communication tools (video conferencing, messaging platforms)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Collaboration systems for project management and teamwork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Secure access to organizational data and systems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Digital platforms for HR services (performance management, training, feedback)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a:buNone/>
            </a:pPr>
            <a:r>
              <a:rPr lang="en-US" sz="2000" kern="0" dirty="0">
                <a:effectLst/>
                <a:latin typeface="Times New Roman" panose="02020603050405020304" pitchFamily="18" charset="0"/>
                <a:ea typeface="Times New Roman" panose="02020603050405020304" pitchFamily="18" charset="0"/>
              </a:rPr>
              <a:t>These tools enable seamless interaction and coordination, transforming distributed work into an </a:t>
            </a:r>
            <a:r>
              <a:rPr lang="en-US" sz="2000" b="1" kern="0" dirty="0">
                <a:effectLst/>
                <a:latin typeface="Times New Roman" panose="02020603050405020304" pitchFamily="18" charset="0"/>
                <a:ea typeface="Times New Roman" panose="02020603050405020304" pitchFamily="18" charset="0"/>
              </a:rPr>
              <a:t>integrated and efficient system</a:t>
            </a:r>
            <a:r>
              <a:rPr lang="en-US" sz="2000" kern="0" dirty="0">
                <a:effectLst/>
                <a:latin typeface="Times New Roman" panose="02020603050405020304" pitchFamily="18" charset="0"/>
                <a:ea typeface="Times New Roman" panose="02020603050405020304" pitchFamily="18" charset="0"/>
              </a:rPr>
              <a:t>.</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E05A8A8F-9E57-2B75-D53F-D9D057BC7B23}"/>
              </a:ext>
            </a:extLst>
          </p:cNvPr>
          <p:cNvSpPr txBox="1"/>
          <p:nvPr/>
        </p:nvSpPr>
        <p:spPr>
          <a:xfrm>
            <a:off x="1697293" y="2015927"/>
            <a:ext cx="8464671"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A. Building Flexibility</a:t>
            </a:r>
          </a:p>
        </p:txBody>
      </p:sp>
    </p:spTree>
    <p:extLst>
      <p:ext uri="{BB962C8B-B14F-4D97-AF65-F5344CB8AC3E}">
        <p14:creationId xmlns:p14="http://schemas.microsoft.com/office/powerpoint/2010/main" val="933115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354690-9E55-86DE-9EC6-13D93A1E90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65EE25-6006-5415-B0EE-4F2153B9E0D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9133F9E-672F-66BD-4630-C4D245F9C544}"/>
              </a:ext>
            </a:extLst>
          </p:cNvPr>
          <p:cNvSpPr txBox="1"/>
          <p:nvPr/>
        </p:nvSpPr>
        <p:spPr>
          <a:xfrm>
            <a:off x="2000956" y="761096"/>
            <a:ext cx="8301996"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HR’s Role in Preparing and Transitioning the Workforce</a:t>
            </a:r>
          </a:p>
        </p:txBody>
      </p:sp>
      <p:sp>
        <p:nvSpPr>
          <p:cNvPr id="5" name="Rectangle 4">
            <a:extLst>
              <a:ext uri="{FF2B5EF4-FFF2-40B4-BE49-F238E27FC236}">
                <a16:creationId xmlns:a16="http://schemas.microsoft.com/office/drawing/2014/main" id="{DA0DC5EE-1E1D-5028-DE49-8872BADEED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6E96B4-0710-0423-4D89-C336761BF62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23E58F-66DD-E492-D257-882EF788E11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19B1725-08BB-886E-1E1A-B0D38E22D17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B58A13D-0BE5-3BC7-3F80-0053EC5581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DE09855-AC65-6FA3-7E70-FF8BC393ACD8}"/>
              </a:ext>
            </a:extLst>
          </p:cNvPr>
          <p:cNvSpPr txBox="1"/>
          <p:nvPr/>
        </p:nvSpPr>
        <p:spPr>
          <a:xfrm>
            <a:off x="813993" y="2766877"/>
            <a:ext cx="10419293" cy="2677271"/>
          </a:xfrm>
          <a:prstGeom prst="rect">
            <a:avLst/>
          </a:prstGeom>
          <a:noFill/>
        </p:spPr>
        <p:txBody>
          <a:bodyPr wrap="square">
            <a:spAutoFit/>
          </a:bodyPr>
          <a:lstStyle/>
          <a:p>
            <a:pPr marL="0" marR="0">
              <a:lnSpc>
                <a:spcPct val="115000"/>
              </a:lnSpc>
              <a:spcAft>
                <a:spcPts val="800"/>
              </a:spcAft>
              <a:buNone/>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1. Reskilling and Upskilling for a Digital and Flexible Environment</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As work models evolve, so do the skills required to perform effectively. HR must prioritize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continuous learning and capability development</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focusing on:</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Digital literacy and proficiency in remote collaboration tools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Self-management and time management in flexible work settings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Problem-solving and critical thinking in uncertain environments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27653DE6-AB15-4ECA-8882-E193962CE2DD}"/>
              </a:ext>
            </a:extLst>
          </p:cNvPr>
          <p:cNvSpPr txBox="1"/>
          <p:nvPr/>
        </p:nvSpPr>
        <p:spPr>
          <a:xfrm>
            <a:off x="1644536" y="2269705"/>
            <a:ext cx="8464671"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B. Workforce Readiness &amp; Skills</a:t>
            </a:r>
          </a:p>
        </p:txBody>
      </p:sp>
    </p:spTree>
    <p:extLst>
      <p:ext uri="{BB962C8B-B14F-4D97-AF65-F5344CB8AC3E}">
        <p14:creationId xmlns:p14="http://schemas.microsoft.com/office/powerpoint/2010/main" val="1628279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DDEE66-8B4E-D51F-64FE-642F79C087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32B627-5821-4158-B96A-BD500025AC8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D01C34E-B40F-D68F-3129-A654BB3455FC}"/>
              </a:ext>
            </a:extLst>
          </p:cNvPr>
          <p:cNvSpPr txBox="1"/>
          <p:nvPr/>
        </p:nvSpPr>
        <p:spPr>
          <a:xfrm>
            <a:off x="2000956" y="761096"/>
            <a:ext cx="8301996"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HR’s Role in Preparing and Transitioning the Workforce</a:t>
            </a:r>
          </a:p>
        </p:txBody>
      </p:sp>
      <p:sp>
        <p:nvSpPr>
          <p:cNvPr id="5" name="Rectangle 4">
            <a:extLst>
              <a:ext uri="{FF2B5EF4-FFF2-40B4-BE49-F238E27FC236}">
                <a16:creationId xmlns:a16="http://schemas.microsoft.com/office/drawing/2014/main" id="{AFFD691B-855B-6FDE-75E6-CB72F31418E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1558799-C44E-E004-B627-9F427E2EBD2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5392797-55CC-4740-3C4D-093E17EF955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2EE18D7-6ACC-194A-04EF-67CDD8B3D34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40BFBC8-DFA8-003A-B520-F775A7C176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738F27C-1623-353E-D498-A9078B5A5E86}"/>
              </a:ext>
            </a:extLst>
          </p:cNvPr>
          <p:cNvSpPr txBox="1"/>
          <p:nvPr/>
        </p:nvSpPr>
        <p:spPr>
          <a:xfrm>
            <a:off x="813993" y="2905218"/>
            <a:ext cx="10419293" cy="1236877"/>
          </a:xfrm>
          <a:prstGeom prst="rect">
            <a:avLst/>
          </a:prstGeom>
          <a:noFill/>
        </p:spPr>
        <p:txBody>
          <a:bodyPr wrap="square">
            <a:spAutoFit/>
          </a:bodyPr>
          <a:lstStyle/>
          <a:p>
            <a:pPr marL="0" marR="0">
              <a:lnSpc>
                <a:spcPct val="115000"/>
              </a:lnSpc>
              <a:spcAft>
                <a:spcPts val="800"/>
              </a:spcAft>
              <a:buNone/>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1. Reskilling and Upskilling for a Digital and Flexible Environment</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Reskilling and upskilling initiatives should be embedded within organizational strategy, ensuring that employees are not only able to adapt, but also to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thrive in new work paradigms</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CF890E27-051C-9069-B0DF-5AFDD94EC18B}"/>
              </a:ext>
            </a:extLst>
          </p:cNvPr>
          <p:cNvSpPr txBox="1"/>
          <p:nvPr/>
        </p:nvSpPr>
        <p:spPr>
          <a:xfrm>
            <a:off x="1644536" y="2269705"/>
            <a:ext cx="8464671"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B. Workforce Readiness &amp; Skills</a:t>
            </a:r>
          </a:p>
        </p:txBody>
      </p:sp>
    </p:spTree>
    <p:extLst>
      <p:ext uri="{BB962C8B-B14F-4D97-AF65-F5344CB8AC3E}">
        <p14:creationId xmlns:p14="http://schemas.microsoft.com/office/powerpoint/2010/main" val="7799693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2161E4-7D67-4B81-2032-9A872DF46A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F4C79F-EEBA-AB4C-38DD-5D87A879CD6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D2EEB2D-7673-CEA1-C06A-C2E95A364C1F}"/>
              </a:ext>
            </a:extLst>
          </p:cNvPr>
          <p:cNvSpPr txBox="1"/>
          <p:nvPr/>
        </p:nvSpPr>
        <p:spPr>
          <a:xfrm>
            <a:off x="2000956" y="761096"/>
            <a:ext cx="8301996"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HR’s Role in Preparing and Transitioning the Workforce</a:t>
            </a:r>
          </a:p>
        </p:txBody>
      </p:sp>
      <p:sp>
        <p:nvSpPr>
          <p:cNvPr id="5" name="Rectangle 4">
            <a:extLst>
              <a:ext uri="{FF2B5EF4-FFF2-40B4-BE49-F238E27FC236}">
                <a16:creationId xmlns:a16="http://schemas.microsoft.com/office/drawing/2014/main" id="{A720C1D7-55C8-E336-C838-05A27AA50D7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464A7D7-746C-4235-4D21-5D167614870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502E78-FFA0-D2DF-9F27-BF8D8A96773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31B1D12-735E-7BF0-C9DB-83363808544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BCF21E-D9B9-9D06-B7A2-F5BEDC8367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15B4579-80AF-469E-A2B6-B8588352E73E}"/>
              </a:ext>
            </a:extLst>
          </p:cNvPr>
          <p:cNvSpPr txBox="1"/>
          <p:nvPr/>
        </p:nvSpPr>
        <p:spPr>
          <a:xfrm>
            <a:off x="813993" y="2669815"/>
            <a:ext cx="10419293" cy="3487750"/>
          </a:xfrm>
          <a:prstGeom prst="rect">
            <a:avLst/>
          </a:prstGeom>
          <a:noFill/>
        </p:spPr>
        <p:txBody>
          <a:bodyPr wrap="square">
            <a:spAutoFit/>
          </a:bodyPr>
          <a:lstStyle/>
          <a:p>
            <a:pPr marL="0" marR="0">
              <a:lnSpc>
                <a:spcPct val="115000"/>
              </a:lnSpc>
              <a:spcAft>
                <a:spcPts val="800"/>
              </a:spcAft>
              <a:buNone/>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2. Cultivating Adaptability and Agility as Core Competencies</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In environments shaped by geopolitical instability, technical skills alone are insufficient. Organizations must foster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behavioral competencies</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that enable employees to respond effectively to change, including:</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Adaptability to shifting roles and responsibilities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Agility in decision-making and execution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Openness to new technologies and processes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Resilience in the face of uncertainty and stress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A189E8C4-7925-D2B6-436E-3937C68F3912}"/>
              </a:ext>
            </a:extLst>
          </p:cNvPr>
          <p:cNvSpPr txBox="1"/>
          <p:nvPr/>
        </p:nvSpPr>
        <p:spPr>
          <a:xfrm>
            <a:off x="1644536" y="2269705"/>
            <a:ext cx="8464671"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B. Workforce Readiness &amp; Skills</a:t>
            </a:r>
          </a:p>
        </p:txBody>
      </p:sp>
    </p:spTree>
    <p:extLst>
      <p:ext uri="{BB962C8B-B14F-4D97-AF65-F5344CB8AC3E}">
        <p14:creationId xmlns:p14="http://schemas.microsoft.com/office/powerpoint/2010/main" val="2073857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FDFFB0-86FF-A9BF-B0AA-F4CDD4CA7B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BF60D3-6565-461B-5483-0A3A3888340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F98CA80-B094-DF35-E3C0-5D899FCAE707}"/>
              </a:ext>
            </a:extLst>
          </p:cNvPr>
          <p:cNvSpPr txBox="1"/>
          <p:nvPr/>
        </p:nvSpPr>
        <p:spPr>
          <a:xfrm>
            <a:off x="2000956" y="761096"/>
            <a:ext cx="8301996"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HR’s Role in Preparing and Transitioning the Workforce</a:t>
            </a:r>
          </a:p>
        </p:txBody>
      </p:sp>
      <p:sp>
        <p:nvSpPr>
          <p:cNvPr id="5" name="Rectangle 4">
            <a:extLst>
              <a:ext uri="{FF2B5EF4-FFF2-40B4-BE49-F238E27FC236}">
                <a16:creationId xmlns:a16="http://schemas.microsoft.com/office/drawing/2014/main" id="{E200E283-967E-C964-0BC9-0FE709E47A6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AC39B13-57C6-C645-1BAC-50B335E0DF1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B40211A-7907-054F-1F47-F88C327FC07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72F46E0-0D52-3BF2-F359-6D0ABA24FC4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4919D5E-2CF2-9729-D27E-C13153F12F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24C3DB5-A14D-CC70-3EE4-77EEDAE24520}"/>
              </a:ext>
            </a:extLst>
          </p:cNvPr>
          <p:cNvSpPr txBox="1"/>
          <p:nvPr/>
        </p:nvSpPr>
        <p:spPr>
          <a:xfrm>
            <a:off x="813993" y="2669815"/>
            <a:ext cx="10419293" cy="2990562"/>
          </a:xfrm>
          <a:prstGeom prst="rect">
            <a:avLst/>
          </a:prstGeom>
          <a:noFill/>
        </p:spPr>
        <p:txBody>
          <a:bodyPr wrap="square">
            <a:spAutoFit/>
          </a:bodyPr>
          <a:lstStyle/>
          <a:p>
            <a:pPr marL="0" marR="0">
              <a:lnSpc>
                <a:spcPct val="115000"/>
              </a:lnSpc>
              <a:spcAft>
                <a:spcPts val="800"/>
              </a:spcAft>
              <a:buNone/>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2. Cultivating Adaptability and Agility as Core Competencies</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HR must integrate these competencies into:</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Recruitment and selection processes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Performance management systems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Leadership development programs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a:buNone/>
            </a:pPr>
            <a:r>
              <a:rPr lang="en-US" sz="2000" kern="0" dirty="0">
                <a:effectLst/>
                <a:latin typeface="Times New Roman" panose="02020603050405020304" pitchFamily="18" charset="0"/>
                <a:ea typeface="Times New Roman" panose="02020603050405020304" pitchFamily="18" charset="0"/>
              </a:rPr>
              <a:t>By doing so, organizations build a workforce that is not only skilled, but also </a:t>
            </a:r>
            <a:r>
              <a:rPr lang="en-US" sz="2000" b="1" kern="0" dirty="0">
                <a:effectLst/>
                <a:latin typeface="Times New Roman" panose="02020603050405020304" pitchFamily="18" charset="0"/>
                <a:ea typeface="Times New Roman" panose="02020603050405020304" pitchFamily="18" charset="0"/>
              </a:rPr>
              <a:t>mentally and strategically prepared for continuous change</a:t>
            </a:r>
            <a:r>
              <a:rPr lang="en-US" sz="2000" kern="0" dirty="0">
                <a:effectLst/>
                <a:latin typeface="Times New Roman" panose="02020603050405020304" pitchFamily="18" charset="0"/>
                <a:ea typeface="Times New Roman" panose="02020603050405020304" pitchFamily="18" charset="0"/>
              </a:rPr>
              <a:t>.</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8815774E-BA1C-AE25-83C9-908B6F888AB9}"/>
              </a:ext>
            </a:extLst>
          </p:cNvPr>
          <p:cNvSpPr txBox="1"/>
          <p:nvPr/>
        </p:nvSpPr>
        <p:spPr>
          <a:xfrm>
            <a:off x="1644536" y="2269705"/>
            <a:ext cx="8464671"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B. Workforce Readiness &amp; Skills</a:t>
            </a:r>
          </a:p>
        </p:txBody>
      </p:sp>
    </p:spTree>
    <p:extLst>
      <p:ext uri="{BB962C8B-B14F-4D97-AF65-F5344CB8AC3E}">
        <p14:creationId xmlns:p14="http://schemas.microsoft.com/office/powerpoint/2010/main" val="42300043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6CBB73-F2B4-6F70-E89F-A5DF45BB2F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C71F36-DBDB-8120-AAE6-39E03832E8E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D8E150F-692E-A42D-CB33-29CCECE38D9E}"/>
              </a:ext>
            </a:extLst>
          </p:cNvPr>
          <p:cNvSpPr txBox="1"/>
          <p:nvPr/>
        </p:nvSpPr>
        <p:spPr>
          <a:xfrm>
            <a:off x="2000956" y="761096"/>
            <a:ext cx="8301996"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HR’s Role in Preparing and Transitioning the Workforce</a:t>
            </a:r>
          </a:p>
        </p:txBody>
      </p:sp>
      <p:sp>
        <p:nvSpPr>
          <p:cNvPr id="5" name="Rectangle 4">
            <a:extLst>
              <a:ext uri="{FF2B5EF4-FFF2-40B4-BE49-F238E27FC236}">
                <a16:creationId xmlns:a16="http://schemas.microsoft.com/office/drawing/2014/main" id="{62525BB0-4149-D9AE-E091-CBACB6C35A6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DF47A33-E416-9087-C40D-C824BDCE498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C782938-6134-3C35-1925-EEE783F86B3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D0AA574-4FD8-4269-453B-EFAB4B50930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CB0132C-0D1C-7355-2247-E4C4924AE4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AE47A4F-8CF0-5BCD-C5F8-878CE3F19F6D}"/>
              </a:ext>
            </a:extLst>
          </p:cNvPr>
          <p:cNvSpPr txBox="1"/>
          <p:nvPr/>
        </p:nvSpPr>
        <p:spPr>
          <a:xfrm>
            <a:off x="813993" y="2669815"/>
            <a:ext cx="10419293" cy="3133807"/>
          </a:xfrm>
          <a:prstGeom prst="rect">
            <a:avLst/>
          </a:prstGeom>
          <a:noFill/>
        </p:spPr>
        <p:txBody>
          <a:bodyPr wrap="square">
            <a:spAutoFit/>
          </a:bodyPr>
          <a:lstStyle/>
          <a:p>
            <a:pPr marL="0" marR="0">
              <a:lnSpc>
                <a:spcPct val="115000"/>
              </a:lnSpc>
              <a:spcAft>
                <a:spcPts val="800"/>
              </a:spcAft>
              <a:buNone/>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3. Leveraging HR Analytics to Monitor Readiness and Sentiment</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Data-driven decision-making is essential in managing workforce transitions. HR analytics provides valuable insights into:</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Employee engagement and morale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Productivity trends in hybrid environments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Skills gaps and training needs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Workforce readiness for change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639B7759-60CF-1F81-DF40-61ED5D829984}"/>
              </a:ext>
            </a:extLst>
          </p:cNvPr>
          <p:cNvSpPr txBox="1"/>
          <p:nvPr/>
        </p:nvSpPr>
        <p:spPr>
          <a:xfrm>
            <a:off x="1644536" y="2269705"/>
            <a:ext cx="8464671"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B. Workforce Readiness &amp; Skills</a:t>
            </a:r>
          </a:p>
        </p:txBody>
      </p:sp>
    </p:spTree>
    <p:extLst>
      <p:ext uri="{BB962C8B-B14F-4D97-AF65-F5344CB8AC3E}">
        <p14:creationId xmlns:p14="http://schemas.microsoft.com/office/powerpoint/2010/main" val="15649878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47E0A5-1967-6EDC-488C-17F3DBED3C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0D6216-0DA5-1177-CBB0-66685B6E65F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E30A2AD-C2E9-C251-0133-1C58585A342F}"/>
              </a:ext>
            </a:extLst>
          </p:cNvPr>
          <p:cNvSpPr txBox="1"/>
          <p:nvPr/>
        </p:nvSpPr>
        <p:spPr>
          <a:xfrm>
            <a:off x="2000956" y="761096"/>
            <a:ext cx="8301996"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HR’s Role in Preparing and Transitioning the Workforce</a:t>
            </a:r>
          </a:p>
        </p:txBody>
      </p:sp>
      <p:sp>
        <p:nvSpPr>
          <p:cNvPr id="5" name="Rectangle 4">
            <a:extLst>
              <a:ext uri="{FF2B5EF4-FFF2-40B4-BE49-F238E27FC236}">
                <a16:creationId xmlns:a16="http://schemas.microsoft.com/office/drawing/2014/main" id="{8D3493AE-5665-34E7-13C2-481271AC1C9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195FA6D-B65F-61E7-76F6-F78524E6DDB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4BA4A53-4BB8-4451-527F-CE2C7FE432F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04B6181-46D9-E649-A530-6CBA1884145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24602E5-4A01-282F-EF74-D9DAD3D97A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08C5201-4E6B-6AF6-ABFE-3895F75244D5}"/>
              </a:ext>
            </a:extLst>
          </p:cNvPr>
          <p:cNvSpPr txBox="1"/>
          <p:nvPr/>
        </p:nvSpPr>
        <p:spPr>
          <a:xfrm>
            <a:off x="813993" y="2669815"/>
            <a:ext cx="10419293" cy="3133807"/>
          </a:xfrm>
          <a:prstGeom prst="rect">
            <a:avLst/>
          </a:prstGeom>
          <a:noFill/>
        </p:spPr>
        <p:txBody>
          <a:bodyPr wrap="square">
            <a:spAutoFit/>
          </a:bodyPr>
          <a:lstStyle/>
          <a:p>
            <a:pPr marL="0" marR="0">
              <a:lnSpc>
                <a:spcPct val="115000"/>
              </a:lnSpc>
              <a:spcAft>
                <a:spcPts val="800"/>
              </a:spcAft>
              <a:buNone/>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3. Leveraging HR Analytics to Monitor Readiness and Sentiment</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By analyzing these indicators, HR can:</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Identify early warning signs of disengagement or burnout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Adjust policies and interventions proactively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Support evidence-based strategic decisions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This transforms HR from a reactive function into a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predictive and proactive capability</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capable of guiding organizations through uncertainty with greater precision.</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5FF46F96-44C4-8A85-0482-C11DC87244C1}"/>
              </a:ext>
            </a:extLst>
          </p:cNvPr>
          <p:cNvSpPr txBox="1"/>
          <p:nvPr/>
        </p:nvSpPr>
        <p:spPr>
          <a:xfrm>
            <a:off x="1644536" y="2269705"/>
            <a:ext cx="8464671"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B. Workforce Readiness &amp; Skills</a:t>
            </a:r>
          </a:p>
        </p:txBody>
      </p:sp>
    </p:spTree>
    <p:extLst>
      <p:ext uri="{BB962C8B-B14F-4D97-AF65-F5344CB8AC3E}">
        <p14:creationId xmlns:p14="http://schemas.microsoft.com/office/powerpoint/2010/main" val="2238612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1009F1-98B3-AC9E-8C7E-92CA99282C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D67DAA-FB6C-E538-582F-613C7170E7E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0519940-366E-B997-B2A0-932922365CD3}"/>
              </a:ext>
            </a:extLst>
          </p:cNvPr>
          <p:cNvSpPr txBox="1"/>
          <p:nvPr/>
        </p:nvSpPr>
        <p:spPr>
          <a:xfrm>
            <a:off x="2000956" y="761096"/>
            <a:ext cx="8301996"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HR’s Role in Preparing and Transitioning the Workforce</a:t>
            </a:r>
          </a:p>
        </p:txBody>
      </p:sp>
      <p:sp>
        <p:nvSpPr>
          <p:cNvPr id="5" name="Rectangle 4">
            <a:extLst>
              <a:ext uri="{FF2B5EF4-FFF2-40B4-BE49-F238E27FC236}">
                <a16:creationId xmlns:a16="http://schemas.microsoft.com/office/drawing/2014/main" id="{4EAD3AA0-7957-3523-16F6-6A2470D3869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06C25C-DDC7-B187-F8FA-05DE48BAA5A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732FEEA-C93B-E970-FDA7-7CBD563DA10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08D6025-FBED-8814-9BD9-D66B4564192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7829C86-486F-2BF7-5113-B1C83BFE9C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A591CE9-7FD3-AE74-C178-03A4140F7572}"/>
              </a:ext>
            </a:extLst>
          </p:cNvPr>
          <p:cNvSpPr txBox="1"/>
          <p:nvPr/>
        </p:nvSpPr>
        <p:spPr>
          <a:xfrm>
            <a:off x="813993" y="2669815"/>
            <a:ext cx="10419293" cy="3416961"/>
          </a:xfrm>
          <a:prstGeom prst="rect">
            <a:avLst/>
          </a:prstGeom>
          <a:noFill/>
        </p:spPr>
        <p:txBody>
          <a:bodyPr wrap="square">
            <a:spAutoFit/>
          </a:bodyPr>
          <a:lstStyle/>
          <a:p>
            <a:pPr marL="0" marR="0">
              <a:lnSpc>
                <a:spcPct val="115000"/>
              </a:lnSpc>
              <a:spcAft>
                <a:spcPts val="800"/>
              </a:spcAft>
              <a:buNone/>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1. Anticipating Workforce Risks</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In geopolitically unstable environments, risks emerge rapidly and often unpredictably. HR must develop the capability to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anticipate and assess workforce-related risks</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such as:</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Talent shortages due to mobility restrictions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Increased employee turnover due to uncertainty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Skill mismatches due to digital transition</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Proactive risk identification allows organizations to implement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preventive measures</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rather than reactive solutions.</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5EE12E6E-BC5B-9E93-B698-8BC5CDAC8F26}"/>
              </a:ext>
            </a:extLst>
          </p:cNvPr>
          <p:cNvSpPr txBox="1"/>
          <p:nvPr/>
        </p:nvSpPr>
        <p:spPr>
          <a:xfrm>
            <a:off x="1644536" y="2269705"/>
            <a:ext cx="8464671"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C. Strategic HR Leadership</a:t>
            </a:r>
          </a:p>
        </p:txBody>
      </p:sp>
    </p:spTree>
    <p:extLst>
      <p:ext uri="{BB962C8B-B14F-4D97-AF65-F5344CB8AC3E}">
        <p14:creationId xmlns:p14="http://schemas.microsoft.com/office/powerpoint/2010/main" val="1754503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A49592-5773-6EFB-C961-08EDA58B7B2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A485FC-219D-7A6F-C625-D378A04E7F5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313B7D1-C064-31DD-D8A2-E9DF38BA21E6}"/>
              </a:ext>
            </a:extLst>
          </p:cNvPr>
          <p:cNvSpPr txBox="1"/>
          <p:nvPr/>
        </p:nvSpPr>
        <p:spPr>
          <a:xfrm>
            <a:off x="2000956" y="761096"/>
            <a:ext cx="8301996"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HR’s Role in Preparing and Transitioning the Workforce</a:t>
            </a:r>
          </a:p>
        </p:txBody>
      </p:sp>
      <p:sp>
        <p:nvSpPr>
          <p:cNvPr id="5" name="Rectangle 4">
            <a:extLst>
              <a:ext uri="{FF2B5EF4-FFF2-40B4-BE49-F238E27FC236}">
                <a16:creationId xmlns:a16="http://schemas.microsoft.com/office/drawing/2014/main" id="{BECDC105-A3C1-49BC-1C21-86B5F93ED25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FAF13A6-CF43-88B0-10A1-9AB450C82DB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34681BC-7905-C6CA-7F70-0A127147601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E0DC90D-FAEC-F85A-FCA4-D992DC678FE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92B091F-AC96-A8F1-8B1D-A536E9F903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76560E6-39F8-52C0-E549-2DA153F08C7A}"/>
              </a:ext>
            </a:extLst>
          </p:cNvPr>
          <p:cNvSpPr txBox="1"/>
          <p:nvPr/>
        </p:nvSpPr>
        <p:spPr>
          <a:xfrm>
            <a:off x="813993" y="2669815"/>
            <a:ext cx="10419293" cy="2323328"/>
          </a:xfrm>
          <a:prstGeom prst="rect">
            <a:avLst/>
          </a:prstGeom>
          <a:noFill/>
        </p:spPr>
        <p:txBody>
          <a:bodyPr wrap="square">
            <a:spAutoFit/>
          </a:bodyPr>
          <a:lstStyle/>
          <a:p>
            <a:pPr marL="0" marR="0">
              <a:lnSpc>
                <a:spcPct val="115000"/>
              </a:lnSpc>
              <a:spcAft>
                <a:spcPts val="800"/>
              </a:spcAft>
              <a:buNone/>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2. Integrating HR Strategy with Board-Level Planning</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The complexity of modern crises requires HR to operate at the highest strategic level. This means:</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Aligning HR strategy with overall business strategy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Participating in executive and board-level discussions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Contributing to decisions related to investments, expansion, and risk management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FA95E094-5EB3-0074-8F45-7987F4540EFB}"/>
              </a:ext>
            </a:extLst>
          </p:cNvPr>
          <p:cNvSpPr txBox="1"/>
          <p:nvPr/>
        </p:nvSpPr>
        <p:spPr>
          <a:xfrm>
            <a:off x="1644536" y="2269705"/>
            <a:ext cx="8464671"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C. Strategic HR Leadership</a:t>
            </a:r>
          </a:p>
        </p:txBody>
      </p:sp>
    </p:spTree>
    <p:extLst>
      <p:ext uri="{BB962C8B-B14F-4D97-AF65-F5344CB8AC3E}">
        <p14:creationId xmlns:p14="http://schemas.microsoft.com/office/powerpoint/2010/main" val="40283114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9BFD2F-884D-01EA-D9E3-4BEF28D877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982C118-EBCE-38D9-BD0A-9FB0CC08378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E162196-66B3-761A-5E03-7EE8F5295AD0}"/>
              </a:ext>
            </a:extLst>
          </p:cNvPr>
          <p:cNvSpPr txBox="1"/>
          <p:nvPr/>
        </p:nvSpPr>
        <p:spPr>
          <a:xfrm>
            <a:off x="2000956" y="761096"/>
            <a:ext cx="8301996"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HR’s Role in Preparing and Transitioning the Workforce</a:t>
            </a:r>
          </a:p>
        </p:txBody>
      </p:sp>
      <p:sp>
        <p:nvSpPr>
          <p:cNvPr id="5" name="Rectangle 4">
            <a:extLst>
              <a:ext uri="{FF2B5EF4-FFF2-40B4-BE49-F238E27FC236}">
                <a16:creationId xmlns:a16="http://schemas.microsoft.com/office/drawing/2014/main" id="{B924C243-C8C7-D58B-7678-69D7810132B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A9E4A5A-700B-2352-B8D8-98BC1E6A4AD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9FA3D23-036D-E866-B590-BD547A9F8F5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5099D6E-B282-E9F5-B233-4BAA2B12FA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5CF4C68-1ACD-A996-B562-E5F4145607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ABDBFD0-70B3-B16A-8F1A-A476B60838C5}"/>
              </a:ext>
            </a:extLst>
          </p:cNvPr>
          <p:cNvSpPr txBox="1"/>
          <p:nvPr/>
        </p:nvSpPr>
        <p:spPr>
          <a:xfrm>
            <a:off x="813993" y="2229984"/>
            <a:ext cx="10419293" cy="3944285"/>
          </a:xfrm>
          <a:prstGeom prst="rect">
            <a:avLst/>
          </a:prstGeom>
          <a:noFill/>
        </p:spPr>
        <p:txBody>
          <a:bodyPr wrap="square">
            <a:spAutoFit/>
          </a:bodyPr>
          <a:lstStyle/>
          <a:p>
            <a:pPr marL="0" marR="0">
              <a:lnSpc>
                <a:spcPct val="115000"/>
              </a:lnSpc>
              <a:spcAft>
                <a:spcPts val="800"/>
              </a:spcAft>
              <a:buNone/>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3. Influencing Organizational Resilience Frameworks</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Organizational resilience is no longer solely an operational or financial concern—it is deeply rooted in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human capital</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 HR must play a central role in shaping resilience by:</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Designing workforce models that can adapt to disruption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Embedding flexibility and agility into organizational culture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Supporting leadership in crisis response and recovery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Developing contingency plans for workforce continuity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Through these efforts, HR contributes directly to the organization’s ability to </a:t>
            </a: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absorb shocks, adapt to change, and recover effectively</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91C2D215-83F1-F1C5-3A42-A04DF8615C8B}"/>
              </a:ext>
            </a:extLst>
          </p:cNvPr>
          <p:cNvSpPr txBox="1"/>
          <p:nvPr/>
        </p:nvSpPr>
        <p:spPr>
          <a:xfrm>
            <a:off x="1919618" y="2019703"/>
            <a:ext cx="8464671" cy="400110"/>
          </a:xfrm>
          <a:prstGeom prst="rect">
            <a:avLst/>
          </a:prstGeom>
          <a:noFill/>
        </p:spPr>
        <p:txBody>
          <a:bodyPr wrap="square">
            <a:spAutoFit/>
          </a:bodyPr>
          <a:lstStyle/>
          <a:p>
            <a:r>
              <a:rPr lang="en-US" sz="2000" b="1" dirty="0">
                <a:solidFill>
                  <a:srgbClr val="C00000"/>
                </a:solidFill>
                <a:latin typeface="Times New Roman" panose="02020603050405020304" pitchFamily="18" charset="0"/>
                <a:cs typeface="Times New Roman" panose="02020603050405020304" pitchFamily="18" charset="0"/>
              </a:rPr>
              <a:t>C. Strategic HR Leadership</a:t>
            </a:r>
          </a:p>
        </p:txBody>
      </p:sp>
    </p:spTree>
    <p:extLst>
      <p:ext uri="{BB962C8B-B14F-4D97-AF65-F5344CB8AC3E}">
        <p14:creationId xmlns:p14="http://schemas.microsoft.com/office/powerpoint/2010/main" val="32263442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BB4213C-7AC9-47A2-BA89-94BF2801A338}"/>
</file>

<file path=customXml/itemProps2.xml><?xml version="1.0" encoding="utf-8"?>
<ds:datastoreItem xmlns:ds="http://schemas.openxmlformats.org/officeDocument/2006/customXml" ds:itemID="{78A30464-F76D-4202-B27F-A38DF5A9CE3A}"/>
</file>

<file path=customXml/itemProps3.xml><?xml version="1.0" encoding="utf-8"?>
<ds:datastoreItem xmlns:ds="http://schemas.openxmlformats.org/officeDocument/2006/customXml" ds:itemID="{933B3A66-59AB-4AD8-BCB9-1F089E5DF89F}"/>
</file>

<file path=docProps/app.xml><?xml version="1.0" encoding="utf-8"?>
<Properties xmlns="http://schemas.openxmlformats.org/officeDocument/2006/extended-properties" xmlns:vt="http://schemas.openxmlformats.org/officeDocument/2006/docPropsVTypes">
  <TotalTime>854</TotalTime>
  <Words>4171</Words>
  <Application>Microsoft Office PowerPoint</Application>
  <PresentationFormat>Widescreen</PresentationFormat>
  <Paragraphs>528</Paragraphs>
  <Slides>61</Slides>
  <Notes>1</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61</vt:i4>
      </vt:variant>
    </vt:vector>
  </HeadingPairs>
  <TitlesOfParts>
    <vt:vector size="71" baseType="lpstr">
      <vt:lpstr>Alexandria</vt:lpstr>
      <vt:lpstr>Aptos</vt:lpstr>
      <vt:lpstr>Arial</vt:lpstr>
      <vt:lpstr>Calibri</vt:lpstr>
      <vt:lpstr>Calibri Light</vt:lpstr>
      <vt:lpstr>Roboto Light</vt:lpstr>
      <vt:lpstr>Symbol</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Usama Fendi</cp:lastModifiedBy>
  <cp:revision>202</cp:revision>
  <dcterms:created xsi:type="dcterms:W3CDTF">2023-04-29T09:08:00Z</dcterms:created>
  <dcterms:modified xsi:type="dcterms:W3CDTF">2026-04-06T21:14:30Z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