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03" r:id="rId2"/>
    <p:sldId id="276" r:id="rId3"/>
    <p:sldId id="528" r:id="rId4"/>
    <p:sldId id="489" r:id="rId5"/>
    <p:sldId id="529" r:id="rId6"/>
    <p:sldId id="530" r:id="rId7"/>
    <p:sldId id="531" r:id="rId8"/>
    <p:sldId id="532" r:id="rId9"/>
    <p:sldId id="533" r:id="rId10"/>
    <p:sldId id="534" r:id="rId11"/>
    <p:sldId id="535" r:id="rId12"/>
    <p:sldId id="537" r:id="rId13"/>
    <p:sldId id="547" r:id="rId14"/>
    <p:sldId id="538" r:id="rId15"/>
    <p:sldId id="548" r:id="rId16"/>
    <p:sldId id="549" r:id="rId17"/>
    <p:sldId id="550" r:id="rId18"/>
    <p:sldId id="551" r:id="rId19"/>
    <p:sldId id="552" r:id="rId20"/>
    <p:sldId id="540" r:id="rId21"/>
    <p:sldId id="541" r:id="rId22"/>
    <p:sldId id="542" r:id="rId23"/>
    <p:sldId id="543" r:id="rId24"/>
    <p:sldId id="544" r:id="rId25"/>
    <p:sldId id="545" r:id="rId26"/>
    <p:sldId id="553" r:id="rId27"/>
    <p:sldId id="554" r:id="rId28"/>
    <p:sldId id="556" r:id="rId29"/>
    <p:sldId id="557" r:id="rId30"/>
    <p:sldId id="558" r:id="rId31"/>
    <p:sldId id="559" r:id="rId32"/>
    <p:sldId id="561" r:id="rId33"/>
    <p:sldId id="562" r:id="rId34"/>
    <p:sldId id="563" r:id="rId35"/>
    <p:sldId id="564" r:id="rId36"/>
    <p:sldId id="565" r:id="rId37"/>
    <p:sldId id="560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528"/>
            <p14:sldId id="489"/>
            <p14:sldId id="529"/>
            <p14:sldId id="530"/>
            <p14:sldId id="531"/>
            <p14:sldId id="532"/>
            <p14:sldId id="533"/>
            <p14:sldId id="534"/>
            <p14:sldId id="535"/>
            <p14:sldId id="537"/>
            <p14:sldId id="547"/>
            <p14:sldId id="538"/>
            <p14:sldId id="548"/>
            <p14:sldId id="549"/>
            <p14:sldId id="550"/>
            <p14:sldId id="551"/>
            <p14:sldId id="552"/>
            <p14:sldId id="540"/>
            <p14:sldId id="541"/>
            <p14:sldId id="542"/>
            <p14:sldId id="543"/>
            <p14:sldId id="544"/>
            <p14:sldId id="545"/>
            <p14:sldId id="553"/>
            <p14:sldId id="554"/>
            <p14:sldId id="556"/>
            <p14:sldId id="557"/>
            <p14:sldId id="558"/>
            <p14:sldId id="559"/>
            <p14:sldId id="561"/>
            <p14:sldId id="562"/>
            <p14:sldId id="563"/>
            <p14:sldId id="564"/>
            <p14:sldId id="565"/>
            <p14:sldId id="56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4472C4"/>
    <a:srgbClr val="2D3956"/>
    <a:srgbClr val="000000"/>
    <a:srgbClr val="669BBC"/>
    <a:srgbClr val="8E5A6D"/>
    <a:srgbClr val="FAC74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8" d="100"/>
          <a:sy n="78" d="100"/>
        </p:scale>
        <p:origin x="840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2438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4784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  <p:sldLayoutId id="214748366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05746" y="2740258"/>
            <a:ext cx="720273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Course Fundamentals of Accounting for Non-Professionals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902416" y="503376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Hussein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5615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State the </a:t>
            </a:r>
            <a:r>
              <a:rPr lang="en-US" sz="2400" b="1" kern="0" dirty="0">
                <a:solidFill>
                  <a:srgbClr val="2D395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basic </a:t>
            </a:r>
            <a:r>
              <a:rPr lang="en-US" sz="24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accounting equation, and define its components.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State </a:t>
            </a:r>
            <a:r>
              <a:rPr lang="en-US" sz="24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the Expanded Accounting Equation</a:t>
            </a:r>
            <a:r>
              <a:rPr lang="en-US" sz="24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and define its components.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Analyze the effects of business transactions on the accounting equation.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Adjusting the errors</a:t>
            </a:r>
            <a:endParaRPr lang="en-US" sz="2400" b="1" kern="0" dirty="0">
              <a:solidFill>
                <a:srgbClr val="2D395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ar-EG" sz="2000" b="1" kern="0" dirty="0">
              <a:solidFill>
                <a:srgbClr val="2D395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sz="2000" b="1" kern="0" dirty="0">
              <a:solidFill>
                <a:srgbClr val="2D395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041308" y="989846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255356" y="1506526"/>
            <a:ext cx="4793376" cy="2880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i="1" u="sng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Basic and Expanded Accounting Equations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Understanding the Basic Equation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Understanding the Expanded Accounting Equation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Adjusting the errors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Outline: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70852284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ar-EG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State the accounting equation, and define its components.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86E1AB8-2B6E-06A9-D2F3-A0D97142AD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8488" y="3515477"/>
            <a:ext cx="2057400" cy="914400"/>
          </a:xfrm>
          <a:prstGeom prst="rect">
            <a:avLst/>
          </a:prstGeom>
          <a:solidFill>
            <a:srgbClr val="CBDCFF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182562" tIns="0" rIns="182562" bIns="64008" anchor="ctr" anchorCtr="0"/>
          <a:lstStyle/>
          <a:p>
            <a:pPr algn="ctr">
              <a:spcBef>
                <a:spcPts val="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b="1" dirty="0">
                <a:latin typeface="Liberation Sans" panose="020B0604020202020204" pitchFamily="34" charset="0"/>
              </a:rPr>
              <a:t>Assets</a:t>
            </a: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825CB585-B8B3-0EC3-03E8-2DCA39B537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1688" y="3515477"/>
            <a:ext cx="2057400" cy="914400"/>
          </a:xfrm>
          <a:prstGeom prst="rect">
            <a:avLst/>
          </a:prstGeom>
          <a:solidFill>
            <a:srgbClr val="CBDCFF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182562" tIns="0" rIns="182562" bIns="64008" anchor="ctr" anchorCtr="0"/>
          <a:lstStyle>
            <a:defPPr>
              <a:defRPr lang="en-US"/>
            </a:defPPr>
            <a:lvl1pPr>
              <a:spcBef>
                <a:spcPts val="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 b="1">
                <a:latin typeface="Liberation Sans" panose="020B0604020202020204" pitchFamily="34" charset="0"/>
              </a:defRPr>
            </a:lvl1pPr>
          </a:lstStyle>
          <a:p>
            <a:pPr algn="ctr"/>
            <a:r>
              <a:rPr lang="en-US" dirty="0"/>
              <a:t>Liabilities</a:t>
            </a: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052E69D9-B077-FBA4-E85C-16913BF05E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8688" y="3515477"/>
            <a:ext cx="2438400" cy="914400"/>
          </a:xfrm>
          <a:prstGeom prst="rect">
            <a:avLst/>
          </a:prstGeom>
          <a:solidFill>
            <a:srgbClr val="CBDCFF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182562" tIns="0" rIns="182562" bIns="64008" anchor="ctr" anchorCtr="0"/>
          <a:lstStyle>
            <a:defPPr>
              <a:defRPr lang="en-US"/>
            </a:defPPr>
            <a:lvl1pPr>
              <a:spcBef>
                <a:spcPts val="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 b="1">
                <a:latin typeface="Liberation Sans" panose="020B0604020202020204" pitchFamily="34" charset="0"/>
              </a:defRPr>
            </a:lvl1pPr>
          </a:lstStyle>
          <a:p>
            <a:pPr algn="ctr"/>
            <a:r>
              <a:rPr lang="en-US" dirty="0"/>
              <a:t>Owner's Equity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8288" y="3747252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Liberation Sans" panose="020B0604020202020204" pitchFamily="34" charset="0"/>
              </a:rPr>
              <a:t>=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8E0DD930-12F9-72B1-2949-4AAEE255F9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5288" y="3732965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Liberation Sans" panose="020B0604020202020204" pitchFamily="34" charset="0"/>
              </a:rPr>
              <a:t>+</a:t>
            </a: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DD7F36C3-1A68-9300-AA1B-F76FCDF62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4188" y="2297435"/>
            <a:ext cx="777240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Basic Accounting Equation</a:t>
            </a:r>
          </a:p>
        </p:txBody>
      </p:sp>
    </p:spTree>
    <p:extLst>
      <p:ext uri="{BB962C8B-B14F-4D97-AF65-F5344CB8AC3E}">
        <p14:creationId xmlns:p14="http://schemas.microsoft.com/office/powerpoint/2010/main" val="260843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ar-EG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State the accounting equation, and define its components.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DD7F36C3-1A68-9300-AA1B-F76FCDF62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8900" y="2126441"/>
            <a:ext cx="777240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Basic Accounting Equation</a:t>
            </a: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2339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Provides the </a:t>
            </a:r>
            <a:r>
              <a:rPr lang="en-US" altLang="en-US" sz="2100" dirty="0">
                <a:solidFill>
                  <a:srgbClr val="0070C0"/>
                </a:solidFill>
                <a:latin typeface="Liberation Sans" panose="020B0604020202020204" pitchFamily="34" charset="0"/>
              </a:rPr>
              <a:t>underlying framework</a:t>
            </a:r>
            <a:r>
              <a:rPr lang="en-US" altLang="en-US" sz="21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 for recording and summarizing economic events.</a:t>
            </a:r>
          </a:p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Assets are claimed by either creditors or owners.</a:t>
            </a:r>
          </a:p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If a business is liquidated, claims of creditors must be paid before ownership claims.</a:t>
            </a:r>
          </a:p>
        </p:txBody>
      </p:sp>
    </p:spTree>
    <p:extLst>
      <p:ext uri="{BB962C8B-B14F-4D97-AF65-F5344CB8AC3E}">
        <p14:creationId xmlns:p14="http://schemas.microsoft.com/office/powerpoint/2010/main" val="356050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ar-EG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State the accounting equation, and define its components.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AEBFDC16-F5B8-A32F-F73E-E62AC3B9B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4100" y="2035396"/>
            <a:ext cx="2057400" cy="914400"/>
          </a:xfrm>
          <a:prstGeom prst="rect">
            <a:avLst/>
          </a:prstGeom>
          <a:solidFill>
            <a:srgbClr val="FFFFFF"/>
          </a:solidFill>
          <a:ln w="28575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182562" tIns="0" rIns="182562" bIns="64008" anchor="ctr" anchorCtr="0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Assets</a:t>
            </a:r>
          </a:p>
        </p:txBody>
      </p:sp>
      <p:sp>
        <p:nvSpPr>
          <p:cNvPr id="22" name="Text Box 7">
            <a:extLst>
              <a:ext uri="{FF2B5EF4-FFF2-40B4-BE49-F238E27FC236}">
                <a16:creationId xmlns:a16="http://schemas.microsoft.com/office/drawing/2014/main" id="{0E36F8F8-9107-5448-1F36-3615927724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3700" y="4016596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2400" b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23" name="Text Box 3">
            <a:extLst>
              <a:ext uri="{FF2B5EF4-FFF2-40B4-BE49-F238E27FC236}">
                <a16:creationId xmlns:a16="http://schemas.microsoft.com/office/drawing/2014/main" id="{D2C74B8B-4CA8-11CD-85A0-79660691D7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7300" y="2035396"/>
            <a:ext cx="2057400" cy="914400"/>
          </a:xfrm>
          <a:prstGeom prst="rect">
            <a:avLst/>
          </a:prstGeom>
          <a:solidFill>
            <a:srgbClr val="CBDCFF"/>
          </a:solidFill>
          <a:ln w="28575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182562" tIns="0" rIns="182562" bIns="64008" anchor="ctr" anchorCtr="0"/>
          <a:lstStyle>
            <a:defPPr>
              <a:defRPr lang="en-US"/>
            </a:defPPr>
            <a:lvl1pPr>
              <a:spcBef>
                <a:spcPts val="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 b="1">
                <a:latin typeface="Liberation Sans" panose="020B0604020202020204" pitchFamily="34" charset="0"/>
              </a:defRPr>
            </a:lvl1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Liabilities</a:t>
            </a:r>
          </a:p>
        </p:txBody>
      </p:sp>
      <p:sp>
        <p:nvSpPr>
          <p:cNvPr id="24" name="Text Box 4">
            <a:extLst>
              <a:ext uri="{FF2B5EF4-FFF2-40B4-BE49-F238E27FC236}">
                <a16:creationId xmlns:a16="http://schemas.microsoft.com/office/drawing/2014/main" id="{43CE88C1-F392-A99F-E30E-75A28DA4CA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34300" y="2035396"/>
            <a:ext cx="2438400" cy="914400"/>
          </a:xfrm>
          <a:prstGeom prst="rect">
            <a:avLst/>
          </a:prstGeom>
          <a:solidFill>
            <a:srgbClr val="CBDCFF"/>
          </a:solidFill>
          <a:ln w="28575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182562" tIns="0" rIns="182562" bIns="64008" anchor="ctr" anchorCtr="0"/>
          <a:lstStyle>
            <a:defPPr>
              <a:defRPr lang="en-US"/>
            </a:defPPr>
            <a:lvl1pPr>
              <a:spcBef>
                <a:spcPts val="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 b="1">
                <a:latin typeface="Liberation Sans" panose="020B0604020202020204" pitchFamily="34" charset="0"/>
              </a:defRPr>
            </a:lvl1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Owner's Equity</a:t>
            </a:r>
          </a:p>
        </p:txBody>
      </p:sp>
      <p:sp>
        <p:nvSpPr>
          <p:cNvPr id="26" name="Rectangle 5">
            <a:extLst>
              <a:ext uri="{FF2B5EF4-FFF2-40B4-BE49-F238E27FC236}">
                <a16:creationId xmlns:a16="http://schemas.microsoft.com/office/drawing/2014/main" id="{ADC92B66-0968-1C26-EEF2-4AE8C36354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3900" y="2267171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Liberation Sans" panose="020B0604020202020204" pitchFamily="34" charset="0"/>
              </a:rPr>
              <a:t>=</a:t>
            </a:r>
          </a:p>
        </p:txBody>
      </p:sp>
      <p:sp>
        <p:nvSpPr>
          <p:cNvPr id="27" name="Rectangle 6">
            <a:extLst>
              <a:ext uri="{FF2B5EF4-FFF2-40B4-BE49-F238E27FC236}">
                <a16:creationId xmlns:a16="http://schemas.microsoft.com/office/drawing/2014/main" id="{0EED6356-DF3E-8CF1-7F56-3FCF3305BD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0900" y="2252884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Liberation Sans" panose="020B0604020202020204" pitchFamily="34" charset="0"/>
              </a:rPr>
              <a:t>+</a:t>
            </a:r>
          </a:p>
        </p:txBody>
      </p:sp>
      <p:sp>
        <p:nvSpPr>
          <p:cNvPr id="28" name="Text Box 11">
            <a:extLst>
              <a:ext uri="{FF2B5EF4-FFF2-40B4-BE49-F238E27FC236}">
                <a16:creationId xmlns:a16="http://schemas.microsoft.com/office/drawing/2014/main" id="{B1D23295-0F69-89CC-A58C-0F52DB14E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2893" y="3939672"/>
            <a:ext cx="8229600" cy="1581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lvl="1" eaLnBrk="0" fontAlgn="base" hangingPunct="0">
              <a:lnSpc>
                <a:spcPct val="120000"/>
              </a:lnSpc>
              <a:spcBef>
                <a:spcPts val="1200"/>
              </a:spcBef>
              <a:spcAft>
                <a:spcPct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Resources a business owns.</a:t>
            </a:r>
          </a:p>
          <a:p>
            <a:pPr lvl="1" eaLnBrk="0" fontAlgn="base" hangingPunct="0">
              <a:lnSpc>
                <a:spcPct val="120000"/>
              </a:lnSpc>
              <a:spcBef>
                <a:spcPts val="1200"/>
              </a:spcBef>
              <a:spcAft>
                <a:spcPct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Provide future services or benefits.</a:t>
            </a:r>
          </a:p>
          <a:p>
            <a:pPr lvl="1" eaLnBrk="0" fontAlgn="base" hangingPunct="0">
              <a:lnSpc>
                <a:spcPct val="120000"/>
              </a:lnSpc>
              <a:spcBef>
                <a:spcPts val="1200"/>
              </a:spcBef>
              <a:spcAft>
                <a:spcPct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Cash, Supplies, Equipment, etc.</a:t>
            </a:r>
          </a:p>
        </p:txBody>
      </p:sp>
      <p:sp>
        <p:nvSpPr>
          <p:cNvPr id="29" name="Text Box 3">
            <a:extLst>
              <a:ext uri="{FF2B5EF4-FFF2-40B4-BE49-F238E27FC236}">
                <a16:creationId xmlns:a16="http://schemas.microsoft.com/office/drawing/2014/main" id="{FC395289-88B0-03F3-856C-012C50D72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7258" y="3293277"/>
            <a:ext cx="777240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dirty="0">
                <a:solidFill>
                  <a:srgbClr val="FF0000"/>
                </a:solidFill>
                <a:latin typeface="Liberation Sans" panose="020B0604020202020204" pitchFamily="34" charset="0"/>
              </a:rPr>
              <a:t>Assets</a:t>
            </a:r>
          </a:p>
        </p:txBody>
      </p:sp>
    </p:spTree>
    <p:extLst>
      <p:ext uri="{BB962C8B-B14F-4D97-AF65-F5344CB8AC3E}">
        <p14:creationId xmlns:p14="http://schemas.microsoft.com/office/powerpoint/2010/main" val="99508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ar-EG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State the accounting equation, and define its components.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1" name="Text Box 7">
            <a:extLst>
              <a:ext uri="{FF2B5EF4-FFF2-40B4-BE49-F238E27FC236}">
                <a16:creationId xmlns:a16="http://schemas.microsoft.com/office/drawing/2014/main" id="{A3D46CF9-B427-9BB6-637C-B63723FD9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7021" y="3913635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2400" b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DEF446A1-C6EA-230E-09AE-7FCA381168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7421" y="1932435"/>
            <a:ext cx="2057400" cy="914400"/>
          </a:xfrm>
          <a:prstGeom prst="rect">
            <a:avLst/>
          </a:prstGeom>
          <a:solidFill>
            <a:srgbClr val="CBDCFF"/>
          </a:solidFill>
          <a:ln w="28575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182562" tIns="0" rIns="182562" bIns="64008" anchor="ctr" anchorCtr="0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Assets</a:t>
            </a:r>
          </a:p>
        </p:txBody>
      </p:sp>
      <p:sp>
        <p:nvSpPr>
          <p:cNvPr id="15" name="Text Box 3">
            <a:extLst>
              <a:ext uri="{FF2B5EF4-FFF2-40B4-BE49-F238E27FC236}">
                <a16:creationId xmlns:a16="http://schemas.microsoft.com/office/drawing/2014/main" id="{65BFBC4F-5557-05CA-FCD7-DBC436CE1D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0621" y="1932435"/>
            <a:ext cx="2057400" cy="914400"/>
          </a:xfrm>
          <a:prstGeom prst="rect">
            <a:avLst/>
          </a:prstGeom>
          <a:solidFill>
            <a:srgbClr val="FFFFFF"/>
          </a:solidFill>
          <a:ln w="28575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182562" tIns="0" rIns="182562" bIns="64008" anchor="ctr" anchorCtr="0"/>
          <a:lstStyle>
            <a:defPPr>
              <a:defRPr lang="en-US"/>
            </a:defPPr>
            <a:lvl1pPr>
              <a:spcBef>
                <a:spcPts val="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 b="1">
                <a:latin typeface="Liberation Sans" panose="020B0604020202020204" pitchFamily="34" charset="0"/>
              </a:defRPr>
            </a:lvl1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Liabilities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2BF932D4-3516-C921-FC77-37CD78A46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7621" y="1932435"/>
            <a:ext cx="2438400" cy="914400"/>
          </a:xfrm>
          <a:prstGeom prst="rect">
            <a:avLst/>
          </a:prstGeom>
          <a:solidFill>
            <a:srgbClr val="CBDCFF"/>
          </a:solidFill>
          <a:ln w="28575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182562" tIns="0" rIns="182562" bIns="64008" anchor="ctr" anchorCtr="0"/>
          <a:lstStyle>
            <a:defPPr>
              <a:defRPr lang="en-US"/>
            </a:defPPr>
            <a:lvl1pPr>
              <a:spcBef>
                <a:spcPts val="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 b="1">
                <a:latin typeface="Liberation Sans" panose="020B0604020202020204" pitchFamily="34" charset="0"/>
              </a:defRPr>
            </a:lvl1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Owner's Equity</a:t>
            </a: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DEBB6017-0B9B-C76A-29FC-5EF478730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7221" y="2164210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Liberation Sans" panose="020B0604020202020204" pitchFamily="34" charset="0"/>
              </a:rPr>
              <a:t>=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08BBEEE2-7693-AAC3-EE18-519250AAE7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4221" y="2149923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Liberation Sans" panose="020B0604020202020204" pitchFamily="34" charset="0"/>
              </a:rPr>
              <a:t>+</a:t>
            </a:r>
          </a:p>
        </p:txBody>
      </p:sp>
      <p:sp>
        <p:nvSpPr>
          <p:cNvPr id="19" name="Text Box 11">
            <a:extLst>
              <a:ext uri="{FF2B5EF4-FFF2-40B4-BE49-F238E27FC236}">
                <a16:creationId xmlns:a16="http://schemas.microsoft.com/office/drawing/2014/main" id="{F2ABEEE6-E4DA-48E6-C00E-1521E05A05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155" y="3756548"/>
            <a:ext cx="8229600" cy="2055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lvl="1" eaLnBrk="0" fontAlgn="base" hangingPunct="0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Claims against assets (debts and obligations).</a:t>
            </a:r>
          </a:p>
          <a:p>
            <a:pPr lvl="1" eaLnBrk="0" fontAlgn="base" hangingPunct="0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Creditors (party to whom money is owed).</a:t>
            </a:r>
          </a:p>
          <a:p>
            <a:pPr lvl="1" eaLnBrk="0" fontAlgn="base" hangingPunct="0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Accounts Payable, Notes Payable, Salaries and Wages Payable, etc.</a:t>
            </a:r>
          </a:p>
        </p:txBody>
      </p:sp>
      <p:sp>
        <p:nvSpPr>
          <p:cNvPr id="20" name="Text Box 3">
            <a:extLst>
              <a:ext uri="{FF2B5EF4-FFF2-40B4-BE49-F238E27FC236}">
                <a16:creationId xmlns:a16="http://schemas.microsoft.com/office/drawing/2014/main" id="{6B5DBF4E-6500-DD06-4526-3CADB8952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2346" y="3141587"/>
            <a:ext cx="777240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defPPr>
              <a:defRPr lang="en-US"/>
            </a:defPPr>
            <a:lvl1pPr algn="l">
              <a:buClrTx/>
              <a:buSzTx/>
              <a:buFontTx/>
              <a:buNone/>
              <a:defRPr sz="2800" b="1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0" marR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Liabilities</a:t>
            </a:r>
          </a:p>
        </p:txBody>
      </p:sp>
    </p:spTree>
    <p:extLst>
      <p:ext uri="{BB962C8B-B14F-4D97-AF65-F5344CB8AC3E}">
        <p14:creationId xmlns:p14="http://schemas.microsoft.com/office/powerpoint/2010/main" val="262816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ar-EG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State the accounting equation, and define its components.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4" name="Text Box 7">
            <a:extLst>
              <a:ext uri="{FF2B5EF4-FFF2-40B4-BE49-F238E27FC236}">
                <a16:creationId xmlns:a16="http://schemas.microsoft.com/office/drawing/2014/main" id="{38528F92-3DD4-CCAB-FDD1-3E6E8DD090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3100" y="4050106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2400" b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7A40213B-8199-ED17-7673-EB13FA4429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900" y="3349246"/>
            <a:ext cx="403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Owner's Equity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8C0D2211-12DD-5804-4945-99D09B35EF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3500" y="2068906"/>
            <a:ext cx="2057400" cy="914400"/>
          </a:xfrm>
          <a:prstGeom prst="rect">
            <a:avLst/>
          </a:prstGeom>
          <a:solidFill>
            <a:srgbClr val="CBDCFF"/>
          </a:solidFill>
          <a:ln w="28575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182562" tIns="0" rIns="182562" bIns="64008" anchor="ctr" anchorCtr="0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Assets</a:t>
            </a:r>
          </a:p>
        </p:txBody>
      </p:sp>
      <p:sp>
        <p:nvSpPr>
          <p:cNvPr id="9" name="Text Box 3">
            <a:extLst>
              <a:ext uri="{FF2B5EF4-FFF2-40B4-BE49-F238E27FC236}">
                <a16:creationId xmlns:a16="http://schemas.microsoft.com/office/drawing/2014/main" id="{4B7F3221-FD98-7F00-B4B8-F9F7BB97F1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6700" y="2068906"/>
            <a:ext cx="2057400" cy="914400"/>
          </a:xfrm>
          <a:prstGeom prst="rect">
            <a:avLst/>
          </a:prstGeom>
          <a:solidFill>
            <a:srgbClr val="CBDCFF"/>
          </a:solidFill>
          <a:ln w="28575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182562" tIns="0" rIns="182562" bIns="64008" anchor="ctr" anchorCtr="0"/>
          <a:lstStyle>
            <a:defPPr>
              <a:defRPr lang="en-US"/>
            </a:defPPr>
            <a:lvl1pPr>
              <a:spcBef>
                <a:spcPts val="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 b="1">
                <a:latin typeface="Liberation Sans" panose="020B0604020202020204" pitchFamily="34" charset="0"/>
              </a:defRPr>
            </a:lvl1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Liabilities</a:t>
            </a:r>
          </a:p>
        </p:txBody>
      </p:sp>
      <p:sp>
        <p:nvSpPr>
          <p:cNvPr id="11" name="Text Box 4">
            <a:extLst>
              <a:ext uri="{FF2B5EF4-FFF2-40B4-BE49-F238E27FC236}">
                <a16:creationId xmlns:a16="http://schemas.microsoft.com/office/drawing/2014/main" id="{A2105CD9-010D-18C5-556E-8B54FE675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3700" y="2068906"/>
            <a:ext cx="2438400" cy="914400"/>
          </a:xfrm>
          <a:prstGeom prst="rect">
            <a:avLst/>
          </a:prstGeom>
          <a:solidFill>
            <a:srgbClr val="FFFFFF"/>
          </a:solidFill>
          <a:ln w="28575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182562" tIns="0" rIns="182562" bIns="64008" anchor="ctr" anchorCtr="0"/>
          <a:lstStyle>
            <a:defPPr>
              <a:defRPr lang="en-US"/>
            </a:defPPr>
            <a:lvl1pPr>
              <a:spcBef>
                <a:spcPts val="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 b="1">
                <a:latin typeface="Liberation Sans" panose="020B0604020202020204" pitchFamily="34" charset="0"/>
              </a:defRPr>
            </a:lvl1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Owner's Equity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AC9D7292-2FD2-374F-9BE5-0C71E46128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3300" y="2300681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Liberation Sans" panose="020B0604020202020204" pitchFamily="34" charset="0"/>
              </a:rPr>
              <a:t>=</a:t>
            </a: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B11A7036-C75C-6057-408D-C7ED32E70C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0300" y="2286394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Liberation Sans" panose="020B0604020202020204" pitchFamily="34" charset="0"/>
              </a:rPr>
              <a:t>+</a:t>
            </a:r>
          </a:p>
        </p:txBody>
      </p:sp>
      <p:sp>
        <p:nvSpPr>
          <p:cNvPr id="15" name="Text Box 11">
            <a:extLst>
              <a:ext uri="{FF2B5EF4-FFF2-40B4-BE49-F238E27FC236}">
                <a16:creationId xmlns:a16="http://schemas.microsoft.com/office/drawing/2014/main" id="{4FBFC143-608B-DE94-7A1F-73E4460BD1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1100" y="3946919"/>
            <a:ext cx="82296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lvl="1" eaLnBrk="0" fontAlgn="base" hangingPunct="0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Ownership claim on total assets.</a:t>
            </a:r>
          </a:p>
          <a:p>
            <a:pPr lvl="1" eaLnBrk="0" fontAlgn="base" hangingPunct="0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Referred to as residual equity.</a:t>
            </a:r>
          </a:p>
          <a:p>
            <a:pPr lvl="1" eaLnBrk="0" fontAlgn="base" hangingPunct="0">
              <a:lnSpc>
                <a:spcPct val="120000"/>
              </a:lnSpc>
              <a:spcBef>
                <a:spcPct val="30000"/>
              </a:spcBef>
              <a:spcAft>
                <a:spcPct val="1000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Investment by owners and revenues (+)</a:t>
            </a:r>
          </a:p>
          <a:p>
            <a:pPr lvl="1" eaLnBrk="0" fontAlgn="base" hangingPunct="0">
              <a:lnSpc>
                <a:spcPct val="120000"/>
              </a:lnSpc>
              <a:spcBef>
                <a:spcPct val="30000"/>
              </a:spcBef>
              <a:spcAft>
                <a:spcPct val="1000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70C0"/>
                </a:solidFill>
                <a:latin typeface="Liberation Sans" panose="020B0604020202020204" pitchFamily="34" charset="0"/>
              </a:rPr>
              <a:t>Drawings and expenses (-).</a:t>
            </a:r>
          </a:p>
        </p:txBody>
      </p:sp>
    </p:spTree>
    <p:extLst>
      <p:ext uri="{BB962C8B-B14F-4D97-AF65-F5344CB8AC3E}">
        <p14:creationId xmlns:p14="http://schemas.microsoft.com/office/powerpoint/2010/main" val="148649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State the accounting equation, and define its components.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A4B5747E-9A5A-D04D-7390-B304752E1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9520" y="1942826"/>
            <a:ext cx="6477000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/>
          <a:p>
            <a:pPr algn="l"/>
            <a:r>
              <a:rPr lang="en-US" altLang="en-US" sz="32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Owner’s Equity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8C62F0CB-D800-041E-6EB3-1DF134118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4275" y="2590610"/>
            <a:ext cx="8153400" cy="5347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5000"/>
              </a:spcBef>
              <a:buSzPct val="80000"/>
            </a:pPr>
            <a:r>
              <a:rPr lang="en-US" altLang="en-US" sz="2500" b="1" dirty="0">
                <a:latin typeface="Liberation Sans" panose="020B0604020202020204" pitchFamily="34" charset="0"/>
              </a:rPr>
              <a:t>Increases in Owner’s Equity</a:t>
            </a:r>
            <a:endParaRPr lang="en-US" altLang="en-US" sz="2500" dirty="0">
              <a:latin typeface="Liberation Sans" panose="020B0604020202020204" pitchFamily="34" charset="0"/>
            </a:endParaRPr>
          </a:p>
        </p:txBody>
      </p:sp>
      <p:sp>
        <p:nvSpPr>
          <p:cNvPr id="9" name="Text Box 3">
            <a:extLst>
              <a:ext uri="{FF2B5EF4-FFF2-40B4-BE49-F238E27FC236}">
                <a16:creationId xmlns:a16="http://schemas.microsoft.com/office/drawing/2014/main" id="{DBD186A6-7C65-E4AB-9D4A-FC59D97D1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8232" y="3269623"/>
            <a:ext cx="9192898" cy="228299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463550" indent="-46355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146175" indent="-4635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ts val="3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b="1" dirty="0">
                <a:solidFill>
                  <a:srgbClr val="0000CC"/>
                </a:solidFill>
                <a:latin typeface="Liberation Sans" panose="020B0604020202020204" pitchFamily="34" charset="0"/>
              </a:rPr>
              <a:t>Investments by owner 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are the assets the owner puts into the business.</a:t>
            </a:r>
          </a:p>
          <a:p>
            <a:pPr algn="l">
              <a:lnSpc>
                <a:spcPts val="3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b="1" dirty="0">
                <a:solidFill>
                  <a:srgbClr val="0000CC"/>
                </a:solidFill>
                <a:latin typeface="Liberation Sans" panose="020B0604020202020204" pitchFamily="34" charset="0"/>
              </a:rPr>
              <a:t>Revenues</a:t>
            </a:r>
            <a:r>
              <a:rPr lang="en-US" altLang="en-US" sz="2100" b="1" dirty="0">
                <a:solidFill>
                  <a:srgbClr val="00FFFF"/>
                </a:solidFill>
                <a:latin typeface="Liberation Sans" panose="020B0604020202020204" pitchFamily="34" charset="0"/>
              </a:rPr>
              <a:t> 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result from business activities entered into for the purpose of earning income.</a:t>
            </a:r>
          </a:p>
          <a:p>
            <a:pPr lvl="1" algn="l">
              <a:lnSpc>
                <a:spcPts val="3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Arial" panose="020B0604020202020204" pitchFamily="34" charset="0"/>
              <a:buChar char="►"/>
            </a:pPr>
            <a:r>
              <a:rPr lang="en-US" altLang="en-US" sz="19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Common sources of revenue</a:t>
            </a:r>
            <a:r>
              <a:rPr lang="en-US" altLang="en-US" sz="1900" dirty="0">
                <a:solidFill>
                  <a:srgbClr val="000000"/>
                </a:solidFill>
                <a:latin typeface="Liberation Sans" panose="020B0604020202020204" pitchFamily="34" charset="0"/>
              </a:rPr>
              <a:t> are: sales, fees, services, commissions, interest, dividends, royalties, and rent.</a:t>
            </a:r>
          </a:p>
        </p:txBody>
      </p:sp>
    </p:spTree>
    <p:extLst>
      <p:ext uri="{BB962C8B-B14F-4D97-AF65-F5344CB8AC3E}">
        <p14:creationId xmlns:p14="http://schemas.microsoft.com/office/powerpoint/2010/main" val="386219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State the accounting equation, and define its components.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A4B5747E-9A5A-D04D-7390-B304752E1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9520" y="1942826"/>
            <a:ext cx="6477000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/>
          <a:p>
            <a:pPr algn="l"/>
            <a:r>
              <a:rPr lang="en-US" altLang="en-US" sz="32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Owner’s Equity</a:t>
            </a:r>
          </a:p>
        </p:txBody>
      </p:sp>
      <p:sp>
        <p:nvSpPr>
          <p:cNvPr id="9" name="Text Box 3">
            <a:extLst>
              <a:ext uri="{FF2B5EF4-FFF2-40B4-BE49-F238E27FC236}">
                <a16:creationId xmlns:a16="http://schemas.microsoft.com/office/drawing/2014/main" id="{DBD186A6-7C65-E4AB-9D4A-FC59D97D1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8232" y="3269623"/>
            <a:ext cx="9975272" cy="228299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463550" indent="-46355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146175" indent="-4635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ts val="3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b="1" dirty="0">
                <a:solidFill>
                  <a:srgbClr val="0000CC"/>
                </a:solidFill>
                <a:latin typeface="Liberation Sans" panose="020B0604020202020204" pitchFamily="34" charset="0"/>
              </a:rPr>
              <a:t>Drawings  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An owner may withdraw cash or other assets for personal use.</a:t>
            </a:r>
          </a:p>
          <a:p>
            <a:pPr algn="l">
              <a:lnSpc>
                <a:spcPts val="3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b="1" dirty="0">
                <a:solidFill>
                  <a:srgbClr val="0000CC"/>
                </a:solidFill>
                <a:latin typeface="Liberation Sans" panose="020B0604020202020204" pitchFamily="34" charset="0"/>
              </a:rPr>
              <a:t>Expenses </a:t>
            </a:r>
            <a:r>
              <a:rPr lang="en-US" altLang="en-US" sz="2000" dirty="0">
                <a:solidFill>
                  <a:srgbClr val="000000"/>
                </a:solidFill>
                <a:latin typeface="Liberation Sans" panose="020B0604020202020204" pitchFamily="34" charset="0"/>
              </a:rPr>
              <a:t>are the cost of assets consumed or services used in the process of earning revenue.</a:t>
            </a:r>
            <a:endParaRPr lang="en-US" altLang="en-US" sz="2100" dirty="0">
              <a:solidFill>
                <a:srgbClr val="000000"/>
              </a:solidFill>
              <a:latin typeface="Liberation Sans" panose="020B0604020202020204" pitchFamily="34" charset="0"/>
            </a:endParaRPr>
          </a:p>
          <a:p>
            <a:pPr lvl="1" algn="l">
              <a:lnSpc>
                <a:spcPts val="3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Arial" panose="020B0604020202020204" pitchFamily="34" charset="0"/>
              <a:buChar char="►"/>
            </a:pPr>
            <a:r>
              <a:rPr lang="en-US" altLang="en-US" sz="19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Common expenses</a:t>
            </a:r>
            <a:r>
              <a:rPr lang="en-US" altLang="en-US" sz="1900" dirty="0">
                <a:solidFill>
                  <a:srgbClr val="000000"/>
                </a:solidFill>
                <a:latin typeface="Liberation Sans" panose="020B0604020202020204" pitchFamily="34" charset="0"/>
              </a:rPr>
              <a:t> are: salaries expense, rent expense, utilities expense, tax expense, etc.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D97A8653-E259-086C-3FBD-6F636630A6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4232" y="2630890"/>
            <a:ext cx="8153400" cy="5349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5000"/>
              </a:spcBef>
              <a:buSzPct val="80000"/>
            </a:pPr>
            <a:r>
              <a:rPr lang="en-US" altLang="en-US" sz="2500" b="1" dirty="0">
                <a:latin typeface="Liberation Sans" panose="020B0604020202020204" pitchFamily="34" charset="0"/>
              </a:rPr>
              <a:t>Decreases in Owner’s Equity</a:t>
            </a:r>
            <a:endParaRPr lang="en-US" altLang="en-US" sz="2500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7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State the accounting equation, and define its components.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4" name="Picture 15">
            <a:extLst>
              <a:ext uri="{FF2B5EF4-FFF2-40B4-BE49-F238E27FC236}">
                <a16:creationId xmlns:a16="http://schemas.microsoft.com/office/drawing/2014/main" id="{354E5699-30D0-1D6A-845E-A16C37A01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223" y="3193004"/>
            <a:ext cx="9163152" cy="1218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Box 5">
            <a:extLst>
              <a:ext uri="{FF2B5EF4-FFF2-40B4-BE49-F238E27FC236}">
                <a16:creationId xmlns:a16="http://schemas.microsoft.com/office/drawing/2014/main" id="{2DD38AD5-8A72-DB39-A092-E18B04499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068" y="2249564"/>
            <a:ext cx="6076848" cy="46166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en-US" altLang="en-US" b="1" dirty="0">
                <a:latin typeface="Liberation Sans" panose="020B0604020202020204" pitchFamily="34" charset="0"/>
              </a:rPr>
              <a:t>Expanded accounting equation</a:t>
            </a:r>
            <a:endParaRPr lang="en-US" alt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14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State the accounting equation, and define its components.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5029" y="3502886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4" name="Text Box 19">
            <a:extLst>
              <a:ext uri="{FF2B5EF4-FFF2-40B4-BE49-F238E27FC236}">
                <a16:creationId xmlns:a16="http://schemas.microsoft.com/office/drawing/2014/main" id="{79E12792-B19F-1190-638E-70C5D69C21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5963511"/>
            <a:ext cx="1828800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Expense</a:t>
            </a:r>
          </a:p>
        </p:txBody>
      </p:sp>
      <p:sp>
        <p:nvSpPr>
          <p:cNvPr id="11" name="Text Box 20">
            <a:extLst>
              <a:ext uri="{FF2B5EF4-FFF2-40B4-BE49-F238E27FC236}">
                <a16:creationId xmlns:a16="http://schemas.microsoft.com/office/drawing/2014/main" id="{D00D3AD1-7EFE-513C-833D-2265FEFCE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5963511"/>
            <a:ext cx="1828800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Decrease</a:t>
            </a:r>
          </a:p>
        </p:txBody>
      </p:sp>
      <p:sp>
        <p:nvSpPr>
          <p:cNvPr id="13" name="Text Box 13">
            <a:extLst>
              <a:ext uri="{FF2B5EF4-FFF2-40B4-BE49-F238E27FC236}">
                <a16:creationId xmlns:a16="http://schemas.microsoft.com/office/drawing/2014/main" id="{F230B765-0C2B-247C-C68D-D37655BD31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3883886"/>
            <a:ext cx="1828800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Expense</a:t>
            </a:r>
          </a:p>
        </p:txBody>
      </p:sp>
      <p:sp>
        <p:nvSpPr>
          <p:cNvPr id="14" name="Text Box 14">
            <a:extLst>
              <a:ext uri="{FF2B5EF4-FFF2-40B4-BE49-F238E27FC236}">
                <a16:creationId xmlns:a16="http://schemas.microsoft.com/office/drawing/2014/main" id="{BFF0F845-4560-A1DA-CC2F-8550DBBBD3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3883886"/>
            <a:ext cx="1828800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Decrease</a:t>
            </a: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D61F85E2-DC30-3482-709C-A78BC1604D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4493486"/>
            <a:ext cx="1828800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Revenue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246BDA1A-E3F1-8038-9008-B96FB661C1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4493486"/>
            <a:ext cx="1828800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Increase</a:t>
            </a:r>
          </a:p>
        </p:txBody>
      </p:sp>
      <p:sp>
        <p:nvSpPr>
          <p:cNvPr id="21" name="Rectangle 21">
            <a:extLst>
              <a:ext uri="{FF2B5EF4-FFF2-40B4-BE49-F238E27FC236}">
                <a16:creationId xmlns:a16="http://schemas.microsoft.com/office/drawing/2014/main" id="{C4F851C3-9D44-059A-5443-F31B5FC67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3960086"/>
            <a:ext cx="1905000" cy="457200"/>
          </a:xfrm>
          <a:prstGeom prst="rect">
            <a:avLst/>
          </a:prstGeom>
          <a:solidFill>
            <a:schemeClr val="bg1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22" name="Rectangle 22">
            <a:extLst>
              <a:ext uri="{FF2B5EF4-FFF2-40B4-BE49-F238E27FC236}">
                <a16:creationId xmlns:a16="http://schemas.microsoft.com/office/drawing/2014/main" id="{29267577-17C2-B2D4-30AD-9A64857D05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3960086"/>
            <a:ext cx="1905000" cy="457200"/>
          </a:xfrm>
          <a:prstGeom prst="rect">
            <a:avLst/>
          </a:prstGeom>
          <a:solidFill>
            <a:schemeClr val="bg1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23" name="Rectangle 23">
            <a:extLst>
              <a:ext uri="{FF2B5EF4-FFF2-40B4-BE49-F238E27FC236}">
                <a16:creationId xmlns:a16="http://schemas.microsoft.com/office/drawing/2014/main" id="{8C37892E-6A7A-D74C-20C3-DEA0E3608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4569686"/>
            <a:ext cx="1905000" cy="457200"/>
          </a:xfrm>
          <a:prstGeom prst="rect">
            <a:avLst/>
          </a:prstGeom>
          <a:solidFill>
            <a:schemeClr val="bg1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24" name="Rectangle 24">
            <a:extLst>
              <a:ext uri="{FF2B5EF4-FFF2-40B4-BE49-F238E27FC236}">
                <a16:creationId xmlns:a16="http://schemas.microsoft.com/office/drawing/2014/main" id="{0B74DBBA-5B60-E273-3F9F-CA7168E0AC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4569686"/>
            <a:ext cx="1905000" cy="457200"/>
          </a:xfrm>
          <a:prstGeom prst="rect">
            <a:avLst/>
          </a:prstGeom>
          <a:solidFill>
            <a:schemeClr val="bg1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28" name="Text Box 2">
            <a:extLst>
              <a:ext uri="{FF2B5EF4-FFF2-40B4-BE49-F238E27FC236}">
                <a16:creationId xmlns:a16="http://schemas.microsoft.com/office/drawing/2014/main" id="{DB4E877A-5C98-997E-20B7-4FBA8AF18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380649"/>
            <a:ext cx="22098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Classification</a:t>
            </a:r>
          </a:p>
        </p:txBody>
      </p:sp>
      <p:sp>
        <p:nvSpPr>
          <p:cNvPr id="29" name="Rectangle 3">
            <a:extLst>
              <a:ext uri="{FF2B5EF4-FFF2-40B4-BE49-F238E27FC236}">
                <a16:creationId xmlns:a16="http://schemas.microsoft.com/office/drawing/2014/main" id="{6BD989B5-7778-29FC-20DC-8CFAEE8EDB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3298" y="1848711"/>
            <a:ext cx="10356681" cy="136191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Classify the following items as investment by owner, owner’s drawings, revenue, or expenses. Then indicate whether each item increases or decreases owner’s equity.</a:t>
            </a:r>
            <a:endParaRPr lang="en-US" altLang="en-US" sz="22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30" name="Rectangle 6">
            <a:extLst>
              <a:ext uri="{FF2B5EF4-FFF2-40B4-BE49-F238E27FC236}">
                <a16:creationId xmlns:a16="http://schemas.microsoft.com/office/drawing/2014/main" id="{CA82662D-FB60-441A-42BF-C03785828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826" y="3883886"/>
            <a:ext cx="3276600" cy="109600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Rent Expense</a:t>
            </a:r>
          </a:p>
          <a:p>
            <a:pPr>
              <a:lnSpc>
                <a:spcPct val="130000"/>
              </a:lnSpc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Service Revenue</a:t>
            </a:r>
          </a:p>
        </p:txBody>
      </p:sp>
      <p:sp>
        <p:nvSpPr>
          <p:cNvPr id="31" name="Line 10">
            <a:extLst>
              <a:ext uri="{FF2B5EF4-FFF2-40B4-BE49-F238E27FC236}">
                <a16:creationId xmlns:a16="http://schemas.microsoft.com/office/drawing/2014/main" id="{456A2554-016B-97B1-7DF6-FB7DA99A10F0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1200" y="3807686"/>
            <a:ext cx="1905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2" name="Text Box 11">
            <a:extLst>
              <a:ext uri="{FF2B5EF4-FFF2-40B4-BE49-F238E27FC236}">
                <a16:creationId xmlns:a16="http://schemas.microsoft.com/office/drawing/2014/main" id="{00069B79-C068-9192-88A9-0B769B769B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3380649"/>
            <a:ext cx="22098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Effect on Equity</a:t>
            </a:r>
          </a:p>
        </p:txBody>
      </p:sp>
      <p:sp>
        <p:nvSpPr>
          <p:cNvPr id="33" name="Line 32">
            <a:extLst>
              <a:ext uri="{FF2B5EF4-FFF2-40B4-BE49-F238E27FC236}">
                <a16:creationId xmlns:a16="http://schemas.microsoft.com/office/drawing/2014/main" id="{8F633BF6-B5AD-13C8-B0D5-6350B9BC23D6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3807686"/>
            <a:ext cx="1905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22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State the accounting equation, and define its components.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5029" y="3502886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4" name="Text Box 19">
            <a:extLst>
              <a:ext uri="{FF2B5EF4-FFF2-40B4-BE49-F238E27FC236}">
                <a16:creationId xmlns:a16="http://schemas.microsoft.com/office/drawing/2014/main" id="{79E12792-B19F-1190-638E-70C5D69C21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9229" y="4757223"/>
            <a:ext cx="1828800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Expense</a:t>
            </a:r>
          </a:p>
        </p:txBody>
      </p:sp>
      <p:sp>
        <p:nvSpPr>
          <p:cNvPr id="11" name="Text Box 20">
            <a:extLst>
              <a:ext uri="{FF2B5EF4-FFF2-40B4-BE49-F238E27FC236}">
                <a16:creationId xmlns:a16="http://schemas.microsoft.com/office/drawing/2014/main" id="{D00D3AD1-7EFE-513C-833D-2265FEFCE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5300" y="4768154"/>
            <a:ext cx="1828800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Decrease</a:t>
            </a:r>
          </a:p>
        </p:txBody>
      </p:sp>
      <p:sp>
        <p:nvSpPr>
          <p:cNvPr id="17" name="Text Box 17">
            <a:extLst>
              <a:ext uri="{FF2B5EF4-FFF2-40B4-BE49-F238E27FC236}">
                <a16:creationId xmlns:a16="http://schemas.microsoft.com/office/drawing/2014/main" id="{48822EA3-8C2A-F775-8A3B-882F33D32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4051578"/>
            <a:ext cx="1828800" cy="47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Drawings</a:t>
            </a:r>
          </a:p>
        </p:txBody>
      </p:sp>
      <p:sp>
        <p:nvSpPr>
          <p:cNvPr id="18" name="Text Box 18">
            <a:extLst>
              <a:ext uri="{FF2B5EF4-FFF2-40B4-BE49-F238E27FC236}">
                <a16:creationId xmlns:a16="http://schemas.microsoft.com/office/drawing/2014/main" id="{4BA3BA1E-0441-DD21-3F0E-D95631D008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2971" y="4073592"/>
            <a:ext cx="1828800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Decrease</a:t>
            </a:r>
          </a:p>
        </p:txBody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9F12140C-EC63-FE5A-4365-A68870DDE9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4788507"/>
            <a:ext cx="1905000" cy="457200"/>
          </a:xfrm>
          <a:prstGeom prst="rect">
            <a:avLst/>
          </a:prstGeom>
          <a:solidFill>
            <a:schemeClr val="bg1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20" name="Rectangle 28">
            <a:extLst>
              <a:ext uri="{FF2B5EF4-FFF2-40B4-BE49-F238E27FC236}">
                <a16:creationId xmlns:a16="http://schemas.microsoft.com/office/drawing/2014/main" id="{834BAE65-7F93-8828-3F9D-CE7B328D58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5300" y="4784210"/>
            <a:ext cx="1905000" cy="457200"/>
          </a:xfrm>
          <a:prstGeom prst="rect">
            <a:avLst/>
          </a:prstGeom>
          <a:solidFill>
            <a:schemeClr val="bg1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26" name="Rectangle 26">
            <a:extLst>
              <a:ext uri="{FF2B5EF4-FFF2-40B4-BE49-F238E27FC236}">
                <a16:creationId xmlns:a16="http://schemas.microsoft.com/office/drawing/2014/main" id="{9C145417-6122-F105-0F86-8EA0BBF26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4006123"/>
            <a:ext cx="1905000" cy="457200"/>
          </a:xfrm>
          <a:prstGeom prst="rect">
            <a:avLst/>
          </a:prstGeom>
          <a:solidFill>
            <a:schemeClr val="bg1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27" name="Rectangle 25">
            <a:extLst>
              <a:ext uri="{FF2B5EF4-FFF2-40B4-BE49-F238E27FC236}">
                <a16:creationId xmlns:a16="http://schemas.microsoft.com/office/drawing/2014/main" id="{142DBF06-65FD-0D0C-3C5F-E9D0164CC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4019574"/>
            <a:ext cx="1905000" cy="457200"/>
          </a:xfrm>
          <a:prstGeom prst="rect">
            <a:avLst/>
          </a:prstGeom>
          <a:solidFill>
            <a:schemeClr val="bg1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28" name="Text Box 2">
            <a:extLst>
              <a:ext uri="{FF2B5EF4-FFF2-40B4-BE49-F238E27FC236}">
                <a16:creationId xmlns:a16="http://schemas.microsoft.com/office/drawing/2014/main" id="{DB4E877A-5C98-997E-20B7-4FBA8AF18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380649"/>
            <a:ext cx="22098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Classification</a:t>
            </a:r>
          </a:p>
        </p:txBody>
      </p:sp>
      <p:sp>
        <p:nvSpPr>
          <p:cNvPr id="29" name="Rectangle 3">
            <a:extLst>
              <a:ext uri="{FF2B5EF4-FFF2-40B4-BE49-F238E27FC236}">
                <a16:creationId xmlns:a16="http://schemas.microsoft.com/office/drawing/2014/main" id="{6BD989B5-7778-29FC-20DC-8CFAEE8EDB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3298" y="1848711"/>
            <a:ext cx="10356681" cy="136191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Classify the following items as investment by owner, owner’s drawings, revenue, or expenses. Then indicate whether each item increases or decreases owner’s equity.</a:t>
            </a:r>
            <a:endParaRPr lang="en-US" altLang="en-US" sz="22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30" name="Rectangle 6">
            <a:extLst>
              <a:ext uri="{FF2B5EF4-FFF2-40B4-BE49-F238E27FC236}">
                <a16:creationId xmlns:a16="http://schemas.microsoft.com/office/drawing/2014/main" id="{CA82662D-FB60-441A-42BF-C03785828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4929" y="3918256"/>
            <a:ext cx="3276600" cy="15361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2057400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Drawings</a:t>
            </a:r>
          </a:p>
          <a:p>
            <a:pPr>
              <a:lnSpc>
                <a:spcPct val="130000"/>
              </a:lnSpc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Salaries and Wages Expense</a:t>
            </a:r>
          </a:p>
        </p:txBody>
      </p:sp>
      <p:sp>
        <p:nvSpPr>
          <p:cNvPr id="31" name="Line 10">
            <a:extLst>
              <a:ext uri="{FF2B5EF4-FFF2-40B4-BE49-F238E27FC236}">
                <a16:creationId xmlns:a16="http://schemas.microsoft.com/office/drawing/2014/main" id="{456A2554-016B-97B1-7DF6-FB7DA99A10F0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1200" y="3807686"/>
            <a:ext cx="1905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2" name="Text Box 11">
            <a:extLst>
              <a:ext uri="{FF2B5EF4-FFF2-40B4-BE49-F238E27FC236}">
                <a16:creationId xmlns:a16="http://schemas.microsoft.com/office/drawing/2014/main" id="{00069B79-C068-9192-88A9-0B769B769B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3380649"/>
            <a:ext cx="22098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Effect on Equity</a:t>
            </a:r>
          </a:p>
        </p:txBody>
      </p:sp>
      <p:sp>
        <p:nvSpPr>
          <p:cNvPr id="33" name="Line 32">
            <a:extLst>
              <a:ext uri="{FF2B5EF4-FFF2-40B4-BE49-F238E27FC236}">
                <a16:creationId xmlns:a16="http://schemas.microsoft.com/office/drawing/2014/main" id="{8F633BF6-B5AD-13C8-B0D5-6350B9BC23D6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3807686"/>
            <a:ext cx="1905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6" grpId="0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Transaction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925" y="1951294"/>
            <a:ext cx="9603237" cy="461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b="0" dirty="0">
                <a:solidFill>
                  <a:srgbClr val="00B0F0"/>
                </a:solidFill>
                <a:latin typeface="Liberation Sans" panose="020B0604020202020204" pitchFamily="34" charset="0"/>
              </a:rPr>
              <a:t>Are the following events recorded in the accounting records?</a:t>
            </a:r>
            <a:endParaRPr lang="en-US" altLang="en-US" sz="2100" b="0" dirty="0">
              <a:solidFill>
                <a:srgbClr val="00B0F0"/>
              </a:solidFill>
              <a:latin typeface="Liberation Sans" panose="020B0604020202020204" pitchFamily="34" charset="0"/>
            </a:endParaRPr>
          </a:p>
        </p:txBody>
      </p:sp>
      <p:sp>
        <p:nvSpPr>
          <p:cNvPr id="60" name="Text Box 3">
            <a:extLst>
              <a:ext uri="{FF2B5EF4-FFF2-40B4-BE49-F238E27FC236}">
                <a16:creationId xmlns:a16="http://schemas.microsoft.com/office/drawing/2014/main" id="{2AEDBA37-0209-2596-E901-F44A05DF0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9165" y="2720910"/>
            <a:ext cx="1143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dirty="0">
                <a:solidFill>
                  <a:schemeClr val="tx1"/>
                </a:solidFill>
                <a:latin typeface="Liberation Sans" panose="020B0604020202020204" pitchFamily="34" charset="0"/>
                <a:cs typeface="Arial" charset="0"/>
              </a:rPr>
              <a:t>Event</a:t>
            </a:r>
          </a:p>
        </p:txBody>
      </p:sp>
      <p:sp>
        <p:nvSpPr>
          <p:cNvPr id="61" name="Text Box 4">
            <a:extLst>
              <a:ext uri="{FF2B5EF4-FFF2-40B4-BE49-F238E27FC236}">
                <a16:creationId xmlns:a16="http://schemas.microsoft.com/office/drawing/2014/main" id="{9D12154D-3D86-1586-B7F4-5CE781A11A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0365" y="2552635"/>
            <a:ext cx="18288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100" b="0" dirty="0">
                <a:solidFill>
                  <a:schemeClr val="tx1"/>
                </a:solidFill>
                <a:latin typeface="Liberation Sans" panose="020B0604020202020204" pitchFamily="34" charset="0"/>
                <a:cs typeface="Arial" charset="0"/>
              </a:rPr>
              <a:t>Purchase computer</a:t>
            </a:r>
          </a:p>
        </p:txBody>
      </p:sp>
      <p:sp>
        <p:nvSpPr>
          <p:cNvPr id="62" name="Text Box 5">
            <a:extLst>
              <a:ext uri="{FF2B5EF4-FFF2-40B4-BE49-F238E27FC236}">
                <a16:creationId xmlns:a16="http://schemas.microsoft.com/office/drawing/2014/main" id="{83555E0F-7E43-BB34-2EDB-5F5C77D187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9165" y="4016310"/>
            <a:ext cx="1524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200" dirty="0">
                <a:solidFill>
                  <a:schemeClr val="tx1"/>
                </a:solidFill>
                <a:latin typeface="Liberation Sans" panose="020B0604020202020204" pitchFamily="34" charset="0"/>
                <a:cs typeface="Arial" charset="0"/>
              </a:rPr>
              <a:t>Criterion</a:t>
            </a:r>
          </a:p>
        </p:txBody>
      </p:sp>
      <p:sp>
        <p:nvSpPr>
          <p:cNvPr id="63" name="Text Box 6">
            <a:extLst>
              <a:ext uri="{FF2B5EF4-FFF2-40B4-BE49-F238E27FC236}">
                <a16:creationId xmlns:a16="http://schemas.microsoft.com/office/drawing/2014/main" id="{1D8CE0E6-ACBA-8578-4B70-0192870E41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4165" y="3940110"/>
            <a:ext cx="6324600" cy="762000"/>
          </a:xfrm>
          <a:prstGeom prst="rect">
            <a:avLst/>
          </a:prstGeom>
          <a:solidFill>
            <a:srgbClr val="C5C5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0">
            <a:no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None/>
            </a:pPr>
            <a:r>
              <a:rPr lang="en-US" altLang="en-US" sz="2100" b="0" dirty="0">
                <a:solidFill>
                  <a:schemeClr val="tx1"/>
                </a:solidFill>
                <a:latin typeface="Liberation Sans" panose="020B0604020202020204" pitchFamily="34" charset="0"/>
                <a:cs typeface="Arial" charset="0"/>
              </a:rPr>
              <a:t>Is the financial position (assets, liabilities, or owner’s equity) of the company changed?</a:t>
            </a:r>
          </a:p>
        </p:txBody>
      </p:sp>
      <p:sp>
        <p:nvSpPr>
          <p:cNvPr id="64" name="Line 9">
            <a:extLst>
              <a:ext uri="{FF2B5EF4-FFF2-40B4-BE49-F238E27FC236}">
                <a16:creationId xmlns:a16="http://schemas.microsoft.com/office/drawing/2014/main" id="{BB63397D-7788-F7B3-46FA-FB14F2FFE53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04765" y="3635310"/>
            <a:ext cx="0" cy="3048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65" name="Text Box 10">
            <a:extLst>
              <a:ext uri="{FF2B5EF4-FFF2-40B4-BE49-F238E27FC236}">
                <a16:creationId xmlns:a16="http://schemas.microsoft.com/office/drawing/2014/main" id="{BDD0640B-18CE-B6B9-0984-2CD3D48A76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5365" y="2390710"/>
            <a:ext cx="2362200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100" b="0" dirty="0">
                <a:solidFill>
                  <a:schemeClr val="tx1"/>
                </a:solidFill>
                <a:latin typeface="Liberation Sans" panose="020B0604020202020204" pitchFamily="34" charset="0"/>
                <a:cs typeface="Arial" charset="0"/>
              </a:rPr>
              <a:t>Discuss product design with potential customer</a:t>
            </a:r>
          </a:p>
        </p:txBody>
      </p:sp>
      <p:sp>
        <p:nvSpPr>
          <p:cNvPr id="66" name="Text Box 12">
            <a:extLst>
              <a:ext uri="{FF2B5EF4-FFF2-40B4-BE49-F238E27FC236}">
                <a16:creationId xmlns:a16="http://schemas.microsoft.com/office/drawing/2014/main" id="{18B927F4-D67E-684F-AD8A-7D84862C30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5165" y="2720910"/>
            <a:ext cx="205740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100" b="0" dirty="0">
                <a:solidFill>
                  <a:schemeClr val="tx1"/>
                </a:solidFill>
                <a:latin typeface="Liberation Sans" panose="020B0604020202020204" pitchFamily="34" charset="0"/>
                <a:cs typeface="Arial" charset="0"/>
              </a:rPr>
              <a:t>Pay rent</a:t>
            </a:r>
          </a:p>
        </p:txBody>
      </p:sp>
      <p:sp>
        <p:nvSpPr>
          <p:cNvPr id="67" name="Line 13">
            <a:extLst>
              <a:ext uri="{FF2B5EF4-FFF2-40B4-BE49-F238E27FC236}">
                <a16:creationId xmlns:a16="http://schemas.microsoft.com/office/drawing/2014/main" id="{0A34BDBF-3CA8-D115-A9FC-CC4407C922D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771965" y="3635310"/>
            <a:ext cx="0" cy="3048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68" name="Text Box 16">
            <a:extLst>
              <a:ext uri="{FF2B5EF4-FFF2-40B4-BE49-F238E27FC236}">
                <a16:creationId xmlns:a16="http://schemas.microsoft.com/office/drawing/2014/main" id="{60A4A6CA-17F4-4C78-BB59-B21B3D76E2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9165" y="5227573"/>
            <a:ext cx="21336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ClrTx/>
              <a:buSzTx/>
              <a:buFontTx/>
              <a:buNone/>
            </a:pPr>
            <a:r>
              <a:rPr lang="en-US" altLang="en-US" sz="2200" dirty="0">
                <a:solidFill>
                  <a:schemeClr val="tx1"/>
                </a:solidFill>
                <a:latin typeface="Liberation Sans" panose="020B0604020202020204" pitchFamily="34" charset="0"/>
                <a:cs typeface="Arial" charset="0"/>
              </a:rPr>
              <a:t>Record/  </a:t>
            </a:r>
          </a:p>
          <a:p>
            <a:pPr>
              <a:spcBef>
                <a:spcPts val="0"/>
              </a:spcBef>
              <a:buClrTx/>
              <a:buSzTx/>
              <a:buFontTx/>
              <a:buNone/>
            </a:pPr>
            <a:r>
              <a:rPr lang="en-US" altLang="en-US" sz="2200" dirty="0">
                <a:solidFill>
                  <a:schemeClr val="tx1"/>
                </a:solidFill>
                <a:latin typeface="Liberation Sans" panose="020B0604020202020204" pitchFamily="34" charset="0"/>
                <a:cs typeface="Arial" charset="0"/>
              </a:rPr>
              <a:t>Don’t Record</a:t>
            </a:r>
          </a:p>
        </p:txBody>
      </p:sp>
      <p:sp>
        <p:nvSpPr>
          <p:cNvPr id="69" name="Freeform 18">
            <a:extLst>
              <a:ext uri="{FF2B5EF4-FFF2-40B4-BE49-F238E27FC236}">
                <a16:creationId xmlns:a16="http://schemas.microsoft.com/office/drawing/2014/main" id="{FBB0066B-5BD9-9ED2-C06B-CAC22C0AFB46}"/>
              </a:ext>
            </a:extLst>
          </p:cNvPr>
          <p:cNvSpPr>
            <a:spLocks/>
          </p:cNvSpPr>
          <p:nvPr/>
        </p:nvSpPr>
        <p:spPr bwMode="auto">
          <a:xfrm>
            <a:off x="4504765" y="4702110"/>
            <a:ext cx="3175" cy="339725"/>
          </a:xfrm>
          <a:custGeom>
            <a:avLst/>
            <a:gdLst>
              <a:gd name="T0" fmla="*/ 2147483647 w 2"/>
              <a:gd name="T1" fmla="*/ 0 h 214"/>
              <a:gd name="T2" fmla="*/ 0 w 2"/>
              <a:gd name="T3" fmla="*/ 2147483647 h 214"/>
              <a:gd name="T4" fmla="*/ 0 60000 65536"/>
              <a:gd name="T5" fmla="*/ 0 60000 65536"/>
              <a:gd name="T6" fmla="*/ 0 w 2"/>
              <a:gd name="T7" fmla="*/ 0 h 214"/>
              <a:gd name="T8" fmla="*/ 2 w 2"/>
              <a:gd name="T9" fmla="*/ 214 h 21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" h="214">
                <a:moveTo>
                  <a:pt x="2" y="0"/>
                </a:moveTo>
                <a:lnTo>
                  <a:pt x="0" y="214"/>
                </a:lnTo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70" name="Freeform 19">
            <a:extLst>
              <a:ext uri="{FF2B5EF4-FFF2-40B4-BE49-F238E27FC236}">
                <a16:creationId xmlns:a16="http://schemas.microsoft.com/office/drawing/2014/main" id="{A206C710-DA2D-B1D2-E5D0-90ACCC0012A7}"/>
              </a:ext>
            </a:extLst>
          </p:cNvPr>
          <p:cNvSpPr>
            <a:spLocks/>
          </p:cNvSpPr>
          <p:nvPr/>
        </p:nvSpPr>
        <p:spPr bwMode="auto">
          <a:xfrm>
            <a:off x="6635190" y="4702110"/>
            <a:ext cx="3175" cy="339725"/>
          </a:xfrm>
          <a:custGeom>
            <a:avLst/>
            <a:gdLst>
              <a:gd name="T0" fmla="*/ 2147483647 w 2"/>
              <a:gd name="T1" fmla="*/ 0 h 214"/>
              <a:gd name="T2" fmla="*/ 0 w 2"/>
              <a:gd name="T3" fmla="*/ 2147483647 h 214"/>
              <a:gd name="T4" fmla="*/ 0 60000 65536"/>
              <a:gd name="T5" fmla="*/ 0 60000 65536"/>
              <a:gd name="T6" fmla="*/ 0 w 2"/>
              <a:gd name="T7" fmla="*/ 0 h 214"/>
              <a:gd name="T8" fmla="*/ 2 w 2"/>
              <a:gd name="T9" fmla="*/ 214 h 21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" h="214">
                <a:moveTo>
                  <a:pt x="2" y="0"/>
                </a:moveTo>
                <a:lnTo>
                  <a:pt x="0" y="214"/>
                </a:lnTo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71" name="Freeform 20">
            <a:extLst>
              <a:ext uri="{FF2B5EF4-FFF2-40B4-BE49-F238E27FC236}">
                <a16:creationId xmlns:a16="http://schemas.microsoft.com/office/drawing/2014/main" id="{DC573347-7381-BD97-2A96-2AE81D68CA20}"/>
              </a:ext>
            </a:extLst>
          </p:cNvPr>
          <p:cNvSpPr>
            <a:spLocks/>
          </p:cNvSpPr>
          <p:nvPr/>
        </p:nvSpPr>
        <p:spPr bwMode="auto">
          <a:xfrm>
            <a:off x="8771965" y="4702110"/>
            <a:ext cx="4763" cy="334963"/>
          </a:xfrm>
          <a:custGeom>
            <a:avLst/>
            <a:gdLst>
              <a:gd name="T0" fmla="*/ 0 w 3"/>
              <a:gd name="T1" fmla="*/ 0 h 211"/>
              <a:gd name="T2" fmla="*/ 2147483647 w 3"/>
              <a:gd name="T3" fmla="*/ 2147483647 h 211"/>
              <a:gd name="T4" fmla="*/ 0 60000 65536"/>
              <a:gd name="T5" fmla="*/ 0 60000 65536"/>
              <a:gd name="T6" fmla="*/ 0 w 3"/>
              <a:gd name="T7" fmla="*/ 0 h 211"/>
              <a:gd name="T8" fmla="*/ 3 w 3"/>
              <a:gd name="T9" fmla="*/ 211 h 21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" h="211">
                <a:moveTo>
                  <a:pt x="0" y="0"/>
                </a:moveTo>
                <a:lnTo>
                  <a:pt x="3" y="211"/>
                </a:lnTo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72" name="Line 9">
            <a:extLst>
              <a:ext uri="{FF2B5EF4-FFF2-40B4-BE49-F238E27FC236}">
                <a16:creationId xmlns:a16="http://schemas.microsoft.com/office/drawing/2014/main" id="{66E222CB-1B67-07C9-9E73-8FE92513912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638365" y="3635310"/>
            <a:ext cx="0" cy="3048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pic>
        <p:nvPicPr>
          <p:cNvPr id="73" name="Picture 25">
            <a:extLst>
              <a:ext uri="{FF2B5EF4-FFF2-40B4-BE49-F238E27FC236}">
                <a16:creationId xmlns:a16="http://schemas.microsoft.com/office/drawing/2014/main" id="{65EF2A33-152C-4E3C-6644-8E8FA50D1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165" y="5154548"/>
            <a:ext cx="952500" cy="842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24">
            <a:extLst>
              <a:ext uri="{FF2B5EF4-FFF2-40B4-BE49-F238E27FC236}">
                <a16:creationId xmlns:a16="http://schemas.microsoft.com/office/drawing/2014/main" id="{88E0051D-86C5-B703-583C-0E0F83C3B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0965" y="5146610"/>
            <a:ext cx="7556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24">
            <a:extLst>
              <a:ext uri="{FF2B5EF4-FFF2-40B4-BE49-F238E27FC236}">
                <a16:creationId xmlns:a16="http://schemas.microsoft.com/office/drawing/2014/main" id="{49055946-9AF7-5F35-6D97-FE6CE7EF8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115" y="5159310"/>
            <a:ext cx="75565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156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Transaction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AAE46862-2C07-A745-3B3C-EF24AD59B2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199" y="2268478"/>
            <a:ext cx="8229600" cy="140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1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900" dirty="0">
                <a:solidFill>
                  <a:schemeClr val="tx1"/>
                </a:solidFill>
                <a:latin typeface="Liberation Sans" panose="020B0604020202020204" pitchFamily="34" charset="0"/>
              </a:rPr>
              <a:t>TRANSACTION 1. INVESTMENT BY OWNER</a:t>
            </a:r>
            <a:r>
              <a:rPr lang="en-US" altLang="en-US" sz="19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  </a:t>
            </a:r>
            <a:r>
              <a:rPr lang="en-US" sz="19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Mohamed decides to start a smartphone app development company which he names Soft byte. On September 1, 2023, he invests </a:t>
            </a:r>
            <a:r>
              <a:rPr lang="en-US" sz="1900" dirty="0">
                <a:solidFill>
                  <a:schemeClr val="tx1"/>
                </a:solidFill>
                <a:latin typeface="Liberation Sans" panose="020B0604020202020204" pitchFamily="34" charset="0"/>
              </a:rPr>
              <a:t>$15,000 cash </a:t>
            </a:r>
            <a:r>
              <a:rPr lang="en-US" sz="19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in the business. This transaction results in an equal increase in assets and owner’s equity.</a:t>
            </a:r>
            <a:endParaRPr lang="en-US" altLang="en-US" sz="19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62C6AA-867D-D506-D2E5-FD077FAEB791}"/>
              </a:ext>
            </a:extLst>
          </p:cNvPr>
          <p:cNvSpPr txBox="1"/>
          <p:nvPr/>
        </p:nvSpPr>
        <p:spPr>
          <a:xfrm>
            <a:off x="2166199" y="4249678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300" dirty="0"/>
              <a:t>Cash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B4BA2C-2AFF-499F-2123-EF0CDFA570C0}"/>
              </a:ext>
            </a:extLst>
          </p:cNvPr>
          <p:cNvSpPr txBox="1"/>
          <p:nvPr/>
        </p:nvSpPr>
        <p:spPr>
          <a:xfrm>
            <a:off x="3004399" y="4249678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Receivable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FE5BB3-0D93-EA55-9F53-5CAE67CFA5C3}"/>
              </a:ext>
            </a:extLst>
          </p:cNvPr>
          <p:cNvSpPr txBox="1"/>
          <p:nvPr/>
        </p:nvSpPr>
        <p:spPr>
          <a:xfrm>
            <a:off x="4109299" y="4249678"/>
            <a:ext cx="8001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Supplies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134AF8-320E-EB83-DA54-32C9E15709F9}"/>
              </a:ext>
            </a:extLst>
          </p:cNvPr>
          <p:cNvSpPr txBox="1"/>
          <p:nvPr/>
        </p:nvSpPr>
        <p:spPr>
          <a:xfrm>
            <a:off x="4909399" y="4249678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Equipment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829F79-C695-74A4-2062-DD1E6F52CA3D}"/>
              </a:ext>
            </a:extLst>
          </p:cNvPr>
          <p:cNvSpPr txBox="1"/>
          <p:nvPr/>
        </p:nvSpPr>
        <p:spPr>
          <a:xfrm>
            <a:off x="5899999" y="4249678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dirty="0"/>
              <a:t>Accounts</a:t>
            </a:r>
          </a:p>
          <a:p>
            <a:pPr>
              <a:spcBef>
                <a:spcPts val="0"/>
              </a:spcBef>
            </a:pPr>
            <a:r>
              <a:rPr lang="en-US" dirty="0"/>
              <a:t>Payable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D98A487-BD40-9B86-E3E4-CE7AAC3EFE06}"/>
              </a:ext>
            </a:extLst>
          </p:cNvPr>
          <p:cNvSpPr txBox="1"/>
          <p:nvPr/>
        </p:nvSpPr>
        <p:spPr>
          <a:xfrm>
            <a:off x="6890599" y="4249678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1AD93DCB-4688-4793-2EED-F451F973B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2799" y="4783078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5949950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1.	+15,000	+15,000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46A1AFE-6374-D7F8-4BA8-6EBE3A8D6470}"/>
              </a:ext>
            </a:extLst>
          </p:cNvPr>
          <p:cNvCxnSpPr/>
          <p:nvPr/>
        </p:nvCxnSpPr>
        <p:spPr bwMode="auto">
          <a:xfrm>
            <a:off x="2230207" y="478307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A438FCC6-AA1A-FC0D-91B5-495390AA96B8}"/>
              </a:ext>
            </a:extLst>
          </p:cNvPr>
          <p:cNvSpPr/>
          <p:nvPr/>
        </p:nvSpPr>
        <p:spPr bwMode="auto">
          <a:xfrm>
            <a:off x="2928199" y="470687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CE2CAEA-0289-EA77-3B84-C27AEDA957A8}"/>
              </a:ext>
            </a:extLst>
          </p:cNvPr>
          <p:cNvSpPr/>
          <p:nvPr/>
        </p:nvSpPr>
        <p:spPr bwMode="auto">
          <a:xfrm>
            <a:off x="3994999" y="470687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A29CAFA-6B5A-2D67-B2AD-9338DBBD30AC}"/>
              </a:ext>
            </a:extLst>
          </p:cNvPr>
          <p:cNvSpPr/>
          <p:nvPr/>
        </p:nvSpPr>
        <p:spPr bwMode="auto">
          <a:xfrm>
            <a:off x="4833199" y="470687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BB83D63-2AD0-9BCA-8CFB-8AEB32304923}"/>
              </a:ext>
            </a:extLst>
          </p:cNvPr>
          <p:cNvSpPr/>
          <p:nvPr/>
        </p:nvSpPr>
        <p:spPr bwMode="auto">
          <a:xfrm>
            <a:off x="5899999" y="470687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88EE3E5-5132-21C8-DDE7-35CE7B221124}"/>
              </a:ext>
            </a:extLst>
          </p:cNvPr>
          <p:cNvSpPr/>
          <p:nvPr/>
        </p:nvSpPr>
        <p:spPr bwMode="auto">
          <a:xfrm>
            <a:off x="6890599" y="470687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2737AE2-3A98-42EE-2D0A-DBD948D9EFA7}"/>
              </a:ext>
            </a:extLst>
          </p:cNvPr>
          <p:cNvSpPr/>
          <p:nvPr/>
        </p:nvSpPr>
        <p:spPr bwMode="auto">
          <a:xfrm>
            <a:off x="7804999" y="470687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999CAA7-F501-2EFA-89F3-D7CBA5E3DF5A}"/>
              </a:ext>
            </a:extLst>
          </p:cNvPr>
          <p:cNvSpPr/>
          <p:nvPr/>
        </p:nvSpPr>
        <p:spPr bwMode="auto">
          <a:xfrm>
            <a:off x="8643199" y="470687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0C47BA3-F630-8169-0BF7-8AC50FCFF348}"/>
              </a:ext>
            </a:extLst>
          </p:cNvPr>
          <p:cNvSpPr/>
          <p:nvPr/>
        </p:nvSpPr>
        <p:spPr bwMode="auto">
          <a:xfrm>
            <a:off x="9405199" y="470687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76A5A31-4126-25CD-2511-6DEBAC6FF862}"/>
              </a:ext>
            </a:extLst>
          </p:cNvPr>
          <p:cNvSpPr txBox="1"/>
          <p:nvPr/>
        </p:nvSpPr>
        <p:spPr>
          <a:xfrm>
            <a:off x="2166198" y="3944878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651000" algn="ctr"/>
                <a:tab pos="4121150" algn="ctr"/>
                <a:tab pos="6223000" algn="ctr"/>
              </a:tabLst>
            </a:pPr>
            <a:r>
              <a:rPr lang="en-US" sz="1400" dirty="0"/>
              <a:t>	Assets	= Liabilities +	Owner's Equity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95AAB91-2D87-433D-1131-62C50F32549D}"/>
              </a:ext>
            </a:extLst>
          </p:cNvPr>
          <p:cNvCxnSpPr/>
          <p:nvPr/>
        </p:nvCxnSpPr>
        <p:spPr bwMode="auto">
          <a:xfrm>
            <a:off x="2242399" y="424967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74BBABBE-B502-CFB7-7349-AE9F7DB825C7}"/>
              </a:ext>
            </a:extLst>
          </p:cNvPr>
          <p:cNvSpPr txBox="1"/>
          <p:nvPr/>
        </p:nvSpPr>
        <p:spPr>
          <a:xfrm>
            <a:off x="6814399" y="424967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88D0DE4-81AC-5ED1-4A99-803BF634E7AA}"/>
              </a:ext>
            </a:extLst>
          </p:cNvPr>
          <p:cNvSpPr txBox="1"/>
          <p:nvPr/>
        </p:nvSpPr>
        <p:spPr>
          <a:xfrm>
            <a:off x="7728799" y="424967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670A7B7-DDA6-8150-E36D-C6F8BF7552A8}"/>
              </a:ext>
            </a:extLst>
          </p:cNvPr>
          <p:cNvSpPr txBox="1"/>
          <p:nvPr/>
        </p:nvSpPr>
        <p:spPr>
          <a:xfrm>
            <a:off x="4833199" y="424967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BB4D702-E7F2-DF58-80BD-B88D963C1122}"/>
              </a:ext>
            </a:extLst>
          </p:cNvPr>
          <p:cNvSpPr txBox="1"/>
          <p:nvPr/>
        </p:nvSpPr>
        <p:spPr>
          <a:xfrm>
            <a:off x="3918799" y="424967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71C37C9-2AEF-4BA5-A57C-4313A673B86F}"/>
              </a:ext>
            </a:extLst>
          </p:cNvPr>
          <p:cNvSpPr txBox="1"/>
          <p:nvPr/>
        </p:nvSpPr>
        <p:spPr>
          <a:xfrm>
            <a:off x="2851999" y="424967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BB81AED-0F42-2A47-9673-166DF3CC43AF}"/>
              </a:ext>
            </a:extLst>
          </p:cNvPr>
          <p:cNvSpPr txBox="1"/>
          <p:nvPr/>
        </p:nvSpPr>
        <p:spPr>
          <a:xfrm>
            <a:off x="5823799" y="424967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=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A38B31A-0215-0178-B9D1-A403F0043C82}"/>
              </a:ext>
            </a:extLst>
          </p:cNvPr>
          <p:cNvCxnSpPr/>
          <p:nvPr/>
        </p:nvCxnSpPr>
        <p:spPr bwMode="auto">
          <a:xfrm>
            <a:off x="2242399" y="508787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8C8B0F08-174E-26C2-D7F3-F79BEE804E26}"/>
              </a:ext>
            </a:extLst>
          </p:cNvPr>
          <p:cNvSpPr txBox="1"/>
          <p:nvPr/>
        </p:nvSpPr>
        <p:spPr>
          <a:xfrm>
            <a:off x="7804999" y="4249678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EEC6751-5F44-0EE4-246C-ADA481BE77E8}"/>
              </a:ext>
            </a:extLst>
          </p:cNvPr>
          <p:cNvSpPr txBox="1"/>
          <p:nvPr/>
        </p:nvSpPr>
        <p:spPr>
          <a:xfrm>
            <a:off x="8719399" y="4249678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F270B62-AB4A-DF35-71F9-D9C1DB9F8CFD}"/>
              </a:ext>
            </a:extLst>
          </p:cNvPr>
          <p:cNvSpPr txBox="1"/>
          <p:nvPr/>
        </p:nvSpPr>
        <p:spPr>
          <a:xfrm>
            <a:off x="9405199" y="4249678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3B1C695-6C11-B007-25EB-F32636317859}"/>
              </a:ext>
            </a:extLst>
          </p:cNvPr>
          <p:cNvSpPr txBox="1"/>
          <p:nvPr/>
        </p:nvSpPr>
        <p:spPr>
          <a:xfrm>
            <a:off x="8643199" y="424967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A39F08A-2EBC-AC31-E7B5-427B20A29360}"/>
              </a:ext>
            </a:extLst>
          </p:cNvPr>
          <p:cNvSpPr txBox="1"/>
          <p:nvPr/>
        </p:nvSpPr>
        <p:spPr>
          <a:xfrm>
            <a:off x="9328999" y="424967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71266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8957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Transaction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AF3DD00-F81A-9123-FD3B-EF07741A9FFA}"/>
              </a:ext>
            </a:extLst>
          </p:cNvPr>
          <p:cNvSpPr txBox="1"/>
          <p:nvPr/>
        </p:nvSpPr>
        <p:spPr>
          <a:xfrm>
            <a:off x="2205317" y="3619031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300" dirty="0"/>
              <a:t>Cash  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F7E798B-6AA0-A7AA-CE3B-786F7DEFF801}"/>
              </a:ext>
            </a:extLst>
          </p:cNvPr>
          <p:cNvSpPr txBox="1"/>
          <p:nvPr/>
        </p:nvSpPr>
        <p:spPr>
          <a:xfrm>
            <a:off x="3043517" y="3619031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Receivable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0150675-0BAA-C1C2-B1B9-ACBFC8F879DB}"/>
              </a:ext>
            </a:extLst>
          </p:cNvPr>
          <p:cNvSpPr txBox="1"/>
          <p:nvPr/>
        </p:nvSpPr>
        <p:spPr>
          <a:xfrm>
            <a:off x="4148417" y="3619031"/>
            <a:ext cx="8001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Supplies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6D8C684-68F2-5C92-D5C6-F1A2E6042970}"/>
              </a:ext>
            </a:extLst>
          </p:cNvPr>
          <p:cNvSpPr txBox="1"/>
          <p:nvPr/>
        </p:nvSpPr>
        <p:spPr>
          <a:xfrm>
            <a:off x="4948517" y="3619031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Equipment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FA1350E-6CC2-C388-B726-B6D92B9DB8C4}"/>
              </a:ext>
            </a:extLst>
          </p:cNvPr>
          <p:cNvSpPr txBox="1"/>
          <p:nvPr/>
        </p:nvSpPr>
        <p:spPr>
          <a:xfrm>
            <a:off x="5939117" y="3619031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dirty="0"/>
              <a:t>Accounts</a:t>
            </a:r>
          </a:p>
          <a:p>
            <a:pPr>
              <a:spcBef>
                <a:spcPts val="0"/>
              </a:spcBef>
            </a:pPr>
            <a:r>
              <a:rPr lang="en-US" dirty="0"/>
              <a:t>Payable</a:t>
            </a: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34213E4E-4CDC-3D71-C208-10B5920921AC}"/>
              </a:ext>
            </a:extLst>
          </p:cNvPr>
          <p:cNvCxnSpPr/>
          <p:nvPr/>
        </p:nvCxnSpPr>
        <p:spPr bwMode="auto">
          <a:xfrm>
            <a:off x="2269325" y="4152431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D93ACB90-C742-7242-E1FB-5C3EC799ADF4}"/>
              </a:ext>
            </a:extLst>
          </p:cNvPr>
          <p:cNvSpPr/>
          <p:nvPr/>
        </p:nvSpPr>
        <p:spPr bwMode="auto">
          <a:xfrm>
            <a:off x="2967317" y="4076231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DFF236F-7FFA-0341-A0A8-EC18DE0D0E7E}"/>
              </a:ext>
            </a:extLst>
          </p:cNvPr>
          <p:cNvSpPr/>
          <p:nvPr/>
        </p:nvSpPr>
        <p:spPr bwMode="auto">
          <a:xfrm>
            <a:off x="4034117" y="4076231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C9F08043-61AF-FB5D-8CF0-A275F6288ABC}"/>
              </a:ext>
            </a:extLst>
          </p:cNvPr>
          <p:cNvSpPr/>
          <p:nvPr/>
        </p:nvSpPr>
        <p:spPr bwMode="auto">
          <a:xfrm>
            <a:off x="4872317" y="4076231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0CB8CD7-0E6D-8BDE-E8B7-826458D2B0F3}"/>
              </a:ext>
            </a:extLst>
          </p:cNvPr>
          <p:cNvSpPr/>
          <p:nvPr/>
        </p:nvSpPr>
        <p:spPr bwMode="auto">
          <a:xfrm>
            <a:off x="5939117" y="4076231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C183802-A378-4592-C83F-316C8D6C230D}"/>
              </a:ext>
            </a:extLst>
          </p:cNvPr>
          <p:cNvSpPr/>
          <p:nvPr/>
        </p:nvSpPr>
        <p:spPr bwMode="auto">
          <a:xfrm>
            <a:off x="6929717" y="4076231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8113029-5F49-6B5C-E76E-6C32AD1F6F13}"/>
              </a:ext>
            </a:extLst>
          </p:cNvPr>
          <p:cNvSpPr/>
          <p:nvPr/>
        </p:nvSpPr>
        <p:spPr bwMode="auto">
          <a:xfrm>
            <a:off x="7844117" y="4076231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E82AEE30-A481-AF55-864D-61AA28C8EF82}"/>
              </a:ext>
            </a:extLst>
          </p:cNvPr>
          <p:cNvSpPr/>
          <p:nvPr/>
        </p:nvSpPr>
        <p:spPr bwMode="auto">
          <a:xfrm>
            <a:off x="8606117" y="4076231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355773E5-A4F1-EF14-CFCB-725863DCD19F}"/>
              </a:ext>
            </a:extLst>
          </p:cNvPr>
          <p:cNvSpPr/>
          <p:nvPr/>
        </p:nvSpPr>
        <p:spPr bwMode="auto">
          <a:xfrm>
            <a:off x="9368117" y="4076231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98FA538-52E3-D053-78CF-9C1E489A20E0}"/>
              </a:ext>
            </a:extLst>
          </p:cNvPr>
          <p:cNvSpPr txBox="1"/>
          <p:nvPr/>
        </p:nvSpPr>
        <p:spPr>
          <a:xfrm>
            <a:off x="2205316" y="3314231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651000" algn="ctr"/>
                <a:tab pos="4121150" algn="ctr"/>
                <a:tab pos="6223000" algn="ctr"/>
              </a:tabLst>
            </a:pPr>
            <a:r>
              <a:rPr lang="en-US" sz="1400" dirty="0"/>
              <a:t>	Assets	= Liabilities +	Owner's Equity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093D2B9F-B509-AB48-52C7-CA1ADF909BEC}"/>
              </a:ext>
            </a:extLst>
          </p:cNvPr>
          <p:cNvCxnSpPr/>
          <p:nvPr/>
        </p:nvCxnSpPr>
        <p:spPr bwMode="auto">
          <a:xfrm>
            <a:off x="2281517" y="3619031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5CAC1AA4-B539-837F-109F-F0E40DB9BCAE}"/>
              </a:ext>
            </a:extLst>
          </p:cNvPr>
          <p:cNvSpPr txBox="1"/>
          <p:nvPr/>
        </p:nvSpPr>
        <p:spPr>
          <a:xfrm>
            <a:off x="6853517" y="3619031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FD546A7-400A-9BB3-343F-B4ED0119F0C2}"/>
              </a:ext>
            </a:extLst>
          </p:cNvPr>
          <p:cNvSpPr txBox="1"/>
          <p:nvPr/>
        </p:nvSpPr>
        <p:spPr>
          <a:xfrm>
            <a:off x="7767917" y="3619031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86D1210-2B84-B06A-D409-667FCDED6649}"/>
              </a:ext>
            </a:extLst>
          </p:cNvPr>
          <p:cNvSpPr txBox="1"/>
          <p:nvPr/>
        </p:nvSpPr>
        <p:spPr>
          <a:xfrm>
            <a:off x="4872317" y="3619031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F132643-E60B-B881-486F-68F850522B3A}"/>
              </a:ext>
            </a:extLst>
          </p:cNvPr>
          <p:cNvSpPr txBox="1"/>
          <p:nvPr/>
        </p:nvSpPr>
        <p:spPr>
          <a:xfrm>
            <a:off x="3957917" y="3619031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A85DE7C2-3558-1F98-A174-8F82E8184349}"/>
              </a:ext>
            </a:extLst>
          </p:cNvPr>
          <p:cNvSpPr txBox="1"/>
          <p:nvPr/>
        </p:nvSpPr>
        <p:spPr>
          <a:xfrm>
            <a:off x="2891117" y="3619031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3D4A0B1-AAB0-0BBC-C642-CC3EFB721B63}"/>
              </a:ext>
            </a:extLst>
          </p:cNvPr>
          <p:cNvSpPr txBox="1"/>
          <p:nvPr/>
        </p:nvSpPr>
        <p:spPr>
          <a:xfrm>
            <a:off x="5862917" y="3619031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=</a:t>
            </a:r>
          </a:p>
        </p:txBody>
      </p:sp>
      <p:sp>
        <p:nvSpPr>
          <p:cNvPr id="68" name="Text Box 10">
            <a:extLst>
              <a:ext uri="{FF2B5EF4-FFF2-40B4-BE49-F238E27FC236}">
                <a16:creationId xmlns:a16="http://schemas.microsoft.com/office/drawing/2014/main" id="{C2BF1682-5688-0FCE-A751-157E3CEE42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1917" y="4198598"/>
            <a:ext cx="8458201" cy="261610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146175" algn="r"/>
                <a:tab pos="60055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1.	+15,000	+15,000</a:t>
            </a:r>
          </a:p>
        </p:txBody>
      </p:sp>
      <p:sp>
        <p:nvSpPr>
          <p:cNvPr id="69" name="Text Box 10">
            <a:extLst>
              <a:ext uri="{FF2B5EF4-FFF2-40B4-BE49-F238E27FC236}">
                <a16:creationId xmlns:a16="http://schemas.microsoft.com/office/drawing/2014/main" id="{A50875C6-FAD0-A736-09DD-0409EF1CD0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1917" y="4460208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39989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2.	-7,000	+7,000</a:t>
            </a: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34D8B683-3C04-20D6-5BE0-86F04AA91297}"/>
              </a:ext>
            </a:extLst>
          </p:cNvPr>
          <p:cNvCxnSpPr/>
          <p:nvPr/>
        </p:nvCxnSpPr>
        <p:spPr bwMode="auto">
          <a:xfrm>
            <a:off x="2281517" y="446020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15DF4DDB-D31F-F685-8592-CC37BCEF3D74}"/>
              </a:ext>
            </a:extLst>
          </p:cNvPr>
          <p:cNvCxnSpPr/>
          <p:nvPr/>
        </p:nvCxnSpPr>
        <p:spPr bwMode="auto">
          <a:xfrm>
            <a:off x="2281517" y="476500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75" name="Text Box 2">
            <a:extLst>
              <a:ext uri="{FF2B5EF4-FFF2-40B4-BE49-F238E27FC236}">
                <a16:creationId xmlns:a16="http://schemas.microsoft.com/office/drawing/2014/main" id="{23B2E2A6-C006-31FF-7555-F88CA2F244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4317" y="2095031"/>
            <a:ext cx="8229600" cy="76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>
              <a:lnSpc>
                <a:spcPct val="115000"/>
              </a:lnSpc>
              <a:spcBef>
                <a:spcPct val="50000"/>
              </a:spcBef>
              <a:buClrTx/>
              <a:buSzTx/>
              <a:buFontTx/>
              <a:buNone/>
              <a:defRPr sz="19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dirty="0"/>
              <a:t>TRANSACTION 2. PURCHASE OF EQUIPMENT FOR CASH  </a:t>
            </a:r>
            <a:r>
              <a:rPr lang="en-US" b="0" dirty="0"/>
              <a:t>Softbyte Inc. purchases computer equipment for </a:t>
            </a:r>
            <a:r>
              <a:rPr lang="en-US" dirty="0"/>
              <a:t>$7,000 cash</a:t>
            </a:r>
            <a:r>
              <a:rPr lang="en-US" b="0" dirty="0"/>
              <a:t>.</a:t>
            </a:r>
            <a:endParaRPr lang="en-US" altLang="en-US" b="0" dirty="0"/>
          </a:p>
        </p:txBody>
      </p:sp>
      <p:sp>
        <p:nvSpPr>
          <p:cNvPr id="76" name="Rectangle 84">
            <a:extLst>
              <a:ext uri="{FF2B5EF4-FFF2-40B4-BE49-F238E27FC236}">
                <a16:creationId xmlns:a16="http://schemas.microsoft.com/office/drawing/2014/main" id="{4BE09E6E-0FE3-96C0-289F-CCFB1AEFC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0917" y="2933231"/>
            <a:ext cx="1295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dirty="0">
                <a:solidFill>
                  <a:schemeClr val="tx1"/>
                </a:solidFill>
                <a:latin typeface="Liberation Sans" panose="020B0604020202020204" pitchFamily="34" charset="0"/>
              </a:rPr>
              <a:t>Illustration 1-8</a:t>
            </a:r>
            <a:endParaRPr lang="en-US" altLang="en-US" sz="12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118F783F-8E0F-E79D-6600-0CBA8DC743A0}"/>
              </a:ext>
            </a:extLst>
          </p:cNvPr>
          <p:cNvSpPr txBox="1"/>
          <p:nvPr/>
        </p:nvSpPr>
        <p:spPr>
          <a:xfrm>
            <a:off x="6934607" y="3619031"/>
            <a:ext cx="833309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113DF92F-9957-490C-73E8-2FC86F8FAC21}"/>
              </a:ext>
            </a:extLst>
          </p:cNvPr>
          <p:cNvSpPr txBox="1"/>
          <p:nvPr/>
        </p:nvSpPr>
        <p:spPr>
          <a:xfrm>
            <a:off x="7844117" y="3619031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AA2AD73-3D21-8502-1DF0-F4EB1748BDFF}"/>
              </a:ext>
            </a:extLst>
          </p:cNvPr>
          <p:cNvSpPr txBox="1"/>
          <p:nvPr/>
        </p:nvSpPr>
        <p:spPr>
          <a:xfrm>
            <a:off x="8758517" y="3619031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2752748-6B9D-1174-FE7A-82A166E83730}"/>
              </a:ext>
            </a:extLst>
          </p:cNvPr>
          <p:cNvSpPr txBox="1"/>
          <p:nvPr/>
        </p:nvSpPr>
        <p:spPr>
          <a:xfrm>
            <a:off x="9444317" y="3619031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A219A306-C3F0-C16B-5E62-C6847345AE91}"/>
              </a:ext>
            </a:extLst>
          </p:cNvPr>
          <p:cNvSpPr txBox="1"/>
          <p:nvPr/>
        </p:nvSpPr>
        <p:spPr>
          <a:xfrm>
            <a:off x="8682317" y="3619031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CC480085-DF7D-6666-C93C-103AA5C4A3EE}"/>
              </a:ext>
            </a:extLst>
          </p:cNvPr>
          <p:cNvSpPr txBox="1"/>
          <p:nvPr/>
        </p:nvSpPr>
        <p:spPr>
          <a:xfrm>
            <a:off x="9368117" y="3619031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35839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Transaction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EB7E48F-723B-7005-6120-EF271B96B7F9}"/>
              </a:ext>
            </a:extLst>
          </p:cNvPr>
          <p:cNvSpPr txBox="1"/>
          <p:nvPr/>
        </p:nvSpPr>
        <p:spPr>
          <a:xfrm>
            <a:off x="2518268" y="3700813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300" dirty="0"/>
              <a:t>Cash  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3B32454-5E1E-18D9-BA19-86EC44928B01}"/>
              </a:ext>
            </a:extLst>
          </p:cNvPr>
          <p:cNvSpPr txBox="1"/>
          <p:nvPr/>
        </p:nvSpPr>
        <p:spPr>
          <a:xfrm>
            <a:off x="3356468" y="3700813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Receivable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E382AE1-AC6A-3421-8FEE-623BC8313A3F}"/>
              </a:ext>
            </a:extLst>
          </p:cNvPr>
          <p:cNvSpPr txBox="1"/>
          <p:nvPr/>
        </p:nvSpPr>
        <p:spPr>
          <a:xfrm>
            <a:off x="4461368" y="3700813"/>
            <a:ext cx="8001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Supplies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F1FDEBE-08C8-5709-53F3-F0EA8DE3A547}"/>
              </a:ext>
            </a:extLst>
          </p:cNvPr>
          <p:cNvSpPr txBox="1"/>
          <p:nvPr/>
        </p:nvSpPr>
        <p:spPr>
          <a:xfrm>
            <a:off x="5261468" y="3700813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Equipment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9738F48-311E-45DA-E864-2EBA3FAF1930}"/>
              </a:ext>
            </a:extLst>
          </p:cNvPr>
          <p:cNvSpPr txBox="1"/>
          <p:nvPr/>
        </p:nvSpPr>
        <p:spPr>
          <a:xfrm>
            <a:off x="6252068" y="3700813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dirty="0"/>
              <a:t>Accounts</a:t>
            </a:r>
          </a:p>
          <a:p>
            <a:pPr>
              <a:spcBef>
                <a:spcPts val="0"/>
              </a:spcBef>
            </a:pPr>
            <a:r>
              <a:rPr lang="en-US" dirty="0"/>
              <a:t>Payable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85A9E7E6-5E54-ECDF-FF56-D330CE602EC2}"/>
              </a:ext>
            </a:extLst>
          </p:cNvPr>
          <p:cNvCxnSpPr/>
          <p:nvPr/>
        </p:nvCxnSpPr>
        <p:spPr bwMode="auto">
          <a:xfrm>
            <a:off x="2582276" y="4234213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22F6387D-B3FB-1B80-6B51-B32772CBBC90}"/>
              </a:ext>
            </a:extLst>
          </p:cNvPr>
          <p:cNvSpPr/>
          <p:nvPr/>
        </p:nvSpPr>
        <p:spPr bwMode="auto">
          <a:xfrm>
            <a:off x="3280268" y="4158013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908DD89D-FD13-CD48-7AAA-0CBAB6F97E59}"/>
              </a:ext>
            </a:extLst>
          </p:cNvPr>
          <p:cNvSpPr/>
          <p:nvPr/>
        </p:nvSpPr>
        <p:spPr bwMode="auto">
          <a:xfrm>
            <a:off x="4347068" y="4158013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36B8D971-A95A-8543-2831-F44E8A86218C}"/>
              </a:ext>
            </a:extLst>
          </p:cNvPr>
          <p:cNvSpPr/>
          <p:nvPr/>
        </p:nvSpPr>
        <p:spPr bwMode="auto">
          <a:xfrm>
            <a:off x="5185268" y="4158013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2F836D7-468A-7B3E-28E1-A4C683185D61}"/>
              </a:ext>
            </a:extLst>
          </p:cNvPr>
          <p:cNvSpPr/>
          <p:nvPr/>
        </p:nvSpPr>
        <p:spPr bwMode="auto">
          <a:xfrm>
            <a:off x="6252068" y="4158013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D060665-F4F0-D828-9ABD-01871C09140B}"/>
              </a:ext>
            </a:extLst>
          </p:cNvPr>
          <p:cNvSpPr/>
          <p:nvPr/>
        </p:nvSpPr>
        <p:spPr bwMode="auto">
          <a:xfrm>
            <a:off x="7242668" y="4158013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96BFD5AB-2BE5-BF63-3E4A-5148AFEDB9A5}"/>
              </a:ext>
            </a:extLst>
          </p:cNvPr>
          <p:cNvSpPr/>
          <p:nvPr/>
        </p:nvSpPr>
        <p:spPr bwMode="auto">
          <a:xfrm>
            <a:off x="8157068" y="4158013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06FE4FC-A09F-0A06-DBD3-51C11553127F}"/>
              </a:ext>
            </a:extLst>
          </p:cNvPr>
          <p:cNvSpPr/>
          <p:nvPr/>
        </p:nvSpPr>
        <p:spPr bwMode="auto">
          <a:xfrm>
            <a:off x="8919068" y="4158013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78870C4-C40F-924F-EA98-670BB2824E79}"/>
              </a:ext>
            </a:extLst>
          </p:cNvPr>
          <p:cNvSpPr/>
          <p:nvPr/>
        </p:nvSpPr>
        <p:spPr bwMode="auto">
          <a:xfrm>
            <a:off x="9681068" y="4158013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7E82CF9-DBE1-9936-3444-B865410F10E7}"/>
              </a:ext>
            </a:extLst>
          </p:cNvPr>
          <p:cNvSpPr txBox="1"/>
          <p:nvPr/>
        </p:nvSpPr>
        <p:spPr>
          <a:xfrm>
            <a:off x="2518267" y="3396013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651000" algn="ctr"/>
                <a:tab pos="4121150" algn="ctr"/>
                <a:tab pos="6223000" algn="ctr"/>
              </a:tabLst>
            </a:pPr>
            <a:r>
              <a:rPr lang="en-US" sz="1400" dirty="0"/>
              <a:t>	Assets	= Liabilities +	Owner's Equity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944D4349-82E4-40DB-9286-84BA455D951A}"/>
              </a:ext>
            </a:extLst>
          </p:cNvPr>
          <p:cNvCxnSpPr/>
          <p:nvPr/>
        </p:nvCxnSpPr>
        <p:spPr bwMode="auto">
          <a:xfrm>
            <a:off x="2594468" y="3700813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ABE34214-516D-240B-18C6-801023FD6EDE}"/>
              </a:ext>
            </a:extLst>
          </p:cNvPr>
          <p:cNvSpPr txBox="1"/>
          <p:nvPr/>
        </p:nvSpPr>
        <p:spPr>
          <a:xfrm>
            <a:off x="7166468" y="3700813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2404C27-689E-0617-1DBE-ECDC2C4EF8A8}"/>
              </a:ext>
            </a:extLst>
          </p:cNvPr>
          <p:cNvSpPr txBox="1"/>
          <p:nvPr/>
        </p:nvSpPr>
        <p:spPr>
          <a:xfrm>
            <a:off x="8080868" y="3700813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3A04EC4-511F-2F5C-490B-4F36583384CD}"/>
              </a:ext>
            </a:extLst>
          </p:cNvPr>
          <p:cNvSpPr txBox="1"/>
          <p:nvPr/>
        </p:nvSpPr>
        <p:spPr>
          <a:xfrm>
            <a:off x="5185268" y="3700813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CFE8BEEA-4B82-7D10-A012-E57A019704FF}"/>
              </a:ext>
            </a:extLst>
          </p:cNvPr>
          <p:cNvSpPr txBox="1"/>
          <p:nvPr/>
        </p:nvSpPr>
        <p:spPr>
          <a:xfrm>
            <a:off x="4270868" y="3700813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064C55D-841D-21A9-5C86-51F870F8E537}"/>
              </a:ext>
            </a:extLst>
          </p:cNvPr>
          <p:cNvSpPr txBox="1"/>
          <p:nvPr/>
        </p:nvSpPr>
        <p:spPr>
          <a:xfrm>
            <a:off x="3204068" y="3700813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1E5B85E-4979-5E34-12A9-C89C7085A1CE}"/>
              </a:ext>
            </a:extLst>
          </p:cNvPr>
          <p:cNvSpPr txBox="1"/>
          <p:nvPr/>
        </p:nvSpPr>
        <p:spPr>
          <a:xfrm>
            <a:off x="6175868" y="3700813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=</a:t>
            </a:r>
          </a:p>
        </p:txBody>
      </p:sp>
      <p:sp>
        <p:nvSpPr>
          <p:cNvPr id="69" name="Text Box 10">
            <a:extLst>
              <a:ext uri="{FF2B5EF4-FFF2-40B4-BE49-F238E27FC236}">
                <a16:creationId xmlns:a16="http://schemas.microsoft.com/office/drawing/2014/main" id="{50A4AF37-7CFD-6A4F-B5E7-E43A004C0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868" y="4280380"/>
            <a:ext cx="8458201" cy="261610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146175" algn="r"/>
                <a:tab pos="60055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1.	+15,000	+15,000</a:t>
            </a:r>
          </a:p>
        </p:txBody>
      </p:sp>
      <p:sp>
        <p:nvSpPr>
          <p:cNvPr id="70" name="Text Box 10">
            <a:extLst>
              <a:ext uri="{FF2B5EF4-FFF2-40B4-BE49-F238E27FC236}">
                <a16:creationId xmlns:a16="http://schemas.microsoft.com/office/drawing/2014/main" id="{AC77BC72-1359-37D8-F16B-BB4E56CB7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868" y="4541990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39989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2.	-7,000	+7,000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613F46FE-D680-84F2-0E3D-E137B99C5053}"/>
              </a:ext>
            </a:extLst>
          </p:cNvPr>
          <p:cNvCxnSpPr/>
          <p:nvPr/>
        </p:nvCxnSpPr>
        <p:spPr bwMode="auto">
          <a:xfrm>
            <a:off x="2594468" y="4541990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013F998-5697-4408-5021-31864EC84DFB}"/>
              </a:ext>
            </a:extLst>
          </p:cNvPr>
          <p:cNvCxnSpPr/>
          <p:nvPr/>
        </p:nvCxnSpPr>
        <p:spPr bwMode="auto">
          <a:xfrm>
            <a:off x="2594468" y="4846790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69EE88D-4296-98B2-58F7-1B9BCA4B3228}"/>
              </a:ext>
            </a:extLst>
          </p:cNvPr>
          <p:cNvCxnSpPr/>
          <p:nvPr/>
        </p:nvCxnSpPr>
        <p:spPr bwMode="auto">
          <a:xfrm>
            <a:off x="2594468" y="5151590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74" name="Text Box 10">
            <a:extLst>
              <a:ext uri="{FF2B5EF4-FFF2-40B4-BE49-F238E27FC236}">
                <a16:creationId xmlns:a16="http://schemas.microsoft.com/office/drawing/2014/main" id="{5528984F-2E98-46B6-7F1A-C821319DD3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868" y="4843813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3030538" algn="r"/>
                <a:tab pos="5035550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3.	+1,600	+1,600</a:t>
            </a:r>
          </a:p>
        </p:txBody>
      </p:sp>
      <p:sp>
        <p:nvSpPr>
          <p:cNvPr id="75" name="Text Box 2">
            <a:extLst>
              <a:ext uri="{FF2B5EF4-FFF2-40B4-BE49-F238E27FC236}">
                <a16:creationId xmlns:a16="http://schemas.microsoft.com/office/drawing/2014/main" id="{721155A4-0A57-F488-8AF6-C8119F9CD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7268" y="2176813"/>
            <a:ext cx="8229600" cy="1101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>
              <a:lnSpc>
                <a:spcPct val="115000"/>
              </a:lnSpc>
              <a:spcBef>
                <a:spcPct val="50000"/>
              </a:spcBef>
              <a:buClrTx/>
              <a:buSzTx/>
              <a:buFontTx/>
              <a:buNone/>
              <a:defRPr sz="19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dirty="0"/>
              <a:t>TRANSACTION 3. PURCHASE OF SUPPLIES ON CREDIT  </a:t>
            </a:r>
            <a:r>
              <a:rPr lang="en-US" b="0" dirty="0"/>
              <a:t>Softbyte Inc. </a:t>
            </a:r>
            <a:r>
              <a:rPr lang="en-US" dirty="0"/>
              <a:t>purchases</a:t>
            </a:r>
            <a:r>
              <a:rPr lang="en-US" b="0" dirty="0"/>
              <a:t> </a:t>
            </a:r>
            <a:r>
              <a:rPr lang="en-US" dirty="0"/>
              <a:t>for</a:t>
            </a:r>
            <a:r>
              <a:rPr lang="en-US" b="0" dirty="0"/>
              <a:t> </a:t>
            </a:r>
            <a:r>
              <a:rPr lang="en-US" dirty="0"/>
              <a:t>$1,600 </a:t>
            </a:r>
            <a:r>
              <a:rPr lang="en-US" b="0" dirty="0"/>
              <a:t>headsets and other accessories expected to last several months. The supplier allows Softbyte to pay this bill in October.</a:t>
            </a:r>
            <a:endParaRPr lang="en-US" altLang="en-US" b="0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9903167C-9AD1-4AC4-9321-F4E99AA6D0C5}"/>
              </a:ext>
            </a:extLst>
          </p:cNvPr>
          <p:cNvSpPr txBox="1"/>
          <p:nvPr/>
        </p:nvSpPr>
        <p:spPr>
          <a:xfrm>
            <a:off x="7242668" y="3700813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1E10D62-1DA9-DE4E-42B1-40D5F16CAEAE}"/>
              </a:ext>
            </a:extLst>
          </p:cNvPr>
          <p:cNvSpPr txBox="1"/>
          <p:nvPr/>
        </p:nvSpPr>
        <p:spPr>
          <a:xfrm>
            <a:off x="8157068" y="3700813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D51C0A9C-8516-DC9A-67CD-A6C0C4446CBC}"/>
              </a:ext>
            </a:extLst>
          </p:cNvPr>
          <p:cNvSpPr txBox="1"/>
          <p:nvPr/>
        </p:nvSpPr>
        <p:spPr>
          <a:xfrm>
            <a:off x="9071468" y="3700813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36301D90-401B-7957-DA93-08EE58697BAE}"/>
              </a:ext>
            </a:extLst>
          </p:cNvPr>
          <p:cNvSpPr txBox="1"/>
          <p:nvPr/>
        </p:nvSpPr>
        <p:spPr>
          <a:xfrm>
            <a:off x="9757268" y="3700813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F21B4B3C-6F96-8881-1942-3555B0987199}"/>
              </a:ext>
            </a:extLst>
          </p:cNvPr>
          <p:cNvSpPr txBox="1"/>
          <p:nvPr/>
        </p:nvSpPr>
        <p:spPr>
          <a:xfrm>
            <a:off x="8995268" y="3700813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2F14FF28-DC2B-7836-E1AC-C039FD52CD85}"/>
              </a:ext>
            </a:extLst>
          </p:cNvPr>
          <p:cNvSpPr txBox="1"/>
          <p:nvPr/>
        </p:nvSpPr>
        <p:spPr>
          <a:xfrm>
            <a:off x="9681068" y="3700813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74293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Transaction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DDE6E30A-B11C-8877-B2A1-3B16ED868A29}"/>
              </a:ext>
            </a:extLst>
          </p:cNvPr>
          <p:cNvSpPr txBox="1"/>
          <p:nvPr/>
        </p:nvSpPr>
        <p:spPr>
          <a:xfrm>
            <a:off x="1881366" y="3513085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Trans-</a:t>
            </a:r>
          </a:p>
          <a:p>
            <a:r>
              <a:rPr lang="en-US" dirty="0"/>
              <a:t>action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C0F0A0E3-F686-B2AF-EF78-FA97BAE32F69}"/>
              </a:ext>
            </a:extLst>
          </p:cNvPr>
          <p:cNvSpPr txBox="1"/>
          <p:nvPr/>
        </p:nvSpPr>
        <p:spPr>
          <a:xfrm>
            <a:off x="2567166" y="3513085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300" dirty="0"/>
              <a:t>Cash   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5AC4D041-0E67-6928-CDEC-37C92F8A8795}"/>
              </a:ext>
            </a:extLst>
          </p:cNvPr>
          <p:cNvSpPr txBox="1"/>
          <p:nvPr/>
        </p:nvSpPr>
        <p:spPr>
          <a:xfrm>
            <a:off x="3405366" y="3513085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Receivable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D4B997E2-EB8F-3486-FA84-1C66D6EB9E26}"/>
              </a:ext>
            </a:extLst>
          </p:cNvPr>
          <p:cNvSpPr txBox="1"/>
          <p:nvPr/>
        </p:nvSpPr>
        <p:spPr>
          <a:xfrm>
            <a:off x="4510266" y="3513085"/>
            <a:ext cx="8001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Supplies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7BCB7850-3E6F-A2C2-8D2C-5A6FBB3F57BB}"/>
              </a:ext>
            </a:extLst>
          </p:cNvPr>
          <p:cNvSpPr txBox="1"/>
          <p:nvPr/>
        </p:nvSpPr>
        <p:spPr>
          <a:xfrm>
            <a:off x="5310366" y="3513085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Equipment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AE796ECA-AB7B-9CB1-88FA-2CC855BF68E6}"/>
              </a:ext>
            </a:extLst>
          </p:cNvPr>
          <p:cNvSpPr txBox="1"/>
          <p:nvPr/>
        </p:nvSpPr>
        <p:spPr>
          <a:xfrm>
            <a:off x="6300966" y="3513085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dirty="0"/>
              <a:t>Accounts</a:t>
            </a:r>
          </a:p>
          <a:p>
            <a:pPr>
              <a:spcBef>
                <a:spcPts val="0"/>
              </a:spcBef>
            </a:pPr>
            <a:r>
              <a:rPr lang="en-US" dirty="0"/>
              <a:t>Payable</a:t>
            </a:r>
          </a:p>
        </p:txBody>
      </p: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A6350DE8-EC01-FA65-CBE5-1BE9024349ED}"/>
              </a:ext>
            </a:extLst>
          </p:cNvPr>
          <p:cNvCxnSpPr/>
          <p:nvPr/>
        </p:nvCxnSpPr>
        <p:spPr bwMode="auto">
          <a:xfrm>
            <a:off x="2631174" y="404648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37" name="Rectangle 136">
            <a:extLst>
              <a:ext uri="{FF2B5EF4-FFF2-40B4-BE49-F238E27FC236}">
                <a16:creationId xmlns:a16="http://schemas.microsoft.com/office/drawing/2014/main" id="{611F165B-712A-2E50-4124-4EFF20C97C32}"/>
              </a:ext>
            </a:extLst>
          </p:cNvPr>
          <p:cNvSpPr/>
          <p:nvPr/>
        </p:nvSpPr>
        <p:spPr bwMode="auto">
          <a:xfrm>
            <a:off x="3329166" y="397028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0AA1224B-D989-7B04-8FDF-F6BB0CB29331}"/>
              </a:ext>
            </a:extLst>
          </p:cNvPr>
          <p:cNvSpPr/>
          <p:nvPr/>
        </p:nvSpPr>
        <p:spPr bwMode="auto">
          <a:xfrm>
            <a:off x="4395966" y="397028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CC07419A-7B94-FEA4-36DC-CE85FBBEBAA7}"/>
              </a:ext>
            </a:extLst>
          </p:cNvPr>
          <p:cNvSpPr/>
          <p:nvPr/>
        </p:nvSpPr>
        <p:spPr bwMode="auto">
          <a:xfrm>
            <a:off x="5234166" y="397028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B796AEF9-9E32-961A-93EB-5B03085B4406}"/>
              </a:ext>
            </a:extLst>
          </p:cNvPr>
          <p:cNvSpPr/>
          <p:nvPr/>
        </p:nvSpPr>
        <p:spPr bwMode="auto">
          <a:xfrm>
            <a:off x="6300966" y="397028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9EE6DA2-E088-1BB2-1748-BFEA173E884B}"/>
              </a:ext>
            </a:extLst>
          </p:cNvPr>
          <p:cNvSpPr/>
          <p:nvPr/>
        </p:nvSpPr>
        <p:spPr bwMode="auto">
          <a:xfrm>
            <a:off x="7291566" y="397028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05A7F860-A952-E9EE-EFCB-52317BF52484}"/>
              </a:ext>
            </a:extLst>
          </p:cNvPr>
          <p:cNvSpPr/>
          <p:nvPr/>
        </p:nvSpPr>
        <p:spPr bwMode="auto">
          <a:xfrm>
            <a:off x="8205966" y="397028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6FCA8899-F59D-CE73-54EB-1644D9DAF069}"/>
              </a:ext>
            </a:extLst>
          </p:cNvPr>
          <p:cNvSpPr/>
          <p:nvPr/>
        </p:nvSpPr>
        <p:spPr bwMode="auto">
          <a:xfrm>
            <a:off x="8967966" y="397028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D6A344C6-818A-C768-C66D-0E17759BE131}"/>
              </a:ext>
            </a:extLst>
          </p:cNvPr>
          <p:cNvSpPr/>
          <p:nvPr/>
        </p:nvSpPr>
        <p:spPr bwMode="auto">
          <a:xfrm>
            <a:off x="9729966" y="397028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C4179596-C373-BB46-931D-68923F87A70C}"/>
              </a:ext>
            </a:extLst>
          </p:cNvPr>
          <p:cNvSpPr txBox="1"/>
          <p:nvPr/>
        </p:nvSpPr>
        <p:spPr>
          <a:xfrm>
            <a:off x="2567165" y="3208285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651000" algn="ctr"/>
                <a:tab pos="4121150" algn="ctr"/>
                <a:tab pos="6223000" algn="ctr"/>
              </a:tabLst>
            </a:pPr>
            <a:r>
              <a:rPr lang="en-US" sz="1400" dirty="0"/>
              <a:t>	Assets	= Liabilities +	Owner's Equity</a:t>
            </a:r>
          </a:p>
        </p:txBody>
      </p: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5ED4DCD4-4ED0-0D03-9DF7-7253068CB108}"/>
              </a:ext>
            </a:extLst>
          </p:cNvPr>
          <p:cNvCxnSpPr/>
          <p:nvPr/>
        </p:nvCxnSpPr>
        <p:spPr bwMode="auto">
          <a:xfrm>
            <a:off x="2643366" y="351308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47" name="TextBox 146">
            <a:extLst>
              <a:ext uri="{FF2B5EF4-FFF2-40B4-BE49-F238E27FC236}">
                <a16:creationId xmlns:a16="http://schemas.microsoft.com/office/drawing/2014/main" id="{38BC56C1-987E-A587-31B5-DE764C3D264E}"/>
              </a:ext>
            </a:extLst>
          </p:cNvPr>
          <p:cNvSpPr txBox="1"/>
          <p:nvPr/>
        </p:nvSpPr>
        <p:spPr>
          <a:xfrm>
            <a:off x="7215366" y="351308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885BDDD8-FE43-1A3B-36A3-F27053EE7B61}"/>
              </a:ext>
            </a:extLst>
          </p:cNvPr>
          <p:cNvSpPr txBox="1"/>
          <p:nvPr/>
        </p:nvSpPr>
        <p:spPr>
          <a:xfrm>
            <a:off x="8129766" y="351308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1F53ED65-D4CF-4E40-D9A5-6A151DB109C4}"/>
              </a:ext>
            </a:extLst>
          </p:cNvPr>
          <p:cNvSpPr txBox="1"/>
          <p:nvPr/>
        </p:nvSpPr>
        <p:spPr>
          <a:xfrm>
            <a:off x="5234166" y="351308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80E072F5-083E-32C9-FB3A-FB4C8FF2FC08}"/>
              </a:ext>
            </a:extLst>
          </p:cNvPr>
          <p:cNvSpPr txBox="1"/>
          <p:nvPr/>
        </p:nvSpPr>
        <p:spPr>
          <a:xfrm>
            <a:off x="4319766" y="351308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6B139AA4-AD7D-8F07-1528-D83BD0353544}"/>
              </a:ext>
            </a:extLst>
          </p:cNvPr>
          <p:cNvSpPr txBox="1"/>
          <p:nvPr/>
        </p:nvSpPr>
        <p:spPr>
          <a:xfrm>
            <a:off x="3252966" y="351308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396C576F-D429-B3C8-0CB8-B13A1AF9901E}"/>
              </a:ext>
            </a:extLst>
          </p:cNvPr>
          <p:cNvSpPr txBox="1"/>
          <p:nvPr/>
        </p:nvSpPr>
        <p:spPr>
          <a:xfrm>
            <a:off x="6224766" y="351308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=</a:t>
            </a:r>
          </a:p>
        </p:txBody>
      </p:sp>
      <p:sp>
        <p:nvSpPr>
          <p:cNvPr id="153" name="Text Box 10">
            <a:extLst>
              <a:ext uri="{FF2B5EF4-FFF2-40B4-BE49-F238E27FC236}">
                <a16:creationId xmlns:a16="http://schemas.microsoft.com/office/drawing/2014/main" id="{7F911A44-C3F6-3A93-03F6-9DD0929A8F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3766" y="4092652"/>
            <a:ext cx="8458201" cy="261610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146175" algn="r"/>
                <a:tab pos="60055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1.	+15,000	+15,000</a:t>
            </a:r>
          </a:p>
        </p:txBody>
      </p:sp>
      <p:sp>
        <p:nvSpPr>
          <p:cNvPr id="154" name="Text Box 10">
            <a:extLst>
              <a:ext uri="{FF2B5EF4-FFF2-40B4-BE49-F238E27FC236}">
                <a16:creationId xmlns:a16="http://schemas.microsoft.com/office/drawing/2014/main" id="{F7AF069A-0F43-55ED-8B96-F6AB20A965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3766" y="4354262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39989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2.	-7,000	+7,000</a:t>
            </a:r>
          </a:p>
        </p:txBody>
      </p: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80D9F0C5-2F9D-52FA-EDCA-5EFD17E8E39F}"/>
              </a:ext>
            </a:extLst>
          </p:cNvPr>
          <p:cNvCxnSpPr/>
          <p:nvPr/>
        </p:nvCxnSpPr>
        <p:spPr bwMode="auto">
          <a:xfrm>
            <a:off x="2643366" y="435426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C2BCEA3A-52C4-0E67-62D6-53289EA8684A}"/>
              </a:ext>
            </a:extLst>
          </p:cNvPr>
          <p:cNvCxnSpPr/>
          <p:nvPr/>
        </p:nvCxnSpPr>
        <p:spPr bwMode="auto">
          <a:xfrm>
            <a:off x="2643366" y="465906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DE1BBBA0-1997-20CF-A87F-8B861ECAB83F}"/>
              </a:ext>
            </a:extLst>
          </p:cNvPr>
          <p:cNvCxnSpPr/>
          <p:nvPr/>
        </p:nvCxnSpPr>
        <p:spPr bwMode="auto">
          <a:xfrm>
            <a:off x="2643366" y="496386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166C98FC-20F3-DCC1-F583-3F30B00F2A39}"/>
              </a:ext>
            </a:extLst>
          </p:cNvPr>
          <p:cNvCxnSpPr/>
          <p:nvPr/>
        </p:nvCxnSpPr>
        <p:spPr bwMode="auto">
          <a:xfrm>
            <a:off x="2643366" y="526866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159" name="Straight Connector 158">
            <a:extLst>
              <a:ext uri="{FF2B5EF4-FFF2-40B4-BE49-F238E27FC236}">
                <a16:creationId xmlns:a16="http://schemas.microsoft.com/office/drawing/2014/main" id="{A79F8A87-71CC-DA5E-0C51-1D66E9B60F57}"/>
              </a:ext>
            </a:extLst>
          </p:cNvPr>
          <p:cNvCxnSpPr/>
          <p:nvPr/>
        </p:nvCxnSpPr>
        <p:spPr bwMode="auto">
          <a:xfrm>
            <a:off x="2643366" y="557346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60" name="Text Box 2">
            <a:extLst>
              <a:ext uri="{FF2B5EF4-FFF2-40B4-BE49-F238E27FC236}">
                <a16:creationId xmlns:a16="http://schemas.microsoft.com/office/drawing/2014/main" id="{1AAF001D-3111-00F8-50D2-4A317AA9BB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8358" y="2070567"/>
            <a:ext cx="8229600" cy="1101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>
              <a:lnSpc>
                <a:spcPct val="115000"/>
              </a:lnSpc>
              <a:spcBef>
                <a:spcPct val="50000"/>
              </a:spcBef>
              <a:buClrTx/>
              <a:buSzTx/>
              <a:buFontTx/>
              <a:buNone/>
              <a:defRPr sz="19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dirty="0"/>
              <a:t>TRANSACTION 5. PURCHASE OF ADVERTISING ON CREDIT  </a:t>
            </a:r>
            <a:r>
              <a:rPr lang="en-US" b="0" dirty="0"/>
              <a:t>Softbyte Inc. receives a </a:t>
            </a:r>
            <a:r>
              <a:rPr lang="en-US" dirty="0"/>
              <a:t>bill for $250 </a:t>
            </a:r>
            <a:r>
              <a:rPr lang="en-US" b="0" dirty="0"/>
              <a:t>from the </a:t>
            </a:r>
            <a:r>
              <a:rPr lang="en-US" b="0" i="1" dirty="0"/>
              <a:t>Daily News </a:t>
            </a:r>
            <a:r>
              <a:rPr lang="en-US" b="0" dirty="0"/>
              <a:t>for advertising on its online website but postpones payment until a later date.</a:t>
            </a:r>
            <a:endParaRPr lang="en-US" altLang="en-US" b="0" dirty="0"/>
          </a:p>
        </p:txBody>
      </p:sp>
      <p:sp>
        <p:nvSpPr>
          <p:cNvPr id="161" name="Rectangle 84">
            <a:extLst>
              <a:ext uri="{FF2B5EF4-FFF2-40B4-BE49-F238E27FC236}">
                <a16:creationId xmlns:a16="http://schemas.microsoft.com/office/drawing/2014/main" id="{5D704067-2D32-4115-4289-1D8ECA1C37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72766" y="2827285"/>
            <a:ext cx="1295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dirty="0">
                <a:solidFill>
                  <a:schemeClr val="tx1"/>
                </a:solidFill>
                <a:latin typeface="Liberation Sans" panose="020B0604020202020204" pitchFamily="34" charset="0"/>
              </a:rPr>
              <a:t>Illustration 1-8</a:t>
            </a:r>
            <a:endParaRPr lang="en-US" altLang="en-US" sz="12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931C37A5-FB5A-CAE3-528C-E744A463D07E}"/>
              </a:ext>
            </a:extLst>
          </p:cNvPr>
          <p:cNvSpPr txBox="1"/>
          <p:nvPr/>
        </p:nvSpPr>
        <p:spPr>
          <a:xfrm>
            <a:off x="7291566" y="3513085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D084087D-1E41-3C66-4CC7-A8BDFD5C2FBA}"/>
              </a:ext>
            </a:extLst>
          </p:cNvPr>
          <p:cNvSpPr txBox="1"/>
          <p:nvPr/>
        </p:nvSpPr>
        <p:spPr>
          <a:xfrm>
            <a:off x="8205966" y="3513085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73AA2DD0-2F8F-10EA-D9FC-41DDF274A2BF}"/>
              </a:ext>
            </a:extLst>
          </p:cNvPr>
          <p:cNvSpPr txBox="1"/>
          <p:nvPr/>
        </p:nvSpPr>
        <p:spPr>
          <a:xfrm>
            <a:off x="9120366" y="3513085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9837C6B4-49CF-45A3-F57E-3DE8F966EDF5}"/>
              </a:ext>
            </a:extLst>
          </p:cNvPr>
          <p:cNvSpPr txBox="1"/>
          <p:nvPr/>
        </p:nvSpPr>
        <p:spPr>
          <a:xfrm>
            <a:off x="9806166" y="3513085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6E639663-8EAE-CB62-4D1F-9BF5858F486F}"/>
              </a:ext>
            </a:extLst>
          </p:cNvPr>
          <p:cNvSpPr txBox="1"/>
          <p:nvPr/>
        </p:nvSpPr>
        <p:spPr>
          <a:xfrm>
            <a:off x="9044166" y="351308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4C721EF7-9B1E-63AA-4691-B22F33124619}"/>
              </a:ext>
            </a:extLst>
          </p:cNvPr>
          <p:cNvSpPr txBox="1"/>
          <p:nvPr/>
        </p:nvSpPr>
        <p:spPr>
          <a:xfrm>
            <a:off x="9729966" y="351308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168" name="Text Box 10">
            <a:extLst>
              <a:ext uri="{FF2B5EF4-FFF2-40B4-BE49-F238E27FC236}">
                <a16:creationId xmlns:a16="http://schemas.microsoft.com/office/drawing/2014/main" id="{833E133D-C1D7-CC23-7E13-E153D3DB59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5298" y="4960885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6796088" algn="r"/>
                <a:tab pos="7546975" algn="r"/>
                <a:tab pos="7656513" algn="l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4.	+1,200		+1,200	</a:t>
            </a:r>
            <a:endParaRPr lang="en-US" altLang="en-US" sz="14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169" name="Text Box 10">
            <a:extLst>
              <a:ext uri="{FF2B5EF4-FFF2-40B4-BE49-F238E27FC236}">
                <a16:creationId xmlns:a16="http://schemas.microsoft.com/office/drawing/2014/main" id="{0306AB1B-329E-3FCB-EE8D-0DBAB984C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3766" y="5288277"/>
            <a:ext cx="87630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5.					+250					-250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59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Transaction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F8DEC4AD-DAC0-A190-C59D-FED73F85820C}"/>
              </a:ext>
            </a:extLst>
          </p:cNvPr>
          <p:cNvSpPr txBox="1"/>
          <p:nvPr/>
        </p:nvSpPr>
        <p:spPr>
          <a:xfrm>
            <a:off x="2528047" y="3391205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300" dirty="0"/>
              <a:t>Cash   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9E0AFF1B-2F68-D124-9DC9-979BF36DFC7D}"/>
              </a:ext>
            </a:extLst>
          </p:cNvPr>
          <p:cNvSpPr txBox="1"/>
          <p:nvPr/>
        </p:nvSpPr>
        <p:spPr>
          <a:xfrm>
            <a:off x="3366247" y="3391205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Receivable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F15AA7D3-4380-5DDA-7BE3-0DB5A646D829}"/>
              </a:ext>
            </a:extLst>
          </p:cNvPr>
          <p:cNvSpPr txBox="1"/>
          <p:nvPr/>
        </p:nvSpPr>
        <p:spPr>
          <a:xfrm>
            <a:off x="4471147" y="3391205"/>
            <a:ext cx="8001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Supplies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20DEE6CF-3C5D-F9D5-2C5B-EF8960622E8D}"/>
              </a:ext>
            </a:extLst>
          </p:cNvPr>
          <p:cNvSpPr txBox="1"/>
          <p:nvPr/>
        </p:nvSpPr>
        <p:spPr>
          <a:xfrm>
            <a:off x="5271247" y="3391205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Equipment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4C8114D0-37FE-18F3-06D6-51D0ADC88F1F}"/>
              </a:ext>
            </a:extLst>
          </p:cNvPr>
          <p:cNvSpPr txBox="1"/>
          <p:nvPr/>
        </p:nvSpPr>
        <p:spPr>
          <a:xfrm>
            <a:off x="6261847" y="3391205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dirty="0"/>
              <a:t>Accounts</a:t>
            </a:r>
          </a:p>
          <a:p>
            <a:pPr>
              <a:spcBef>
                <a:spcPts val="0"/>
              </a:spcBef>
            </a:pPr>
            <a:r>
              <a:rPr lang="en-US" dirty="0"/>
              <a:t>Payable</a:t>
            </a:r>
          </a:p>
        </p:txBody>
      </p: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784310C1-508C-3D8E-927B-D9ED709D7BD6}"/>
              </a:ext>
            </a:extLst>
          </p:cNvPr>
          <p:cNvCxnSpPr/>
          <p:nvPr/>
        </p:nvCxnSpPr>
        <p:spPr bwMode="auto">
          <a:xfrm>
            <a:off x="2592055" y="392460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97" name="Rectangle 96">
            <a:extLst>
              <a:ext uri="{FF2B5EF4-FFF2-40B4-BE49-F238E27FC236}">
                <a16:creationId xmlns:a16="http://schemas.microsoft.com/office/drawing/2014/main" id="{67756D0C-354D-3806-C8B7-260B6AEE0D67}"/>
              </a:ext>
            </a:extLst>
          </p:cNvPr>
          <p:cNvSpPr/>
          <p:nvPr/>
        </p:nvSpPr>
        <p:spPr bwMode="auto">
          <a:xfrm>
            <a:off x="3290047" y="384840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95B7F93A-2BB5-55F7-86FF-5709325C1607}"/>
              </a:ext>
            </a:extLst>
          </p:cNvPr>
          <p:cNvSpPr/>
          <p:nvPr/>
        </p:nvSpPr>
        <p:spPr bwMode="auto">
          <a:xfrm>
            <a:off x="4356847" y="384840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C172DECF-FE13-D1F7-8CF5-E6B0021E5200}"/>
              </a:ext>
            </a:extLst>
          </p:cNvPr>
          <p:cNvSpPr/>
          <p:nvPr/>
        </p:nvSpPr>
        <p:spPr bwMode="auto">
          <a:xfrm>
            <a:off x="5195047" y="384840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BFB94C38-BA2D-F154-6259-31DD1DC06290}"/>
              </a:ext>
            </a:extLst>
          </p:cNvPr>
          <p:cNvSpPr/>
          <p:nvPr/>
        </p:nvSpPr>
        <p:spPr bwMode="auto">
          <a:xfrm>
            <a:off x="6261847" y="384840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0E95D545-9C31-4673-14A6-34D54AFB9FE0}"/>
              </a:ext>
            </a:extLst>
          </p:cNvPr>
          <p:cNvSpPr/>
          <p:nvPr/>
        </p:nvSpPr>
        <p:spPr bwMode="auto">
          <a:xfrm>
            <a:off x="7252447" y="384840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69BF6982-DD54-A21A-DA28-A04A96E551D4}"/>
              </a:ext>
            </a:extLst>
          </p:cNvPr>
          <p:cNvSpPr/>
          <p:nvPr/>
        </p:nvSpPr>
        <p:spPr bwMode="auto">
          <a:xfrm>
            <a:off x="8166847" y="384840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F26EE121-AA64-9C53-8515-0FAF39656A49}"/>
              </a:ext>
            </a:extLst>
          </p:cNvPr>
          <p:cNvSpPr/>
          <p:nvPr/>
        </p:nvSpPr>
        <p:spPr bwMode="auto">
          <a:xfrm>
            <a:off x="8928847" y="384840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95BEC4B1-18FE-F6BD-6D07-6263995E1AA0}"/>
              </a:ext>
            </a:extLst>
          </p:cNvPr>
          <p:cNvSpPr/>
          <p:nvPr/>
        </p:nvSpPr>
        <p:spPr bwMode="auto">
          <a:xfrm>
            <a:off x="9690847" y="384840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001E669A-5FD5-4816-003E-2898D10ACF30}"/>
              </a:ext>
            </a:extLst>
          </p:cNvPr>
          <p:cNvSpPr txBox="1"/>
          <p:nvPr/>
        </p:nvSpPr>
        <p:spPr>
          <a:xfrm>
            <a:off x="2528046" y="3086405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651000" algn="ctr"/>
                <a:tab pos="4121150" algn="ctr"/>
                <a:tab pos="6223000" algn="ctr"/>
              </a:tabLst>
            </a:pPr>
            <a:r>
              <a:rPr lang="en-US" sz="1400" dirty="0"/>
              <a:t>	Assets	= Liabilities +	Owner's Equity</a:t>
            </a:r>
          </a:p>
        </p:txBody>
      </p: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3E41EC1D-FF2A-D148-B4BE-5736F31B54EE}"/>
              </a:ext>
            </a:extLst>
          </p:cNvPr>
          <p:cNvCxnSpPr/>
          <p:nvPr/>
        </p:nvCxnSpPr>
        <p:spPr bwMode="auto">
          <a:xfrm>
            <a:off x="2604247" y="339120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07" name="TextBox 106">
            <a:extLst>
              <a:ext uri="{FF2B5EF4-FFF2-40B4-BE49-F238E27FC236}">
                <a16:creationId xmlns:a16="http://schemas.microsoft.com/office/drawing/2014/main" id="{2B324857-19AF-9270-B797-11560311ABDC}"/>
              </a:ext>
            </a:extLst>
          </p:cNvPr>
          <p:cNvSpPr txBox="1"/>
          <p:nvPr/>
        </p:nvSpPr>
        <p:spPr>
          <a:xfrm>
            <a:off x="7176247" y="339120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4C5B47F2-AA83-F40E-C879-B51E1518B1E0}"/>
              </a:ext>
            </a:extLst>
          </p:cNvPr>
          <p:cNvSpPr txBox="1"/>
          <p:nvPr/>
        </p:nvSpPr>
        <p:spPr>
          <a:xfrm>
            <a:off x="8090647" y="339120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8AF6DA0-D9B7-B438-78FB-2A1C6440763B}"/>
              </a:ext>
            </a:extLst>
          </p:cNvPr>
          <p:cNvSpPr txBox="1"/>
          <p:nvPr/>
        </p:nvSpPr>
        <p:spPr>
          <a:xfrm>
            <a:off x="5195047" y="339120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AAC06674-1E7A-10AC-8ED9-627136E44B09}"/>
              </a:ext>
            </a:extLst>
          </p:cNvPr>
          <p:cNvSpPr txBox="1"/>
          <p:nvPr/>
        </p:nvSpPr>
        <p:spPr>
          <a:xfrm>
            <a:off x="4280647" y="339120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090F75BE-E941-7ACB-10AE-247421DEA530}"/>
              </a:ext>
            </a:extLst>
          </p:cNvPr>
          <p:cNvSpPr txBox="1"/>
          <p:nvPr/>
        </p:nvSpPr>
        <p:spPr>
          <a:xfrm>
            <a:off x="3213847" y="339120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5C5E3E96-8E48-88FB-F01F-C8D7DE0A0EE9}"/>
              </a:ext>
            </a:extLst>
          </p:cNvPr>
          <p:cNvSpPr txBox="1"/>
          <p:nvPr/>
        </p:nvSpPr>
        <p:spPr>
          <a:xfrm>
            <a:off x="6185647" y="339120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=</a:t>
            </a:r>
          </a:p>
        </p:txBody>
      </p:sp>
      <p:sp>
        <p:nvSpPr>
          <p:cNvPr id="113" name="Text Box 10">
            <a:extLst>
              <a:ext uri="{FF2B5EF4-FFF2-40B4-BE49-F238E27FC236}">
                <a16:creationId xmlns:a16="http://schemas.microsoft.com/office/drawing/2014/main" id="{42DD017D-7F9E-5742-5FF8-ED0957B456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4647" y="3970772"/>
            <a:ext cx="8458201" cy="261610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146175" algn="r"/>
                <a:tab pos="60055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1.	+15,000	+15,000</a:t>
            </a:r>
          </a:p>
        </p:txBody>
      </p:sp>
      <p:sp>
        <p:nvSpPr>
          <p:cNvPr id="114" name="Text Box 10">
            <a:extLst>
              <a:ext uri="{FF2B5EF4-FFF2-40B4-BE49-F238E27FC236}">
                <a16:creationId xmlns:a16="http://schemas.microsoft.com/office/drawing/2014/main" id="{CA683533-68FA-05B4-BFB6-5A78891112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4647" y="4232382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39989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2.	-7,000	+7,000</a:t>
            </a:r>
          </a:p>
        </p:txBody>
      </p: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E8825F58-2EC2-306A-F771-99A63789E40A}"/>
              </a:ext>
            </a:extLst>
          </p:cNvPr>
          <p:cNvCxnSpPr/>
          <p:nvPr/>
        </p:nvCxnSpPr>
        <p:spPr bwMode="auto">
          <a:xfrm>
            <a:off x="2604247" y="423238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4FA31C51-5ABF-A9AA-B0E9-A0EE8BFEE2C3}"/>
              </a:ext>
            </a:extLst>
          </p:cNvPr>
          <p:cNvCxnSpPr/>
          <p:nvPr/>
        </p:nvCxnSpPr>
        <p:spPr bwMode="auto">
          <a:xfrm>
            <a:off x="2604247" y="453718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F661336B-37C0-B8FE-0CE1-3DCFFB95AA2A}"/>
              </a:ext>
            </a:extLst>
          </p:cNvPr>
          <p:cNvCxnSpPr/>
          <p:nvPr/>
        </p:nvCxnSpPr>
        <p:spPr bwMode="auto">
          <a:xfrm>
            <a:off x="2604247" y="484198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DC883C4B-69DA-CE47-EA6E-D224934C471F}"/>
              </a:ext>
            </a:extLst>
          </p:cNvPr>
          <p:cNvCxnSpPr/>
          <p:nvPr/>
        </p:nvCxnSpPr>
        <p:spPr bwMode="auto">
          <a:xfrm>
            <a:off x="2604247" y="514678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50956884-53BC-9114-A5E0-D7B0B7752F19}"/>
              </a:ext>
            </a:extLst>
          </p:cNvPr>
          <p:cNvCxnSpPr/>
          <p:nvPr/>
        </p:nvCxnSpPr>
        <p:spPr bwMode="auto">
          <a:xfrm>
            <a:off x="2604247" y="545158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48A01889-E3F1-93B0-2DA2-6F27CA44B4C2}"/>
              </a:ext>
            </a:extLst>
          </p:cNvPr>
          <p:cNvCxnSpPr/>
          <p:nvPr/>
        </p:nvCxnSpPr>
        <p:spPr bwMode="auto">
          <a:xfrm>
            <a:off x="2604247" y="575638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21" name="Text Box 10">
            <a:extLst>
              <a:ext uri="{FF2B5EF4-FFF2-40B4-BE49-F238E27FC236}">
                <a16:creationId xmlns:a16="http://schemas.microsoft.com/office/drawing/2014/main" id="{1901F71E-ECCF-1E39-CBB6-6860B9A77A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4647" y="4534205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3030538" algn="r"/>
                <a:tab pos="5035550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3.	+1,600	+1,600</a:t>
            </a:r>
          </a:p>
        </p:txBody>
      </p:sp>
      <p:sp>
        <p:nvSpPr>
          <p:cNvPr id="122" name="Text Box 2">
            <a:extLst>
              <a:ext uri="{FF2B5EF4-FFF2-40B4-BE49-F238E27FC236}">
                <a16:creationId xmlns:a16="http://schemas.microsoft.com/office/drawing/2014/main" id="{91EF9D62-3DC7-BA03-0529-0E39EBC942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7047" y="1867205"/>
            <a:ext cx="8229600" cy="1101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1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900" dirty="0">
                <a:solidFill>
                  <a:schemeClr val="tx1"/>
                </a:solidFill>
                <a:latin typeface="Liberation Sans" panose="020B0604020202020204" pitchFamily="34" charset="0"/>
              </a:rPr>
              <a:t>TRANSACTION 6. SERVICES PERFORMED FOR CASH AND CREDIT.</a:t>
            </a:r>
            <a:r>
              <a:rPr lang="en-US" altLang="en-US" sz="19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 Softbyte performs </a:t>
            </a:r>
            <a:r>
              <a:rPr lang="en-US" altLang="en-US" sz="1900" dirty="0">
                <a:solidFill>
                  <a:schemeClr val="tx1"/>
                </a:solidFill>
                <a:latin typeface="Liberation Sans" panose="020B0604020202020204" pitchFamily="34" charset="0"/>
              </a:rPr>
              <a:t>$3,500 of services</a:t>
            </a:r>
            <a:r>
              <a:rPr lang="en-US" altLang="en-US" sz="19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. The company receives </a:t>
            </a:r>
            <a:r>
              <a:rPr lang="en-US" altLang="en-US" sz="1900" dirty="0">
                <a:solidFill>
                  <a:schemeClr val="tx1"/>
                </a:solidFill>
                <a:latin typeface="Liberation Sans" panose="020B0604020202020204" pitchFamily="34" charset="0"/>
              </a:rPr>
              <a:t>cash of $1,500 </a:t>
            </a:r>
            <a:r>
              <a:rPr lang="en-US" altLang="en-US" sz="19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from customers, and it bills the balance of </a:t>
            </a:r>
            <a:r>
              <a:rPr lang="en-US" altLang="en-US" sz="1900" dirty="0">
                <a:solidFill>
                  <a:schemeClr val="tx1"/>
                </a:solidFill>
                <a:latin typeface="Liberation Sans" panose="020B0604020202020204" pitchFamily="34" charset="0"/>
              </a:rPr>
              <a:t>$2,000 on account</a:t>
            </a:r>
            <a:r>
              <a:rPr lang="en-US" altLang="en-US" sz="19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.</a:t>
            </a:r>
          </a:p>
        </p:txBody>
      </p:sp>
      <p:sp>
        <p:nvSpPr>
          <p:cNvPr id="123" name="Rectangle 84">
            <a:extLst>
              <a:ext uri="{FF2B5EF4-FFF2-40B4-BE49-F238E27FC236}">
                <a16:creationId xmlns:a16="http://schemas.microsoft.com/office/drawing/2014/main" id="{A7558ECF-5904-3BE7-C225-D0426ECC2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8447" y="3040367"/>
            <a:ext cx="1295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dirty="0">
                <a:solidFill>
                  <a:schemeClr val="tx1"/>
                </a:solidFill>
                <a:latin typeface="Liberation Sans" panose="020B0604020202020204" pitchFamily="34" charset="0"/>
              </a:rPr>
              <a:t>Illustration 1-8</a:t>
            </a:r>
            <a:endParaRPr lang="en-US" altLang="en-US" sz="12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34EF0FC4-ADE8-B793-1A12-E6D5AA366F8D}"/>
              </a:ext>
            </a:extLst>
          </p:cNvPr>
          <p:cNvSpPr txBox="1"/>
          <p:nvPr/>
        </p:nvSpPr>
        <p:spPr>
          <a:xfrm>
            <a:off x="7252447" y="3391205"/>
            <a:ext cx="914399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C0B3AFDF-4C4F-8B73-5498-CDA19B7CA317}"/>
              </a:ext>
            </a:extLst>
          </p:cNvPr>
          <p:cNvSpPr txBox="1"/>
          <p:nvPr/>
        </p:nvSpPr>
        <p:spPr>
          <a:xfrm>
            <a:off x="8166847" y="3391205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24737E19-0AE2-8B6F-6C87-C43310E1D34C}"/>
              </a:ext>
            </a:extLst>
          </p:cNvPr>
          <p:cNvSpPr txBox="1"/>
          <p:nvPr/>
        </p:nvSpPr>
        <p:spPr>
          <a:xfrm>
            <a:off x="9081247" y="3391205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B3EF3770-36AB-5083-2E00-AC119982B249}"/>
              </a:ext>
            </a:extLst>
          </p:cNvPr>
          <p:cNvSpPr txBox="1"/>
          <p:nvPr/>
        </p:nvSpPr>
        <p:spPr>
          <a:xfrm>
            <a:off x="9767047" y="3391205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1D98D940-413E-9F31-90FF-8F66E47C8383}"/>
              </a:ext>
            </a:extLst>
          </p:cNvPr>
          <p:cNvSpPr txBox="1"/>
          <p:nvPr/>
        </p:nvSpPr>
        <p:spPr>
          <a:xfrm>
            <a:off x="9005047" y="339120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D078B5B4-00A4-8D43-98C3-C43817198F61}"/>
              </a:ext>
            </a:extLst>
          </p:cNvPr>
          <p:cNvSpPr txBox="1"/>
          <p:nvPr/>
        </p:nvSpPr>
        <p:spPr>
          <a:xfrm>
            <a:off x="9690847" y="339120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130" name="Text Box 10">
            <a:extLst>
              <a:ext uri="{FF2B5EF4-FFF2-40B4-BE49-F238E27FC236}">
                <a16:creationId xmlns:a16="http://schemas.microsoft.com/office/drawing/2014/main" id="{018C261E-3D24-971D-EF86-BA534F209F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4647" y="4839005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6796088" algn="r"/>
                <a:tab pos="7546975" algn="r"/>
                <a:tab pos="7656513" algn="l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4.	+1,200		+1,200	</a:t>
            </a:r>
            <a:endParaRPr lang="en-US" altLang="en-US" sz="14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131" name="Text Box 10">
            <a:extLst>
              <a:ext uri="{FF2B5EF4-FFF2-40B4-BE49-F238E27FC236}">
                <a16:creationId xmlns:a16="http://schemas.microsoft.com/office/drawing/2014/main" id="{81EBC988-0CE3-A33A-E30A-F38C4A6E51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4647" y="5471197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16138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339138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6.	+1,500	+2,000						+3,500		</a:t>
            </a:r>
            <a:endParaRPr lang="en-US" altLang="en-US" sz="14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132" name="Text Box 10">
            <a:extLst>
              <a:ext uri="{FF2B5EF4-FFF2-40B4-BE49-F238E27FC236}">
                <a16:creationId xmlns:a16="http://schemas.microsoft.com/office/drawing/2014/main" id="{57297498-6C89-73C9-0F2A-F616EF3F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4647" y="5166397"/>
            <a:ext cx="87630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5.					+250					-250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3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2062" y="1379912"/>
            <a:ext cx="10812720" cy="52037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54067" y="403308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Transaction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8B3FDD-288F-C839-FB74-9A95997D0E5D}"/>
              </a:ext>
            </a:extLst>
          </p:cNvPr>
          <p:cNvSpPr txBox="1"/>
          <p:nvPr/>
        </p:nvSpPr>
        <p:spPr>
          <a:xfrm>
            <a:off x="1340223" y="3289722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Trans-</a:t>
            </a:r>
          </a:p>
          <a:p>
            <a:r>
              <a:rPr lang="en-US" dirty="0"/>
              <a:t>action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4577E4-802D-0FF2-CC35-D603F7A6DCCB}"/>
              </a:ext>
            </a:extLst>
          </p:cNvPr>
          <p:cNvSpPr txBox="1"/>
          <p:nvPr/>
        </p:nvSpPr>
        <p:spPr>
          <a:xfrm>
            <a:off x="2026023" y="3289722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300" dirty="0"/>
              <a:t>Cash 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A43519-9EFA-5C7B-48D2-2BE4152C9A77}"/>
              </a:ext>
            </a:extLst>
          </p:cNvPr>
          <p:cNvSpPr txBox="1"/>
          <p:nvPr/>
        </p:nvSpPr>
        <p:spPr>
          <a:xfrm>
            <a:off x="2864223" y="3289722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Receivable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368679-13F2-162A-752D-3AC918846290}"/>
              </a:ext>
            </a:extLst>
          </p:cNvPr>
          <p:cNvSpPr txBox="1"/>
          <p:nvPr/>
        </p:nvSpPr>
        <p:spPr>
          <a:xfrm>
            <a:off x="3969123" y="3289722"/>
            <a:ext cx="8001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Supplies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ADF91E7-C4A6-D56A-EC85-32A054725B8A}"/>
              </a:ext>
            </a:extLst>
          </p:cNvPr>
          <p:cNvSpPr txBox="1"/>
          <p:nvPr/>
        </p:nvSpPr>
        <p:spPr>
          <a:xfrm>
            <a:off x="4769223" y="3289722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Equipment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6F1840B-E1C6-36EF-2C1E-A021B3191AFE}"/>
              </a:ext>
            </a:extLst>
          </p:cNvPr>
          <p:cNvSpPr txBox="1"/>
          <p:nvPr/>
        </p:nvSpPr>
        <p:spPr>
          <a:xfrm>
            <a:off x="5759823" y="3289722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dirty="0"/>
              <a:t>Accounts</a:t>
            </a:r>
          </a:p>
          <a:p>
            <a:pPr>
              <a:spcBef>
                <a:spcPts val="0"/>
              </a:spcBef>
            </a:pPr>
            <a:r>
              <a:rPr lang="en-US" dirty="0"/>
              <a:t>Payable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689A1E9-0C98-BBEC-7123-9FB1D88B895F}"/>
              </a:ext>
            </a:extLst>
          </p:cNvPr>
          <p:cNvCxnSpPr/>
          <p:nvPr/>
        </p:nvCxnSpPr>
        <p:spPr bwMode="auto">
          <a:xfrm>
            <a:off x="2090031" y="382312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1BD16AEA-E71D-960E-1520-4E61B7A756D8}"/>
              </a:ext>
            </a:extLst>
          </p:cNvPr>
          <p:cNvSpPr/>
          <p:nvPr/>
        </p:nvSpPr>
        <p:spPr bwMode="auto">
          <a:xfrm>
            <a:off x="2788023" y="374692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7629968-1556-69AD-E688-65D48BE8F40A}"/>
              </a:ext>
            </a:extLst>
          </p:cNvPr>
          <p:cNvSpPr/>
          <p:nvPr/>
        </p:nvSpPr>
        <p:spPr bwMode="auto">
          <a:xfrm>
            <a:off x="3854823" y="374692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63CB6B0-2211-117C-C5CD-A00DBC281F84}"/>
              </a:ext>
            </a:extLst>
          </p:cNvPr>
          <p:cNvSpPr/>
          <p:nvPr/>
        </p:nvSpPr>
        <p:spPr bwMode="auto">
          <a:xfrm>
            <a:off x="4693023" y="374692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E2446E4-225D-6734-92E3-3EDAA7C2470F}"/>
              </a:ext>
            </a:extLst>
          </p:cNvPr>
          <p:cNvSpPr/>
          <p:nvPr/>
        </p:nvSpPr>
        <p:spPr bwMode="auto">
          <a:xfrm>
            <a:off x="5759823" y="374692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9C61879-34ED-1BEE-1270-E6A2AC13F559}"/>
              </a:ext>
            </a:extLst>
          </p:cNvPr>
          <p:cNvSpPr/>
          <p:nvPr/>
        </p:nvSpPr>
        <p:spPr bwMode="auto">
          <a:xfrm>
            <a:off x="6750423" y="374692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4C32AC9-29E5-71A6-F851-B8441B26104F}"/>
              </a:ext>
            </a:extLst>
          </p:cNvPr>
          <p:cNvSpPr/>
          <p:nvPr/>
        </p:nvSpPr>
        <p:spPr bwMode="auto">
          <a:xfrm>
            <a:off x="7664823" y="374692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25DCA9F-DA55-56CE-F614-260CFADAC74F}"/>
              </a:ext>
            </a:extLst>
          </p:cNvPr>
          <p:cNvSpPr/>
          <p:nvPr/>
        </p:nvSpPr>
        <p:spPr bwMode="auto">
          <a:xfrm>
            <a:off x="8426823" y="374692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5E853BF-15DA-12A6-E8A4-89FFAA90AD24}"/>
              </a:ext>
            </a:extLst>
          </p:cNvPr>
          <p:cNvSpPr/>
          <p:nvPr/>
        </p:nvSpPr>
        <p:spPr bwMode="auto">
          <a:xfrm>
            <a:off x="9188823" y="374692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CEF5457-38B4-5443-0F35-83ED269BB557}"/>
              </a:ext>
            </a:extLst>
          </p:cNvPr>
          <p:cNvSpPr txBox="1"/>
          <p:nvPr/>
        </p:nvSpPr>
        <p:spPr>
          <a:xfrm>
            <a:off x="2026022" y="2984922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651000" algn="ctr"/>
                <a:tab pos="4121150" algn="ctr"/>
                <a:tab pos="6223000" algn="ctr"/>
              </a:tabLst>
            </a:pPr>
            <a:r>
              <a:rPr lang="en-US" sz="1400" dirty="0"/>
              <a:t>	Assets	= Liabilities +	Owner's Equity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188AAF1-1A18-B6EC-20A8-1B0C521CF853}"/>
              </a:ext>
            </a:extLst>
          </p:cNvPr>
          <p:cNvCxnSpPr/>
          <p:nvPr/>
        </p:nvCxnSpPr>
        <p:spPr bwMode="auto">
          <a:xfrm>
            <a:off x="2102223" y="328972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0BD5E68F-CB85-0944-18F7-475C1E867D51}"/>
              </a:ext>
            </a:extLst>
          </p:cNvPr>
          <p:cNvSpPr txBox="1"/>
          <p:nvPr/>
        </p:nvSpPr>
        <p:spPr>
          <a:xfrm>
            <a:off x="6674223" y="328972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6296EBB-62DC-E969-CD78-EF90C341090B}"/>
              </a:ext>
            </a:extLst>
          </p:cNvPr>
          <p:cNvSpPr txBox="1"/>
          <p:nvPr/>
        </p:nvSpPr>
        <p:spPr>
          <a:xfrm>
            <a:off x="7588623" y="328972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A32CE0F-6E09-FFFC-CD41-FC69A2EBD57A}"/>
              </a:ext>
            </a:extLst>
          </p:cNvPr>
          <p:cNvSpPr txBox="1"/>
          <p:nvPr/>
        </p:nvSpPr>
        <p:spPr>
          <a:xfrm>
            <a:off x="4693023" y="328972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04BEA07-B2B4-0DA5-B9EE-B16156B800FA}"/>
              </a:ext>
            </a:extLst>
          </p:cNvPr>
          <p:cNvSpPr txBox="1"/>
          <p:nvPr/>
        </p:nvSpPr>
        <p:spPr>
          <a:xfrm>
            <a:off x="3778623" y="328972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4DF605F-545F-B309-38F3-005F72B0D0AD}"/>
              </a:ext>
            </a:extLst>
          </p:cNvPr>
          <p:cNvSpPr txBox="1"/>
          <p:nvPr/>
        </p:nvSpPr>
        <p:spPr>
          <a:xfrm>
            <a:off x="2711823" y="328972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A5FD27E-5EFD-6FA0-B00B-DF17414867DC}"/>
              </a:ext>
            </a:extLst>
          </p:cNvPr>
          <p:cNvSpPr txBox="1"/>
          <p:nvPr/>
        </p:nvSpPr>
        <p:spPr>
          <a:xfrm>
            <a:off x="5683623" y="328972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=</a:t>
            </a:r>
          </a:p>
        </p:txBody>
      </p:sp>
      <p:sp>
        <p:nvSpPr>
          <p:cNvPr id="33" name="Text Box 10">
            <a:extLst>
              <a:ext uri="{FF2B5EF4-FFF2-40B4-BE49-F238E27FC236}">
                <a16:creationId xmlns:a16="http://schemas.microsoft.com/office/drawing/2014/main" id="{CA452712-5456-34AF-9FDF-720841D50D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623" y="3869289"/>
            <a:ext cx="8458201" cy="261610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146175" algn="r"/>
                <a:tab pos="60055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1.	+15,000	+15,000</a:t>
            </a:r>
          </a:p>
        </p:txBody>
      </p:sp>
      <p:sp>
        <p:nvSpPr>
          <p:cNvPr id="34" name="Text Box 10">
            <a:extLst>
              <a:ext uri="{FF2B5EF4-FFF2-40B4-BE49-F238E27FC236}">
                <a16:creationId xmlns:a16="http://schemas.microsoft.com/office/drawing/2014/main" id="{254CA8B9-CEEE-4A7F-525F-041FE34A86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623" y="4130899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39989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2.	-7,000	+7,000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59821F6-7B60-62A6-7683-8D50114F143F}"/>
              </a:ext>
            </a:extLst>
          </p:cNvPr>
          <p:cNvCxnSpPr/>
          <p:nvPr/>
        </p:nvCxnSpPr>
        <p:spPr bwMode="auto">
          <a:xfrm>
            <a:off x="2102223" y="413089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41D94670-A2C5-C8A4-FAD4-1C9501C5934A}"/>
              </a:ext>
            </a:extLst>
          </p:cNvPr>
          <p:cNvCxnSpPr/>
          <p:nvPr/>
        </p:nvCxnSpPr>
        <p:spPr bwMode="auto">
          <a:xfrm>
            <a:off x="2102223" y="443569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1A88E8AC-5BA4-0618-4BCC-C3376B83564E}"/>
              </a:ext>
            </a:extLst>
          </p:cNvPr>
          <p:cNvCxnSpPr/>
          <p:nvPr/>
        </p:nvCxnSpPr>
        <p:spPr bwMode="auto">
          <a:xfrm>
            <a:off x="2102223" y="474049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BB86B3A-8853-5686-4B3F-CCCF67CC29F7}"/>
              </a:ext>
            </a:extLst>
          </p:cNvPr>
          <p:cNvCxnSpPr/>
          <p:nvPr/>
        </p:nvCxnSpPr>
        <p:spPr bwMode="auto">
          <a:xfrm>
            <a:off x="2102223" y="504529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8EBA62A-54AF-F1D8-E45B-18365742001A}"/>
              </a:ext>
            </a:extLst>
          </p:cNvPr>
          <p:cNvCxnSpPr/>
          <p:nvPr/>
        </p:nvCxnSpPr>
        <p:spPr bwMode="auto">
          <a:xfrm>
            <a:off x="2102223" y="535009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748848F1-8163-B51F-02AD-0DE8A73092A0}"/>
              </a:ext>
            </a:extLst>
          </p:cNvPr>
          <p:cNvCxnSpPr/>
          <p:nvPr/>
        </p:nvCxnSpPr>
        <p:spPr bwMode="auto">
          <a:xfrm>
            <a:off x="2102223" y="565489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41" name="Text Box 10">
            <a:extLst>
              <a:ext uri="{FF2B5EF4-FFF2-40B4-BE49-F238E27FC236}">
                <a16:creationId xmlns:a16="http://schemas.microsoft.com/office/drawing/2014/main" id="{E46E8E5E-309D-94DD-39F2-91FF2684C0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623" y="4432722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3030538" algn="r"/>
                <a:tab pos="5035550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3.	+1,600	+1,600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5970DCE6-89E9-F996-3584-B03F918FD42D}"/>
              </a:ext>
            </a:extLst>
          </p:cNvPr>
          <p:cNvCxnSpPr/>
          <p:nvPr/>
        </p:nvCxnSpPr>
        <p:spPr bwMode="auto">
          <a:xfrm>
            <a:off x="2102223" y="649607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44" name="Text Box 2">
            <a:extLst>
              <a:ext uri="{FF2B5EF4-FFF2-40B4-BE49-F238E27FC236}">
                <a16:creationId xmlns:a16="http://schemas.microsoft.com/office/drawing/2014/main" id="{6A4024A9-A29E-BE52-52F8-D3053DA8E3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5023" y="1765722"/>
            <a:ext cx="8229600" cy="1101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>
              <a:lnSpc>
                <a:spcPct val="115000"/>
              </a:lnSpc>
              <a:spcBef>
                <a:spcPct val="50000"/>
              </a:spcBef>
              <a:buClrTx/>
              <a:buSzTx/>
              <a:buFontTx/>
              <a:buNone/>
              <a:defRPr sz="19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dirty="0"/>
              <a:t>TRANSACTION 7. PAYMENT OF EXPENSES  </a:t>
            </a:r>
            <a:r>
              <a:rPr lang="en-US" b="0" dirty="0"/>
              <a:t>Softbyte Inc. pays the following expenses in cash for September: office rent </a:t>
            </a:r>
            <a:r>
              <a:rPr lang="en-US" dirty="0"/>
              <a:t>$600</a:t>
            </a:r>
            <a:r>
              <a:rPr lang="en-US" b="0" dirty="0"/>
              <a:t>, salaries and wages of employees </a:t>
            </a:r>
            <a:r>
              <a:rPr lang="en-US" dirty="0"/>
              <a:t>$900</a:t>
            </a:r>
            <a:r>
              <a:rPr lang="en-US" b="0" dirty="0"/>
              <a:t>, and utilities </a:t>
            </a:r>
            <a:r>
              <a:rPr lang="en-US" dirty="0"/>
              <a:t>$200</a:t>
            </a:r>
            <a:r>
              <a:rPr lang="en-US" b="0" dirty="0"/>
              <a:t>.</a:t>
            </a:r>
            <a:endParaRPr lang="en-US" altLang="en-US" b="0" dirty="0"/>
          </a:p>
        </p:txBody>
      </p:sp>
      <p:sp>
        <p:nvSpPr>
          <p:cNvPr id="45" name="Rectangle 84">
            <a:extLst>
              <a:ext uri="{FF2B5EF4-FFF2-40B4-BE49-F238E27FC236}">
                <a16:creationId xmlns:a16="http://schemas.microsoft.com/office/drawing/2014/main" id="{0CAC1DD9-1F2B-5AC4-C14B-A16E1F5C23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1623" y="2603922"/>
            <a:ext cx="1295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dirty="0">
                <a:solidFill>
                  <a:schemeClr val="tx1"/>
                </a:solidFill>
                <a:latin typeface="Liberation Sans" panose="020B0604020202020204" pitchFamily="34" charset="0"/>
              </a:rPr>
              <a:t>Illustration 1-8</a:t>
            </a:r>
            <a:endParaRPr lang="en-US" altLang="en-US" sz="12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12F9004-4EEE-54CC-01EF-516E641C0369}"/>
              </a:ext>
            </a:extLst>
          </p:cNvPr>
          <p:cNvSpPr txBox="1"/>
          <p:nvPr/>
        </p:nvSpPr>
        <p:spPr>
          <a:xfrm>
            <a:off x="6750422" y="3289722"/>
            <a:ext cx="838199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8432777-6E34-2AB5-AE45-724CB71AE7A2}"/>
              </a:ext>
            </a:extLst>
          </p:cNvPr>
          <p:cNvSpPr txBox="1"/>
          <p:nvPr/>
        </p:nvSpPr>
        <p:spPr>
          <a:xfrm>
            <a:off x="7664823" y="3289722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5DFDE5A-8610-1C50-20CA-F74B170CB95B}"/>
              </a:ext>
            </a:extLst>
          </p:cNvPr>
          <p:cNvSpPr txBox="1"/>
          <p:nvPr/>
        </p:nvSpPr>
        <p:spPr>
          <a:xfrm>
            <a:off x="8579223" y="3289722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D3572A1-D96A-A6FD-1B87-122601F58A72}"/>
              </a:ext>
            </a:extLst>
          </p:cNvPr>
          <p:cNvSpPr txBox="1"/>
          <p:nvPr/>
        </p:nvSpPr>
        <p:spPr>
          <a:xfrm>
            <a:off x="9265023" y="3289722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07619BD-B082-3054-1557-3DA8D4E16C2A}"/>
              </a:ext>
            </a:extLst>
          </p:cNvPr>
          <p:cNvSpPr txBox="1"/>
          <p:nvPr/>
        </p:nvSpPr>
        <p:spPr>
          <a:xfrm>
            <a:off x="8503023" y="328972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B692A67-27E4-EDB0-67C4-4868A0D7CD31}"/>
              </a:ext>
            </a:extLst>
          </p:cNvPr>
          <p:cNvSpPr txBox="1"/>
          <p:nvPr/>
        </p:nvSpPr>
        <p:spPr>
          <a:xfrm>
            <a:off x="9188823" y="328972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52" name="Text Box 10">
            <a:extLst>
              <a:ext uri="{FF2B5EF4-FFF2-40B4-BE49-F238E27FC236}">
                <a16:creationId xmlns:a16="http://schemas.microsoft.com/office/drawing/2014/main" id="{A365F767-2D0F-72AF-F27D-F630674247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623" y="4737522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6796088" algn="r"/>
                <a:tab pos="7546975" algn="r"/>
                <a:tab pos="7656513" algn="l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4.	+1,200		+1,200	</a:t>
            </a:r>
            <a:endParaRPr lang="en-US" altLang="en-US" sz="14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3" name="Text Box 10">
            <a:extLst>
              <a:ext uri="{FF2B5EF4-FFF2-40B4-BE49-F238E27FC236}">
                <a16:creationId xmlns:a16="http://schemas.microsoft.com/office/drawing/2014/main" id="{BEAFB0DF-6B31-8E82-BE6E-38138C1D0A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623" y="5674514"/>
            <a:ext cx="8610600" cy="81560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7.	-1,700									-600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										-900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										-200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4" name="Text Box 10">
            <a:extLst>
              <a:ext uri="{FF2B5EF4-FFF2-40B4-BE49-F238E27FC236}">
                <a16:creationId xmlns:a16="http://schemas.microsoft.com/office/drawing/2014/main" id="{C1C9626D-94DD-60B8-C151-5DBBF6A00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623" y="5369714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16138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339138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6.	+1,500	+2,000						+3,500		</a:t>
            </a:r>
            <a:endParaRPr lang="en-US" altLang="en-US" sz="14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51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212842"/>
            <a:ext cx="10812720" cy="5187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83051" y="388672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Transaction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4745C332-F6AB-4111-1F21-24AF10817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6016604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8339138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8.	-250				-250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043F45-FD45-D073-7D50-AB3B01EC137A}"/>
              </a:ext>
            </a:extLst>
          </p:cNvPr>
          <p:cNvSpPr txBox="1"/>
          <p:nvPr/>
        </p:nvSpPr>
        <p:spPr>
          <a:xfrm>
            <a:off x="1676400" y="2813227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Trans-</a:t>
            </a:r>
          </a:p>
          <a:p>
            <a:r>
              <a:rPr lang="en-US" dirty="0"/>
              <a:t>action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69F916-BF93-4D08-C2DC-88AD2DFB256F}"/>
              </a:ext>
            </a:extLst>
          </p:cNvPr>
          <p:cNvSpPr txBox="1"/>
          <p:nvPr/>
        </p:nvSpPr>
        <p:spPr>
          <a:xfrm>
            <a:off x="2362200" y="2813227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300" dirty="0"/>
              <a:t>Cash 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FD771-D67B-9A29-668D-7A177D631B52}"/>
              </a:ext>
            </a:extLst>
          </p:cNvPr>
          <p:cNvSpPr txBox="1"/>
          <p:nvPr/>
        </p:nvSpPr>
        <p:spPr>
          <a:xfrm>
            <a:off x="3200400" y="2813227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Receivable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6BE523-6343-571E-7945-01C3C2BC1276}"/>
              </a:ext>
            </a:extLst>
          </p:cNvPr>
          <p:cNvSpPr txBox="1"/>
          <p:nvPr/>
        </p:nvSpPr>
        <p:spPr>
          <a:xfrm>
            <a:off x="4305300" y="2813227"/>
            <a:ext cx="8001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Supplies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A5FE20-992C-02C6-748B-CDD8D27C5E05}"/>
              </a:ext>
            </a:extLst>
          </p:cNvPr>
          <p:cNvSpPr txBox="1"/>
          <p:nvPr/>
        </p:nvSpPr>
        <p:spPr>
          <a:xfrm>
            <a:off x="5105400" y="2813227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Equipment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EB4105-43FB-A622-BFA0-6006EA130B9D}"/>
              </a:ext>
            </a:extLst>
          </p:cNvPr>
          <p:cNvSpPr txBox="1"/>
          <p:nvPr/>
        </p:nvSpPr>
        <p:spPr>
          <a:xfrm>
            <a:off x="6096000" y="2813227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dirty="0"/>
              <a:t>Accounts</a:t>
            </a:r>
          </a:p>
          <a:p>
            <a:pPr>
              <a:spcBef>
                <a:spcPts val="0"/>
              </a:spcBef>
            </a:pPr>
            <a:r>
              <a:rPr lang="en-US" dirty="0"/>
              <a:t>Payable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70A50AA-1CC2-5CEA-BFFB-0398D596FD62}"/>
              </a:ext>
            </a:extLst>
          </p:cNvPr>
          <p:cNvCxnSpPr/>
          <p:nvPr/>
        </p:nvCxnSpPr>
        <p:spPr bwMode="auto">
          <a:xfrm>
            <a:off x="2426208" y="3346627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D2884D4B-3AC4-5EFD-7D5A-9BD153F97F30}"/>
              </a:ext>
            </a:extLst>
          </p:cNvPr>
          <p:cNvSpPr/>
          <p:nvPr/>
        </p:nvSpPr>
        <p:spPr bwMode="auto">
          <a:xfrm>
            <a:off x="3124200" y="327042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7F283C7-9FCD-D6CB-78E1-B2A3044DA826}"/>
              </a:ext>
            </a:extLst>
          </p:cNvPr>
          <p:cNvSpPr/>
          <p:nvPr/>
        </p:nvSpPr>
        <p:spPr bwMode="auto">
          <a:xfrm>
            <a:off x="4191000" y="327042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4771221-0912-BA5E-E984-7E57EF1BBC38}"/>
              </a:ext>
            </a:extLst>
          </p:cNvPr>
          <p:cNvSpPr/>
          <p:nvPr/>
        </p:nvSpPr>
        <p:spPr bwMode="auto">
          <a:xfrm>
            <a:off x="5029200" y="327042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49A6463-5A11-DCDA-2C22-9361279BAE9F}"/>
              </a:ext>
            </a:extLst>
          </p:cNvPr>
          <p:cNvSpPr/>
          <p:nvPr/>
        </p:nvSpPr>
        <p:spPr bwMode="auto">
          <a:xfrm>
            <a:off x="6096000" y="327042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2541786-D0D8-41F0-B5BA-38C600EA9AAE}"/>
              </a:ext>
            </a:extLst>
          </p:cNvPr>
          <p:cNvSpPr/>
          <p:nvPr/>
        </p:nvSpPr>
        <p:spPr bwMode="auto">
          <a:xfrm>
            <a:off x="7086600" y="327042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1FBDCFA-12D6-3742-8971-3C094BE65591}"/>
              </a:ext>
            </a:extLst>
          </p:cNvPr>
          <p:cNvSpPr/>
          <p:nvPr/>
        </p:nvSpPr>
        <p:spPr bwMode="auto">
          <a:xfrm>
            <a:off x="8001000" y="327042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5F724A5-E2D3-5807-8C23-E64BFCD5AB06}"/>
              </a:ext>
            </a:extLst>
          </p:cNvPr>
          <p:cNvSpPr/>
          <p:nvPr/>
        </p:nvSpPr>
        <p:spPr bwMode="auto">
          <a:xfrm>
            <a:off x="8763000" y="327042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5235005-D720-5C4A-10EB-5CB48611D461}"/>
              </a:ext>
            </a:extLst>
          </p:cNvPr>
          <p:cNvSpPr/>
          <p:nvPr/>
        </p:nvSpPr>
        <p:spPr bwMode="auto">
          <a:xfrm>
            <a:off x="9525000" y="327042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FB2BF64-0335-73D1-3795-A1AFEFAFA5D3}"/>
              </a:ext>
            </a:extLst>
          </p:cNvPr>
          <p:cNvSpPr txBox="1"/>
          <p:nvPr/>
        </p:nvSpPr>
        <p:spPr>
          <a:xfrm>
            <a:off x="2362199" y="2508427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651000" algn="ctr"/>
                <a:tab pos="4121150" algn="ctr"/>
                <a:tab pos="6223000" algn="ctr"/>
              </a:tabLst>
            </a:pPr>
            <a:r>
              <a:rPr lang="en-US" sz="1400" dirty="0"/>
              <a:t>	Assets	= Liabilities +	Owner's Equity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16252AB-FBCF-EF77-5622-67F31B069BEA}"/>
              </a:ext>
            </a:extLst>
          </p:cNvPr>
          <p:cNvCxnSpPr/>
          <p:nvPr/>
        </p:nvCxnSpPr>
        <p:spPr bwMode="auto">
          <a:xfrm>
            <a:off x="2438400" y="2813227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727F3737-406A-5F00-04AE-EB7E3819C13B}"/>
              </a:ext>
            </a:extLst>
          </p:cNvPr>
          <p:cNvSpPr txBox="1"/>
          <p:nvPr/>
        </p:nvSpPr>
        <p:spPr>
          <a:xfrm>
            <a:off x="7010400" y="281322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B8A6AD3-B577-D172-8B99-7076F7D35F13}"/>
              </a:ext>
            </a:extLst>
          </p:cNvPr>
          <p:cNvSpPr txBox="1"/>
          <p:nvPr/>
        </p:nvSpPr>
        <p:spPr>
          <a:xfrm>
            <a:off x="7924800" y="281322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6ADDBC-98B9-4EED-6E58-A0823FD21C13}"/>
              </a:ext>
            </a:extLst>
          </p:cNvPr>
          <p:cNvSpPr txBox="1"/>
          <p:nvPr/>
        </p:nvSpPr>
        <p:spPr>
          <a:xfrm>
            <a:off x="5029200" y="281322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51B6216-6F22-EDDC-B1E7-25595C1A2DF4}"/>
              </a:ext>
            </a:extLst>
          </p:cNvPr>
          <p:cNvSpPr txBox="1"/>
          <p:nvPr/>
        </p:nvSpPr>
        <p:spPr>
          <a:xfrm>
            <a:off x="4114800" y="281322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805BF18-2712-F114-97E3-6E473123CF78}"/>
              </a:ext>
            </a:extLst>
          </p:cNvPr>
          <p:cNvSpPr txBox="1"/>
          <p:nvPr/>
        </p:nvSpPr>
        <p:spPr>
          <a:xfrm>
            <a:off x="3048000" y="281322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C9C9378-28E1-C632-D531-769AD315D766}"/>
              </a:ext>
            </a:extLst>
          </p:cNvPr>
          <p:cNvSpPr txBox="1"/>
          <p:nvPr/>
        </p:nvSpPr>
        <p:spPr>
          <a:xfrm>
            <a:off x="6019800" y="281322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=</a:t>
            </a:r>
          </a:p>
        </p:txBody>
      </p:sp>
      <p:sp>
        <p:nvSpPr>
          <p:cNvPr id="33" name="Text Box 10">
            <a:extLst>
              <a:ext uri="{FF2B5EF4-FFF2-40B4-BE49-F238E27FC236}">
                <a16:creationId xmlns:a16="http://schemas.microsoft.com/office/drawing/2014/main" id="{B32582A3-C6F4-DA1A-3FB1-DEC3EA03A1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3392794"/>
            <a:ext cx="8458201" cy="261610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146175" algn="r"/>
                <a:tab pos="60055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1.	+15,000	+15,000</a:t>
            </a:r>
          </a:p>
        </p:txBody>
      </p:sp>
      <p:sp>
        <p:nvSpPr>
          <p:cNvPr id="34" name="Text Box 10">
            <a:extLst>
              <a:ext uri="{FF2B5EF4-FFF2-40B4-BE49-F238E27FC236}">
                <a16:creationId xmlns:a16="http://schemas.microsoft.com/office/drawing/2014/main" id="{A9273B7D-FF49-F254-B833-1DD301ACF5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3654404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39989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2.	-7,000	+7,000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064B10D-54A4-F754-6BB8-C2FF632E5770}"/>
              </a:ext>
            </a:extLst>
          </p:cNvPr>
          <p:cNvCxnSpPr/>
          <p:nvPr/>
        </p:nvCxnSpPr>
        <p:spPr bwMode="auto">
          <a:xfrm>
            <a:off x="2438400" y="3654404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01DED079-D4BD-6718-6DD5-5949BDB17E94}"/>
              </a:ext>
            </a:extLst>
          </p:cNvPr>
          <p:cNvCxnSpPr/>
          <p:nvPr/>
        </p:nvCxnSpPr>
        <p:spPr bwMode="auto">
          <a:xfrm>
            <a:off x="2438400" y="3959204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6A53DBA-DD42-8D65-F5D1-3F76E0DC8583}"/>
              </a:ext>
            </a:extLst>
          </p:cNvPr>
          <p:cNvCxnSpPr/>
          <p:nvPr/>
        </p:nvCxnSpPr>
        <p:spPr bwMode="auto">
          <a:xfrm>
            <a:off x="2438400" y="4264004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2B8743B2-08BF-9F48-3296-CD3561CF1319}"/>
              </a:ext>
            </a:extLst>
          </p:cNvPr>
          <p:cNvCxnSpPr/>
          <p:nvPr/>
        </p:nvCxnSpPr>
        <p:spPr bwMode="auto">
          <a:xfrm>
            <a:off x="2438400" y="4568804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C313829-45A4-05B0-63C9-3B49BFAC5A61}"/>
              </a:ext>
            </a:extLst>
          </p:cNvPr>
          <p:cNvCxnSpPr/>
          <p:nvPr/>
        </p:nvCxnSpPr>
        <p:spPr bwMode="auto">
          <a:xfrm>
            <a:off x="2438400" y="4873604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646DAE25-139C-045E-B588-8C9DD466E94E}"/>
              </a:ext>
            </a:extLst>
          </p:cNvPr>
          <p:cNvCxnSpPr/>
          <p:nvPr/>
        </p:nvCxnSpPr>
        <p:spPr bwMode="auto">
          <a:xfrm>
            <a:off x="2438400" y="5178404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41" name="Text Box 10">
            <a:extLst>
              <a:ext uri="{FF2B5EF4-FFF2-40B4-BE49-F238E27FC236}">
                <a16:creationId xmlns:a16="http://schemas.microsoft.com/office/drawing/2014/main" id="{DAB35433-36D4-BCE0-F370-233D4C5EE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3956227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3030538" algn="r"/>
                <a:tab pos="5035550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3.	+1,600	+1,600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51A76AEC-9F31-73A7-0FD4-6FE904EFA094}"/>
              </a:ext>
            </a:extLst>
          </p:cNvPr>
          <p:cNvCxnSpPr/>
          <p:nvPr/>
        </p:nvCxnSpPr>
        <p:spPr bwMode="auto">
          <a:xfrm>
            <a:off x="2438400" y="6019581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D5B5276A-E6D9-C934-1083-15F136B50FB3}"/>
              </a:ext>
            </a:extLst>
          </p:cNvPr>
          <p:cNvCxnSpPr/>
          <p:nvPr/>
        </p:nvCxnSpPr>
        <p:spPr bwMode="auto">
          <a:xfrm>
            <a:off x="2438400" y="6324381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44" name="Text Box 2">
            <a:extLst>
              <a:ext uri="{FF2B5EF4-FFF2-40B4-BE49-F238E27FC236}">
                <a16:creationId xmlns:a16="http://schemas.microsoft.com/office/drawing/2014/main" id="{ED61ABD6-59E6-9365-160C-031636EC5E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89227"/>
            <a:ext cx="8229600" cy="1101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>
              <a:lnSpc>
                <a:spcPct val="115000"/>
              </a:lnSpc>
              <a:spcBef>
                <a:spcPct val="50000"/>
              </a:spcBef>
              <a:buClrTx/>
              <a:buSzTx/>
              <a:buFontTx/>
              <a:buNone/>
              <a:defRPr sz="19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dirty="0"/>
              <a:t>TRANSACTION 8. PAYMENT OF ACCOUNTS PAYABLE  </a:t>
            </a:r>
            <a:r>
              <a:rPr lang="en-US" b="0" dirty="0"/>
              <a:t>Softbyte Inc. </a:t>
            </a:r>
            <a:r>
              <a:rPr lang="en-US" dirty="0"/>
              <a:t>pays its $250 </a:t>
            </a:r>
            <a:r>
              <a:rPr lang="en-US" b="0" i="1" dirty="0"/>
              <a:t>Daily News </a:t>
            </a:r>
            <a:r>
              <a:rPr lang="en-US" b="0" dirty="0"/>
              <a:t>bill in cash. The company previously (in Transaction 5) recorded the bill as an increase in Accounts Payable.</a:t>
            </a:r>
            <a:endParaRPr lang="en-US" altLang="en-US" b="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72A62C8-7017-823A-EA7F-2DCCCA8D5470}"/>
              </a:ext>
            </a:extLst>
          </p:cNvPr>
          <p:cNvSpPr txBox="1"/>
          <p:nvPr/>
        </p:nvSpPr>
        <p:spPr>
          <a:xfrm>
            <a:off x="7086600" y="2813227"/>
            <a:ext cx="83337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661D24C-E040-B67C-6A84-EE9C6AA08AAF}"/>
              </a:ext>
            </a:extLst>
          </p:cNvPr>
          <p:cNvSpPr txBox="1"/>
          <p:nvPr/>
        </p:nvSpPr>
        <p:spPr>
          <a:xfrm>
            <a:off x="8001000" y="2813227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A7754A1-A665-05A0-7A31-891B8A835B8B}"/>
              </a:ext>
            </a:extLst>
          </p:cNvPr>
          <p:cNvSpPr txBox="1"/>
          <p:nvPr/>
        </p:nvSpPr>
        <p:spPr>
          <a:xfrm>
            <a:off x="8915400" y="2813227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FB7D1CA-7ACF-F4B5-78B7-220B294990DD}"/>
              </a:ext>
            </a:extLst>
          </p:cNvPr>
          <p:cNvSpPr txBox="1"/>
          <p:nvPr/>
        </p:nvSpPr>
        <p:spPr>
          <a:xfrm>
            <a:off x="9601200" y="2813227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FCFCD5E-2EA3-F0B2-0076-0843605AE26C}"/>
              </a:ext>
            </a:extLst>
          </p:cNvPr>
          <p:cNvSpPr txBox="1"/>
          <p:nvPr/>
        </p:nvSpPr>
        <p:spPr>
          <a:xfrm>
            <a:off x="8839200" y="281322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83E005E-D2B4-CFA2-4986-F66823618BFF}"/>
              </a:ext>
            </a:extLst>
          </p:cNvPr>
          <p:cNvSpPr txBox="1"/>
          <p:nvPr/>
        </p:nvSpPr>
        <p:spPr>
          <a:xfrm>
            <a:off x="9525000" y="281322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52" name="Text Box 10">
            <a:extLst>
              <a:ext uri="{FF2B5EF4-FFF2-40B4-BE49-F238E27FC236}">
                <a16:creationId xmlns:a16="http://schemas.microsoft.com/office/drawing/2014/main" id="{DF32D3A5-BBC9-E577-E57B-EC7F1EB11D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4261027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6796088" algn="r"/>
                <a:tab pos="7546975" algn="r"/>
                <a:tab pos="7656513" algn="l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4.	+1,200		+1,200	</a:t>
            </a:r>
            <a:endParaRPr lang="en-US" altLang="en-US" sz="14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3" name="Text Box 10">
            <a:extLst>
              <a:ext uri="{FF2B5EF4-FFF2-40B4-BE49-F238E27FC236}">
                <a16:creationId xmlns:a16="http://schemas.microsoft.com/office/drawing/2014/main" id="{C68F285E-C67D-4D8E-E692-03246AE3D7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98019"/>
            <a:ext cx="8610600" cy="81560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7.	-1,700									-600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										-900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										-200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4" name="Text Box 10">
            <a:extLst>
              <a:ext uri="{FF2B5EF4-FFF2-40B4-BE49-F238E27FC236}">
                <a16:creationId xmlns:a16="http://schemas.microsoft.com/office/drawing/2014/main" id="{2FDEFDC5-8759-9BBC-6076-6AC08E0BB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4893219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16138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339138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6.	+1,500	+2,000						+3,500		</a:t>
            </a:r>
            <a:endParaRPr lang="en-US" altLang="en-US" sz="14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96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212843"/>
            <a:ext cx="10812720" cy="55574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83051" y="388672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Transaction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BD6675F7-AD32-B06E-A2F6-8DCF042BDF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688" y="5940219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8339138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8.	-250				-250</a:t>
            </a:r>
          </a:p>
        </p:txBody>
      </p:sp>
      <p:sp>
        <p:nvSpPr>
          <p:cNvPr id="5" name="Text Box 10">
            <a:extLst>
              <a:ext uri="{FF2B5EF4-FFF2-40B4-BE49-F238E27FC236}">
                <a16:creationId xmlns:a16="http://schemas.microsoft.com/office/drawing/2014/main" id="{A052E1D1-9727-815B-DF25-AF6198EB38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688" y="6245019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16138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9.	+600	-600</a:t>
            </a:r>
          </a:p>
        </p:txBody>
      </p:sp>
      <p:sp>
        <p:nvSpPr>
          <p:cNvPr id="6" name="Text Box 10">
            <a:extLst>
              <a:ext uri="{FF2B5EF4-FFF2-40B4-BE49-F238E27FC236}">
                <a16:creationId xmlns:a16="http://schemas.microsoft.com/office/drawing/2014/main" id="{7A98E7FB-8FFC-CD96-C53E-5C12743C6C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688" y="6549819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82DB9-6AAE-EABA-54CB-9A3970B54E78}"/>
              </a:ext>
            </a:extLst>
          </p:cNvPr>
          <p:cNvSpPr txBox="1"/>
          <p:nvPr/>
        </p:nvSpPr>
        <p:spPr>
          <a:xfrm>
            <a:off x="1191288" y="2736842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Trans-</a:t>
            </a:r>
          </a:p>
          <a:p>
            <a:r>
              <a:rPr lang="en-US" dirty="0"/>
              <a:t>action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344D3C-9289-D6C1-F60B-CC5601FF6BA7}"/>
              </a:ext>
            </a:extLst>
          </p:cNvPr>
          <p:cNvSpPr txBox="1"/>
          <p:nvPr/>
        </p:nvSpPr>
        <p:spPr>
          <a:xfrm>
            <a:off x="1877088" y="2736842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300" dirty="0"/>
              <a:t>Cash 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7C66D1-46B1-CBF9-3A5D-63BF5A4A5ED3}"/>
              </a:ext>
            </a:extLst>
          </p:cNvPr>
          <p:cNvSpPr txBox="1"/>
          <p:nvPr/>
        </p:nvSpPr>
        <p:spPr>
          <a:xfrm>
            <a:off x="2715288" y="2736842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Receivable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B571A0-C72D-01F4-CA0E-1BD3766ACC73}"/>
              </a:ext>
            </a:extLst>
          </p:cNvPr>
          <p:cNvSpPr txBox="1"/>
          <p:nvPr/>
        </p:nvSpPr>
        <p:spPr>
          <a:xfrm>
            <a:off x="3820188" y="2736842"/>
            <a:ext cx="8001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Supplies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D4CE04-379F-3ED4-B892-70EC80DBB9C7}"/>
              </a:ext>
            </a:extLst>
          </p:cNvPr>
          <p:cNvSpPr txBox="1"/>
          <p:nvPr/>
        </p:nvSpPr>
        <p:spPr>
          <a:xfrm>
            <a:off x="4620288" y="2736842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Equipment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A98B81D-8036-A65A-AD3B-A4BC1AB07A8F}"/>
              </a:ext>
            </a:extLst>
          </p:cNvPr>
          <p:cNvSpPr txBox="1"/>
          <p:nvPr/>
        </p:nvSpPr>
        <p:spPr>
          <a:xfrm>
            <a:off x="5610888" y="2736842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dirty="0"/>
              <a:t>Accounts</a:t>
            </a:r>
          </a:p>
          <a:p>
            <a:pPr>
              <a:spcBef>
                <a:spcPts val="0"/>
              </a:spcBef>
            </a:pPr>
            <a:r>
              <a:rPr lang="en-US" dirty="0"/>
              <a:t>Payable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00609EF-32F8-FAA7-01CE-29F47805BEB6}"/>
              </a:ext>
            </a:extLst>
          </p:cNvPr>
          <p:cNvCxnSpPr/>
          <p:nvPr/>
        </p:nvCxnSpPr>
        <p:spPr bwMode="auto">
          <a:xfrm>
            <a:off x="1941096" y="327024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294CFFEC-FAB6-DF15-6BEE-A800C8996183}"/>
              </a:ext>
            </a:extLst>
          </p:cNvPr>
          <p:cNvSpPr/>
          <p:nvPr/>
        </p:nvSpPr>
        <p:spPr bwMode="auto">
          <a:xfrm>
            <a:off x="2639088" y="319404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579175D-BE9E-AB1D-82B3-F86DCBD833A6}"/>
              </a:ext>
            </a:extLst>
          </p:cNvPr>
          <p:cNvSpPr/>
          <p:nvPr/>
        </p:nvSpPr>
        <p:spPr bwMode="auto">
          <a:xfrm>
            <a:off x="3705888" y="319404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C5BDCFC-D397-7A7B-1FAE-822A125C4883}"/>
              </a:ext>
            </a:extLst>
          </p:cNvPr>
          <p:cNvSpPr/>
          <p:nvPr/>
        </p:nvSpPr>
        <p:spPr bwMode="auto">
          <a:xfrm>
            <a:off x="4544088" y="319404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A9BBAE4-1A5F-37CB-0EB5-4500D3FA2AF6}"/>
              </a:ext>
            </a:extLst>
          </p:cNvPr>
          <p:cNvSpPr/>
          <p:nvPr/>
        </p:nvSpPr>
        <p:spPr bwMode="auto">
          <a:xfrm>
            <a:off x="5610888" y="319404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CD85FC-8D77-DED1-76C6-9E99BC2D8ACA}"/>
              </a:ext>
            </a:extLst>
          </p:cNvPr>
          <p:cNvSpPr/>
          <p:nvPr/>
        </p:nvSpPr>
        <p:spPr bwMode="auto">
          <a:xfrm>
            <a:off x="6601488" y="319404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C6EF8AF-A23A-A52E-D021-6EAD287C0F54}"/>
              </a:ext>
            </a:extLst>
          </p:cNvPr>
          <p:cNvSpPr/>
          <p:nvPr/>
        </p:nvSpPr>
        <p:spPr bwMode="auto">
          <a:xfrm>
            <a:off x="7515888" y="319404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5D319FC-6A54-076A-F9AF-D94A6E943357}"/>
              </a:ext>
            </a:extLst>
          </p:cNvPr>
          <p:cNvSpPr/>
          <p:nvPr/>
        </p:nvSpPr>
        <p:spPr bwMode="auto">
          <a:xfrm>
            <a:off x="8277888" y="319404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E974593-91BD-BD8E-3A58-5FC2EAA42C8D}"/>
              </a:ext>
            </a:extLst>
          </p:cNvPr>
          <p:cNvSpPr/>
          <p:nvPr/>
        </p:nvSpPr>
        <p:spPr bwMode="auto">
          <a:xfrm>
            <a:off x="9039888" y="3194042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CBBEC16-6F48-03E9-2754-1F11D122B84B}"/>
              </a:ext>
            </a:extLst>
          </p:cNvPr>
          <p:cNvSpPr txBox="1"/>
          <p:nvPr/>
        </p:nvSpPr>
        <p:spPr>
          <a:xfrm>
            <a:off x="1877087" y="2432042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651000" algn="ctr"/>
                <a:tab pos="4121150" algn="ctr"/>
                <a:tab pos="6223000" algn="ctr"/>
              </a:tabLst>
            </a:pPr>
            <a:r>
              <a:rPr lang="en-US" sz="1400" dirty="0"/>
              <a:t>	Assets	= Liabilities +	Owner's Equity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9C2EA4C-6DD5-641D-8B27-1A84C8D26F8E}"/>
              </a:ext>
            </a:extLst>
          </p:cNvPr>
          <p:cNvCxnSpPr/>
          <p:nvPr/>
        </p:nvCxnSpPr>
        <p:spPr bwMode="auto">
          <a:xfrm>
            <a:off x="1953288" y="273684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EFA3A1A0-7A3A-955D-1F86-72C1405EBEB8}"/>
              </a:ext>
            </a:extLst>
          </p:cNvPr>
          <p:cNvSpPr txBox="1"/>
          <p:nvPr/>
        </p:nvSpPr>
        <p:spPr>
          <a:xfrm>
            <a:off x="6525288" y="273684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16A2CC6-62F3-D00F-8471-ED8907140491}"/>
              </a:ext>
            </a:extLst>
          </p:cNvPr>
          <p:cNvSpPr txBox="1"/>
          <p:nvPr/>
        </p:nvSpPr>
        <p:spPr>
          <a:xfrm>
            <a:off x="7439688" y="273684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BB8E9A2-D604-6839-40F6-10C97A35F939}"/>
              </a:ext>
            </a:extLst>
          </p:cNvPr>
          <p:cNvSpPr txBox="1"/>
          <p:nvPr/>
        </p:nvSpPr>
        <p:spPr>
          <a:xfrm>
            <a:off x="4544088" y="273684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C0A5EEF-7908-369B-7CBF-E746ED087C9A}"/>
              </a:ext>
            </a:extLst>
          </p:cNvPr>
          <p:cNvSpPr txBox="1"/>
          <p:nvPr/>
        </p:nvSpPr>
        <p:spPr>
          <a:xfrm>
            <a:off x="3629688" y="273684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CE8D79A-7ACD-F1A8-CE7F-6E8A4A72A4EA}"/>
              </a:ext>
            </a:extLst>
          </p:cNvPr>
          <p:cNvSpPr txBox="1"/>
          <p:nvPr/>
        </p:nvSpPr>
        <p:spPr>
          <a:xfrm>
            <a:off x="2562888" y="273684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14BF0DB-AA54-0233-78E2-F1A4EA8EF1F8}"/>
              </a:ext>
            </a:extLst>
          </p:cNvPr>
          <p:cNvSpPr txBox="1"/>
          <p:nvPr/>
        </p:nvSpPr>
        <p:spPr>
          <a:xfrm>
            <a:off x="5534688" y="273684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=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615F42D6-7626-64C0-332B-2B3F1D85EA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688" y="3316409"/>
            <a:ext cx="8458201" cy="261610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146175" algn="r"/>
                <a:tab pos="60055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1.	+15,000	+15,000</a:t>
            </a:r>
          </a:p>
        </p:txBody>
      </p:sp>
      <p:sp>
        <p:nvSpPr>
          <p:cNvPr id="36" name="Text Box 10">
            <a:extLst>
              <a:ext uri="{FF2B5EF4-FFF2-40B4-BE49-F238E27FC236}">
                <a16:creationId xmlns:a16="http://schemas.microsoft.com/office/drawing/2014/main" id="{50C4A286-F40C-6B32-3249-456B69EC0B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688" y="3578019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39989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2.	-7,000	+7,000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03D3615-0AC4-F868-91C2-A7F554994FFA}"/>
              </a:ext>
            </a:extLst>
          </p:cNvPr>
          <p:cNvCxnSpPr/>
          <p:nvPr/>
        </p:nvCxnSpPr>
        <p:spPr bwMode="auto">
          <a:xfrm>
            <a:off x="1953288" y="357801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73AF7EA4-5935-253C-3019-15E7490BF4B5}"/>
              </a:ext>
            </a:extLst>
          </p:cNvPr>
          <p:cNvCxnSpPr/>
          <p:nvPr/>
        </p:nvCxnSpPr>
        <p:spPr bwMode="auto">
          <a:xfrm>
            <a:off x="1953288" y="388281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AA6EFB6B-7D82-BA40-B3B8-E4AFF958B294}"/>
              </a:ext>
            </a:extLst>
          </p:cNvPr>
          <p:cNvCxnSpPr/>
          <p:nvPr/>
        </p:nvCxnSpPr>
        <p:spPr bwMode="auto">
          <a:xfrm>
            <a:off x="1953288" y="418761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54766763-682D-D2D2-07E2-4CBB46790541}"/>
              </a:ext>
            </a:extLst>
          </p:cNvPr>
          <p:cNvCxnSpPr/>
          <p:nvPr/>
        </p:nvCxnSpPr>
        <p:spPr bwMode="auto">
          <a:xfrm>
            <a:off x="1953288" y="449241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F8E1083-F592-D5C0-D13A-B2F2914AA29B}"/>
              </a:ext>
            </a:extLst>
          </p:cNvPr>
          <p:cNvCxnSpPr/>
          <p:nvPr/>
        </p:nvCxnSpPr>
        <p:spPr bwMode="auto">
          <a:xfrm>
            <a:off x="1953288" y="479721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912AD16-122B-7855-C164-8FDDF76BAC74}"/>
              </a:ext>
            </a:extLst>
          </p:cNvPr>
          <p:cNvCxnSpPr/>
          <p:nvPr/>
        </p:nvCxnSpPr>
        <p:spPr bwMode="auto">
          <a:xfrm>
            <a:off x="1953288" y="510201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43" name="Text Box 10">
            <a:extLst>
              <a:ext uri="{FF2B5EF4-FFF2-40B4-BE49-F238E27FC236}">
                <a16:creationId xmlns:a16="http://schemas.microsoft.com/office/drawing/2014/main" id="{4A928208-438B-5FE3-AC03-22FFEA2A7C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688" y="3879842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3030538" algn="r"/>
                <a:tab pos="5035550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3.	+1,600	+1,600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537C422C-AE38-0D2A-415E-3C2ECF868A4C}"/>
              </a:ext>
            </a:extLst>
          </p:cNvPr>
          <p:cNvCxnSpPr/>
          <p:nvPr/>
        </p:nvCxnSpPr>
        <p:spPr bwMode="auto">
          <a:xfrm>
            <a:off x="1953288" y="594319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2492D1B5-5906-4083-4A2C-6FF7B103093D}"/>
              </a:ext>
            </a:extLst>
          </p:cNvPr>
          <p:cNvCxnSpPr/>
          <p:nvPr/>
        </p:nvCxnSpPr>
        <p:spPr bwMode="auto">
          <a:xfrm>
            <a:off x="1953288" y="624799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E0A5E055-85C3-6465-5A5B-C825834C0E8B}"/>
              </a:ext>
            </a:extLst>
          </p:cNvPr>
          <p:cNvCxnSpPr/>
          <p:nvPr/>
        </p:nvCxnSpPr>
        <p:spPr bwMode="auto">
          <a:xfrm>
            <a:off x="1953288" y="655279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B4C20882-2508-B30C-B13E-8A4DE81722E2}"/>
              </a:ext>
            </a:extLst>
          </p:cNvPr>
          <p:cNvCxnSpPr/>
          <p:nvPr/>
        </p:nvCxnSpPr>
        <p:spPr bwMode="auto">
          <a:xfrm>
            <a:off x="1953288" y="6854619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48" name="Text Box 2">
            <a:extLst>
              <a:ext uri="{FF2B5EF4-FFF2-40B4-BE49-F238E27FC236}">
                <a16:creationId xmlns:a16="http://schemas.microsoft.com/office/drawing/2014/main" id="{6B3292A5-12B4-E10F-4177-1E0DACC9E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6088" y="1212842"/>
            <a:ext cx="8001000" cy="1101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>
              <a:lnSpc>
                <a:spcPct val="115000"/>
              </a:lnSpc>
              <a:spcBef>
                <a:spcPct val="50000"/>
              </a:spcBef>
              <a:buClrTx/>
              <a:buSzTx/>
              <a:buFontTx/>
              <a:buNone/>
              <a:defRPr sz="19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dirty="0"/>
              <a:t>TRANSACTION 9. RECEIPT OF CASH ON ACCOUNT  </a:t>
            </a:r>
            <a:r>
              <a:rPr lang="en-US" b="0" dirty="0"/>
              <a:t>Softbyte Inc. </a:t>
            </a:r>
            <a:r>
              <a:rPr lang="en-US" dirty="0"/>
              <a:t>receives $600 in cash </a:t>
            </a:r>
            <a:r>
              <a:rPr lang="en-US" b="0" dirty="0"/>
              <a:t>from customers who had been billed for services (in Transaction 6).</a:t>
            </a:r>
            <a:endParaRPr lang="en-US" altLang="en-US" b="0" dirty="0"/>
          </a:p>
        </p:txBody>
      </p:sp>
      <p:sp>
        <p:nvSpPr>
          <p:cNvPr id="49" name="Rectangle 84">
            <a:extLst>
              <a:ext uri="{FF2B5EF4-FFF2-40B4-BE49-F238E27FC236}">
                <a16:creationId xmlns:a16="http://schemas.microsoft.com/office/drawing/2014/main" id="{1B19CDE7-5B0C-1676-ABDF-F4F6CC0A5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2688" y="2051042"/>
            <a:ext cx="1295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dirty="0">
                <a:solidFill>
                  <a:schemeClr val="tx1"/>
                </a:solidFill>
                <a:latin typeface="Liberation Sans" panose="020B0604020202020204" pitchFamily="34" charset="0"/>
              </a:rPr>
              <a:t>Illustration 1-8</a:t>
            </a:r>
            <a:endParaRPr lang="en-US" altLang="en-US" sz="12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5AACBF6-8F94-64F6-A2CA-645973116AE5}"/>
              </a:ext>
            </a:extLst>
          </p:cNvPr>
          <p:cNvSpPr txBox="1"/>
          <p:nvPr/>
        </p:nvSpPr>
        <p:spPr>
          <a:xfrm>
            <a:off x="6601488" y="2736842"/>
            <a:ext cx="83337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09A233C-5C6A-0945-B36B-256BBE3F4D2C}"/>
              </a:ext>
            </a:extLst>
          </p:cNvPr>
          <p:cNvSpPr txBox="1"/>
          <p:nvPr/>
        </p:nvSpPr>
        <p:spPr>
          <a:xfrm>
            <a:off x="7515888" y="2736842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FE65459-375C-D5B8-0842-EC6E24DFB881}"/>
              </a:ext>
            </a:extLst>
          </p:cNvPr>
          <p:cNvSpPr txBox="1"/>
          <p:nvPr/>
        </p:nvSpPr>
        <p:spPr>
          <a:xfrm>
            <a:off x="8430288" y="2736842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13A772D-7851-8105-04F8-D8F9C3CF9021}"/>
              </a:ext>
            </a:extLst>
          </p:cNvPr>
          <p:cNvSpPr txBox="1"/>
          <p:nvPr/>
        </p:nvSpPr>
        <p:spPr>
          <a:xfrm>
            <a:off x="9116088" y="2736842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0CAE2B2-047F-AE4C-1D12-E8072254B0EE}"/>
              </a:ext>
            </a:extLst>
          </p:cNvPr>
          <p:cNvSpPr txBox="1"/>
          <p:nvPr/>
        </p:nvSpPr>
        <p:spPr>
          <a:xfrm>
            <a:off x="8354088" y="273684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1EF96F3-BE4E-3D32-FB04-FD60FDF12A7D}"/>
              </a:ext>
            </a:extLst>
          </p:cNvPr>
          <p:cNvSpPr txBox="1"/>
          <p:nvPr/>
        </p:nvSpPr>
        <p:spPr>
          <a:xfrm>
            <a:off x="9039888" y="2736842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56" name="Text Box 10">
            <a:extLst>
              <a:ext uri="{FF2B5EF4-FFF2-40B4-BE49-F238E27FC236}">
                <a16:creationId xmlns:a16="http://schemas.microsoft.com/office/drawing/2014/main" id="{BED71034-87BF-AB5D-8F91-E469EB0C81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688" y="4184642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6796088" algn="r"/>
                <a:tab pos="7546975" algn="r"/>
                <a:tab pos="7656513" algn="l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4.	+1,200		+1,200	</a:t>
            </a:r>
            <a:endParaRPr lang="en-US" altLang="en-US" sz="14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7" name="Text Box 10">
            <a:extLst>
              <a:ext uri="{FF2B5EF4-FFF2-40B4-BE49-F238E27FC236}">
                <a16:creationId xmlns:a16="http://schemas.microsoft.com/office/drawing/2014/main" id="{C680871D-767D-2E7D-ACD0-3C626BD64B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688" y="5121634"/>
            <a:ext cx="8610600" cy="81560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7.	-1,700									-600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										-900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										-200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8" name="Text Box 10">
            <a:extLst>
              <a:ext uri="{FF2B5EF4-FFF2-40B4-BE49-F238E27FC236}">
                <a16:creationId xmlns:a16="http://schemas.microsoft.com/office/drawing/2014/main" id="{2C418FD9-3DB0-439C-826E-225FC06AC0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688" y="4816834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16138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339138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6.	+1,500	+2,000						+3,500		</a:t>
            </a:r>
            <a:endParaRPr lang="en-US" altLang="en-US" sz="14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5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7888" y="155377"/>
            <a:ext cx="11270898" cy="66028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287" name="Text Box 10">
            <a:extLst>
              <a:ext uri="{FF2B5EF4-FFF2-40B4-BE49-F238E27FC236}">
                <a16:creationId xmlns:a16="http://schemas.microsoft.com/office/drawing/2014/main" id="{0ECF546A-4C2E-FBE0-10E3-22DD44F04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538" y="4828515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8339138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8.	-250				-250</a:t>
            </a:r>
          </a:p>
        </p:txBody>
      </p:sp>
      <p:sp>
        <p:nvSpPr>
          <p:cNvPr id="288" name="Text Box 10">
            <a:extLst>
              <a:ext uri="{FF2B5EF4-FFF2-40B4-BE49-F238E27FC236}">
                <a16:creationId xmlns:a16="http://schemas.microsoft.com/office/drawing/2014/main" id="{92D49042-FC2F-39C2-4908-831AE9C650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538" y="5133315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16138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9.	+600	-600</a:t>
            </a:r>
          </a:p>
        </p:txBody>
      </p:sp>
      <p:sp>
        <p:nvSpPr>
          <p:cNvPr id="289" name="Text Box 10">
            <a:extLst>
              <a:ext uri="{FF2B5EF4-FFF2-40B4-BE49-F238E27FC236}">
                <a16:creationId xmlns:a16="http://schemas.microsoft.com/office/drawing/2014/main" id="{7177D37D-ECFC-6053-C7C6-626D412556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538" y="5438115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42113" algn="r"/>
                <a:tab pos="7546975" algn="r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10.	-1,300						-1,300</a:t>
            </a:r>
          </a:p>
        </p:txBody>
      </p:sp>
      <p:sp>
        <p:nvSpPr>
          <p:cNvPr id="290" name="TextBox 289">
            <a:extLst>
              <a:ext uri="{FF2B5EF4-FFF2-40B4-BE49-F238E27FC236}">
                <a16:creationId xmlns:a16="http://schemas.microsoft.com/office/drawing/2014/main" id="{3FE05C82-2EBF-5FBE-A64C-E45FD164924B}"/>
              </a:ext>
            </a:extLst>
          </p:cNvPr>
          <p:cNvSpPr txBox="1"/>
          <p:nvPr/>
        </p:nvSpPr>
        <p:spPr>
          <a:xfrm>
            <a:off x="1625138" y="1625138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Trans-</a:t>
            </a:r>
          </a:p>
          <a:p>
            <a:r>
              <a:rPr lang="en-US" dirty="0"/>
              <a:t>action</a:t>
            </a:r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625E22AC-A2E8-7574-7521-8D2E1BBFA510}"/>
              </a:ext>
            </a:extLst>
          </p:cNvPr>
          <p:cNvSpPr txBox="1"/>
          <p:nvPr/>
        </p:nvSpPr>
        <p:spPr>
          <a:xfrm>
            <a:off x="2310938" y="1625138"/>
            <a:ext cx="762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300" dirty="0"/>
              <a:t>Cash   </a:t>
            </a:r>
          </a:p>
        </p:txBody>
      </p:sp>
      <p:sp>
        <p:nvSpPr>
          <p:cNvPr id="292" name="TextBox 291">
            <a:extLst>
              <a:ext uri="{FF2B5EF4-FFF2-40B4-BE49-F238E27FC236}">
                <a16:creationId xmlns:a16="http://schemas.microsoft.com/office/drawing/2014/main" id="{ACF8CEDC-C4E3-C637-E9B9-4AC3312F4463}"/>
              </a:ext>
            </a:extLst>
          </p:cNvPr>
          <p:cNvSpPr txBox="1"/>
          <p:nvPr/>
        </p:nvSpPr>
        <p:spPr>
          <a:xfrm>
            <a:off x="3149138" y="1625138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Receivable</a:t>
            </a:r>
          </a:p>
        </p:txBody>
      </p:sp>
      <p:sp>
        <p:nvSpPr>
          <p:cNvPr id="293" name="TextBox 292">
            <a:extLst>
              <a:ext uri="{FF2B5EF4-FFF2-40B4-BE49-F238E27FC236}">
                <a16:creationId xmlns:a16="http://schemas.microsoft.com/office/drawing/2014/main" id="{F7160606-BA47-9A70-00D0-A410537188CC}"/>
              </a:ext>
            </a:extLst>
          </p:cNvPr>
          <p:cNvSpPr txBox="1"/>
          <p:nvPr/>
        </p:nvSpPr>
        <p:spPr>
          <a:xfrm>
            <a:off x="4254038" y="1625138"/>
            <a:ext cx="8001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Supplies</a:t>
            </a:r>
          </a:p>
        </p:txBody>
      </p:sp>
      <p:sp>
        <p:nvSpPr>
          <p:cNvPr id="294" name="TextBox 293">
            <a:extLst>
              <a:ext uri="{FF2B5EF4-FFF2-40B4-BE49-F238E27FC236}">
                <a16:creationId xmlns:a16="http://schemas.microsoft.com/office/drawing/2014/main" id="{6F85B188-4652-307A-A622-836AA58ED31C}"/>
              </a:ext>
            </a:extLst>
          </p:cNvPr>
          <p:cNvSpPr txBox="1"/>
          <p:nvPr/>
        </p:nvSpPr>
        <p:spPr>
          <a:xfrm>
            <a:off x="5054138" y="1625138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Equipment</a:t>
            </a:r>
          </a:p>
        </p:txBody>
      </p:sp>
      <p:sp>
        <p:nvSpPr>
          <p:cNvPr id="295" name="TextBox 294">
            <a:extLst>
              <a:ext uri="{FF2B5EF4-FFF2-40B4-BE49-F238E27FC236}">
                <a16:creationId xmlns:a16="http://schemas.microsoft.com/office/drawing/2014/main" id="{AFE7FF03-EA99-A211-DA9D-7908FE059011}"/>
              </a:ext>
            </a:extLst>
          </p:cNvPr>
          <p:cNvSpPr txBox="1"/>
          <p:nvPr/>
        </p:nvSpPr>
        <p:spPr>
          <a:xfrm>
            <a:off x="6044738" y="1625138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dirty="0"/>
              <a:t>Accounts</a:t>
            </a:r>
          </a:p>
          <a:p>
            <a:pPr>
              <a:spcBef>
                <a:spcPts val="0"/>
              </a:spcBef>
            </a:pPr>
            <a:r>
              <a:rPr lang="en-US" dirty="0"/>
              <a:t>Payable</a:t>
            </a:r>
          </a:p>
        </p:txBody>
      </p:sp>
      <p:cxnSp>
        <p:nvCxnSpPr>
          <p:cNvPr id="296" name="Straight Connector 295">
            <a:extLst>
              <a:ext uri="{FF2B5EF4-FFF2-40B4-BE49-F238E27FC236}">
                <a16:creationId xmlns:a16="http://schemas.microsoft.com/office/drawing/2014/main" id="{560DC79D-5F54-DED4-2A18-42C66303CF66}"/>
              </a:ext>
            </a:extLst>
          </p:cNvPr>
          <p:cNvCxnSpPr/>
          <p:nvPr/>
        </p:nvCxnSpPr>
        <p:spPr bwMode="auto">
          <a:xfrm>
            <a:off x="2374946" y="215853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97" name="Rectangle 296">
            <a:extLst>
              <a:ext uri="{FF2B5EF4-FFF2-40B4-BE49-F238E27FC236}">
                <a16:creationId xmlns:a16="http://schemas.microsoft.com/office/drawing/2014/main" id="{47C6A616-3A37-E790-B33B-D5BCF3E1ED8D}"/>
              </a:ext>
            </a:extLst>
          </p:cNvPr>
          <p:cNvSpPr/>
          <p:nvPr/>
        </p:nvSpPr>
        <p:spPr bwMode="auto">
          <a:xfrm>
            <a:off x="3072938" y="208233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98" name="Rectangle 297">
            <a:extLst>
              <a:ext uri="{FF2B5EF4-FFF2-40B4-BE49-F238E27FC236}">
                <a16:creationId xmlns:a16="http://schemas.microsoft.com/office/drawing/2014/main" id="{5440D911-C705-5B19-5CB2-B12442B335C6}"/>
              </a:ext>
            </a:extLst>
          </p:cNvPr>
          <p:cNvSpPr/>
          <p:nvPr/>
        </p:nvSpPr>
        <p:spPr bwMode="auto">
          <a:xfrm>
            <a:off x="4139738" y="208233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99" name="Rectangle 298">
            <a:extLst>
              <a:ext uri="{FF2B5EF4-FFF2-40B4-BE49-F238E27FC236}">
                <a16:creationId xmlns:a16="http://schemas.microsoft.com/office/drawing/2014/main" id="{F4F404A4-6CF7-0680-E988-437840E2B99F}"/>
              </a:ext>
            </a:extLst>
          </p:cNvPr>
          <p:cNvSpPr/>
          <p:nvPr/>
        </p:nvSpPr>
        <p:spPr bwMode="auto">
          <a:xfrm>
            <a:off x="4977938" y="208233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00" name="Rectangle 299">
            <a:extLst>
              <a:ext uri="{FF2B5EF4-FFF2-40B4-BE49-F238E27FC236}">
                <a16:creationId xmlns:a16="http://schemas.microsoft.com/office/drawing/2014/main" id="{A9CE77D0-53F5-2556-442C-488A9E5DA3B0}"/>
              </a:ext>
            </a:extLst>
          </p:cNvPr>
          <p:cNvSpPr/>
          <p:nvPr/>
        </p:nvSpPr>
        <p:spPr bwMode="auto">
          <a:xfrm>
            <a:off x="6044738" y="208233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01" name="Rectangle 300">
            <a:extLst>
              <a:ext uri="{FF2B5EF4-FFF2-40B4-BE49-F238E27FC236}">
                <a16:creationId xmlns:a16="http://schemas.microsoft.com/office/drawing/2014/main" id="{868D282F-E24E-DA88-2B4D-7D4BE689C4F4}"/>
              </a:ext>
            </a:extLst>
          </p:cNvPr>
          <p:cNvSpPr/>
          <p:nvPr/>
        </p:nvSpPr>
        <p:spPr bwMode="auto">
          <a:xfrm>
            <a:off x="7035338" y="208233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02" name="Rectangle 301">
            <a:extLst>
              <a:ext uri="{FF2B5EF4-FFF2-40B4-BE49-F238E27FC236}">
                <a16:creationId xmlns:a16="http://schemas.microsoft.com/office/drawing/2014/main" id="{60F219EF-8935-CFD5-CC0B-2D79F0F039F5}"/>
              </a:ext>
            </a:extLst>
          </p:cNvPr>
          <p:cNvSpPr/>
          <p:nvPr/>
        </p:nvSpPr>
        <p:spPr bwMode="auto">
          <a:xfrm>
            <a:off x="7949738" y="208233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03" name="Rectangle 302">
            <a:extLst>
              <a:ext uri="{FF2B5EF4-FFF2-40B4-BE49-F238E27FC236}">
                <a16:creationId xmlns:a16="http://schemas.microsoft.com/office/drawing/2014/main" id="{83201C63-E51F-CBA2-87BF-CD60719C7A25}"/>
              </a:ext>
            </a:extLst>
          </p:cNvPr>
          <p:cNvSpPr/>
          <p:nvPr/>
        </p:nvSpPr>
        <p:spPr bwMode="auto">
          <a:xfrm>
            <a:off x="8711738" y="208233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04" name="Rectangle 303">
            <a:extLst>
              <a:ext uri="{FF2B5EF4-FFF2-40B4-BE49-F238E27FC236}">
                <a16:creationId xmlns:a16="http://schemas.microsoft.com/office/drawing/2014/main" id="{BBFE1733-396A-E608-5DF2-B1F9E245F672}"/>
              </a:ext>
            </a:extLst>
          </p:cNvPr>
          <p:cNvSpPr/>
          <p:nvPr/>
        </p:nvSpPr>
        <p:spPr bwMode="auto">
          <a:xfrm>
            <a:off x="9473738" y="208233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07A6CC36-4DC5-B29C-C759-01731FF2DADD}"/>
              </a:ext>
            </a:extLst>
          </p:cNvPr>
          <p:cNvSpPr txBox="1"/>
          <p:nvPr/>
        </p:nvSpPr>
        <p:spPr>
          <a:xfrm>
            <a:off x="2310937" y="1320338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651000" algn="ctr"/>
                <a:tab pos="4121150" algn="ctr"/>
                <a:tab pos="6223000" algn="ctr"/>
              </a:tabLst>
            </a:pPr>
            <a:r>
              <a:rPr lang="en-US" sz="1400" dirty="0"/>
              <a:t>	Assets	= Liabilities +	Owner's Equity</a:t>
            </a:r>
          </a:p>
        </p:txBody>
      </p: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FB5C59A5-300A-E676-20EF-A259AAAAFBFA}"/>
              </a:ext>
            </a:extLst>
          </p:cNvPr>
          <p:cNvCxnSpPr/>
          <p:nvPr/>
        </p:nvCxnSpPr>
        <p:spPr bwMode="auto">
          <a:xfrm>
            <a:off x="2387138" y="162513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07" name="TextBox 306">
            <a:extLst>
              <a:ext uri="{FF2B5EF4-FFF2-40B4-BE49-F238E27FC236}">
                <a16:creationId xmlns:a16="http://schemas.microsoft.com/office/drawing/2014/main" id="{DCC70C35-3C9B-16E4-8FA8-224EBFF1B7B7}"/>
              </a:ext>
            </a:extLst>
          </p:cNvPr>
          <p:cNvSpPr txBox="1"/>
          <p:nvPr/>
        </p:nvSpPr>
        <p:spPr>
          <a:xfrm>
            <a:off x="6959138" y="162513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08" name="TextBox 307">
            <a:extLst>
              <a:ext uri="{FF2B5EF4-FFF2-40B4-BE49-F238E27FC236}">
                <a16:creationId xmlns:a16="http://schemas.microsoft.com/office/drawing/2014/main" id="{91C3043A-F48C-611C-0166-72B2DD0C9042}"/>
              </a:ext>
            </a:extLst>
          </p:cNvPr>
          <p:cNvSpPr txBox="1"/>
          <p:nvPr/>
        </p:nvSpPr>
        <p:spPr>
          <a:xfrm>
            <a:off x="7873538" y="162513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309" name="TextBox 308">
            <a:extLst>
              <a:ext uri="{FF2B5EF4-FFF2-40B4-BE49-F238E27FC236}">
                <a16:creationId xmlns:a16="http://schemas.microsoft.com/office/drawing/2014/main" id="{17659546-7682-EF60-7886-2D3E2CD2ED56}"/>
              </a:ext>
            </a:extLst>
          </p:cNvPr>
          <p:cNvSpPr txBox="1"/>
          <p:nvPr/>
        </p:nvSpPr>
        <p:spPr>
          <a:xfrm>
            <a:off x="4977938" y="162513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10" name="TextBox 309">
            <a:extLst>
              <a:ext uri="{FF2B5EF4-FFF2-40B4-BE49-F238E27FC236}">
                <a16:creationId xmlns:a16="http://schemas.microsoft.com/office/drawing/2014/main" id="{880F5BA0-E27E-66B0-681A-28AB8F7DA860}"/>
              </a:ext>
            </a:extLst>
          </p:cNvPr>
          <p:cNvSpPr txBox="1"/>
          <p:nvPr/>
        </p:nvSpPr>
        <p:spPr>
          <a:xfrm>
            <a:off x="4063538" y="162513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11" name="TextBox 310">
            <a:extLst>
              <a:ext uri="{FF2B5EF4-FFF2-40B4-BE49-F238E27FC236}">
                <a16:creationId xmlns:a16="http://schemas.microsoft.com/office/drawing/2014/main" id="{F02BD9A8-6F2D-547B-7B58-B2E9C9E1D321}"/>
              </a:ext>
            </a:extLst>
          </p:cNvPr>
          <p:cNvSpPr txBox="1"/>
          <p:nvPr/>
        </p:nvSpPr>
        <p:spPr>
          <a:xfrm>
            <a:off x="2996738" y="162513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12" name="TextBox 311">
            <a:extLst>
              <a:ext uri="{FF2B5EF4-FFF2-40B4-BE49-F238E27FC236}">
                <a16:creationId xmlns:a16="http://schemas.microsoft.com/office/drawing/2014/main" id="{FC1066B4-9EE4-1BF3-8F81-B411E3C64F8B}"/>
              </a:ext>
            </a:extLst>
          </p:cNvPr>
          <p:cNvSpPr txBox="1"/>
          <p:nvPr/>
        </p:nvSpPr>
        <p:spPr>
          <a:xfrm>
            <a:off x="5968538" y="162513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=</a:t>
            </a:r>
          </a:p>
        </p:txBody>
      </p:sp>
      <p:sp>
        <p:nvSpPr>
          <p:cNvPr id="313" name="Text Box 10">
            <a:extLst>
              <a:ext uri="{FF2B5EF4-FFF2-40B4-BE49-F238E27FC236}">
                <a16:creationId xmlns:a16="http://schemas.microsoft.com/office/drawing/2014/main" id="{9AF13EB6-A4E6-5DBE-E85D-A67C9352A6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538" y="2204705"/>
            <a:ext cx="8458201" cy="261610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146175" algn="r"/>
                <a:tab pos="60055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1.	+15,000	+15,000</a:t>
            </a:r>
          </a:p>
        </p:txBody>
      </p:sp>
      <p:sp>
        <p:nvSpPr>
          <p:cNvPr id="314" name="Text Box 10">
            <a:extLst>
              <a:ext uri="{FF2B5EF4-FFF2-40B4-BE49-F238E27FC236}">
                <a16:creationId xmlns:a16="http://schemas.microsoft.com/office/drawing/2014/main" id="{FC7E67A8-C000-8080-08ED-3F9823489C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538" y="2466315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3998913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2.	-7,000	+7,000</a:t>
            </a:r>
          </a:p>
        </p:txBody>
      </p:sp>
      <p:cxnSp>
        <p:nvCxnSpPr>
          <p:cNvPr id="315" name="Straight Connector 314">
            <a:extLst>
              <a:ext uri="{FF2B5EF4-FFF2-40B4-BE49-F238E27FC236}">
                <a16:creationId xmlns:a16="http://schemas.microsoft.com/office/drawing/2014/main" id="{AFD96F9B-8A50-799B-31CE-1A4EDC01B132}"/>
              </a:ext>
            </a:extLst>
          </p:cNvPr>
          <p:cNvCxnSpPr/>
          <p:nvPr/>
        </p:nvCxnSpPr>
        <p:spPr bwMode="auto">
          <a:xfrm>
            <a:off x="2387138" y="246631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1147D798-05C3-C904-6BB9-68598A373A06}"/>
              </a:ext>
            </a:extLst>
          </p:cNvPr>
          <p:cNvCxnSpPr/>
          <p:nvPr/>
        </p:nvCxnSpPr>
        <p:spPr bwMode="auto">
          <a:xfrm>
            <a:off x="2387138" y="277111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17" name="Straight Connector 316">
            <a:extLst>
              <a:ext uri="{FF2B5EF4-FFF2-40B4-BE49-F238E27FC236}">
                <a16:creationId xmlns:a16="http://schemas.microsoft.com/office/drawing/2014/main" id="{BF4D9A76-8BDA-D378-6CD6-F45B64271FB0}"/>
              </a:ext>
            </a:extLst>
          </p:cNvPr>
          <p:cNvCxnSpPr/>
          <p:nvPr/>
        </p:nvCxnSpPr>
        <p:spPr bwMode="auto">
          <a:xfrm>
            <a:off x="2387138" y="307591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18" name="Straight Connector 317">
            <a:extLst>
              <a:ext uri="{FF2B5EF4-FFF2-40B4-BE49-F238E27FC236}">
                <a16:creationId xmlns:a16="http://schemas.microsoft.com/office/drawing/2014/main" id="{F585EBB1-B5EE-27EB-B775-973C3A6D66C5}"/>
              </a:ext>
            </a:extLst>
          </p:cNvPr>
          <p:cNvCxnSpPr/>
          <p:nvPr/>
        </p:nvCxnSpPr>
        <p:spPr bwMode="auto">
          <a:xfrm>
            <a:off x="2387138" y="338071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19" name="Straight Connector 318">
            <a:extLst>
              <a:ext uri="{FF2B5EF4-FFF2-40B4-BE49-F238E27FC236}">
                <a16:creationId xmlns:a16="http://schemas.microsoft.com/office/drawing/2014/main" id="{0F067C10-E58A-6F7E-6B1F-3033CA538DA5}"/>
              </a:ext>
            </a:extLst>
          </p:cNvPr>
          <p:cNvCxnSpPr/>
          <p:nvPr/>
        </p:nvCxnSpPr>
        <p:spPr bwMode="auto">
          <a:xfrm>
            <a:off x="2387138" y="368551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20" name="Straight Connector 319">
            <a:extLst>
              <a:ext uri="{FF2B5EF4-FFF2-40B4-BE49-F238E27FC236}">
                <a16:creationId xmlns:a16="http://schemas.microsoft.com/office/drawing/2014/main" id="{FE34C7C1-C844-81DB-1E3D-ED9B16995386}"/>
              </a:ext>
            </a:extLst>
          </p:cNvPr>
          <p:cNvCxnSpPr/>
          <p:nvPr/>
        </p:nvCxnSpPr>
        <p:spPr bwMode="auto">
          <a:xfrm>
            <a:off x="2387138" y="399031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21" name="Text Box 10">
            <a:extLst>
              <a:ext uri="{FF2B5EF4-FFF2-40B4-BE49-F238E27FC236}">
                <a16:creationId xmlns:a16="http://schemas.microsoft.com/office/drawing/2014/main" id="{CE83EC6F-7AF8-2877-8A79-A91ED576CB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538" y="2768138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3030538" algn="r"/>
                <a:tab pos="5035550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3.	+1,600	+1,600</a:t>
            </a:r>
          </a:p>
        </p:txBody>
      </p: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CECEEA13-A8B0-640C-C494-908E6C0E86EE}"/>
              </a:ext>
            </a:extLst>
          </p:cNvPr>
          <p:cNvCxnSpPr/>
          <p:nvPr/>
        </p:nvCxnSpPr>
        <p:spPr bwMode="auto">
          <a:xfrm>
            <a:off x="2387138" y="483149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3BBB2FBD-8E59-D9D6-74C7-C4253354127C}"/>
              </a:ext>
            </a:extLst>
          </p:cNvPr>
          <p:cNvCxnSpPr/>
          <p:nvPr/>
        </p:nvCxnSpPr>
        <p:spPr bwMode="auto">
          <a:xfrm>
            <a:off x="2387138" y="513629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24" name="Straight Connector 323">
            <a:extLst>
              <a:ext uri="{FF2B5EF4-FFF2-40B4-BE49-F238E27FC236}">
                <a16:creationId xmlns:a16="http://schemas.microsoft.com/office/drawing/2014/main" id="{732178FB-B149-8166-985F-C705334EE63A}"/>
              </a:ext>
            </a:extLst>
          </p:cNvPr>
          <p:cNvCxnSpPr/>
          <p:nvPr/>
        </p:nvCxnSpPr>
        <p:spPr bwMode="auto">
          <a:xfrm>
            <a:off x="2387138" y="5441092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325" name="Straight Connector 324">
            <a:extLst>
              <a:ext uri="{FF2B5EF4-FFF2-40B4-BE49-F238E27FC236}">
                <a16:creationId xmlns:a16="http://schemas.microsoft.com/office/drawing/2014/main" id="{62F855D9-E0C9-4450-B391-7CB06BCFFF7C}"/>
              </a:ext>
            </a:extLst>
          </p:cNvPr>
          <p:cNvCxnSpPr/>
          <p:nvPr/>
        </p:nvCxnSpPr>
        <p:spPr bwMode="auto">
          <a:xfrm>
            <a:off x="2387138" y="574291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26" name="Rectangle 325">
            <a:extLst>
              <a:ext uri="{FF2B5EF4-FFF2-40B4-BE49-F238E27FC236}">
                <a16:creationId xmlns:a16="http://schemas.microsoft.com/office/drawing/2014/main" id="{635CC18D-8814-91C7-3D38-02B9B0823C15}"/>
              </a:ext>
            </a:extLst>
          </p:cNvPr>
          <p:cNvSpPr/>
          <p:nvPr/>
        </p:nvSpPr>
        <p:spPr bwMode="auto">
          <a:xfrm>
            <a:off x="3085130" y="5666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27" name="Rectangle 326">
            <a:extLst>
              <a:ext uri="{FF2B5EF4-FFF2-40B4-BE49-F238E27FC236}">
                <a16:creationId xmlns:a16="http://schemas.microsoft.com/office/drawing/2014/main" id="{2564A772-EE21-143E-7277-37680B94BA2A}"/>
              </a:ext>
            </a:extLst>
          </p:cNvPr>
          <p:cNvSpPr/>
          <p:nvPr/>
        </p:nvSpPr>
        <p:spPr bwMode="auto">
          <a:xfrm>
            <a:off x="4151930" y="5666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28" name="Rectangle 327">
            <a:extLst>
              <a:ext uri="{FF2B5EF4-FFF2-40B4-BE49-F238E27FC236}">
                <a16:creationId xmlns:a16="http://schemas.microsoft.com/office/drawing/2014/main" id="{ABF180EE-57C7-60D3-A6AE-7BDC62C635A7}"/>
              </a:ext>
            </a:extLst>
          </p:cNvPr>
          <p:cNvSpPr/>
          <p:nvPr/>
        </p:nvSpPr>
        <p:spPr bwMode="auto">
          <a:xfrm>
            <a:off x="4990130" y="5666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29" name="Rectangle 328">
            <a:extLst>
              <a:ext uri="{FF2B5EF4-FFF2-40B4-BE49-F238E27FC236}">
                <a16:creationId xmlns:a16="http://schemas.microsoft.com/office/drawing/2014/main" id="{E1EE40F3-5CF2-85A9-6E4A-FD835E6AF944}"/>
              </a:ext>
            </a:extLst>
          </p:cNvPr>
          <p:cNvSpPr/>
          <p:nvPr/>
        </p:nvSpPr>
        <p:spPr bwMode="auto">
          <a:xfrm>
            <a:off x="6056930" y="5666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30" name="Rectangle 329">
            <a:extLst>
              <a:ext uri="{FF2B5EF4-FFF2-40B4-BE49-F238E27FC236}">
                <a16:creationId xmlns:a16="http://schemas.microsoft.com/office/drawing/2014/main" id="{EFF86156-8A6A-3BFC-0000-CA7461A5B537}"/>
              </a:ext>
            </a:extLst>
          </p:cNvPr>
          <p:cNvSpPr/>
          <p:nvPr/>
        </p:nvSpPr>
        <p:spPr bwMode="auto">
          <a:xfrm>
            <a:off x="7047530" y="5666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31" name="Rectangle 330">
            <a:extLst>
              <a:ext uri="{FF2B5EF4-FFF2-40B4-BE49-F238E27FC236}">
                <a16:creationId xmlns:a16="http://schemas.microsoft.com/office/drawing/2014/main" id="{D18A6339-3274-3EBE-89D2-9A88B71269A8}"/>
              </a:ext>
            </a:extLst>
          </p:cNvPr>
          <p:cNvSpPr/>
          <p:nvPr/>
        </p:nvSpPr>
        <p:spPr bwMode="auto">
          <a:xfrm>
            <a:off x="7961930" y="5666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32" name="Rectangle 331">
            <a:extLst>
              <a:ext uri="{FF2B5EF4-FFF2-40B4-BE49-F238E27FC236}">
                <a16:creationId xmlns:a16="http://schemas.microsoft.com/office/drawing/2014/main" id="{68943FC5-4FD4-BCB6-4C42-01DB600F4681}"/>
              </a:ext>
            </a:extLst>
          </p:cNvPr>
          <p:cNvSpPr/>
          <p:nvPr/>
        </p:nvSpPr>
        <p:spPr bwMode="auto">
          <a:xfrm>
            <a:off x="8723930" y="5666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33" name="Rectangle 332">
            <a:extLst>
              <a:ext uri="{FF2B5EF4-FFF2-40B4-BE49-F238E27FC236}">
                <a16:creationId xmlns:a16="http://schemas.microsoft.com/office/drawing/2014/main" id="{9D3B347E-DA31-9210-DADE-7BE7EAD1B596}"/>
              </a:ext>
            </a:extLst>
          </p:cNvPr>
          <p:cNvSpPr/>
          <p:nvPr/>
        </p:nvSpPr>
        <p:spPr bwMode="auto">
          <a:xfrm>
            <a:off x="9485930" y="5666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cxnSp>
        <p:nvCxnSpPr>
          <p:cNvPr id="334" name="Straight Connector 333">
            <a:extLst>
              <a:ext uri="{FF2B5EF4-FFF2-40B4-BE49-F238E27FC236}">
                <a16:creationId xmlns:a16="http://schemas.microsoft.com/office/drawing/2014/main" id="{887A3107-DD94-4F70-8902-6FB1C753370A}"/>
              </a:ext>
            </a:extLst>
          </p:cNvPr>
          <p:cNvCxnSpPr/>
          <p:nvPr/>
        </p:nvCxnSpPr>
        <p:spPr bwMode="auto">
          <a:xfrm>
            <a:off x="2387138" y="612391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35" name="Rectangle 334">
            <a:extLst>
              <a:ext uri="{FF2B5EF4-FFF2-40B4-BE49-F238E27FC236}">
                <a16:creationId xmlns:a16="http://schemas.microsoft.com/office/drawing/2014/main" id="{6CF8FB19-D3C6-8F73-1B0F-3B357488B726}"/>
              </a:ext>
            </a:extLst>
          </p:cNvPr>
          <p:cNvSpPr/>
          <p:nvPr/>
        </p:nvSpPr>
        <p:spPr bwMode="auto">
          <a:xfrm>
            <a:off x="3085130" y="6047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36" name="Rectangle 335">
            <a:extLst>
              <a:ext uri="{FF2B5EF4-FFF2-40B4-BE49-F238E27FC236}">
                <a16:creationId xmlns:a16="http://schemas.microsoft.com/office/drawing/2014/main" id="{F8B8B427-F33B-04F8-84C9-B14B0237977C}"/>
              </a:ext>
            </a:extLst>
          </p:cNvPr>
          <p:cNvSpPr/>
          <p:nvPr/>
        </p:nvSpPr>
        <p:spPr bwMode="auto">
          <a:xfrm>
            <a:off x="4151930" y="6047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37" name="Rectangle 336">
            <a:extLst>
              <a:ext uri="{FF2B5EF4-FFF2-40B4-BE49-F238E27FC236}">
                <a16:creationId xmlns:a16="http://schemas.microsoft.com/office/drawing/2014/main" id="{9E41C646-3794-F4CD-8BB6-E7395D4C8677}"/>
              </a:ext>
            </a:extLst>
          </p:cNvPr>
          <p:cNvSpPr/>
          <p:nvPr/>
        </p:nvSpPr>
        <p:spPr bwMode="auto">
          <a:xfrm>
            <a:off x="4990130" y="6047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38" name="Rectangle 337">
            <a:extLst>
              <a:ext uri="{FF2B5EF4-FFF2-40B4-BE49-F238E27FC236}">
                <a16:creationId xmlns:a16="http://schemas.microsoft.com/office/drawing/2014/main" id="{7BAC139D-3DF5-2906-D9B7-A764DD3141FB}"/>
              </a:ext>
            </a:extLst>
          </p:cNvPr>
          <p:cNvSpPr/>
          <p:nvPr/>
        </p:nvSpPr>
        <p:spPr bwMode="auto">
          <a:xfrm>
            <a:off x="6056930" y="6047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39" name="Rectangle 338">
            <a:extLst>
              <a:ext uri="{FF2B5EF4-FFF2-40B4-BE49-F238E27FC236}">
                <a16:creationId xmlns:a16="http://schemas.microsoft.com/office/drawing/2014/main" id="{D040E59D-DA49-7199-C4C7-70543A782C1A}"/>
              </a:ext>
            </a:extLst>
          </p:cNvPr>
          <p:cNvSpPr/>
          <p:nvPr/>
        </p:nvSpPr>
        <p:spPr bwMode="auto">
          <a:xfrm>
            <a:off x="7047530" y="6047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40" name="Rectangle 339">
            <a:extLst>
              <a:ext uri="{FF2B5EF4-FFF2-40B4-BE49-F238E27FC236}">
                <a16:creationId xmlns:a16="http://schemas.microsoft.com/office/drawing/2014/main" id="{43A6CEA5-267B-1705-DBA6-6F855589E3CC}"/>
              </a:ext>
            </a:extLst>
          </p:cNvPr>
          <p:cNvSpPr/>
          <p:nvPr/>
        </p:nvSpPr>
        <p:spPr bwMode="auto">
          <a:xfrm>
            <a:off x="7961930" y="6047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41" name="Rectangle 340">
            <a:extLst>
              <a:ext uri="{FF2B5EF4-FFF2-40B4-BE49-F238E27FC236}">
                <a16:creationId xmlns:a16="http://schemas.microsoft.com/office/drawing/2014/main" id="{7A59934E-82C2-0D96-E9C8-D9648BFC38E6}"/>
              </a:ext>
            </a:extLst>
          </p:cNvPr>
          <p:cNvSpPr/>
          <p:nvPr/>
        </p:nvSpPr>
        <p:spPr bwMode="auto">
          <a:xfrm>
            <a:off x="8723930" y="6047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42" name="Rectangle 341">
            <a:extLst>
              <a:ext uri="{FF2B5EF4-FFF2-40B4-BE49-F238E27FC236}">
                <a16:creationId xmlns:a16="http://schemas.microsoft.com/office/drawing/2014/main" id="{5FE7FE82-4645-C28F-9949-DFDEC4C2C477}"/>
              </a:ext>
            </a:extLst>
          </p:cNvPr>
          <p:cNvSpPr/>
          <p:nvPr/>
        </p:nvSpPr>
        <p:spPr bwMode="auto">
          <a:xfrm>
            <a:off x="9485930" y="60477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cxnSp>
        <p:nvCxnSpPr>
          <p:cNvPr id="343" name="Straight Connector 342">
            <a:extLst>
              <a:ext uri="{FF2B5EF4-FFF2-40B4-BE49-F238E27FC236}">
                <a16:creationId xmlns:a16="http://schemas.microsoft.com/office/drawing/2014/main" id="{57065D8F-A6F5-54AA-D0B9-B042C25F00ED}"/>
              </a:ext>
            </a:extLst>
          </p:cNvPr>
          <p:cNvCxnSpPr/>
          <p:nvPr/>
        </p:nvCxnSpPr>
        <p:spPr bwMode="auto">
          <a:xfrm>
            <a:off x="2387138" y="6200115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44" name="Rectangle 343">
            <a:extLst>
              <a:ext uri="{FF2B5EF4-FFF2-40B4-BE49-F238E27FC236}">
                <a16:creationId xmlns:a16="http://schemas.microsoft.com/office/drawing/2014/main" id="{61660C92-CC59-C412-B960-6E719B63EE15}"/>
              </a:ext>
            </a:extLst>
          </p:cNvPr>
          <p:cNvSpPr/>
          <p:nvPr/>
        </p:nvSpPr>
        <p:spPr bwMode="auto">
          <a:xfrm>
            <a:off x="3085130" y="61239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45" name="Rectangle 344">
            <a:extLst>
              <a:ext uri="{FF2B5EF4-FFF2-40B4-BE49-F238E27FC236}">
                <a16:creationId xmlns:a16="http://schemas.microsoft.com/office/drawing/2014/main" id="{260AA6BC-AA91-5750-4EDF-051D25D9BF37}"/>
              </a:ext>
            </a:extLst>
          </p:cNvPr>
          <p:cNvSpPr/>
          <p:nvPr/>
        </p:nvSpPr>
        <p:spPr bwMode="auto">
          <a:xfrm>
            <a:off x="4151930" y="61239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46" name="Rectangle 345">
            <a:extLst>
              <a:ext uri="{FF2B5EF4-FFF2-40B4-BE49-F238E27FC236}">
                <a16:creationId xmlns:a16="http://schemas.microsoft.com/office/drawing/2014/main" id="{9F7A347C-C023-5B38-FE6B-C8B446370FAA}"/>
              </a:ext>
            </a:extLst>
          </p:cNvPr>
          <p:cNvSpPr/>
          <p:nvPr/>
        </p:nvSpPr>
        <p:spPr bwMode="auto">
          <a:xfrm>
            <a:off x="4990130" y="61239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47" name="Rectangle 346">
            <a:extLst>
              <a:ext uri="{FF2B5EF4-FFF2-40B4-BE49-F238E27FC236}">
                <a16:creationId xmlns:a16="http://schemas.microsoft.com/office/drawing/2014/main" id="{42606AB7-C86B-2125-9E71-C830AFEA87DA}"/>
              </a:ext>
            </a:extLst>
          </p:cNvPr>
          <p:cNvSpPr/>
          <p:nvPr/>
        </p:nvSpPr>
        <p:spPr bwMode="auto">
          <a:xfrm>
            <a:off x="6056930" y="61239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48" name="Rectangle 347">
            <a:extLst>
              <a:ext uri="{FF2B5EF4-FFF2-40B4-BE49-F238E27FC236}">
                <a16:creationId xmlns:a16="http://schemas.microsoft.com/office/drawing/2014/main" id="{28F4CC40-DDA9-7617-C3E3-7E51EE0AE4D1}"/>
              </a:ext>
            </a:extLst>
          </p:cNvPr>
          <p:cNvSpPr/>
          <p:nvPr/>
        </p:nvSpPr>
        <p:spPr bwMode="auto">
          <a:xfrm>
            <a:off x="7047530" y="61239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49" name="Rectangle 348">
            <a:extLst>
              <a:ext uri="{FF2B5EF4-FFF2-40B4-BE49-F238E27FC236}">
                <a16:creationId xmlns:a16="http://schemas.microsoft.com/office/drawing/2014/main" id="{11DB931B-3A9C-F9C4-0763-FB1B93813CA2}"/>
              </a:ext>
            </a:extLst>
          </p:cNvPr>
          <p:cNvSpPr/>
          <p:nvPr/>
        </p:nvSpPr>
        <p:spPr bwMode="auto">
          <a:xfrm>
            <a:off x="7961930" y="61239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50" name="Rectangle 349">
            <a:extLst>
              <a:ext uri="{FF2B5EF4-FFF2-40B4-BE49-F238E27FC236}">
                <a16:creationId xmlns:a16="http://schemas.microsoft.com/office/drawing/2014/main" id="{5B997F4C-072F-914E-4488-BCD07740BB93}"/>
              </a:ext>
            </a:extLst>
          </p:cNvPr>
          <p:cNvSpPr/>
          <p:nvPr/>
        </p:nvSpPr>
        <p:spPr bwMode="auto">
          <a:xfrm>
            <a:off x="8723930" y="61239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51" name="Rectangle 350">
            <a:extLst>
              <a:ext uri="{FF2B5EF4-FFF2-40B4-BE49-F238E27FC236}">
                <a16:creationId xmlns:a16="http://schemas.microsoft.com/office/drawing/2014/main" id="{DAAA8EE3-1C8B-B9D6-282D-F01A1CDE46BC}"/>
              </a:ext>
            </a:extLst>
          </p:cNvPr>
          <p:cNvSpPr/>
          <p:nvPr/>
        </p:nvSpPr>
        <p:spPr bwMode="auto">
          <a:xfrm>
            <a:off x="9485930" y="6123915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52" name="Text Box 10">
            <a:extLst>
              <a:ext uri="{FF2B5EF4-FFF2-40B4-BE49-F238E27FC236}">
                <a16:creationId xmlns:a16="http://schemas.microsoft.com/office/drawing/2014/main" id="{55B63DBE-2E46-E28B-C56D-ADFDA109BB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538" y="5782539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16138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	$8,050	$1,400	$1,600	$7,000	$1,600	$15,000	$1,300	$4,700	$1,950</a:t>
            </a:r>
          </a:p>
        </p:txBody>
      </p:sp>
      <p:sp>
        <p:nvSpPr>
          <p:cNvPr id="353" name="TextBox 352">
            <a:extLst>
              <a:ext uri="{FF2B5EF4-FFF2-40B4-BE49-F238E27FC236}">
                <a16:creationId xmlns:a16="http://schemas.microsoft.com/office/drawing/2014/main" id="{60F282DF-BA1C-91A7-17E1-06DD69A78C4C}"/>
              </a:ext>
            </a:extLst>
          </p:cNvPr>
          <p:cNvSpPr txBox="1"/>
          <p:nvPr/>
        </p:nvSpPr>
        <p:spPr>
          <a:xfrm>
            <a:off x="7035338" y="567689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354" name="TextBox 353">
            <a:extLst>
              <a:ext uri="{FF2B5EF4-FFF2-40B4-BE49-F238E27FC236}">
                <a16:creationId xmlns:a16="http://schemas.microsoft.com/office/drawing/2014/main" id="{0CDDA3B2-3125-3D5A-AF7A-267C802A03AB}"/>
              </a:ext>
            </a:extLst>
          </p:cNvPr>
          <p:cNvSpPr txBox="1"/>
          <p:nvPr/>
        </p:nvSpPr>
        <p:spPr>
          <a:xfrm>
            <a:off x="7949738" y="567689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355" name="TextBox 354">
            <a:extLst>
              <a:ext uri="{FF2B5EF4-FFF2-40B4-BE49-F238E27FC236}">
                <a16:creationId xmlns:a16="http://schemas.microsoft.com/office/drawing/2014/main" id="{E33F5857-8480-F3C0-245D-29503160DDDA}"/>
              </a:ext>
            </a:extLst>
          </p:cNvPr>
          <p:cNvSpPr txBox="1"/>
          <p:nvPr/>
        </p:nvSpPr>
        <p:spPr>
          <a:xfrm>
            <a:off x="4977938" y="567689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356" name="TextBox 355">
            <a:extLst>
              <a:ext uri="{FF2B5EF4-FFF2-40B4-BE49-F238E27FC236}">
                <a16:creationId xmlns:a16="http://schemas.microsoft.com/office/drawing/2014/main" id="{2728F647-F846-3526-2AB8-792FBCE43F51}"/>
              </a:ext>
            </a:extLst>
          </p:cNvPr>
          <p:cNvSpPr txBox="1"/>
          <p:nvPr/>
        </p:nvSpPr>
        <p:spPr>
          <a:xfrm>
            <a:off x="4139738" y="567689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357" name="TextBox 356">
            <a:extLst>
              <a:ext uri="{FF2B5EF4-FFF2-40B4-BE49-F238E27FC236}">
                <a16:creationId xmlns:a16="http://schemas.microsoft.com/office/drawing/2014/main" id="{3055A342-99DA-E9F2-CE4E-EF7D32F71B1E}"/>
              </a:ext>
            </a:extLst>
          </p:cNvPr>
          <p:cNvSpPr txBox="1"/>
          <p:nvPr/>
        </p:nvSpPr>
        <p:spPr>
          <a:xfrm>
            <a:off x="3072938" y="567689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58" name="TextBox 357">
            <a:extLst>
              <a:ext uri="{FF2B5EF4-FFF2-40B4-BE49-F238E27FC236}">
                <a16:creationId xmlns:a16="http://schemas.microsoft.com/office/drawing/2014/main" id="{235DC818-B47F-B336-AE16-32870DC2FBD8}"/>
              </a:ext>
            </a:extLst>
          </p:cNvPr>
          <p:cNvSpPr txBox="1"/>
          <p:nvPr/>
        </p:nvSpPr>
        <p:spPr>
          <a:xfrm>
            <a:off x="6044738" y="567689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=</a:t>
            </a:r>
          </a:p>
        </p:txBody>
      </p:sp>
      <p:sp>
        <p:nvSpPr>
          <p:cNvPr id="359" name="TextBox 358">
            <a:extLst>
              <a:ext uri="{FF2B5EF4-FFF2-40B4-BE49-F238E27FC236}">
                <a16:creationId xmlns:a16="http://schemas.microsoft.com/office/drawing/2014/main" id="{0B00443F-D254-DEE0-7943-E7C9AFD662D8}"/>
              </a:ext>
            </a:extLst>
          </p:cNvPr>
          <p:cNvSpPr txBox="1"/>
          <p:nvPr/>
        </p:nvSpPr>
        <p:spPr>
          <a:xfrm>
            <a:off x="8711738" y="566671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4572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360" name="TextBox 359">
            <a:extLst>
              <a:ext uri="{FF2B5EF4-FFF2-40B4-BE49-F238E27FC236}">
                <a16:creationId xmlns:a16="http://schemas.microsoft.com/office/drawing/2014/main" id="{F70D811E-984F-A98A-81C1-04BBB0A17BCB}"/>
              </a:ext>
            </a:extLst>
          </p:cNvPr>
          <p:cNvSpPr txBox="1"/>
          <p:nvPr/>
        </p:nvSpPr>
        <p:spPr>
          <a:xfrm>
            <a:off x="9473738" y="5666715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45720" rIns="0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  <p:sp>
        <p:nvSpPr>
          <p:cNvPr id="361" name="Rectangle 360">
            <a:extLst>
              <a:ext uri="{FF2B5EF4-FFF2-40B4-BE49-F238E27FC236}">
                <a16:creationId xmlns:a16="http://schemas.microsoft.com/office/drawing/2014/main" id="{B3CB15B5-4BEE-E3F9-63C6-175DCF5B3A9F}"/>
              </a:ext>
            </a:extLst>
          </p:cNvPr>
          <p:cNvSpPr/>
          <p:nvPr/>
        </p:nvSpPr>
        <p:spPr bwMode="auto">
          <a:xfrm>
            <a:off x="2018330" y="5777289"/>
            <a:ext cx="8229600" cy="519467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62" name="Text Box 2">
            <a:extLst>
              <a:ext uri="{FF2B5EF4-FFF2-40B4-BE49-F238E27FC236}">
                <a16:creationId xmlns:a16="http://schemas.microsoft.com/office/drawing/2014/main" id="{1DB8DB66-348E-FA0B-A2B5-678F56E0EC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9938" y="405938"/>
            <a:ext cx="8153400" cy="736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>
              <a:lnSpc>
                <a:spcPct val="115000"/>
              </a:lnSpc>
              <a:spcBef>
                <a:spcPct val="50000"/>
              </a:spcBef>
              <a:buClrTx/>
              <a:buSzTx/>
              <a:buFontTx/>
              <a:buNone/>
              <a:defRPr sz="19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dirty="0"/>
              <a:t>TRANSACTION 10. WITHDRAWAL OF CASH BY OWNER  </a:t>
            </a:r>
            <a:r>
              <a:rPr lang="en-US" b="0" dirty="0"/>
              <a:t>Mohamed withdraws </a:t>
            </a:r>
            <a:r>
              <a:rPr lang="en-US" dirty="0"/>
              <a:t>$1,300 in cash </a:t>
            </a:r>
            <a:r>
              <a:rPr lang="en-US" b="0" dirty="0"/>
              <a:t>in cash from the business for his personal use.</a:t>
            </a:r>
            <a:endParaRPr lang="en-US" altLang="en-US" b="0" dirty="0"/>
          </a:p>
        </p:txBody>
      </p:sp>
      <p:sp>
        <p:nvSpPr>
          <p:cNvPr id="363" name="Left Brace 362">
            <a:extLst>
              <a:ext uri="{FF2B5EF4-FFF2-40B4-BE49-F238E27FC236}">
                <a16:creationId xmlns:a16="http://schemas.microsoft.com/office/drawing/2014/main" id="{3BDC9541-40DD-A93A-A868-3A089E42AD9C}"/>
              </a:ext>
            </a:extLst>
          </p:cNvPr>
          <p:cNvSpPr/>
          <p:nvPr/>
        </p:nvSpPr>
        <p:spPr bwMode="auto">
          <a:xfrm rot="16200000">
            <a:off x="8093710" y="4224367"/>
            <a:ext cx="182974" cy="4128518"/>
          </a:xfrm>
          <a:prstGeom prst="leftBrace">
            <a:avLst>
              <a:gd name="adj1" fmla="val 8333"/>
              <a:gd name="adj2" fmla="val 50482"/>
            </a:avLst>
          </a:prstGeom>
          <a:noFill/>
          <a:ln w="28575" cap="sq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64" name="Left Brace 363">
            <a:extLst>
              <a:ext uri="{FF2B5EF4-FFF2-40B4-BE49-F238E27FC236}">
                <a16:creationId xmlns:a16="http://schemas.microsoft.com/office/drawing/2014/main" id="{2A2E6AB5-FE03-787C-07EC-59DB9238858E}"/>
              </a:ext>
            </a:extLst>
          </p:cNvPr>
          <p:cNvSpPr/>
          <p:nvPr/>
        </p:nvSpPr>
        <p:spPr bwMode="auto">
          <a:xfrm rot="16200000">
            <a:off x="4125213" y="4446870"/>
            <a:ext cx="182975" cy="3683510"/>
          </a:xfrm>
          <a:prstGeom prst="leftBrace">
            <a:avLst>
              <a:gd name="adj1" fmla="val 8333"/>
              <a:gd name="adj2" fmla="val 50482"/>
            </a:avLst>
          </a:prstGeom>
          <a:noFill/>
          <a:ln w="28575" cap="sq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65" name="Rectangle 84">
            <a:extLst>
              <a:ext uri="{FF2B5EF4-FFF2-40B4-BE49-F238E27FC236}">
                <a16:creationId xmlns:a16="http://schemas.microsoft.com/office/drawing/2014/main" id="{71AF9AB3-CC1E-02EA-8ED2-7D7907F31E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5138" y="1244138"/>
            <a:ext cx="1295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dirty="0">
                <a:solidFill>
                  <a:schemeClr val="tx1"/>
                </a:solidFill>
                <a:latin typeface="Liberation Sans" panose="020B0604020202020204" pitchFamily="34" charset="0"/>
              </a:rPr>
              <a:t>Illustration 1-8</a:t>
            </a:r>
            <a:endParaRPr lang="en-US" altLang="en-US" sz="12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366" name="Text Box 10">
            <a:extLst>
              <a:ext uri="{FF2B5EF4-FFF2-40B4-BE49-F238E27FC236}">
                <a16:creationId xmlns:a16="http://schemas.microsoft.com/office/drawing/2014/main" id="{E37A6CA0-DD3C-4127-89C0-F5FA833CB6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538" y="3987338"/>
            <a:ext cx="8610600" cy="81560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7.	-1,700									-600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										-900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  <a:p>
            <a:pPr>
              <a:spcBef>
                <a:spcPts val="300"/>
              </a:spcBef>
              <a:tabLst>
                <a:tab pos="231775" algn="r"/>
                <a:tab pos="1146175" algn="r"/>
                <a:tab pos="2170113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283575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										-200</a:t>
            </a:r>
            <a:endParaRPr lang="en-US" altLang="en-US" sz="12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67" name="Text Box 10">
            <a:extLst>
              <a:ext uri="{FF2B5EF4-FFF2-40B4-BE49-F238E27FC236}">
                <a16:creationId xmlns:a16="http://schemas.microsoft.com/office/drawing/2014/main" id="{05552358-C97A-6BAD-F5BD-1D3E1E9FF4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538" y="3682538"/>
            <a:ext cx="8610600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2116138" algn="r"/>
                <a:tab pos="3030538" algn="r"/>
                <a:tab pos="3998913" algn="r"/>
                <a:tab pos="5035550" algn="r"/>
                <a:tab pos="6005513" algn="r"/>
                <a:tab pos="6796088" algn="r"/>
                <a:tab pos="7546975" algn="r"/>
                <a:tab pos="7656513" algn="l"/>
                <a:tab pos="8339138" algn="r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6.	+1,500	+2,000						+3,500		</a:t>
            </a:r>
            <a:endParaRPr lang="en-US" altLang="en-US" sz="14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68" name="TextBox 367">
            <a:extLst>
              <a:ext uri="{FF2B5EF4-FFF2-40B4-BE49-F238E27FC236}">
                <a16:creationId xmlns:a16="http://schemas.microsoft.com/office/drawing/2014/main" id="{3411CC5D-AD74-5A2C-A6DA-88B4924CC3DF}"/>
              </a:ext>
            </a:extLst>
          </p:cNvPr>
          <p:cNvSpPr txBox="1"/>
          <p:nvPr/>
        </p:nvSpPr>
        <p:spPr>
          <a:xfrm>
            <a:off x="7035337" y="1625138"/>
            <a:ext cx="838199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  <p:sp>
        <p:nvSpPr>
          <p:cNvPr id="369" name="TextBox 368">
            <a:extLst>
              <a:ext uri="{FF2B5EF4-FFF2-40B4-BE49-F238E27FC236}">
                <a16:creationId xmlns:a16="http://schemas.microsoft.com/office/drawing/2014/main" id="{6A3B1F7F-63BC-83EA-1A82-1C4A13631A3D}"/>
              </a:ext>
            </a:extLst>
          </p:cNvPr>
          <p:cNvSpPr txBox="1"/>
          <p:nvPr/>
        </p:nvSpPr>
        <p:spPr>
          <a:xfrm>
            <a:off x="7949738" y="1625138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370" name="TextBox 369">
            <a:extLst>
              <a:ext uri="{FF2B5EF4-FFF2-40B4-BE49-F238E27FC236}">
                <a16:creationId xmlns:a16="http://schemas.microsoft.com/office/drawing/2014/main" id="{55B2CB6C-AA7C-5ACB-C616-6A09DD2B87AB}"/>
              </a:ext>
            </a:extLst>
          </p:cNvPr>
          <p:cNvSpPr txBox="1"/>
          <p:nvPr/>
        </p:nvSpPr>
        <p:spPr>
          <a:xfrm>
            <a:off x="8864138" y="1625138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371" name="TextBox 370">
            <a:extLst>
              <a:ext uri="{FF2B5EF4-FFF2-40B4-BE49-F238E27FC236}">
                <a16:creationId xmlns:a16="http://schemas.microsoft.com/office/drawing/2014/main" id="{397E9867-9271-7FB5-8C41-5C65B5F5C179}"/>
              </a:ext>
            </a:extLst>
          </p:cNvPr>
          <p:cNvSpPr txBox="1"/>
          <p:nvPr/>
        </p:nvSpPr>
        <p:spPr>
          <a:xfrm>
            <a:off x="9549938" y="1625138"/>
            <a:ext cx="609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spcBef>
                <a:spcPts val="300"/>
              </a:spcBef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372" name="TextBox 371">
            <a:extLst>
              <a:ext uri="{FF2B5EF4-FFF2-40B4-BE49-F238E27FC236}">
                <a16:creationId xmlns:a16="http://schemas.microsoft.com/office/drawing/2014/main" id="{0CE377B2-4A53-818A-84EF-EF81780A8531}"/>
              </a:ext>
            </a:extLst>
          </p:cNvPr>
          <p:cNvSpPr txBox="1"/>
          <p:nvPr/>
        </p:nvSpPr>
        <p:spPr>
          <a:xfrm>
            <a:off x="8787938" y="162513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+</a:t>
            </a:r>
          </a:p>
        </p:txBody>
      </p:sp>
      <p:sp>
        <p:nvSpPr>
          <p:cNvPr id="373" name="TextBox 372">
            <a:extLst>
              <a:ext uri="{FF2B5EF4-FFF2-40B4-BE49-F238E27FC236}">
                <a16:creationId xmlns:a16="http://schemas.microsoft.com/office/drawing/2014/main" id="{957DC41D-27F9-EDAF-AF65-D4E0F4050110}"/>
              </a:ext>
            </a:extLst>
          </p:cNvPr>
          <p:cNvSpPr txBox="1"/>
          <p:nvPr/>
        </p:nvSpPr>
        <p:spPr>
          <a:xfrm>
            <a:off x="9473738" y="162513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200" dirty="0"/>
              <a:t>-</a:t>
            </a:r>
          </a:p>
        </p:txBody>
      </p:sp>
      <p:sp>
        <p:nvSpPr>
          <p:cNvPr id="374" name="Text Box 10">
            <a:extLst>
              <a:ext uri="{FF2B5EF4-FFF2-40B4-BE49-F238E27FC236}">
                <a16:creationId xmlns:a16="http://schemas.microsoft.com/office/drawing/2014/main" id="{095259B9-A0D2-B5D3-071C-949730FB5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538" y="3072938"/>
            <a:ext cx="8458201" cy="307777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tabLst>
                <a:tab pos="231775" algn="r"/>
                <a:tab pos="1146175" algn="r"/>
                <a:tab pos="6796088" algn="r"/>
                <a:tab pos="7546975" algn="r"/>
                <a:tab pos="7656513" algn="l"/>
              </a:tabLst>
            </a:pPr>
            <a:r>
              <a:rPr lang="en-US" altLang="en-US" sz="1400" b="1" dirty="0">
                <a:latin typeface="Liberation Sans" panose="020B0604020202020204" pitchFamily="34" charset="0"/>
              </a:rPr>
              <a:t>	4.	+1,200		+1,200	</a:t>
            </a:r>
            <a:endParaRPr lang="en-US" altLang="en-US" sz="1400" b="1" dirty="0">
              <a:solidFill>
                <a:schemeClr val="accent6">
                  <a:lumMod val="50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77" name="Text Box 10">
            <a:extLst>
              <a:ext uri="{FF2B5EF4-FFF2-40B4-BE49-F238E27FC236}">
                <a16:creationId xmlns:a16="http://schemas.microsoft.com/office/drawing/2014/main" id="{2499636B-9FBA-BB7F-75EA-53A397CBB7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138" y="6310688"/>
            <a:ext cx="1295400" cy="338554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tabLst>
                <a:tab pos="5035550" algn="r"/>
              </a:tabLst>
            </a:pPr>
            <a:r>
              <a:rPr lang="en-US" altLang="en-US" sz="1600" b="1" dirty="0">
                <a:solidFill>
                  <a:srgbClr val="E70000">
                    <a:lumMod val="50000"/>
                  </a:srgbClr>
                </a:solidFill>
                <a:latin typeface="Liberation Sans" panose="020B0604020202020204" pitchFamily="34" charset="0"/>
              </a:rPr>
              <a:t>$18,050</a:t>
            </a:r>
          </a:p>
        </p:txBody>
      </p:sp>
      <p:sp>
        <p:nvSpPr>
          <p:cNvPr id="378" name="Text Box 10">
            <a:extLst>
              <a:ext uri="{FF2B5EF4-FFF2-40B4-BE49-F238E27FC236}">
                <a16:creationId xmlns:a16="http://schemas.microsoft.com/office/drawing/2014/main" id="{80904355-AD7C-3FF9-2A48-C47CC2B5D2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2680" y="6310688"/>
            <a:ext cx="1371600" cy="338554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tabLst>
                <a:tab pos="5035550" algn="r"/>
              </a:tabLst>
            </a:pPr>
            <a:r>
              <a:rPr lang="en-US" altLang="en-US" sz="1600" b="1" dirty="0">
                <a:solidFill>
                  <a:srgbClr val="E70000">
                    <a:lumMod val="50000"/>
                  </a:srgbClr>
                </a:solidFill>
                <a:latin typeface="Liberation Sans" panose="020B0604020202020204" pitchFamily="34" charset="0"/>
              </a:rPr>
              <a:t>$18,050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D45505-E8C3-0A52-9920-B6A9C42DD1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359" y="3380714"/>
            <a:ext cx="8375187" cy="299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04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" grpId="0"/>
      <p:bldP spid="361" grpId="0" animBg="1"/>
      <p:bldP spid="363" grpId="0" animBg="1"/>
      <p:bldP spid="364" grpId="0" animBg="1"/>
      <p:bldP spid="377" grpId="0"/>
      <p:bldP spid="37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7001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91925" y="107902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>
              <a:tabLst>
                <a:tab pos="6169025" algn="r"/>
              </a:tabLst>
            </a:pPr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Summary of Transactions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7D57E3EA-D1D9-8168-867E-909FCF89F6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2707796"/>
            <a:ext cx="9603237" cy="2224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63550">
              <a:lnSpc>
                <a:spcPct val="125000"/>
              </a:lnSpc>
              <a:spcBef>
                <a:spcPts val="1200"/>
              </a:spcBef>
              <a:buClrTx/>
              <a:buSzTx/>
              <a:buFont typeface="+mj-lt"/>
              <a:buAutoNum type="arabicPeriod"/>
            </a:pPr>
            <a:r>
              <a:rPr lang="en-US" sz="2300" dirty="0">
                <a:solidFill>
                  <a:srgbClr val="4472C4"/>
                </a:solidFill>
                <a:latin typeface="Liberation Sans" panose="020B0604020202020204" pitchFamily="34" charset="0"/>
              </a:rPr>
              <a:t>Each transaction is analyzed in terms of its effect on:</a:t>
            </a:r>
          </a:p>
          <a:p>
            <a:pPr marL="1377950" lvl="1" indent="-463550">
              <a:lnSpc>
                <a:spcPct val="125000"/>
              </a:lnSpc>
              <a:spcBef>
                <a:spcPts val="1200"/>
              </a:spcBef>
              <a:buClrTx/>
              <a:buSzTx/>
              <a:buFont typeface="+mj-lt"/>
              <a:buAutoNum type="alphaLcPeriod"/>
            </a:pPr>
            <a:r>
              <a:rPr lang="en-US" sz="2200" dirty="0">
                <a:solidFill>
                  <a:srgbClr val="852F4A"/>
                </a:solidFill>
                <a:latin typeface="Liberation Sans" panose="020B0604020202020204" pitchFamily="34" charset="0"/>
              </a:rPr>
              <a:t>The three components of the basic accounting equation.</a:t>
            </a:r>
          </a:p>
          <a:p>
            <a:pPr marL="1377950" lvl="1" indent="-463550">
              <a:lnSpc>
                <a:spcPct val="125000"/>
              </a:lnSpc>
              <a:spcBef>
                <a:spcPts val="1200"/>
              </a:spcBef>
              <a:buClrTx/>
              <a:buSzTx/>
              <a:buFont typeface="+mj-lt"/>
              <a:buAutoNum type="alphaLcPeriod"/>
            </a:pPr>
            <a:r>
              <a:rPr lang="en-US" sz="2200" dirty="0">
                <a:solidFill>
                  <a:srgbClr val="852F4A"/>
                </a:solidFill>
                <a:latin typeface="Liberation Sans" panose="020B0604020202020204" pitchFamily="34" charset="0"/>
              </a:rPr>
              <a:t>Specific of items within each component</a:t>
            </a:r>
            <a:r>
              <a:rPr lang="en-US" sz="2200" dirty="0">
                <a:solidFill>
                  <a:srgbClr val="4472C4"/>
                </a:solidFill>
                <a:latin typeface="Liberation Sans" panose="020B0604020202020204" pitchFamily="34" charset="0"/>
              </a:rPr>
              <a:t>.</a:t>
            </a:r>
          </a:p>
          <a:p>
            <a:pPr marL="682625" indent="-463550">
              <a:lnSpc>
                <a:spcPct val="125000"/>
              </a:lnSpc>
              <a:spcBef>
                <a:spcPts val="1200"/>
              </a:spcBef>
              <a:buClrTx/>
              <a:buSzTx/>
              <a:buFont typeface="+mj-lt"/>
              <a:buAutoNum type="arabicPeriod"/>
            </a:pPr>
            <a:r>
              <a:rPr lang="en-US" sz="2200" dirty="0">
                <a:solidFill>
                  <a:srgbClr val="4472C4"/>
                </a:solidFill>
                <a:latin typeface="Liberation Sans" panose="020B0604020202020204" pitchFamily="34" charset="0"/>
              </a:rPr>
              <a:t>The two sides of the equation must always be equal.</a:t>
            </a:r>
          </a:p>
        </p:txBody>
      </p:sp>
    </p:spTree>
    <p:extLst>
      <p:ext uri="{BB962C8B-B14F-4D97-AF65-F5344CB8AC3E}">
        <p14:creationId xmlns:p14="http://schemas.microsoft.com/office/powerpoint/2010/main" val="157942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Tabular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1FC203F-D863-D844-1B43-822C38658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8540" y="1946542"/>
            <a:ext cx="10002556" cy="37094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25000"/>
              </a:lnSpc>
              <a:spcBef>
                <a:spcPts val="900"/>
              </a:spcBef>
              <a:buClrTx/>
              <a:buSzTx/>
              <a:buFontTx/>
              <a:buNone/>
            </a:pPr>
            <a:r>
              <a:rPr lang="en-US" sz="20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Transactions made by XY &amp; Co., a public accounting firm, for the month of August are shown below. Prepare a tabular analysis which shows the effects of these transactions on the expanded accounting equation</a:t>
            </a:r>
            <a:r>
              <a:rPr lang="ar-EG" sz="20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.</a:t>
            </a:r>
            <a:endParaRPr lang="en-US" sz="20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  <a:p>
            <a:pPr marL="457200" indent="-457200">
              <a:lnSpc>
                <a:spcPct val="125000"/>
              </a:lnSpc>
              <a:spcBef>
                <a:spcPts val="900"/>
              </a:spcBef>
              <a:buClrTx/>
              <a:buSzTx/>
              <a:buFontTx/>
              <a:buAutoNum type="arabicPeriod"/>
            </a:pPr>
            <a:r>
              <a:rPr lang="en-US" sz="20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The owner invested $25,000 cash in the business.</a:t>
            </a:r>
          </a:p>
          <a:p>
            <a:pPr marL="457200" indent="-457200">
              <a:lnSpc>
                <a:spcPct val="125000"/>
              </a:lnSpc>
              <a:spcBef>
                <a:spcPts val="900"/>
              </a:spcBef>
              <a:buClrTx/>
              <a:buSzTx/>
              <a:buFontTx/>
              <a:buAutoNum type="arabicPeriod"/>
            </a:pPr>
            <a:r>
              <a:rPr lang="en-US" sz="20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The company purchased $7,000 of office equipment on credit.</a:t>
            </a:r>
          </a:p>
          <a:p>
            <a:pPr marL="457200" indent="-457200">
              <a:lnSpc>
                <a:spcPct val="125000"/>
              </a:lnSpc>
              <a:spcBef>
                <a:spcPts val="900"/>
              </a:spcBef>
              <a:buClrTx/>
              <a:buSzTx/>
              <a:buFontTx/>
              <a:buAutoNum type="arabicPeriod"/>
            </a:pPr>
            <a:r>
              <a:rPr lang="en-US" sz="20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The company received $8,000 cash in exchange for services performed.</a:t>
            </a:r>
          </a:p>
          <a:p>
            <a:pPr marL="457200" indent="-457200">
              <a:lnSpc>
                <a:spcPct val="125000"/>
              </a:lnSpc>
              <a:spcBef>
                <a:spcPts val="900"/>
              </a:spcBef>
              <a:buClrTx/>
              <a:buSzTx/>
              <a:buFontTx/>
              <a:buAutoNum type="arabicPeriod"/>
            </a:pPr>
            <a:r>
              <a:rPr lang="en-US" sz="20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The company paid $850 for this month’s rent.</a:t>
            </a:r>
          </a:p>
          <a:p>
            <a:pPr marL="457200" indent="-457200">
              <a:lnSpc>
                <a:spcPct val="125000"/>
              </a:lnSpc>
              <a:spcBef>
                <a:spcPts val="900"/>
              </a:spcBef>
              <a:buClrTx/>
              <a:buSzTx/>
              <a:buFontTx/>
              <a:buAutoNum type="arabicPeriod"/>
            </a:pPr>
            <a:r>
              <a:rPr lang="en-US" sz="20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The owner withdrew $1,000 cash for personal use.</a:t>
            </a:r>
            <a:endParaRPr lang="en-US" altLang="en-US" sz="20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98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Tabular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5" name="Text Box 10">
            <a:extLst>
              <a:ext uri="{FF2B5EF4-FFF2-40B4-BE49-F238E27FC236}">
                <a16:creationId xmlns:a16="http://schemas.microsoft.com/office/drawing/2014/main" id="{00F95213-E2EF-545A-1763-0122E10B9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7982" y="4235328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797175" algn="r"/>
                <a:tab pos="3998913" algn="r"/>
                <a:tab pos="5432425" algn="r"/>
                <a:tab pos="6454775" algn="r"/>
                <a:tab pos="7315200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1.	+25,000			+25,000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3100C7-CA23-9B4E-523B-3005C3CA9ACC}"/>
              </a:ext>
            </a:extLst>
          </p:cNvPr>
          <p:cNvSpPr txBox="1"/>
          <p:nvPr/>
        </p:nvSpPr>
        <p:spPr>
          <a:xfrm>
            <a:off x="2027582" y="3613316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Cash 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7C02C6-D672-C606-5762-D9175115FDD7}"/>
              </a:ext>
            </a:extLst>
          </p:cNvPr>
          <p:cNvSpPr txBox="1"/>
          <p:nvPr/>
        </p:nvSpPr>
        <p:spPr>
          <a:xfrm>
            <a:off x="3094382" y="3613316"/>
            <a:ext cx="1371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Equipment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CF0CBE-FCC4-6677-CD43-DC464E1E96BD}"/>
              </a:ext>
            </a:extLst>
          </p:cNvPr>
          <p:cNvSpPr txBox="1"/>
          <p:nvPr/>
        </p:nvSpPr>
        <p:spPr>
          <a:xfrm>
            <a:off x="4618382" y="3613316"/>
            <a:ext cx="1371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Payable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B2453C-0E1E-B563-1C0B-4CC610BBD33A}"/>
              </a:ext>
            </a:extLst>
          </p:cNvPr>
          <p:cNvSpPr txBox="1"/>
          <p:nvPr/>
        </p:nvSpPr>
        <p:spPr>
          <a:xfrm>
            <a:off x="5913782" y="3613316"/>
            <a:ext cx="1295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0DFFB7A-716C-0BFF-AD52-8EB002436284}"/>
              </a:ext>
            </a:extLst>
          </p:cNvPr>
          <p:cNvCxnSpPr/>
          <p:nvPr/>
        </p:nvCxnSpPr>
        <p:spPr bwMode="auto">
          <a:xfrm>
            <a:off x="2091590" y="414671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4030EABA-248D-E024-4E61-A1BC338440E1}"/>
              </a:ext>
            </a:extLst>
          </p:cNvPr>
          <p:cNvSpPr/>
          <p:nvPr/>
        </p:nvSpPr>
        <p:spPr bwMode="auto">
          <a:xfrm>
            <a:off x="3018182" y="407051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FA18C5C-0E4E-817F-5649-83FE8F7EB4AA}"/>
              </a:ext>
            </a:extLst>
          </p:cNvPr>
          <p:cNvSpPr/>
          <p:nvPr/>
        </p:nvSpPr>
        <p:spPr bwMode="auto">
          <a:xfrm>
            <a:off x="4465982" y="407051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9F74FEF-9663-4301-E935-D9E962AE580C}"/>
              </a:ext>
            </a:extLst>
          </p:cNvPr>
          <p:cNvSpPr/>
          <p:nvPr/>
        </p:nvSpPr>
        <p:spPr bwMode="auto">
          <a:xfrm>
            <a:off x="5913782" y="407051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C6DE348-4511-F9A3-1721-DAFB78B0A2DB}"/>
              </a:ext>
            </a:extLst>
          </p:cNvPr>
          <p:cNvSpPr/>
          <p:nvPr/>
        </p:nvSpPr>
        <p:spPr bwMode="auto">
          <a:xfrm>
            <a:off x="7056782" y="407051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0BAF224-1F79-39E9-9F9E-797F2A196DF8}"/>
              </a:ext>
            </a:extLst>
          </p:cNvPr>
          <p:cNvSpPr/>
          <p:nvPr/>
        </p:nvSpPr>
        <p:spPr bwMode="auto">
          <a:xfrm>
            <a:off x="8275982" y="407051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331B3BE-6D53-7922-5772-86FDD227895E}"/>
              </a:ext>
            </a:extLst>
          </p:cNvPr>
          <p:cNvSpPr/>
          <p:nvPr/>
        </p:nvSpPr>
        <p:spPr bwMode="auto">
          <a:xfrm>
            <a:off x="9114182" y="407051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0030973-9055-DD9E-B641-A2A3DBC7C09F}"/>
              </a:ext>
            </a:extLst>
          </p:cNvPr>
          <p:cNvSpPr txBox="1"/>
          <p:nvPr/>
        </p:nvSpPr>
        <p:spPr>
          <a:xfrm>
            <a:off x="2027581" y="3308516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146175" algn="ctr"/>
                <a:tab pos="3084513" algn="ctr"/>
                <a:tab pos="5773738" algn="ctr"/>
              </a:tabLst>
            </a:pPr>
            <a:r>
              <a:rPr lang="en-US" sz="1600" dirty="0"/>
              <a:t>	Assets	=    Liabilities +	Owner's Equity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C19BAE9-BA9F-7689-D77D-C25A6B55C11E}"/>
              </a:ext>
            </a:extLst>
          </p:cNvPr>
          <p:cNvCxnSpPr/>
          <p:nvPr/>
        </p:nvCxnSpPr>
        <p:spPr bwMode="auto">
          <a:xfrm>
            <a:off x="2027582" y="361331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E6AE631-EDF8-D973-36E2-F295DB2A1B13}"/>
              </a:ext>
            </a:extLst>
          </p:cNvPr>
          <p:cNvSpPr txBox="1"/>
          <p:nvPr/>
        </p:nvSpPr>
        <p:spPr>
          <a:xfrm>
            <a:off x="5837582" y="361331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2D6DA13-6D60-24FF-C281-7A0151FE3C9E}"/>
              </a:ext>
            </a:extLst>
          </p:cNvPr>
          <p:cNvSpPr txBox="1"/>
          <p:nvPr/>
        </p:nvSpPr>
        <p:spPr>
          <a:xfrm>
            <a:off x="6980582" y="361331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7692583-250A-0723-F62C-08E71BB42E53}"/>
              </a:ext>
            </a:extLst>
          </p:cNvPr>
          <p:cNvSpPr txBox="1"/>
          <p:nvPr/>
        </p:nvSpPr>
        <p:spPr>
          <a:xfrm>
            <a:off x="2941982" y="361331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+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79B9F2C-3BB0-5080-54B8-F5560AE943BF}"/>
              </a:ext>
            </a:extLst>
          </p:cNvPr>
          <p:cNvSpPr txBox="1"/>
          <p:nvPr/>
        </p:nvSpPr>
        <p:spPr>
          <a:xfrm>
            <a:off x="4465982" y="361331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=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FF358FE-7E15-0C71-E62C-B7F03EDFCD9D}"/>
              </a:ext>
            </a:extLst>
          </p:cNvPr>
          <p:cNvCxnSpPr/>
          <p:nvPr/>
        </p:nvCxnSpPr>
        <p:spPr bwMode="auto">
          <a:xfrm>
            <a:off x="2103782" y="460391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9" name="Text Box 2">
            <a:extLst>
              <a:ext uri="{FF2B5EF4-FFF2-40B4-BE49-F238E27FC236}">
                <a16:creationId xmlns:a16="http://schemas.microsoft.com/office/drawing/2014/main" id="{0BE61ABF-BB97-52BA-9BDD-0ED5C0241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6582" y="2394116"/>
            <a:ext cx="8001000" cy="43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>
              <a:lnSpc>
                <a:spcPct val="115000"/>
              </a:lnSpc>
              <a:spcBef>
                <a:spcPct val="50000"/>
              </a:spcBef>
              <a:buClrTx/>
              <a:buSzTx/>
              <a:buFontTx/>
              <a:buNone/>
              <a:defRPr sz="19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341313" indent="-341313">
              <a:lnSpc>
                <a:spcPct val="125000"/>
              </a:lnSpc>
              <a:spcBef>
                <a:spcPts val="900"/>
              </a:spcBef>
              <a:buFontTx/>
              <a:buAutoNum type="arabicPeriod"/>
            </a:pPr>
            <a:r>
              <a:rPr lang="en-US" sz="2000" dirty="0"/>
              <a:t>The owner invested $25,000 cash in the business.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357FA3F-3500-8FC3-8A7F-35D2D6AE2F5A}"/>
              </a:ext>
            </a:extLst>
          </p:cNvPr>
          <p:cNvSpPr txBox="1"/>
          <p:nvPr/>
        </p:nvSpPr>
        <p:spPr>
          <a:xfrm>
            <a:off x="7132982" y="3613316"/>
            <a:ext cx="1143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169E1D5-007B-B21B-20E4-3F0135968A65}"/>
              </a:ext>
            </a:extLst>
          </p:cNvPr>
          <p:cNvSpPr txBox="1"/>
          <p:nvPr/>
        </p:nvSpPr>
        <p:spPr>
          <a:xfrm>
            <a:off x="8275982" y="3613316"/>
            <a:ext cx="8382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EBA1028-8670-1AE3-B399-17D27C5EDC08}"/>
              </a:ext>
            </a:extLst>
          </p:cNvPr>
          <p:cNvSpPr txBox="1"/>
          <p:nvPr/>
        </p:nvSpPr>
        <p:spPr>
          <a:xfrm>
            <a:off x="9114182" y="3613316"/>
            <a:ext cx="8382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A7194DE-8FCC-F185-E1D3-B066D0B3715F}"/>
              </a:ext>
            </a:extLst>
          </p:cNvPr>
          <p:cNvSpPr txBox="1"/>
          <p:nvPr/>
        </p:nvSpPr>
        <p:spPr>
          <a:xfrm>
            <a:off x="8199782" y="361331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27DD258-2694-7251-7469-377305F2959E}"/>
              </a:ext>
            </a:extLst>
          </p:cNvPr>
          <p:cNvSpPr txBox="1"/>
          <p:nvPr/>
        </p:nvSpPr>
        <p:spPr>
          <a:xfrm>
            <a:off x="9037982" y="361331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18878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Tabular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5" name="Text Box 10">
            <a:extLst>
              <a:ext uri="{FF2B5EF4-FFF2-40B4-BE49-F238E27FC236}">
                <a16:creationId xmlns:a16="http://schemas.microsoft.com/office/drawing/2014/main" id="{33BDBB6B-C7C9-F4C5-C7AB-50985E03F8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8823" y="3911779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797175" algn="r"/>
                <a:tab pos="3998913" algn="r"/>
                <a:tab pos="5432425" algn="r"/>
                <a:tab pos="6454775" algn="r"/>
                <a:tab pos="7315200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1.	+25,000			+25,000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079849-6EBB-7F03-2226-39F180054C00}"/>
              </a:ext>
            </a:extLst>
          </p:cNvPr>
          <p:cNvSpPr txBox="1"/>
          <p:nvPr/>
        </p:nvSpPr>
        <p:spPr>
          <a:xfrm>
            <a:off x="1340223" y="3289767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Trans-</a:t>
            </a:r>
          </a:p>
          <a:p>
            <a:r>
              <a:rPr lang="en-US" sz="1600" dirty="0"/>
              <a:t>action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7F6747-C77E-A739-0EF2-5DD2F3024A9B}"/>
              </a:ext>
            </a:extLst>
          </p:cNvPr>
          <p:cNvSpPr txBox="1"/>
          <p:nvPr/>
        </p:nvSpPr>
        <p:spPr>
          <a:xfrm>
            <a:off x="2178423" y="3289767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Cash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1EF9FD-CD44-A67C-F1BF-360028C3C9DD}"/>
              </a:ext>
            </a:extLst>
          </p:cNvPr>
          <p:cNvSpPr txBox="1"/>
          <p:nvPr/>
        </p:nvSpPr>
        <p:spPr>
          <a:xfrm>
            <a:off x="3245223" y="3289767"/>
            <a:ext cx="1371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Equipment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C0B822E-2526-0D67-A8EA-99F81B0DA991}"/>
              </a:ext>
            </a:extLst>
          </p:cNvPr>
          <p:cNvSpPr txBox="1"/>
          <p:nvPr/>
        </p:nvSpPr>
        <p:spPr>
          <a:xfrm>
            <a:off x="4769223" y="3289767"/>
            <a:ext cx="1371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Payable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51011A5-4AC8-E740-636D-111E3CF37E5A}"/>
              </a:ext>
            </a:extLst>
          </p:cNvPr>
          <p:cNvCxnSpPr/>
          <p:nvPr/>
        </p:nvCxnSpPr>
        <p:spPr bwMode="auto">
          <a:xfrm>
            <a:off x="2242431" y="3823167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291BEDED-AEFC-940B-2B4D-21DFF306840D}"/>
              </a:ext>
            </a:extLst>
          </p:cNvPr>
          <p:cNvSpPr/>
          <p:nvPr/>
        </p:nvSpPr>
        <p:spPr bwMode="auto">
          <a:xfrm>
            <a:off x="3169023" y="374696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8582F93-F36C-5CCA-3524-4E984DB80404}"/>
              </a:ext>
            </a:extLst>
          </p:cNvPr>
          <p:cNvSpPr/>
          <p:nvPr/>
        </p:nvSpPr>
        <p:spPr bwMode="auto">
          <a:xfrm>
            <a:off x="4616823" y="374696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67AFF40-D159-38F7-0966-982AA9CACE50}"/>
              </a:ext>
            </a:extLst>
          </p:cNvPr>
          <p:cNvSpPr/>
          <p:nvPr/>
        </p:nvSpPr>
        <p:spPr bwMode="auto">
          <a:xfrm>
            <a:off x="6064623" y="374696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8A6B18B-CDD1-39A1-5403-665B1C4EC90E}"/>
              </a:ext>
            </a:extLst>
          </p:cNvPr>
          <p:cNvSpPr/>
          <p:nvPr/>
        </p:nvSpPr>
        <p:spPr bwMode="auto">
          <a:xfrm>
            <a:off x="7207623" y="374696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A6445CC-AF86-3D0D-D440-923F483B6608}"/>
              </a:ext>
            </a:extLst>
          </p:cNvPr>
          <p:cNvSpPr txBox="1"/>
          <p:nvPr/>
        </p:nvSpPr>
        <p:spPr>
          <a:xfrm>
            <a:off x="2178422" y="2984967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146175" algn="ctr"/>
                <a:tab pos="3084513" algn="ctr"/>
                <a:tab pos="5773738" algn="ctr"/>
              </a:tabLst>
            </a:pPr>
            <a:r>
              <a:rPr lang="en-US" sz="1600" dirty="0"/>
              <a:t>	Assets	=    Liabilities +	Owner's Equity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3007A05-59AE-C3F2-C19B-7E051BE92945}"/>
              </a:ext>
            </a:extLst>
          </p:cNvPr>
          <p:cNvCxnSpPr/>
          <p:nvPr/>
        </p:nvCxnSpPr>
        <p:spPr bwMode="auto">
          <a:xfrm>
            <a:off x="2178423" y="3289767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EF07467C-814C-9D1F-6C20-F9780F5BFE57}"/>
              </a:ext>
            </a:extLst>
          </p:cNvPr>
          <p:cNvSpPr txBox="1"/>
          <p:nvPr/>
        </p:nvSpPr>
        <p:spPr>
          <a:xfrm>
            <a:off x="5988423" y="328976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463195-5648-B013-B864-46AA603F8451}"/>
              </a:ext>
            </a:extLst>
          </p:cNvPr>
          <p:cNvSpPr txBox="1"/>
          <p:nvPr/>
        </p:nvSpPr>
        <p:spPr>
          <a:xfrm>
            <a:off x="7131423" y="328976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08E6F02-556F-1ADC-23F5-2BAA1C6F01F9}"/>
              </a:ext>
            </a:extLst>
          </p:cNvPr>
          <p:cNvSpPr txBox="1"/>
          <p:nvPr/>
        </p:nvSpPr>
        <p:spPr>
          <a:xfrm>
            <a:off x="3092823" y="328976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+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C523940-429E-A72B-5271-EFD47F61652D}"/>
              </a:ext>
            </a:extLst>
          </p:cNvPr>
          <p:cNvSpPr txBox="1"/>
          <p:nvPr/>
        </p:nvSpPr>
        <p:spPr>
          <a:xfrm>
            <a:off x="4616823" y="328976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=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04CA4C8-D751-26CD-9DE8-C295D00995DF}"/>
              </a:ext>
            </a:extLst>
          </p:cNvPr>
          <p:cNvCxnSpPr/>
          <p:nvPr/>
        </p:nvCxnSpPr>
        <p:spPr bwMode="auto">
          <a:xfrm>
            <a:off x="2254623" y="4280367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7" name="Text Box 2">
            <a:extLst>
              <a:ext uri="{FF2B5EF4-FFF2-40B4-BE49-F238E27FC236}">
                <a16:creationId xmlns:a16="http://schemas.microsoft.com/office/drawing/2014/main" id="{90DC503C-D800-4002-D62F-FEE30999D8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7423" y="2070567"/>
            <a:ext cx="8392886" cy="43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457200" indent="-457200" algn="l">
              <a:lnSpc>
                <a:spcPct val="125000"/>
              </a:lnSpc>
              <a:spcBef>
                <a:spcPts val="900"/>
              </a:spcBef>
              <a:buClrTx/>
              <a:buSzTx/>
              <a:buFontTx/>
              <a:buAutoNum type="arabicPeriod"/>
              <a:defRPr sz="20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341313" indent="-341313">
              <a:buFont typeface="+mj-lt"/>
              <a:buAutoNum type="arabicPeriod" startAt="2"/>
            </a:pPr>
            <a:r>
              <a:rPr lang="en-US" dirty="0"/>
              <a:t>The company purchased $7,000 of office equipment on credit.</a:t>
            </a:r>
          </a:p>
        </p:txBody>
      </p:sp>
      <p:sp>
        <p:nvSpPr>
          <p:cNvPr id="28" name="Text Box 10">
            <a:extLst>
              <a:ext uri="{FF2B5EF4-FFF2-40B4-BE49-F238E27FC236}">
                <a16:creationId xmlns:a16="http://schemas.microsoft.com/office/drawing/2014/main" id="{8F83D486-8215-095E-45C0-F0C1E501A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8823" y="4368979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689225" algn="r"/>
                <a:tab pos="4121150" algn="r"/>
                <a:tab pos="5376863" algn="r"/>
                <a:tab pos="6454775" algn="r"/>
                <a:tab pos="7315200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2.		+7,000	+7,000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1F47ACE-3CE9-8677-53BE-3BFB7CFD56A9}"/>
              </a:ext>
            </a:extLst>
          </p:cNvPr>
          <p:cNvCxnSpPr/>
          <p:nvPr/>
        </p:nvCxnSpPr>
        <p:spPr bwMode="auto">
          <a:xfrm>
            <a:off x="2254623" y="4737567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63642053-AB63-620E-7AD4-7128E65F64EF}"/>
              </a:ext>
            </a:extLst>
          </p:cNvPr>
          <p:cNvSpPr/>
          <p:nvPr/>
        </p:nvSpPr>
        <p:spPr bwMode="auto">
          <a:xfrm>
            <a:off x="8426823" y="374696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3C822B5-E008-C2E2-B55E-53182AF57DFE}"/>
              </a:ext>
            </a:extLst>
          </p:cNvPr>
          <p:cNvSpPr/>
          <p:nvPr/>
        </p:nvSpPr>
        <p:spPr bwMode="auto">
          <a:xfrm>
            <a:off x="9265023" y="3746967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66B1529-60DA-49CD-A9ED-896AAB8C8860}"/>
              </a:ext>
            </a:extLst>
          </p:cNvPr>
          <p:cNvSpPr txBox="1"/>
          <p:nvPr/>
        </p:nvSpPr>
        <p:spPr>
          <a:xfrm>
            <a:off x="7283823" y="3289767"/>
            <a:ext cx="1143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05E142F-0FB7-8D46-2B76-014748FD450E}"/>
              </a:ext>
            </a:extLst>
          </p:cNvPr>
          <p:cNvSpPr txBox="1"/>
          <p:nvPr/>
        </p:nvSpPr>
        <p:spPr>
          <a:xfrm>
            <a:off x="8426823" y="3289767"/>
            <a:ext cx="8382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A41726F-F04E-172E-4888-1628822119F3}"/>
              </a:ext>
            </a:extLst>
          </p:cNvPr>
          <p:cNvSpPr txBox="1"/>
          <p:nvPr/>
        </p:nvSpPr>
        <p:spPr>
          <a:xfrm>
            <a:off x="9265023" y="3289767"/>
            <a:ext cx="8382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625D8F1-5B5D-5B16-E22C-17550C18FF8B}"/>
              </a:ext>
            </a:extLst>
          </p:cNvPr>
          <p:cNvSpPr txBox="1"/>
          <p:nvPr/>
        </p:nvSpPr>
        <p:spPr>
          <a:xfrm>
            <a:off x="8350623" y="328976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DAF58D7-630E-A8CD-C65B-076E2777FEB4}"/>
              </a:ext>
            </a:extLst>
          </p:cNvPr>
          <p:cNvSpPr txBox="1"/>
          <p:nvPr/>
        </p:nvSpPr>
        <p:spPr>
          <a:xfrm>
            <a:off x="9188823" y="3289767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AAD29CC-21C5-D659-0A8B-D4E246D93DA3}"/>
              </a:ext>
            </a:extLst>
          </p:cNvPr>
          <p:cNvSpPr txBox="1"/>
          <p:nvPr/>
        </p:nvSpPr>
        <p:spPr>
          <a:xfrm>
            <a:off x="6064623" y="3289767"/>
            <a:ext cx="10668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</p:spTree>
    <p:extLst>
      <p:ext uri="{BB962C8B-B14F-4D97-AF65-F5344CB8AC3E}">
        <p14:creationId xmlns:p14="http://schemas.microsoft.com/office/powerpoint/2010/main" val="333677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Tabular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40" name="Text Box 10">
            <a:extLst>
              <a:ext uri="{FF2B5EF4-FFF2-40B4-BE49-F238E27FC236}">
                <a16:creationId xmlns:a16="http://schemas.microsoft.com/office/drawing/2014/main" id="{D65BFFD6-A71F-D2D6-F863-E4D173747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0376" y="3673988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797175" algn="r"/>
                <a:tab pos="3998913" algn="r"/>
                <a:tab pos="5432425" algn="r"/>
                <a:tab pos="6454775" algn="r"/>
                <a:tab pos="7315200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1.	+25,000			+25,000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E5FB3EE-EA4C-C91C-50C6-1033C78C285C}"/>
              </a:ext>
            </a:extLst>
          </p:cNvPr>
          <p:cNvSpPr txBox="1"/>
          <p:nvPr/>
        </p:nvSpPr>
        <p:spPr>
          <a:xfrm>
            <a:off x="1451776" y="3051976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Trans-</a:t>
            </a:r>
          </a:p>
          <a:p>
            <a:r>
              <a:rPr lang="en-US" sz="1600" dirty="0"/>
              <a:t>action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6E51024-F5F7-6CDD-7E12-5D1F47C68239}"/>
              </a:ext>
            </a:extLst>
          </p:cNvPr>
          <p:cNvSpPr txBox="1"/>
          <p:nvPr/>
        </p:nvSpPr>
        <p:spPr>
          <a:xfrm>
            <a:off x="2289976" y="3051976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Cash  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DDCF61E-7B44-4597-A501-6EE6994AD86E}"/>
              </a:ext>
            </a:extLst>
          </p:cNvPr>
          <p:cNvSpPr txBox="1"/>
          <p:nvPr/>
        </p:nvSpPr>
        <p:spPr>
          <a:xfrm>
            <a:off x="3356776" y="3051976"/>
            <a:ext cx="1371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Equipment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7364B2A-1017-85EE-87DE-D035285F4D65}"/>
              </a:ext>
            </a:extLst>
          </p:cNvPr>
          <p:cNvSpPr txBox="1"/>
          <p:nvPr/>
        </p:nvSpPr>
        <p:spPr>
          <a:xfrm>
            <a:off x="4880776" y="3051976"/>
            <a:ext cx="1371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Payable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7EAC006B-8ABB-072D-CCB4-7DDF1BC76917}"/>
              </a:ext>
            </a:extLst>
          </p:cNvPr>
          <p:cNvCxnSpPr/>
          <p:nvPr/>
        </p:nvCxnSpPr>
        <p:spPr bwMode="auto">
          <a:xfrm>
            <a:off x="2353984" y="358537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9745E95A-CC47-DBA1-81FE-0D4EAF658B3D}"/>
              </a:ext>
            </a:extLst>
          </p:cNvPr>
          <p:cNvSpPr/>
          <p:nvPr/>
        </p:nvSpPr>
        <p:spPr bwMode="auto">
          <a:xfrm>
            <a:off x="3280576" y="350917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5913EC8-CF50-1EAC-8546-839A54164C7D}"/>
              </a:ext>
            </a:extLst>
          </p:cNvPr>
          <p:cNvSpPr/>
          <p:nvPr/>
        </p:nvSpPr>
        <p:spPr bwMode="auto">
          <a:xfrm>
            <a:off x="4728376" y="350917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2FFB014-7870-C2A7-66D3-55E2B3076545}"/>
              </a:ext>
            </a:extLst>
          </p:cNvPr>
          <p:cNvSpPr/>
          <p:nvPr/>
        </p:nvSpPr>
        <p:spPr bwMode="auto">
          <a:xfrm>
            <a:off x="6176176" y="350917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D88944A-7C07-F668-D675-9462DB10BFD7}"/>
              </a:ext>
            </a:extLst>
          </p:cNvPr>
          <p:cNvSpPr/>
          <p:nvPr/>
        </p:nvSpPr>
        <p:spPr bwMode="auto">
          <a:xfrm>
            <a:off x="7319176" y="350917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1F87D7C-9B0F-A6A3-781A-68EB29E3D0E4}"/>
              </a:ext>
            </a:extLst>
          </p:cNvPr>
          <p:cNvSpPr txBox="1"/>
          <p:nvPr/>
        </p:nvSpPr>
        <p:spPr>
          <a:xfrm>
            <a:off x="2289975" y="2747176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146175" algn="ctr"/>
                <a:tab pos="3084513" algn="ctr"/>
                <a:tab pos="5773738" algn="ctr"/>
              </a:tabLst>
            </a:pPr>
            <a:r>
              <a:rPr lang="en-US" sz="1600" dirty="0"/>
              <a:t>	Assets	=    Liabilities +	Owner's Equity</a:t>
            </a: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B7EFD029-309E-F639-2FE4-BD6F195F601A}"/>
              </a:ext>
            </a:extLst>
          </p:cNvPr>
          <p:cNvCxnSpPr/>
          <p:nvPr/>
        </p:nvCxnSpPr>
        <p:spPr bwMode="auto">
          <a:xfrm>
            <a:off x="2289976" y="305197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E2035863-938A-5FB1-D71D-C656FA6742D5}"/>
              </a:ext>
            </a:extLst>
          </p:cNvPr>
          <p:cNvSpPr txBox="1"/>
          <p:nvPr/>
        </p:nvSpPr>
        <p:spPr>
          <a:xfrm>
            <a:off x="6099976" y="305197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68A78CC-9804-2A2D-5889-07B24FAD4EDB}"/>
              </a:ext>
            </a:extLst>
          </p:cNvPr>
          <p:cNvSpPr txBox="1"/>
          <p:nvPr/>
        </p:nvSpPr>
        <p:spPr>
          <a:xfrm>
            <a:off x="7242976" y="305197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C08D2B0-B32B-851A-C290-6F63FA263DC2}"/>
              </a:ext>
            </a:extLst>
          </p:cNvPr>
          <p:cNvSpPr txBox="1"/>
          <p:nvPr/>
        </p:nvSpPr>
        <p:spPr>
          <a:xfrm>
            <a:off x="3204376" y="305197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+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E70AED2-1EF9-7034-8672-0198EE98D727}"/>
              </a:ext>
            </a:extLst>
          </p:cNvPr>
          <p:cNvSpPr txBox="1"/>
          <p:nvPr/>
        </p:nvSpPr>
        <p:spPr>
          <a:xfrm>
            <a:off x="4728376" y="305197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=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94DB9C5F-1D19-FDBA-BE1C-C5C2160E578F}"/>
              </a:ext>
            </a:extLst>
          </p:cNvPr>
          <p:cNvCxnSpPr/>
          <p:nvPr/>
        </p:nvCxnSpPr>
        <p:spPr bwMode="auto">
          <a:xfrm>
            <a:off x="2366176" y="404257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57" name="Text Box 2">
            <a:extLst>
              <a:ext uri="{FF2B5EF4-FFF2-40B4-BE49-F238E27FC236}">
                <a16:creationId xmlns:a16="http://schemas.microsoft.com/office/drawing/2014/main" id="{ACBAD1F6-1ABA-45DD-AAC2-ADDE1708D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976" y="1832776"/>
            <a:ext cx="8001000" cy="82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457200" indent="-457200" algn="l">
              <a:lnSpc>
                <a:spcPct val="125000"/>
              </a:lnSpc>
              <a:spcBef>
                <a:spcPts val="900"/>
              </a:spcBef>
              <a:buClrTx/>
              <a:buSzTx/>
              <a:buFont typeface="+mj-lt"/>
              <a:buAutoNum type="arabicPeriod" startAt="2"/>
              <a:defRPr sz="20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341313" indent="-341313">
              <a:buFont typeface="+mj-lt"/>
              <a:buAutoNum type="arabicPeriod" startAt="3"/>
            </a:pPr>
            <a:r>
              <a:rPr lang="en-US" dirty="0"/>
              <a:t>The company received $8,000 cash in exchange for services performed.</a:t>
            </a:r>
          </a:p>
        </p:txBody>
      </p:sp>
      <p:sp>
        <p:nvSpPr>
          <p:cNvPr id="58" name="Text Box 10">
            <a:extLst>
              <a:ext uri="{FF2B5EF4-FFF2-40B4-BE49-F238E27FC236}">
                <a16:creationId xmlns:a16="http://schemas.microsoft.com/office/drawing/2014/main" id="{D8AC4A6C-9DCC-9499-5AA5-F3E655ABD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0376" y="4131188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689225" algn="r"/>
                <a:tab pos="4121150" algn="r"/>
                <a:tab pos="5376863" algn="r"/>
                <a:tab pos="6454775" algn="r"/>
                <a:tab pos="7315200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2.		+7,000	+7,000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71CA7E56-8645-41B5-92B4-FD7A2AA020F4}"/>
              </a:ext>
            </a:extLst>
          </p:cNvPr>
          <p:cNvCxnSpPr/>
          <p:nvPr/>
        </p:nvCxnSpPr>
        <p:spPr bwMode="auto">
          <a:xfrm>
            <a:off x="2366176" y="449977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60" name="Text Box 10">
            <a:extLst>
              <a:ext uri="{FF2B5EF4-FFF2-40B4-BE49-F238E27FC236}">
                <a16:creationId xmlns:a16="http://schemas.microsoft.com/office/drawing/2014/main" id="{00C501DC-A698-F1E5-3B3F-C36547E20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0376" y="4588388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797175" algn="r"/>
                <a:tab pos="3998913" algn="r"/>
                <a:tab pos="5376863" algn="r"/>
                <a:tab pos="6454775" algn="r"/>
                <a:tab pos="7546975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3.	+8,000					+8,000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1378978A-D060-B4A1-350C-4FD41D78FDE7}"/>
              </a:ext>
            </a:extLst>
          </p:cNvPr>
          <p:cNvCxnSpPr/>
          <p:nvPr/>
        </p:nvCxnSpPr>
        <p:spPr bwMode="auto">
          <a:xfrm>
            <a:off x="2366176" y="4956976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25CF32E2-A8B5-77A3-F3F4-B6A7062F9765}"/>
              </a:ext>
            </a:extLst>
          </p:cNvPr>
          <p:cNvSpPr/>
          <p:nvPr/>
        </p:nvSpPr>
        <p:spPr bwMode="auto">
          <a:xfrm>
            <a:off x="8538376" y="350917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D6704D78-4803-BFF2-C88A-21BB44120942}"/>
              </a:ext>
            </a:extLst>
          </p:cNvPr>
          <p:cNvSpPr/>
          <p:nvPr/>
        </p:nvSpPr>
        <p:spPr bwMode="auto">
          <a:xfrm>
            <a:off x="9376576" y="3509176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E526823-8CC0-7707-E6F7-31EDB1CE911E}"/>
              </a:ext>
            </a:extLst>
          </p:cNvPr>
          <p:cNvSpPr txBox="1"/>
          <p:nvPr/>
        </p:nvSpPr>
        <p:spPr>
          <a:xfrm>
            <a:off x="7395376" y="3051976"/>
            <a:ext cx="1143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5C98035-C36E-477C-3C6D-3365196EFB41}"/>
              </a:ext>
            </a:extLst>
          </p:cNvPr>
          <p:cNvSpPr txBox="1"/>
          <p:nvPr/>
        </p:nvSpPr>
        <p:spPr>
          <a:xfrm>
            <a:off x="8538376" y="3051976"/>
            <a:ext cx="8382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3C41BDA-6413-9FDD-DDD2-9CF683323715}"/>
              </a:ext>
            </a:extLst>
          </p:cNvPr>
          <p:cNvSpPr txBox="1"/>
          <p:nvPr/>
        </p:nvSpPr>
        <p:spPr>
          <a:xfrm>
            <a:off x="9376576" y="3051976"/>
            <a:ext cx="8382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4802300-8832-8336-6729-9B020CBD3ACA}"/>
              </a:ext>
            </a:extLst>
          </p:cNvPr>
          <p:cNvSpPr txBox="1"/>
          <p:nvPr/>
        </p:nvSpPr>
        <p:spPr>
          <a:xfrm>
            <a:off x="8462176" y="305197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E4959019-DF32-56D0-2D54-B1E1116FD1B5}"/>
              </a:ext>
            </a:extLst>
          </p:cNvPr>
          <p:cNvSpPr txBox="1"/>
          <p:nvPr/>
        </p:nvSpPr>
        <p:spPr>
          <a:xfrm>
            <a:off x="9300376" y="3051976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CEEB632-DF5B-DEA3-1CBB-2C7BCBDAACE1}"/>
              </a:ext>
            </a:extLst>
          </p:cNvPr>
          <p:cNvSpPr txBox="1"/>
          <p:nvPr/>
        </p:nvSpPr>
        <p:spPr>
          <a:xfrm>
            <a:off x="6176176" y="3051976"/>
            <a:ext cx="10668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</p:spTree>
    <p:extLst>
      <p:ext uri="{BB962C8B-B14F-4D97-AF65-F5344CB8AC3E}">
        <p14:creationId xmlns:p14="http://schemas.microsoft.com/office/powerpoint/2010/main" val="399089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Tabular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sp>
        <p:nvSpPr>
          <p:cNvPr id="5" name="Text Box 10">
            <a:extLst>
              <a:ext uri="{FF2B5EF4-FFF2-40B4-BE49-F238E27FC236}">
                <a16:creationId xmlns:a16="http://schemas.microsoft.com/office/drawing/2014/main" id="{70CC2CDD-158E-0ADD-B695-3EE3D68B2F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6034" y="3472492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797175" algn="r"/>
                <a:tab pos="3998913" algn="r"/>
                <a:tab pos="5432425" algn="r"/>
                <a:tab pos="6454775" algn="r"/>
                <a:tab pos="7315200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1.	+25,000			+25,000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86E7E3-4238-3506-27C2-96425C46C47E}"/>
              </a:ext>
            </a:extLst>
          </p:cNvPr>
          <p:cNvSpPr txBox="1"/>
          <p:nvPr/>
        </p:nvSpPr>
        <p:spPr>
          <a:xfrm>
            <a:off x="2345634" y="2850480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Cash 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D72C66-451C-CAEB-081C-A48457C2262C}"/>
              </a:ext>
            </a:extLst>
          </p:cNvPr>
          <p:cNvSpPr txBox="1"/>
          <p:nvPr/>
        </p:nvSpPr>
        <p:spPr>
          <a:xfrm>
            <a:off x="3412434" y="2850480"/>
            <a:ext cx="1371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Equipment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4A21A0-070C-E5ED-564A-F0A5BFA8A1E6}"/>
              </a:ext>
            </a:extLst>
          </p:cNvPr>
          <p:cNvSpPr txBox="1"/>
          <p:nvPr/>
        </p:nvSpPr>
        <p:spPr>
          <a:xfrm>
            <a:off x="4936434" y="2850480"/>
            <a:ext cx="1371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Payable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B32F30C-1FE9-8A8A-28F2-8EA44425613E}"/>
              </a:ext>
            </a:extLst>
          </p:cNvPr>
          <p:cNvCxnSpPr/>
          <p:nvPr/>
        </p:nvCxnSpPr>
        <p:spPr bwMode="auto">
          <a:xfrm>
            <a:off x="2409642" y="3383880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1612B86D-C476-ED71-F01E-91A61D1AFFE9}"/>
              </a:ext>
            </a:extLst>
          </p:cNvPr>
          <p:cNvSpPr/>
          <p:nvPr/>
        </p:nvSpPr>
        <p:spPr bwMode="auto">
          <a:xfrm>
            <a:off x="3336234" y="3307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019E0DA-3101-898E-CE8B-2D198061E293}"/>
              </a:ext>
            </a:extLst>
          </p:cNvPr>
          <p:cNvSpPr/>
          <p:nvPr/>
        </p:nvSpPr>
        <p:spPr bwMode="auto">
          <a:xfrm>
            <a:off x="4784034" y="3307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DFF971-2DB7-303E-2009-A8EE1856A7B3}"/>
              </a:ext>
            </a:extLst>
          </p:cNvPr>
          <p:cNvSpPr/>
          <p:nvPr/>
        </p:nvSpPr>
        <p:spPr bwMode="auto">
          <a:xfrm>
            <a:off x="6231834" y="3307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8F3D958-2973-8F49-358A-0F35FC352717}"/>
              </a:ext>
            </a:extLst>
          </p:cNvPr>
          <p:cNvSpPr/>
          <p:nvPr/>
        </p:nvSpPr>
        <p:spPr bwMode="auto">
          <a:xfrm>
            <a:off x="7374834" y="3307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623A52-5AFE-F35E-0995-606710CF80B9}"/>
              </a:ext>
            </a:extLst>
          </p:cNvPr>
          <p:cNvSpPr txBox="1"/>
          <p:nvPr/>
        </p:nvSpPr>
        <p:spPr>
          <a:xfrm>
            <a:off x="2345633" y="2545680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146175" algn="ctr"/>
                <a:tab pos="3084513" algn="ctr"/>
                <a:tab pos="5773738" algn="ctr"/>
              </a:tabLst>
            </a:pPr>
            <a:r>
              <a:rPr lang="en-US" sz="1600" dirty="0"/>
              <a:t>	Assets	=    Liabilities +	Owner's Equity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D0D8C27-A48B-9C9E-1274-49DD479BA085}"/>
              </a:ext>
            </a:extLst>
          </p:cNvPr>
          <p:cNvCxnSpPr/>
          <p:nvPr/>
        </p:nvCxnSpPr>
        <p:spPr bwMode="auto">
          <a:xfrm>
            <a:off x="2345634" y="2850480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CB373CAA-9F2C-6372-788A-335F872F34DC}"/>
              </a:ext>
            </a:extLst>
          </p:cNvPr>
          <p:cNvSpPr txBox="1"/>
          <p:nvPr/>
        </p:nvSpPr>
        <p:spPr>
          <a:xfrm>
            <a:off x="6155634" y="2850480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3CF77EB-655C-F0BD-FDB9-D67A8E35EBF6}"/>
              </a:ext>
            </a:extLst>
          </p:cNvPr>
          <p:cNvSpPr txBox="1"/>
          <p:nvPr/>
        </p:nvSpPr>
        <p:spPr>
          <a:xfrm>
            <a:off x="7298634" y="2850480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82ED2A7-86F8-4677-AA49-4853041FA772}"/>
              </a:ext>
            </a:extLst>
          </p:cNvPr>
          <p:cNvSpPr txBox="1"/>
          <p:nvPr/>
        </p:nvSpPr>
        <p:spPr>
          <a:xfrm>
            <a:off x="3260034" y="2850480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+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2B3AAC0-4F60-E1AA-B8A0-5861C8BAB6AE}"/>
              </a:ext>
            </a:extLst>
          </p:cNvPr>
          <p:cNvSpPr txBox="1"/>
          <p:nvPr/>
        </p:nvSpPr>
        <p:spPr>
          <a:xfrm>
            <a:off x="4784034" y="2850480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=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52F793B-0D09-0DC2-9D28-DFBA44A73E5C}"/>
              </a:ext>
            </a:extLst>
          </p:cNvPr>
          <p:cNvCxnSpPr/>
          <p:nvPr/>
        </p:nvCxnSpPr>
        <p:spPr bwMode="auto">
          <a:xfrm>
            <a:off x="2421834" y="3841080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6" name="Text Box 2">
            <a:extLst>
              <a:ext uri="{FF2B5EF4-FFF2-40B4-BE49-F238E27FC236}">
                <a16:creationId xmlns:a16="http://schemas.microsoft.com/office/drawing/2014/main" id="{94000B2F-8B31-B133-363C-9255645D4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4634" y="1631280"/>
            <a:ext cx="8001000" cy="43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457200" indent="-457200" algn="l">
              <a:lnSpc>
                <a:spcPct val="125000"/>
              </a:lnSpc>
              <a:spcBef>
                <a:spcPts val="900"/>
              </a:spcBef>
              <a:buClrTx/>
              <a:buSzTx/>
              <a:buFont typeface="+mj-lt"/>
              <a:buAutoNum type="arabicPeriod" startAt="2"/>
              <a:defRPr sz="20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341313" indent="-341313">
              <a:buFont typeface="+mj-lt"/>
              <a:buAutoNum type="arabicPeriod" startAt="4"/>
            </a:pPr>
            <a:r>
              <a:rPr lang="en-US" dirty="0"/>
              <a:t>The company paid $850 for this month’s rent.</a:t>
            </a:r>
          </a:p>
        </p:txBody>
      </p:sp>
      <p:sp>
        <p:nvSpPr>
          <p:cNvPr id="27" name="Text Box 10">
            <a:extLst>
              <a:ext uri="{FF2B5EF4-FFF2-40B4-BE49-F238E27FC236}">
                <a16:creationId xmlns:a16="http://schemas.microsoft.com/office/drawing/2014/main" id="{EE1348C5-C967-EC71-C9A1-FC356384C6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6034" y="3929692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689225" algn="r"/>
                <a:tab pos="4121150" algn="r"/>
                <a:tab pos="5376863" algn="r"/>
                <a:tab pos="6454775" algn="r"/>
                <a:tab pos="7315200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2.		+7,000	+7,000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AB15544-0FD9-EEF1-FE99-9A246A20DA02}"/>
              </a:ext>
            </a:extLst>
          </p:cNvPr>
          <p:cNvCxnSpPr/>
          <p:nvPr/>
        </p:nvCxnSpPr>
        <p:spPr bwMode="auto">
          <a:xfrm>
            <a:off x="2421834" y="4298280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9" name="Text Box 10">
            <a:extLst>
              <a:ext uri="{FF2B5EF4-FFF2-40B4-BE49-F238E27FC236}">
                <a16:creationId xmlns:a16="http://schemas.microsoft.com/office/drawing/2014/main" id="{8EC5F38A-96A7-53DA-CBE8-CA81742C0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6034" y="4386892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797175" algn="r"/>
                <a:tab pos="3998913" algn="r"/>
                <a:tab pos="5376863" algn="r"/>
                <a:tab pos="6454775" algn="r"/>
                <a:tab pos="7546975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3.	+8,000					+8,000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7951A70-9089-FB61-B019-E54964E15D23}"/>
              </a:ext>
            </a:extLst>
          </p:cNvPr>
          <p:cNvCxnSpPr/>
          <p:nvPr/>
        </p:nvCxnSpPr>
        <p:spPr bwMode="auto">
          <a:xfrm>
            <a:off x="2421834" y="4755480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1" name="Text Box 10">
            <a:extLst>
              <a:ext uri="{FF2B5EF4-FFF2-40B4-BE49-F238E27FC236}">
                <a16:creationId xmlns:a16="http://schemas.microsoft.com/office/drawing/2014/main" id="{577A73B1-9962-B4E7-27C0-D86561F33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6034" y="4844092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797175" algn="r"/>
                <a:tab pos="3998913" algn="r"/>
                <a:tab pos="5376863" algn="r"/>
                <a:tab pos="6454775" algn="r"/>
                <a:tab pos="7369175" algn="r"/>
                <a:tab pos="8407400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4.	-850						-850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015215A-5819-D057-FB98-374DFAB64A38}"/>
              </a:ext>
            </a:extLst>
          </p:cNvPr>
          <p:cNvCxnSpPr/>
          <p:nvPr/>
        </p:nvCxnSpPr>
        <p:spPr bwMode="auto">
          <a:xfrm>
            <a:off x="2421834" y="5212680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B6865D3A-DAF9-CAAB-31E9-D1CC83F60308}"/>
              </a:ext>
            </a:extLst>
          </p:cNvPr>
          <p:cNvSpPr/>
          <p:nvPr/>
        </p:nvSpPr>
        <p:spPr bwMode="auto">
          <a:xfrm>
            <a:off x="3348426" y="5593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773BB44-714E-EC29-EDB7-2389017D0C4E}"/>
              </a:ext>
            </a:extLst>
          </p:cNvPr>
          <p:cNvSpPr/>
          <p:nvPr/>
        </p:nvSpPr>
        <p:spPr bwMode="auto">
          <a:xfrm>
            <a:off x="4796226" y="5593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5EC81F3-50DA-B734-92A1-F9852E3497FD}"/>
              </a:ext>
            </a:extLst>
          </p:cNvPr>
          <p:cNvSpPr/>
          <p:nvPr/>
        </p:nvSpPr>
        <p:spPr bwMode="auto">
          <a:xfrm>
            <a:off x="6244026" y="5593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B59009A-943E-8092-4326-E4627D01581B}"/>
              </a:ext>
            </a:extLst>
          </p:cNvPr>
          <p:cNvSpPr/>
          <p:nvPr/>
        </p:nvSpPr>
        <p:spPr bwMode="auto">
          <a:xfrm>
            <a:off x="7387026" y="5593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E99C7CD-52E2-34E6-4006-56D3DA169143}"/>
              </a:ext>
            </a:extLst>
          </p:cNvPr>
          <p:cNvSpPr/>
          <p:nvPr/>
        </p:nvSpPr>
        <p:spPr bwMode="auto">
          <a:xfrm>
            <a:off x="8377626" y="5593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D0FBB98-3D92-4976-781C-00E7712A3AD2}"/>
              </a:ext>
            </a:extLst>
          </p:cNvPr>
          <p:cNvSpPr/>
          <p:nvPr/>
        </p:nvSpPr>
        <p:spPr bwMode="auto">
          <a:xfrm>
            <a:off x="9368226" y="5593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0E6C9D0-43C8-92BC-7CF7-E1C84A009285}"/>
              </a:ext>
            </a:extLst>
          </p:cNvPr>
          <p:cNvSpPr/>
          <p:nvPr/>
        </p:nvSpPr>
        <p:spPr bwMode="auto">
          <a:xfrm>
            <a:off x="8594034" y="3307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43E5CF2-50C0-1D2B-9EF9-94BC75BD6B4A}"/>
              </a:ext>
            </a:extLst>
          </p:cNvPr>
          <p:cNvSpPr/>
          <p:nvPr/>
        </p:nvSpPr>
        <p:spPr bwMode="auto">
          <a:xfrm>
            <a:off x="9432234" y="3307680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37A7BBC-79C3-3218-D054-E9062422A853}"/>
              </a:ext>
            </a:extLst>
          </p:cNvPr>
          <p:cNvSpPr txBox="1"/>
          <p:nvPr/>
        </p:nvSpPr>
        <p:spPr>
          <a:xfrm>
            <a:off x="7451034" y="2850480"/>
            <a:ext cx="1143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37BA0BB-AB71-7748-1955-9D9D41AC9CB4}"/>
              </a:ext>
            </a:extLst>
          </p:cNvPr>
          <p:cNvSpPr txBox="1"/>
          <p:nvPr/>
        </p:nvSpPr>
        <p:spPr>
          <a:xfrm>
            <a:off x="8594034" y="2850480"/>
            <a:ext cx="8382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EC22C11-E544-052F-90DC-F7DF47066D15}"/>
              </a:ext>
            </a:extLst>
          </p:cNvPr>
          <p:cNvSpPr txBox="1"/>
          <p:nvPr/>
        </p:nvSpPr>
        <p:spPr>
          <a:xfrm>
            <a:off x="9432234" y="2850480"/>
            <a:ext cx="8382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B687164-2B35-FC84-16A3-4996DD95D6D0}"/>
              </a:ext>
            </a:extLst>
          </p:cNvPr>
          <p:cNvSpPr txBox="1"/>
          <p:nvPr/>
        </p:nvSpPr>
        <p:spPr>
          <a:xfrm>
            <a:off x="8517834" y="2850480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7CD89FA-E8E3-E018-6887-990C2D6DA9F5}"/>
              </a:ext>
            </a:extLst>
          </p:cNvPr>
          <p:cNvSpPr txBox="1"/>
          <p:nvPr/>
        </p:nvSpPr>
        <p:spPr>
          <a:xfrm>
            <a:off x="9356034" y="2850480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0064E37-26C9-0523-C771-C4B11F84B0BC}"/>
              </a:ext>
            </a:extLst>
          </p:cNvPr>
          <p:cNvSpPr txBox="1"/>
          <p:nvPr/>
        </p:nvSpPr>
        <p:spPr>
          <a:xfrm>
            <a:off x="6231834" y="2850480"/>
            <a:ext cx="990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</p:spTree>
    <p:extLst>
      <p:ext uri="{BB962C8B-B14F-4D97-AF65-F5344CB8AC3E}">
        <p14:creationId xmlns:p14="http://schemas.microsoft.com/office/powerpoint/2010/main" val="368396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8381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Tabular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68C657A-C075-19AA-6DCA-C311BCCB0703}"/>
              </a:ext>
            </a:extLst>
          </p:cNvPr>
          <p:cNvCxnSpPr/>
          <p:nvPr/>
        </p:nvCxnSpPr>
        <p:spPr bwMode="auto">
          <a:xfrm>
            <a:off x="2596763" y="523772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5" name="Text Box 10">
            <a:extLst>
              <a:ext uri="{FF2B5EF4-FFF2-40B4-BE49-F238E27FC236}">
                <a16:creationId xmlns:a16="http://schemas.microsoft.com/office/drawing/2014/main" id="{0F21A387-34F1-3805-19C8-3A800EC764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0963" y="3040340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797175" algn="r"/>
                <a:tab pos="3998913" algn="r"/>
                <a:tab pos="5432425" algn="r"/>
                <a:tab pos="6454775" algn="r"/>
                <a:tab pos="7315200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1.	+25,000			+25,000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7B9ED8-E354-03A1-233E-6D7BEE38FEB2}"/>
              </a:ext>
            </a:extLst>
          </p:cNvPr>
          <p:cNvSpPr txBox="1"/>
          <p:nvPr/>
        </p:nvSpPr>
        <p:spPr>
          <a:xfrm>
            <a:off x="1682363" y="2418328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Trans-</a:t>
            </a:r>
          </a:p>
          <a:p>
            <a:r>
              <a:rPr lang="en-US" sz="1600" dirty="0"/>
              <a:t>action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DAF066-BDEB-1C31-499C-C60C9A4D74EA}"/>
              </a:ext>
            </a:extLst>
          </p:cNvPr>
          <p:cNvSpPr txBox="1"/>
          <p:nvPr/>
        </p:nvSpPr>
        <p:spPr>
          <a:xfrm>
            <a:off x="2520563" y="2418328"/>
            <a:ext cx="9144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Cash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2E6BF9-AE21-CF02-8126-F65D08FB35FD}"/>
              </a:ext>
            </a:extLst>
          </p:cNvPr>
          <p:cNvSpPr txBox="1"/>
          <p:nvPr/>
        </p:nvSpPr>
        <p:spPr>
          <a:xfrm>
            <a:off x="3587363" y="2418328"/>
            <a:ext cx="1371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Equipment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EC3CA99-3107-BFD8-901D-D63544275D05}"/>
              </a:ext>
            </a:extLst>
          </p:cNvPr>
          <p:cNvSpPr txBox="1"/>
          <p:nvPr/>
        </p:nvSpPr>
        <p:spPr>
          <a:xfrm>
            <a:off x="5111363" y="2418328"/>
            <a:ext cx="13716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Accounts</a:t>
            </a:r>
          </a:p>
          <a:p>
            <a:r>
              <a:rPr lang="en-US" dirty="0"/>
              <a:t>Payable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8FE3021-D425-7AEA-997B-A723F6A1F6B6}"/>
              </a:ext>
            </a:extLst>
          </p:cNvPr>
          <p:cNvCxnSpPr/>
          <p:nvPr/>
        </p:nvCxnSpPr>
        <p:spPr bwMode="auto">
          <a:xfrm>
            <a:off x="2584571" y="295172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80A20C21-9A95-412E-9245-46AD9F3C5E08}"/>
              </a:ext>
            </a:extLst>
          </p:cNvPr>
          <p:cNvSpPr/>
          <p:nvPr/>
        </p:nvSpPr>
        <p:spPr bwMode="auto">
          <a:xfrm>
            <a:off x="3511163" y="2875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5DAF571-0B34-10CB-CF36-E972DB3A9D06}"/>
              </a:ext>
            </a:extLst>
          </p:cNvPr>
          <p:cNvSpPr/>
          <p:nvPr/>
        </p:nvSpPr>
        <p:spPr bwMode="auto">
          <a:xfrm>
            <a:off x="4958963" y="2875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DDA3176-1845-1453-08B5-7C4AA5012341}"/>
              </a:ext>
            </a:extLst>
          </p:cNvPr>
          <p:cNvSpPr/>
          <p:nvPr/>
        </p:nvSpPr>
        <p:spPr bwMode="auto">
          <a:xfrm>
            <a:off x="6406763" y="2875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E155C73-1707-79C6-803F-86B6B10B9074}"/>
              </a:ext>
            </a:extLst>
          </p:cNvPr>
          <p:cNvSpPr/>
          <p:nvPr/>
        </p:nvSpPr>
        <p:spPr bwMode="auto">
          <a:xfrm>
            <a:off x="7549763" y="2875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ECEE6BB-E44A-F0A6-687D-31A3FC6E1F5A}"/>
              </a:ext>
            </a:extLst>
          </p:cNvPr>
          <p:cNvSpPr txBox="1"/>
          <p:nvPr/>
        </p:nvSpPr>
        <p:spPr>
          <a:xfrm>
            <a:off x="2520562" y="2113528"/>
            <a:ext cx="792480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200" b="1">
                <a:latin typeface="Liberation Sans" panose="020B0604020202020204" pitchFamily="34" charset="0"/>
              </a:defRPr>
            </a:lvl1pPr>
          </a:lstStyle>
          <a:p>
            <a:pPr algn="l">
              <a:tabLst>
                <a:tab pos="1146175" algn="ctr"/>
                <a:tab pos="3084513" algn="ctr"/>
                <a:tab pos="5773738" algn="ctr"/>
              </a:tabLst>
            </a:pPr>
            <a:r>
              <a:rPr lang="en-US" sz="1600" dirty="0"/>
              <a:t>	Assets	=    Liabilities +	Owner's Equity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04EA8C3-E8CC-E427-EEB2-8DE22ACF9B96}"/>
              </a:ext>
            </a:extLst>
          </p:cNvPr>
          <p:cNvCxnSpPr/>
          <p:nvPr/>
        </p:nvCxnSpPr>
        <p:spPr bwMode="auto">
          <a:xfrm>
            <a:off x="2520563" y="241832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16C4C74A-6E8B-CBE4-106A-CFC9A7F41833}"/>
              </a:ext>
            </a:extLst>
          </p:cNvPr>
          <p:cNvSpPr txBox="1"/>
          <p:nvPr/>
        </p:nvSpPr>
        <p:spPr>
          <a:xfrm>
            <a:off x="6330563" y="24183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B7E3E50-4D8B-D708-430B-DECCD86E3CCF}"/>
              </a:ext>
            </a:extLst>
          </p:cNvPr>
          <p:cNvSpPr txBox="1"/>
          <p:nvPr/>
        </p:nvSpPr>
        <p:spPr>
          <a:xfrm>
            <a:off x="7473563" y="24183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10AA7D9-0822-800C-9654-01814E27CA50}"/>
              </a:ext>
            </a:extLst>
          </p:cNvPr>
          <p:cNvSpPr txBox="1"/>
          <p:nvPr/>
        </p:nvSpPr>
        <p:spPr>
          <a:xfrm>
            <a:off x="3434963" y="24183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+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EE59063-2284-F0C4-4EDE-A1FF451B86E4}"/>
              </a:ext>
            </a:extLst>
          </p:cNvPr>
          <p:cNvSpPr txBox="1"/>
          <p:nvPr/>
        </p:nvSpPr>
        <p:spPr>
          <a:xfrm>
            <a:off x="4958963" y="24183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=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68A8CA1-58BA-5A5B-0458-29D075A49432}"/>
              </a:ext>
            </a:extLst>
          </p:cNvPr>
          <p:cNvCxnSpPr/>
          <p:nvPr/>
        </p:nvCxnSpPr>
        <p:spPr bwMode="auto">
          <a:xfrm>
            <a:off x="2596763" y="340892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27" name="Text Box 2">
            <a:extLst>
              <a:ext uri="{FF2B5EF4-FFF2-40B4-BE49-F238E27FC236}">
                <a16:creationId xmlns:a16="http://schemas.microsoft.com/office/drawing/2014/main" id="{6B2C3D28-94CC-6122-9AF0-5901465169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4876" y="1484606"/>
            <a:ext cx="8392887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457200" indent="-457200" algn="l">
              <a:lnSpc>
                <a:spcPct val="125000"/>
              </a:lnSpc>
              <a:spcBef>
                <a:spcPts val="900"/>
              </a:spcBef>
              <a:buClrTx/>
              <a:buSzTx/>
              <a:buFont typeface="+mj-lt"/>
              <a:buAutoNum type="arabicPeriod" startAt="2"/>
              <a:defRPr sz="2000" b="1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341313" indent="-341313">
              <a:buFont typeface="+mj-lt"/>
              <a:buAutoNum type="arabicPeriod" startAt="5"/>
            </a:pPr>
            <a:r>
              <a:rPr lang="en-US" dirty="0"/>
              <a:t>The owner withdrew $1,000 cash for personal use.</a:t>
            </a:r>
          </a:p>
        </p:txBody>
      </p:sp>
      <p:sp>
        <p:nvSpPr>
          <p:cNvPr id="28" name="Text Box 10">
            <a:extLst>
              <a:ext uri="{FF2B5EF4-FFF2-40B4-BE49-F238E27FC236}">
                <a16:creationId xmlns:a16="http://schemas.microsoft.com/office/drawing/2014/main" id="{E11CC98D-ABAE-024E-418C-5ADFEAA977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0963" y="3497540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689225" algn="r"/>
                <a:tab pos="4121150" algn="r"/>
                <a:tab pos="5376863" algn="r"/>
                <a:tab pos="6454775" algn="r"/>
                <a:tab pos="7315200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2.		+7,000	+7,000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477AF10-A80A-AA05-990F-5EF169332378}"/>
              </a:ext>
            </a:extLst>
          </p:cNvPr>
          <p:cNvCxnSpPr/>
          <p:nvPr/>
        </p:nvCxnSpPr>
        <p:spPr bwMode="auto">
          <a:xfrm>
            <a:off x="2596763" y="386612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0" name="Text Box 10">
            <a:extLst>
              <a:ext uri="{FF2B5EF4-FFF2-40B4-BE49-F238E27FC236}">
                <a16:creationId xmlns:a16="http://schemas.microsoft.com/office/drawing/2014/main" id="{CEAC1A68-B912-11A1-B817-2D77CB14CC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0963" y="3954740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797175" algn="r"/>
                <a:tab pos="3998913" algn="r"/>
                <a:tab pos="5376863" algn="r"/>
                <a:tab pos="6454775" algn="r"/>
                <a:tab pos="7546975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3.	+8,000					+8,000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E74FA6F-D78E-938A-139F-4CD44F698794}"/>
              </a:ext>
            </a:extLst>
          </p:cNvPr>
          <p:cNvCxnSpPr/>
          <p:nvPr/>
        </p:nvCxnSpPr>
        <p:spPr bwMode="auto">
          <a:xfrm>
            <a:off x="2596763" y="432332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2" name="Text Box 10">
            <a:extLst>
              <a:ext uri="{FF2B5EF4-FFF2-40B4-BE49-F238E27FC236}">
                <a16:creationId xmlns:a16="http://schemas.microsoft.com/office/drawing/2014/main" id="{BECA0F9A-F308-A8AA-5977-E5E2D066EB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0963" y="4411940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797175" algn="r"/>
                <a:tab pos="3998913" algn="r"/>
                <a:tab pos="5376863" algn="r"/>
                <a:tab pos="6454775" algn="r"/>
                <a:tab pos="7369175" algn="r"/>
                <a:tab pos="8407400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4.	-850						-850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AE107698-0CA5-C468-3973-BFAC92F6EB30}"/>
              </a:ext>
            </a:extLst>
          </p:cNvPr>
          <p:cNvCxnSpPr/>
          <p:nvPr/>
        </p:nvCxnSpPr>
        <p:spPr bwMode="auto">
          <a:xfrm>
            <a:off x="2596763" y="478052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34" name="Text Box 10">
            <a:extLst>
              <a:ext uri="{FF2B5EF4-FFF2-40B4-BE49-F238E27FC236}">
                <a16:creationId xmlns:a16="http://schemas.microsoft.com/office/drawing/2014/main" id="{E0E45808-F0AD-9528-352A-71508680ED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0963" y="4869140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797175" algn="r"/>
                <a:tab pos="3998913" algn="r"/>
                <a:tab pos="5376863" algn="r"/>
                <a:tab pos="6454775" algn="r"/>
                <a:tab pos="7315200" algn="r"/>
                <a:tab pos="8339138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5.	-1,000				-1,000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A2D548E-D0A0-4265-4F32-2C0BF692A529}"/>
              </a:ext>
            </a:extLst>
          </p:cNvPr>
          <p:cNvSpPr/>
          <p:nvPr/>
        </p:nvSpPr>
        <p:spPr bwMode="auto">
          <a:xfrm>
            <a:off x="3523355" y="5161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6327D50-A2F7-DBEE-D50B-D92BD01B1159}"/>
              </a:ext>
            </a:extLst>
          </p:cNvPr>
          <p:cNvSpPr/>
          <p:nvPr/>
        </p:nvSpPr>
        <p:spPr bwMode="auto">
          <a:xfrm>
            <a:off x="4971155" y="5161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0A3F370-4EF4-632F-9737-F5094B50067F}"/>
              </a:ext>
            </a:extLst>
          </p:cNvPr>
          <p:cNvSpPr/>
          <p:nvPr/>
        </p:nvSpPr>
        <p:spPr bwMode="auto">
          <a:xfrm>
            <a:off x="6418955" y="5161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14C5655-5040-CC78-CB50-A4975C188F70}"/>
              </a:ext>
            </a:extLst>
          </p:cNvPr>
          <p:cNvSpPr/>
          <p:nvPr/>
        </p:nvSpPr>
        <p:spPr bwMode="auto">
          <a:xfrm>
            <a:off x="7561955" y="5161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7412942-5713-6A32-4689-25931EBD6E65}"/>
              </a:ext>
            </a:extLst>
          </p:cNvPr>
          <p:cNvCxnSpPr/>
          <p:nvPr/>
        </p:nvCxnSpPr>
        <p:spPr bwMode="auto">
          <a:xfrm>
            <a:off x="2596763" y="569492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40" name="Rectangle 39">
            <a:extLst>
              <a:ext uri="{FF2B5EF4-FFF2-40B4-BE49-F238E27FC236}">
                <a16:creationId xmlns:a16="http://schemas.microsoft.com/office/drawing/2014/main" id="{0AF99DC5-486E-D4A9-1758-878C65086104}"/>
              </a:ext>
            </a:extLst>
          </p:cNvPr>
          <p:cNvSpPr/>
          <p:nvPr/>
        </p:nvSpPr>
        <p:spPr bwMode="auto">
          <a:xfrm>
            <a:off x="3523355" y="56187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CCFDF51-E877-1290-1C29-3A9C876FB83C}"/>
              </a:ext>
            </a:extLst>
          </p:cNvPr>
          <p:cNvSpPr/>
          <p:nvPr/>
        </p:nvSpPr>
        <p:spPr bwMode="auto">
          <a:xfrm>
            <a:off x="4971155" y="56187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59F3369-F137-70C7-BBA2-E5E55D70F2E4}"/>
              </a:ext>
            </a:extLst>
          </p:cNvPr>
          <p:cNvSpPr/>
          <p:nvPr/>
        </p:nvSpPr>
        <p:spPr bwMode="auto">
          <a:xfrm>
            <a:off x="6418955" y="56187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2F47F16-592C-9BBF-4D45-50535BFFC699}"/>
              </a:ext>
            </a:extLst>
          </p:cNvPr>
          <p:cNvSpPr/>
          <p:nvPr/>
        </p:nvSpPr>
        <p:spPr bwMode="auto">
          <a:xfrm>
            <a:off x="7561955" y="56187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F88CC925-771E-4C70-D1EB-4E8D4ACFF5E4}"/>
              </a:ext>
            </a:extLst>
          </p:cNvPr>
          <p:cNvCxnSpPr/>
          <p:nvPr/>
        </p:nvCxnSpPr>
        <p:spPr bwMode="auto">
          <a:xfrm>
            <a:off x="2596763" y="5771128"/>
            <a:ext cx="7848601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45" name="Rectangle 44">
            <a:extLst>
              <a:ext uri="{FF2B5EF4-FFF2-40B4-BE49-F238E27FC236}">
                <a16:creationId xmlns:a16="http://schemas.microsoft.com/office/drawing/2014/main" id="{537D3A4C-8CCA-9339-078B-341027920A79}"/>
              </a:ext>
            </a:extLst>
          </p:cNvPr>
          <p:cNvSpPr/>
          <p:nvPr/>
        </p:nvSpPr>
        <p:spPr bwMode="auto">
          <a:xfrm>
            <a:off x="3523355" y="56949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ECE515C-8BA2-F223-82AE-8D07701B467F}"/>
              </a:ext>
            </a:extLst>
          </p:cNvPr>
          <p:cNvSpPr/>
          <p:nvPr/>
        </p:nvSpPr>
        <p:spPr bwMode="auto">
          <a:xfrm>
            <a:off x="4971155" y="56949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449CEFA-B538-37F9-DF5C-FBE779DF4005}"/>
              </a:ext>
            </a:extLst>
          </p:cNvPr>
          <p:cNvSpPr/>
          <p:nvPr/>
        </p:nvSpPr>
        <p:spPr bwMode="auto">
          <a:xfrm>
            <a:off x="6418955" y="56949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0B69001-768F-2E0B-0145-25FECD4DB5A1}"/>
              </a:ext>
            </a:extLst>
          </p:cNvPr>
          <p:cNvSpPr/>
          <p:nvPr/>
        </p:nvSpPr>
        <p:spPr bwMode="auto">
          <a:xfrm>
            <a:off x="7561955" y="56949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49" name="Text Box 10">
            <a:extLst>
              <a:ext uri="{FF2B5EF4-FFF2-40B4-BE49-F238E27FC236}">
                <a16:creationId xmlns:a16="http://schemas.microsoft.com/office/drawing/2014/main" id="{42D55147-0FBE-BB26-7932-19CADC88FC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0963" y="5326340"/>
            <a:ext cx="8686800" cy="2923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200"/>
              </a:spcBef>
              <a:tabLst>
                <a:tab pos="231775" algn="r"/>
                <a:tab pos="1433513" algn="r"/>
                <a:tab pos="2689225" algn="r"/>
                <a:tab pos="4121150" algn="r"/>
                <a:tab pos="5432425" algn="r"/>
                <a:tab pos="6454775" algn="r"/>
                <a:tab pos="7546975" algn="r"/>
                <a:tab pos="8407400" algn="r"/>
              </a:tabLst>
            </a:pPr>
            <a:r>
              <a:rPr lang="en-US" altLang="en-US" sz="1600" b="1" dirty="0">
                <a:latin typeface="Liberation Sans" panose="020B0604020202020204" pitchFamily="34" charset="0"/>
              </a:rPr>
              <a:t>		$31,150	$7,000	$7,000	$25,000	$1,000	$8,000	$850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ADBC1D7-04CC-425A-6BA3-3D796AEDA393}"/>
              </a:ext>
            </a:extLst>
          </p:cNvPr>
          <p:cNvSpPr txBox="1"/>
          <p:nvPr/>
        </p:nvSpPr>
        <p:spPr>
          <a:xfrm>
            <a:off x="6330563" y="51615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9144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A84AC83-418D-208F-1A56-1FCF64ECDFD8}"/>
              </a:ext>
            </a:extLst>
          </p:cNvPr>
          <p:cNvSpPr txBox="1"/>
          <p:nvPr/>
        </p:nvSpPr>
        <p:spPr>
          <a:xfrm>
            <a:off x="7549763" y="51615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9144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557D5A2-9E40-F8B8-9CCE-61AB85121F59}"/>
              </a:ext>
            </a:extLst>
          </p:cNvPr>
          <p:cNvSpPr txBox="1"/>
          <p:nvPr/>
        </p:nvSpPr>
        <p:spPr>
          <a:xfrm>
            <a:off x="3511163" y="51615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91440" rIns="0" rtlCol="0" anchor="ctr" anchorCtr="0">
            <a:noAutofit/>
          </a:bodyPr>
          <a:lstStyle>
            <a:defPPr>
              <a:defRPr lang="en-US"/>
            </a:defPPr>
            <a:lvl1pPr>
              <a:defRPr sz="1400" b="1">
                <a:latin typeface="Liberation Sans" panose="020B0604020202020204" pitchFamily="34" charset="0"/>
              </a:defRPr>
            </a:lvl1pPr>
          </a:lstStyle>
          <a:p>
            <a:r>
              <a:rPr lang="en-US" sz="1600" dirty="0"/>
              <a:t>+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3C9405D-7410-D807-4E16-DCF08FD8D392}"/>
              </a:ext>
            </a:extLst>
          </p:cNvPr>
          <p:cNvSpPr txBox="1"/>
          <p:nvPr/>
        </p:nvSpPr>
        <p:spPr>
          <a:xfrm>
            <a:off x="4958963" y="51615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9144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=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E0C0F09-DA13-C58F-0D8F-100C27C0C390}"/>
              </a:ext>
            </a:extLst>
          </p:cNvPr>
          <p:cNvSpPr txBox="1"/>
          <p:nvPr/>
        </p:nvSpPr>
        <p:spPr>
          <a:xfrm>
            <a:off x="8692763" y="51615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9144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55" name="Left Brace 54">
            <a:extLst>
              <a:ext uri="{FF2B5EF4-FFF2-40B4-BE49-F238E27FC236}">
                <a16:creationId xmlns:a16="http://schemas.microsoft.com/office/drawing/2014/main" id="{89C4BC4B-ABB6-E6CD-7349-AEFB920C7AC3}"/>
              </a:ext>
            </a:extLst>
          </p:cNvPr>
          <p:cNvSpPr/>
          <p:nvPr/>
        </p:nvSpPr>
        <p:spPr bwMode="auto">
          <a:xfrm rot="16200000">
            <a:off x="7642679" y="3239811"/>
            <a:ext cx="182975" cy="5398009"/>
          </a:xfrm>
          <a:prstGeom prst="leftBrace">
            <a:avLst>
              <a:gd name="adj1" fmla="val 8333"/>
              <a:gd name="adj2" fmla="val 50482"/>
            </a:avLst>
          </a:prstGeom>
          <a:noFill/>
          <a:ln w="28575" cap="sq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6" name="Left Brace 55">
            <a:extLst>
              <a:ext uri="{FF2B5EF4-FFF2-40B4-BE49-F238E27FC236}">
                <a16:creationId xmlns:a16="http://schemas.microsoft.com/office/drawing/2014/main" id="{C7445B7A-6678-A82B-F369-83CCE1831907}"/>
              </a:ext>
            </a:extLst>
          </p:cNvPr>
          <p:cNvSpPr/>
          <p:nvPr/>
        </p:nvSpPr>
        <p:spPr bwMode="auto">
          <a:xfrm rot="16200000">
            <a:off x="3699331" y="4732570"/>
            <a:ext cx="182974" cy="2412494"/>
          </a:xfrm>
          <a:prstGeom prst="leftBrace">
            <a:avLst>
              <a:gd name="adj1" fmla="val 8333"/>
              <a:gd name="adj2" fmla="val 50482"/>
            </a:avLst>
          </a:prstGeom>
          <a:noFill/>
          <a:ln w="28575" cap="sq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57" name="Text Box 10">
            <a:extLst>
              <a:ext uri="{FF2B5EF4-FFF2-40B4-BE49-F238E27FC236}">
                <a16:creationId xmlns:a16="http://schemas.microsoft.com/office/drawing/2014/main" id="{B9408256-F4FE-53B8-130F-FE9B09BD7A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0163" y="6075928"/>
            <a:ext cx="1295400" cy="338554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tabLst>
                <a:tab pos="5035550" algn="r"/>
              </a:tabLst>
            </a:pPr>
            <a:r>
              <a:rPr lang="en-US" altLang="en-US" sz="1600" b="1" dirty="0">
                <a:solidFill>
                  <a:schemeClr val="accent6">
                    <a:lumMod val="50000"/>
                  </a:schemeClr>
                </a:solidFill>
                <a:latin typeface="Liberation Sans" panose="020B0604020202020204" pitchFamily="34" charset="0"/>
              </a:rPr>
              <a:t>$38,150</a:t>
            </a:r>
          </a:p>
        </p:txBody>
      </p:sp>
      <p:sp>
        <p:nvSpPr>
          <p:cNvPr id="58" name="Text Box 10">
            <a:extLst>
              <a:ext uri="{FF2B5EF4-FFF2-40B4-BE49-F238E27FC236}">
                <a16:creationId xmlns:a16="http://schemas.microsoft.com/office/drawing/2014/main" id="{079FC0AB-CE28-27B4-5C43-35E9E01E01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2563" y="6075928"/>
            <a:ext cx="1371600" cy="338554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57250" algn="r"/>
                <a:tab pos="6286500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tabLst>
                <a:tab pos="5035550" algn="r"/>
              </a:tabLst>
            </a:pPr>
            <a:r>
              <a:rPr lang="en-US" altLang="en-US" sz="1600" b="1" dirty="0">
                <a:solidFill>
                  <a:schemeClr val="accent6">
                    <a:lumMod val="50000"/>
                  </a:schemeClr>
                </a:solidFill>
                <a:latin typeface="Liberation Sans" panose="020B0604020202020204" pitchFamily="34" charset="0"/>
              </a:rPr>
              <a:t>$38,150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E746102F-66F0-6ECB-4DA3-D72ACE78AD26}"/>
              </a:ext>
            </a:extLst>
          </p:cNvPr>
          <p:cNvSpPr/>
          <p:nvPr/>
        </p:nvSpPr>
        <p:spPr bwMode="auto">
          <a:xfrm>
            <a:off x="8768963" y="2875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0C29E25B-3BFA-DBDD-3A98-C11F4C4A40A0}"/>
              </a:ext>
            </a:extLst>
          </p:cNvPr>
          <p:cNvSpPr/>
          <p:nvPr/>
        </p:nvSpPr>
        <p:spPr bwMode="auto">
          <a:xfrm>
            <a:off x="9607163" y="2875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2810280-A0D2-DD64-4EB0-68CAF05B8800}"/>
              </a:ext>
            </a:extLst>
          </p:cNvPr>
          <p:cNvSpPr txBox="1"/>
          <p:nvPr/>
        </p:nvSpPr>
        <p:spPr>
          <a:xfrm>
            <a:off x="7625963" y="2418328"/>
            <a:ext cx="11430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Drawings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4AB2E1A-7355-6EEC-BB0B-5CA3A6980158}"/>
              </a:ext>
            </a:extLst>
          </p:cNvPr>
          <p:cNvSpPr txBox="1"/>
          <p:nvPr/>
        </p:nvSpPr>
        <p:spPr>
          <a:xfrm>
            <a:off x="8768963" y="2418328"/>
            <a:ext cx="8382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Rev.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CAABE7D-BF19-B824-703E-A5C6E5FFDC0F}"/>
              </a:ext>
            </a:extLst>
          </p:cNvPr>
          <p:cNvSpPr txBox="1"/>
          <p:nvPr/>
        </p:nvSpPr>
        <p:spPr>
          <a:xfrm>
            <a:off x="9607163" y="2418328"/>
            <a:ext cx="8382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Exp.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E39C43F3-361F-7E7A-CD30-BAA7240B1605}"/>
              </a:ext>
            </a:extLst>
          </p:cNvPr>
          <p:cNvSpPr txBox="1"/>
          <p:nvPr/>
        </p:nvSpPr>
        <p:spPr>
          <a:xfrm>
            <a:off x="8692763" y="24183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+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E1BC45E-0D8C-F1DD-CEE1-600277C4E359}"/>
              </a:ext>
            </a:extLst>
          </p:cNvPr>
          <p:cNvSpPr txBox="1"/>
          <p:nvPr/>
        </p:nvSpPr>
        <p:spPr>
          <a:xfrm>
            <a:off x="9530963" y="24183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C3E25CF-38AF-900D-C5F3-03C152050A21}"/>
              </a:ext>
            </a:extLst>
          </p:cNvPr>
          <p:cNvSpPr txBox="1"/>
          <p:nvPr/>
        </p:nvSpPr>
        <p:spPr>
          <a:xfrm>
            <a:off x="6406763" y="2418328"/>
            <a:ext cx="10668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Owner's Capital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54834ED5-0F56-11E8-433E-1E50474EFF2A}"/>
              </a:ext>
            </a:extLst>
          </p:cNvPr>
          <p:cNvSpPr/>
          <p:nvPr/>
        </p:nvSpPr>
        <p:spPr bwMode="auto">
          <a:xfrm>
            <a:off x="8768963" y="5161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839875D3-2A06-FF97-F275-68F9F0C947C7}"/>
              </a:ext>
            </a:extLst>
          </p:cNvPr>
          <p:cNvSpPr/>
          <p:nvPr/>
        </p:nvSpPr>
        <p:spPr bwMode="auto">
          <a:xfrm>
            <a:off x="9607163" y="51615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5DC7B4-A528-7338-A7EC-0BAFA40934DE}"/>
              </a:ext>
            </a:extLst>
          </p:cNvPr>
          <p:cNvSpPr/>
          <p:nvPr/>
        </p:nvSpPr>
        <p:spPr bwMode="auto">
          <a:xfrm>
            <a:off x="8768963" y="56949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0D1A170A-D22E-4BE5-0DF1-0E51EA00094E}"/>
              </a:ext>
            </a:extLst>
          </p:cNvPr>
          <p:cNvSpPr/>
          <p:nvPr/>
        </p:nvSpPr>
        <p:spPr bwMode="auto">
          <a:xfrm>
            <a:off x="9607163" y="5694928"/>
            <a:ext cx="76200" cy="152400"/>
          </a:xfrm>
          <a:prstGeom prst="rect">
            <a:avLst/>
          </a:prstGeom>
          <a:solidFill>
            <a:schemeClr val="bg1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EC578EE-1939-0E15-18BF-E00253A89CE9}"/>
              </a:ext>
            </a:extLst>
          </p:cNvPr>
          <p:cNvSpPr txBox="1"/>
          <p:nvPr/>
        </p:nvSpPr>
        <p:spPr>
          <a:xfrm>
            <a:off x="9607163" y="5161528"/>
            <a:ext cx="152400" cy="523220"/>
          </a:xfrm>
          <a:prstGeom prst="rect">
            <a:avLst/>
          </a:prstGeom>
          <a:noFill/>
          <a:ln>
            <a:noFill/>
          </a:ln>
        </p:spPr>
        <p:txBody>
          <a:bodyPr wrap="square" lIns="0" tIns="91440" rIns="0" rtlCol="0" anchor="ctr" anchorCtr="0">
            <a:noAutofit/>
          </a:bodyPr>
          <a:lstStyle>
            <a:defPPr>
              <a:defRPr lang="en-US"/>
            </a:defPPr>
            <a:lvl1pPr>
              <a:defRPr sz="1600" b="1">
                <a:latin typeface="Liberation Sans" panose="020B0604020202020204" pitchFamily="34" charset="0"/>
              </a:defRPr>
            </a:lvl1pPr>
          </a:lstStyle>
          <a:p>
            <a:r>
              <a:rPr lang="en-US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78031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9" grpId="0"/>
      <p:bldP spid="55" grpId="0" animBg="1"/>
      <p:bldP spid="56" grpId="0" animBg="1"/>
      <p:bldP spid="57" grpId="0"/>
      <p:bldP spid="5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905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basic accounting equation may be expressed as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4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a.	Assets = Equities.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b.	Assets – Liabilities = Owner's Equity.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	Assets = Liabilities - Owner's Equity.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	all of these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Questions: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90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905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If total liabilities increased by $15,000 and owner‘s equity increased by $5,000 during a period of time, then total assets must change by what amount and direction during that same period?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4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a.	$20,000 decrease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b.	$20,000 increase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	$25,000 increase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	$30,000 increase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Questions: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4381" y="2825007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96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905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If total liabilities decreased by $15,000 and owner‘s equity increased by $5,000 during a period of time, then total assets must change by what amount and direction during that same period?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4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a.	$20,000 increase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b.	$10,000 decrease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	$10,000 increase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	$15,000 decrease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Questions: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50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905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 of June 30, 2020, </a:t>
            </a:r>
            <a:r>
              <a:rPr lang="en-US" sz="2400" b="1" kern="100" dirty="0" err="1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Habibo</a:t>
            </a: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Company has assets of $100,000 and owner‘s equity of $5,000. What are the liabilities for </a:t>
            </a:r>
            <a:r>
              <a:rPr lang="en-US" sz="2400" b="1" kern="100" dirty="0" err="1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Habibo</a:t>
            </a: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Company as of June 30, 2020?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4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a. $85,000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b. $90,000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 $95,000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 $100,000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Questions: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8300" y="3849331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4381" y="2842288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07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905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Collection of a $500 Accounts Receivable: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4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a.	increases an asset $500; decreases an asset $500.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b.	increases an asset $500; decreases a liability $500.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	decreases a liability $500; increases owner's equity $500.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	decreases an asset $500; decreases a liability $500.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Questions: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3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905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Classify each of the following items as owner‘s drawing (D), revenue (R), or expense (E).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4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4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	(a) Advertising expense	 	(b) Commission revenue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	(c) Insurance expense	             (d) Salaries expense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	(e) Bergman, Drawing	             	(f) Rent revenue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4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	(g) Utilities expense	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Questions: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42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83051" y="1212844"/>
            <a:ext cx="10812720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Accounts</a:t>
            </a:r>
            <a:r>
              <a:rPr lang="ar-EG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payable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Cash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Cleaning	equipment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Cleaning supplies	</a:t>
            </a:r>
            <a:endParaRPr lang="ar-EG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Accounts</a:t>
            </a:r>
            <a:r>
              <a:rPr lang="ar-EG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receivable </a:t>
            </a:r>
            <a:r>
              <a:rPr lang="ar-EG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Notes</a:t>
            </a:r>
            <a:r>
              <a:rPr lang="ar-EG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payable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Salaries	payable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Karin Meredith, Capital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ar-EG" sz="2000" b="1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Instructions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100" dirty="0">
                <a:solidFill>
                  <a:srgbClr val="2D395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Classify each item as an asset, liability, or owner‘s equity.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21581" y="348716"/>
            <a:ext cx="1025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20" algn="l"/>
            <a:r>
              <a:rPr lang="en-US" sz="28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Tabular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DDAD975-5BD8-D8DD-6757-60CFE8145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4492" y="2070567"/>
            <a:ext cx="4413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B0165C1E-9FF9-DA99-08E9-9D2CEF81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4292" y="3819992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69B014DE-1CED-DEC7-B235-0AEAA825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0223" y="2833403"/>
            <a:ext cx="9603237" cy="44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82625" indent="-450850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endParaRPr lang="en-US" altLang="en-US" sz="2100" b="0" dirty="0">
              <a:solidFill>
                <a:srgbClr val="0070C0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05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1319</TotalTime>
  <Words>2998</Words>
  <Application>Microsoft Office PowerPoint</Application>
  <PresentationFormat>Widescreen</PresentationFormat>
  <Paragraphs>603</Paragraphs>
  <Slides>38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Liberation Sans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Hussein</cp:lastModifiedBy>
  <cp:revision>22</cp:revision>
  <dcterms:created xsi:type="dcterms:W3CDTF">2023-04-29T09:08:23Z</dcterms:created>
  <dcterms:modified xsi:type="dcterms:W3CDTF">2023-11-07T11:00:03Z</dcterms:modified>
</cp:coreProperties>
</file>