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42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3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6.xml" ContentType="application/vnd.openxmlformats-officedocument.presentationml.slideLayout+xml"/>
  <Override PartName="/ppt/notesSlides/notesSlide2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9" r:id="rId1"/>
    <p:sldMasterId id="2147483722" r:id="rId2"/>
  </p:sldMasterIdLst>
  <p:notesMasterIdLst>
    <p:notesMasterId r:id="rId46"/>
  </p:notesMasterIdLst>
  <p:handoutMasterIdLst>
    <p:handoutMasterId r:id="rId47"/>
  </p:handoutMasterIdLst>
  <p:sldIdLst>
    <p:sldId id="349" r:id="rId3"/>
    <p:sldId id="345" r:id="rId4"/>
    <p:sldId id="346" r:id="rId5"/>
    <p:sldId id="259" r:id="rId6"/>
    <p:sldId id="297" r:id="rId7"/>
    <p:sldId id="263" r:id="rId8"/>
    <p:sldId id="298" r:id="rId9"/>
    <p:sldId id="299" r:id="rId10"/>
    <p:sldId id="300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4" r:id="rId24"/>
    <p:sldId id="315" r:id="rId25"/>
    <p:sldId id="316" r:id="rId26"/>
    <p:sldId id="317" r:id="rId27"/>
    <p:sldId id="318" r:id="rId28"/>
    <p:sldId id="322" r:id="rId29"/>
    <p:sldId id="323" r:id="rId30"/>
    <p:sldId id="325" r:id="rId31"/>
    <p:sldId id="326" r:id="rId32"/>
    <p:sldId id="327" r:id="rId33"/>
    <p:sldId id="328" r:id="rId34"/>
    <p:sldId id="329" r:id="rId35"/>
    <p:sldId id="330" r:id="rId36"/>
    <p:sldId id="332" r:id="rId37"/>
    <p:sldId id="333" r:id="rId38"/>
    <p:sldId id="334" r:id="rId39"/>
    <p:sldId id="335" r:id="rId40"/>
    <p:sldId id="336" r:id="rId41"/>
    <p:sldId id="337" r:id="rId42"/>
    <p:sldId id="340" r:id="rId43"/>
    <p:sldId id="348" r:id="rId44"/>
    <p:sldId id="350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3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customXml" Target="../customXml/item2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06951-D560-4592-A54A-3E3F3E34AFBA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CCFF2-9E87-47BA-BB54-AA4786D97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C9439-AF84-4A8B-8340-13DCC62DE04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C0AD9-F3EC-49D5-B219-D36EA4F2C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9745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762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5524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237394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7102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3872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3199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346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6039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3117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6785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7407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5673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4995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104752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6249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6204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412777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4235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897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5169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8173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1577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9739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6229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9293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983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6352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634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698" r:id="rId13"/>
    <p:sldLayoutId id="2147483708" r:id="rId14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35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Internet and Information Technology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ITC202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pPr lvl="0"/>
            <a:r>
              <a:rPr 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Eng. Youssef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Ntefeh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334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Course Topics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algn="just">
              <a:lnSpc>
                <a:spcPct val="150000"/>
              </a:lnSpc>
            </a:pPr>
            <a:r>
              <a:rPr lang="en-US" dirty="0"/>
              <a:t>History of computing.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Introduction to information technology.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System and application </a:t>
            </a:r>
            <a:r>
              <a:rPr lang="en-US" dirty="0" smtClean="0">
                <a:solidFill>
                  <a:srgbClr val="FF0000"/>
                </a:solidFill>
              </a:rPr>
              <a:t>software.</a:t>
            </a:r>
            <a:endParaRPr lang="en-US" dirty="0">
              <a:solidFill>
                <a:srgbClr val="FF0000"/>
              </a:solidFill>
            </a:endParaRPr>
          </a:p>
          <a:p>
            <a:pPr lvl="0" algn="just">
              <a:lnSpc>
                <a:spcPct val="150000"/>
              </a:lnSpc>
            </a:pPr>
            <a:r>
              <a:rPr lang="en-US" dirty="0"/>
              <a:t>MS Word.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MS Excel.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MS PowerPoint.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Common web services and tools.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2084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Learning </a:t>
            </a:r>
            <a:r>
              <a:rPr lang="en-US" b="1" dirty="0" smtClean="0"/>
              <a:t>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dirty="0"/>
              <a:t>Using Technology to Change the World.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Understanding the Computers Parts.</a:t>
            </a:r>
          </a:p>
          <a:p>
            <a:pPr lvl="0" algn="just"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</a:rPr>
              <a:t>Application Software: Programs That Let You Work.</a:t>
            </a:r>
          </a:p>
          <a:p>
            <a:pPr lvl="0" algn="just">
              <a:lnSpc>
                <a:spcPct val="150000"/>
              </a:lnSpc>
            </a:pPr>
            <a:r>
              <a:rPr lang="en-US" dirty="0" smtClean="0"/>
              <a:t>Introduction to Word, Excel, and PowerPoint.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Using </a:t>
            </a:r>
            <a:r>
              <a:rPr lang="en-US" dirty="0"/>
              <a:t>the Internet and Web’s Resources</a:t>
            </a:r>
            <a:r>
              <a:rPr lang="en-US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Protecting Your Digital Data and Devices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84628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</a:t>
            </a:r>
            <a:r>
              <a:rPr lang="en-US" b="1" dirty="0"/>
              <a:t> </a:t>
            </a:r>
            <a:r>
              <a:rPr lang="en-US" altLang="en-US" dirty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685" y="1422213"/>
            <a:ext cx="11509829" cy="4934138"/>
          </a:xfrm>
        </p:spPr>
        <p:txBody>
          <a:bodyPr>
            <a:normAutofit fontScale="92500" lnSpcReduction="10000"/>
          </a:bodyPr>
          <a:lstStyle/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what application software is, the different types of ownership rights, and the difference between installed and Web-based software.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Detail some concepts and commands that many software programs have in common.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word processing and explain what kinds of documents are created using this type of program.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Explain the purpose of spreadsheet software and the kinds of documents created using this type of program.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0426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</a:t>
            </a:r>
            <a:r>
              <a:rPr lang="en-US" b="1" dirty="0"/>
              <a:t> </a:t>
            </a:r>
            <a:r>
              <a:rPr lang="en-US" altLang="en-US" dirty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686" y="1422213"/>
            <a:ext cx="11466286" cy="4934138"/>
          </a:xfrm>
        </p:spPr>
        <p:txBody>
          <a:bodyPr>
            <a:normAutofit fontScale="92500"/>
          </a:bodyPr>
          <a:lstStyle/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Identify some of the vocabulary used with database software and discuss the benefits of using this type of program.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Describe what presentation graphics and electronic slide shows are and when they might be used.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List some types of graphics and multimedia software consumers frequently use.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Name other types of application software programs and discuss what functions they perform.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9668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 smtClean="0"/>
              <a:t>This lecture covers:</a:t>
            </a:r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Characteristics of application software in </a:t>
            </a:r>
            <a:r>
              <a:rPr lang="en-US" altLang="en-US" dirty="0" smtClean="0"/>
              <a:t>general.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A look at the most widely used types of application software, including:</a:t>
            </a:r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Word </a:t>
            </a:r>
            <a:r>
              <a:rPr lang="en-US" altLang="en-US" dirty="0" smtClean="0"/>
              <a:t>processing.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 smtClean="0"/>
              <a:t>Spreadsheet.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 smtClean="0"/>
              <a:t>Database.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Presentation </a:t>
            </a:r>
            <a:r>
              <a:rPr lang="en-US" altLang="en-US" dirty="0" smtClean="0"/>
              <a:t>graphics.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Graphics and multimedia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Other types of application </a:t>
            </a:r>
            <a:r>
              <a:rPr lang="en-US" altLang="en-US" dirty="0" smtClean="0"/>
              <a:t>software.</a:t>
            </a:r>
            <a:endParaRPr lang="en-US" alt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1838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Basics of Application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Software ownership rights: Specify the allowable use of the </a:t>
            </a:r>
            <a:r>
              <a:rPr lang="en-US" altLang="en-US" dirty="0" smtClean="0"/>
              <a:t>program.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Software license: Specifies the conditions under which a buyer of the program can use </a:t>
            </a:r>
            <a:r>
              <a:rPr lang="en-US" altLang="en-US" dirty="0" smtClean="0"/>
              <a:t>it.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2" descr="C:\Data\Course\_UC13\IM stuff\ch06\FigureChapter06_fig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611" y="2826685"/>
            <a:ext cx="8327680" cy="40313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4696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Ownership Rights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686" y="1436727"/>
            <a:ext cx="11669486" cy="4934138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/>
              <a:t>Commercial software: Copyrighted software that is developed usually by a commercial company, for sale to </a:t>
            </a:r>
            <a:r>
              <a:rPr lang="en-US" altLang="en-US" dirty="0" smtClean="0"/>
              <a:t>others.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 smtClean="0"/>
              <a:t>Shareware: Copyrighted software distributed on the honor system; consumers should either pay for it or uninstall it after the trial period.</a:t>
            </a:r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 smtClean="0"/>
              <a:t>Freeware: Copyrighted software programs that are given away by the author for others to use free of charge.</a:t>
            </a:r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 smtClean="0"/>
              <a:t>Public </a:t>
            </a:r>
            <a:r>
              <a:rPr lang="en-US" altLang="en-US" dirty="0"/>
              <a:t>domain software: Software that is not copyrighted and ownership rights have been donated to the public </a:t>
            </a:r>
            <a:r>
              <a:rPr lang="en-US" altLang="en-US" dirty="0" smtClean="0"/>
              <a:t>domain.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/>
              <a:t>Open source software: Programs with source code made available to the general </a:t>
            </a:r>
            <a:r>
              <a:rPr lang="en-US" altLang="en-US" dirty="0" smtClean="0"/>
              <a:t>public.</a:t>
            </a:r>
            <a:endParaRPr lang="en-US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7136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Ownership Rights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fig6-2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99102" y="1316330"/>
            <a:ext cx="8211468" cy="51459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6658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Installed vs. Web-Based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/>
              <a:t>Installed software: Must be installed on the computer before it can be </a:t>
            </a:r>
            <a:r>
              <a:rPr lang="en-US" altLang="en-US" dirty="0" smtClean="0"/>
              <a:t>run: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Can be purchased in physical </a:t>
            </a:r>
            <a:r>
              <a:rPr lang="en-US" altLang="en-US" dirty="0" smtClean="0"/>
              <a:t>form.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Can be downloaded from the </a:t>
            </a:r>
            <a:r>
              <a:rPr lang="en-US" altLang="en-US" dirty="0" smtClean="0"/>
              <a:t>Internet.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629" y="2341770"/>
            <a:ext cx="4644569" cy="40734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3455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kern="0" dirty="0"/>
              <a:t>Installed vs. Web-Based </a:t>
            </a:r>
            <a:r>
              <a:rPr lang="en-US" b="1" kern="0" dirty="0" smtClean="0"/>
              <a:t>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3684" y="1364343"/>
            <a:ext cx="7980218" cy="43481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400" dirty="0"/>
              <a:t>Web-based software:</a:t>
            </a:r>
            <a:r>
              <a:rPr lang="en-US" altLang="en-US" sz="2400" b="1" dirty="0"/>
              <a:t> </a:t>
            </a:r>
            <a:r>
              <a:rPr lang="en-US" altLang="en-US" sz="2400" dirty="0"/>
              <a:t>Run directly from the </a:t>
            </a:r>
            <a:r>
              <a:rPr lang="en-US" altLang="en-US" sz="2400" dirty="0" smtClean="0"/>
              <a:t>Internet.</a:t>
            </a:r>
            <a:endParaRPr lang="en-US" altLang="en-US" sz="2400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Also called Software as a Service (SaaS) and </a:t>
            </a:r>
            <a:r>
              <a:rPr lang="en-US" altLang="en-US" dirty="0" smtClean="0"/>
              <a:t>cloudware.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Includes free software and fee-based software available via an application service provider (ASP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sz="2400" dirty="0"/>
          </a:p>
        </p:txBody>
      </p:sp>
      <p:pic>
        <p:nvPicPr>
          <p:cNvPr id="1026" name="Picture 2" descr="10 Popular Examples of SaaS (Software as a Service) Applications -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0265" y="2180575"/>
            <a:ext cx="4203048" cy="340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3920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Suites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199" y="1443945"/>
            <a:ext cx="11513457" cy="4869769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Software suite: Collection of software programs bundled together and sold as a single software package 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Office suites are used by most businesses/individuals to produce </a:t>
            </a:r>
            <a:r>
              <a:rPr lang="en-US" altLang="en-US" dirty="0" smtClean="0"/>
              <a:t>documents.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Typically include:</a:t>
            </a:r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Word processing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Spreadsheet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Database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Presentation graphics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Additional productivity tools like calendars, messaging programs, or collaboration </a:t>
            </a:r>
            <a:r>
              <a:rPr lang="en-US" altLang="en-US" dirty="0" smtClean="0"/>
              <a:t>tools.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Provides a common interface among programs in the </a:t>
            </a:r>
            <a:r>
              <a:rPr lang="en-US" altLang="en-US" dirty="0" smtClean="0"/>
              <a:t>suite.</a:t>
            </a:r>
            <a:endParaRPr lang="en-US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1498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Suites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881" y="1340567"/>
            <a:ext cx="8675005" cy="4987662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ts val="500"/>
              </a:spcBef>
            </a:pPr>
            <a:r>
              <a:rPr lang="en-US" altLang="en-US" sz="2400" dirty="0"/>
              <a:t>Office suites include:</a:t>
            </a:r>
          </a:p>
          <a:p>
            <a:pPr lvl="2" algn="just">
              <a:lnSpc>
                <a:spcPct val="150000"/>
              </a:lnSpc>
              <a:buFont typeface="Arial" panose="020B0604020202020204" pitchFamily="34" charset="0"/>
              <a:buChar char="−"/>
            </a:pPr>
            <a:r>
              <a:rPr lang="en-US" altLang="en-US" sz="2400" dirty="0"/>
              <a:t>Microsoft </a:t>
            </a:r>
            <a:r>
              <a:rPr lang="en-US" altLang="en-US" sz="2400" dirty="0" smtClean="0"/>
              <a:t>Office.</a:t>
            </a:r>
            <a:endParaRPr lang="en-US" altLang="en-US" sz="2400" dirty="0"/>
          </a:p>
          <a:p>
            <a:pPr lvl="2" algn="just">
              <a:lnSpc>
                <a:spcPct val="150000"/>
              </a:lnSpc>
              <a:buFont typeface="Arial" panose="020B0604020202020204" pitchFamily="34" charset="0"/>
              <a:buChar char="−"/>
            </a:pPr>
            <a:r>
              <a:rPr lang="en-US" altLang="en-US" sz="2400" dirty="0"/>
              <a:t>Apple </a:t>
            </a:r>
            <a:r>
              <a:rPr lang="en-US" altLang="en-US" sz="2400" dirty="0" smtClean="0"/>
              <a:t>iWork.</a:t>
            </a:r>
            <a:endParaRPr lang="en-US" altLang="en-US" sz="2400" dirty="0"/>
          </a:p>
          <a:p>
            <a:pPr lvl="2" algn="just">
              <a:lnSpc>
                <a:spcPct val="150000"/>
              </a:lnSpc>
              <a:buFont typeface="Arial" panose="020B0604020202020204" pitchFamily="34" charset="0"/>
              <a:buChar char="−"/>
            </a:pPr>
            <a:r>
              <a:rPr lang="en-US" altLang="en-US" sz="2400" dirty="0"/>
              <a:t>OpenOffice.org (free</a:t>
            </a:r>
            <a:r>
              <a:rPr lang="en-US" altLang="en-US" sz="2400" dirty="0" smtClean="0"/>
              <a:t>).</a:t>
            </a:r>
            <a:endParaRPr lang="en-US" altLang="en-US" sz="2400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Most suites available in </a:t>
            </a:r>
            <a:r>
              <a:rPr lang="en-US" altLang="en-US" dirty="0" smtClean="0"/>
              <a:t>variety of versions.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ts val="500"/>
              </a:spcBef>
            </a:pPr>
            <a:r>
              <a:rPr lang="en-US" altLang="en-US" sz="2400" dirty="0"/>
              <a:t>Not all suites available for all </a:t>
            </a:r>
            <a:r>
              <a:rPr lang="en-US" altLang="en-US" sz="2400" dirty="0" smtClean="0"/>
              <a:t>OS.</a:t>
            </a:r>
            <a:endParaRPr lang="en-US" altLang="en-US" sz="2400" dirty="0"/>
          </a:p>
          <a:p>
            <a:pPr algn="just">
              <a:lnSpc>
                <a:spcPct val="150000"/>
              </a:lnSpc>
              <a:spcBef>
                <a:spcPts val="500"/>
              </a:spcBef>
            </a:pPr>
            <a:r>
              <a:rPr lang="en-US" altLang="en-US" sz="2400" dirty="0"/>
              <a:t>Cost lower than buying </a:t>
            </a:r>
            <a:r>
              <a:rPr lang="en-US" altLang="en-US" sz="2400" dirty="0" smtClean="0"/>
              <a:t>each </a:t>
            </a:r>
            <a:r>
              <a:rPr lang="en-US" altLang="en-US" sz="2400" dirty="0"/>
              <a:t>program </a:t>
            </a:r>
            <a:r>
              <a:rPr lang="en-US" altLang="en-US" sz="2400" dirty="0" smtClean="0"/>
              <a:t>separately.</a:t>
            </a:r>
            <a:endParaRPr lang="en-US" altLang="en-US" sz="2400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2" descr="C:\Data\Course\_UC13\IM stuff\ch06\FigureChapter06_fig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825" y="1562912"/>
            <a:ext cx="1651000" cy="4486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1509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Common Software Commands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687" y="1422213"/>
            <a:ext cx="3657600" cy="4934138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altLang="en-US" dirty="0"/>
              <a:t>Application programs today have a number of concepts and commands in common</a:t>
            </a:r>
          </a:p>
          <a:p>
            <a:pPr lvl="1" algn="just">
              <a:lnSpc>
                <a:spcPct val="170000"/>
              </a:lnSpc>
            </a:pPr>
            <a:r>
              <a:rPr lang="en-US" altLang="en-US" dirty="0" smtClean="0"/>
              <a:t>Toolbars.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 smtClean="0"/>
              <a:t>Menus.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/>
              <a:t>Command buttons</a:t>
            </a:r>
          </a:p>
          <a:p>
            <a:pPr lvl="1" algn="just">
              <a:lnSpc>
                <a:spcPct val="170000"/>
              </a:lnSpc>
            </a:pPr>
            <a:r>
              <a:rPr lang="en-US" altLang="en-US" dirty="0"/>
              <a:t>Keyboard </a:t>
            </a:r>
            <a:r>
              <a:rPr lang="en-US" altLang="en-US" dirty="0" smtClean="0"/>
              <a:t>shortcuts.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 smtClean="0"/>
              <a:t>Ribbon.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/>
              <a:t>Mini </a:t>
            </a:r>
            <a:r>
              <a:rPr lang="en-US" altLang="en-US" dirty="0" smtClean="0"/>
              <a:t>toolbar.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endParaRPr lang="en-US" altLang="en-US" dirty="0"/>
          </a:p>
          <a:p>
            <a:pPr algn="just">
              <a:lnSpc>
                <a:spcPct val="170000"/>
              </a:lnSpc>
            </a:pPr>
            <a:endParaRPr lang="en-US" dirty="0"/>
          </a:p>
        </p:txBody>
      </p:sp>
      <p:pic>
        <p:nvPicPr>
          <p:cNvPr id="4" name="Picture 6" descr="fig 6-8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58255" y="1422213"/>
            <a:ext cx="7845057" cy="48189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8517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Ribbon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171" y="1435136"/>
            <a:ext cx="10515600" cy="1697038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Used in Microsoft Office 2007 and </a:t>
            </a:r>
            <a:r>
              <a:rPr lang="en-US" altLang="en-US" dirty="0" smtClean="0"/>
              <a:t>later.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/>
              <a:t>Commands are organized into groups located on </a:t>
            </a:r>
            <a:r>
              <a:rPr lang="en-US" altLang="en-US" dirty="0" smtClean="0"/>
              <a:t>tabs.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 smtClean="0"/>
              <a:t>Contexual: Commands appear as they are appropriate.</a:t>
            </a:r>
          </a:p>
          <a:p>
            <a:pPr lvl="1" algn="just">
              <a:lnSpc>
                <a:spcPct val="150000"/>
              </a:lnSpc>
            </a:pP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6" descr="fig 6-9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54"/>
          <a:stretch/>
        </p:blipFill>
        <p:spPr bwMode="auto">
          <a:xfrm>
            <a:off x="818631" y="3132174"/>
            <a:ext cx="10554733" cy="36867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4939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Editing a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142" y="1364343"/>
            <a:ext cx="11731169" cy="494937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Editing a document: Changing the content of the document, such as inserting or deleting </a:t>
            </a:r>
            <a:r>
              <a:rPr lang="en-US" altLang="en-US" dirty="0" smtClean="0"/>
              <a:t>words.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Insertion point: Indicates the current location in a document, which is where the changes will be </a:t>
            </a:r>
            <a:r>
              <a:rPr lang="en-US" altLang="en-US" dirty="0" smtClean="0"/>
              <a:t>made.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Typing text will insert </a:t>
            </a:r>
            <a:r>
              <a:rPr lang="en-US" altLang="en-US" dirty="0" smtClean="0"/>
              <a:t>it.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Delete and Backspace key will delete </a:t>
            </a:r>
            <a:r>
              <a:rPr lang="en-US" altLang="en-US" dirty="0" smtClean="0"/>
              <a:t>text.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Text and objects can typically be selected to be moved, copied, deleted, or </a:t>
            </a:r>
            <a:r>
              <a:rPr lang="en-US" altLang="en-US" dirty="0" smtClean="0"/>
              <a:t>formatted.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7074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Formatting a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Formatting</a:t>
            </a:r>
            <a:r>
              <a:rPr lang="en-US" altLang="en-US" i="1" dirty="0"/>
              <a:t> </a:t>
            </a:r>
            <a:r>
              <a:rPr lang="en-US" altLang="en-US" dirty="0"/>
              <a:t>a document: Changing the appearance of the </a:t>
            </a:r>
            <a:r>
              <a:rPr lang="en-US" altLang="en-US" dirty="0" smtClean="0"/>
              <a:t>document.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Changing font face, size, style, or </a:t>
            </a:r>
            <a:r>
              <a:rPr lang="en-US" altLang="en-US" dirty="0" smtClean="0"/>
              <a:t>color.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Changing line spacing or </a:t>
            </a:r>
            <a:r>
              <a:rPr lang="en-US" altLang="en-US" dirty="0" smtClean="0"/>
              <a:t>margins.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Adding page numbers or borders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8" y="2452832"/>
            <a:ext cx="5866897" cy="35270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4885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Word Processing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Word processing: Using a computer and word processing software to create, edit, save, and print written documents such as letters, contracts, and </a:t>
            </a:r>
            <a:r>
              <a:rPr lang="en-US" altLang="en-US" dirty="0" smtClean="0"/>
              <a:t>manuscripts.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 smtClean="0"/>
              <a:t>Common </a:t>
            </a:r>
            <a:r>
              <a:rPr lang="en-US" altLang="en-US" dirty="0"/>
              <a:t>programs:</a:t>
            </a:r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</a:t>
            </a:r>
            <a:r>
              <a:rPr lang="en-US" altLang="en-US" dirty="0" smtClean="0"/>
              <a:t>Word.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Corel </a:t>
            </a:r>
            <a:r>
              <a:rPr lang="en-US" altLang="en-US" dirty="0" smtClean="0"/>
              <a:t>WordPerfect.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Apple </a:t>
            </a:r>
            <a:r>
              <a:rPr lang="en-US" altLang="en-US" dirty="0" smtClean="0"/>
              <a:t>Pages.</a:t>
            </a:r>
            <a:endParaRPr lang="en-US" alt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7521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685" y="116114"/>
            <a:ext cx="2424180" cy="1247248"/>
          </a:xfrm>
        </p:spPr>
        <p:txBody>
          <a:bodyPr>
            <a:normAutofit/>
          </a:bodyPr>
          <a:lstStyle/>
          <a:p>
            <a:r>
              <a:rPr lang="en-US" altLang="en-US" dirty="0"/>
              <a:t>Microsoft Word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 descr="fig 6-1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 bwMode="auto">
          <a:xfrm>
            <a:off x="2612865" y="0"/>
            <a:ext cx="9579135" cy="63563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4925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Creating a Word Processing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286" y="1335314"/>
            <a:ext cx="11437257" cy="46101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 smtClean="0"/>
              <a:t>Character </a:t>
            </a:r>
            <a:r>
              <a:rPr lang="en-US" altLang="en-US" dirty="0"/>
              <a:t>formatting (font face, size, style, or color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/>
              <a:t>Paragraph formatting (line spacing, indentation, tabs, alignment, and styles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/>
              <a:t>Page formatting (margins, paper size, orientation, headers, footers, etc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/>
              <a:t>Document formatting (footnotes, end notes, table of contents, index, background, theme</a:t>
            </a:r>
            <a:r>
              <a:rPr lang="en-US" altLang="en-US" dirty="0" smtClean="0"/>
              <a:t>).</a:t>
            </a:r>
            <a:endParaRPr lang="en-US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1514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Tables, Graphics, and Templates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685" y="1422213"/>
            <a:ext cx="11640457" cy="493413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Tables: Allow content to be organized in a table consisting of rows and </a:t>
            </a:r>
            <a:r>
              <a:rPr lang="en-US" altLang="en-US" dirty="0" smtClean="0"/>
              <a:t>columns.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/>
              <a:t>Graphics or drawing features: Allow images to be inserted into a document (clip art, photographs, drawn images, etc.) and then modified</a:t>
            </a:r>
          </a:p>
          <a:p>
            <a:pPr algn="just">
              <a:lnSpc>
                <a:spcPct val="150000"/>
              </a:lnSpc>
            </a:pPr>
            <a:r>
              <a:rPr lang="en-US" altLang="en-US" dirty="0"/>
              <a:t>Templates: Help users create new documents </a:t>
            </a:r>
            <a:r>
              <a:rPr lang="en-US" altLang="en-US" dirty="0" smtClean="0"/>
              <a:t>quickly.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1094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Spreadsheet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686" y="1422213"/>
            <a:ext cx="11567886" cy="4934138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altLang="en-US" dirty="0"/>
              <a:t>Spreadsheet software: Used to create electronic </a:t>
            </a:r>
            <a:r>
              <a:rPr lang="en-US" altLang="en-US" dirty="0" smtClean="0"/>
              <a:t>spreadsheets.</a:t>
            </a:r>
            <a:endParaRPr lang="en-US" altLang="en-US" dirty="0"/>
          </a:p>
          <a:p>
            <a:pPr algn="just">
              <a:lnSpc>
                <a:spcPct val="170000"/>
              </a:lnSpc>
            </a:pPr>
            <a:r>
              <a:rPr lang="en-US" altLang="en-US" dirty="0"/>
              <a:t>Spreadsheets: Documents containing a group of numbers and other data organized into rows and </a:t>
            </a:r>
            <a:r>
              <a:rPr lang="en-US" altLang="en-US" dirty="0" smtClean="0"/>
              <a:t>columns.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Worksheet: A single </a:t>
            </a:r>
            <a:r>
              <a:rPr lang="en-US" altLang="en-US" dirty="0" smtClean="0"/>
              <a:t>spreadsheet.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Workbook: A collection of worksheets saved in a single </a:t>
            </a:r>
            <a:r>
              <a:rPr lang="en-US" altLang="en-US" dirty="0" smtClean="0"/>
              <a:t>file.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Most widely used spreadsheet programs</a:t>
            </a:r>
            <a:r>
              <a:rPr lang="en-US" altLang="en-US" dirty="0" smtClean="0"/>
              <a:t>: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</a:t>
            </a:r>
            <a:r>
              <a:rPr lang="en-US" altLang="en-US" dirty="0" smtClean="0"/>
              <a:t>Excel.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Corel Quattro </a:t>
            </a:r>
            <a:r>
              <a:rPr lang="en-US" altLang="en-US" dirty="0" smtClean="0"/>
              <a:t>Pro.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Apple </a:t>
            </a:r>
            <a:r>
              <a:rPr lang="en-US" altLang="en-US" dirty="0" smtClean="0"/>
              <a:t>Numbers.</a:t>
            </a:r>
            <a:endParaRPr lang="en-US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8316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Microsoft Excel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fig6-14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85872" y="1313875"/>
            <a:ext cx="7820252" cy="51508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3362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Creating a Spreadsheet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Worksheets are divided into rows and </a:t>
            </a:r>
            <a:r>
              <a:rPr lang="en-US" altLang="en-US" dirty="0" smtClean="0"/>
              <a:t>columns.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Cell: The intersection of a row and a </a:t>
            </a:r>
            <a:r>
              <a:rPr lang="en-US" altLang="en-US" dirty="0" smtClean="0"/>
              <a:t>column.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Each cell is identified by a cell </a:t>
            </a:r>
            <a:r>
              <a:rPr lang="en-US" altLang="en-US" dirty="0" smtClean="0"/>
              <a:t>address.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Cell pointer marks current </a:t>
            </a:r>
            <a:r>
              <a:rPr lang="en-US" altLang="en-US" dirty="0" smtClean="0"/>
              <a:t>cell.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Groups of cells are called ranges or blocks; can be selected with mouse or </a:t>
            </a:r>
            <a:r>
              <a:rPr lang="en-US" altLang="en-US" dirty="0" smtClean="0"/>
              <a:t>keyboard.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 is entered into current </a:t>
            </a:r>
            <a:r>
              <a:rPr lang="en-US" altLang="en-US" dirty="0" smtClean="0"/>
              <a:t>cell.</a:t>
            </a:r>
            <a:endParaRPr lang="en-US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0906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Entering Data into a Spreadsheet Cell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Cells can contain:</a:t>
            </a:r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Labels: Text-based entry in a worksheet cell that identifies data on the </a:t>
            </a:r>
            <a:r>
              <a:rPr lang="en-US" altLang="en-US" dirty="0" smtClean="0"/>
              <a:t>worksheet.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Constant values: Numerical entry in a worksheet cell</a:t>
            </a:r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Formulas: Performs mathematical operations on the content of other </a:t>
            </a:r>
            <a:r>
              <a:rPr lang="en-US" altLang="en-US" dirty="0" smtClean="0"/>
              <a:t>cells.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Usually reference cell address, not the current data in a </a:t>
            </a:r>
            <a:r>
              <a:rPr lang="en-US" altLang="en-US" dirty="0" smtClean="0"/>
              <a:t>cell.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Use mathematical operators + - / * </a:t>
            </a:r>
            <a:r>
              <a:rPr lang="en-US" altLang="en-US" dirty="0" smtClean="0"/>
              <a:t>^.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 smtClean="0"/>
              <a:t>e.g. A1 </a:t>
            </a:r>
            <a:r>
              <a:rPr lang="en-US" altLang="en-US" dirty="0"/>
              <a:t>=</a:t>
            </a:r>
            <a:r>
              <a:rPr lang="en-US" altLang="en-US" dirty="0" smtClean="0"/>
              <a:t>B8+C8+D8.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Functions: Named programmed </a:t>
            </a:r>
            <a:r>
              <a:rPr lang="en-US" altLang="en-US" dirty="0" smtClean="0"/>
              <a:t>formula.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e.g. </a:t>
            </a:r>
            <a:r>
              <a:rPr lang="en-US" altLang="en-US" dirty="0" smtClean="0"/>
              <a:t>A1=SUM(B8:D8).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7699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Entering Data into a Spreadsheet Cell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5" descr="figs6-15_16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675" t="18816" r="1140" b="35984"/>
          <a:stretch/>
        </p:blipFill>
        <p:spPr bwMode="auto">
          <a:xfrm>
            <a:off x="4242545" y="1304510"/>
            <a:ext cx="7760767" cy="516835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figs6-15_16.jpg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9656" y="1304510"/>
            <a:ext cx="3960438" cy="29510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6682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Database </a:t>
            </a:r>
            <a:r>
              <a:rPr lang="en-US" altLang="en-US" dirty="0"/>
              <a:t>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6" y="1480457"/>
            <a:ext cx="11252200" cy="4348163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Database: A collection of related data that is stored in a manner enabling </a:t>
            </a:r>
            <a:r>
              <a:rPr lang="en-US" altLang="en-US" dirty="0" smtClean="0"/>
              <a:t>information </a:t>
            </a:r>
            <a:r>
              <a:rPr lang="en-US" altLang="en-US" dirty="0"/>
              <a:t>to be retrieved as </a:t>
            </a:r>
            <a:r>
              <a:rPr lang="en-US" altLang="en-US" dirty="0" smtClean="0"/>
              <a:t>needed.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Database management system (DBMS): Software that allows the creation and manipulation of an electronic </a:t>
            </a:r>
            <a:r>
              <a:rPr lang="en-US" altLang="en-US" dirty="0" smtClean="0"/>
              <a:t>database.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Most widely used database </a:t>
            </a:r>
            <a:r>
              <a:rPr lang="en-US" altLang="en-US" dirty="0" smtClean="0"/>
              <a:t>programs: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</a:t>
            </a:r>
            <a:r>
              <a:rPr lang="en-US" altLang="en-US" dirty="0" smtClean="0"/>
              <a:t>Access.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Oracle </a:t>
            </a:r>
            <a:r>
              <a:rPr lang="en-US" altLang="en-US" dirty="0" smtClean="0"/>
              <a:t>Database.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IBM </a:t>
            </a:r>
            <a:r>
              <a:rPr lang="en-US" altLang="en-US" dirty="0" smtClean="0"/>
              <a:t>DB2.</a:t>
            </a:r>
            <a:endParaRPr lang="en-US" altLang="en-US" dirty="0"/>
          </a:p>
          <a:p>
            <a:pPr algn="just">
              <a:lnSpc>
                <a:spcPct val="170000"/>
              </a:lnSpc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0760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Database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686" y="1422213"/>
            <a:ext cx="11451772" cy="4934138"/>
          </a:xfrm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Tx/>
              <a:buChar char="•"/>
            </a:pPr>
            <a:r>
              <a:rPr lang="en-US" altLang="en-US" sz="2800" dirty="0"/>
              <a:t>Most PC-based databases are relational databases and organized into fields (columns), records (rows), and </a:t>
            </a:r>
            <a:r>
              <a:rPr lang="en-US" altLang="en-US" sz="2800" dirty="0" smtClean="0"/>
              <a:t>tables.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Field (column): A single type of data to be stored in a </a:t>
            </a:r>
            <a:r>
              <a:rPr lang="en-US" altLang="en-US" sz="2800" dirty="0" smtClean="0"/>
              <a:t>database.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Record (row): A collection of related </a:t>
            </a:r>
            <a:r>
              <a:rPr lang="en-US" altLang="en-US" sz="2800" dirty="0" smtClean="0"/>
              <a:t>fields.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Table: collection of related </a:t>
            </a:r>
            <a:r>
              <a:rPr lang="en-US" altLang="en-US" sz="2800" dirty="0" smtClean="0"/>
              <a:t>records.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Database file: Collection of related </a:t>
            </a:r>
            <a:r>
              <a:rPr lang="en-US" altLang="en-US" sz="2800" dirty="0" smtClean="0"/>
              <a:t>tables.</a:t>
            </a:r>
            <a:endParaRPr lang="en-US" alt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2307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Microsoft Access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686" y="1422213"/>
            <a:ext cx="2656114" cy="4934138"/>
          </a:xfrm>
        </p:spPr>
        <p:txBody>
          <a:bodyPr>
            <a:normAutofit/>
          </a:bodyPr>
          <a:lstStyle/>
          <a:p>
            <a:pPr algn="l"/>
            <a:r>
              <a:rPr lang="en-US" altLang="en-US" sz="1800" dirty="0"/>
              <a:t>Databases contain a variety of objects</a:t>
            </a:r>
            <a:r>
              <a:rPr lang="en-US" altLang="en-US" sz="1800" i="1" dirty="0"/>
              <a:t> </a:t>
            </a:r>
            <a:r>
              <a:rPr lang="en-US" altLang="en-US" sz="1800" dirty="0"/>
              <a:t>(such as tables, queries, forms, reports)</a:t>
            </a:r>
          </a:p>
          <a:p>
            <a:pPr algn="l"/>
            <a:endParaRPr lang="en-US" sz="1800" dirty="0"/>
          </a:p>
        </p:txBody>
      </p:sp>
      <p:pic>
        <p:nvPicPr>
          <p:cNvPr id="4" name="Picture 7" descr="fig6-19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44801" y="1317605"/>
            <a:ext cx="9158512" cy="50284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9827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Creating a Database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Database file is created </a:t>
            </a:r>
            <a:r>
              <a:rPr lang="en-US" altLang="en-US" dirty="0" smtClean="0"/>
              <a:t>first.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Tables can then be </a:t>
            </a:r>
            <a:r>
              <a:rPr lang="en-US" altLang="en-US" dirty="0" smtClean="0"/>
              <a:t>created.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Typically, the table structure is specified first 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Includes a list of fields and their properties, including:</a:t>
            </a:r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Field name (unique identifying name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 type (text, number, date, object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Field size (maximum number of characters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s-EC" altLang="en-US" dirty="0"/>
              <a:t>Default </a:t>
            </a:r>
            <a:r>
              <a:rPr lang="es-EC" altLang="en-US" dirty="0" err="1" smtClean="0"/>
              <a:t>value</a:t>
            </a:r>
            <a:r>
              <a:rPr lang="es-EC" altLang="en-US" dirty="0" smtClean="0"/>
              <a:t> </a:t>
            </a:r>
            <a:r>
              <a:rPr lang="es-EC" altLang="en-US" dirty="0"/>
              <a:t>(</a:t>
            </a:r>
            <a:r>
              <a:rPr lang="en-US" altLang="en-US" dirty="0"/>
              <a:t>initial content of the field</a:t>
            </a:r>
            <a:r>
              <a:rPr lang="en-US" altLang="en-US" dirty="0" smtClean="0"/>
              <a:t>).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4475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Presentation Graphic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6" y="1452859"/>
            <a:ext cx="5704115" cy="43481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400" dirty="0"/>
              <a:t>Presentation graphic: An image designed to visually enhance a </a:t>
            </a:r>
            <a:r>
              <a:rPr lang="en-US" altLang="en-US" sz="2400" dirty="0" smtClean="0"/>
              <a:t>presentation.</a:t>
            </a:r>
            <a:endParaRPr lang="en-US" altLang="en-US" sz="2400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000" dirty="0"/>
              <a:t>Can be used in electronic slide shows, as well as in printed </a:t>
            </a:r>
            <a:r>
              <a:rPr lang="en-US" altLang="en-US" sz="2000" dirty="0" smtClean="0"/>
              <a:t>reports.</a:t>
            </a:r>
            <a:endParaRPr lang="en-US" altLang="en-US" sz="2000" dirty="0"/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400" dirty="0"/>
              <a:t>Slide: A one-page presentation graphic that can be displayed in a group with others to form an electronic slide </a:t>
            </a:r>
            <a:r>
              <a:rPr lang="en-US" altLang="en-US" sz="2400" dirty="0" smtClean="0"/>
              <a:t>show.</a:t>
            </a:r>
            <a:endParaRPr lang="en-US" alt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pic>
        <p:nvPicPr>
          <p:cNvPr id="5" name="Picture 7" descr="fig6-23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994400" y="1452860"/>
            <a:ext cx="6197600" cy="49260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1459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Presentation Graphic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Electronic slide show: A group of electronic slides that are displayed one after the other on a computer monitor or other display device</a:t>
            </a:r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 smtClean="0"/>
              <a:t>Presentation </a:t>
            </a:r>
            <a:r>
              <a:rPr lang="en-US" altLang="en-US" dirty="0"/>
              <a:t>graphics software: Used to create presentation </a:t>
            </a:r>
            <a:r>
              <a:rPr lang="en-US" altLang="en-US" dirty="0" smtClean="0"/>
              <a:t>graphics.</a:t>
            </a:r>
            <a:endParaRPr lang="en-US" altLang="en-US" dirty="0"/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Most common presentation graphics programs are:</a:t>
            </a:r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</a:t>
            </a:r>
            <a:r>
              <a:rPr lang="en-US" altLang="en-US" dirty="0" smtClean="0"/>
              <a:t>PowerPoint.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Corel </a:t>
            </a:r>
            <a:r>
              <a:rPr lang="en-US" altLang="en-US" dirty="0" smtClean="0"/>
              <a:t>Presentations.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Apple </a:t>
            </a:r>
            <a:r>
              <a:rPr lang="en-US" altLang="en-US" dirty="0" smtClean="0"/>
              <a:t>Keynote.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67564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Microsoft PowerPoint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fig6-2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406" y="1258369"/>
            <a:ext cx="7027184" cy="50979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7056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Creating a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142" y="1364343"/>
            <a:ext cx="10515600" cy="4978400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Templates and preformatted slide layouts can often be </a:t>
            </a:r>
            <a:r>
              <a:rPr lang="en-US" altLang="en-US" dirty="0" smtClean="0"/>
              <a:t>used.</a:t>
            </a:r>
            <a:endParaRPr lang="en-US" altLang="en-US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New slides can be added as </a:t>
            </a:r>
            <a:r>
              <a:rPr lang="en-US" altLang="en-US" dirty="0" smtClean="0"/>
              <a:t>needed.</a:t>
            </a:r>
            <a:endParaRPr lang="en-US" altLang="en-US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Slides can contain a variety of </a:t>
            </a:r>
            <a:r>
              <a:rPr lang="en-US" altLang="en-US" dirty="0" smtClean="0"/>
              <a:t>elements:</a:t>
            </a:r>
            <a:endParaRPr lang="en-US" altLang="en-US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Text.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Images.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Charts.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/>
              <a:t>Audio </a:t>
            </a:r>
            <a:r>
              <a:rPr lang="en-US" altLang="en-US" sz="2200" dirty="0" smtClean="0"/>
              <a:t>clips.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/>
              <a:t>Video </a:t>
            </a:r>
            <a:r>
              <a:rPr lang="en-US" altLang="en-US" sz="2200" dirty="0" smtClean="0"/>
              <a:t>clips.</a:t>
            </a:r>
            <a:endParaRPr lang="en-US" altLang="en-US" sz="2200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Slides can be formatted as </a:t>
            </a:r>
            <a:r>
              <a:rPr lang="en-US" altLang="en-US" dirty="0" smtClean="0"/>
              <a:t>needed.</a:t>
            </a:r>
            <a:endParaRPr lang="en-US" altLang="en-US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Multimedia and animation can be added to </a:t>
            </a:r>
            <a:r>
              <a:rPr lang="en-US" altLang="en-US" dirty="0" smtClean="0"/>
              <a:t>slides:</a:t>
            </a:r>
            <a:endParaRPr lang="en-US" altLang="en-US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Animation.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Transitions.</a:t>
            </a:r>
            <a:endParaRPr lang="en-US" altLang="en-US" sz="22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8405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Graphics and Multimedia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685" y="1422213"/>
            <a:ext cx="11611429" cy="493413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60000"/>
              </a:lnSpc>
            </a:pPr>
            <a:r>
              <a:rPr lang="en-US" altLang="en-US" dirty="0"/>
              <a:t>Graphics: Graphical images, such as digital photographs, clip art, scanned drawings, and original images created using a software </a:t>
            </a:r>
            <a:r>
              <a:rPr lang="en-US" altLang="en-US" dirty="0" smtClean="0"/>
              <a:t>program.</a:t>
            </a:r>
            <a:endParaRPr lang="en-US" altLang="en-US" dirty="0"/>
          </a:p>
          <a:p>
            <a:pPr>
              <a:lnSpc>
                <a:spcPct val="160000"/>
              </a:lnSpc>
            </a:pPr>
            <a:r>
              <a:rPr lang="en-US" altLang="en-US" dirty="0"/>
              <a:t>Multimedia:  Typically refers to any application that contains more than one type of </a:t>
            </a:r>
            <a:r>
              <a:rPr lang="en-US" altLang="en-US" dirty="0" smtClean="0"/>
              <a:t>media.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Often used to refer to audio or video </a:t>
            </a:r>
            <a:r>
              <a:rPr lang="en-US" altLang="en-US" dirty="0" smtClean="0"/>
              <a:t>content.</a:t>
            </a:r>
            <a:endParaRPr lang="en-US" altLang="en-US" dirty="0"/>
          </a:p>
          <a:p>
            <a:pPr>
              <a:lnSpc>
                <a:spcPct val="160000"/>
              </a:lnSpc>
            </a:pPr>
            <a:r>
              <a:rPr lang="en-US" altLang="en-US" dirty="0"/>
              <a:t>Large variety of graphics and multimedia software, such as to: </a:t>
            </a:r>
          </a:p>
          <a:p>
            <a:pPr lvl="1">
              <a:lnSpc>
                <a:spcPct val="160000"/>
              </a:lnSpc>
            </a:pPr>
            <a:r>
              <a:rPr lang="en-US" altLang="en-US" dirty="0"/>
              <a:t>Create or modify </a:t>
            </a:r>
            <a:r>
              <a:rPr lang="en-US" altLang="en-US" dirty="0" smtClean="0"/>
              <a:t>graphics.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Edit digital audio or </a:t>
            </a:r>
            <a:r>
              <a:rPr lang="en-US" altLang="en-US" dirty="0" smtClean="0"/>
              <a:t>video.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Play multimedia </a:t>
            </a:r>
            <a:r>
              <a:rPr lang="en-US" altLang="en-US" dirty="0" smtClean="0"/>
              <a:t>files.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Burn CDs and </a:t>
            </a:r>
            <a:r>
              <a:rPr lang="en-US" altLang="en-US" dirty="0" smtClean="0"/>
              <a:t>DVDs.</a:t>
            </a:r>
            <a:endParaRPr lang="en-US" altLang="en-US" dirty="0"/>
          </a:p>
          <a:p>
            <a:pPr>
              <a:lnSpc>
                <a:spcPct val="160000"/>
              </a:lnSpc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2665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Graphics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Graphics software: Used to create or modify </a:t>
            </a:r>
            <a:r>
              <a:rPr lang="en-US" altLang="en-US" dirty="0" smtClean="0"/>
              <a:t>images.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Painting programs:  Typically used to create bit-mapped images (Microsoft Paint)</a:t>
            </a:r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Drawing programs: Typically create images using mathematical formulas (Adobe Illustrator, CorelDRAW 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Image editing or photo editing programs: Designed for touching up </a:t>
            </a:r>
            <a:r>
              <a:rPr lang="en-US" altLang="en-US" dirty="0" smtClean="0"/>
              <a:t>or </a:t>
            </a:r>
            <a:r>
              <a:rPr lang="en-US" altLang="en-US" dirty="0"/>
              <a:t>modifying </a:t>
            </a:r>
            <a:r>
              <a:rPr lang="en-US" altLang="en-US" dirty="0" smtClean="0"/>
              <a:t>images: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Correcting </a:t>
            </a:r>
            <a:r>
              <a:rPr lang="en-US" altLang="en-US" dirty="0" smtClean="0"/>
              <a:t>brightness/contrast.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Cropping/eliminating red </a:t>
            </a:r>
            <a:r>
              <a:rPr lang="en-US" altLang="en-US" dirty="0" smtClean="0"/>
              <a:t>eye.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Optimize file size for the </a:t>
            </a:r>
            <a:r>
              <a:rPr lang="en-US" altLang="en-US" dirty="0" smtClean="0"/>
              <a:t>Web.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Adobe Photoshop, Apple iPhoto, etc.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2468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Graphics Software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12"/>
          <a:stretch/>
        </p:blipFill>
        <p:spPr bwMode="auto">
          <a:xfrm>
            <a:off x="1518343" y="1415735"/>
            <a:ext cx="8278799" cy="49727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26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Audio Editing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Audio editing software: Used to create and edit audio files (narrations, podcasts, etc</a:t>
            </a:r>
            <a:r>
              <a:rPr lang="en-US" altLang="en-US" dirty="0" smtClean="0"/>
              <a:t>.)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Capture sound from a </a:t>
            </a:r>
            <a:r>
              <a:rPr lang="en-US" altLang="en-US" dirty="0" smtClean="0"/>
              <a:t>microphone.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Capture sound from a CD using ripping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Edit and apply special </a:t>
            </a:r>
            <a:r>
              <a:rPr lang="en-US" altLang="en-US" dirty="0" smtClean="0"/>
              <a:t>effects.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Windows Sound </a:t>
            </a:r>
            <a:r>
              <a:rPr lang="en-US" altLang="en-US" dirty="0" smtClean="0"/>
              <a:t>Recorder</a:t>
            </a:r>
            <a:r>
              <a:rPr lang="en-US" altLang="en-US" dirty="0"/>
              <a:t>, Apple </a:t>
            </a:r>
            <a:r>
              <a:rPr lang="en-US" altLang="en-US" dirty="0" smtClean="0"/>
              <a:t>Garage </a:t>
            </a:r>
            <a:r>
              <a:rPr lang="en-US" altLang="en-US" dirty="0"/>
              <a:t>Band, etc.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0002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Video Editing and DVD Authoring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Video editing software: Used to modify existing </a:t>
            </a:r>
            <a:r>
              <a:rPr lang="en-US" altLang="en-US" dirty="0" smtClean="0"/>
              <a:t>videos.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Prepare video clips for presentations or Web sites</a:t>
            </a:r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DVD authoring software: Used to create DVD </a:t>
            </a:r>
            <a:r>
              <a:rPr lang="en-US" altLang="en-US" dirty="0" smtClean="0"/>
              <a:t>content.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Importing videos, creating menus, burning onto a </a:t>
            </a:r>
            <a:r>
              <a:rPr lang="en-US" altLang="en-US" dirty="0" smtClean="0"/>
              <a:t>DVD.</a:t>
            </a:r>
            <a:endParaRPr lang="en-US" altLang="en-US" dirty="0"/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DVD burning software: Used to record data on recordable or rewritable </a:t>
            </a:r>
            <a:r>
              <a:rPr lang="en-US" altLang="en-US" dirty="0" smtClean="0"/>
              <a:t>DVDs.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Roxio Creator, Apple iMovie/</a:t>
            </a:r>
            <a:r>
              <a:rPr lang="en-US" altLang="en-US" dirty="0" err="1"/>
              <a:t>iDVD</a:t>
            </a:r>
            <a:r>
              <a:rPr lang="en-US" altLang="en-US" dirty="0"/>
              <a:t>, etc.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6634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Media Players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6" y="1485755"/>
            <a:ext cx="10515600" cy="4348163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altLang="en-US" dirty="0"/>
              <a:t>Media players: Programs designed to play audio and video </a:t>
            </a:r>
            <a:r>
              <a:rPr lang="en-US" altLang="en-US" dirty="0" smtClean="0"/>
              <a:t>files.</a:t>
            </a:r>
            <a:endParaRPr lang="en-US" altLang="en-US" dirty="0"/>
          </a:p>
          <a:p>
            <a:pPr lvl="1" algn="l">
              <a:lnSpc>
                <a:spcPct val="150000"/>
              </a:lnSpc>
            </a:pPr>
            <a:r>
              <a:rPr lang="en-US" altLang="en-US" dirty="0"/>
              <a:t>Music CDs, downloaded music, online </a:t>
            </a:r>
            <a:r>
              <a:rPr lang="en-US" altLang="en-US" dirty="0" smtClean="0"/>
              <a:t>audio.</a:t>
            </a:r>
            <a:endParaRPr lang="en-US" altLang="en-US" dirty="0"/>
          </a:p>
          <a:p>
            <a:pPr lvl="1" algn="l">
              <a:lnSpc>
                <a:spcPct val="150000"/>
              </a:lnSpc>
            </a:pPr>
            <a:r>
              <a:rPr lang="en-US" altLang="en-US" dirty="0"/>
              <a:t>Downloaded </a:t>
            </a:r>
            <a:r>
              <a:rPr lang="en-US" altLang="en-US" dirty="0" smtClean="0"/>
              <a:t>and </a:t>
            </a:r>
            <a:r>
              <a:rPr lang="en-US" altLang="en-US" dirty="0"/>
              <a:t>online </a:t>
            </a:r>
            <a:r>
              <a:rPr lang="en-US" altLang="en-US" dirty="0" smtClean="0"/>
              <a:t>video.</a:t>
            </a:r>
            <a:endParaRPr lang="en-US" altLang="en-US" dirty="0"/>
          </a:p>
          <a:p>
            <a:pPr lvl="1" algn="l">
              <a:lnSpc>
                <a:spcPct val="150000"/>
              </a:lnSpc>
            </a:pPr>
            <a:r>
              <a:rPr lang="en-US" altLang="en-US" dirty="0" smtClean="0"/>
              <a:t>RealPlayer, Apple QuickTime</a:t>
            </a:r>
            <a:r>
              <a:rPr lang="en-US" altLang="en-US" dirty="0"/>
              <a:t>, </a:t>
            </a:r>
            <a:r>
              <a:rPr lang="en-US" altLang="en-US" dirty="0" smtClean="0"/>
              <a:t>Windows </a:t>
            </a:r>
            <a:r>
              <a:rPr lang="en-US" altLang="en-US" dirty="0"/>
              <a:t>Media</a:t>
            </a:r>
            <a:br>
              <a:rPr lang="en-US" altLang="en-US" dirty="0"/>
            </a:br>
            <a:r>
              <a:rPr lang="en-US" altLang="en-US" dirty="0"/>
              <a:t>Player, etc.</a:t>
            </a:r>
          </a:p>
          <a:p>
            <a:pPr algn="l"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5" descr="fig6-29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26876" y="2895413"/>
            <a:ext cx="5176436" cy="32650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6066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Other Types of Application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171" y="1437483"/>
            <a:ext cx="7275965" cy="43481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/>
              <a:t>CAD and other types of design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>
              <a:lnSpc>
                <a:spcPct val="150000"/>
              </a:lnSpc>
            </a:pPr>
            <a:r>
              <a:rPr lang="en-US" altLang="en-US" dirty="0"/>
              <a:t>Accounting and personal finance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>
              <a:lnSpc>
                <a:spcPct val="150000"/>
              </a:lnSpc>
            </a:pPr>
            <a:r>
              <a:rPr lang="en-US" altLang="en-US" dirty="0"/>
              <a:t>Project management, collaboration, and </a:t>
            </a:r>
            <a:r>
              <a:rPr lang="en-US" altLang="en-US" dirty="0" smtClean="0"/>
              <a:t>remote </a:t>
            </a:r>
            <a:r>
              <a:rPr lang="en-US" altLang="en-US" dirty="0"/>
              <a:t>access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3" descr="C:\Data\Course\_UC13\IM stuff\ch06\FigureChapter06_fig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137" y="2309813"/>
            <a:ext cx="4276725" cy="2800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8057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60000"/>
              </a:lnSpc>
            </a:pPr>
            <a:r>
              <a:rPr lang="en-US" altLang="en-US" dirty="0"/>
              <a:t>Software Ownership </a:t>
            </a:r>
            <a:r>
              <a:rPr lang="en-US" altLang="en-US" dirty="0" smtClean="0"/>
              <a:t>Rights: Commercial software – Shareware – Freeware - </a:t>
            </a:r>
            <a:r>
              <a:rPr lang="en-US" altLang="en-US" dirty="0"/>
              <a:t>Public domain </a:t>
            </a:r>
            <a:r>
              <a:rPr lang="en-US" altLang="en-US" dirty="0" smtClean="0"/>
              <a:t>software - </a:t>
            </a:r>
            <a:r>
              <a:rPr lang="en-US" altLang="en-US" dirty="0"/>
              <a:t>Open source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Installed vs. Web-Based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Software </a:t>
            </a:r>
            <a:r>
              <a:rPr lang="en-US" altLang="en-US" dirty="0" smtClean="0"/>
              <a:t>Suites.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Common Software </a:t>
            </a:r>
            <a:r>
              <a:rPr lang="en-US" altLang="en-US" dirty="0" smtClean="0"/>
              <a:t>Commands.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Editing a </a:t>
            </a:r>
            <a:r>
              <a:rPr lang="en-US" altLang="en-US" dirty="0" smtClean="0"/>
              <a:t>Document - </a:t>
            </a:r>
            <a:r>
              <a:rPr lang="en-US" altLang="en-US" dirty="0"/>
              <a:t>Formatting a </a:t>
            </a:r>
            <a:r>
              <a:rPr lang="en-US" altLang="en-US" dirty="0" smtClean="0"/>
              <a:t>Document.</a:t>
            </a:r>
          </a:p>
          <a:p>
            <a:pPr>
              <a:lnSpc>
                <a:spcPct val="160000"/>
              </a:lnSpc>
            </a:pPr>
            <a:r>
              <a:rPr lang="en-US" altLang="en-US" dirty="0" smtClean="0"/>
              <a:t>Word – Excel – Database – PowerPoint 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Graphics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Audio Editing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Media </a:t>
            </a:r>
            <a:r>
              <a:rPr lang="en-US" altLang="en-US" dirty="0" smtClean="0"/>
              <a:t>Players.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7 -Application Software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4775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10" name="Picture 2" descr="https://images-na.ssl-images-amazon.com/images/I/517QlOwQ1lL._SX386_BO1,204,203,200_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545" y="1332016"/>
            <a:ext cx="3380936" cy="434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39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08003E3-137F-49E3-826F-B098AA6E86D0}"/>
</file>

<file path=customXml/itemProps2.xml><?xml version="1.0" encoding="utf-8"?>
<ds:datastoreItem xmlns:ds="http://schemas.openxmlformats.org/officeDocument/2006/customXml" ds:itemID="{73408D9F-01FC-42EB-94F5-4F7942D9622D}"/>
</file>

<file path=customXml/itemProps3.xml><?xml version="1.0" encoding="utf-8"?>
<ds:datastoreItem xmlns:ds="http://schemas.openxmlformats.org/officeDocument/2006/customXml" ds:itemID="{9C21B827-DC4E-43C1-A509-B0D1341CC3F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1702</TotalTime>
  <Words>2421</Words>
  <Application>Microsoft Office PowerPoint</Application>
  <PresentationFormat>Widescreen</PresentationFormat>
  <Paragraphs>369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Arial</vt:lpstr>
      <vt:lpstr>Calibri</vt:lpstr>
      <vt:lpstr>Times New Roman</vt:lpstr>
      <vt:lpstr>3_Office Theme</vt:lpstr>
      <vt:lpstr>Office Theme</vt:lpstr>
      <vt:lpstr>PowerPoint Presentation</vt:lpstr>
      <vt:lpstr>Course Topics </vt:lpstr>
      <vt:lpstr>Learning Outcomes</vt:lpstr>
      <vt:lpstr>Learning Objectives</vt:lpstr>
      <vt:lpstr>Learning Objectives</vt:lpstr>
      <vt:lpstr>Overview</vt:lpstr>
      <vt:lpstr>The Basics of Application Software</vt:lpstr>
      <vt:lpstr>Software Ownership Rights</vt:lpstr>
      <vt:lpstr>Software Ownership Rights</vt:lpstr>
      <vt:lpstr>Installed vs. Web-Based Software</vt:lpstr>
      <vt:lpstr>Installed vs. Web-Based Software</vt:lpstr>
      <vt:lpstr>Software Suites</vt:lpstr>
      <vt:lpstr>Software Suites</vt:lpstr>
      <vt:lpstr>Common Software Commands</vt:lpstr>
      <vt:lpstr>The Ribbon</vt:lpstr>
      <vt:lpstr>Editing a Document</vt:lpstr>
      <vt:lpstr>Formatting a Document</vt:lpstr>
      <vt:lpstr>Word Processing Concepts</vt:lpstr>
      <vt:lpstr>Microsoft Word</vt:lpstr>
      <vt:lpstr>Creating a Word Processing Document</vt:lpstr>
      <vt:lpstr>Tables, Graphics, and Templates</vt:lpstr>
      <vt:lpstr>Spreadsheet Concepts</vt:lpstr>
      <vt:lpstr>Microsoft Excel</vt:lpstr>
      <vt:lpstr>Creating a Spreadsheet</vt:lpstr>
      <vt:lpstr>Entering Data into a Spreadsheet Cell</vt:lpstr>
      <vt:lpstr>Entering Data into a Spreadsheet Cell</vt:lpstr>
      <vt:lpstr>Database Concepts</vt:lpstr>
      <vt:lpstr>Database Concepts</vt:lpstr>
      <vt:lpstr>Microsoft Access</vt:lpstr>
      <vt:lpstr>Creating a Database</vt:lpstr>
      <vt:lpstr>Presentation Graphic Concepts</vt:lpstr>
      <vt:lpstr>Presentation Graphic Concepts</vt:lpstr>
      <vt:lpstr>Microsoft PowerPoint</vt:lpstr>
      <vt:lpstr>Creating a Presentation</vt:lpstr>
      <vt:lpstr>Graphics and Multimedia Concepts</vt:lpstr>
      <vt:lpstr>Graphics Software</vt:lpstr>
      <vt:lpstr>Graphics Software</vt:lpstr>
      <vt:lpstr>Audio Editing Software</vt:lpstr>
      <vt:lpstr>Video Editing and DVD Authoring Software</vt:lpstr>
      <vt:lpstr>Media Players</vt:lpstr>
      <vt:lpstr>Other Types of Application Software</vt:lpstr>
      <vt:lpstr>Review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125</cp:revision>
  <dcterms:created xsi:type="dcterms:W3CDTF">2021-06-09T17:43:05Z</dcterms:created>
  <dcterms:modified xsi:type="dcterms:W3CDTF">2024-01-29T16:45:17Z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