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2.xml" ContentType="application/vnd.openxmlformats-officedocument.presentationml.slide+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6"/>
  </p:notesMasterIdLst>
  <p:sldIdLst>
    <p:sldId id="480" r:id="rId4"/>
    <p:sldId id="303" r:id="rId5"/>
    <p:sldId id="271" r:id="rId6"/>
    <p:sldId id="276" r:id="rId7"/>
    <p:sldId id="256" r:id="rId8"/>
    <p:sldId id="306" r:id="rId9"/>
    <p:sldId id="481" r:id="rId10"/>
    <p:sldId id="482" r:id="rId11"/>
    <p:sldId id="483" r:id="rId12"/>
    <p:sldId id="484" r:id="rId13"/>
    <p:sldId id="485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276"/>
            <p14:sldId id="256"/>
            <p14:sldId id="306"/>
            <p14:sldId id="481"/>
            <p14:sldId id="482"/>
            <p14:sldId id="483"/>
            <p14:sldId id="484"/>
            <p14:sldId id="4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8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21" Type="http://schemas.openxmlformats.org/officeDocument/2006/relationships/customXml" Target="../customXml/item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730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9.jpeg"/><Relationship Id="rId7" Type="http://schemas.openxmlformats.org/officeDocument/2006/relationships/image" Target="../media/image14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35893" y="292278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Asma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Abuanzeh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06341" y="2280961"/>
            <a:ext cx="5994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Project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06560" y="4121794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777922" y="3553065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661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767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Project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534729" y="351436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8719655" y="4200333"/>
            <a:ext cx="1167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PMG661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Asma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Abuanzeh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3365369" y="1117694"/>
            <a:ext cx="2702519" cy="46883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57676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Project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3677248" y="1117694"/>
            <a:ext cx="2091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62000" y="1371136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889000" y="1454240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685494"/>
            <a:ext cx="7011850" cy="4370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2715" y="184115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870857" y="2258756"/>
            <a:ext cx="917232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– Course Description: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projects are inherently complex by nature; language,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culture, and logistics are key issues. Global and megaprojects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succeed if they are guided by leaders who can give the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team a clear vision, keep various stakeholders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engaged, and communicate well with the entire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global‐project team. Global PM leadership requires adapting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organization and projects to work effectively in a </a:t>
            </a:r>
          </a:p>
          <a:p>
            <a:pPr algn="just"/>
            <a:r>
              <a:rPr lang="en-GB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multicultural environment.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93958" y="1751415"/>
            <a:ext cx="4222539" cy="4203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students should be able to: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Evaluate the impact of contextual factors such as a client’s organizational culture, needs, risk tolerance, and project size on tools and methods of PM.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projects with multiple cultures and languages in large‐scale, global environments across time zones, recommend appropriate approaches for managing communications, teams and their motivation, meetings, cross-functional teams, matrix management, and virtual team environments.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1193958" y="1397680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Course Objectives: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FC349E0-ACAA-5739-A923-98DD39120862}"/>
              </a:ext>
            </a:extLst>
          </p:cNvPr>
          <p:cNvSpPr/>
          <p:nvPr/>
        </p:nvSpPr>
        <p:spPr>
          <a:xfrm>
            <a:off x="7201860" y="4140753"/>
            <a:ext cx="3218330" cy="94129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207068" y="1077687"/>
            <a:ext cx="6185881" cy="5388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469607" y="1920900"/>
            <a:ext cx="5562600" cy="4350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this course, students should be able to: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project objectives for certain projects of varying scale, geographic dispersion, and complexity, construct a PM plan that can achieve these objectives while mitigating the potential risks inherent in large, complex, widespread, and intercultural projects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global project context, which includes a plan, cost, schedule, and deliverable metrics, </a:t>
            </a:r>
            <a:r>
              <a:rPr lang="en-GB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analyze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project data, classify various project expenditures as capital or operational, and recommend approaches for funding the project.</a:t>
            </a: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1193958" y="1397680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Course Objectives: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FC349E0-ACAA-5739-A923-98DD39120862}"/>
              </a:ext>
            </a:extLst>
          </p:cNvPr>
          <p:cNvSpPr/>
          <p:nvPr/>
        </p:nvSpPr>
        <p:spPr>
          <a:xfrm>
            <a:off x="7201860" y="4140753"/>
            <a:ext cx="3218330" cy="941294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422681260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2715" y="171570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25858" y="2258756"/>
            <a:ext cx="841732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– Course Outline: 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Project Leadership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•Stakeholders and Communication Channels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Communication Strategy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Communication Techniques</a:t>
            </a: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48829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84115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87955" y="2335765"/>
            <a:ext cx="8417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– Course Outline: 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Project Structure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•Selection of International Human Resources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Program and Project Offices</a:t>
            </a:r>
          </a:p>
          <a:p>
            <a:r>
              <a:rPr lang="en-GB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•Global Collaborative Networks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5352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65648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87955" y="2335765"/>
            <a:ext cx="84173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– Course Outline: </a:t>
            </a:r>
          </a:p>
          <a:p>
            <a:r>
              <a:rPr lang="en-GB" sz="2800" dirty="0"/>
              <a:t>•Knowledge Sharing </a:t>
            </a:r>
          </a:p>
          <a:p>
            <a:r>
              <a:rPr lang="en-GB" sz="2800" dirty="0"/>
              <a:t>•Collaborative Project Management </a:t>
            </a:r>
          </a:p>
          <a:p>
            <a:r>
              <a:rPr lang="en-GB" sz="2800" dirty="0"/>
              <a:t>•Implementation Strategies </a:t>
            </a:r>
          </a:p>
          <a:p>
            <a:r>
              <a:rPr lang="en-GB" sz="2800" dirty="0"/>
              <a:t>•International Project Management </a:t>
            </a:r>
            <a:endParaRPr lang="en-GB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52259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68662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266442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2715" y="165648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87955" y="2335765"/>
            <a:ext cx="841732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List of References: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The main material and reference for each course will be the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textbook mentioned in the course specifications. Lecture notes and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slides are additional resources that are prepared by the professor.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 Textbook: Global Project Management: Communication,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 and Management Across Borders by Jean Binder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5D8F645-8887-373E-425A-F8FEAB997897}"/>
              </a:ext>
            </a:extLst>
          </p:cNvPr>
          <p:cNvSpPr/>
          <p:nvPr/>
        </p:nvSpPr>
        <p:spPr>
          <a:xfrm>
            <a:off x="1398403" y="1353037"/>
            <a:ext cx="1869538" cy="6068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B59B82-01E2-732D-1E70-3DE7F811ECE3}"/>
              </a:ext>
            </a:extLst>
          </p:cNvPr>
          <p:cNvSpPr txBox="1"/>
          <p:nvPr/>
        </p:nvSpPr>
        <p:spPr>
          <a:xfrm>
            <a:off x="1557725" y="1471818"/>
            <a:ext cx="1550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253927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24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318234" y="3734407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A0E5BA1-636A-4560-A65E-DD653107A0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D5B077-B602-4C4A-BBFE-D83DFCF77B9E}"/>
</file>

<file path=customXml/itemProps3.xml><?xml version="1.0" encoding="utf-8"?>
<ds:datastoreItem xmlns:ds="http://schemas.openxmlformats.org/officeDocument/2006/customXml" ds:itemID="{13626617-170D-4802-9A30-9D555AD3F580}"/>
</file>

<file path=docProps/app.xml><?xml version="1.0" encoding="utf-8"?>
<Properties xmlns="http://schemas.openxmlformats.org/officeDocument/2006/extended-properties" xmlns:vt="http://schemas.openxmlformats.org/officeDocument/2006/docPropsVTypes">
  <TotalTime>681</TotalTime>
  <Words>423</Words>
  <Application>Microsoft Office PowerPoint</Application>
  <PresentationFormat>Widescreen</PresentationFormat>
  <Paragraphs>65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 hiasat</cp:lastModifiedBy>
  <cp:revision>19</cp:revision>
  <dcterms:created xsi:type="dcterms:W3CDTF">2023-04-29T09:08:23Z</dcterms:created>
  <dcterms:modified xsi:type="dcterms:W3CDTF">2026-05-29T10:42:39Z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