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614" r:id="rId5"/>
    <p:sldId id="667" r:id="rId6"/>
    <p:sldId id="628" r:id="rId7"/>
    <p:sldId id="714" r:id="rId8"/>
    <p:sldId id="545" r:id="rId9"/>
    <p:sldId id="657" r:id="rId10"/>
    <p:sldId id="731" r:id="rId11"/>
    <p:sldId id="732" r:id="rId12"/>
    <p:sldId id="733" r:id="rId13"/>
    <p:sldId id="734" r:id="rId14"/>
    <p:sldId id="735" r:id="rId15"/>
    <p:sldId id="739" r:id="rId16"/>
    <p:sldId id="729" r:id="rId17"/>
    <p:sldId id="716" r:id="rId18"/>
    <p:sldId id="690" r:id="rId19"/>
    <p:sldId id="705" r:id="rId20"/>
    <p:sldId id="706" r:id="rId21"/>
    <p:sldId id="691" r:id="rId22"/>
    <p:sldId id="725" r:id="rId23"/>
    <p:sldId id="523" r:id="rId24"/>
    <p:sldId id="630" r:id="rId25"/>
    <p:sldId id="743" r:id="rId26"/>
    <p:sldId id="668" r:id="rId27"/>
    <p:sldId id="740" r:id="rId28"/>
    <p:sldId id="724" r:id="rId29"/>
    <p:sldId id="669" r:id="rId30"/>
    <p:sldId id="694" r:id="rId31"/>
    <p:sldId id="695" r:id="rId32"/>
    <p:sldId id="642" r:id="rId33"/>
    <p:sldId id="662" r:id="rId34"/>
    <p:sldId id="741" r:id="rId35"/>
    <p:sldId id="742" r:id="rId36"/>
    <p:sldId id="722" r:id="rId37"/>
    <p:sldId id="666" r:id="rId38"/>
    <p:sldId id="704" r:id="rId39"/>
    <p:sldId id="703" r:id="rId40"/>
    <p:sldId id="719" r:id="rId41"/>
    <p:sldId id="720" r:id="rId42"/>
    <p:sldId id="730" r:id="rId43"/>
    <p:sldId id="717"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14"/>
            <p14:sldId id="667"/>
            <p14:sldId id="628"/>
            <p14:sldId id="714"/>
            <p14:sldId id="545"/>
            <p14:sldId id="657"/>
            <p14:sldId id="731"/>
            <p14:sldId id="732"/>
            <p14:sldId id="733"/>
            <p14:sldId id="734"/>
            <p14:sldId id="735"/>
            <p14:sldId id="739"/>
            <p14:sldId id="729"/>
            <p14:sldId id="716"/>
            <p14:sldId id="690"/>
            <p14:sldId id="705"/>
            <p14:sldId id="706"/>
            <p14:sldId id="691"/>
            <p14:sldId id="725"/>
            <p14:sldId id="523"/>
            <p14:sldId id="630"/>
            <p14:sldId id="743"/>
            <p14:sldId id="668"/>
            <p14:sldId id="740"/>
            <p14:sldId id="724"/>
            <p14:sldId id="669"/>
            <p14:sldId id="694"/>
            <p14:sldId id="695"/>
            <p14:sldId id="642"/>
            <p14:sldId id="662"/>
            <p14:sldId id="741"/>
            <p14:sldId id="742"/>
            <p14:sldId id="722"/>
            <p14:sldId id="666"/>
            <p14:sldId id="704"/>
            <p14:sldId id="703"/>
            <p14:sldId id="719"/>
            <p14:sldId id="720"/>
            <p14:sldId id="730"/>
            <p14:sldId id="71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669BBC"/>
    <a:srgbClr val="00AEEF"/>
    <a:srgbClr val="000000"/>
    <a:srgbClr val="FFD200"/>
    <a:srgbClr val="203E5F"/>
    <a:srgbClr val="F58221"/>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63" autoAdjust="0"/>
    <p:restoredTop sz="86339" autoAdjust="0"/>
  </p:normalViewPr>
  <p:slideViewPr>
    <p:cSldViewPr snapToGrid="0">
      <p:cViewPr varScale="1">
        <p:scale>
          <a:sx n="70" d="100"/>
          <a:sy n="70" d="100"/>
        </p:scale>
        <p:origin x="600" y="60"/>
      </p:cViewPr>
      <p:guideLst/>
    </p:cSldViewPr>
  </p:slideViewPr>
  <p:outlineViewPr>
    <p:cViewPr>
      <p:scale>
        <a:sx n="33" d="100"/>
        <a:sy n="33" d="100"/>
      </p:scale>
      <p:origin x="0" y="-4380"/>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7/7/2025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0429361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4800883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511355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7/7/2025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8.png"/><Relationship Id="rId4" Type="http://schemas.openxmlformats.org/officeDocument/2006/relationships/image" Target="../media/image28.svg"/></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5.xml"/><Relationship Id="rId5" Type="http://schemas.openxmlformats.org/officeDocument/2006/relationships/image" Target="../media/image36.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643597" y="1733231"/>
            <a:ext cx="4995081" cy="1261884"/>
          </a:xfrm>
          <a:prstGeom prst="rect">
            <a:avLst/>
          </a:prstGeom>
          <a:noFill/>
        </p:spPr>
        <p:txBody>
          <a:bodyPr wrap="square" rtlCol="0">
            <a:spAutoFit/>
          </a:bodyPr>
          <a:lstStyle/>
          <a:p>
            <a:pPr algn="ctr"/>
            <a:r>
              <a:rPr lang="ar-EG" sz="3800" dirty="0">
                <a:solidFill>
                  <a:srgbClr val="00AEEF"/>
                </a:solidFill>
                <a:latin typeface="Times New Roman"/>
                <a:cs typeface="Times New Roman"/>
              </a:rPr>
              <a:t>الاتصال والتقييم في التسويق الاجتماعي</a:t>
            </a:r>
            <a:endParaRPr lang="en-US" sz="3800" dirty="0">
              <a:solidFill>
                <a:srgbClr val="00AEEF"/>
              </a:solidFill>
              <a:latin typeface="Times New Roman"/>
              <a:cs typeface="Times New Roman"/>
            </a:endParaRPr>
          </a:p>
        </p:txBody>
      </p:sp>
      <p:sp>
        <p:nvSpPr>
          <p:cNvPr id="34" name="Rectangle: Rounded Corners 33"/>
          <p:cNvSpPr/>
          <p:nvPr/>
        </p:nvSpPr>
        <p:spPr>
          <a:xfrm>
            <a:off x="1085243" y="57555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a:cs typeface="Times New Roman"/>
              </a:rPr>
              <a:t>المحاضرة الخامسة</a:t>
            </a:r>
            <a:endParaRPr lang="en-US" sz="2800" b="1" dirty="0">
              <a:solidFill>
                <a:schemeClr val="bg1"/>
              </a:solidFill>
              <a:latin typeface="Times New Roman"/>
              <a:cs typeface="Times New Roman"/>
            </a:endParaRPr>
          </a:p>
        </p:txBody>
      </p:sp>
      <p:sp>
        <p:nvSpPr>
          <p:cNvPr id="46" name="TextBox 45"/>
          <p:cNvSpPr txBox="1"/>
          <p:nvPr/>
        </p:nvSpPr>
        <p:spPr>
          <a:xfrm>
            <a:off x="2363835" y="4593358"/>
            <a:ext cx="1325619" cy="461665"/>
          </a:xfrm>
          <a:prstGeom prst="rect">
            <a:avLst/>
          </a:prstGeom>
          <a:noFill/>
        </p:spPr>
        <p:txBody>
          <a:bodyPr wrap="none" rtlCol="0">
            <a:spAutoFit/>
          </a:bodyPr>
          <a:lstStyle/>
          <a:p>
            <a:r>
              <a:rPr lang="en-MY" sz="2400" dirty="0">
                <a:latin typeface="Alexandria" charset="0"/>
                <a:cs typeface="Alexandria" charset="0"/>
              </a:rPr>
              <a:t>MKT311</a:t>
            </a:r>
            <a:endParaRPr lang="en-US" sz="2400" dirty="0">
              <a:latin typeface="Alexandria" charset="0"/>
              <a:cs typeface="Alexandria" charset="0"/>
            </a:endParaRPr>
          </a:p>
        </p:txBody>
      </p:sp>
      <p:sp>
        <p:nvSpPr>
          <p:cNvPr id="14" name="Oval 13"/>
          <p:cNvSpPr/>
          <p:nvPr/>
        </p:nvSpPr>
        <p:spPr>
          <a:xfrm>
            <a:off x="5777262" y="-23878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xmlns="" id="{4AD918B4-EB04-9391-D64B-3B57FC4CDA8E}"/>
              </a:ext>
            </a:extLst>
          </p:cNvPr>
          <p:cNvSpPr txBox="1"/>
          <p:nvPr/>
        </p:nvSpPr>
        <p:spPr>
          <a:xfrm>
            <a:off x="1809690" y="3691277"/>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Tree>
    <p:extLst>
      <p:ext uri="{BB962C8B-B14F-4D97-AF65-F5344CB8AC3E}">
        <p14:creationId xmlns:p14="http://schemas.microsoft.com/office/powerpoint/2010/main" val="361214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3807725" y="1799303"/>
            <a:ext cx="7414447" cy="2677656"/>
          </a:xfrm>
          <a:prstGeom prst="rect">
            <a:avLst/>
          </a:prstGeom>
          <a:noFill/>
        </p:spPr>
        <p:txBody>
          <a:bodyPr wrap="square" rtlCol="0">
            <a:spAutoFit/>
          </a:bodyPr>
          <a:lstStyle/>
          <a:p>
            <a:pPr marL="457200" indent="-457200" algn="r" rtl="1">
              <a:buFont typeface="Arial" panose="020B0604020202020204" pitchFamily="34" charset="0"/>
              <a:buChar char="•"/>
            </a:pPr>
            <a:r>
              <a:rPr lang="ar-EG" sz="2800" b="1" dirty="0">
                <a:latin typeface="Alexandria" charset="0"/>
              </a:rPr>
              <a:t> في هذه المحاضرة السابقة:</a:t>
            </a:r>
          </a:p>
          <a:p>
            <a:pPr marL="457200" indent="-457200" algn="r" rtl="1">
              <a:buFont typeface="Arial" panose="020B0604020202020204" pitchFamily="34" charset="0"/>
              <a:buChar char="•"/>
            </a:pPr>
            <a:r>
              <a:rPr lang="ar-EG" sz="2800" b="1" dirty="0"/>
              <a:t> </a:t>
            </a:r>
            <a:r>
              <a:rPr lang="ar-EG" sz="2800" b="1" dirty="0">
                <a:latin typeface="Calibri" panose="020F0502020204030204" pitchFamily="34" charset="0"/>
              </a:rPr>
              <a:t>مقدمة </a:t>
            </a:r>
            <a:r>
              <a:rPr lang="ar-EG" sz="2800" dirty="0"/>
              <a:t> </a:t>
            </a:r>
            <a:r>
              <a:rPr lang="ar-EG" sz="2800" b="1" dirty="0">
                <a:latin typeface="Calibri" panose="020F0502020204030204" pitchFamily="34" charset="0"/>
              </a:rPr>
              <a:t>إلى تغيير السلوك في التسويق الاجتماعي</a:t>
            </a:r>
            <a:endParaRPr lang="ar-EG" sz="2800" b="1" dirty="0">
              <a:latin typeface="Alexandria" charset="0"/>
            </a:endParaRPr>
          </a:p>
          <a:p>
            <a:pPr marL="457200" indent="-457200" algn="r" rtl="1">
              <a:buFont typeface="Arial" panose="020B0604020202020204" pitchFamily="34" charset="0"/>
              <a:buChar char="•"/>
            </a:pPr>
            <a:r>
              <a:rPr lang="ar-EG" sz="2800" b="1" dirty="0">
                <a:latin typeface="Alexandria" charset="0"/>
              </a:rPr>
              <a:t>نظريات تغيير السلوك</a:t>
            </a:r>
          </a:p>
          <a:p>
            <a:pPr marL="457200" indent="-457200" algn="r" rtl="1">
              <a:buFont typeface="Arial" panose="020B0604020202020204" pitchFamily="34" charset="0"/>
              <a:buChar char="•"/>
            </a:pPr>
            <a:r>
              <a:rPr lang="ar-EG" sz="2800" b="1" dirty="0">
                <a:latin typeface="Alexandria" charset="0"/>
              </a:rPr>
              <a:t> معوقات التغيير</a:t>
            </a:r>
          </a:p>
          <a:p>
            <a:pPr marL="457200" indent="-457200" algn="r" rtl="1">
              <a:buFont typeface="Arial" panose="020B0604020202020204" pitchFamily="34" charset="0"/>
              <a:buChar char="•"/>
            </a:pPr>
            <a:r>
              <a:rPr lang="ar-EG" sz="2800" b="1" dirty="0">
                <a:latin typeface="Alexandria" charset="0"/>
              </a:rPr>
              <a:t>تحليل الجمهور المستهدف</a:t>
            </a:r>
            <a:r>
              <a:rPr lang="en-US" sz="2800" b="1" dirty="0">
                <a:latin typeface="Alexandria" charset="0"/>
              </a:rPr>
              <a:t>.</a:t>
            </a:r>
          </a:p>
          <a:p>
            <a:pPr marL="457200" indent="-457200" algn="r" rtl="1">
              <a:buFont typeface="Arial" panose="020B0604020202020204" pitchFamily="34" charset="0"/>
              <a:buChar char="•"/>
            </a:pPr>
            <a:r>
              <a:rPr lang="ar-SA" sz="2800" b="1" dirty="0">
                <a:latin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1640302" y="2392589"/>
            <a:ext cx="2629068" cy="2435649"/>
          </a:xfrm>
          <a:prstGeom prst="rect">
            <a:avLst/>
          </a:prstGeom>
        </p:spPr>
      </p:pic>
    </p:spTree>
    <p:extLst>
      <p:ext uri="{BB962C8B-B14F-4D97-AF65-F5344CB8AC3E}">
        <p14:creationId xmlns:p14="http://schemas.microsoft.com/office/powerpoint/2010/main" val="9705948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4329351" y="2349186"/>
            <a:ext cx="6606218" cy="2246769"/>
          </a:xfrm>
          <a:prstGeom prst="rect">
            <a:avLst/>
          </a:prstGeom>
          <a:noFill/>
        </p:spPr>
        <p:txBody>
          <a:bodyPr wrap="square" rtlCol="0">
            <a:spAutoFit/>
          </a:bodyPr>
          <a:lstStyle/>
          <a:p>
            <a:pPr marL="457200" indent="-457200" algn="r" rtl="1">
              <a:buFont typeface="Arial" panose="020B0604020202020204" pitchFamily="34" charset="0"/>
              <a:buChar char="•"/>
            </a:pPr>
            <a:r>
              <a:rPr lang="ar-EG" sz="2800" b="1" dirty="0">
                <a:latin typeface="Alexandria" charset="0"/>
              </a:rPr>
              <a:t>في هذه المحاضرة سوف نتناول : </a:t>
            </a:r>
          </a:p>
          <a:p>
            <a:pPr marL="457200" indent="-457200" algn="r" rtl="1">
              <a:buFont typeface="Arial" panose="020B0604020202020204" pitchFamily="34" charset="0"/>
              <a:buChar char="•"/>
            </a:pPr>
            <a:r>
              <a:rPr lang="ar-EG" sz="2800" b="1" dirty="0">
                <a:latin typeface="Alexandria" charset="0"/>
              </a:rPr>
              <a:t>الاتصالات التسويقية المتكاملة</a:t>
            </a:r>
            <a:r>
              <a:rPr lang="en-US" sz="2800" b="1" dirty="0"/>
              <a:t>.</a:t>
            </a:r>
            <a:endParaRPr lang="ar-EG" sz="2800" b="1" dirty="0">
              <a:latin typeface="Alexandria" charset="0"/>
            </a:endParaRPr>
          </a:p>
          <a:p>
            <a:pPr marL="457200" indent="-457200" algn="r" rtl="1">
              <a:buFont typeface="Arial" panose="020B0604020202020204" pitchFamily="34" charset="0"/>
              <a:buChar char="•"/>
            </a:pPr>
            <a:r>
              <a:rPr lang="ar-EG" sz="2800" b="1" dirty="0">
                <a:latin typeface="Alexandria" charset="0"/>
              </a:rPr>
              <a:t> أدوات التقييم والمتابعة</a:t>
            </a:r>
            <a:r>
              <a:rPr lang="en-US" sz="2800" b="1" dirty="0"/>
              <a:t>.</a:t>
            </a:r>
            <a:endParaRPr lang="ar-EG" sz="2800" b="1" dirty="0">
              <a:latin typeface="Alexandria" charset="0"/>
            </a:endParaRPr>
          </a:p>
          <a:p>
            <a:pPr marL="457200" indent="-457200" algn="r" rtl="1">
              <a:buFont typeface="Arial" panose="020B0604020202020204" pitchFamily="34" charset="0"/>
              <a:buChar char="•"/>
            </a:pPr>
            <a:r>
              <a:rPr lang="ar-EG" sz="2800" b="1" dirty="0">
                <a:latin typeface="Alexandria" charset="0"/>
              </a:rPr>
              <a:t>فعالية الحملات والتطبيق العملي</a:t>
            </a:r>
            <a:r>
              <a:rPr lang="en-US" sz="2800" b="1" dirty="0"/>
              <a:t>.</a:t>
            </a:r>
          </a:p>
          <a:p>
            <a:pPr marL="457200" indent="-457200" algn="r" rtl="1">
              <a:buFont typeface="Arial" panose="020B0604020202020204" pitchFamily="34" charset="0"/>
              <a:buChar char="•"/>
            </a:pPr>
            <a:r>
              <a:rPr lang="ar-SA" sz="2800" b="1" dirty="0">
                <a:latin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1640302" y="2392589"/>
            <a:ext cx="2629068" cy="2435649"/>
          </a:xfrm>
          <a:prstGeom prst="rect">
            <a:avLst/>
          </a:prstGeom>
        </p:spPr>
      </p:pic>
    </p:spTree>
    <p:extLst>
      <p:ext uri="{BB962C8B-B14F-4D97-AF65-F5344CB8AC3E}">
        <p14:creationId xmlns:p14="http://schemas.microsoft.com/office/powerpoint/2010/main" val="6056910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الخامسة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976576" y="4974573"/>
            <a:ext cx="5091312" cy="523220"/>
          </a:xfrm>
          <a:prstGeom prst="rect">
            <a:avLst/>
          </a:prstGeom>
          <a:noFill/>
        </p:spPr>
        <p:txBody>
          <a:bodyPr wrap="square">
            <a:spAutoFit/>
          </a:bodyPr>
          <a:lstStyle/>
          <a:p>
            <a:pPr marL="457200" indent="-457200" algn="r" rtl="1">
              <a:buFont typeface="Arial" panose="020B0604020202020204" pitchFamily="34" charset="0"/>
              <a:buChar char="•"/>
            </a:pPr>
            <a:r>
              <a:rPr lang="ar-EG" sz="2800" b="1" dirty="0"/>
              <a:t>1. </a:t>
            </a:r>
            <a:r>
              <a:rPr lang="ar-EG" sz="2800" b="1" dirty="0">
                <a:latin typeface="Alexandria" charset="0"/>
              </a:rPr>
              <a:t>الاتصالات التسويقية المتكاملة</a:t>
            </a:r>
          </a:p>
        </p:txBody>
      </p:sp>
    </p:spTree>
    <p:extLst>
      <p:ext uri="{BB962C8B-B14F-4D97-AF65-F5344CB8AC3E}">
        <p14:creationId xmlns:p14="http://schemas.microsoft.com/office/powerpoint/2010/main" val="308861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64704" y="1468425"/>
            <a:ext cx="9568683" cy="44111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862672" y="1755158"/>
            <a:ext cx="8466655" cy="954107"/>
          </a:xfrm>
          <a:prstGeom prst="rect">
            <a:avLst/>
          </a:prstGeom>
          <a:noFill/>
        </p:spPr>
        <p:txBody>
          <a:bodyPr wrap="square" rtlCol="0">
            <a:spAutoFit/>
          </a:bodyPr>
          <a:lstStyle/>
          <a:p>
            <a:pPr lvl="0" algn="r" rtl="1"/>
            <a:r>
              <a:rPr lang="ar-EG" sz="2800" b="1" dirty="0">
                <a:latin typeface="+mj-lt"/>
              </a:rPr>
              <a:t>1. </a:t>
            </a:r>
            <a:r>
              <a:rPr lang="ar-EG" sz="2800" b="1" dirty="0">
                <a:latin typeface="Calibri" panose="020F0502020204030204" pitchFamily="34" charset="0"/>
              </a:rPr>
              <a:t>مقدمة </a:t>
            </a:r>
            <a:r>
              <a:rPr lang="ar-EG" sz="2800" dirty="0"/>
              <a:t> </a:t>
            </a:r>
            <a:r>
              <a:rPr lang="ar-EG" sz="2800" b="1" dirty="0">
                <a:latin typeface="Calibri" panose="020F0502020204030204" pitchFamily="34" charset="0"/>
              </a:rPr>
              <a:t>إلى </a:t>
            </a:r>
            <a:r>
              <a:rPr lang="ar-EG" sz="2800" b="1" dirty="0">
                <a:latin typeface="Alexandria" charset="0"/>
              </a:rPr>
              <a:t>الاتصالات التسويقية المتكاملة</a:t>
            </a:r>
            <a:endParaRPr lang="en-US" sz="2800" b="1" dirty="0">
              <a:latin typeface="Calibri" panose="020F0502020204030204" pitchFamily="34" charset="0"/>
            </a:endParaRPr>
          </a:p>
          <a:p>
            <a:pPr algn="r" rtl="1"/>
            <a:endParaRPr lang="en-US" sz="2800" dirty="0">
              <a:latin typeface="Microsoft Uighur" panose="02000000000000000000" pitchFamily="2" charset="-78"/>
            </a:endParaRPr>
          </a:p>
        </p:txBody>
      </p:sp>
      <p:pic>
        <p:nvPicPr>
          <p:cNvPr id="10" name="Picture 9">
            <a:extLst>
              <a:ext uri="{FF2B5EF4-FFF2-40B4-BE49-F238E27FC236}">
                <a16:creationId xmlns:a16="http://schemas.microsoft.com/office/drawing/2014/main" xmlns="" id="{ED35687D-13BF-1773-CAD3-A428274BD4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341" y="4112473"/>
            <a:ext cx="3156423" cy="2212819"/>
          </a:xfrm>
          <a:prstGeom prst="rect">
            <a:avLst/>
          </a:prstGeom>
          <a:effectLst>
            <a:outerShdw blurRad="50800" dist="50800" dir="5400000" algn="ctr" rotWithShape="0">
              <a:srgbClr val="000000">
                <a:alpha val="40000"/>
              </a:srgbClr>
            </a:outerShdw>
          </a:effectLst>
        </p:spPr>
      </p:pic>
      <p:sp>
        <p:nvSpPr>
          <p:cNvPr id="4" name="TextBox 3">
            <a:extLst>
              <a:ext uri="{FF2B5EF4-FFF2-40B4-BE49-F238E27FC236}">
                <a16:creationId xmlns:a16="http://schemas.microsoft.com/office/drawing/2014/main" xmlns="" id="{629F0848-1A29-B3FB-D59A-8603AADC96AD}"/>
              </a:ext>
            </a:extLst>
          </p:cNvPr>
          <p:cNvSpPr txBox="1"/>
          <p:nvPr/>
        </p:nvSpPr>
        <p:spPr>
          <a:xfrm>
            <a:off x="2226364" y="2487560"/>
            <a:ext cx="7814727" cy="2308324"/>
          </a:xfrm>
          <a:prstGeom prst="rect">
            <a:avLst/>
          </a:prstGeom>
          <a:noFill/>
        </p:spPr>
        <p:txBody>
          <a:bodyPr wrap="square" rtlCol="0">
            <a:spAutoFit/>
          </a:bodyPr>
          <a:lstStyle/>
          <a:p>
            <a:pPr lvl="0" algn="r" rtl="1"/>
            <a:r>
              <a:rPr lang="ar-EG" dirty="0"/>
              <a:t>الاتصالات التسويقية المتكاملة  </a:t>
            </a:r>
            <a:r>
              <a:rPr lang="ar-EG" dirty="0">
                <a:solidFill>
                  <a:srgbClr val="FF0000"/>
                </a:solidFill>
              </a:rPr>
              <a:t>في التسويق الاجتماعي </a:t>
            </a:r>
            <a:r>
              <a:rPr lang="ar-EG" dirty="0"/>
              <a:t>هي عملية توحيد جهود الاتصال المختلفة، مثل العلاقات العامة، ووسائل التواصل الاجتماعي، والإعلانات، </a:t>
            </a:r>
            <a:r>
              <a:rPr lang="ar-EG" dirty="0">
                <a:solidFill>
                  <a:srgbClr val="FF0000"/>
                </a:solidFill>
              </a:rPr>
              <a:t>لتقديم رسالة متسقة وموحدة حول قضية اجتماعية </a:t>
            </a:r>
            <a:r>
              <a:rPr lang="ar-EG" dirty="0"/>
              <a:t>أو هدف معين. تهدف هذه العملية إلى التأثير في سلوك الجمهور المستهدف وتحقيق تغيير إيجابي في المجتمع.</a:t>
            </a:r>
          </a:p>
          <a:p>
            <a:pPr marL="342900" lvl="0" indent="-342900" algn="r" rtl="1">
              <a:buFont typeface="Arial" panose="020B0604020202020204" pitchFamily="34" charset="0"/>
              <a:buChar char="•"/>
            </a:pPr>
            <a:endParaRPr lang="en-US" sz="800" dirty="0"/>
          </a:p>
          <a:p>
            <a:pPr marL="342900" lvl="0" indent="-342900" algn="r" rtl="1">
              <a:buFont typeface="Arial" panose="020B0604020202020204" pitchFamily="34" charset="0"/>
              <a:buChar char="•"/>
            </a:pPr>
            <a:endParaRPr lang="ar-EG" sz="1600" dirty="0"/>
          </a:p>
          <a:p>
            <a:pPr algn="r" rtl="1"/>
            <a:r>
              <a:rPr lang="ar-EG" sz="1600" dirty="0"/>
              <a:t> الاتصالات التسويقية المتكاملة </a:t>
            </a:r>
            <a:r>
              <a:rPr lang="en-MY" sz="1600" b="1" dirty="0"/>
              <a:t>Integrated Marketing Communications - IMC</a:t>
            </a:r>
            <a:r>
              <a:rPr lang="en-MY" sz="1600" dirty="0"/>
              <a:t>) </a:t>
            </a:r>
            <a:r>
              <a:rPr lang="ar-JO" sz="1600" dirty="0"/>
              <a:t>) </a:t>
            </a:r>
            <a:r>
              <a:rPr lang="ar-EG" sz="1600" dirty="0"/>
              <a:t>هي </a:t>
            </a:r>
            <a:r>
              <a:rPr lang="ar-EG" sz="1600" b="1" dirty="0"/>
              <a:t>استراتيجية تجمع بين جميع أدوات وأساليب وقنوات الاتصال التسويقي</a:t>
            </a:r>
            <a:r>
              <a:rPr lang="ar-EG" sz="1600" dirty="0"/>
              <a:t> مثل الإعلان، العلاقات العامة، التسويق المباشر، الترويج، التسويق الرقمي، والتسويق عبر المحتوى، بهدف </a:t>
            </a:r>
            <a:r>
              <a:rPr lang="ar-EG" sz="1600" b="1" dirty="0"/>
              <a:t>إيصال رسالة موحدة ومتناسقة إلى الجمهور المستهدف</a:t>
            </a:r>
            <a:r>
              <a:rPr lang="ar-EG" sz="1600" dirty="0"/>
              <a:t>.</a:t>
            </a:r>
          </a:p>
        </p:txBody>
      </p:sp>
    </p:spTree>
    <p:extLst>
      <p:ext uri="{BB962C8B-B14F-4D97-AF65-F5344CB8AC3E}">
        <p14:creationId xmlns:p14="http://schemas.microsoft.com/office/powerpoint/2010/main" val="305011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631AC01-3F01-6B4E-3A1E-0C78378F9F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17DA35E-7B03-D38C-EE2D-00C90BB56106}"/>
              </a:ext>
            </a:extLst>
          </p:cNvPr>
          <p:cNvSpPr/>
          <p:nvPr/>
        </p:nvSpPr>
        <p:spPr>
          <a:xfrm>
            <a:off x="1191694" y="1595804"/>
            <a:ext cx="9345750" cy="4512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i="1" dirty="0"/>
              <a:t>الفائدة:</a:t>
            </a:r>
            <a:r>
              <a:rPr lang="ar-EG" dirty="0"/>
              <a:t> تضمن هذه الأدوات تنفيذ الحملة بسلاسة، وتقسيم الجهد الزمني على الفريق، دون ارتباك أو تكرار.</a:t>
            </a:r>
            <a:endParaRPr lang="en-US" dirty="0"/>
          </a:p>
        </p:txBody>
      </p:sp>
      <p:pic>
        <p:nvPicPr>
          <p:cNvPr id="5" name="Graphic 21">
            <a:extLst>
              <a:ext uri="{FF2B5EF4-FFF2-40B4-BE49-F238E27FC236}">
                <a16:creationId xmlns:a16="http://schemas.microsoft.com/office/drawing/2014/main" xmlns=""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00E2BE0-CE63-3731-1C6A-A94D25146899}"/>
              </a:ext>
            </a:extLst>
          </p:cNvPr>
          <p:cNvSpPr txBox="1"/>
          <p:nvPr/>
        </p:nvSpPr>
        <p:spPr>
          <a:xfrm>
            <a:off x="1631241" y="1862699"/>
            <a:ext cx="8466655" cy="523220"/>
          </a:xfrm>
          <a:prstGeom prst="rect">
            <a:avLst/>
          </a:prstGeom>
          <a:noFill/>
        </p:spPr>
        <p:txBody>
          <a:bodyPr wrap="square" rtlCol="0">
            <a:spAutoFit/>
          </a:bodyPr>
          <a:lstStyle/>
          <a:p>
            <a:pPr lvl="0" algn="r" rtl="1"/>
            <a:r>
              <a:rPr lang="ar-EG" sz="2800" b="1" dirty="0">
                <a:latin typeface="+mj-lt"/>
              </a:rPr>
              <a:t>1.2 العلاقة بين الاتصالات التسويقية المتكاملة والتسويق الاجتماعي</a:t>
            </a:r>
            <a:endParaRPr lang="en-US" sz="2800" b="1" dirty="0">
              <a:latin typeface="+mj-lt"/>
            </a:endParaRPr>
          </a:p>
        </p:txBody>
      </p:sp>
      <p:sp>
        <p:nvSpPr>
          <p:cNvPr id="9" name="TextBox 8">
            <a:extLst>
              <a:ext uri="{FF2B5EF4-FFF2-40B4-BE49-F238E27FC236}">
                <a16:creationId xmlns:a16="http://schemas.microsoft.com/office/drawing/2014/main" xmlns="" id="{DA96BC18-61E3-6848-E142-D60298052470}"/>
              </a:ext>
            </a:extLst>
          </p:cNvPr>
          <p:cNvSpPr txBox="1"/>
          <p:nvPr/>
        </p:nvSpPr>
        <p:spPr>
          <a:xfrm>
            <a:off x="1838739" y="2505670"/>
            <a:ext cx="8259157" cy="1569660"/>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r" rtl="1"/>
            <a:r>
              <a:rPr lang="ar-EG" dirty="0"/>
              <a:t>عندما نطبق مفهوم الاتصالات التسويقية المتكاملة في التسويق الاجتماعي، فإننا نهدف إلى </a:t>
            </a:r>
            <a:r>
              <a:rPr lang="ar-EG" b="1" dirty="0"/>
              <a:t>تعزيز الرسائل الاجتماعية وتحقيق تأثير واسع ومستدام على السلوك البشري</a:t>
            </a:r>
            <a:r>
              <a:rPr lang="ar-EG" dirty="0"/>
              <a:t> من خلال:</a:t>
            </a:r>
            <a:r>
              <a:rPr lang="ar-EG" b="1" dirty="0">
                <a:solidFill>
                  <a:srgbClr val="C00000"/>
                </a:solidFill>
              </a:rPr>
              <a:t>.</a:t>
            </a: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endParaRPr lang="ar-EG" sz="2000" dirty="0"/>
          </a:p>
        </p:txBody>
      </p:sp>
      <p:sp>
        <p:nvSpPr>
          <p:cNvPr id="3" name="Rectangle 1"/>
          <p:cNvSpPr>
            <a:spLocks noChangeArrowheads="1"/>
          </p:cNvSpPr>
          <p:nvPr/>
        </p:nvSpPr>
        <p:spPr bwMode="auto">
          <a:xfrm>
            <a:off x="5967501" y="3311276"/>
            <a:ext cx="3618032"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a:r>
              <a:rPr lang="ar-EG" sz="1200" b="1" dirty="0">
                <a:solidFill>
                  <a:srgbClr val="C00000"/>
                </a:solidFill>
              </a:rPr>
              <a:t>1. توحيد الرسالة:</a:t>
            </a:r>
          </a:p>
          <a:p>
            <a:pPr algn="r"/>
            <a:r>
              <a:rPr lang="ar-EG" sz="1200" dirty="0"/>
              <a:t>تقديم رسالة واحدة متسقة عبر جميع القنوات (الإعلانات، مواقع التواصل، الفعاليات، العلاقات العامة...) لتقوية التأثير وعدم تشتيت الجمهور.</a:t>
            </a:r>
            <a:endParaRPr lang="ar-JO" sz="1200" dirty="0"/>
          </a:p>
          <a:p>
            <a:pPr algn="r"/>
            <a:endParaRPr lang="ar-EG" sz="1200" dirty="0"/>
          </a:p>
          <a:p>
            <a:pPr algn="r"/>
            <a:r>
              <a:rPr lang="ar-EG" sz="1200" b="1" dirty="0">
                <a:solidFill>
                  <a:srgbClr val="C00000"/>
                </a:solidFill>
              </a:rPr>
              <a:t>2. تحديد الجمهور بدقة:</a:t>
            </a:r>
          </a:p>
          <a:p>
            <a:pPr algn="r"/>
            <a:r>
              <a:rPr lang="ar-EG" sz="1200" dirty="0"/>
              <a:t>تقسيم الجمهور إلى شرائح مستهدفة (مثل الشباب، الأمهات، كبار السن...) وإعداد رسائل ملائمة لكل فئة باستخدام القنوات المناسبة.</a:t>
            </a:r>
            <a:endParaRPr lang="ar-JO" sz="1200" dirty="0"/>
          </a:p>
          <a:p>
            <a:pPr algn="r"/>
            <a:endParaRPr lang="ar-EG" sz="1200" dirty="0"/>
          </a:p>
          <a:p>
            <a:pPr algn="r"/>
            <a:r>
              <a:rPr lang="ar-EG" sz="1200" b="1" dirty="0">
                <a:solidFill>
                  <a:srgbClr val="C00000"/>
                </a:solidFill>
              </a:rPr>
              <a:t>3. اختيار القنوات الفعالة:</a:t>
            </a:r>
          </a:p>
          <a:p>
            <a:pPr algn="r"/>
            <a:r>
              <a:rPr lang="ar-EG" sz="1200" dirty="0"/>
              <a:t>الجمع بين القنوات التقليدية (مثل التلفزيون والإذاعة) والرقمية (وسائل التواصل الاجتماعي، المواقع الإلكترونية) لضمان الوصول الواسع.</a:t>
            </a:r>
            <a:endParaRPr lang="ar-JO" sz="1200" dirty="0"/>
          </a:p>
        </p:txBody>
      </p:sp>
      <p:sp>
        <p:nvSpPr>
          <p:cNvPr id="2" name="Rectangle 1">
            <a:extLst>
              <a:ext uri="{FF2B5EF4-FFF2-40B4-BE49-F238E27FC236}">
                <a16:creationId xmlns:a16="http://schemas.microsoft.com/office/drawing/2014/main" xmlns="" id="{2BE3F9B0-B0BC-6A02-3F14-409309032856}"/>
              </a:ext>
            </a:extLst>
          </p:cNvPr>
          <p:cNvSpPr>
            <a:spLocks noChangeArrowheads="1"/>
          </p:cNvSpPr>
          <p:nvPr/>
        </p:nvSpPr>
        <p:spPr bwMode="auto">
          <a:xfrm>
            <a:off x="2094104" y="3205800"/>
            <a:ext cx="3618032"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a:endParaRPr lang="ar-EG" sz="1200" dirty="0"/>
          </a:p>
          <a:p>
            <a:pPr algn="r"/>
            <a:r>
              <a:rPr lang="ar-EG" sz="1200" b="1" dirty="0">
                <a:solidFill>
                  <a:srgbClr val="C00000"/>
                </a:solidFill>
              </a:rPr>
              <a:t>4. خلق تأثير عاطفي وعقلي:</a:t>
            </a:r>
            <a:endParaRPr lang="ar-JO" sz="1200" dirty="0"/>
          </a:p>
          <a:p>
            <a:pPr algn="r"/>
            <a:r>
              <a:rPr lang="ar-EG" sz="1200" dirty="0"/>
              <a:t>استخدام القصص، الصور، مقاطع الفيديو، والشهادات الشخصية للتأثير على المشاعر وتحفيز التغيير السلوكي.</a:t>
            </a:r>
            <a:endParaRPr lang="ar-JO" sz="1200" dirty="0"/>
          </a:p>
          <a:p>
            <a:pPr algn="r"/>
            <a:endParaRPr lang="ar-EG" sz="1200" dirty="0"/>
          </a:p>
          <a:p>
            <a:pPr algn="r"/>
            <a:r>
              <a:rPr lang="ar-EG" sz="1200" b="1" dirty="0">
                <a:solidFill>
                  <a:srgbClr val="C00000"/>
                </a:solidFill>
              </a:rPr>
              <a:t>5. القياس والتقييم:</a:t>
            </a:r>
          </a:p>
          <a:p>
            <a:pPr algn="r"/>
            <a:r>
              <a:rPr lang="ar-EG" sz="1200" dirty="0"/>
              <a:t>تحليل نتائج الحملة باستمرار وقياس مدى التغيير في المعرفة أو السلوك أو المواقف لتطوير الاستراتيجيات لاحقًا.</a:t>
            </a:r>
          </a:p>
        </p:txBody>
      </p:sp>
    </p:spTree>
    <p:extLst>
      <p:ext uri="{BB962C8B-B14F-4D97-AF65-F5344CB8AC3E}">
        <p14:creationId xmlns:p14="http://schemas.microsoft.com/office/powerpoint/2010/main" val="30347654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7E696DF-FEAC-8076-F972-1632DFC9EAB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5151755-667C-1B46-7F4E-6CB3471FCB2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80ED2CE5-F928-F6D0-1BA0-CA4B9D64E2EE}"/>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351DC01C-1F78-5A0B-9F7D-D46633F220A7}"/>
              </a:ext>
            </a:extLst>
          </p:cNvPr>
          <p:cNvSpPr/>
          <p:nvPr/>
        </p:nvSpPr>
        <p:spPr>
          <a:xfrm>
            <a:off x="1191692" y="1353542"/>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i="1" dirty="0"/>
              <a:t>الفائدة:</a:t>
            </a:r>
            <a:r>
              <a:rPr lang="ar-EG" dirty="0"/>
              <a:t> تضمن هذه الأدوات تنفيذ الحملة بسلاسة، وتقسيم الجهد الزمني على الفريق، دون ارتباك أو تكرار.</a:t>
            </a:r>
            <a:endParaRPr lang="en-US" dirty="0"/>
          </a:p>
        </p:txBody>
      </p:sp>
      <p:pic>
        <p:nvPicPr>
          <p:cNvPr id="5" name="Graphic 21">
            <a:extLst>
              <a:ext uri="{FF2B5EF4-FFF2-40B4-BE49-F238E27FC236}">
                <a16:creationId xmlns:a16="http://schemas.microsoft.com/office/drawing/2014/main" xmlns="" id="{B6C25E3D-F396-80BD-1410-A62D579A1D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86D2C914-533C-F664-1B39-2EB9535E4C3C}"/>
              </a:ext>
            </a:extLst>
          </p:cNvPr>
          <p:cNvSpPr txBox="1"/>
          <p:nvPr/>
        </p:nvSpPr>
        <p:spPr>
          <a:xfrm>
            <a:off x="1631240" y="1713984"/>
            <a:ext cx="8466655" cy="523220"/>
          </a:xfrm>
          <a:prstGeom prst="rect">
            <a:avLst/>
          </a:prstGeom>
          <a:noFill/>
        </p:spPr>
        <p:txBody>
          <a:bodyPr wrap="square" rtlCol="0">
            <a:spAutoFit/>
          </a:bodyPr>
          <a:lstStyle/>
          <a:p>
            <a:pPr lvl="0" algn="r" rtl="1"/>
            <a:r>
              <a:rPr lang="ar-EG" sz="2800" b="1" dirty="0">
                <a:latin typeface="+mj-lt"/>
              </a:rPr>
              <a:t>1.</a:t>
            </a:r>
            <a:r>
              <a:rPr lang="ar-JO" sz="2800" b="1" dirty="0">
                <a:latin typeface="+mj-lt"/>
              </a:rPr>
              <a:t>3</a:t>
            </a:r>
            <a:r>
              <a:rPr lang="ar-EG" sz="2800" b="1" dirty="0">
                <a:latin typeface="+mj-lt"/>
              </a:rPr>
              <a:t> مثال تطبيقي:</a:t>
            </a:r>
            <a:endParaRPr lang="en-US" sz="2800" b="1" dirty="0">
              <a:latin typeface="+mj-lt"/>
            </a:endParaRPr>
          </a:p>
        </p:txBody>
      </p:sp>
      <p:sp>
        <p:nvSpPr>
          <p:cNvPr id="2" name="Rectangle 1">
            <a:extLst>
              <a:ext uri="{FF2B5EF4-FFF2-40B4-BE49-F238E27FC236}">
                <a16:creationId xmlns:a16="http://schemas.microsoft.com/office/drawing/2014/main" xmlns="" id="{980C96D7-0D9A-4E54-D250-AF82E1529C96}"/>
              </a:ext>
            </a:extLst>
          </p:cNvPr>
          <p:cNvSpPr>
            <a:spLocks noChangeArrowheads="1"/>
          </p:cNvSpPr>
          <p:nvPr/>
        </p:nvSpPr>
        <p:spPr bwMode="auto">
          <a:xfrm>
            <a:off x="2094105" y="2132441"/>
            <a:ext cx="7574508"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a:lnSpc>
                <a:spcPct val="200000"/>
              </a:lnSpc>
            </a:pPr>
            <a:r>
              <a:rPr lang="ar-EG" sz="2000" b="1" dirty="0">
                <a:solidFill>
                  <a:srgbClr val="C00000"/>
                </a:solidFill>
              </a:rPr>
              <a:t>حملة للتوعية بالسرطان </a:t>
            </a:r>
            <a:r>
              <a:rPr lang="ar-EG" sz="2000" dirty="0">
                <a:solidFill>
                  <a:srgbClr val="C00000"/>
                </a:solidFill>
              </a:rPr>
              <a:t>:</a:t>
            </a:r>
          </a:p>
        </p:txBody>
      </p:sp>
      <p:sp>
        <p:nvSpPr>
          <p:cNvPr id="3" name="Rectangle 2">
            <a:extLst>
              <a:ext uri="{FF2B5EF4-FFF2-40B4-BE49-F238E27FC236}">
                <a16:creationId xmlns:a16="http://schemas.microsoft.com/office/drawing/2014/main" xmlns="" id="{7058478E-1E3D-2FAD-548F-543CDA4489CE}"/>
              </a:ext>
            </a:extLst>
          </p:cNvPr>
          <p:cNvSpPr/>
          <p:nvPr/>
        </p:nvSpPr>
        <p:spPr>
          <a:xfrm>
            <a:off x="7255565" y="2978317"/>
            <a:ext cx="2413048" cy="1242391"/>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xmlns="" id="{FF8C3741-70D9-43A2-FBF4-924D3C556450}"/>
              </a:ext>
            </a:extLst>
          </p:cNvPr>
          <p:cNvSpPr txBox="1"/>
          <p:nvPr/>
        </p:nvSpPr>
        <p:spPr>
          <a:xfrm>
            <a:off x="7450368" y="3020827"/>
            <a:ext cx="2023441" cy="1129605"/>
          </a:xfrm>
          <a:prstGeom prst="rect">
            <a:avLst/>
          </a:prstGeom>
          <a:noFill/>
        </p:spPr>
        <p:txBody>
          <a:bodyPr wrap="square">
            <a:spAutoFit/>
          </a:bodyPr>
          <a:lstStyle/>
          <a:p>
            <a:pPr algn="ctr">
              <a:lnSpc>
                <a:spcPct val="200000"/>
              </a:lnSpc>
            </a:pPr>
            <a:r>
              <a:rPr lang="ar-EG" sz="1400" b="1" dirty="0"/>
              <a:t>الإعلان</a:t>
            </a:r>
            <a:r>
              <a:rPr lang="ar-EG" sz="1400" dirty="0"/>
              <a:t>:</a:t>
            </a:r>
            <a:endParaRPr lang="en-US" sz="1400" dirty="0"/>
          </a:p>
          <a:p>
            <a:pPr algn="r">
              <a:lnSpc>
                <a:spcPct val="150000"/>
              </a:lnSpc>
            </a:pPr>
            <a:r>
              <a:rPr lang="ar-EG" sz="1400" dirty="0"/>
              <a:t> إعلانات تلفزيونية وإذاعية توضح أهمية الكشف المبكر.</a:t>
            </a:r>
          </a:p>
        </p:txBody>
      </p:sp>
      <p:sp>
        <p:nvSpPr>
          <p:cNvPr id="8" name="Rectangle 7">
            <a:extLst>
              <a:ext uri="{FF2B5EF4-FFF2-40B4-BE49-F238E27FC236}">
                <a16:creationId xmlns:a16="http://schemas.microsoft.com/office/drawing/2014/main" xmlns="" id="{7D4B80BF-BBE0-4E9D-EB15-89240700C809}"/>
              </a:ext>
            </a:extLst>
          </p:cNvPr>
          <p:cNvSpPr/>
          <p:nvPr/>
        </p:nvSpPr>
        <p:spPr>
          <a:xfrm>
            <a:off x="4394101" y="2978317"/>
            <a:ext cx="2413048" cy="1242391"/>
          </a:xfrm>
          <a:prstGeom prst="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xmlns="" id="{99A9E4F0-4990-6C64-C388-9E38D46FE870}"/>
              </a:ext>
            </a:extLst>
          </p:cNvPr>
          <p:cNvSpPr txBox="1"/>
          <p:nvPr/>
        </p:nvSpPr>
        <p:spPr>
          <a:xfrm>
            <a:off x="4588904" y="3020827"/>
            <a:ext cx="2023441" cy="1129605"/>
          </a:xfrm>
          <a:prstGeom prst="rect">
            <a:avLst/>
          </a:prstGeom>
          <a:noFill/>
        </p:spPr>
        <p:txBody>
          <a:bodyPr wrap="square">
            <a:spAutoFit/>
          </a:bodyPr>
          <a:lstStyle/>
          <a:p>
            <a:pPr algn="ctr">
              <a:lnSpc>
                <a:spcPct val="200000"/>
              </a:lnSpc>
            </a:pPr>
            <a:r>
              <a:rPr lang="ar-EG" sz="1400" b="1" dirty="0"/>
              <a:t>العلاقات العامة: </a:t>
            </a:r>
            <a:endParaRPr lang="en-US" sz="1400" b="1" dirty="0"/>
          </a:p>
          <a:p>
            <a:pPr algn="ctr">
              <a:lnSpc>
                <a:spcPct val="150000"/>
              </a:lnSpc>
            </a:pPr>
            <a:r>
              <a:rPr lang="ar-EG" sz="1400" dirty="0"/>
              <a:t>تنظيم فعاليات توعوية في المراكز الصحية والمدارس</a:t>
            </a:r>
            <a:r>
              <a:rPr lang="ar-EG" sz="1400" b="1" dirty="0"/>
              <a:t>.</a:t>
            </a:r>
          </a:p>
        </p:txBody>
      </p:sp>
      <p:sp>
        <p:nvSpPr>
          <p:cNvPr id="10" name="Rectangle 9">
            <a:extLst>
              <a:ext uri="{FF2B5EF4-FFF2-40B4-BE49-F238E27FC236}">
                <a16:creationId xmlns:a16="http://schemas.microsoft.com/office/drawing/2014/main" xmlns="" id="{F17FAE8E-D4B5-171B-FC1A-1792FD7CF72A}"/>
              </a:ext>
            </a:extLst>
          </p:cNvPr>
          <p:cNvSpPr/>
          <p:nvPr/>
        </p:nvSpPr>
        <p:spPr>
          <a:xfrm>
            <a:off x="1631240" y="2978317"/>
            <a:ext cx="2413048" cy="1242391"/>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xmlns="" id="{32DC1A8B-93A5-CB14-79C1-9AD04973DC19}"/>
              </a:ext>
            </a:extLst>
          </p:cNvPr>
          <p:cNvSpPr txBox="1"/>
          <p:nvPr/>
        </p:nvSpPr>
        <p:spPr>
          <a:xfrm>
            <a:off x="1826043" y="3020827"/>
            <a:ext cx="2023441" cy="1169551"/>
          </a:xfrm>
          <a:prstGeom prst="rect">
            <a:avLst/>
          </a:prstGeom>
          <a:noFill/>
        </p:spPr>
        <p:txBody>
          <a:bodyPr wrap="square">
            <a:spAutoFit/>
          </a:bodyPr>
          <a:lstStyle/>
          <a:p>
            <a:pPr algn="ctr">
              <a:lnSpc>
                <a:spcPct val="200000"/>
              </a:lnSpc>
            </a:pPr>
            <a:r>
              <a:rPr lang="ar-EG" sz="1400" b="1" dirty="0"/>
              <a:t>وسائل التواصل الاجتماعي:</a:t>
            </a:r>
            <a:endParaRPr lang="en-US" sz="1400" b="1" dirty="0"/>
          </a:p>
          <a:p>
            <a:pPr algn="ctr">
              <a:lnSpc>
                <a:spcPct val="150000"/>
              </a:lnSpc>
            </a:pPr>
            <a:r>
              <a:rPr lang="ar-EG" sz="1400" dirty="0"/>
              <a:t> حملات على فيسبوك وإنستغرام مع وسم موحد #افحص_الآن</a:t>
            </a:r>
          </a:p>
        </p:txBody>
      </p:sp>
      <p:sp>
        <p:nvSpPr>
          <p:cNvPr id="16" name="Rectangle 15">
            <a:extLst>
              <a:ext uri="{FF2B5EF4-FFF2-40B4-BE49-F238E27FC236}">
                <a16:creationId xmlns:a16="http://schemas.microsoft.com/office/drawing/2014/main" xmlns="" id="{9D7DFD6D-E559-DF1F-AA16-C3167421C239}"/>
              </a:ext>
            </a:extLst>
          </p:cNvPr>
          <p:cNvSpPr/>
          <p:nvPr/>
        </p:nvSpPr>
        <p:spPr>
          <a:xfrm>
            <a:off x="5887278" y="4668114"/>
            <a:ext cx="2413048" cy="1422891"/>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a:extLst>
              <a:ext uri="{FF2B5EF4-FFF2-40B4-BE49-F238E27FC236}">
                <a16:creationId xmlns:a16="http://schemas.microsoft.com/office/drawing/2014/main" xmlns="" id="{8F88E871-91B7-CE77-CE98-5877712E3015}"/>
              </a:ext>
            </a:extLst>
          </p:cNvPr>
          <p:cNvSpPr txBox="1"/>
          <p:nvPr/>
        </p:nvSpPr>
        <p:spPr>
          <a:xfrm>
            <a:off x="6082081" y="4710624"/>
            <a:ext cx="2023441" cy="1492716"/>
          </a:xfrm>
          <a:prstGeom prst="rect">
            <a:avLst/>
          </a:prstGeom>
          <a:noFill/>
        </p:spPr>
        <p:txBody>
          <a:bodyPr wrap="square">
            <a:spAutoFit/>
          </a:bodyPr>
          <a:lstStyle/>
          <a:p>
            <a:pPr algn="ctr">
              <a:lnSpc>
                <a:spcPct val="200000"/>
              </a:lnSpc>
            </a:pPr>
            <a:r>
              <a:rPr lang="ar-EG" sz="1400" b="1" dirty="0"/>
              <a:t>التسويق المباشر: </a:t>
            </a:r>
            <a:endParaRPr lang="en-US" sz="1400" b="1" dirty="0"/>
          </a:p>
          <a:p>
            <a:pPr algn="ctr">
              <a:lnSpc>
                <a:spcPct val="150000"/>
              </a:lnSpc>
            </a:pPr>
            <a:r>
              <a:rPr lang="ar-EG" sz="1400" dirty="0"/>
              <a:t>إرسال رسائل قصيرة للجمهور المستهدف للتذكير بمواعيد الفحص</a:t>
            </a:r>
            <a:r>
              <a:rPr lang="ar-EG" sz="1400" b="1" dirty="0"/>
              <a:t>.</a:t>
            </a:r>
          </a:p>
        </p:txBody>
      </p:sp>
      <p:sp>
        <p:nvSpPr>
          <p:cNvPr id="19" name="Rectangle 18">
            <a:extLst>
              <a:ext uri="{FF2B5EF4-FFF2-40B4-BE49-F238E27FC236}">
                <a16:creationId xmlns:a16="http://schemas.microsoft.com/office/drawing/2014/main" xmlns="" id="{8848BE33-0773-70D9-C656-1F85E00A3841}"/>
              </a:ext>
            </a:extLst>
          </p:cNvPr>
          <p:cNvSpPr/>
          <p:nvPr/>
        </p:nvSpPr>
        <p:spPr>
          <a:xfrm>
            <a:off x="3025814" y="4668114"/>
            <a:ext cx="2413048" cy="1242391"/>
          </a:xfrm>
          <a:prstGeom prst="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TextBox 19">
            <a:extLst>
              <a:ext uri="{FF2B5EF4-FFF2-40B4-BE49-F238E27FC236}">
                <a16:creationId xmlns:a16="http://schemas.microsoft.com/office/drawing/2014/main" xmlns="" id="{B4B180D2-D7E6-CACE-D880-7BFED282C265}"/>
              </a:ext>
            </a:extLst>
          </p:cNvPr>
          <p:cNvSpPr txBox="1"/>
          <p:nvPr/>
        </p:nvSpPr>
        <p:spPr>
          <a:xfrm>
            <a:off x="3220617" y="4710624"/>
            <a:ext cx="2023441" cy="1129605"/>
          </a:xfrm>
          <a:prstGeom prst="rect">
            <a:avLst/>
          </a:prstGeom>
          <a:noFill/>
        </p:spPr>
        <p:txBody>
          <a:bodyPr wrap="square">
            <a:spAutoFit/>
          </a:bodyPr>
          <a:lstStyle/>
          <a:p>
            <a:pPr algn="ctr">
              <a:lnSpc>
                <a:spcPct val="200000"/>
              </a:lnSpc>
            </a:pPr>
            <a:r>
              <a:rPr lang="ar-EG" sz="1400" b="1" dirty="0"/>
              <a:t>المحتوى التثقيفي: </a:t>
            </a:r>
            <a:endParaRPr lang="en-US" sz="1400" b="1" dirty="0"/>
          </a:p>
          <a:p>
            <a:pPr algn="ctr">
              <a:lnSpc>
                <a:spcPct val="150000"/>
              </a:lnSpc>
            </a:pPr>
            <a:r>
              <a:rPr lang="ar-EG" sz="1400" dirty="0"/>
              <a:t>نشر مقالات وفيديوهات قصيرة عن طرق الفحص الذاتي.</a:t>
            </a:r>
          </a:p>
        </p:txBody>
      </p:sp>
    </p:spTree>
    <p:extLst>
      <p:ext uri="{BB962C8B-B14F-4D97-AF65-F5344CB8AC3E}">
        <p14:creationId xmlns:p14="http://schemas.microsoft.com/office/powerpoint/2010/main" val="556030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5D03A38-0F83-E995-3AED-11B7E3F812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A7E23819-F8FC-58BD-DCC4-79B3F49BDEA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C77C757-098C-E1C1-8ADF-7595734D0E05}"/>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64E90A6A-1690-9AD4-864F-A5CB90FB556A}"/>
              </a:ext>
            </a:extLst>
          </p:cNvPr>
          <p:cNvSpPr/>
          <p:nvPr/>
        </p:nvSpPr>
        <p:spPr>
          <a:xfrm>
            <a:off x="1191693" y="1595804"/>
            <a:ext cx="9492871" cy="52621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i="1" dirty="0"/>
              <a:t>الفائدة:</a:t>
            </a:r>
            <a:r>
              <a:rPr lang="ar-EG" dirty="0"/>
              <a:t> تضمن هذه الأدوات تنفيذ الحملة بسلاسة، وتقسيم الجهد الزمني على الفريق، دون ارتباك أو تكرار.</a:t>
            </a:r>
            <a:endParaRPr lang="en-US" dirty="0"/>
          </a:p>
        </p:txBody>
      </p:sp>
      <p:pic>
        <p:nvPicPr>
          <p:cNvPr id="5" name="Graphic 21">
            <a:extLst>
              <a:ext uri="{FF2B5EF4-FFF2-40B4-BE49-F238E27FC236}">
                <a16:creationId xmlns:a16="http://schemas.microsoft.com/office/drawing/2014/main" xmlns="" id="{BDBD36A7-601B-E576-B83B-C0923112C2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A6DD80F2-49F2-0ACC-E031-D8F6E8855249}"/>
              </a:ext>
            </a:extLst>
          </p:cNvPr>
          <p:cNvSpPr txBox="1"/>
          <p:nvPr/>
        </p:nvSpPr>
        <p:spPr>
          <a:xfrm>
            <a:off x="1874127" y="1944232"/>
            <a:ext cx="8466655" cy="523220"/>
          </a:xfrm>
          <a:prstGeom prst="rect">
            <a:avLst/>
          </a:prstGeom>
          <a:noFill/>
        </p:spPr>
        <p:txBody>
          <a:bodyPr wrap="square" rtlCol="0">
            <a:spAutoFit/>
          </a:bodyPr>
          <a:lstStyle/>
          <a:p>
            <a:pPr lvl="0" algn="r" rtl="1"/>
            <a:r>
              <a:rPr lang="ar-EG" sz="2800" b="1" dirty="0">
                <a:latin typeface="+mj-lt"/>
              </a:rPr>
              <a:t>1.</a:t>
            </a:r>
            <a:r>
              <a:rPr lang="ar-JO" sz="2800" b="1" dirty="0">
                <a:latin typeface="+mj-lt"/>
              </a:rPr>
              <a:t>4</a:t>
            </a:r>
            <a:r>
              <a:rPr lang="ar-EG" sz="2800" b="1" dirty="0">
                <a:latin typeface="+mj-lt"/>
              </a:rPr>
              <a:t> عناصر الاتصالات التسويقية المتكاملة في التسويق الاجتماعي</a:t>
            </a:r>
            <a:endParaRPr lang="en-US" sz="2800" b="1" dirty="0">
              <a:latin typeface="+mj-lt"/>
            </a:endParaRPr>
          </a:p>
        </p:txBody>
      </p:sp>
      <p:sp>
        <p:nvSpPr>
          <p:cNvPr id="4" name="Rectangle 3">
            <a:extLst>
              <a:ext uri="{FF2B5EF4-FFF2-40B4-BE49-F238E27FC236}">
                <a16:creationId xmlns:a16="http://schemas.microsoft.com/office/drawing/2014/main" xmlns="" id="{F060FADE-3443-DDDF-6004-1F8FC825D3FF}"/>
              </a:ext>
            </a:extLst>
          </p:cNvPr>
          <p:cNvSpPr/>
          <p:nvPr/>
        </p:nvSpPr>
        <p:spPr>
          <a:xfrm>
            <a:off x="7500546" y="2732664"/>
            <a:ext cx="2789538" cy="2760871"/>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xmlns="" id="{1FC59B28-2498-328E-00E3-C036160ADE76}"/>
              </a:ext>
            </a:extLst>
          </p:cNvPr>
          <p:cNvSpPr txBox="1"/>
          <p:nvPr/>
        </p:nvSpPr>
        <p:spPr>
          <a:xfrm>
            <a:off x="7296900" y="2815880"/>
            <a:ext cx="2864287" cy="2031325"/>
          </a:xfrm>
          <a:prstGeom prst="rect">
            <a:avLst/>
          </a:prstGeom>
          <a:noFill/>
        </p:spPr>
        <p:txBody>
          <a:bodyPr wrap="square">
            <a:spAutoFit/>
          </a:bodyPr>
          <a:lstStyle/>
          <a:p>
            <a:pPr marL="342900" indent="-342900" algn="r" rtl="1">
              <a:buAutoNum type="arabicPeriod"/>
            </a:pPr>
            <a:r>
              <a:rPr lang="ar-EG" sz="1400" b="1" dirty="0"/>
              <a:t>الإعلان </a:t>
            </a:r>
            <a:r>
              <a:rPr lang="en-MY" sz="1400" b="1" dirty="0"/>
              <a:t>Advertising)</a:t>
            </a:r>
            <a:r>
              <a:rPr lang="ar-JO" sz="1400" b="1" dirty="0"/>
              <a:t>)</a:t>
            </a:r>
          </a:p>
          <a:p>
            <a:pPr marL="342900" indent="-342900" algn="r" rtl="1">
              <a:buAutoNum type="arabicPeriod"/>
            </a:pPr>
            <a:endParaRPr lang="en-MY" sz="1400" b="1" dirty="0"/>
          </a:p>
          <a:p>
            <a:pPr algn="r" rtl="1"/>
            <a:r>
              <a:rPr lang="ar-EG" sz="1400" dirty="0"/>
              <a:t>يُستخدم الإعلان لزيادة الوعي بالقضية الاجتماعية من خلال رسائل موجهة ومؤثرة عبر وسائل الإعلام المختلفة مثل التلفزيون، الإذاعة، الصحف، والإعلانات الرقمية.</a:t>
            </a:r>
            <a:endParaRPr lang="ar-JO" sz="1400" dirty="0"/>
          </a:p>
          <a:p>
            <a:pPr algn="r" rtl="1"/>
            <a:r>
              <a:rPr lang="ar-EG" sz="1400" dirty="0"/>
              <a:t/>
            </a:r>
            <a:br>
              <a:rPr lang="ar-EG" sz="1400" dirty="0"/>
            </a:br>
            <a:r>
              <a:rPr lang="ar-EG" sz="1400" b="1" dirty="0">
                <a:solidFill>
                  <a:srgbClr val="C00000"/>
                </a:solidFill>
              </a:rPr>
              <a:t>مثال:</a:t>
            </a:r>
            <a:r>
              <a:rPr lang="ar-EG" sz="1400" dirty="0">
                <a:solidFill>
                  <a:srgbClr val="C00000"/>
                </a:solidFill>
              </a:rPr>
              <a:t> إعلان تلفزيوني لتشجيع الأمهات على تطعيم أطفالهن.</a:t>
            </a:r>
          </a:p>
        </p:txBody>
      </p:sp>
      <p:pic>
        <p:nvPicPr>
          <p:cNvPr id="10" name="Picture 9">
            <a:extLst>
              <a:ext uri="{FF2B5EF4-FFF2-40B4-BE49-F238E27FC236}">
                <a16:creationId xmlns:a16="http://schemas.microsoft.com/office/drawing/2014/main" xmlns="" id="{D6352B0C-49D5-D5BA-2166-86B99B9D4CDC}"/>
              </a:ext>
            </a:extLst>
          </p:cNvPr>
          <p:cNvPicPr>
            <a:picLocks noChangeAspect="1"/>
          </p:cNvPicPr>
          <p:nvPr/>
        </p:nvPicPr>
        <p:blipFill>
          <a:blip r:embed="rId3"/>
          <a:srcRect l="2554" t="6202" b="3048"/>
          <a:stretch>
            <a:fillRect/>
          </a:stretch>
        </p:blipFill>
        <p:spPr>
          <a:xfrm>
            <a:off x="7960813" y="5623037"/>
            <a:ext cx="1869003" cy="970281"/>
          </a:xfrm>
          <a:prstGeom prst="rect">
            <a:avLst/>
          </a:prstGeom>
        </p:spPr>
      </p:pic>
      <p:sp>
        <p:nvSpPr>
          <p:cNvPr id="11" name="Rectangle 10">
            <a:extLst>
              <a:ext uri="{FF2B5EF4-FFF2-40B4-BE49-F238E27FC236}">
                <a16:creationId xmlns:a16="http://schemas.microsoft.com/office/drawing/2014/main" xmlns="" id="{8692FCA1-D690-6C5F-4D6B-4B45E798AA12}"/>
              </a:ext>
            </a:extLst>
          </p:cNvPr>
          <p:cNvSpPr/>
          <p:nvPr/>
        </p:nvSpPr>
        <p:spPr>
          <a:xfrm>
            <a:off x="4507362" y="2732664"/>
            <a:ext cx="2789538" cy="2760871"/>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xmlns="" id="{BDE667BA-43B5-506B-FE47-04C0B6C80E1E}"/>
              </a:ext>
            </a:extLst>
          </p:cNvPr>
          <p:cNvSpPr txBox="1"/>
          <p:nvPr/>
        </p:nvSpPr>
        <p:spPr>
          <a:xfrm>
            <a:off x="4497304" y="2786063"/>
            <a:ext cx="2670699" cy="2462213"/>
          </a:xfrm>
          <a:prstGeom prst="rect">
            <a:avLst/>
          </a:prstGeom>
          <a:noFill/>
        </p:spPr>
        <p:txBody>
          <a:bodyPr wrap="square">
            <a:spAutoFit/>
          </a:bodyPr>
          <a:lstStyle/>
          <a:p>
            <a:pPr marL="342900" indent="-342900" algn="r" rtl="1">
              <a:buAutoNum type="arabicPeriod"/>
            </a:pPr>
            <a:r>
              <a:rPr lang="ar-EG" sz="1400" b="1" dirty="0"/>
              <a:t>2. العلاقات العامة (</a:t>
            </a:r>
            <a:r>
              <a:rPr lang="en-US" sz="1400" b="1" dirty="0"/>
              <a:t>Public Relations)</a:t>
            </a:r>
          </a:p>
          <a:p>
            <a:pPr algn="r" rtl="1"/>
            <a:endParaRPr lang="en-MY" sz="1400" b="1" dirty="0"/>
          </a:p>
          <a:p>
            <a:pPr algn="r" rtl="1"/>
            <a:r>
              <a:rPr lang="ar-EG" sz="1400" dirty="0"/>
              <a:t>تُستخدم لبناء صورة إيجابية عن الحملة أو المنظمة، وتعزيز الثقة مع الجمهور ووسائل الإعلام. تشمل الأنشطة إصدار البيانات الصحفية، تنظيم المؤتمرات الصحفية، والتعاون مع المؤثرين الاجتماعيين</a:t>
            </a:r>
            <a:endParaRPr lang="ar-JO" sz="1400" dirty="0"/>
          </a:p>
          <a:p>
            <a:pPr algn="r" rtl="1"/>
            <a:r>
              <a:rPr lang="ar-EG" sz="1400" dirty="0"/>
              <a:t>.</a:t>
            </a:r>
            <a:br>
              <a:rPr lang="ar-EG" sz="1400" dirty="0"/>
            </a:br>
            <a:r>
              <a:rPr lang="ar-EG" sz="1400" dirty="0">
                <a:solidFill>
                  <a:srgbClr val="C00000"/>
                </a:solidFill>
              </a:rPr>
              <a:t>مثال: إطلاق بيان صحفي حول نتائج حملة تطوعية ناجحة</a:t>
            </a:r>
          </a:p>
        </p:txBody>
      </p:sp>
      <p:sp>
        <p:nvSpPr>
          <p:cNvPr id="16" name="Rectangle 15">
            <a:extLst>
              <a:ext uri="{FF2B5EF4-FFF2-40B4-BE49-F238E27FC236}">
                <a16:creationId xmlns:a16="http://schemas.microsoft.com/office/drawing/2014/main" xmlns="" id="{E4861321-FAF5-7614-062B-D1EBC7CC477D}"/>
              </a:ext>
            </a:extLst>
          </p:cNvPr>
          <p:cNvSpPr/>
          <p:nvPr/>
        </p:nvSpPr>
        <p:spPr>
          <a:xfrm>
            <a:off x="1514178" y="2732664"/>
            <a:ext cx="2789538" cy="2760871"/>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a:extLst>
              <a:ext uri="{FF2B5EF4-FFF2-40B4-BE49-F238E27FC236}">
                <a16:creationId xmlns:a16="http://schemas.microsoft.com/office/drawing/2014/main" xmlns="" id="{7A40F669-23EC-4423-4D72-3482FF54E7F5}"/>
              </a:ext>
            </a:extLst>
          </p:cNvPr>
          <p:cNvSpPr txBox="1"/>
          <p:nvPr/>
        </p:nvSpPr>
        <p:spPr>
          <a:xfrm>
            <a:off x="1385281" y="2815880"/>
            <a:ext cx="2789538" cy="2677656"/>
          </a:xfrm>
          <a:prstGeom prst="rect">
            <a:avLst/>
          </a:prstGeom>
          <a:noFill/>
        </p:spPr>
        <p:txBody>
          <a:bodyPr wrap="square">
            <a:spAutoFit/>
          </a:bodyPr>
          <a:lstStyle/>
          <a:p>
            <a:pPr marL="342900" indent="-342900" algn="r" rtl="1">
              <a:buFont typeface="+mj-lt"/>
              <a:buAutoNum type="arabicPeriod" startAt="3"/>
            </a:pPr>
            <a:r>
              <a:rPr lang="ar-EG" sz="1400" b="1" dirty="0"/>
              <a:t>. التسويق عبر وسائل التواصل الاجتماعي (</a:t>
            </a:r>
            <a:r>
              <a:rPr lang="en-US" sz="1400" b="1" dirty="0"/>
              <a:t>Social Media Marketing)</a:t>
            </a:r>
          </a:p>
          <a:p>
            <a:pPr marL="342900" indent="-342900" algn="r" rtl="1">
              <a:buAutoNum type="arabicPeriod" startAt="3"/>
            </a:pPr>
            <a:endParaRPr lang="en-MY" sz="1400" b="1" dirty="0"/>
          </a:p>
          <a:p>
            <a:pPr algn="r" rtl="1"/>
            <a:r>
              <a:rPr lang="ar-EG" sz="1400" dirty="0"/>
              <a:t>يسمح بالتواصل الفوري والمباشر مع الجمهور، وتبادل المحتوى، وتحفيز الحوار والمشاركة. كما يُستخدم لتوسيع نطاق الحملة باستخدام الوسوم (</a:t>
            </a:r>
            <a:r>
              <a:rPr lang="en-US" sz="1400" dirty="0"/>
              <a:t>hashtags) </a:t>
            </a:r>
            <a:r>
              <a:rPr lang="ar-EG" sz="1400" dirty="0"/>
              <a:t>والحملات التفاعلية.</a:t>
            </a:r>
            <a:endParaRPr lang="en-US" sz="1400" dirty="0"/>
          </a:p>
          <a:p>
            <a:pPr algn="r" rtl="1"/>
            <a:r>
              <a:rPr lang="ar-EG" sz="1400" dirty="0"/>
              <a:t/>
            </a:r>
            <a:br>
              <a:rPr lang="ar-EG" sz="1400" dirty="0"/>
            </a:br>
            <a:r>
              <a:rPr lang="ar-EG" sz="1400" dirty="0">
                <a:solidFill>
                  <a:srgbClr val="C00000"/>
                </a:solidFill>
              </a:rPr>
              <a:t>مثال: حملة تفاعلية على تويتر للتوعية بأضرار التدخين باستخدام وسم #ابدأ_بلا_تدخين.</a:t>
            </a:r>
          </a:p>
        </p:txBody>
      </p:sp>
      <p:pic>
        <p:nvPicPr>
          <p:cNvPr id="21" name="Picture 20">
            <a:extLst>
              <a:ext uri="{FF2B5EF4-FFF2-40B4-BE49-F238E27FC236}">
                <a16:creationId xmlns:a16="http://schemas.microsoft.com/office/drawing/2014/main" xmlns="" id="{F5135A0D-96B1-070D-6BE7-ABBA9562A712}"/>
              </a:ext>
            </a:extLst>
          </p:cNvPr>
          <p:cNvPicPr>
            <a:picLocks noChangeAspect="1"/>
          </p:cNvPicPr>
          <p:nvPr/>
        </p:nvPicPr>
        <p:blipFill>
          <a:blip r:embed="rId4"/>
          <a:stretch>
            <a:fillRect/>
          </a:stretch>
        </p:blipFill>
        <p:spPr>
          <a:xfrm>
            <a:off x="5045184" y="5688211"/>
            <a:ext cx="1574938" cy="970281"/>
          </a:xfrm>
          <a:prstGeom prst="rect">
            <a:avLst/>
          </a:prstGeom>
        </p:spPr>
      </p:pic>
      <p:pic>
        <p:nvPicPr>
          <p:cNvPr id="24" name="Picture 23">
            <a:extLst>
              <a:ext uri="{FF2B5EF4-FFF2-40B4-BE49-F238E27FC236}">
                <a16:creationId xmlns:a16="http://schemas.microsoft.com/office/drawing/2014/main" xmlns="" id="{1C612135-24FF-1D44-0713-AF3510C36430}"/>
              </a:ext>
            </a:extLst>
          </p:cNvPr>
          <p:cNvPicPr>
            <a:picLocks noChangeAspect="1"/>
          </p:cNvPicPr>
          <p:nvPr/>
        </p:nvPicPr>
        <p:blipFill>
          <a:blip r:embed="rId5"/>
          <a:stretch>
            <a:fillRect/>
          </a:stretch>
        </p:blipFill>
        <p:spPr>
          <a:xfrm>
            <a:off x="2131149" y="5685133"/>
            <a:ext cx="1695114" cy="994958"/>
          </a:xfrm>
          <a:prstGeom prst="rect">
            <a:avLst/>
          </a:prstGeom>
        </p:spPr>
      </p:pic>
    </p:spTree>
    <p:extLst>
      <p:ext uri="{BB962C8B-B14F-4D97-AF65-F5344CB8AC3E}">
        <p14:creationId xmlns:p14="http://schemas.microsoft.com/office/powerpoint/2010/main" val="37074737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4982827-0B23-3A39-EEC4-B6DFA62EE0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AB87517-1E9F-C419-FC9B-D223B7C1C1F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4181BDF5-9D8E-2506-AE48-C520F0A92AFE}"/>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CED3E63B-DF1B-9F6F-C7EF-879C45BAC9E1}"/>
              </a:ext>
            </a:extLst>
          </p:cNvPr>
          <p:cNvSpPr/>
          <p:nvPr/>
        </p:nvSpPr>
        <p:spPr>
          <a:xfrm>
            <a:off x="1191693" y="1595804"/>
            <a:ext cx="9492871" cy="52621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i="1" dirty="0"/>
              <a:t>الفائدة:</a:t>
            </a:r>
            <a:r>
              <a:rPr lang="ar-EG" dirty="0"/>
              <a:t> تضمن هذه الأدوات تنفيذ الحملة بسلاسة، وتقسيم الجهد الزمني على الفريق، دون ارتباك أو تكرار.</a:t>
            </a:r>
            <a:endParaRPr lang="en-US" dirty="0"/>
          </a:p>
        </p:txBody>
      </p:sp>
      <p:pic>
        <p:nvPicPr>
          <p:cNvPr id="5" name="Graphic 21">
            <a:extLst>
              <a:ext uri="{FF2B5EF4-FFF2-40B4-BE49-F238E27FC236}">
                <a16:creationId xmlns:a16="http://schemas.microsoft.com/office/drawing/2014/main" xmlns="" id="{71E721F4-EDB6-648E-51E6-6FD6139A41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F5C32CD-2A61-73FD-AB57-7FF62C5561CB}"/>
              </a:ext>
            </a:extLst>
          </p:cNvPr>
          <p:cNvSpPr txBox="1"/>
          <p:nvPr/>
        </p:nvSpPr>
        <p:spPr>
          <a:xfrm>
            <a:off x="1874127" y="1944232"/>
            <a:ext cx="8466655" cy="523220"/>
          </a:xfrm>
          <a:prstGeom prst="rect">
            <a:avLst/>
          </a:prstGeom>
          <a:noFill/>
        </p:spPr>
        <p:txBody>
          <a:bodyPr wrap="square" rtlCol="0">
            <a:spAutoFit/>
          </a:bodyPr>
          <a:lstStyle/>
          <a:p>
            <a:pPr lvl="0" algn="r" rtl="1"/>
            <a:r>
              <a:rPr lang="ar-EG" sz="2800" b="1" dirty="0">
                <a:latin typeface="+mj-lt"/>
              </a:rPr>
              <a:t>1.</a:t>
            </a:r>
            <a:r>
              <a:rPr lang="ar-JO" sz="2800" b="1" dirty="0">
                <a:latin typeface="+mj-lt"/>
              </a:rPr>
              <a:t>4</a:t>
            </a:r>
            <a:r>
              <a:rPr lang="ar-EG" sz="2800" b="1" dirty="0">
                <a:latin typeface="+mj-lt"/>
              </a:rPr>
              <a:t>.1 عناصر الاتصالات التسويقية المتكاملة في التسويق الاجتماعي</a:t>
            </a:r>
            <a:endParaRPr lang="en-US" sz="2800" b="1" dirty="0">
              <a:latin typeface="+mj-lt"/>
            </a:endParaRPr>
          </a:p>
        </p:txBody>
      </p:sp>
      <p:sp>
        <p:nvSpPr>
          <p:cNvPr id="4" name="Rectangle 3">
            <a:extLst>
              <a:ext uri="{FF2B5EF4-FFF2-40B4-BE49-F238E27FC236}">
                <a16:creationId xmlns:a16="http://schemas.microsoft.com/office/drawing/2014/main" xmlns="" id="{C5412068-77FA-41B4-F285-6CAE73CD536C}"/>
              </a:ext>
            </a:extLst>
          </p:cNvPr>
          <p:cNvSpPr/>
          <p:nvPr/>
        </p:nvSpPr>
        <p:spPr>
          <a:xfrm>
            <a:off x="7500546" y="2732664"/>
            <a:ext cx="2789538" cy="2760871"/>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xmlns="" id="{00562F55-D92D-54E5-EC65-8CAB7A7F3D68}"/>
              </a:ext>
            </a:extLst>
          </p:cNvPr>
          <p:cNvSpPr txBox="1"/>
          <p:nvPr/>
        </p:nvSpPr>
        <p:spPr>
          <a:xfrm>
            <a:off x="7500546" y="2815880"/>
            <a:ext cx="2660641" cy="2246769"/>
          </a:xfrm>
          <a:prstGeom prst="rect">
            <a:avLst/>
          </a:prstGeom>
          <a:noFill/>
        </p:spPr>
        <p:txBody>
          <a:bodyPr wrap="square">
            <a:spAutoFit/>
          </a:bodyPr>
          <a:lstStyle/>
          <a:p>
            <a:pPr marL="342900" indent="-342900" algn="r" rtl="1">
              <a:buFont typeface="+mj-lt"/>
              <a:buAutoNum type="arabicPeriod" startAt="5"/>
            </a:pPr>
            <a:r>
              <a:rPr lang="ar-EG" sz="1400" b="1" dirty="0"/>
              <a:t>. ترويج المبيعات </a:t>
            </a:r>
            <a:r>
              <a:rPr lang="en-US" sz="1400" b="1" dirty="0"/>
              <a:t> (Sales Promotion)</a:t>
            </a:r>
          </a:p>
          <a:p>
            <a:pPr marL="342900" indent="-342900" algn="r" rtl="1">
              <a:buAutoNum type="arabicPeriod" startAt="5"/>
            </a:pPr>
            <a:endParaRPr lang="en-MY" sz="1400" b="1" dirty="0"/>
          </a:p>
          <a:p>
            <a:pPr algn="r" rtl="1"/>
            <a:r>
              <a:rPr lang="ar-EG" sz="1400" dirty="0"/>
              <a:t>يُستخدم لتحفيز الجمهور على اتخاذ إجراء فوري، مثل التبرع أو المشاركة في فعالية. يمكن أن يشمل ذلك تقديم حوافز أو مكافآت رمزية.</a:t>
            </a:r>
            <a:endParaRPr lang="en-US" sz="1400" dirty="0"/>
          </a:p>
          <a:p>
            <a:pPr algn="r" rtl="1"/>
            <a:r>
              <a:rPr lang="ar-EG" sz="1400" dirty="0">
                <a:solidFill>
                  <a:srgbClr val="C00000"/>
                </a:solidFill>
              </a:rPr>
              <a:t/>
            </a:r>
            <a:br>
              <a:rPr lang="ar-EG" sz="1400" dirty="0">
                <a:solidFill>
                  <a:srgbClr val="C00000"/>
                </a:solidFill>
              </a:rPr>
            </a:br>
            <a:r>
              <a:rPr lang="ar-EG" sz="1400" dirty="0">
                <a:solidFill>
                  <a:srgbClr val="C00000"/>
                </a:solidFill>
              </a:rPr>
              <a:t>مثال: تقديم قمصان مجانية للمشاركين في حملة تنظيف الشواطئ.</a:t>
            </a:r>
          </a:p>
        </p:txBody>
      </p:sp>
      <p:sp>
        <p:nvSpPr>
          <p:cNvPr id="11" name="Rectangle 10">
            <a:extLst>
              <a:ext uri="{FF2B5EF4-FFF2-40B4-BE49-F238E27FC236}">
                <a16:creationId xmlns:a16="http://schemas.microsoft.com/office/drawing/2014/main" xmlns="" id="{030E4066-A5E2-0FFC-ED43-91A460622BA0}"/>
              </a:ext>
            </a:extLst>
          </p:cNvPr>
          <p:cNvSpPr/>
          <p:nvPr/>
        </p:nvSpPr>
        <p:spPr>
          <a:xfrm>
            <a:off x="4507362" y="2732664"/>
            <a:ext cx="2789538" cy="2760871"/>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xmlns="" id="{8A068033-DB63-FC80-6A06-4685F4575ECA}"/>
              </a:ext>
            </a:extLst>
          </p:cNvPr>
          <p:cNvSpPr txBox="1"/>
          <p:nvPr/>
        </p:nvSpPr>
        <p:spPr>
          <a:xfrm>
            <a:off x="4588905" y="2786063"/>
            <a:ext cx="2579098" cy="2031325"/>
          </a:xfrm>
          <a:prstGeom prst="rect">
            <a:avLst/>
          </a:prstGeom>
          <a:noFill/>
        </p:spPr>
        <p:txBody>
          <a:bodyPr wrap="square">
            <a:spAutoFit/>
          </a:bodyPr>
          <a:lstStyle/>
          <a:p>
            <a:pPr marL="342900" indent="-342900" algn="r" rtl="1">
              <a:buFont typeface="+mj-lt"/>
              <a:buAutoNum type="arabicPeriod" startAt="6"/>
            </a:pPr>
            <a:r>
              <a:rPr lang="ar-EG" sz="1400" b="1" dirty="0"/>
              <a:t>التسويق بالمحتوى (</a:t>
            </a:r>
            <a:r>
              <a:rPr lang="en-US" sz="1400" b="1" dirty="0"/>
              <a:t>Content Marketing)</a:t>
            </a:r>
          </a:p>
          <a:p>
            <a:pPr algn="r" rtl="1"/>
            <a:endParaRPr lang="en-MY" sz="1400" b="1" dirty="0"/>
          </a:p>
          <a:p>
            <a:pPr algn="r" rtl="1"/>
            <a:r>
              <a:rPr lang="ar-EG" sz="1400" dirty="0"/>
              <a:t>يركز على إنتاج محتوى تعليمي وتثقيفي وجذاب يدعم القضية الاجتماعية، ويعزز فهم الجمهور ويحفّز التفاعل.</a:t>
            </a:r>
            <a:endParaRPr lang="en-US" sz="1400" dirty="0"/>
          </a:p>
          <a:p>
            <a:pPr algn="r" rtl="1"/>
            <a:r>
              <a:rPr lang="ar-EG" sz="1400" dirty="0"/>
              <a:t/>
            </a:r>
            <a:br>
              <a:rPr lang="ar-EG" sz="1400" dirty="0"/>
            </a:br>
            <a:r>
              <a:rPr lang="ar-EG" sz="1400" dirty="0">
                <a:solidFill>
                  <a:srgbClr val="C00000"/>
                </a:solidFill>
              </a:rPr>
              <a:t>مثال: إنتاج فيديوهات قصيرة تشرح خطوات الفحص المبكر للسرطان.</a:t>
            </a:r>
          </a:p>
        </p:txBody>
      </p:sp>
      <p:sp>
        <p:nvSpPr>
          <p:cNvPr id="16" name="Rectangle 15">
            <a:extLst>
              <a:ext uri="{FF2B5EF4-FFF2-40B4-BE49-F238E27FC236}">
                <a16:creationId xmlns:a16="http://schemas.microsoft.com/office/drawing/2014/main" xmlns="" id="{27892A21-8505-BA2B-8AB6-E35D6683F8FA}"/>
              </a:ext>
            </a:extLst>
          </p:cNvPr>
          <p:cNvSpPr/>
          <p:nvPr/>
        </p:nvSpPr>
        <p:spPr>
          <a:xfrm>
            <a:off x="1514178" y="2732664"/>
            <a:ext cx="2789538" cy="2760871"/>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a:extLst>
              <a:ext uri="{FF2B5EF4-FFF2-40B4-BE49-F238E27FC236}">
                <a16:creationId xmlns:a16="http://schemas.microsoft.com/office/drawing/2014/main" xmlns="" id="{493DA660-B352-55D3-A967-4B0605E2ED85}"/>
              </a:ext>
            </a:extLst>
          </p:cNvPr>
          <p:cNvSpPr txBox="1"/>
          <p:nvPr/>
        </p:nvSpPr>
        <p:spPr>
          <a:xfrm>
            <a:off x="1514177" y="2815880"/>
            <a:ext cx="2660641" cy="2246769"/>
          </a:xfrm>
          <a:prstGeom prst="rect">
            <a:avLst/>
          </a:prstGeom>
          <a:noFill/>
        </p:spPr>
        <p:txBody>
          <a:bodyPr wrap="square">
            <a:spAutoFit/>
          </a:bodyPr>
          <a:lstStyle/>
          <a:p>
            <a:pPr marL="342900" indent="-342900" algn="r" rtl="1">
              <a:buFont typeface="+mj-lt"/>
              <a:buAutoNum type="arabicPeriod" startAt="7"/>
            </a:pPr>
            <a:r>
              <a:rPr lang="ar-EG" sz="1400" b="1" dirty="0"/>
              <a:t> الفعاليات والأحداث (</a:t>
            </a:r>
            <a:r>
              <a:rPr lang="en-US" sz="1400" b="1" dirty="0"/>
              <a:t>Events and Experiences)</a:t>
            </a:r>
          </a:p>
          <a:p>
            <a:pPr marL="342900" indent="-342900" algn="r" rtl="1">
              <a:buAutoNum type="arabicPeriod" startAt="7"/>
            </a:pPr>
            <a:endParaRPr lang="en-MY" sz="1400" b="1" dirty="0"/>
          </a:p>
          <a:p>
            <a:pPr algn="r" rtl="1"/>
            <a:r>
              <a:rPr lang="ar-EG" sz="1400" dirty="0"/>
              <a:t>تنظيم الفعاليات المجتمعية والمعارض والحملات الميدانية التي تتيح التواصل المباشر مع الجمهور، وتعزز التجربة الشخصية والتفاعل الحي.</a:t>
            </a:r>
            <a:endParaRPr lang="en-US" sz="1400" dirty="0"/>
          </a:p>
          <a:p>
            <a:pPr algn="r" rtl="1"/>
            <a:r>
              <a:rPr lang="ar-EG" sz="1400" dirty="0"/>
              <a:t/>
            </a:r>
            <a:br>
              <a:rPr lang="ar-EG" sz="1400" dirty="0"/>
            </a:br>
            <a:r>
              <a:rPr lang="ar-EG" sz="1400" dirty="0">
                <a:solidFill>
                  <a:srgbClr val="C00000"/>
                </a:solidFill>
              </a:rPr>
              <a:t>مثال: إقامة يوم مفتوح للتبرع بالدم في المراكز التجاري</a:t>
            </a:r>
          </a:p>
        </p:txBody>
      </p:sp>
      <p:pic>
        <p:nvPicPr>
          <p:cNvPr id="3" name="Picture 2">
            <a:extLst>
              <a:ext uri="{FF2B5EF4-FFF2-40B4-BE49-F238E27FC236}">
                <a16:creationId xmlns:a16="http://schemas.microsoft.com/office/drawing/2014/main" xmlns="" id="{4E6E31D5-7621-E09C-1878-D68BE4565806}"/>
              </a:ext>
            </a:extLst>
          </p:cNvPr>
          <p:cNvPicPr>
            <a:picLocks noChangeAspect="1"/>
          </p:cNvPicPr>
          <p:nvPr/>
        </p:nvPicPr>
        <p:blipFill>
          <a:blip r:embed="rId3"/>
          <a:stretch>
            <a:fillRect/>
          </a:stretch>
        </p:blipFill>
        <p:spPr>
          <a:xfrm>
            <a:off x="6496334" y="5566865"/>
            <a:ext cx="3221210" cy="1159120"/>
          </a:xfrm>
          <a:prstGeom prst="rect">
            <a:avLst/>
          </a:prstGeom>
        </p:spPr>
      </p:pic>
      <p:pic>
        <p:nvPicPr>
          <p:cNvPr id="14" name="Picture 13">
            <a:extLst>
              <a:ext uri="{FF2B5EF4-FFF2-40B4-BE49-F238E27FC236}">
                <a16:creationId xmlns:a16="http://schemas.microsoft.com/office/drawing/2014/main" xmlns="" id="{4E1FFE4E-13CB-A955-5A8C-6629FBEA12A8}"/>
              </a:ext>
            </a:extLst>
          </p:cNvPr>
          <p:cNvPicPr>
            <a:picLocks noChangeAspect="1"/>
          </p:cNvPicPr>
          <p:nvPr/>
        </p:nvPicPr>
        <p:blipFill>
          <a:blip r:embed="rId4"/>
          <a:stretch>
            <a:fillRect/>
          </a:stretch>
        </p:blipFill>
        <p:spPr>
          <a:xfrm>
            <a:off x="1907868" y="5587149"/>
            <a:ext cx="3332872" cy="1177235"/>
          </a:xfrm>
          <a:prstGeom prst="rect">
            <a:avLst/>
          </a:prstGeom>
        </p:spPr>
      </p:pic>
    </p:spTree>
    <p:extLst>
      <p:ext uri="{BB962C8B-B14F-4D97-AF65-F5344CB8AC3E}">
        <p14:creationId xmlns:p14="http://schemas.microsoft.com/office/powerpoint/2010/main" val="38455896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311B020-52EF-E175-6D5D-C439D651308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57C23E6-16B3-AD64-97D7-DA4848D5E68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55948CC2-2A0A-C4CC-F056-0359395F029E}"/>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B72D7D8E-1B23-4989-6E04-0B41D4ADA4B0}"/>
              </a:ext>
            </a:extLst>
          </p:cNvPr>
          <p:cNvSpPr/>
          <p:nvPr/>
        </p:nvSpPr>
        <p:spPr>
          <a:xfrm>
            <a:off x="1191694" y="1595804"/>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i="1" dirty="0"/>
              <a:t>الفائدة:</a:t>
            </a:r>
            <a:r>
              <a:rPr lang="ar-EG" dirty="0"/>
              <a:t> تضمن هذه الأدوات تنفيذ الحملة بسلاسة، وتقسيم الجهد الزمني على الفريق، دون ارتباك أو تكرار.</a:t>
            </a:r>
            <a:endParaRPr lang="en-US" dirty="0"/>
          </a:p>
        </p:txBody>
      </p:sp>
      <p:pic>
        <p:nvPicPr>
          <p:cNvPr id="5" name="Graphic 21">
            <a:extLst>
              <a:ext uri="{FF2B5EF4-FFF2-40B4-BE49-F238E27FC236}">
                <a16:creationId xmlns:a16="http://schemas.microsoft.com/office/drawing/2014/main" xmlns="" id="{AF476F32-E17D-E186-E1D9-0CA3FEC375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89FB1C97-6A0C-C99B-3DB5-15CC794ACB54}"/>
              </a:ext>
            </a:extLst>
          </p:cNvPr>
          <p:cNvSpPr txBox="1"/>
          <p:nvPr/>
        </p:nvSpPr>
        <p:spPr>
          <a:xfrm>
            <a:off x="1862672" y="1970602"/>
            <a:ext cx="8466655" cy="523220"/>
          </a:xfrm>
          <a:prstGeom prst="rect">
            <a:avLst/>
          </a:prstGeom>
          <a:noFill/>
        </p:spPr>
        <p:txBody>
          <a:bodyPr wrap="square" rtlCol="0">
            <a:spAutoFit/>
          </a:bodyPr>
          <a:lstStyle/>
          <a:p>
            <a:pPr lvl="0" algn="r" rtl="1"/>
            <a:r>
              <a:rPr lang="ar-EG" sz="2800" b="1" dirty="0">
                <a:latin typeface="+mj-lt"/>
              </a:rPr>
              <a:t>1.</a:t>
            </a:r>
            <a:r>
              <a:rPr lang="ar-JO" sz="2800" b="1" dirty="0">
                <a:latin typeface="+mj-lt"/>
              </a:rPr>
              <a:t>5</a:t>
            </a:r>
            <a:r>
              <a:rPr lang="ar-EG" sz="2800" b="1" dirty="0">
                <a:latin typeface="+mj-lt"/>
              </a:rPr>
              <a:t> أهمية الاتصالات التسويقية المتكاملة</a:t>
            </a:r>
            <a:r>
              <a:rPr lang="en-MY" sz="2800" b="1" dirty="0">
                <a:latin typeface="+mj-lt"/>
              </a:rPr>
              <a:t> </a:t>
            </a:r>
            <a:r>
              <a:rPr lang="ar-EG" sz="2800" b="1" dirty="0">
                <a:latin typeface="+mj-lt"/>
              </a:rPr>
              <a:t>في التسويق الاجتماعي</a:t>
            </a:r>
            <a:endParaRPr lang="en-US" sz="2800" b="1" dirty="0">
              <a:latin typeface="+mj-lt"/>
            </a:endParaRPr>
          </a:p>
        </p:txBody>
      </p:sp>
      <p:sp>
        <p:nvSpPr>
          <p:cNvPr id="9" name="Rectangle 8">
            <a:extLst>
              <a:ext uri="{FF2B5EF4-FFF2-40B4-BE49-F238E27FC236}">
                <a16:creationId xmlns:a16="http://schemas.microsoft.com/office/drawing/2014/main" xmlns="" id="{39E6EC83-752A-1F6E-D43E-3156BEC75522}"/>
              </a:ext>
            </a:extLst>
          </p:cNvPr>
          <p:cNvSpPr/>
          <p:nvPr/>
        </p:nvSpPr>
        <p:spPr>
          <a:xfrm>
            <a:off x="6210998" y="2815221"/>
            <a:ext cx="2789538" cy="1975441"/>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xmlns="" id="{5203976E-32A7-98E4-E6C0-F9493CD987D5}"/>
              </a:ext>
            </a:extLst>
          </p:cNvPr>
          <p:cNvSpPr txBox="1"/>
          <p:nvPr/>
        </p:nvSpPr>
        <p:spPr>
          <a:xfrm>
            <a:off x="6210998" y="2898437"/>
            <a:ext cx="2660641" cy="1600438"/>
          </a:xfrm>
          <a:prstGeom prst="rect">
            <a:avLst/>
          </a:prstGeom>
          <a:noFill/>
        </p:spPr>
        <p:txBody>
          <a:bodyPr wrap="square">
            <a:spAutoFit/>
          </a:bodyPr>
          <a:lstStyle/>
          <a:p>
            <a:pPr marL="342900" indent="-342900" algn="r" rtl="1">
              <a:buFont typeface="+mj-lt"/>
              <a:buAutoNum type="arabicPeriod"/>
            </a:pPr>
            <a:r>
              <a:rPr lang="ar-EG" sz="1400" b="1" dirty="0"/>
              <a:t> زيادة الوعي (</a:t>
            </a:r>
            <a:r>
              <a:rPr lang="en-US" sz="1400" b="1" dirty="0"/>
              <a:t>Awareness Raising)</a:t>
            </a:r>
          </a:p>
          <a:p>
            <a:pPr marL="342900" indent="-342900" algn="r" rtl="1">
              <a:buAutoNum type="arabicPeriod"/>
            </a:pPr>
            <a:endParaRPr lang="en-MY" sz="1400" b="1" dirty="0"/>
          </a:p>
          <a:p>
            <a:pPr algn="r" rtl="1"/>
            <a:r>
              <a:rPr lang="ar-EG" sz="1400" dirty="0"/>
              <a:t>تساهم في نشر الرسالة الاجتماعية عبر قنوات متعددة، مما يؤدي إلى تغطية أوسع وتأثير أكبر على شرائح متنوعة من الجمهور.</a:t>
            </a:r>
          </a:p>
        </p:txBody>
      </p:sp>
      <p:sp>
        <p:nvSpPr>
          <p:cNvPr id="12" name="Rectangle 11">
            <a:extLst>
              <a:ext uri="{FF2B5EF4-FFF2-40B4-BE49-F238E27FC236}">
                <a16:creationId xmlns:a16="http://schemas.microsoft.com/office/drawing/2014/main" xmlns="" id="{07B84E22-0D06-12D9-2EC2-1D8E4FEA4DF5}"/>
              </a:ext>
            </a:extLst>
          </p:cNvPr>
          <p:cNvSpPr/>
          <p:nvPr/>
        </p:nvSpPr>
        <p:spPr>
          <a:xfrm>
            <a:off x="3217814" y="2815222"/>
            <a:ext cx="2789538" cy="1975440"/>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xmlns="" id="{2F2BF3D1-3F9F-414B-DB5B-0ED8BAD6B9D6}"/>
              </a:ext>
            </a:extLst>
          </p:cNvPr>
          <p:cNvSpPr txBox="1"/>
          <p:nvPr/>
        </p:nvSpPr>
        <p:spPr>
          <a:xfrm>
            <a:off x="3299357" y="2868620"/>
            <a:ext cx="2579098" cy="1815882"/>
          </a:xfrm>
          <a:prstGeom prst="rect">
            <a:avLst/>
          </a:prstGeom>
          <a:noFill/>
        </p:spPr>
        <p:txBody>
          <a:bodyPr wrap="square">
            <a:spAutoFit/>
          </a:bodyPr>
          <a:lstStyle/>
          <a:p>
            <a:pPr marL="342900" indent="-342900" algn="r" rtl="1">
              <a:buFont typeface="+mj-lt"/>
              <a:buAutoNum type="arabicPeriod"/>
            </a:pPr>
            <a:r>
              <a:rPr lang="ar-EG" sz="1400" b="1" dirty="0"/>
              <a:t> تعزيز التأثير في السلوك (</a:t>
            </a:r>
            <a:r>
              <a:rPr lang="en-US" sz="1400" b="1" dirty="0"/>
              <a:t>Behavioral Change</a:t>
            </a:r>
            <a:r>
              <a:rPr lang="ar-JO" sz="1400" b="1" dirty="0"/>
              <a:t>)</a:t>
            </a:r>
            <a:endParaRPr lang="en-US" sz="1400" b="1" dirty="0"/>
          </a:p>
          <a:p>
            <a:pPr algn="r" rtl="1"/>
            <a:endParaRPr lang="en-MY" sz="1400" b="1" dirty="0"/>
          </a:p>
          <a:p>
            <a:pPr algn="r" rtl="1"/>
            <a:r>
              <a:rPr lang="ar-EG" sz="1400" dirty="0"/>
              <a:t>من خلال تكرار الرسائل وتقديمها بصيغ مختلفة، يمكن لـ </a:t>
            </a:r>
            <a:r>
              <a:rPr lang="en-MY" sz="1400" dirty="0"/>
              <a:t>IMC </a:t>
            </a:r>
            <a:r>
              <a:rPr lang="ar-EG" sz="1400" dirty="0"/>
              <a:t>أن تؤثر في اتجاهات الأفراد ومواقفهم، مما يُسهم في تعديل أو تبنّي سلوكيات صحية أو مجتمعية إيجابية.</a:t>
            </a:r>
          </a:p>
          <a:p>
            <a:pPr algn="r" rtl="1"/>
            <a:r>
              <a:rPr lang="ar-EG" sz="1400" dirty="0">
                <a:solidFill>
                  <a:srgbClr val="C00000"/>
                </a:solidFill>
              </a:rPr>
              <a:t>.</a:t>
            </a:r>
          </a:p>
        </p:txBody>
      </p:sp>
      <p:pic>
        <p:nvPicPr>
          <p:cNvPr id="15" name="Picture 14">
            <a:extLst>
              <a:ext uri="{FF2B5EF4-FFF2-40B4-BE49-F238E27FC236}">
                <a16:creationId xmlns:a16="http://schemas.microsoft.com/office/drawing/2014/main" xmlns="" id="{9B946160-EC2D-C989-6287-A88A50F8BF32}"/>
              </a:ext>
            </a:extLst>
          </p:cNvPr>
          <p:cNvPicPr>
            <a:picLocks noChangeAspect="1"/>
          </p:cNvPicPr>
          <p:nvPr/>
        </p:nvPicPr>
        <p:blipFill>
          <a:blip r:embed="rId3"/>
          <a:stretch>
            <a:fillRect/>
          </a:stretch>
        </p:blipFill>
        <p:spPr>
          <a:xfrm>
            <a:off x="7605767" y="4610269"/>
            <a:ext cx="1886103" cy="1600438"/>
          </a:xfrm>
          <a:prstGeom prst="rect">
            <a:avLst/>
          </a:prstGeom>
        </p:spPr>
      </p:pic>
      <p:pic>
        <p:nvPicPr>
          <p:cNvPr id="17" name="Picture 16">
            <a:extLst>
              <a:ext uri="{FF2B5EF4-FFF2-40B4-BE49-F238E27FC236}">
                <a16:creationId xmlns:a16="http://schemas.microsoft.com/office/drawing/2014/main" xmlns="" id="{3361D4A8-99A1-675D-3B29-70786D61CA76}"/>
              </a:ext>
            </a:extLst>
          </p:cNvPr>
          <p:cNvPicPr>
            <a:picLocks noChangeAspect="1"/>
          </p:cNvPicPr>
          <p:nvPr/>
        </p:nvPicPr>
        <p:blipFill>
          <a:blip r:embed="rId4"/>
          <a:stretch>
            <a:fillRect/>
          </a:stretch>
        </p:blipFill>
        <p:spPr>
          <a:xfrm>
            <a:off x="2393807" y="4552100"/>
            <a:ext cx="1720438" cy="1716777"/>
          </a:xfrm>
          <a:prstGeom prst="rect">
            <a:avLst/>
          </a:prstGeom>
        </p:spPr>
      </p:pic>
    </p:spTree>
    <p:extLst>
      <p:ext uri="{BB962C8B-B14F-4D97-AF65-F5344CB8AC3E}">
        <p14:creationId xmlns:p14="http://schemas.microsoft.com/office/powerpoint/2010/main" val="40665386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05B0E7D-ADEB-81EF-3BEF-CC8FA99272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9755F099-836F-3A9C-6889-1F39303F3CE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04684C91-5FEC-7F3C-546F-F83D4CF4CBE9}"/>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00127DA3-AEA2-B512-D806-FA775F06D771}"/>
              </a:ext>
            </a:extLst>
          </p:cNvPr>
          <p:cNvSpPr/>
          <p:nvPr/>
        </p:nvSpPr>
        <p:spPr>
          <a:xfrm>
            <a:off x="977884" y="1511461"/>
            <a:ext cx="9345750" cy="4241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C1C48139-E825-A505-CCCC-BA253C97E0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5CB0D525-AD28-4702-BF1C-3532F4F392AD}"/>
              </a:ext>
            </a:extLst>
          </p:cNvPr>
          <p:cNvSpPr txBox="1"/>
          <p:nvPr/>
        </p:nvSpPr>
        <p:spPr>
          <a:xfrm>
            <a:off x="1032414" y="2002996"/>
            <a:ext cx="8466655" cy="523220"/>
          </a:xfrm>
          <a:prstGeom prst="rect">
            <a:avLst/>
          </a:prstGeom>
          <a:noFill/>
        </p:spPr>
        <p:txBody>
          <a:bodyPr wrap="square" rtlCol="0">
            <a:spAutoFit/>
          </a:bodyPr>
          <a:lstStyle/>
          <a:p>
            <a:pPr lvl="0" algn="r" rtl="1"/>
            <a:r>
              <a:rPr lang="ar-JO" sz="2800" b="1" dirty="0">
                <a:latin typeface="+mj-lt"/>
              </a:rPr>
              <a:t>1</a:t>
            </a:r>
            <a:r>
              <a:rPr lang="ar-EG" sz="2800" b="1" dirty="0">
                <a:latin typeface="+mj-lt"/>
              </a:rPr>
              <a:t>.</a:t>
            </a:r>
            <a:r>
              <a:rPr lang="ar-JO" sz="2800" b="1" dirty="0">
                <a:latin typeface="+mj-lt"/>
              </a:rPr>
              <a:t>6 </a:t>
            </a:r>
            <a:r>
              <a:rPr lang="ar-EG" sz="2800" b="1" dirty="0">
                <a:latin typeface="+mj-lt"/>
              </a:rPr>
              <a:t> </a:t>
            </a:r>
            <a:r>
              <a:rPr lang="ar-EG" sz="2800" b="1" dirty="0"/>
              <a:t>نموذج تطبيقي لحملة تسويق اجتماعي متكاملة</a:t>
            </a:r>
            <a:endParaRPr lang="en-US" sz="2800" b="1" dirty="0">
              <a:latin typeface="+mj-lt"/>
            </a:endParaRPr>
          </a:p>
        </p:txBody>
      </p:sp>
      <p:sp>
        <p:nvSpPr>
          <p:cNvPr id="2" name="Oval 1">
            <a:extLst>
              <a:ext uri="{FF2B5EF4-FFF2-40B4-BE49-F238E27FC236}">
                <a16:creationId xmlns:a16="http://schemas.microsoft.com/office/drawing/2014/main" xmlns="" id="{FEFB1B11-1BEA-AE53-350D-4E7C233E81F9}"/>
              </a:ext>
            </a:extLst>
          </p:cNvPr>
          <p:cNvSpPr/>
          <p:nvPr/>
        </p:nvSpPr>
        <p:spPr>
          <a:xfrm>
            <a:off x="4174283" y="3569195"/>
            <a:ext cx="496957" cy="523220"/>
          </a:xfrm>
          <a:prstGeom prst="ellipse">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4AF09743-78BE-099A-3476-4E6C4321DA3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53948" y="3621618"/>
            <a:ext cx="337625" cy="337625"/>
          </a:xfrm>
          <a:prstGeom prst="rect">
            <a:avLst/>
          </a:prstGeom>
        </p:spPr>
      </p:pic>
      <p:sp>
        <p:nvSpPr>
          <p:cNvPr id="8" name="Oval 7">
            <a:extLst>
              <a:ext uri="{FF2B5EF4-FFF2-40B4-BE49-F238E27FC236}">
                <a16:creationId xmlns:a16="http://schemas.microsoft.com/office/drawing/2014/main" xmlns="" id="{B2F00DC8-53A7-07C6-DEED-D54956514FD5}"/>
              </a:ext>
            </a:extLst>
          </p:cNvPr>
          <p:cNvSpPr/>
          <p:nvPr/>
        </p:nvSpPr>
        <p:spPr>
          <a:xfrm>
            <a:off x="8532433" y="2962038"/>
            <a:ext cx="496957" cy="523220"/>
          </a:xfrm>
          <a:prstGeom prst="ellipse">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xmlns="" id="{B1CC68EF-560D-717B-DDF0-EEC9138872D5}"/>
              </a:ext>
            </a:extLst>
          </p:cNvPr>
          <p:cNvSpPr/>
          <p:nvPr/>
        </p:nvSpPr>
        <p:spPr>
          <a:xfrm>
            <a:off x="8546864" y="4151061"/>
            <a:ext cx="496957" cy="523220"/>
          </a:xfrm>
          <a:prstGeom prst="ellipse">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xmlns="" id="{927AACB4-E9CC-6001-6DAD-09F571F8A19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67467" y="3040095"/>
            <a:ext cx="426887" cy="426887"/>
          </a:xfrm>
          <a:prstGeom prst="rect">
            <a:avLst/>
          </a:prstGeom>
        </p:spPr>
      </p:pic>
      <p:pic>
        <p:nvPicPr>
          <p:cNvPr id="19" name="Picture 18">
            <a:extLst>
              <a:ext uri="{FF2B5EF4-FFF2-40B4-BE49-F238E27FC236}">
                <a16:creationId xmlns:a16="http://schemas.microsoft.com/office/drawing/2014/main" xmlns="" id="{13801285-7A38-6D23-8501-4D4CB7E1286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586899" y="4186731"/>
            <a:ext cx="437107" cy="437107"/>
          </a:xfrm>
          <a:prstGeom prst="rect">
            <a:avLst/>
          </a:prstGeom>
        </p:spPr>
      </p:pic>
      <p:sp>
        <p:nvSpPr>
          <p:cNvPr id="20" name="Rectangle 3">
            <a:extLst>
              <a:ext uri="{FF2B5EF4-FFF2-40B4-BE49-F238E27FC236}">
                <a16:creationId xmlns:a16="http://schemas.microsoft.com/office/drawing/2014/main" xmlns="" id="{29B8053B-1CF4-2A7C-E90D-A8B64D3CA0E7}"/>
              </a:ext>
            </a:extLst>
          </p:cNvPr>
          <p:cNvSpPr>
            <a:spLocks noChangeArrowheads="1"/>
          </p:cNvSpPr>
          <p:nvPr/>
        </p:nvSpPr>
        <p:spPr bwMode="auto">
          <a:xfrm>
            <a:off x="4488668" y="2982615"/>
            <a:ext cx="3831870" cy="815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1" eaLnBrk="0" fontAlgn="base" latinLnBrk="0" hangingPunct="0">
              <a:lnSpc>
                <a:spcPct val="100000"/>
              </a:lnSpc>
              <a:spcBef>
                <a:spcPct val="0"/>
              </a:spcBef>
              <a:spcAft>
                <a:spcPct val="0"/>
              </a:spcAft>
              <a:buClrTx/>
              <a:buSzTx/>
              <a:buFontTx/>
              <a:buNone/>
              <a:tabLst/>
            </a:pPr>
            <a:r>
              <a:rPr kumimoji="0" lang="ar-SA"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الفئة المستهدفة</a:t>
            </a:r>
            <a:r>
              <a:rPr kumimoji="0" lang="en-US" sz="1400" b="1" i="0" u="none" strike="noStrike" cap="none" normalizeH="0" baseline="0" dirty="0">
                <a:ln>
                  <a:noFill/>
                </a:ln>
                <a:solidFill>
                  <a:schemeClr val="tx1"/>
                </a:solidFill>
                <a:effectLst/>
                <a:latin typeface="Arial" panose="020B0604020202020204" pitchFamily="34" charset="0"/>
              </a:rPr>
              <a:t>:</a:t>
            </a: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ar-SA"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السائقون من الجنسين، خصوصًا الشباب من عمر 18 إلى 35 عامًا</a:t>
            </a:r>
            <a:r>
              <a:rPr kumimoji="0" 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100" b="0" i="0" u="none" strike="noStrike" cap="none" normalizeH="0" baseline="0" dirty="0">
              <a:ln>
                <a:noFill/>
              </a:ln>
              <a:solidFill>
                <a:schemeClr val="tx1"/>
              </a:solidFill>
              <a:effectLst/>
              <a:latin typeface="Arial" panose="020B0604020202020204"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ar-SA"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مستخدمو الطرق السريعة والمناطق ذات الكثافة المرورية</a:t>
            </a:r>
            <a:r>
              <a:rPr kumimoji="0" lang="en-US"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100" b="0" i="0" u="none" strike="noStrike" cap="none" normalizeH="0" baseline="0" dirty="0">
              <a:ln>
                <a:noFill/>
              </a:ln>
              <a:solidFill>
                <a:schemeClr val="tx1"/>
              </a:solidFill>
              <a:effectLst/>
              <a:latin typeface="Arial" panose="020B0604020202020204" pitchFamily="34" charset="0"/>
            </a:endParaRPr>
          </a:p>
          <a:p>
            <a:pPr marL="0" marR="0" lvl="0" indent="0" algn="just" defTabSz="914400" rtl="1" eaLnBrk="0" fontAlgn="base" latinLnBrk="0" hangingPunct="0">
              <a:lnSpc>
                <a:spcPct val="100000"/>
              </a:lnSpc>
              <a:spcBef>
                <a:spcPct val="0"/>
              </a:spcBef>
              <a:spcAft>
                <a:spcPct val="0"/>
              </a:spcAft>
              <a:buClrTx/>
              <a:buSzTx/>
              <a:buFontTx/>
              <a:buNone/>
              <a:tabLst/>
            </a:pPr>
            <a:endParaRPr kumimoji="0" lang="en-US" sz="1100" b="0" i="0" u="none" strike="noStrike" cap="none" normalizeH="0" baseline="0" dirty="0">
              <a:ln>
                <a:noFill/>
              </a:ln>
              <a:solidFill>
                <a:schemeClr val="tx1"/>
              </a:solidFill>
              <a:effectLst/>
              <a:latin typeface="Arial" panose="020B0604020202020204" pitchFamily="34" charset="0"/>
            </a:endParaRPr>
          </a:p>
        </p:txBody>
      </p:sp>
      <p:sp>
        <p:nvSpPr>
          <p:cNvPr id="21" name="Rectangle 1">
            <a:extLst>
              <a:ext uri="{FF2B5EF4-FFF2-40B4-BE49-F238E27FC236}">
                <a16:creationId xmlns:a16="http://schemas.microsoft.com/office/drawing/2014/main" xmlns="" id="{A16EB0C2-9E95-F7D4-5218-1CA6F0F7E39D}"/>
              </a:ext>
            </a:extLst>
          </p:cNvPr>
          <p:cNvSpPr>
            <a:spLocks noChangeArrowheads="1"/>
          </p:cNvSpPr>
          <p:nvPr/>
        </p:nvSpPr>
        <p:spPr bwMode="auto">
          <a:xfrm>
            <a:off x="5744093" y="4000975"/>
            <a:ext cx="2664260" cy="692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الهدف الرئيسي للحملة</a:t>
            </a:r>
            <a:r>
              <a:rPr kumimoji="0" lang="en-US" sz="1400" b="1" i="0" u="none" strike="noStrike" cap="none" normalizeH="0" baseline="0" dirty="0">
                <a:ln>
                  <a:noFill/>
                </a:ln>
                <a:solidFill>
                  <a:schemeClr val="tx1"/>
                </a:solidFill>
                <a:effectLst/>
                <a:latin typeface="Arial" panose="020B0604020202020204" pitchFamily="34" charset="0"/>
              </a:rPr>
              <a:t>:</a:t>
            </a:r>
          </a:p>
          <a:p>
            <a:pPr marL="0" marR="0" lvl="0" indent="0" algn="r" defTabSz="914400" rtl="1" eaLnBrk="0" fontAlgn="base" latinLnBrk="0" hangingPunct="0">
              <a:lnSpc>
                <a:spcPct val="100000"/>
              </a:lnSpc>
              <a:spcBef>
                <a:spcPct val="0"/>
              </a:spcBef>
              <a:spcAft>
                <a:spcPct val="0"/>
              </a:spcAft>
              <a:buClrTx/>
              <a:buSzTx/>
              <a:buFontTx/>
              <a:buNone/>
              <a:tabLst/>
            </a:pPr>
            <a:r>
              <a:rPr kumimoji="0" lang="ar-SA" sz="11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الحد من الحوادث الناتجة عن السرعة الزائدة وتشجيع السائقين على الالتزام بالسرعة القانونية</a:t>
            </a:r>
            <a:r>
              <a:rPr kumimoji="0" lang="en-US"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400" b="0" i="0" u="none" strike="noStrike" cap="none" normalizeH="0" baseline="0" dirty="0">
              <a:ln>
                <a:noFill/>
              </a:ln>
              <a:solidFill>
                <a:schemeClr val="tx1"/>
              </a:solidFill>
              <a:effectLst/>
              <a:latin typeface="Arial" panose="020B0604020202020204" pitchFamily="34" charset="0"/>
            </a:endParaRPr>
          </a:p>
        </p:txBody>
      </p:sp>
      <p:sp>
        <p:nvSpPr>
          <p:cNvPr id="22" name="Rectangle 1">
            <a:extLst>
              <a:ext uri="{FF2B5EF4-FFF2-40B4-BE49-F238E27FC236}">
                <a16:creationId xmlns:a16="http://schemas.microsoft.com/office/drawing/2014/main" xmlns="" id="{BE25ADA8-D4DA-7482-C96B-0E394416F6C0}"/>
              </a:ext>
            </a:extLst>
          </p:cNvPr>
          <p:cNvSpPr>
            <a:spLocks noChangeArrowheads="1"/>
          </p:cNvSpPr>
          <p:nvPr/>
        </p:nvSpPr>
        <p:spPr bwMode="auto">
          <a:xfrm>
            <a:off x="1868366" y="3621618"/>
            <a:ext cx="218701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 الرسالة الرئيسية للحملة:</a:t>
            </a:r>
          </a:p>
          <a:p>
            <a:pPr marL="0" marR="0" lvl="0" indent="0" algn="r" defTabSz="914400" rtl="1" eaLnBrk="0" fontAlgn="base" latinLnBrk="0" hangingPunct="0">
              <a:lnSpc>
                <a:spcPct val="100000"/>
              </a:lnSpc>
              <a:spcBef>
                <a:spcPct val="0"/>
              </a:spcBef>
              <a:spcAft>
                <a:spcPct val="0"/>
              </a:spcAft>
              <a:buClrTx/>
              <a:buSzTx/>
              <a:buFontTx/>
              <a:buNone/>
              <a:tabLst/>
            </a:pPr>
            <a:r>
              <a:rPr lang="ar-SA" sz="1100" dirty="0">
                <a:latin typeface="Arial" panose="020B0604020202020204" pitchFamily="34" charset="0"/>
                <a:cs typeface="Arial" panose="020B0604020202020204" pitchFamily="34" charset="0"/>
              </a:rPr>
              <a:t>"كل ثانية توفرها بالسرعة، قد تكلّفك حياتك أو حياة غيرك."</a:t>
            </a:r>
          </a:p>
        </p:txBody>
      </p:sp>
    </p:spTree>
    <p:extLst>
      <p:ext uri="{BB962C8B-B14F-4D97-AF65-F5344CB8AC3E}">
        <p14:creationId xmlns:p14="http://schemas.microsoft.com/office/powerpoint/2010/main" val="16025709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859F6BA-B621-131C-F602-BF56CB49DBF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AA291827-579F-52C4-46D0-A7D56BBC3A8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7D8488B3-EEC6-4937-AB29-8CCD6D0D1591}"/>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DF87CDB-D13E-F913-0D7C-232CFE61BCA4}"/>
              </a:ext>
            </a:extLst>
          </p:cNvPr>
          <p:cNvSpPr/>
          <p:nvPr/>
        </p:nvSpPr>
        <p:spPr>
          <a:xfrm>
            <a:off x="850436" y="1622962"/>
            <a:ext cx="9345750" cy="4241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388D8456-8EB6-0E93-A186-016D3FD1A1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067191BE-B2BA-3465-85D1-C6E8410AD0FA}"/>
              </a:ext>
            </a:extLst>
          </p:cNvPr>
          <p:cNvSpPr txBox="1"/>
          <p:nvPr/>
        </p:nvSpPr>
        <p:spPr>
          <a:xfrm>
            <a:off x="1239566" y="1916422"/>
            <a:ext cx="8466655" cy="523220"/>
          </a:xfrm>
          <a:prstGeom prst="rect">
            <a:avLst/>
          </a:prstGeom>
          <a:noFill/>
        </p:spPr>
        <p:txBody>
          <a:bodyPr wrap="square" rtlCol="0">
            <a:spAutoFit/>
          </a:bodyPr>
          <a:lstStyle/>
          <a:p>
            <a:pPr algn="r" rtl="1"/>
            <a:r>
              <a:rPr lang="ar-EG" sz="2800" b="1" dirty="0">
                <a:latin typeface="+mj-lt"/>
              </a:rPr>
              <a:t>1.7 </a:t>
            </a:r>
            <a:r>
              <a:rPr lang="ar-EG" sz="2800" b="1" dirty="0"/>
              <a:t>مثال عملي: بناء نموذج استبيان لتقييم رضا العملاء</a:t>
            </a:r>
          </a:p>
        </p:txBody>
      </p:sp>
      <p:sp>
        <p:nvSpPr>
          <p:cNvPr id="2" name="Rectangle 1">
            <a:extLst>
              <a:ext uri="{FF2B5EF4-FFF2-40B4-BE49-F238E27FC236}">
                <a16:creationId xmlns:a16="http://schemas.microsoft.com/office/drawing/2014/main" xmlns="" id="{D896D4D0-0AD7-9713-AC22-64E7E2DF4AEA}"/>
              </a:ext>
            </a:extLst>
          </p:cNvPr>
          <p:cNvSpPr/>
          <p:nvPr/>
        </p:nvSpPr>
        <p:spPr>
          <a:xfrm>
            <a:off x="2626177" y="2815221"/>
            <a:ext cx="7254801" cy="2419817"/>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1"/>
          <p:cNvSpPr>
            <a:spLocks noChangeArrowheads="1"/>
          </p:cNvSpPr>
          <p:nvPr/>
        </p:nvSpPr>
        <p:spPr bwMode="auto">
          <a:xfrm>
            <a:off x="2989004" y="2944780"/>
            <a:ext cx="5942321"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Char char="•"/>
              <a:tabLst/>
            </a:pPr>
            <a:r>
              <a:rPr kumimoji="0" lang="ar-EG"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هدف: قياس رضا العملاء عن خدمة معينة</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المكونات: أسئلة عن جودة الخدمة، سرعة الرد، تجربة المستخدم، مقترحات تحسين</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نوع النموذج: استبيان إلكتروني</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التصميم: أسئلة اختيار من متعدد، تقييم من 1 إلى 5، وسؤال مفتوح</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التجريب: إرسال الاستبيان لمجموعة صغيرة من العملاء</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التطبيق: نشر الاستبيان للجميع وتحليل النتائج</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p:txBody>
      </p:sp>
      <p:pic>
        <p:nvPicPr>
          <p:cNvPr id="10" name="Picture 9"/>
          <p:cNvPicPr>
            <a:picLocks noChangeAspect="1"/>
          </p:cNvPicPr>
          <p:nvPr/>
        </p:nvPicPr>
        <p:blipFill>
          <a:blip r:embed="rId3"/>
          <a:stretch>
            <a:fillRect/>
          </a:stretch>
        </p:blipFill>
        <p:spPr>
          <a:xfrm>
            <a:off x="-911640" y="3134098"/>
            <a:ext cx="3086453" cy="1945186"/>
          </a:xfrm>
          <a:prstGeom prst="rect">
            <a:avLst/>
          </a:prstGeom>
        </p:spPr>
      </p:pic>
    </p:spTree>
    <p:extLst>
      <p:ext uri="{BB962C8B-B14F-4D97-AF65-F5344CB8AC3E}">
        <p14:creationId xmlns:p14="http://schemas.microsoft.com/office/powerpoint/2010/main" val="37774660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الخامسة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476763" y="5027146"/>
            <a:ext cx="5091312" cy="523220"/>
          </a:xfrm>
          <a:prstGeom prst="rect">
            <a:avLst/>
          </a:prstGeom>
          <a:noFill/>
        </p:spPr>
        <p:txBody>
          <a:bodyPr wrap="square">
            <a:spAutoFit/>
          </a:bodyPr>
          <a:lstStyle/>
          <a:p>
            <a:pPr algn="r" rtl="1"/>
            <a:r>
              <a:rPr lang="ar-EG" sz="2800" b="1" dirty="0"/>
              <a:t>2. أدوات التقييم والمتابعة</a:t>
            </a:r>
          </a:p>
        </p:txBody>
      </p:sp>
    </p:spTree>
    <p:extLst>
      <p:ext uri="{BB962C8B-B14F-4D97-AF65-F5344CB8AC3E}">
        <p14:creationId xmlns:p14="http://schemas.microsoft.com/office/powerpoint/2010/main" val="3701771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FC3A9AC-141A-D92D-2668-F7F1F2E300D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3089C50-1ABC-7C8C-9AB1-F4587D26962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C4CAB52-B2B4-E005-8C17-A2D375EAD532}"/>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27621B9-37DF-3CFE-14BF-38811AE7A8A9}"/>
              </a:ext>
            </a:extLst>
          </p:cNvPr>
          <p:cNvSpPr/>
          <p:nvPr/>
        </p:nvSpPr>
        <p:spPr>
          <a:xfrm>
            <a:off x="1191694" y="1595804"/>
            <a:ext cx="9345750" cy="48622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F977BAAE-6BC1-B1E4-1A71-2BE4AD970F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07C3F277-A32F-FCF9-13AA-3474D8F3CBB2}"/>
              </a:ext>
            </a:extLst>
          </p:cNvPr>
          <p:cNvSpPr txBox="1"/>
          <p:nvPr/>
        </p:nvSpPr>
        <p:spPr>
          <a:xfrm>
            <a:off x="1631241" y="1732608"/>
            <a:ext cx="8466655" cy="954107"/>
          </a:xfrm>
          <a:prstGeom prst="rect">
            <a:avLst/>
          </a:prstGeom>
          <a:noFill/>
        </p:spPr>
        <p:txBody>
          <a:bodyPr wrap="square" rtlCol="0">
            <a:spAutoFit/>
          </a:bodyPr>
          <a:lstStyle/>
          <a:p>
            <a:pPr algn="just" rtl="1"/>
            <a:r>
              <a:rPr lang="ar-EG" sz="2800" b="1" dirty="0"/>
              <a:t>2.1. أدوات التقييم الكمية في التسويق الاجتماعي</a:t>
            </a:r>
          </a:p>
          <a:p>
            <a:pPr algn="just" rtl="1"/>
            <a:endParaRPr lang="ar-EG" sz="2800" b="1" dirty="0"/>
          </a:p>
        </p:txBody>
      </p:sp>
      <p:sp>
        <p:nvSpPr>
          <p:cNvPr id="4" name="TextBox 3">
            <a:extLst>
              <a:ext uri="{FF2B5EF4-FFF2-40B4-BE49-F238E27FC236}">
                <a16:creationId xmlns:a16="http://schemas.microsoft.com/office/drawing/2014/main" xmlns="" id="{557DC53C-DBB5-E574-CA00-128CA3C3864F}"/>
              </a:ext>
            </a:extLst>
          </p:cNvPr>
          <p:cNvSpPr txBox="1"/>
          <p:nvPr/>
        </p:nvSpPr>
        <p:spPr>
          <a:xfrm>
            <a:off x="437927" y="3639002"/>
            <a:ext cx="8527205" cy="276999"/>
          </a:xfrm>
          <a:prstGeom prst="rect">
            <a:avLst/>
          </a:prstGeom>
          <a:noFill/>
        </p:spPr>
        <p:txBody>
          <a:bodyPr wrap="square" rtlCol="0">
            <a:spAutoFit/>
          </a:bodyPr>
          <a:lstStyle/>
          <a:p>
            <a:pPr algn="r" rtl="1"/>
            <a:endParaRPr lang="en-US" sz="1200" dirty="0"/>
          </a:p>
        </p:txBody>
      </p:sp>
      <p:sp>
        <p:nvSpPr>
          <p:cNvPr id="9" name="TextBox 8">
            <a:extLst>
              <a:ext uri="{FF2B5EF4-FFF2-40B4-BE49-F238E27FC236}">
                <a16:creationId xmlns:a16="http://schemas.microsoft.com/office/drawing/2014/main" xmlns="" id="{B274C3EB-BBF8-0C15-A538-4ED89ABB0BD6}"/>
              </a:ext>
            </a:extLst>
          </p:cNvPr>
          <p:cNvSpPr txBox="1"/>
          <p:nvPr/>
        </p:nvSpPr>
        <p:spPr>
          <a:xfrm>
            <a:off x="2305878" y="2365822"/>
            <a:ext cx="7817378" cy="923330"/>
          </a:xfrm>
          <a:prstGeom prst="rect">
            <a:avLst/>
          </a:prstGeom>
          <a:noFill/>
        </p:spPr>
        <p:txBody>
          <a:bodyPr wrap="square">
            <a:spAutoFit/>
          </a:bodyPr>
          <a:lstStyle/>
          <a:p>
            <a:pPr algn="r" rtl="1"/>
            <a:r>
              <a:rPr lang="ar-EG" dirty="0"/>
              <a:t>أدوات </a:t>
            </a:r>
            <a:r>
              <a:rPr lang="ar-EG" b="1" dirty="0"/>
              <a:t>التقييم الكمية</a:t>
            </a:r>
            <a:r>
              <a:rPr lang="ar-EG" dirty="0"/>
              <a:t> هي أدوات وأساليب تُستخدم لقياس نتائج الحملات التسويقية الاجتماعية من خلال </a:t>
            </a:r>
            <a:r>
              <a:rPr lang="ar-EG" b="1" dirty="0"/>
              <a:t>أرقام وبيانات إحصائية دقيقة</a:t>
            </a:r>
            <a:r>
              <a:rPr lang="ar-EG" dirty="0"/>
              <a:t>. تساعد هذه الأدوات في تقييم </a:t>
            </a:r>
            <a:r>
              <a:rPr lang="ar-EG" b="1" dirty="0"/>
              <a:t>مدى وصول الحملة وتأثيرها الفعلي على السلوك أو المعرفة أو الوعي</a:t>
            </a:r>
            <a:r>
              <a:rPr lang="ar-EG" dirty="0"/>
              <a:t>. إليك أهم هذه الأدوات:</a:t>
            </a:r>
          </a:p>
        </p:txBody>
      </p:sp>
      <p:sp>
        <p:nvSpPr>
          <p:cNvPr id="2" name="Freeform: Shape 1">
            <a:extLst>
              <a:ext uri="{FF2B5EF4-FFF2-40B4-BE49-F238E27FC236}">
                <a16:creationId xmlns:a16="http://schemas.microsoft.com/office/drawing/2014/main" xmlns="" id="{9F2AC684-E937-3A2E-67AB-19CDD97CE6E8}"/>
              </a:ext>
            </a:extLst>
          </p:cNvPr>
          <p:cNvSpPr/>
          <p:nvPr/>
        </p:nvSpPr>
        <p:spPr>
          <a:xfrm flipV="1">
            <a:off x="6701656" y="3858809"/>
            <a:ext cx="740230" cy="724452"/>
          </a:xfrm>
          <a:custGeom>
            <a:avLst/>
            <a:gdLst>
              <a:gd name="connsiteX0" fmla="*/ 1 w 740230"/>
              <a:gd name="connsiteY0" fmla="*/ 950044 h 950044"/>
              <a:gd name="connsiteX1" fmla="*/ 740230 w 740230"/>
              <a:gd name="connsiteY1" fmla="*/ 950044 h 950044"/>
              <a:gd name="connsiteX2" fmla="*/ 740230 w 740230"/>
              <a:gd name="connsiteY2" fmla="*/ 458548 h 950044"/>
              <a:gd name="connsiteX3" fmla="*/ 370115 w 740230"/>
              <a:gd name="connsiteY3" fmla="*/ 0 h 950044"/>
              <a:gd name="connsiteX4" fmla="*/ 0 w 740230"/>
              <a:gd name="connsiteY4" fmla="*/ 458548 h 950044"/>
              <a:gd name="connsiteX5" fmla="*/ 1 w 740230"/>
              <a:gd name="connsiteY5" fmla="*/ 458548 h 950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0230" h="950044">
                <a:moveTo>
                  <a:pt x="1" y="950044"/>
                </a:moveTo>
                <a:lnTo>
                  <a:pt x="740230" y="950044"/>
                </a:lnTo>
                <a:lnTo>
                  <a:pt x="740230" y="458548"/>
                </a:lnTo>
                <a:lnTo>
                  <a:pt x="370115" y="0"/>
                </a:lnTo>
                <a:lnTo>
                  <a:pt x="0" y="458548"/>
                </a:lnTo>
                <a:lnTo>
                  <a:pt x="1" y="4585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Shape 5">
            <a:extLst>
              <a:ext uri="{FF2B5EF4-FFF2-40B4-BE49-F238E27FC236}">
                <a16:creationId xmlns:a16="http://schemas.microsoft.com/office/drawing/2014/main" xmlns="" id="{A7DC5D8C-8518-3166-EDF5-7A5717449BDD}"/>
              </a:ext>
            </a:extLst>
          </p:cNvPr>
          <p:cNvSpPr/>
          <p:nvPr/>
        </p:nvSpPr>
        <p:spPr>
          <a:xfrm flipV="1">
            <a:off x="3797787" y="3858809"/>
            <a:ext cx="740230" cy="724452"/>
          </a:xfrm>
          <a:custGeom>
            <a:avLst/>
            <a:gdLst>
              <a:gd name="connsiteX0" fmla="*/ 1 w 740230"/>
              <a:gd name="connsiteY0" fmla="*/ 950044 h 950044"/>
              <a:gd name="connsiteX1" fmla="*/ 740230 w 740230"/>
              <a:gd name="connsiteY1" fmla="*/ 950044 h 950044"/>
              <a:gd name="connsiteX2" fmla="*/ 740230 w 740230"/>
              <a:gd name="connsiteY2" fmla="*/ 458548 h 950044"/>
              <a:gd name="connsiteX3" fmla="*/ 370115 w 740230"/>
              <a:gd name="connsiteY3" fmla="*/ 0 h 950044"/>
              <a:gd name="connsiteX4" fmla="*/ 0 w 740230"/>
              <a:gd name="connsiteY4" fmla="*/ 458548 h 950044"/>
              <a:gd name="connsiteX5" fmla="*/ 1 w 740230"/>
              <a:gd name="connsiteY5" fmla="*/ 458548 h 950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0230" h="950044">
                <a:moveTo>
                  <a:pt x="1" y="950044"/>
                </a:moveTo>
                <a:lnTo>
                  <a:pt x="740230" y="950044"/>
                </a:lnTo>
                <a:lnTo>
                  <a:pt x="740230" y="458548"/>
                </a:lnTo>
                <a:lnTo>
                  <a:pt x="370115" y="0"/>
                </a:lnTo>
                <a:lnTo>
                  <a:pt x="0" y="458548"/>
                </a:lnTo>
                <a:lnTo>
                  <a:pt x="1" y="45854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xmlns="" id="{52A97489-BFC4-0524-93BA-711D4569AB1D}"/>
              </a:ext>
            </a:extLst>
          </p:cNvPr>
          <p:cNvSpPr/>
          <p:nvPr/>
        </p:nvSpPr>
        <p:spPr>
          <a:xfrm flipV="1">
            <a:off x="5251927" y="3858809"/>
            <a:ext cx="740230" cy="724452"/>
          </a:xfrm>
          <a:custGeom>
            <a:avLst/>
            <a:gdLst>
              <a:gd name="connsiteX0" fmla="*/ 1 w 740230"/>
              <a:gd name="connsiteY0" fmla="*/ 950044 h 950044"/>
              <a:gd name="connsiteX1" fmla="*/ 740230 w 740230"/>
              <a:gd name="connsiteY1" fmla="*/ 950044 h 950044"/>
              <a:gd name="connsiteX2" fmla="*/ 740230 w 740230"/>
              <a:gd name="connsiteY2" fmla="*/ 458548 h 950044"/>
              <a:gd name="connsiteX3" fmla="*/ 370115 w 740230"/>
              <a:gd name="connsiteY3" fmla="*/ 0 h 950044"/>
              <a:gd name="connsiteX4" fmla="*/ 0 w 740230"/>
              <a:gd name="connsiteY4" fmla="*/ 458548 h 950044"/>
              <a:gd name="connsiteX5" fmla="*/ 1 w 740230"/>
              <a:gd name="connsiteY5" fmla="*/ 458548 h 950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0230" h="950044">
                <a:moveTo>
                  <a:pt x="1" y="950044"/>
                </a:moveTo>
                <a:lnTo>
                  <a:pt x="740230" y="950044"/>
                </a:lnTo>
                <a:lnTo>
                  <a:pt x="740230" y="458548"/>
                </a:lnTo>
                <a:lnTo>
                  <a:pt x="370115" y="0"/>
                </a:lnTo>
                <a:lnTo>
                  <a:pt x="0" y="458548"/>
                </a:lnTo>
                <a:lnTo>
                  <a:pt x="1" y="458548"/>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xmlns="" id="{568E8AEE-2BDB-D47D-26FF-3D833B2C6B03}"/>
              </a:ext>
            </a:extLst>
          </p:cNvPr>
          <p:cNvSpPr/>
          <p:nvPr/>
        </p:nvSpPr>
        <p:spPr>
          <a:xfrm flipV="1">
            <a:off x="8224902" y="3858809"/>
            <a:ext cx="740230" cy="724452"/>
          </a:xfrm>
          <a:custGeom>
            <a:avLst/>
            <a:gdLst>
              <a:gd name="connsiteX0" fmla="*/ 1 w 740230"/>
              <a:gd name="connsiteY0" fmla="*/ 950044 h 950044"/>
              <a:gd name="connsiteX1" fmla="*/ 740230 w 740230"/>
              <a:gd name="connsiteY1" fmla="*/ 950044 h 950044"/>
              <a:gd name="connsiteX2" fmla="*/ 740230 w 740230"/>
              <a:gd name="connsiteY2" fmla="*/ 458548 h 950044"/>
              <a:gd name="connsiteX3" fmla="*/ 370115 w 740230"/>
              <a:gd name="connsiteY3" fmla="*/ 0 h 950044"/>
              <a:gd name="connsiteX4" fmla="*/ 0 w 740230"/>
              <a:gd name="connsiteY4" fmla="*/ 458548 h 950044"/>
              <a:gd name="connsiteX5" fmla="*/ 1 w 740230"/>
              <a:gd name="connsiteY5" fmla="*/ 458548 h 950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0230" h="950044">
                <a:moveTo>
                  <a:pt x="1" y="950044"/>
                </a:moveTo>
                <a:lnTo>
                  <a:pt x="740230" y="950044"/>
                </a:lnTo>
                <a:lnTo>
                  <a:pt x="740230" y="458548"/>
                </a:lnTo>
                <a:lnTo>
                  <a:pt x="370115" y="0"/>
                </a:lnTo>
                <a:lnTo>
                  <a:pt x="0" y="458548"/>
                </a:lnTo>
                <a:lnTo>
                  <a:pt x="1" y="45854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xmlns="" id="{8F07AF9C-9141-2689-2520-FB35822A8109}"/>
              </a:ext>
            </a:extLst>
          </p:cNvPr>
          <p:cNvSpPr txBox="1"/>
          <p:nvPr/>
        </p:nvSpPr>
        <p:spPr>
          <a:xfrm>
            <a:off x="8118768" y="4650795"/>
            <a:ext cx="846364" cy="503590"/>
          </a:xfrm>
          <a:prstGeom prst="rect">
            <a:avLst/>
          </a:prstGeom>
          <a:noFill/>
        </p:spPr>
        <p:txBody>
          <a:bodyPr wrap="square" lIns="72000" tIns="36000" rIns="72000" bIns="36000" rtlCol="0" anchor="b">
            <a:spAutoFit/>
          </a:bodyPr>
          <a:lstStyle/>
          <a:p>
            <a:pPr algn="r" rtl="1"/>
            <a:r>
              <a:rPr lang="ar-EG" sz="1400" dirty="0"/>
              <a:t>الاستبيانات الكمية</a:t>
            </a:r>
            <a:endParaRPr lang="ar-SA" sz="1400" b="1" dirty="0">
              <a:latin typeface="A Jannat LT" panose="01000000000000000000" pitchFamily="2" charset="-78"/>
              <a:cs typeface="A Jannat LT" panose="01000000000000000000" pitchFamily="2" charset="-78"/>
            </a:endParaRPr>
          </a:p>
        </p:txBody>
      </p:sp>
      <p:sp>
        <p:nvSpPr>
          <p:cNvPr id="22" name="TextBox 21">
            <a:extLst>
              <a:ext uri="{FF2B5EF4-FFF2-40B4-BE49-F238E27FC236}">
                <a16:creationId xmlns:a16="http://schemas.microsoft.com/office/drawing/2014/main" xmlns="" id="{F61F9DE2-8D87-76AE-F8BB-B70F5BCEE9C5}"/>
              </a:ext>
            </a:extLst>
          </p:cNvPr>
          <p:cNvSpPr txBox="1"/>
          <p:nvPr/>
        </p:nvSpPr>
        <p:spPr>
          <a:xfrm>
            <a:off x="6485694" y="4636508"/>
            <a:ext cx="950562" cy="934478"/>
          </a:xfrm>
          <a:prstGeom prst="rect">
            <a:avLst/>
          </a:prstGeom>
          <a:noFill/>
        </p:spPr>
        <p:txBody>
          <a:bodyPr wrap="square" lIns="72000" tIns="36000" rIns="72000" bIns="36000" rtlCol="0" anchor="b">
            <a:spAutoFit/>
          </a:bodyPr>
          <a:lstStyle/>
          <a:p>
            <a:pPr algn="r" rtl="1"/>
            <a:r>
              <a:rPr lang="ar-EG" sz="1400" dirty="0"/>
              <a:t>إحصائيات وسائل التواصل الاجتماعي </a:t>
            </a:r>
            <a:r>
              <a:rPr lang="ar-SA" sz="1400" b="1" dirty="0">
                <a:latin typeface="A Jannat LT" panose="01000000000000000000" pitchFamily="2" charset="-78"/>
                <a:cs typeface="A Jannat LT" panose="01000000000000000000" pitchFamily="2" charset="-78"/>
              </a:rPr>
              <a:t>ل</a:t>
            </a:r>
          </a:p>
        </p:txBody>
      </p:sp>
      <p:sp>
        <p:nvSpPr>
          <p:cNvPr id="33" name="TextBox 32">
            <a:extLst>
              <a:ext uri="{FF2B5EF4-FFF2-40B4-BE49-F238E27FC236}">
                <a16:creationId xmlns:a16="http://schemas.microsoft.com/office/drawing/2014/main" xmlns="" id="{D77D709D-D1D2-1A7E-813A-F464FE139A67}"/>
              </a:ext>
            </a:extLst>
          </p:cNvPr>
          <p:cNvSpPr txBox="1"/>
          <p:nvPr/>
        </p:nvSpPr>
        <p:spPr>
          <a:xfrm>
            <a:off x="8340713" y="4018440"/>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1</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34" name="TextBox 33">
            <a:extLst>
              <a:ext uri="{FF2B5EF4-FFF2-40B4-BE49-F238E27FC236}">
                <a16:creationId xmlns:a16="http://schemas.microsoft.com/office/drawing/2014/main" xmlns="" id="{90A84173-378C-923D-FF71-1B37FF9C28B3}"/>
              </a:ext>
            </a:extLst>
          </p:cNvPr>
          <p:cNvSpPr txBox="1"/>
          <p:nvPr/>
        </p:nvSpPr>
        <p:spPr>
          <a:xfrm>
            <a:off x="6853700" y="4017501"/>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2</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35" name="TextBox 34">
            <a:extLst>
              <a:ext uri="{FF2B5EF4-FFF2-40B4-BE49-F238E27FC236}">
                <a16:creationId xmlns:a16="http://schemas.microsoft.com/office/drawing/2014/main" xmlns="" id="{F03CBD2E-1EFE-C291-4E90-4E7FD5A81537}"/>
              </a:ext>
            </a:extLst>
          </p:cNvPr>
          <p:cNvSpPr txBox="1"/>
          <p:nvPr/>
        </p:nvSpPr>
        <p:spPr>
          <a:xfrm>
            <a:off x="5420806" y="4951507"/>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3</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36" name="TextBox 35">
            <a:extLst>
              <a:ext uri="{FF2B5EF4-FFF2-40B4-BE49-F238E27FC236}">
                <a16:creationId xmlns:a16="http://schemas.microsoft.com/office/drawing/2014/main" xmlns="" id="{4A5CD25C-B654-AC1C-F6AE-2DF7539B30C5}"/>
              </a:ext>
            </a:extLst>
          </p:cNvPr>
          <p:cNvSpPr txBox="1"/>
          <p:nvPr/>
        </p:nvSpPr>
        <p:spPr>
          <a:xfrm>
            <a:off x="3966666" y="4936760"/>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4</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38" name="TextBox 37">
            <a:extLst>
              <a:ext uri="{FF2B5EF4-FFF2-40B4-BE49-F238E27FC236}">
                <a16:creationId xmlns:a16="http://schemas.microsoft.com/office/drawing/2014/main" xmlns="" id="{AC961612-41DE-5235-ECD0-59B67C5F9860}"/>
              </a:ext>
            </a:extLst>
          </p:cNvPr>
          <p:cNvSpPr txBox="1"/>
          <p:nvPr/>
        </p:nvSpPr>
        <p:spPr>
          <a:xfrm>
            <a:off x="5065417" y="4623410"/>
            <a:ext cx="950562" cy="503590"/>
          </a:xfrm>
          <a:prstGeom prst="rect">
            <a:avLst/>
          </a:prstGeom>
          <a:noFill/>
        </p:spPr>
        <p:txBody>
          <a:bodyPr wrap="square" lIns="72000" tIns="36000" rIns="72000" bIns="36000" rtlCol="0" anchor="b">
            <a:spAutoFit/>
          </a:bodyPr>
          <a:lstStyle/>
          <a:p>
            <a:pPr algn="r" rtl="1"/>
            <a:r>
              <a:rPr lang="en-MY" sz="1400" b="1" dirty="0"/>
              <a:t>Google Analytics</a:t>
            </a:r>
            <a:endParaRPr lang="ar-SA" sz="1400" b="1" dirty="0">
              <a:latin typeface="A Jannat LT" panose="01000000000000000000" pitchFamily="2" charset="-78"/>
              <a:cs typeface="A Jannat LT" panose="01000000000000000000" pitchFamily="2" charset="-78"/>
            </a:endParaRPr>
          </a:p>
        </p:txBody>
      </p:sp>
      <p:sp>
        <p:nvSpPr>
          <p:cNvPr id="39" name="TextBox 38">
            <a:extLst>
              <a:ext uri="{FF2B5EF4-FFF2-40B4-BE49-F238E27FC236}">
                <a16:creationId xmlns:a16="http://schemas.microsoft.com/office/drawing/2014/main" xmlns="" id="{83A451F5-FA50-B9F5-0226-5B4265573506}"/>
              </a:ext>
            </a:extLst>
          </p:cNvPr>
          <p:cNvSpPr txBox="1"/>
          <p:nvPr/>
        </p:nvSpPr>
        <p:spPr>
          <a:xfrm>
            <a:off x="3615387" y="4545193"/>
            <a:ext cx="950562" cy="719034"/>
          </a:xfrm>
          <a:prstGeom prst="rect">
            <a:avLst/>
          </a:prstGeom>
          <a:noFill/>
        </p:spPr>
        <p:txBody>
          <a:bodyPr wrap="square" lIns="72000" tIns="36000" rIns="72000" bIns="36000" rtlCol="0" anchor="b">
            <a:spAutoFit/>
          </a:bodyPr>
          <a:lstStyle/>
          <a:p>
            <a:pPr algn="r" rtl="1"/>
            <a:r>
              <a:rPr lang="ar-EG" sz="1400" dirty="0"/>
              <a:t>بيانات الجهات الرسمية أو الشريكة</a:t>
            </a:r>
            <a:endParaRPr lang="ar-SA" sz="1400" b="1" dirty="0">
              <a:latin typeface="A Jannat LT" panose="01000000000000000000" pitchFamily="2" charset="-78"/>
              <a:cs typeface="A Jannat LT" panose="01000000000000000000" pitchFamily="2" charset="-78"/>
            </a:endParaRPr>
          </a:p>
        </p:txBody>
      </p:sp>
      <p:sp>
        <p:nvSpPr>
          <p:cNvPr id="24" name="TextBox 23">
            <a:extLst>
              <a:ext uri="{FF2B5EF4-FFF2-40B4-BE49-F238E27FC236}">
                <a16:creationId xmlns:a16="http://schemas.microsoft.com/office/drawing/2014/main" xmlns="" id="{90A84173-378C-923D-FF71-1B37FF9C28B3}"/>
              </a:ext>
            </a:extLst>
          </p:cNvPr>
          <p:cNvSpPr txBox="1"/>
          <p:nvPr/>
        </p:nvSpPr>
        <p:spPr>
          <a:xfrm>
            <a:off x="5351038" y="3965961"/>
            <a:ext cx="402473" cy="380480"/>
          </a:xfrm>
          <a:prstGeom prst="rect">
            <a:avLst/>
          </a:prstGeom>
          <a:noFill/>
        </p:spPr>
        <p:txBody>
          <a:bodyPr wrap="square" lIns="72000" tIns="36000" rIns="72000" bIns="36000" rtlCol="0" anchor="b">
            <a:spAutoFit/>
          </a:bodyPr>
          <a:lstStyle/>
          <a:p>
            <a:pPr algn="r" rtl="1"/>
            <a:r>
              <a:rPr lang="ar-EG" sz="2000" b="1" dirty="0">
                <a:solidFill>
                  <a:schemeClr val="bg1"/>
                </a:solidFill>
                <a:latin typeface="A Jannat LT" panose="01000000000000000000" pitchFamily="2" charset="-78"/>
                <a:cs typeface="A Jannat LT" panose="01000000000000000000" pitchFamily="2" charset="-78"/>
              </a:rPr>
              <a:t>3</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26" name="TextBox 25">
            <a:extLst>
              <a:ext uri="{FF2B5EF4-FFF2-40B4-BE49-F238E27FC236}">
                <a16:creationId xmlns:a16="http://schemas.microsoft.com/office/drawing/2014/main" xmlns="" id="{90A84173-378C-923D-FF71-1B37FF9C28B3}"/>
              </a:ext>
            </a:extLst>
          </p:cNvPr>
          <p:cNvSpPr txBox="1"/>
          <p:nvPr/>
        </p:nvSpPr>
        <p:spPr>
          <a:xfrm>
            <a:off x="3928738" y="3973035"/>
            <a:ext cx="402473" cy="380480"/>
          </a:xfrm>
          <a:prstGeom prst="rect">
            <a:avLst/>
          </a:prstGeom>
          <a:noFill/>
        </p:spPr>
        <p:txBody>
          <a:bodyPr wrap="square" lIns="72000" tIns="36000" rIns="72000" bIns="36000" rtlCol="0" anchor="b">
            <a:spAutoFit/>
          </a:bodyPr>
          <a:lstStyle/>
          <a:p>
            <a:pPr algn="r" rtl="1"/>
            <a:r>
              <a:rPr lang="ar-EG" sz="2000" b="1" dirty="0">
                <a:solidFill>
                  <a:schemeClr val="bg1"/>
                </a:solidFill>
                <a:latin typeface="A Jannat LT" panose="01000000000000000000" pitchFamily="2" charset="-78"/>
                <a:cs typeface="A Jannat LT" panose="01000000000000000000" pitchFamily="2" charset="-78"/>
              </a:rPr>
              <a:t>4</a:t>
            </a:r>
            <a:endParaRPr lang="ar-SA" sz="2000" b="1" dirty="0">
              <a:solidFill>
                <a:schemeClr val="bg1"/>
              </a:solidFill>
              <a:latin typeface="A Jannat LT" panose="01000000000000000000" pitchFamily="2" charset="-78"/>
              <a:cs typeface="A Jannat LT" panose="01000000000000000000" pitchFamily="2" charset="-78"/>
            </a:endParaRPr>
          </a:p>
        </p:txBody>
      </p:sp>
    </p:spTree>
    <p:extLst>
      <p:ext uri="{BB962C8B-B14F-4D97-AF65-F5344CB8AC3E}">
        <p14:creationId xmlns:p14="http://schemas.microsoft.com/office/powerpoint/2010/main" val="34501779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37C46AD-04CE-1DE7-5540-8EAC33BA32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A4DA203-B229-0235-0C51-7D1E498622E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7ABD802A-AAB1-14A5-6DED-C315FE43858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947EE7F8-C8B3-1290-FFD1-97767B5CC7AD}"/>
              </a:ext>
            </a:extLst>
          </p:cNvPr>
          <p:cNvSpPr/>
          <p:nvPr/>
        </p:nvSpPr>
        <p:spPr>
          <a:xfrm>
            <a:off x="1908177" y="1817850"/>
            <a:ext cx="9345750" cy="41703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C2DAB80C-02F3-647F-C096-1B07165D19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84354CA-D75E-95FD-625F-F6BE255C0308}"/>
              </a:ext>
            </a:extLst>
          </p:cNvPr>
          <p:cNvSpPr txBox="1"/>
          <p:nvPr/>
        </p:nvSpPr>
        <p:spPr>
          <a:xfrm>
            <a:off x="2347724" y="1970602"/>
            <a:ext cx="8466655" cy="523220"/>
          </a:xfrm>
          <a:prstGeom prst="rect">
            <a:avLst/>
          </a:prstGeom>
          <a:noFill/>
        </p:spPr>
        <p:txBody>
          <a:bodyPr wrap="square" rtlCol="0">
            <a:spAutoFit/>
          </a:bodyPr>
          <a:lstStyle/>
          <a:p>
            <a:pPr algn="just" rtl="1"/>
            <a:r>
              <a:rPr lang="ar-EG" sz="2800" b="1" dirty="0"/>
              <a:t>2</a:t>
            </a:r>
            <a:r>
              <a:rPr lang="ar-JO" sz="2800" b="1" dirty="0"/>
              <a:t>.</a:t>
            </a:r>
            <a:r>
              <a:rPr lang="ar-EG" sz="2800" b="1" dirty="0"/>
              <a:t>2. الاستبيانات الكمية (</a:t>
            </a:r>
            <a:r>
              <a:rPr lang="en-US" sz="2800" b="1" dirty="0"/>
              <a:t>(</a:t>
            </a:r>
            <a:r>
              <a:rPr lang="en-MY" sz="2800" b="1" dirty="0"/>
              <a:t>Quantitative Surveys</a:t>
            </a:r>
            <a:endParaRPr lang="ar-EG" sz="2800" b="1" dirty="0"/>
          </a:p>
        </p:txBody>
      </p:sp>
      <p:sp>
        <p:nvSpPr>
          <p:cNvPr id="2" name="Rectangle 1"/>
          <p:cNvSpPr>
            <a:spLocks noChangeArrowheads="1"/>
          </p:cNvSpPr>
          <p:nvPr/>
        </p:nvSpPr>
        <p:spPr bwMode="auto">
          <a:xfrm>
            <a:off x="4313787" y="2702705"/>
            <a:ext cx="6546984"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تستخدم لقياس آراء أو سلوك الجمهور عبر أسئلة مغلقة (بنعم/لا، أو باختيار من متعدد)</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تُوزّع قبل الحملة (لقياس المعرفة/السلوك الأساسي)، وبعدها (لقياس التغير)</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يمكن إجراؤها إلكترونيًا، ورقيًا، أو عبر الهاتف</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ar-EG"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endParaRPr lang="ar-EG" dirty="0">
              <a:latin typeface="Arial" panose="020B0604020202020204" pitchFamily="34" charset="0"/>
              <a:cs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sp>
        <p:nvSpPr>
          <p:cNvPr id="3" name="Rectangle 2"/>
          <p:cNvSpPr>
            <a:spLocks noChangeArrowheads="1"/>
          </p:cNvSpPr>
          <p:nvPr/>
        </p:nvSpPr>
        <p:spPr bwMode="auto">
          <a:xfrm>
            <a:off x="7114311" y="3927251"/>
            <a:ext cx="3555781"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مثال سؤال</a:t>
            </a:r>
            <a:r>
              <a:rPr kumimoji="0" 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كم مرة تقوم بفحص ضغط الدم شهريًا؟</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r>
            <a:b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b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 </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أبدًا  ( ) مرة واحدة ( ) مرتين أو أكثر</a:t>
            </a:r>
            <a:endParaRPr kumimoji="0" lang="en-US" sz="1800" b="0" i="0" u="none" strike="noStrike" cap="none" normalizeH="0" baseline="0" dirty="0">
              <a:ln>
                <a:noFill/>
              </a:ln>
              <a:solidFill>
                <a:schemeClr val="tx1"/>
              </a:solidFill>
              <a:effectLst/>
              <a:latin typeface="Arial" panose="020B0604020202020204" pitchFamily="34" charset="0"/>
            </a:endParaRPr>
          </a:p>
        </p:txBody>
      </p:sp>
      <p:sp>
        <p:nvSpPr>
          <p:cNvPr id="4" name="AutoShape 2" descr="طريقة عمل إستبيان الكتروني عبر نماذج جوجل Google Form - سينا ويب">
            <a:extLst>
              <a:ext uri="{FF2B5EF4-FFF2-40B4-BE49-F238E27FC236}">
                <a16:creationId xmlns:a16="http://schemas.microsoft.com/office/drawing/2014/main" xmlns="" id="{61DAEFE7-CF6E-203C-46B7-130F7CD2718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 name="Picture 9">
            <a:extLst>
              <a:ext uri="{FF2B5EF4-FFF2-40B4-BE49-F238E27FC236}">
                <a16:creationId xmlns:a16="http://schemas.microsoft.com/office/drawing/2014/main" xmlns="" id="{194CF8B9-A945-6E88-F258-3611703170BE}"/>
              </a:ext>
            </a:extLst>
          </p:cNvPr>
          <p:cNvPicPr>
            <a:picLocks noChangeAspect="1"/>
          </p:cNvPicPr>
          <p:nvPr/>
        </p:nvPicPr>
        <p:blipFill>
          <a:blip r:embed="rId3"/>
          <a:srcRect t="20357" r="17990"/>
          <a:stretch>
            <a:fillRect/>
          </a:stretch>
        </p:blipFill>
        <p:spPr>
          <a:xfrm>
            <a:off x="1065752" y="3429000"/>
            <a:ext cx="4687169" cy="2217053"/>
          </a:xfrm>
          <a:prstGeom prst="rect">
            <a:avLst/>
          </a:prstGeom>
        </p:spPr>
      </p:pic>
      <p:pic>
        <p:nvPicPr>
          <p:cNvPr id="12" name="Picture 11">
            <a:extLst>
              <a:ext uri="{FF2B5EF4-FFF2-40B4-BE49-F238E27FC236}">
                <a16:creationId xmlns:a16="http://schemas.microsoft.com/office/drawing/2014/main" xmlns="" id="{0598E916-8526-3D68-6A15-72549FBD2BE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53565" y="4104972"/>
            <a:ext cx="599356" cy="599356"/>
          </a:xfrm>
          <a:prstGeom prst="rect">
            <a:avLst/>
          </a:prstGeom>
        </p:spPr>
      </p:pic>
    </p:spTree>
    <p:extLst>
      <p:ext uri="{BB962C8B-B14F-4D97-AF65-F5344CB8AC3E}">
        <p14:creationId xmlns:p14="http://schemas.microsoft.com/office/powerpoint/2010/main" val="30627900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37C46AD-04CE-1DE7-5540-8EAC33BA32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A4DA203-B229-0235-0C51-7D1E498622E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7ABD802A-AAB1-14A5-6DED-C315FE43858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947EE7F8-C8B3-1290-FFD1-97767B5CC7AD}"/>
              </a:ext>
            </a:extLst>
          </p:cNvPr>
          <p:cNvSpPr/>
          <p:nvPr/>
        </p:nvSpPr>
        <p:spPr>
          <a:xfrm>
            <a:off x="1808921" y="1820981"/>
            <a:ext cx="8728521" cy="46593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a:t>توفرها أدوات مثل:</a:t>
            </a:r>
          </a:p>
          <a:p>
            <a:r>
              <a:rPr lang="en-MY" b="1"/>
              <a:t>Meta Insights (</a:t>
            </a:r>
            <a:r>
              <a:rPr lang="ar-EG" b="1"/>
              <a:t>لفيسبوك وإنستغرام)</a:t>
            </a:r>
            <a:endParaRPr lang="ar-EG"/>
          </a:p>
          <a:p>
            <a:r>
              <a:rPr lang="en-MY" b="1"/>
              <a:t>Twitter/X Analytics</a:t>
            </a:r>
            <a:endParaRPr lang="en-MY"/>
          </a:p>
          <a:p>
            <a:r>
              <a:rPr lang="en-MY" b="1"/>
              <a:t>YouTube Studio</a:t>
            </a:r>
            <a:endParaRPr lang="en-MY"/>
          </a:p>
          <a:p>
            <a:r>
              <a:rPr lang="ar-EG"/>
              <a:t>وتشمل مؤشرات مثل:</a:t>
            </a:r>
          </a:p>
          <a:p>
            <a:r>
              <a:rPr lang="ar-EG"/>
              <a:t>عدد المشاهدات (</a:t>
            </a:r>
            <a:r>
              <a:rPr lang="en-MY"/>
              <a:t>Views)</a:t>
            </a:r>
          </a:p>
          <a:p>
            <a:r>
              <a:rPr lang="ar-EG"/>
              <a:t>عدد النقرات (</a:t>
            </a:r>
            <a:r>
              <a:rPr lang="en-MY"/>
              <a:t>Clicks)</a:t>
            </a:r>
          </a:p>
          <a:p>
            <a:r>
              <a:rPr lang="ar-EG"/>
              <a:t>نسبة التفاعل (</a:t>
            </a:r>
            <a:r>
              <a:rPr lang="en-MY"/>
              <a:t>Engagement Rate)</a:t>
            </a:r>
          </a:p>
          <a:p>
            <a:r>
              <a:rPr lang="ar-EG"/>
              <a:t>مدى الوصول (</a:t>
            </a:r>
            <a:r>
              <a:rPr lang="en-MY"/>
              <a:t>Reach)</a:t>
            </a:r>
          </a:p>
          <a:p>
            <a:r>
              <a:rPr lang="ar-EG"/>
              <a:t>عدد المشاركات (</a:t>
            </a:r>
            <a:r>
              <a:rPr lang="en-MY"/>
              <a:t>Shares)</a:t>
            </a:r>
          </a:p>
        </p:txBody>
      </p:sp>
      <p:pic>
        <p:nvPicPr>
          <p:cNvPr id="5" name="Graphic 21">
            <a:extLst>
              <a:ext uri="{FF2B5EF4-FFF2-40B4-BE49-F238E27FC236}">
                <a16:creationId xmlns:a16="http://schemas.microsoft.com/office/drawing/2014/main" xmlns="" id="{C2DAB80C-02F3-647F-C096-1B07165D19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84354CA-D75E-95FD-625F-F6BE255C0308}"/>
              </a:ext>
            </a:extLst>
          </p:cNvPr>
          <p:cNvSpPr txBox="1"/>
          <p:nvPr/>
        </p:nvSpPr>
        <p:spPr>
          <a:xfrm>
            <a:off x="2314575" y="2121179"/>
            <a:ext cx="7783320" cy="523220"/>
          </a:xfrm>
          <a:prstGeom prst="rect">
            <a:avLst/>
          </a:prstGeom>
          <a:noFill/>
        </p:spPr>
        <p:txBody>
          <a:bodyPr wrap="square" rtlCol="0">
            <a:spAutoFit/>
          </a:bodyPr>
          <a:lstStyle/>
          <a:p>
            <a:pPr algn="just" rtl="1"/>
            <a:r>
              <a:rPr lang="ar-EG" sz="2800" b="1" dirty="0"/>
              <a:t>2</a:t>
            </a:r>
            <a:r>
              <a:rPr lang="ar-JO" sz="2800" b="1" dirty="0"/>
              <a:t>.</a:t>
            </a:r>
            <a:r>
              <a:rPr lang="ar-EG" sz="2800" b="1" dirty="0"/>
              <a:t>3. </a:t>
            </a:r>
            <a:r>
              <a:rPr lang="ar-EG" sz="2200" b="1" dirty="0"/>
              <a:t>إحصائيات وسائل التواصل الاجتماعي (</a:t>
            </a:r>
            <a:r>
              <a:rPr lang="en-MY" sz="2200" b="1" dirty="0"/>
              <a:t>Social Media Metrics)</a:t>
            </a:r>
            <a:endParaRPr lang="ar-EG" sz="2200" b="1" dirty="0"/>
          </a:p>
        </p:txBody>
      </p:sp>
      <p:sp>
        <p:nvSpPr>
          <p:cNvPr id="3" name="Rectangle 2"/>
          <p:cNvSpPr/>
          <p:nvPr/>
        </p:nvSpPr>
        <p:spPr>
          <a:xfrm>
            <a:off x="3876675" y="2944597"/>
            <a:ext cx="6096000" cy="3139321"/>
          </a:xfrm>
          <a:prstGeom prst="rect">
            <a:avLst/>
          </a:prstGeom>
        </p:spPr>
        <p:txBody>
          <a:bodyPr>
            <a:spAutoFit/>
          </a:bodyPr>
          <a:lstStyle/>
          <a:p>
            <a:pPr algn="r" rtl="1"/>
            <a:r>
              <a:rPr lang="ar-EG" dirty="0"/>
              <a:t>توفرها أدوات مثل:</a:t>
            </a:r>
          </a:p>
          <a:p>
            <a:pPr algn="r" rtl="1">
              <a:buFont typeface="Arial" panose="020B0604020202020204" pitchFamily="34" charset="0"/>
              <a:buChar char="•"/>
            </a:pPr>
            <a:r>
              <a:rPr lang="en-MY" b="1" dirty="0"/>
              <a:t>Meta Insights (</a:t>
            </a:r>
            <a:r>
              <a:rPr lang="ar-EG" b="1" dirty="0"/>
              <a:t>لفيسبوك وإنستغرام)</a:t>
            </a:r>
            <a:endParaRPr lang="ar-EG" dirty="0"/>
          </a:p>
          <a:p>
            <a:pPr algn="r" rtl="1">
              <a:buFont typeface="Arial" panose="020B0604020202020204" pitchFamily="34" charset="0"/>
              <a:buChar char="•"/>
            </a:pPr>
            <a:r>
              <a:rPr lang="en-MY" b="1" dirty="0"/>
              <a:t>Twitter/X Analytics</a:t>
            </a:r>
            <a:endParaRPr lang="en-MY" dirty="0"/>
          </a:p>
          <a:p>
            <a:pPr algn="r" rtl="1">
              <a:buFont typeface="Arial" panose="020B0604020202020204" pitchFamily="34" charset="0"/>
              <a:buChar char="•"/>
            </a:pPr>
            <a:r>
              <a:rPr lang="en-MY" b="1" dirty="0"/>
              <a:t>YouTube Studio</a:t>
            </a:r>
          </a:p>
          <a:p>
            <a:pPr algn="r" rtl="1">
              <a:buFont typeface="Arial" panose="020B0604020202020204" pitchFamily="34" charset="0"/>
              <a:buChar char="•"/>
            </a:pPr>
            <a:endParaRPr lang="en-MY" dirty="0"/>
          </a:p>
          <a:p>
            <a:pPr algn="r" rtl="1"/>
            <a:r>
              <a:rPr lang="ar-EG" dirty="0"/>
              <a:t>وتشمل مؤشرات مثل:</a:t>
            </a:r>
          </a:p>
          <a:p>
            <a:pPr algn="r" rtl="1">
              <a:buFont typeface="Arial" panose="020B0604020202020204" pitchFamily="34" charset="0"/>
              <a:buChar char="•"/>
            </a:pPr>
            <a:r>
              <a:rPr lang="ar-EG" dirty="0"/>
              <a:t>عدد المشاهدات </a:t>
            </a:r>
            <a:r>
              <a:rPr lang="en-US" dirty="0"/>
              <a:t>(</a:t>
            </a:r>
            <a:r>
              <a:rPr lang="en-MY" dirty="0"/>
              <a:t>Views)</a:t>
            </a:r>
          </a:p>
          <a:p>
            <a:pPr algn="r" rtl="1">
              <a:buFont typeface="Arial" panose="020B0604020202020204" pitchFamily="34" charset="0"/>
              <a:buChar char="•"/>
            </a:pPr>
            <a:r>
              <a:rPr lang="ar-EG" dirty="0"/>
              <a:t>عدد النقرات (</a:t>
            </a:r>
            <a:r>
              <a:rPr lang="en-MY" dirty="0"/>
              <a:t> (Clicks</a:t>
            </a:r>
          </a:p>
          <a:p>
            <a:pPr algn="r" rtl="1">
              <a:buFont typeface="Arial" panose="020B0604020202020204" pitchFamily="34" charset="0"/>
              <a:buChar char="•"/>
            </a:pPr>
            <a:r>
              <a:rPr lang="ar-EG" dirty="0"/>
              <a:t>نسبة التفاعل </a:t>
            </a:r>
            <a:r>
              <a:rPr lang="en-US" dirty="0"/>
              <a:t>(</a:t>
            </a:r>
            <a:r>
              <a:rPr lang="en-MY" dirty="0"/>
              <a:t>Engagement Rate)</a:t>
            </a:r>
          </a:p>
          <a:p>
            <a:pPr algn="r" rtl="1">
              <a:buFont typeface="Arial" panose="020B0604020202020204" pitchFamily="34" charset="0"/>
              <a:buChar char="•"/>
            </a:pPr>
            <a:r>
              <a:rPr lang="ar-EG" dirty="0"/>
              <a:t>مدى الوصول (</a:t>
            </a:r>
            <a:r>
              <a:rPr lang="en-MY" dirty="0"/>
              <a:t>Reach</a:t>
            </a:r>
            <a:r>
              <a:rPr lang="ar-JO" dirty="0"/>
              <a:t>)</a:t>
            </a:r>
            <a:endParaRPr lang="en-MY" dirty="0"/>
          </a:p>
          <a:p>
            <a:pPr algn="r" rtl="1">
              <a:buFont typeface="Arial" panose="020B0604020202020204" pitchFamily="34" charset="0"/>
              <a:buChar char="•"/>
            </a:pPr>
            <a:r>
              <a:rPr lang="ar-EG" dirty="0"/>
              <a:t>عدد المشاركات </a:t>
            </a:r>
            <a:r>
              <a:rPr lang="en-US" dirty="0"/>
              <a:t>(</a:t>
            </a:r>
            <a:r>
              <a:rPr lang="en-MY" dirty="0"/>
              <a:t>Shares)</a:t>
            </a:r>
          </a:p>
        </p:txBody>
      </p:sp>
      <p:sp>
        <p:nvSpPr>
          <p:cNvPr id="2" name="AutoShape 2" descr="Meta For Business | Swipe Insight">
            <a:extLst>
              <a:ext uri="{FF2B5EF4-FFF2-40B4-BE49-F238E27FC236}">
                <a16:creationId xmlns:a16="http://schemas.microsoft.com/office/drawing/2014/main" xmlns="" id="{66C7EDC0-BFD2-6656-DB34-6A5CC151AED4}"/>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a:extLst>
              <a:ext uri="{FF2B5EF4-FFF2-40B4-BE49-F238E27FC236}">
                <a16:creationId xmlns:a16="http://schemas.microsoft.com/office/drawing/2014/main" xmlns="" id="{639084AD-1C1F-5B43-F5B5-835B086BA329}"/>
              </a:ext>
            </a:extLst>
          </p:cNvPr>
          <p:cNvPicPr>
            <a:picLocks noChangeAspect="1"/>
          </p:cNvPicPr>
          <p:nvPr/>
        </p:nvPicPr>
        <p:blipFill>
          <a:blip r:embed="rId3"/>
          <a:stretch>
            <a:fillRect/>
          </a:stretch>
        </p:blipFill>
        <p:spPr>
          <a:xfrm>
            <a:off x="1264033" y="3069622"/>
            <a:ext cx="4095750" cy="2886075"/>
          </a:xfrm>
          <a:prstGeom prst="rect">
            <a:avLst/>
          </a:prstGeom>
        </p:spPr>
      </p:pic>
    </p:spTree>
    <p:extLst>
      <p:ext uri="{BB962C8B-B14F-4D97-AF65-F5344CB8AC3E}">
        <p14:creationId xmlns:p14="http://schemas.microsoft.com/office/powerpoint/2010/main" val="37379959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37C46AD-04CE-1DE7-5540-8EAC33BA32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A4DA203-B229-0235-0C51-7D1E498622E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7ABD802A-AAB1-14A5-6DED-C315FE43858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947EE7F8-C8B3-1290-FFD1-97767B5CC7AD}"/>
              </a:ext>
            </a:extLst>
          </p:cNvPr>
          <p:cNvSpPr/>
          <p:nvPr/>
        </p:nvSpPr>
        <p:spPr>
          <a:xfrm>
            <a:off x="1191692" y="1581293"/>
            <a:ext cx="9345750" cy="37858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C2DAB80C-02F3-647F-C096-1B07165D19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84354CA-D75E-95FD-625F-F6BE255C0308}"/>
              </a:ext>
            </a:extLst>
          </p:cNvPr>
          <p:cNvSpPr txBox="1"/>
          <p:nvPr/>
        </p:nvSpPr>
        <p:spPr>
          <a:xfrm>
            <a:off x="1631240" y="2069129"/>
            <a:ext cx="8466655" cy="523220"/>
          </a:xfrm>
          <a:prstGeom prst="rect">
            <a:avLst/>
          </a:prstGeom>
          <a:noFill/>
        </p:spPr>
        <p:txBody>
          <a:bodyPr wrap="square" rtlCol="0">
            <a:spAutoFit/>
          </a:bodyPr>
          <a:lstStyle/>
          <a:p>
            <a:pPr algn="just" rtl="1"/>
            <a:r>
              <a:rPr lang="ar-EG" sz="2800" b="1" dirty="0"/>
              <a:t>2.4. </a:t>
            </a:r>
            <a:r>
              <a:rPr lang="en-MY" sz="2800" b="1" dirty="0"/>
              <a:t>Google Analytics</a:t>
            </a:r>
            <a:r>
              <a:rPr lang="ar-EG" sz="2800" b="1" dirty="0"/>
              <a:t>  </a:t>
            </a:r>
          </a:p>
        </p:txBody>
      </p:sp>
      <p:sp>
        <p:nvSpPr>
          <p:cNvPr id="2" name="Rectangle 1"/>
          <p:cNvSpPr/>
          <p:nvPr/>
        </p:nvSpPr>
        <p:spPr>
          <a:xfrm>
            <a:off x="2816567" y="3017773"/>
            <a:ext cx="6096000" cy="1754326"/>
          </a:xfrm>
          <a:prstGeom prst="rect">
            <a:avLst/>
          </a:prstGeom>
        </p:spPr>
        <p:txBody>
          <a:bodyPr>
            <a:spAutoFit/>
          </a:bodyPr>
          <a:lstStyle/>
          <a:p>
            <a:pPr algn="r" rtl="1">
              <a:buFont typeface="Arial" panose="020B0604020202020204" pitchFamily="34" charset="0"/>
              <a:buChar char="•"/>
            </a:pPr>
            <a:r>
              <a:rPr lang="ar-EG" b="1" dirty="0"/>
              <a:t>يستخدم لتحليل التفاعل مع موقع إلكتروني أو صفحة حملة معينة.</a:t>
            </a:r>
          </a:p>
          <a:p>
            <a:pPr algn="r" rtl="1">
              <a:buFont typeface="Arial" panose="020B0604020202020204" pitchFamily="34" charset="0"/>
              <a:buChar char="•"/>
            </a:pPr>
            <a:r>
              <a:rPr lang="ar-EG" dirty="0"/>
              <a:t>يقيس:</a:t>
            </a:r>
          </a:p>
          <a:p>
            <a:pPr marL="742950" lvl="1" indent="-285750" algn="r" rtl="1">
              <a:buFont typeface="Arial" panose="020B0604020202020204" pitchFamily="34" charset="0"/>
              <a:buChar char="•"/>
            </a:pPr>
            <a:r>
              <a:rPr lang="ar-EG" dirty="0"/>
              <a:t>عدد الزوار</a:t>
            </a:r>
          </a:p>
          <a:p>
            <a:pPr marL="742950" lvl="1" indent="-285750" algn="r" rtl="1">
              <a:buFont typeface="Arial" panose="020B0604020202020204" pitchFamily="34" charset="0"/>
              <a:buChar char="•"/>
            </a:pPr>
            <a:r>
              <a:rPr lang="ar-EG" dirty="0"/>
              <a:t>معدل البقاء في الصفحة</a:t>
            </a:r>
          </a:p>
          <a:p>
            <a:pPr marL="742950" lvl="1" indent="-285750" algn="r" rtl="1">
              <a:buFont typeface="Arial" panose="020B0604020202020204" pitchFamily="34" charset="0"/>
              <a:buChar char="•"/>
            </a:pPr>
            <a:r>
              <a:rPr lang="ar-EG" dirty="0"/>
              <a:t>مصادر الزيارات</a:t>
            </a:r>
          </a:p>
          <a:p>
            <a:pPr marL="742950" lvl="1" indent="-285750" algn="r" rtl="1">
              <a:buFont typeface="Arial" panose="020B0604020202020204" pitchFamily="34" charset="0"/>
              <a:buChar char="•"/>
            </a:pPr>
            <a:r>
              <a:rPr lang="ar-EG" dirty="0"/>
              <a:t>النقرات على الروابط (</a:t>
            </a:r>
            <a:r>
              <a:rPr lang="en-US" dirty="0"/>
              <a:t>(</a:t>
            </a:r>
            <a:r>
              <a:rPr lang="en-MY" dirty="0"/>
              <a:t>Calls to Action</a:t>
            </a:r>
          </a:p>
        </p:txBody>
      </p:sp>
      <p:pic>
        <p:nvPicPr>
          <p:cNvPr id="3074" name="Picture 2" descr="جوجل أناليتكس - ويكيبيديا">
            <a:extLst>
              <a:ext uri="{FF2B5EF4-FFF2-40B4-BE49-F238E27FC236}">
                <a16:creationId xmlns:a16="http://schemas.microsoft.com/office/drawing/2014/main" xmlns="" id="{B21E8FD1-35D3-FC88-9636-B33ED5EC68F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31240" y="4164359"/>
            <a:ext cx="2623931" cy="905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23998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1BA5D58-78DA-79FC-E19F-82516E682C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900FD1B-42F7-1975-1C02-E1C31D2C6E5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C76A8BE-81A1-B5DA-B1CF-22E4294C62C8}"/>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3516C6BE-97E9-0632-7EFB-4BD9608028F8}"/>
              </a:ext>
            </a:extLst>
          </p:cNvPr>
          <p:cNvSpPr/>
          <p:nvPr/>
        </p:nvSpPr>
        <p:spPr>
          <a:xfrm>
            <a:off x="1161877" y="1441228"/>
            <a:ext cx="9345750" cy="39934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766C79E8-59FA-4BDA-B18E-125CB465D7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58BB54E-5BFA-EB60-FB2A-FD23D8364ABE}"/>
              </a:ext>
            </a:extLst>
          </p:cNvPr>
          <p:cNvSpPr txBox="1"/>
          <p:nvPr/>
        </p:nvSpPr>
        <p:spPr>
          <a:xfrm>
            <a:off x="1739843" y="1649277"/>
            <a:ext cx="8466655" cy="523220"/>
          </a:xfrm>
          <a:prstGeom prst="rect">
            <a:avLst/>
          </a:prstGeom>
          <a:noFill/>
        </p:spPr>
        <p:txBody>
          <a:bodyPr wrap="square" rtlCol="0">
            <a:spAutoFit/>
          </a:bodyPr>
          <a:lstStyle/>
          <a:p>
            <a:pPr algn="just" rtl="1"/>
            <a:r>
              <a:rPr lang="ar-EG" sz="2800" b="1" dirty="0"/>
              <a:t>5. 2. بيانات الجهات الرسمية أو الشريكة</a:t>
            </a:r>
          </a:p>
        </p:txBody>
      </p:sp>
      <p:sp>
        <p:nvSpPr>
          <p:cNvPr id="4" name="TextBox 3">
            <a:extLst>
              <a:ext uri="{FF2B5EF4-FFF2-40B4-BE49-F238E27FC236}">
                <a16:creationId xmlns:a16="http://schemas.microsoft.com/office/drawing/2014/main" xmlns="" id="{D3FCE9C8-2267-ADC8-3F7F-F3EB05519B44}"/>
              </a:ext>
            </a:extLst>
          </p:cNvPr>
          <p:cNvSpPr txBox="1"/>
          <p:nvPr/>
        </p:nvSpPr>
        <p:spPr>
          <a:xfrm>
            <a:off x="3560240" y="2576786"/>
            <a:ext cx="6223861" cy="3046988"/>
          </a:xfrm>
          <a:prstGeom prst="rect">
            <a:avLst/>
          </a:prstGeom>
          <a:noFill/>
        </p:spPr>
        <p:txBody>
          <a:bodyPr wrap="square" rtlCol="0">
            <a:spAutoFit/>
          </a:bodyPr>
          <a:lstStyle/>
          <a:p>
            <a:pPr algn="r"/>
            <a:r>
              <a:rPr lang="ar-EG" b="1" dirty="0"/>
              <a:t>يمكن جمع بيانات رقمية من:</a:t>
            </a:r>
          </a:p>
          <a:p>
            <a:pPr lvl="1" algn="r"/>
            <a:r>
              <a:rPr lang="ar-EG" dirty="0"/>
              <a:t>وزارات الصحة، التعليم، المرور...</a:t>
            </a:r>
          </a:p>
          <a:p>
            <a:pPr lvl="1" algn="r"/>
            <a:r>
              <a:rPr lang="ar-EG" dirty="0"/>
              <a:t>المستشفيات، المدارس، أو الشرطة</a:t>
            </a:r>
          </a:p>
          <a:p>
            <a:pPr lvl="1" algn="r"/>
            <a:endParaRPr lang="ar-EG" dirty="0"/>
          </a:p>
          <a:p>
            <a:pPr algn="r"/>
            <a:r>
              <a:rPr lang="ar-EG" b="1" dirty="0"/>
              <a:t>أمثلة:</a:t>
            </a:r>
            <a:endParaRPr lang="ar-EG" dirty="0"/>
          </a:p>
          <a:p>
            <a:pPr algn="r"/>
            <a:r>
              <a:rPr lang="ar-EG" dirty="0"/>
              <a:t>عدد الأشخاص الذين أجروا فحصًا طبيًا بعد الحملة.</a:t>
            </a:r>
          </a:p>
          <a:p>
            <a:pPr algn="r"/>
            <a:r>
              <a:rPr lang="ar-EG" dirty="0"/>
              <a:t>عدد الحوادث أو المخالفات المرورية قبل وبعد الحملة.</a:t>
            </a:r>
          </a:p>
          <a:p>
            <a:pPr algn="r"/>
            <a:r>
              <a:rPr lang="ar-EG" dirty="0"/>
              <a:t>معدل التبرعات أو التسجيلات في البرامج التطوعية.</a:t>
            </a:r>
          </a:p>
          <a:p>
            <a:pPr algn="r" rtl="1"/>
            <a:endParaRPr lang="ar-EG" sz="1600" dirty="0"/>
          </a:p>
          <a:p>
            <a:pPr algn="r" rtl="1"/>
            <a:endParaRPr lang="ar-EG" sz="1600" b="1" dirty="0">
              <a:solidFill>
                <a:srgbClr val="C00000"/>
              </a:solidFill>
            </a:endParaRPr>
          </a:p>
          <a:p>
            <a:pPr algn="r" rtl="1"/>
            <a:endParaRPr lang="ar-EG" sz="1600" dirty="0"/>
          </a:p>
        </p:txBody>
      </p:sp>
      <p:sp>
        <p:nvSpPr>
          <p:cNvPr id="2" name="Rectangle 1"/>
          <p:cNvSpPr>
            <a:spLocks noChangeArrowheads="1"/>
          </p:cNvSpPr>
          <p:nvPr/>
        </p:nvSpPr>
        <p:spPr bwMode="auto">
          <a:xfrm>
            <a:off x="2485572" y="4242628"/>
            <a:ext cx="729852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pic>
        <p:nvPicPr>
          <p:cNvPr id="9" name="Picture 8">
            <a:extLst>
              <a:ext uri="{FF2B5EF4-FFF2-40B4-BE49-F238E27FC236}">
                <a16:creationId xmlns:a16="http://schemas.microsoft.com/office/drawing/2014/main" xmlns="" id="{4EE57EE0-1438-1565-A2A3-FF1D4F5E1963}"/>
              </a:ext>
            </a:extLst>
          </p:cNvPr>
          <p:cNvPicPr>
            <a:picLocks noChangeAspect="1"/>
          </p:cNvPicPr>
          <p:nvPr/>
        </p:nvPicPr>
        <p:blipFill>
          <a:blip r:embed="rId3"/>
          <a:stretch>
            <a:fillRect/>
          </a:stretch>
        </p:blipFill>
        <p:spPr>
          <a:xfrm>
            <a:off x="1962271" y="2270617"/>
            <a:ext cx="3195937" cy="2500312"/>
          </a:xfrm>
          <a:prstGeom prst="rect">
            <a:avLst/>
          </a:prstGeom>
        </p:spPr>
      </p:pic>
    </p:spTree>
    <p:extLst>
      <p:ext uri="{BB962C8B-B14F-4D97-AF65-F5344CB8AC3E}">
        <p14:creationId xmlns:p14="http://schemas.microsoft.com/office/powerpoint/2010/main" val="3378620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56AE433-9768-8BA2-B5A3-B36C25C1CE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BA0B5F2-3347-2AD9-C70C-23090EE5162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907F941B-0053-BCD3-2EC8-9627ED7413E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86ABE1CE-1975-D520-0FCB-901737355026}"/>
              </a:ext>
            </a:extLst>
          </p:cNvPr>
          <p:cNvSpPr/>
          <p:nvPr/>
        </p:nvSpPr>
        <p:spPr>
          <a:xfrm>
            <a:off x="1191694" y="1595804"/>
            <a:ext cx="9345750" cy="43815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1DE4BC53-264F-3A44-D640-6A9EB8DFCB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4BDB036-9507-3EC1-5AAE-4730A2A6B725}"/>
              </a:ext>
            </a:extLst>
          </p:cNvPr>
          <p:cNvSpPr txBox="1"/>
          <p:nvPr/>
        </p:nvSpPr>
        <p:spPr>
          <a:xfrm>
            <a:off x="1453239" y="1731935"/>
            <a:ext cx="8466655" cy="954107"/>
          </a:xfrm>
          <a:prstGeom prst="rect">
            <a:avLst/>
          </a:prstGeom>
          <a:noFill/>
        </p:spPr>
        <p:txBody>
          <a:bodyPr wrap="square" rtlCol="0">
            <a:spAutoFit/>
          </a:bodyPr>
          <a:lstStyle/>
          <a:p>
            <a:pPr algn="just" rtl="1"/>
            <a:r>
              <a:rPr lang="ar-EG" sz="2800" b="1" dirty="0"/>
              <a:t>6. 2. معدل الاستجابة </a:t>
            </a:r>
            <a:r>
              <a:rPr lang="en-US" sz="2800" b="1" dirty="0"/>
              <a:t>(</a:t>
            </a:r>
            <a:r>
              <a:rPr lang="en-MY" sz="2800" b="1" dirty="0"/>
              <a:t>Response Rate)</a:t>
            </a:r>
            <a:endParaRPr lang="ar-EG" sz="2800" b="1" dirty="0"/>
          </a:p>
          <a:p>
            <a:pPr algn="just" rtl="1"/>
            <a:endParaRPr lang="ar-EG" sz="2800" b="1" dirty="0"/>
          </a:p>
        </p:txBody>
      </p:sp>
      <p:sp>
        <p:nvSpPr>
          <p:cNvPr id="2" name="Rectangle 1">
            <a:extLst>
              <a:ext uri="{FF2B5EF4-FFF2-40B4-BE49-F238E27FC236}">
                <a16:creationId xmlns:a16="http://schemas.microsoft.com/office/drawing/2014/main" xmlns="" id="{B6235DEB-A63F-7B1A-4A86-DF384F917DB2}"/>
              </a:ext>
            </a:extLst>
          </p:cNvPr>
          <p:cNvSpPr>
            <a:spLocks noChangeArrowheads="1"/>
          </p:cNvSpPr>
          <p:nvPr/>
        </p:nvSpPr>
        <p:spPr bwMode="auto">
          <a:xfrm>
            <a:off x="2485572" y="4242628"/>
            <a:ext cx="729852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sp>
        <p:nvSpPr>
          <p:cNvPr id="4" name="Rectangle 3"/>
          <p:cNvSpPr/>
          <p:nvPr/>
        </p:nvSpPr>
        <p:spPr>
          <a:xfrm>
            <a:off x="5078896" y="2712455"/>
            <a:ext cx="4627532" cy="2308324"/>
          </a:xfrm>
          <a:prstGeom prst="rect">
            <a:avLst/>
          </a:prstGeom>
        </p:spPr>
        <p:txBody>
          <a:bodyPr wrap="square">
            <a:spAutoFit/>
          </a:bodyPr>
          <a:lstStyle/>
          <a:p>
            <a:pPr algn="r"/>
            <a:r>
              <a:rPr lang="ar-EG" dirty="0"/>
              <a:t>يُستخدم لقياس فعالية </a:t>
            </a:r>
            <a:r>
              <a:rPr lang="ar-EG" b="1" dirty="0"/>
              <a:t>التسويق المباشر</a:t>
            </a:r>
            <a:r>
              <a:rPr lang="ar-EG" dirty="0"/>
              <a:t> (مثل الرسائل النصية، البريد الإلكتروني).</a:t>
            </a:r>
            <a:endParaRPr lang="en-US" dirty="0"/>
          </a:p>
          <a:p>
            <a:pPr algn="r"/>
            <a:endParaRPr lang="ar-EG" dirty="0"/>
          </a:p>
          <a:p>
            <a:pPr algn="r"/>
            <a:r>
              <a:rPr lang="ar-EG" b="1" dirty="0"/>
              <a:t>مثال:</a:t>
            </a:r>
          </a:p>
          <a:p>
            <a:pPr algn="r" rtl="1"/>
            <a:endParaRPr lang="ar-EG" dirty="0"/>
          </a:p>
          <a:p>
            <a:pPr algn="r" rtl="1">
              <a:buFont typeface="Arial" panose="020B0604020202020204" pitchFamily="34" charset="0"/>
              <a:buChar char="•"/>
            </a:pPr>
            <a:r>
              <a:rPr lang="ar-EG" dirty="0"/>
              <a:t>تم إرسال 10,000 رسالة توعوية، </a:t>
            </a:r>
            <a:endParaRPr lang="en-US" dirty="0"/>
          </a:p>
          <a:p>
            <a:pPr algn="r" rtl="1">
              <a:buFont typeface="Arial" panose="020B0604020202020204" pitchFamily="34" charset="0"/>
              <a:buChar char="•"/>
            </a:pPr>
            <a:r>
              <a:rPr lang="ar-EG" dirty="0"/>
              <a:t>وتجاوب 1,500 شخص </a:t>
            </a:r>
            <a:endParaRPr lang="en-US" dirty="0"/>
          </a:p>
          <a:p>
            <a:pPr algn="r" rtl="1">
              <a:buFont typeface="Arial" panose="020B0604020202020204" pitchFamily="34" charset="0"/>
              <a:buChar char="•"/>
            </a:pPr>
            <a:r>
              <a:rPr lang="ar-EG" dirty="0"/>
              <a:t>معدل استجابة 15%.</a:t>
            </a:r>
          </a:p>
        </p:txBody>
      </p:sp>
      <p:pic>
        <p:nvPicPr>
          <p:cNvPr id="6" name="Picture 5">
            <a:extLst>
              <a:ext uri="{FF2B5EF4-FFF2-40B4-BE49-F238E27FC236}">
                <a16:creationId xmlns:a16="http://schemas.microsoft.com/office/drawing/2014/main" xmlns="" id="{2283AB72-8C18-A87B-0BF8-82F394E36EC9}"/>
              </a:ext>
            </a:extLst>
          </p:cNvPr>
          <p:cNvPicPr>
            <a:picLocks noChangeAspect="1"/>
          </p:cNvPicPr>
          <p:nvPr/>
        </p:nvPicPr>
        <p:blipFill>
          <a:blip r:embed="rId3"/>
          <a:stretch>
            <a:fillRect/>
          </a:stretch>
        </p:blipFill>
        <p:spPr>
          <a:xfrm>
            <a:off x="646138" y="2729277"/>
            <a:ext cx="3960080" cy="2769810"/>
          </a:xfrm>
          <a:prstGeom prst="rect">
            <a:avLst/>
          </a:prstGeom>
        </p:spPr>
      </p:pic>
    </p:spTree>
    <p:extLst>
      <p:ext uri="{BB962C8B-B14F-4D97-AF65-F5344CB8AC3E}">
        <p14:creationId xmlns:p14="http://schemas.microsoft.com/office/powerpoint/2010/main" val="34161631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457968" y="1108750"/>
            <a:ext cx="3397212" cy="524835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413304" y="1246814"/>
            <a:ext cx="9345750" cy="47033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177971" y="1732475"/>
            <a:ext cx="12439338" cy="523220"/>
          </a:xfrm>
          <a:prstGeom prst="rect">
            <a:avLst/>
          </a:prstGeom>
          <a:noFill/>
        </p:spPr>
        <p:txBody>
          <a:bodyPr wrap="square" rtlCol="0">
            <a:spAutoFit/>
          </a:bodyPr>
          <a:lstStyle/>
          <a:p>
            <a:pPr algn="just" rtl="1"/>
            <a:r>
              <a:rPr lang="ar-EG" sz="2800" b="1" dirty="0"/>
              <a:t>7. 2.</a:t>
            </a:r>
            <a:r>
              <a:rPr lang="en-MY" sz="2800" dirty="0"/>
              <a:t> </a:t>
            </a:r>
            <a:r>
              <a:rPr lang="ar-EG" sz="2800" b="1" dirty="0"/>
              <a:t>مؤشرات الأداء الرئيسية </a:t>
            </a:r>
            <a:r>
              <a:rPr lang="en-US" sz="2800" b="1" dirty="0"/>
              <a:t>(</a:t>
            </a:r>
            <a:r>
              <a:rPr lang="en-MY" sz="2800" b="1" dirty="0"/>
              <a:t>KPIs)</a:t>
            </a:r>
            <a:endParaRPr lang="ar-EG" sz="2800" b="1" dirty="0"/>
          </a:p>
        </p:txBody>
      </p:sp>
      <p:sp>
        <p:nvSpPr>
          <p:cNvPr id="2" name="TextBox 1">
            <a:extLst>
              <a:ext uri="{FF2B5EF4-FFF2-40B4-BE49-F238E27FC236}">
                <a16:creationId xmlns:a16="http://schemas.microsoft.com/office/drawing/2014/main" xmlns="" id="{6F509EE5-3836-C61C-3F5D-39D6EFDF021F}"/>
              </a:ext>
            </a:extLst>
          </p:cNvPr>
          <p:cNvSpPr txBox="1"/>
          <p:nvPr/>
        </p:nvSpPr>
        <p:spPr>
          <a:xfrm>
            <a:off x="10432564" y="5627024"/>
            <a:ext cx="6003032" cy="646331"/>
          </a:xfrm>
          <a:prstGeom prst="rect">
            <a:avLst/>
          </a:prstGeom>
          <a:noFill/>
        </p:spPr>
        <p:txBody>
          <a:bodyPr wrap="square" rtlCol="0">
            <a:spAutoFit/>
          </a:bodyPr>
          <a:lstStyle/>
          <a:p>
            <a:pPr algn="r" rtl="1"/>
            <a:r>
              <a:rPr lang="ar-EG" dirty="0"/>
              <a:t>.</a:t>
            </a:r>
          </a:p>
          <a:p>
            <a:pPr marL="285750" indent="-285750" algn="r" rtl="1">
              <a:buFont typeface="Arial" panose="020B0604020202020204" pitchFamily="34" charset="0"/>
              <a:buChar char="•"/>
            </a:pPr>
            <a:endParaRPr lang="ar-EG" dirty="0"/>
          </a:p>
        </p:txBody>
      </p:sp>
      <p:sp>
        <p:nvSpPr>
          <p:cNvPr id="3" name="Rectangle 1"/>
          <p:cNvSpPr>
            <a:spLocks noChangeArrowheads="1"/>
          </p:cNvSpPr>
          <p:nvPr/>
        </p:nvSpPr>
        <p:spPr bwMode="auto">
          <a:xfrm>
            <a:off x="4714389" y="2602530"/>
            <a:ext cx="6312102"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a:r>
              <a:rPr lang="ar-EG" dirty="0"/>
              <a:t>مؤشرات رقمية يتم تحديدها مسبقًا، مثل:</a:t>
            </a:r>
          </a:p>
          <a:p>
            <a:pPr algn="r"/>
            <a:r>
              <a:rPr lang="ar-EG" dirty="0"/>
              <a:t>الوصول إلى 100,000 شخص.</a:t>
            </a:r>
          </a:p>
          <a:p>
            <a:pPr algn="r"/>
            <a:r>
              <a:rPr lang="ar-EG" dirty="0"/>
              <a:t>تسجيل 5,000 متبرع جديد.</a:t>
            </a:r>
          </a:p>
          <a:p>
            <a:pPr algn="r"/>
            <a:r>
              <a:rPr lang="ar-EG" dirty="0"/>
              <a:t>خفض نسبة التدخين بين الشباب </a:t>
            </a:r>
            <a:r>
              <a:rPr lang="ar-EG" b="1" dirty="0"/>
              <a:t>بنسبة 10% </a:t>
            </a:r>
            <a:r>
              <a:rPr lang="ar-EG" dirty="0"/>
              <a:t>خلال 6 أشهر</a:t>
            </a:r>
          </a:p>
        </p:txBody>
      </p:sp>
      <p:pic>
        <p:nvPicPr>
          <p:cNvPr id="6" name="Picture 5">
            <a:extLst>
              <a:ext uri="{FF2B5EF4-FFF2-40B4-BE49-F238E27FC236}">
                <a16:creationId xmlns:a16="http://schemas.microsoft.com/office/drawing/2014/main" xmlns="" id="{6C3CFCF0-EFFB-C69B-720D-B037944D42F0}"/>
              </a:ext>
            </a:extLst>
          </p:cNvPr>
          <p:cNvPicPr>
            <a:picLocks noChangeAspect="1"/>
          </p:cNvPicPr>
          <p:nvPr/>
        </p:nvPicPr>
        <p:blipFill>
          <a:blip r:embed="rId3"/>
          <a:srcRect l="5394" t="15382" r="4413" b="9327"/>
          <a:stretch>
            <a:fillRect/>
          </a:stretch>
        </p:blipFill>
        <p:spPr>
          <a:xfrm>
            <a:off x="2626178" y="2676206"/>
            <a:ext cx="3834672" cy="2436886"/>
          </a:xfrm>
          <a:prstGeom prst="rect">
            <a:avLst/>
          </a:prstGeom>
        </p:spPr>
      </p:pic>
    </p:spTree>
    <p:extLst>
      <p:ext uri="{BB962C8B-B14F-4D97-AF65-F5344CB8AC3E}">
        <p14:creationId xmlns:p14="http://schemas.microsoft.com/office/powerpoint/2010/main" val="39385270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97120" y="1605129"/>
            <a:ext cx="9345750" cy="3809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382137" y="1800752"/>
            <a:ext cx="9621185" cy="523220"/>
          </a:xfrm>
          <a:prstGeom prst="rect">
            <a:avLst/>
          </a:prstGeom>
          <a:noFill/>
        </p:spPr>
        <p:txBody>
          <a:bodyPr wrap="square" rtlCol="0">
            <a:spAutoFit/>
          </a:bodyPr>
          <a:lstStyle/>
          <a:p>
            <a:pPr lvl="0" algn="r" rtl="1"/>
            <a:r>
              <a:rPr lang="ar-EG" sz="2800" b="1" dirty="0"/>
              <a:t>2.8. نشاط عملي : أدوات التقييم الكمية </a:t>
            </a:r>
            <a:endParaRPr lang="en-US" sz="2800" b="1" dirty="0"/>
          </a:p>
        </p:txBody>
      </p:sp>
      <p:sp>
        <p:nvSpPr>
          <p:cNvPr id="6" name="Rectangle 3"/>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sp>
        <p:nvSpPr>
          <p:cNvPr id="3" name="Rectangle 2"/>
          <p:cNvSpPr/>
          <p:nvPr/>
        </p:nvSpPr>
        <p:spPr>
          <a:xfrm>
            <a:off x="3048000" y="2690336"/>
            <a:ext cx="6096000" cy="1785104"/>
          </a:xfrm>
          <a:prstGeom prst="rect">
            <a:avLst/>
          </a:prstGeom>
        </p:spPr>
        <p:txBody>
          <a:bodyPr>
            <a:spAutoFit/>
          </a:bodyPr>
          <a:lstStyle/>
          <a:p>
            <a:pPr algn="r"/>
            <a:r>
              <a:rPr lang="ar-EG" sz="2000" b="1" dirty="0">
                <a:solidFill>
                  <a:srgbClr val="C00000"/>
                </a:solidFill>
              </a:rPr>
              <a:t>أدوات التقييم الكمية</a:t>
            </a:r>
            <a:r>
              <a:rPr lang="ar-EG" sz="2000" dirty="0">
                <a:solidFill>
                  <a:srgbClr val="C00000"/>
                </a:solidFill>
              </a:rPr>
              <a:t> </a:t>
            </a:r>
            <a:r>
              <a:rPr lang="ar-EG" sz="2000" dirty="0"/>
              <a:t>توفّر بيانات قابلة للقياس والتحليل، وهي أساسية لفهم:</a:t>
            </a:r>
          </a:p>
          <a:p>
            <a:pPr algn="r"/>
            <a:endParaRPr lang="ar-EG" dirty="0"/>
          </a:p>
          <a:p>
            <a:pPr algn="r" rtl="1">
              <a:buFont typeface="Arial" panose="020B0604020202020204" pitchFamily="34" charset="0"/>
              <a:buChar char="•"/>
            </a:pPr>
            <a:r>
              <a:rPr lang="ar-EG" dirty="0"/>
              <a:t>من وصلته الحملة؟</a:t>
            </a:r>
          </a:p>
          <a:p>
            <a:pPr algn="r" rtl="1">
              <a:buFont typeface="Arial" panose="020B0604020202020204" pitchFamily="34" charset="0"/>
              <a:buChar char="•"/>
            </a:pPr>
            <a:r>
              <a:rPr lang="ar-EG" dirty="0"/>
              <a:t>هل تغيّر سلوكه؟</a:t>
            </a:r>
          </a:p>
          <a:p>
            <a:pPr algn="r" rtl="1">
              <a:buFont typeface="Arial" panose="020B0604020202020204" pitchFamily="34" charset="0"/>
              <a:buChar char="•"/>
            </a:pPr>
            <a:r>
              <a:rPr lang="ar-EG" dirty="0"/>
              <a:t>إلى أي درجة أثرت الرسالة؟</a:t>
            </a:r>
          </a:p>
          <a:p>
            <a:pPr algn="r" rtl="1"/>
            <a:r>
              <a:rPr lang="ar-EG" dirty="0"/>
              <a:t>المطلوب اعداد </a:t>
            </a:r>
            <a:r>
              <a:rPr lang="ar-EG" b="1" dirty="0"/>
              <a:t>نموذج استبيان كمي جاهز لحملة توعوية تختارها</a:t>
            </a:r>
            <a:r>
              <a:rPr lang="ar-EG" dirty="0"/>
              <a:t>؟</a:t>
            </a:r>
          </a:p>
        </p:txBody>
      </p:sp>
      <p:pic>
        <p:nvPicPr>
          <p:cNvPr id="4" name="Picture 3">
            <a:extLst>
              <a:ext uri="{FF2B5EF4-FFF2-40B4-BE49-F238E27FC236}">
                <a16:creationId xmlns:a16="http://schemas.microsoft.com/office/drawing/2014/main" xmlns="" id="{89471474-8C44-8CC2-EB5E-2824552CBC5A}"/>
              </a:ext>
            </a:extLst>
          </p:cNvPr>
          <p:cNvPicPr>
            <a:picLocks noChangeAspect="1"/>
          </p:cNvPicPr>
          <p:nvPr/>
        </p:nvPicPr>
        <p:blipFill>
          <a:blip r:embed="rId3"/>
          <a:stretch>
            <a:fillRect/>
          </a:stretch>
        </p:blipFill>
        <p:spPr>
          <a:xfrm>
            <a:off x="740755" y="3123423"/>
            <a:ext cx="3080464" cy="2129448"/>
          </a:xfrm>
          <a:prstGeom prst="rect">
            <a:avLst/>
          </a:prstGeom>
        </p:spPr>
      </p:pic>
    </p:spTree>
    <p:extLst>
      <p:ext uri="{BB962C8B-B14F-4D97-AF65-F5344CB8AC3E}">
        <p14:creationId xmlns:p14="http://schemas.microsoft.com/office/powerpoint/2010/main" val="15014409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437339" y="844517"/>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733265" y="1155868"/>
            <a:ext cx="8674969" cy="3020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01423" y="1438184"/>
            <a:ext cx="8466655" cy="523220"/>
          </a:xfrm>
          <a:prstGeom prst="rect">
            <a:avLst/>
          </a:prstGeom>
          <a:noFill/>
        </p:spPr>
        <p:txBody>
          <a:bodyPr wrap="square" rtlCol="0">
            <a:spAutoFit/>
          </a:bodyPr>
          <a:lstStyle/>
          <a:p>
            <a:pPr algn="just" rtl="1"/>
            <a:r>
              <a:rPr lang="ar-EG" sz="2800" b="1" dirty="0"/>
              <a:t>9</a:t>
            </a:r>
            <a:r>
              <a:rPr lang="ar-JO" sz="2800" b="1" dirty="0"/>
              <a:t>.</a:t>
            </a:r>
            <a:r>
              <a:rPr lang="ar-EG" sz="2800" b="1" dirty="0"/>
              <a:t> 2. أدوات التقييم النوعي (</a:t>
            </a:r>
            <a:r>
              <a:rPr lang="en-MY" sz="2800" b="1" dirty="0"/>
              <a:t>Qualitative Tools)</a:t>
            </a:r>
            <a:endParaRPr lang="ar-EG" sz="2800" b="1" dirty="0"/>
          </a:p>
        </p:txBody>
      </p:sp>
      <p:sp>
        <p:nvSpPr>
          <p:cNvPr id="20" name="TextBox 19">
            <a:extLst>
              <a:ext uri="{FF2B5EF4-FFF2-40B4-BE49-F238E27FC236}">
                <a16:creationId xmlns:a16="http://schemas.microsoft.com/office/drawing/2014/main" xmlns="" id="{E96A9000-184F-D85E-E353-61BA58CFB904}"/>
              </a:ext>
            </a:extLst>
          </p:cNvPr>
          <p:cNvSpPr txBox="1"/>
          <p:nvPr/>
        </p:nvSpPr>
        <p:spPr>
          <a:xfrm>
            <a:off x="2860260" y="2166510"/>
            <a:ext cx="6953403" cy="2308324"/>
          </a:xfrm>
          <a:prstGeom prst="rect">
            <a:avLst/>
          </a:prstGeom>
          <a:noFill/>
        </p:spPr>
        <p:txBody>
          <a:bodyPr wrap="square">
            <a:spAutoFit/>
          </a:bodyPr>
          <a:lstStyle/>
          <a:p>
            <a:pPr algn="r" rtl="1"/>
            <a:r>
              <a:rPr lang="ar-EG" sz="1600" b="1" dirty="0"/>
              <a:t>1. مقابلات معمقة (</a:t>
            </a:r>
            <a:r>
              <a:rPr lang="en-MY" sz="1600" b="1" dirty="0"/>
              <a:t>In-depth Interviews)</a:t>
            </a:r>
          </a:p>
          <a:p>
            <a:pPr algn="r" rtl="1"/>
            <a:r>
              <a:rPr lang="ar-EG" sz="1600" dirty="0"/>
              <a:t>مع أشخاص من الفئة المستهدفة أو شركاء في الحملة.</a:t>
            </a:r>
          </a:p>
          <a:p>
            <a:pPr algn="r" rtl="1"/>
            <a:r>
              <a:rPr lang="ar-EG" sz="1600" dirty="0"/>
              <a:t>تكشف عن </a:t>
            </a:r>
            <a:r>
              <a:rPr lang="ar-EG" sz="1600" b="1" dirty="0"/>
              <a:t>دوافع التغيير أو العوائق</a:t>
            </a:r>
            <a:r>
              <a:rPr lang="ar-EG" sz="1600" dirty="0"/>
              <a:t>.</a:t>
            </a:r>
          </a:p>
          <a:p>
            <a:pPr algn="r" rtl="1"/>
            <a:endParaRPr lang="ar-EG" sz="1600" dirty="0"/>
          </a:p>
          <a:p>
            <a:pPr algn="r" rtl="1"/>
            <a:r>
              <a:rPr lang="ar-EG" sz="1600" b="1" dirty="0"/>
              <a:t>2. مجموعات التركيز (</a:t>
            </a:r>
            <a:r>
              <a:rPr lang="en-MY" sz="1600" b="1" dirty="0"/>
              <a:t>Focus Groups)</a:t>
            </a:r>
          </a:p>
          <a:p>
            <a:pPr algn="r" rtl="1"/>
            <a:r>
              <a:rPr lang="ar-EG" sz="1600" dirty="0"/>
              <a:t>جلسات نقاش مع عينة صغيرة من الجمهور.</a:t>
            </a:r>
          </a:p>
          <a:p>
            <a:pPr algn="r" rtl="1"/>
            <a:r>
              <a:rPr lang="ar-EG" sz="1600" dirty="0"/>
              <a:t>تُستخدم لاختبار الرسائل أو فهم التأثير العاطفي للحملة.</a:t>
            </a:r>
          </a:p>
          <a:p>
            <a:pPr algn="r" rtl="1"/>
            <a:endParaRPr lang="ar-EG" sz="1600" dirty="0"/>
          </a:p>
          <a:p>
            <a:pPr marL="285750" indent="-285750" algn="l" rtl="1">
              <a:buFont typeface="Arial" panose="020B0604020202020204" pitchFamily="34" charset="0"/>
              <a:buChar char="•"/>
            </a:pPr>
            <a:endParaRPr lang="ar-EG" sz="1600" dirty="0"/>
          </a:p>
        </p:txBody>
      </p:sp>
    </p:spTree>
    <p:extLst>
      <p:ext uri="{BB962C8B-B14F-4D97-AF65-F5344CB8AC3E}">
        <p14:creationId xmlns:p14="http://schemas.microsoft.com/office/powerpoint/2010/main" val="31211894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602873" y="855618"/>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733265" y="1155868"/>
            <a:ext cx="8674969" cy="35662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01423" y="1438184"/>
            <a:ext cx="8466655" cy="523220"/>
          </a:xfrm>
          <a:prstGeom prst="rect">
            <a:avLst/>
          </a:prstGeom>
          <a:noFill/>
        </p:spPr>
        <p:txBody>
          <a:bodyPr wrap="square" rtlCol="0">
            <a:spAutoFit/>
          </a:bodyPr>
          <a:lstStyle/>
          <a:p>
            <a:pPr algn="just" rtl="1"/>
            <a:r>
              <a:rPr lang="ar-JO" sz="2800" b="1" dirty="0"/>
              <a:t>1</a:t>
            </a:r>
            <a:r>
              <a:rPr lang="ar-EG" sz="2800" b="1" dirty="0"/>
              <a:t>0</a:t>
            </a:r>
            <a:r>
              <a:rPr lang="ar-JO" sz="2800" b="1" dirty="0"/>
              <a:t>.</a:t>
            </a:r>
            <a:r>
              <a:rPr lang="ar-EG" sz="2800" b="1" dirty="0"/>
              <a:t> 2. أدوات التقييم النوعي (</a:t>
            </a:r>
            <a:r>
              <a:rPr lang="en-MY" sz="2800" b="1" dirty="0"/>
              <a:t>Qualitative Tools)</a:t>
            </a:r>
            <a:endParaRPr lang="ar-EG" sz="2800" b="1" dirty="0"/>
          </a:p>
        </p:txBody>
      </p:sp>
      <p:sp>
        <p:nvSpPr>
          <p:cNvPr id="20" name="TextBox 19">
            <a:extLst>
              <a:ext uri="{FF2B5EF4-FFF2-40B4-BE49-F238E27FC236}">
                <a16:creationId xmlns:a16="http://schemas.microsoft.com/office/drawing/2014/main" xmlns="" id="{E96A9000-184F-D85E-E353-61BA58CFB904}"/>
              </a:ext>
            </a:extLst>
          </p:cNvPr>
          <p:cNvSpPr txBox="1"/>
          <p:nvPr/>
        </p:nvSpPr>
        <p:spPr>
          <a:xfrm>
            <a:off x="2954507" y="1699794"/>
            <a:ext cx="6953403" cy="2308324"/>
          </a:xfrm>
          <a:prstGeom prst="rect">
            <a:avLst/>
          </a:prstGeom>
          <a:noFill/>
        </p:spPr>
        <p:txBody>
          <a:bodyPr wrap="square">
            <a:spAutoFit/>
          </a:bodyPr>
          <a:lstStyle/>
          <a:p>
            <a:pPr algn="r" rtl="1"/>
            <a:endParaRPr lang="ar-EG" sz="1600" dirty="0"/>
          </a:p>
          <a:p>
            <a:pPr algn="r" rtl="1"/>
            <a:endParaRPr lang="ar-EG" sz="1600" dirty="0"/>
          </a:p>
          <a:p>
            <a:pPr algn="r" rtl="1"/>
            <a:r>
              <a:rPr lang="ar-EG" sz="1600" b="1" dirty="0"/>
              <a:t>3. تحليل المحتوى (</a:t>
            </a:r>
            <a:r>
              <a:rPr lang="en-MY" sz="1600" b="1" dirty="0"/>
              <a:t>Content Analysis)</a:t>
            </a:r>
          </a:p>
          <a:p>
            <a:pPr algn="r" rtl="1"/>
            <a:r>
              <a:rPr lang="ar-EG" sz="1600" dirty="0"/>
              <a:t>دراسة تعليقات الجمهور، والمشاركات، والرسائل المتداولة أثناء الحملة.</a:t>
            </a:r>
          </a:p>
          <a:p>
            <a:pPr algn="r" rtl="1"/>
            <a:r>
              <a:rPr lang="ar-EG" sz="1600" dirty="0"/>
              <a:t>تساعد في قياس </a:t>
            </a:r>
            <a:r>
              <a:rPr lang="ar-EG" sz="1600" b="1" dirty="0"/>
              <a:t>الاستجابة العاطفية والآراء العامة</a:t>
            </a:r>
            <a:r>
              <a:rPr lang="ar-EG" sz="1600" dirty="0"/>
              <a:t> حول الحملة.</a:t>
            </a:r>
          </a:p>
          <a:p>
            <a:pPr algn="r" rtl="1"/>
            <a:endParaRPr lang="ar-EG" sz="1600" dirty="0"/>
          </a:p>
          <a:p>
            <a:pPr algn="r" rtl="1"/>
            <a:endParaRPr lang="ar-EG" sz="1600" dirty="0"/>
          </a:p>
          <a:p>
            <a:pPr algn="r" rtl="1"/>
            <a:endParaRPr lang="ar-EG" sz="1600" dirty="0"/>
          </a:p>
          <a:p>
            <a:pPr marL="285750" indent="-285750" algn="l" rtl="1">
              <a:buFont typeface="Arial" panose="020B0604020202020204" pitchFamily="34" charset="0"/>
              <a:buChar char="•"/>
            </a:pPr>
            <a:endParaRPr lang="ar-EG" sz="1600" dirty="0"/>
          </a:p>
        </p:txBody>
      </p:sp>
      <p:sp>
        <p:nvSpPr>
          <p:cNvPr id="4" name="Rectangle 3"/>
          <p:cNvSpPr>
            <a:spLocks noChangeArrowheads="1"/>
          </p:cNvSpPr>
          <p:nvPr/>
        </p:nvSpPr>
        <p:spPr bwMode="auto">
          <a:xfrm>
            <a:off x="3469395" y="3423000"/>
            <a:ext cx="3970959" cy="923330"/>
          </a:xfrm>
          <a:prstGeom prst="rect">
            <a:avLst/>
          </a:prstGeom>
          <a:ln/>
        </p:spPr>
        <p:style>
          <a:lnRef idx="1">
            <a:schemeClr val="accent2"/>
          </a:lnRef>
          <a:fillRef idx="2">
            <a:schemeClr val="accent2"/>
          </a:fillRef>
          <a:effectRef idx="1">
            <a:schemeClr val="accent2"/>
          </a:effectRef>
          <a:fontRef idx="minor">
            <a:schemeClr val="dk1"/>
          </a:fontRef>
        </p:style>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فهم الاستجابة العاطفية للجمهور تجاه الحملة</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الكشف عن الآراء العامة والمشاعر السائدة</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رصد نقاط القوة والضعف في الرسائل أو المحتوى</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946857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CEF61BD-9E31-AF7E-1410-9C4D962471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4055FCA-6ACD-FD36-695D-7E5A44A245E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87D9F79A-3591-8BA7-A33B-B94A68774002}"/>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4312AB5-EEDC-E69B-AE71-F9037F85618E}"/>
              </a:ext>
            </a:extLst>
          </p:cNvPr>
          <p:cNvSpPr/>
          <p:nvPr/>
        </p:nvSpPr>
        <p:spPr>
          <a:xfrm>
            <a:off x="1191693" y="1595804"/>
            <a:ext cx="9492871" cy="45903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i="1" dirty="0"/>
              <a:t>الفائدة:</a:t>
            </a:r>
            <a:r>
              <a:rPr lang="ar-EG" dirty="0"/>
              <a:t> تضمن هذه الأدوات تنفيذ الحملة بسلاسة، وتقسيم الجهد الزمني على الفريق، دون ارتباك أو تكرار.</a:t>
            </a:r>
            <a:endParaRPr lang="en-US" dirty="0"/>
          </a:p>
        </p:txBody>
      </p:sp>
      <p:pic>
        <p:nvPicPr>
          <p:cNvPr id="5" name="Graphic 21">
            <a:extLst>
              <a:ext uri="{FF2B5EF4-FFF2-40B4-BE49-F238E27FC236}">
                <a16:creationId xmlns:a16="http://schemas.microsoft.com/office/drawing/2014/main" xmlns="" id="{7EEBBFA3-A824-43C1-F8EB-2204C11B5A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92A78CF1-4B2A-40FA-A2FD-C22511DD428F}"/>
              </a:ext>
            </a:extLst>
          </p:cNvPr>
          <p:cNvSpPr txBox="1"/>
          <p:nvPr/>
        </p:nvSpPr>
        <p:spPr>
          <a:xfrm>
            <a:off x="1874127" y="1944232"/>
            <a:ext cx="8466655" cy="523220"/>
          </a:xfrm>
          <a:prstGeom prst="rect">
            <a:avLst/>
          </a:prstGeom>
          <a:noFill/>
        </p:spPr>
        <p:txBody>
          <a:bodyPr wrap="square" rtlCol="0">
            <a:spAutoFit/>
          </a:bodyPr>
          <a:lstStyle/>
          <a:p>
            <a:pPr lvl="0" algn="r" rtl="1"/>
            <a:r>
              <a:rPr lang="ar-EG" sz="2800" b="1" dirty="0">
                <a:latin typeface="+mj-lt"/>
              </a:rPr>
              <a:t>2.11 </a:t>
            </a:r>
            <a:r>
              <a:rPr lang="ar-EG" sz="2800" b="1" dirty="0"/>
              <a:t>أدوات التقييم النوعي (تابع)</a:t>
            </a:r>
            <a:endParaRPr lang="en-US" sz="2800" b="1" dirty="0">
              <a:latin typeface="+mj-lt"/>
            </a:endParaRPr>
          </a:p>
        </p:txBody>
      </p:sp>
      <p:sp>
        <p:nvSpPr>
          <p:cNvPr id="4" name="Rectangle 3">
            <a:extLst>
              <a:ext uri="{FF2B5EF4-FFF2-40B4-BE49-F238E27FC236}">
                <a16:creationId xmlns:a16="http://schemas.microsoft.com/office/drawing/2014/main" xmlns="" id="{D010E9DB-4D44-6361-7395-FAC39882E453}"/>
              </a:ext>
            </a:extLst>
          </p:cNvPr>
          <p:cNvSpPr/>
          <p:nvPr/>
        </p:nvSpPr>
        <p:spPr>
          <a:xfrm>
            <a:off x="7500546" y="2732664"/>
            <a:ext cx="2789538" cy="2760871"/>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xmlns="" id="{5D53C4FD-CDBC-208C-4A4B-B6656C3CC929}"/>
              </a:ext>
            </a:extLst>
          </p:cNvPr>
          <p:cNvSpPr txBox="1"/>
          <p:nvPr/>
        </p:nvSpPr>
        <p:spPr>
          <a:xfrm>
            <a:off x="7500546" y="2815880"/>
            <a:ext cx="2660641" cy="1600438"/>
          </a:xfrm>
          <a:prstGeom prst="rect">
            <a:avLst/>
          </a:prstGeom>
          <a:noFill/>
        </p:spPr>
        <p:txBody>
          <a:bodyPr wrap="square">
            <a:spAutoFit/>
          </a:bodyPr>
          <a:lstStyle/>
          <a:p>
            <a:pPr marL="342900" lvl="0" indent="-342900" algn="r" rtl="1" eaLnBrk="0" fontAlgn="base" hangingPunct="0">
              <a:spcBef>
                <a:spcPct val="0"/>
              </a:spcBef>
              <a:spcAft>
                <a:spcPct val="0"/>
              </a:spcAft>
              <a:buFont typeface="+mj-lt"/>
              <a:buAutoNum type="arabicPeriod" startAt="3"/>
            </a:pPr>
            <a:r>
              <a:rPr lang="ar-SA" sz="1400" b="1" dirty="0">
                <a:latin typeface="Arial" panose="020B0604020202020204" pitchFamily="34" charset="0"/>
              </a:rPr>
              <a:t>. مقابلات معمقة (</a:t>
            </a:r>
            <a:r>
              <a:rPr lang="en-US" sz="1400" b="1" dirty="0">
                <a:latin typeface="Arial" panose="020B0604020202020204" pitchFamily="34" charset="0"/>
              </a:rPr>
              <a:t>In-depth Interviews)</a:t>
            </a:r>
          </a:p>
          <a:p>
            <a:pPr marL="342900" indent="-342900" algn="r" rtl="1">
              <a:buAutoNum type="arabicPeriod" startAt="5"/>
            </a:pPr>
            <a:endParaRPr lang="en-MY" sz="1400" b="1" dirty="0"/>
          </a:p>
          <a:p>
            <a:pPr algn="r" rtl="1"/>
            <a:r>
              <a:rPr lang="ar-EG" sz="1400" dirty="0"/>
              <a:t>مع أشخاص من الفئة المستهدفة أو شركاء في الحملة.</a:t>
            </a:r>
          </a:p>
          <a:p>
            <a:pPr algn="r" rtl="1"/>
            <a:r>
              <a:rPr lang="ar-EG" sz="1400" dirty="0"/>
              <a:t>تكشف عن دوافع التغيير أو العوائق.</a:t>
            </a:r>
          </a:p>
          <a:p>
            <a:pPr algn="r" rtl="1"/>
            <a:r>
              <a:rPr lang="ar-EG" sz="1400" dirty="0">
                <a:solidFill>
                  <a:srgbClr val="C00000"/>
                </a:solidFill>
              </a:rPr>
              <a:t>.</a:t>
            </a:r>
          </a:p>
        </p:txBody>
      </p:sp>
      <p:sp>
        <p:nvSpPr>
          <p:cNvPr id="11" name="Rectangle 10">
            <a:extLst>
              <a:ext uri="{FF2B5EF4-FFF2-40B4-BE49-F238E27FC236}">
                <a16:creationId xmlns:a16="http://schemas.microsoft.com/office/drawing/2014/main" xmlns="" id="{221E8456-DE01-8B42-DAF9-06E026F28785}"/>
              </a:ext>
            </a:extLst>
          </p:cNvPr>
          <p:cNvSpPr/>
          <p:nvPr/>
        </p:nvSpPr>
        <p:spPr>
          <a:xfrm>
            <a:off x="4507362" y="2732664"/>
            <a:ext cx="2789538" cy="2760871"/>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xmlns="" id="{D23939F4-A57E-F115-874E-67BEBC99A582}"/>
              </a:ext>
            </a:extLst>
          </p:cNvPr>
          <p:cNvSpPr txBox="1"/>
          <p:nvPr/>
        </p:nvSpPr>
        <p:spPr>
          <a:xfrm>
            <a:off x="4588905" y="2786063"/>
            <a:ext cx="2579098" cy="1600438"/>
          </a:xfrm>
          <a:prstGeom prst="rect">
            <a:avLst/>
          </a:prstGeom>
          <a:noFill/>
        </p:spPr>
        <p:txBody>
          <a:bodyPr wrap="square">
            <a:spAutoFit/>
          </a:bodyPr>
          <a:lstStyle/>
          <a:p>
            <a:pPr marL="342900" indent="-342900" algn="r" rtl="1">
              <a:buFont typeface="+mj-lt"/>
              <a:buAutoNum type="arabicPeriod" startAt="4"/>
            </a:pPr>
            <a:r>
              <a:rPr lang="ar-EG" sz="1400" b="1" dirty="0"/>
              <a:t>مجموعات التركيز (</a:t>
            </a:r>
            <a:r>
              <a:rPr lang="en-US" sz="1400" b="1" dirty="0"/>
              <a:t>Focus Groups)</a:t>
            </a:r>
          </a:p>
          <a:p>
            <a:pPr algn="r" rtl="1"/>
            <a:endParaRPr lang="en-MY" sz="1400" b="1" dirty="0"/>
          </a:p>
          <a:p>
            <a:pPr algn="r" rtl="1"/>
            <a:r>
              <a:rPr lang="ar-EG" sz="1400" dirty="0"/>
              <a:t>جلسات نقاش مع عينة صغيرة من الجمهور.</a:t>
            </a:r>
          </a:p>
          <a:p>
            <a:pPr algn="r" rtl="1"/>
            <a:r>
              <a:rPr lang="ar-EG" sz="1400" dirty="0"/>
              <a:t>تُستخدم لاختبار الرسائل أو فهم التأثير العاطفي للحملة.</a:t>
            </a:r>
          </a:p>
        </p:txBody>
      </p:sp>
      <p:sp>
        <p:nvSpPr>
          <p:cNvPr id="16" name="Rectangle 15">
            <a:extLst>
              <a:ext uri="{FF2B5EF4-FFF2-40B4-BE49-F238E27FC236}">
                <a16:creationId xmlns:a16="http://schemas.microsoft.com/office/drawing/2014/main" xmlns="" id="{3D9B2989-5077-40E0-C78B-6B14292E04DC}"/>
              </a:ext>
            </a:extLst>
          </p:cNvPr>
          <p:cNvSpPr/>
          <p:nvPr/>
        </p:nvSpPr>
        <p:spPr>
          <a:xfrm>
            <a:off x="1514178" y="2732664"/>
            <a:ext cx="2789538" cy="2760871"/>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a:extLst>
              <a:ext uri="{FF2B5EF4-FFF2-40B4-BE49-F238E27FC236}">
                <a16:creationId xmlns:a16="http://schemas.microsoft.com/office/drawing/2014/main" xmlns="" id="{064E7A62-160F-15C7-9DFE-A38C9C990B47}"/>
              </a:ext>
            </a:extLst>
          </p:cNvPr>
          <p:cNvSpPr txBox="1"/>
          <p:nvPr/>
        </p:nvSpPr>
        <p:spPr>
          <a:xfrm>
            <a:off x="1514177" y="2815880"/>
            <a:ext cx="2660641" cy="1600438"/>
          </a:xfrm>
          <a:prstGeom prst="rect">
            <a:avLst/>
          </a:prstGeom>
          <a:noFill/>
        </p:spPr>
        <p:txBody>
          <a:bodyPr wrap="square">
            <a:spAutoFit/>
          </a:bodyPr>
          <a:lstStyle/>
          <a:p>
            <a:pPr marL="342900" indent="-342900" algn="r" rtl="1">
              <a:buFont typeface="+mj-lt"/>
              <a:buAutoNum type="arabicPeriod" startAt="5"/>
            </a:pPr>
            <a:r>
              <a:rPr lang="ar-EG" sz="1400" b="1" dirty="0"/>
              <a:t> تحليل المحتوى (</a:t>
            </a:r>
            <a:r>
              <a:rPr lang="en-US" sz="1400" b="1" dirty="0"/>
              <a:t>Content Analysis)</a:t>
            </a:r>
          </a:p>
          <a:p>
            <a:pPr marL="342900" indent="-342900" algn="r" rtl="1">
              <a:buAutoNum type="arabicPeriod" startAt="7"/>
            </a:pPr>
            <a:endParaRPr lang="en-MY" sz="1400" b="1" dirty="0"/>
          </a:p>
          <a:p>
            <a:pPr algn="r" rtl="1"/>
            <a:r>
              <a:rPr lang="ar-EG" sz="1400" dirty="0"/>
              <a:t>دراسة تعليقات الجمهور، والمشاركات، والرسائل المتداولة أثناء الحملة.</a:t>
            </a:r>
          </a:p>
          <a:p>
            <a:pPr algn="r" rtl="1"/>
            <a:r>
              <a:rPr lang="ar-EG" sz="1400" dirty="0"/>
              <a:t>تساعد في قياس الاستجابة العاطفية والآراء العامة حول الحملة.</a:t>
            </a:r>
          </a:p>
        </p:txBody>
      </p:sp>
    </p:spTree>
    <p:extLst>
      <p:ext uri="{BB962C8B-B14F-4D97-AF65-F5344CB8AC3E}">
        <p14:creationId xmlns:p14="http://schemas.microsoft.com/office/powerpoint/2010/main" val="12861577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E98D910-3527-6D61-AD38-1D580D4622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01EE02E-2FBE-C764-BB3E-0173CDE7703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55FF0759-F296-906E-1DAA-3B9013B50621}"/>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917F4E2-6749-C30E-6323-69864E315812}"/>
              </a:ext>
            </a:extLst>
          </p:cNvPr>
          <p:cNvSpPr/>
          <p:nvPr/>
        </p:nvSpPr>
        <p:spPr>
          <a:xfrm>
            <a:off x="1161876" y="1233079"/>
            <a:ext cx="9345750" cy="46007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3E2F3552-A1CB-A0DA-6290-58A86D2163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984702B-7DCD-5782-3118-42FFF8A7DB18}"/>
              </a:ext>
            </a:extLst>
          </p:cNvPr>
          <p:cNvSpPr txBox="1"/>
          <p:nvPr/>
        </p:nvSpPr>
        <p:spPr>
          <a:xfrm>
            <a:off x="1601423" y="1438184"/>
            <a:ext cx="8466655" cy="523220"/>
          </a:xfrm>
          <a:prstGeom prst="rect">
            <a:avLst/>
          </a:prstGeom>
          <a:noFill/>
        </p:spPr>
        <p:txBody>
          <a:bodyPr wrap="square" rtlCol="0">
            <a:spAutoFit/>
          </a:bodyPr>
          <a:lstStyle/>
          <a:p>
            <a:pPr algn="just" rtl="1"/>
            <a:r>
              <a:rPr lang="ar-JO" sz="2800" b="1" dirty="0"/>
              <a:t>1</a:t>
            </a:r>
            <a:r>
              <a:rPr lang="ar-EG" sz="2800" b="1" dirty="0"/>
              <a:t>2</a:t>
            </a:r>
            <a:r>
              <a:rPr lang="ar-JO" sz="2800" b="1" dirty="0"/>
              <a:t>.</a:t>
            </a:r>
            <a:r>
              <a:rPr lang="ar-EG" sz="2800" b="1" dirty="0"/>
              <a:t> 2. مؤشرات الأداء الرئيسية (</a:t>
            </a:r>
            <a:r>
              <a:rPr lang="en-MY" sz="2800" b="1" dirty="0"/>
              <a:t> (KPIs </a:t>
            </a:r>
            <a:r>
              <a:rPr lang="ar-EG" sz="2800" b="1" dirty="0"/>
              <a:t>المقترحة</a:t>
            </a:r>
          </a:p>
        </p:txBody>
      </p:sp>
      <p:graphicFrame>
        <p:nvGraphicFramePr>
          <p:cNvPr id="4" name="Table 3"/>
          <p:cNvGraphicFramePr>
            <a:graphicFrameLocks noGrp="1"/>
          </p:cNvGraphicFramePr>
          <p:nvPr>
            <p:extLst>
              <p:ext uri="{D42A27DB-BD31-4B8C-83A1-F6EECF244321}">
                <p14:modId xmlns:p14="http://schemas.microsoft.com/office/powerpoint/2010/main" val="4144294750"/>
              </p:ext>
            </p:extLst>
          </p:nvPr>
        </p:nvGraphicFramePr>
        <p:xfrm>
          <a:off x="3339548" y="2153260"/>
          <a:ext cx="6005974" cy="2834640"/>
        </p:xfrm>
        <a:graphic>
          <a:graphicData uri="http://schemas.openxmlformats.org/drawingml/2006/table">
            <a:tbl>
              <a:tblPr>
                <a:tableStyleId>{0505E3EF-67EA-436B-97B2-0124C06EBD24}</a:tableStyleId>
              </a:tblPr>
              <a:tblGrid>
                <a:gridCol w="3002987">
                  <a:extLst>
                    <a:ext uri="{9D8B030D-6E8A-4147-A177-3AD203B41FA5}">
                      <a16:colId xmlns:a16="http://schemas.microsoft.com/office/drawing/2014/main" xmlns="" val="20000"/>
                    </a:ext>
                  </a:extLst>
                </a:gridCol>
                <a:gridCol w="3002987">
                  <a:extLst>
                    <a:ext uri="{9D8B030D-6E8A-4147-A177-3AD203B41FA5}">
                      <a16:colId xmlns:a16="http://schemas.microsoft.com/office/drawing/2014/main" xmlns="" val="20001"/>
                    </a:ext>
                  </a:extLst>
                </a:gridCol>
              </a:tblGrid>
              <a:tr h="0">
                <a:tc>
                  <a:txBody>
                    <a:bodyPr/>
                    <a:lstStyle/>
                    <a:p>
                      <a:pPr algn="r" rtl="1"/>
                      <a:r>
                        <a:rPr lang="ar-EG" dirty="0"/>
                        <a:t>ما يقيسه</a:t>
                      </a:r>
                    </a:p>
                  </a:txBody>
                  <a:tcPr anchor="ctr"/>
                </a:tc>
                <a:tc>
                  <a:txBody>
                    <a:bodyPr/>
                    <a:lstStyle/>
                    <a:p>
                      <a:pPr algn="r" rtl="1"/>
                      <a:r>
                        <a:rPr lang="ar-EG" dirty="0"/>
                        <a:t>المؤشر</a:t>
                      </a:r>
                    </a:p>
                  </a:txBody>
                  <a:tcPr anchor="ctr"/>
                </a:tc>
                <a:extLst>
                  <a:ext uri="{0D108BD9-81ED-4DB2-BD59-A6C34878D82A}">
                    <a16:rowId xmlns:a16="http://schemas.microsoft.com/office/drawing/2014/main" xmlns="" val="10000"/>
                  </a:ext>
                </a:extLst>
              </a:tr>
              <a:tr h="0">
                <a:tc>
                  <a:txBody>
                    <a:bodyPr/>
                    <a:lstStyle/>
                    <a:p>
                      <a:pPr algn="r" rtl="1"/>
                      <a:r>
                        <a:rPr lang="ar-EG" dirty="0"/>
                        <a:t>عدد مرات الظهور (</a:t>
                      </a:r>
                      <a:r>
                        <a:rPr lang="en-MY" dirty="0"/>
                        <a:t> (Impressions</a:t>
                      </a:r>
                    </a:p>
                  </a:txBody>
                  <a:tcPr anchor="ctr"/>
                </a:tc>
                <a:tc>
                  <a:txBody>
                    <a:bodyPr/>
                    <a:lstStyle/>
                    <a:p>
                      <a:pPr algn="r" rtl="1"/>
                      <a:r>
                        <a:rPr lang="ar-EG"/>
                        <a:t>مدى انتشار الحملة</a:t>
                      </a:r>
                    </a:p>
                  </a:txBody>
                  <a:tcPr anchor="ctr"/>
                </a:tc>
                <a:extLst>
                  <a:ext uri="{0D108BD9-81ED-4DB2-BD59-A6C34878D82A}">
                    <a16:rowId xmlns:a16="http://schemas.microsoft.com/office/drawing/2014/main" xmlns="" val="10001"/>
                  </a:ext>
                </a:extLst>
              </a:tr>
              <a:tr h="0">
                <a:tc>
                  <a:txBody>
                    <a:bodyPr/>
                    <a:lstStyle/>
                    <a:p>
                      <a:pPr algn="r" rtl="1"/>
                      <a:r>
                        <a:rPr lang="ar-EG" dirty="0"/>
                        <a:t>معدل النقرات (</a:t>
                      </a:r>
                      <a:r>
                        <a:rPr lang="en-MY" dirty="0" err="1"/>
                        <a:t>CTR</a:t>
                      </a:r>
                      <a:r>
                        <a:rPr lang="en-MY" dirty="0"/>
                        <a:t>)</a:t>
                      </a:r>
                    </a:p>
                  </a:txBody>
                  <a:tcPr anchor="ctr"/>
                </a:tc>
                <a:tc>
                  <a:txBody>
                    <a:bodyPr/>
                    <a:lstStyle/>
                    <a:p>
                      <a:pPr algn="r" rtl="1"/>
                      <a:r>
                        <a:rPr lang="ar-EG" dirty="0"/>
                        <a:t>فاعلية الإعلانات الرقمية</a:t>
                      </a:r>
                    </a:p>
                  </a:txBody>
                  <a:tcPr anchor="ctr"/>
                </a:tc>
                <a:extLst>
                  <a:ext uri="{0D108BD9-81ED-4DB2-BD59-A6C34878D82A}">
                    <a16:rowId xmlns:a16="http://schemas.microsoft.com/office/drawing/2014/main" xmlns="" val="10002"/>
                  </a:ext>
                </a:extLst>
              </a:tr>
              <a:tr h="0">
                <a:tc>
                  <a:txBody>
                    <a:bodyPr/>
                    <a:lstStyle/>
                    <a:p>
                      <a:pPr algn="r" rtl="1"/>
                      <a:r>
                        <a:rPr lang="ar-EG"/>
                        <a:t>نسبة التغيير السلوكي</a:t>
                      </a:r>
                    </a:p>
                  </a:txBody>
                  <a:tcPr anchor="ctr"/>
                </a:tc>
                <a:tc>
                  <a:txBody>
                    <a:bodyPr/>
                    <a:lstStyle/>
                    <a:p>
                      <a:pPr algn="r" rtl="1"/>
                      <a:r>
                        <a:rPr lang="ar-EG" dirty="0"/>
                        <a:t>مدى تحقيق الهدف السلوكي</a:t>
                      </a:r>
                    </a:p>
                  </a:txBody>
                  <a:tcPr anchor="ctr"/>
                </a:tc>
                <a:extLst>
                  <a:ext uri="{0D108BD9-81ED-4DB2-BD59-A6C34878D82A}">
                    <a16:rowId xmlns:a16="http://schemas.microsoft.com/office/drawing/2014/main" xmlns="" val="10003"/>
                  </a:ext>
                </a:extLst>
              </a:tr>
              <a:tr h="0">
                <a:tc>
                  <a:txBody>
                    <a:bodyPr/>
                    <a:lstStyle/>
                    <a:p>
                      <a:pPr algn="r" rtl="1"/>
                      <a:r>
                        <a:rPr lang="ar-EG"/>
                        <a:t>نسبة الوعي بالرسالة</a:t>
                      </a:r>
                    </a:p>
                  </a:txBody>
                  <a:tcPr anchor="ctr"/>
                </a:tc>
                <a:tc>
                  <a:txBody>
                    <a:bodyPr/>
                    <a:lstStyle/>
                    <a:p>
                      <a:pPr algn="r" rtl="1"/>
                      <a:r>
                        <a:rPr lang="ar-EG"/>
                        <a:t>مستوى معرفة الجمهور بالقضية</a:t>
                      </a:r>
                    </a:p>
                  </a:txBody>
                  <a:tcPr anchor="ctr"/>
                </a:tc>
                <a:extLst>
                  <a:ext uri="{0D108BD9-81ED-4DB2-BD59-A6C34878D82A}">
                    <a16:rowId xmlns:a16="http://schemas.microsoft.com/office/drawing/2014/main" xmlns="" val="10004"/>
                  </a:ext>
                </a:extLst>
              </a:tr>
              <a:tr h="0">
                <a:tc>
                  <a:txBody>
                    <a:bodyPr/>
                    <a:lstStyle/>
                    <a:p>
                      <a:pPr algn="r" rtl="1"/>
                      <a:r>
                        <a:rPr lang="ar-EG" dirty="0"/>
                        <a:t>معدل المشاركة (</a:t>
                      </a:r>
                      <a:r>
                        <a:rPr lang="en-MY" dirty="0"/>
                        <a:t>Engagement Rate)</a:t>
                      </a:r>
                    </a:p>
                  </a:txBody>
                  <a:tcPr anchor="ctr"/>
                </a:tc>
                <a:tc>
                  <a:txBody>
                    <a:bodyPr/>
                    <a:lstStyle/>
                    <a:p>
                      <a:pPr algn="r" rtl="1"/>
                      <a:r>
                        <a:rPr lang="ar-EG"/>
                        <a:t>تفاعل الجمهور مع المحتوى</a:t>
                      </a:r>
                    </a:p>
                  </a:txBody>
                  <a:tcPr anchor="ctr"/>
                </a:tc>
                <a:extLst>
                  <a:ext uri="{0D108BD9-81ED-4DB2-BD59-A6C34878D82A}">
                    <a16:rowId xmlns:a16="http://schemas.microsoft.com/office/drawing/2014/main" xmlns="" val="10005"/>
                  </a:ext>
                </a:extLst>
              </a:tr>
              <a:tr h="0">
                <a:tc>
                  <a:txBody>
                    <a:bodyPr/>
                    <a:lstStyle/>
                    <a:p>
                      <a:pPr algn="r" rtl="1"/>
                      <a:r>
                        <a:rPr lang="ar-EG"/>
                        <a:t>عدد المشاركين في الفعاليات</a:t>
                      </a:r>
                    </a:p>
                  </a:txBody>
                  <a:tcPr anchor="ctr"/>
                </a:tc>
                <a:tc>
                  <a:txBody>
                    <a:bodyPr/>
                    <a:lstStyle/>
                    <a:p>
                      <a:pPr algn="r" rtl="1"/>
                      <a:r>
                        <a:rPr lang="ar-EG" dirty="0"/>
                        <a:t>فاعلية الأحداث والأنشطة</a:t>
                      </a:r>
                    </a:p>
                  </a:txBody>
                  <a:tcPr anchor="ctr"/>
                </a:tc>
                <a:extLst>
                  <a:ext uri="{0D108BD9-81ED-4DB2-BD59-A6C34878D82A}">
                    <a16:rowId xmlns:a16="http://schemas.microsoft.com/office/drawing/2014/main" xmlns="" val="10006"/>
                  </a:ext>
                </a:extLst>
              </a:tr>
            </a:tbl>
          </a:graphicData>
        </a:graphic>
      </p:graphicFrame>
    </p:spTree>
    <p:extLst>
      <p:ext uri="{BB962C8B-B14F-4D97-AF65-F5344CB8AC3E}">
        <p14:creationId xmlns:p14="http://schemas.microsoft.com/office/powerpoint/2010/main" val="373222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64096" y="1605127"/>
            <a:ext cx="9478774" cy="43026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409433" y="1691158"/>
            <a:ext cx="9621185" cy="523220"/>
          </a:xfrm>
          <a:prstGeom prst="rect">
            <a:avLst/>
          </a:prstGeom>
          <a:noFill/>
        </p:spPr>
        <p:txBody>
          <a:bodyPr wrap="square" rtlCol="0">
            <a:spAutoFit/>
          </a:bodyPr>
          <a:lstStyle/>
          <a:p>
            <a:pPr lvl="0" algn="r" rtl="1"/>
            <a:r>
              <a:rPr lang="ar-EG" sz="2800" b="1" dirty="0"/>
              <a:t>2.</a:t>
            </a:r>
            <a:r>
              <a:rPr lang="ar-JO" sz="2800" b="1" dirty="0"/>
              <a:t>1</a:t>
            </a:r>
            <a:r>
              <a:rPr lang="ar-EG" sz="2800" b="1" dirty="0"/>
              <a:t>4. </a:t>
            </a:r>
            <a:r>
              <a:rPr lang="ar-EG" sz="2800" dirty="0"/>
              <a:t>أدوات المتابعة المستمرة </a:t>
            </a:r>
            <a:r>
              <a:rPr lang="en-MY" sz="2800" dirty="0"/>
              <a:t>Monitoring Tools)</a:t>
            </a:r>
            <a:r>
              <a:rPr lang="ar-JO" sz="2800" dirty="0"/>
              <a:t>)</a:t>
            </a:r>
            <a:endParaRPr lang="en-US" sz="2800" b="1" dirty="0"/>
          </a:p>
        </p:txBody>
      </p:sp>
      <p:sp>
        <p:nvSpPr>
          <p:cNvPr id="6" name="Rectangle 3"/>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pic>
        <p:nvPicPr>
          <p:cNvPr id="2" name="Graphic 1">
            <a:extLst>
              <a:ext uri="{FF2B5EF4-FFF2-40B4-BE49-F238E27FC236}">
                <a16:creationId xmlns:a16="http://schemas.microsoft.com/office/drawing/2014/main" xmlns="" id="{A4A86882-27F1-F73E-2D77-A8ACE0F1A95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698351" y="3097947"/>
            <a:ext cx="608850" cy="608850"/>
          </a:xfrm>
          <a:prstGeom prst="rect">
            <a:avLst/>
          </a:prstGeom>
        </p:spPr>
      </p:pic>
      <p:pic>
        <p:nvPicPr>
          <p:cNvPr id="3" name="Graphic 2">
            <a:extLst>
              <a:ext uri="{FF2B5EF4-FFF2-40B4-BE49-F238E27FC236}">
                <a16:creationId xmlns:a16="http://schemas.microsoft.com/office/drawing/2014/main" xmlns="" id="{C36B827F-3CB0-A6C5-F9AF-6364CDFC8AC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flipH="1">
            <a:off x="9581913" y="3023173"/>
            <a:ext cx="608850" cy="608850"/>
          </a:xfrm>
          <a:prstGeom prst="rect">
            <a:avLst/>
          </a:prstGeom>
        </p:spPr>
      </p:pic>
      <p:sp>
        <p:nvSpPr>
          <p:cNvPr id="9" name="Rectangle 1"/>
          <p:cNvSpPr>
            <a:spLocks noChangeArrowheads="1"/>
          </p:cNvSpPr>
          <p:nvPr/>
        </p:nvSpPr>
        <p:spPr bwMode="auto">
          <a:xfrm>
            <a:off x="2186939" y="2940707"/>
            <a:ext cx="7394974"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جداول المتابعة الزمنية</a:t>
            </a:r>
            <a:r>
              <a:rPr kumimoji="0" 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 (Timelines)</a:t>
            </a:r>
            <a:r>
              <a:rPr kumimoji="0" lang="en-US" sz="1800" b="0" i="0" u="none" strike="noStrike" cap="none" normalizeH="0" baseline="0" dirty="0">
                <a:ln>
                  <a:noFill/>
                </a:ln>
                <a:solidFill>
                  <a:schemeClr val="tx1"/>
                </a:solidFill>
                <a:effectLst/>
                <a:latin typeface="Arial" panose="020B0604020202020204" pitchFamily="34" charset="0"/>
              </a:rPr>
              <a:t>: </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لمتابعة تنفيذ مراحل الحملة</a:t>
            </a:r>
            <a:r>
              <a:rPr kumimoji="0" lang="en-US" sz="1800" b="0" i="0" u="none" strike="noStrike" cap="none" normalizeH="0" baseline="0" dirty="0">
                <a:ln>
                  <a:noFill/>
                </a:ln>
                <a:solidFill>
                  <a:schemeClr val="tx1"/>
                </a:solidFill>
                <a:effectLst/>
                <a:latin typeface="Arial" panose="020B0604020202020204" pitchFamily="34" charset="0"/>
              </a:rPr>
              <a:t>.</a:t>
            </a: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تقارير مرحلية</a:t>
            </a:r>
            <a:r>
              <a:rPr kumimoji="0" 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 (Progress Reports)</a:t>
            </a:r>
            <a:r>
              <a:rPr kumimoji="0" lang="en-US" sz="1800" b="0" i="0" u="none" strike="noStrike" cap="none" normalizeH="0" baseline="0" dirty="0">
                <a:ln>
                  <a:noFill/>
                </a:ln>
                <a:solidFill>
                  <a:schemeClr val="tx1"/>
                </a:solidFill>
                <a:effectLst/>
                <a:latin typeface="Arial" panose="020B0604020202020204" pitchFamily="34" charset="0"/>
              </a:rPr>
              <a:t>: </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يتم إعدادها كل أسبوع أو شهر</a:t>
            </a:r>
            <a:r>
              <a:rPr kumimoji="0" lang="en-US" sz="1800" b="0" i="0" u="none" strike="noStrike" cap="none" normalizeH="0" baseline="0" dirty="0">
                <a:ln>
                  <a:noFill/>
                </a:ln>
                <a:solidFill>
                  <a:schemeClr val="tx1"/>
                </a:solidFill>
                <a:effectLst/>
                <a:latin typeface="Arial" panose="020B0604020202020204" pitchFamily="34" charset="0"/>
              </a:rPr>
              <a:t>.</a:t>
            </a: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لوحات القيادة</a:t>
            </a:r>
            <a:r>
              <a:rPr kumimoji="0" 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 (Dashboards)</a:t>
            </a:r>
            <a:r>
              <a:rPr kumimoji="0" lang="en-US" sz="1800" b="0" i="0" u="none" strike="noStrike" cap="none" normalizeH="0" baseline="0" dirty="0">
                <a:ln>
                  <a:noFill/>
                </a:ln>
                <a:solidFill>
                  <a:schemeClr val="tx1"/>
                </a:solidFill>
                <a:effectLst/>
                <a:latin typeface="Arial" panose="020B0604020202020204" pitchFamily="34" charset="0"/>
              </a:rPr>
              <a:t>: </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تُستخدم لتجميع البيانات وعرضها بصريًا في الوقت الفعلي</a:t>
            </a:r>
            <a:r>
              <a:rPr kumimoji="0" lang="en-US" sz="1800" b="0" i="0" u="none" strike="noStrike" cap="none" normalizeH="0" baseline="0" dirty="0">
                <a:ln>
                  <a:noFill/>
                </a:ln>
                <a:solidFill>
                  <a:schemeClr val="tx1"/>
                </a:solidFill>
                <a:effectLst/>
                <a:latin typeface="Arial" panose="020B0604020202020204" pitchFamily="34" charset="0"/>
              </a:rPr>
              <a:t>.</a:t>
            </a:r>
          </a:p>
        </p:txBody>
      </p:sp>
      <p:pic>
        <p:nvPicPr>
          <p:cNvPr id="8" name="Picture 7">
            <a:extLst>
              <a:ext uri="{FF2B5EF4-FFF2-40B4-BE49-F238E27FC236}">
                <a16:creationId xmlns:a16="http://schemas.microsoft.com/office/drawing/2014/main" xmlns="" id="{1CA63B17-041B-C141-0FE4-44F4DE23FF18}"/>
              </a:ext>
            </a:extLst>
          </p:cNvPr>
          <p:cNvPicPr>
            <a:picLocks noChangeAspect="1"/>
          </p:cNvPicPr>
          <p:nvPr/>
        </p:nvPicPr>
        <p:blipFill>
          <a:blip r:embed="rId5"/>
          <a:stretch>
            <a:fillRect/>
          </a:stretch>
        </p:blipFill>
        <p:spPr>
          <a:xfrm>
            <a:off x="6917477" y="3976290"/>
            <a:ext cx="2033588" cy="1819275"/>
          </a:xfrm>
          <a:prstGeom prst="rect">
            <a:avLst/>
          </a:prstGeom>
        </p:spPr>
      </p:pic>
    </p:spTree>
    <p:extLst>
      <p:ext uri="{BB962C8B-B14F-4D97-AF65-F5344CB8AC3E}">
        <p14:creationId xmlns:p14="http://schemas.microsoft.com/office/powerpoint/2010/main" val="34924345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1F14A6D-8843-2EDE-CB9D-CD5CCCD5BB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FDA1BA0-A6DE-676B-F6DC-093D528B7B3E}"/>
              </a:ext>
            </a:extLst>
          </p:cNvPr>
          <p:cNvSpPr/>
          <p:nvPr/>
        </p:nvSpPr>
        <p:spPr>
          <a:xfrm>
            <a:off x="2066619" y="9395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B30F7D68-1A26-BC25-8982-4AE5C1192E6E}"/>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BEBACB9-F962-72C4-F27E-1DB87D8EDFBC}"/>
              </a:ext>
            </a:extLst>
          </p:cNvPr>
          <p:cNvSpPr/>
          <p:nvPr/>
        </p:nvSpPr>
        <p:spPr>
          <a:xfrm>
            <a:off x="1513432" y="1878396"/>
            <a:ext cx="9345750" cy="34589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a16="http://schemas.microsoft.com/office/drawing/2014/main" xmlns="" id="{790F622E-76D2-E3A2-0551-EACD4310DC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09137662-56AC-7A2C-6EAB-2B63CC787480}"/>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5B858E4B-E53F-41C7-9A87-A6258F6798AA}"/>
              </a:ext>
            </a:extLst>
          </p:cNvPr>
          <p:cNvSpPr txBox="1"/>
          <p:nvPr/>
        </p:nvSpPr>
        <p:spPr>
          <a:xfrm>
            <a:off x="1946385" y="2047546"/>
            <a:ext cx="8591059" cy="954107"/>
          </a:xfrm>
          <a:prstGeom prst="rect">
            <a:avLst/>
          </a:prstGeom>
          <a:noFill/>
        </p:spPr>
        <p:txBody>
          <a:bodyPr wrap="square" rtlCol="0">
            <a:spAutoFit/>
          </a:bodyPr>
          <a:lstStyle/>
          <a:p>
            <a:pPr lvl="1" algn="r" rtl="1"/>
            <a:r>
              <a:rPr lang="ar-JO" sz="2800" b="1" dirty="0"/>
              <a:t>2.1</a:t>
            </a:r>
            <a:r>
              <a:rPr lang="ar-EG" sz="2800" b="1" dirty="0"/>
              <a:t>5. تكامل أدوات التقييم الكمية والنوعية: نحو فهم شامل لفعالية الحملات الاجتماعية</a:t>
            </a:r>
            <a:endParaRPr lang="ar-EG" sz="1050" b="1" dirty="0"/>
          </a:p>
        </p:txBody>
      </p:sp>
      <p:sp>
        <p:nvSpPr>
          <p:cNvPr id="9" name="Rectangle 8">
            <a:extLst>
              <a:ext uri="{FF2B5EF4-FFF2-40B4-BE49-F238E27FC236}">
                <a16:creationId xmlns:a16="http://schemas.microsoft.com/office/drawing/2014/main" xmlns="" id="{0A078F4A-5FB9-EAD4-6F5D-E060DE192B71}"/>
              </a:ext>
            </a:extLst>
          </p:cNvPr>
          <p:cNvSpPr/>
          <p:nvPr/>
        </p:nvSpPr>
        <p:spPr>
          <a:xfrm>
            <a:off x="9298843" y="1047980"/>
            <a:ext cx="3120677" cy="356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3" name="Rectangle 2"/>
          <p:cNvSpPr/>
          <p:nvPr/>
        </p:nvSpPr>
        <p:spPr>
          <a:xfrm>
            <a:off x="2597624" y="3309430"/>
            <a:ext cx="6096000" cy="1754326"/>
          </a:xfrm>
          <a:prstGeom prst="rect">
            <a:avLst/>
          </a:prstGeom>
        </p:spPr>
        <p:txBody>
          <a:bodyPr wrap="square">
            <a:spAutoFit/>
          </a:bodyPr>
          <a:lstStyle/>
          <a:p>
            <a:pPr algn="r" rtl="1"/>
            <a:r>
              <a:rPr lang="ar-EG" dirty="0"/>
              <a:t>استخدام </a:t>
            </a:r>
            <a:r>
              <a:rPr lang="ar-EG" b="1" dirty="0"/>
              <a:t>مزيج من الأدوات الكمية والنوعية</a:t>
            </a:r>
            <a:r>
              <a:rPr lang="ar-EG" dirty="0"/>
              <a:t> يتيح لك تقييم شامل وموضوعي للحملة، ويُساعد في:</a:t>
            </a:r>
          </a:p>
          <a:p>
            <a:pPr algn="r" rtl="1"/>
            <a:endParaRPr lang="ar-EG" dirty="0"/>
          </a:p>
          <a:p>
            <a:pPr marL="285750" indent="-285750" algn="r" rtl="1">
              <a:buFont typeface="Arial" panose="020B0604020202020204" pitchFamily="34" charset="0"/>
              <a:buChar char="•"/>
            </a:pPr>
            <a:r>
              <a:rPr lang="ar-EG" dirty="0"/>
              <a:t>فهم </a:t>
            </a:r>
            <a:r>
              <a:rPr lang="ar-EG" dirty="0">
                <a:solidFill>
                  <a:srgbClr val="FF0000"/>
                </a:solidFill>
              </a:rPr>
              <a:t>مدى الوصول </a:t>
            </a:r>
            <a:r>
              <a:rPr lang="ar-EG" dirty="0"/>
              <a:t>والتأثير.</a:t>
            </a:r>
          </a:p>
          <a:p>
            <a:pPr marL="285750" indent="-285750" algn="r" rtl="1">
              <a:buFont typeface="Arial" panose="020B0604020202020204" pitchFamily="34" charset="0"/>
              <a:buChar char="•"/>
            </a:pPr>
            <a:r>
              <a:rPr lang="ar-EG" dirty="0"/>
              <a:t>تحديد </a:t>
            </a:r>
            <a:r>
              <a:rPr lang="ar-EG" dirty="0">
                <a:solidFill>
                  <a:srgbClr val="FF0000"/>
                </a:solidFill>
              </a:rPr>
              <a:t>نقاط القوة </a:t>
            </a:r>
            <a:r>
              <a:rPr lang="ar-EG" dirty="0"/>
              <a:t>والضعف.</a:t>
            </a:r>
          </a:p>
          <a:p>
            <a:pPr marL="285750" indent="-285750" algn="r" rtl="1">
              <a:buFont typeface="Arial" panose="020B0604020202020204" pitchFamily="34" charset="0"/>
              <a:buChar char="•"/>
            </a:pPr>
            <a:r>
              <a:rPr lang="ar-EG" dirty="0"/>
              <a:t>تحسين </a:t>
            </a:r>
            <a:r>
              <a:rPr lang="ar-EG" dirty="0">
                <a:solidFill>
                  <a:srgbClr val="FF0000"/>
                </a:solidFill>
              </a:rPr>
              <a:t>الحملات المستقبلية</a:t>
            </a:r>
            <a:r>
              <a:rPr lang="ar-EG" dirty="0"/>
              <a:t>.</a:t>
            </a:r>
          </a:p>
        </p:txBody>
      </p:sp>
      <p:pic>
        <p:nvPicPr>
          <p:cNvPr id="4" name="Picture 3"/>
          <p:cNvPicPr>
            <a:picLocks noChangeAspect="1"/>
          </p:cNvPicPr>
          <p:nvPr/>
        </p:nvPicPr>
        <p:blipFill>
          <a:blip r:embed="rId3"/>
          <a:stretch>
            <a:fillRect/>
          </a:stretch>
        </p:blipFill>
        <p:spPr>
          <a:xfrm>
            <a:off x="1513432" y="4128224"/>
            <a:ext cx="2800350" cy="1301549"/>
          </a:xfrm>
          <a:prstGeom prst="rect">
            <a:avLst/>
          </a:prstGeom>
        </p:spPr>
      </p:pic>
    </p:spTree>
    <p:extLst>
      <p:ext uri="{BB962C8B-B14F-4D97-AF65-F5344CB8AC3E}">
        <p14:creationId xmlns:p14="http://schemas.microsoft.com/office/powerpoint/2010/main" val="29998486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BA70825-6EBA-831A-25DF-8A916A29CB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DBF1FA4-38EC-8B3C-9286-758847A6723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03B921AD-BE3E-EA3E-B935-68014B6FEE69}"/>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ED1D5CC0-962D-57E9-6518-4B086DA636B5}"/>
              </a:ext>
            </a:extLst>
          </p:cNvPr>
          <p:cNvSpPr/>
          <p:nvPr/>
        </p:nvSpPr>
        <p:spPr>
          <a:xfrm>
            <a:off x="1191694" y="1595804"/>
            <a:ext cx="9345750" cy="4844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44C54D54-7662-A971-77B3-5CF15477B1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3D0BCD7-58E4-5460-9537-3E712D4C8026}"/>
              </a:ext>
            </a:extLst>
          </p:cNvPr>
          <p:cNvSpPr txBox="1"/>
          <p:nvPr/>
        </p:nvSpPr>
        <p:spPr>
          <a:xfrm>
            <a:off x="1844213" y="1803738"/>
            <a:ext cx="8466655" cy="954107"/>
          </a:xfrm>
          <a:prstGeom prst="rect">
            <a:avLst/>
          </a:prstGeom>
          <a:noFill/>
        </p:spPr>
        <p:txBody>
          <a:bodyPr wrap="square" rtlCol="0">
            <a:spAutoFit/>
          </a:bodyPr>
          <a:lstStyle/>
          <a:p>
            <a:pPr algn="r" rtl="1"/>
            <a:r>
              <a:rPr lang="ar-JO" sz="2800" b="1" dirty="0">
                <a:latin typeface="+mj-lt"/>
              </a:rPr>
              <a:t>2.17 </a:t>
            </a:r>
            <a:r>
              <a:rPr lang="ar-EG" sz="2800" b="1" dirty="0"/>
              <a:t>نشاط عملي: تقييم حملة تسويق اجتماعي</a:t>
            </a:r>
          </a:p>
          <a:p>
            <a:pPr lvl="0" algn="r" rtl="1"/>
            <a:endParaRPr lang="en-US" sz="2800" b="1" dirty="0">
              <a:latin typeface="+mj-lt"/>
            </a:endParaRPr>
          </a:p>
        </p:txBody>
      </p:sp>
      <p:sp>
        <p:nvSpPr>
          <p:cNvPr id="9" name="TextBox 8">
            <a:extLst>
              <a:ext uri="{FF2B5EF4-FFF2-40B4-BE49-F238E27FC236}">
                <a16:creationId xmlns:a16="http://schemas.microsoft.com/office/drawing/2014/main" xmlns="" id="{0C00E6FE-657C-F2BF-6068-7C423CC6B4A0}"/>
              </a:ext>
            </a:extLst>
          </p:cNvPr>
          <p:cNvSpPr txBox="1"/>
          <p:nvPr/>
        </p:nvSpPr>
        <p:spPr>
          <a:xfrm>
            <a:off x="4175589" y="2306052"/>
            <a:ext cx="3060049" cy="36933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rtl="1"/>
            <a:endParaRPr lang="ar-JO" b="1" dirty="0"/>
          </a:p>
        </p:txBody>
      </p:sp>
      <p:sp>
        <p:nvSpPr>
          <p:cNvPr id="2" name="Rectangle 1"/>
          <p:cNvSpPr/>
          <p:nvPr/>
        </p:nvSpPr>
        <p:spPr>
          <a:xfrm>
            <a:off x="2485572" y="2401686"/>
            <a:ext cx="7654629" cy="2031325"/>
          </a:xfrm>
          <a:prstGeom prst="rect">
            <a:avLst/>
          </a:prstGeom>
        </p:spPr>
        <p:txBody>
          <a:bodyPr wrap="square">
            <a:spAutoFit/>
          </a:bodyPr>
          <a:lstStyle/>
          <a:p>
            <a:pPr algn="r" rtl="1"/>
            <a:r>
              <a:rPr lang="ar-EG" b="1" dirty="0"/>
              <a:t>المهمة:</a:t>
            </a:r>
          </a:p>
          <a:p>
            <a:pPr algn="r" rtl="1">
              <a:buFont typeface="+mj-lt"/>
              <a:buAutoNum type="arabicPeriod"/>
            </a:pPr>
            <a:r>
              <a:rPr lang="ar-EG" dirty="0"/>
              <a:t>اختر قضية اجتماعية تهمك (مثل: التوعية بأهمية النظافة، مكافحة التدخين، الحفاظ على البيئة، السلامة المرورية، أو التبرع بالدم).</a:t>
            </a:r>
          </a:p>
          <a:p>
            <a:pPr algn="r" rtl="1">
              <a:buFont typeface="+mj-lt"/>
              <a:buAutoNum type="arabicPeriod"/>
            </a:pPr>
            <a:r>
              <a:rPr lang="ar-EG" dirty="0"/>
              <a:t>صمّم باختصار حملة توعوية بسيطة لهذه القضية (حدد: اسم الحملة، الهدف، الفئة المستهدفة، الرسالة الرئيسية، والقنوات التي ستستخدمها).</a:t>
            </a:r>
          </a:p>
          <a:p>
            <a:pPr algn="r" rtl="1">
              <a:buFont typeface="+mj-lt"/>
              <a:buAutoNum type="arabicPeriod"/>
            </a:pPr>
            <a:r>
              <a:rPr lang="ar-EG" dirty="0"/>
              <a:t>استخدم نموذج جدول تقييم الحملة الذي في الجدول، وقم بتعبئة المؤشرات التالية بناءً على بيانات افتراضية أو تقديرية (يمكنك تخيل نتائج):</a:t>
            </a:r>
          </a:p>
        </p:txBody>
      </p:sp>
      <p:graphicFrame>
        <p:nvGraphicFramePr>
          <p:cNvPr id="21" name="Table 20"/>
          <p:cNvGraphicFramePr>
            <a:graphicFrameLocks noGrp="1"/>
          </p:cNvGraphicFramePr>
          <p:nvPr>
            <p:extLst>
              <p:ext uri="{D42A27DB-BD31-4B8C-83A1-F6EECF244321}">
                <p14:modId xmlns:p14="http://schemas.microsoft.com/office/powerpoint/2010/main" val="2648787859"/>
              </p:ext>
            </p:extLst>
          </p:nvPr>
        </p:nvGraphicFramePr>
        <p:xfrm>
          <a:off x="2626178" y="4528804"/>
          <a:ext cx="5146788" cy="1698499"/>
        </p:xfrm>
        <a:graphic>
          <a:graphicData uri="http://schemas.openxmlformats.org/drawingml/2006/table">
            <a:tbl>
              <a:tblPr firstRow="1" firstCol="1" bandRow="1">
                <a:tableStyleId>{1FECB4D8-DB02-4DC6-A0A2-4F2EBAE1DC90}</a:tableStyleId>
              </a:tblPr>
              <a:tblGrid>
                <a:gridCol w="952538">
                  <a:extLst>
                    <a:ext uri="{9D8B030D-6E8A-4147-A177-3AD203B41FA5}">
                      <a16:colId xmlns:a16="http://schemas.microsoft.com/office/drawing/2014/main" xmlns="" val="20000"/>
                    </a:ext>
                  </a:extLst>
                </a:gridCol>
                <a:gridCol w="513514">
                  <a:extLst>
                    <a:ext uri="{9D8B030D-6E8A-4147-A177-3AD203B41FA5}">
                      <a16:colId xmlns:a16="http://schemas.microsoft.com/office/drawing/2014/main" xmlns="" val="20001"/>
                    </a:ext>
                  </a:extLst>
                </a:gridCol>
                <a:gridCol w="513514">
                  <a:extLst>
                    <a:ext uri="{9D8B030D-6E8A-4147-A177-3AD203B41FA5}">
                      <a16:colId xmlns:a16="http://schemas.microsoft.com/office/drawing/2014/main" xmlns="" val="20002"/>
                    </a:ext>
                  </a:extLst>
                </a:gridCol>
                <a:gridCol w="513514">
                  <a:extLst>
                    <a:ext uri="{9D8B030D-6E8A-4147-A177-3AD203B41FA5}">
                      <a16:colId xmlns:a16="http://schemas.microsoft.com/office/drawing/2014/main" xmlns="" val="20003"/>
                    </a:ext>
                  </a:extLst>
                </a:gridCol>
                <a:gridCol w="513514">
                  <a:extLst>
                    <a:ext uri="{9D8B030D-6E8A-4147-A177-3AD203B41FA5}">
                      <a16:colId xmlns:a16="http://schemas.microsoft.com/office/drawing/2014/main" xmlns="" val="20004"/>
                    </a:ext>
                  </a:extLst>
                </a:gridCol>
                <a:gridCol w="1749376">
                  <a:extLst>
                    <a:ext uri="{9D8B030D-6E8A-4147-A177-3AD203B41FA5}">
                      <a16:colId xmlns:a16="http://schemas.microsoft.com/office/drawing/2014/main" xmlns="" val="20005"/>
                    </a:ext>
                  </a:extLst>
                </a:gridCol>
                <a:gridCol w="390818">
                  <a:extLst>
                    <a:ext uri="{9D8B030D-6E8A-4147-A177-3AD203B41FA5}">
                      <a16:colId xmlns:a16="http://schemas.microsoft.com/office/drawing/2014/main" xmlns="" val="20006"/>
                    </a:ext>
                  </a:extLst>
                </a:gridCol>
              </a:tblGrid>
              <a:tr h="0">
                <a:tc>
                  <a:txBody>
                    <a:bodyPr/>
                    <a:lstStyle/>
                    <a:p>
                      <a:pPr algn="ctr" rtl="1">
                        <a:lnSpc>
                          <a:spcPct val="107000"/>
                        </a:lnSpc>
                        <a:spcAft>
                          <a:spcPts val="0"/>
                        </a:spcAft>
                      </a:pPr>
                      <a:r>
                        <a:rPr lang="ar-SA" sz="1200">
                          <a:effectLst/>
                        </a:rPr>
                        <a:t>الملاحظات</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1">
                        <a:lnSpc>
                          <a:spcPct val="107000"/>
                        </a:lnSpc>
                        <a:spcAft>
                          <a:spcPts val="0"/>
                        </a:spcAft>
                      </a:pPr>
                      <a:r>
                        <a:rPr lang="ar-SA" sz="1200">
                          <a:effectLst/>
                        </a:rPr>
                        <a:t>أداة التقييم</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1">
                        <a:lnSpc>
                          <a:spcPct val="107000"/>
                        </a:lnSpc>
                        <a:spcAft>
                          <a:spcPts val="0"/>
                        </a:spcAft>
                      </a:pPr>
                      <a:r>
                        <a:rPr lang="ar-SA" sz="1200">
                          <a:effectLst/>
                        </a:rPr>
                        <a:t>الهدف المتوقع</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1">
                        <a:lnSpc>
                          <a:spcPct val="107000"/>
                        </a:lnSpc>
                        <a:spcAft>
                          <a:spcPts val="0"/>
                        </a:spcAft>
                      </a:pPr>
                      <a:r>
                        <a:rPr lang="ar-SA" sz="1200">
                          <a:effectLst/>
                        </a:rPr>
                        <a:t>النتيجة الفعلية</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1">
                        <a:lnSpc>
                          <a:spcPct val="107000"/>
                        </a:lnSpc>
                        <a:spcAft>
                          <a:spcPts val="0"/>
                        </a:spcAft>
                      </a:pPr>
                      <a:r>
                        <a:rPr lang="ar-SA" sz="1200">
                          <a:effectLst/>
                        </a:rPr>
                        <a:t>فجوة الأداء</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1">
                        <a:lnSpc>
                          <a:spcPct val="107000"/>
                        </a:lnSpc>
                        <a:spcAft>
                          <a:spcPts val="0"/>
                        </a:spcAft>
                      </a:pPr>
                      <a:r>
                        <a:rPr lang="ar-SA" sz="1200" dirty="0">
                          <a:effectLst/>
                        </a:rPr>
                        <a:t>المؤشر</a:t>
                      </a:r>
                      <a:r>
                        <a:rPr lang="en-MY" sz="1200" dirty="0">
                          <a:effectLst/>
                        </a:rPr>
                        <a:t> (</a:t>
                      </a:r>
                      <a:r>
                        <a:rPr lang="en-MY" sz="1200" dirty="0" err="1">
                          <a:effectLst/>
                        </a:rPr>
                        <a:t>KPI</a:t>
                      </a:r>
                      <a:r>
                        <a:rPr lang="en-MY" sz="1200" dirty="0">
                          <a:effectLst/>
                        </a:rPr>
                        <a:t>)</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1">
                        <a:lnSpc>
                          <a:spcPct val="107000"/>
                        </a:lnSpc>
                        <a:spcAft>
                          <a:spcPts val="0"/>
                        </a:spcAft>
                      </a:pPr>
                      <a:r>
                        <a:rPr lang="ar-SA" sz="1200">
                          <a:effectLst/>
                        </a:rPr>
                        <a:t>الرقم</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0"/>
                  </a:ext>
                </a:extLst>
              </a:tr>
              <a:tr h="0">
                <a:tc>
                  <a:txBody>
                    <a:bodyPr/>
                    <a:lstStyle/>
                    <a:p>
                      <a:pPr algn="r" rtl="1">
                        <a:lnSpc>
                          <a:spcPct val="107000"/>
                        </a:lnSpc>
                        <a:spcAft>
                          <a:spcPts val="0"/>
                        </a:spcAft>
                      </a:pPr>
                      <a:r>
                        <a:rPr lang="en-MY" sz="1000">
                          <a:effectLst/>
                        </a:rPr>
                        <a:t> </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endParaRPr lang="en-MY" sz="1100">
                        <a:effectLst/>
                        <a:latin typeface="Calibri" panose="020F0502020204030204" pitchFamily="34" charset="0"/>
                        <a:cs typeface="Arial" panose="020B0604020202020204" pitchFamily="34" charset="0"/>
                      </a:endParaRPr>
                    </a:p>
                  </a:txBody>
                  <a:tcPr marL="68580" marR="68580" marT="0" marB="0"/>
                </a:tc>
                <a:tc>
                  <a:txBody>
                    <a:bodyPr/>
                    <a:lstStyle/>
                    <a:p>
                      <a:endParaRPr lang="en-MY" sz="1100">
                        <a:effectLst/>
                        <a:latin typeface="Calibri" panose="020F0502020204030204" pitchFamily="34" charset="0"/>
                        <a:cs typeface="Arial" panose="020B0604020202020204" pitchFamily="34" charset="0"/>
                      </a:endParaRPr>
                    </a:p>
                  </a:txBody>
                  <a:tcPr marL="68580" marR="68580" marT="0" marB="0"/>
                </a:tc>
                <a:tc>
                  <a:txBody>
                    <a:bodyPr/>
                    <a:lstStyle/>
                    <a:p>
                      <a:endParaRPr lang="en-MY" sz="1100">
                        <a:effectLst/>
                        <a:latin typeface="Calibri" panose="020F0502020204030204" pitchFamily="34" charset="0"/>
                        <a:cs typeface="Arial" panose="020B0604020202020204" pitchFamily="34" charset="0"/>
                      </a:endParaRPr>
                    </a:p>
                  </a:txBody>
                  <a:tcPr marL="68580" marR="68580" marT="0" marB="0"/>
                </a:tc>
                <a:tc>
                  <a:txBody>
                    <a:bodyPr/>
                    <a:lstStyle/>
                    <a:p>
                      <a:endParaRPr lang="en-MY" sz="1100">
                        <a:effectLst/>
                        <a:latin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200">
                          <a:effectLst/>
                        </a:rPr>
                        <a:t>عدد المستفيدين من الحملة</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en-MY" sz="1200">
                          <a:effectLst/>
                        </a:rPr>
                        <a:t>1</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1"/>
                  </a:ext>
                </a:extLst>
              </a:tr>
              <a:tr h="0">
                <a:tc>
                  <a:txBody>
                    <a:bodyPr/>
                    <a:lstStyle/>
                    <a:p>
                      <a:pPr algn="r" rtl="1">
                        <a:lnSpc>
                          <a:spcPct val="107000"/>
                        </a:lnSpc>
                        <a:spcAft>
                          <a:spcPts val="0"/>
                        </a:spcAft>
                      </a:pPr>
                      <a:r>
                        <a:rPr lang="en-MY" sz="1000">
                          <a:effectLst/>
                        </a:rPr>
                        <a:t> </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endParaRPr lang="en-MY" sz="1100">
                        <a:effectLst/>
                        <a:latin typeface="Calibri" panose="020F0502020204030204" pitchFamily="34" charset="0"/>
                        <a:cs typeface="Arial" panose="020B0604020202020204" pitchFamily="34" charset="0"/>
                      </a:endParaRPr>
                    </a:p>
                  </a:txBody>
                  <a:tcPr marL="68580" marR="68580" marT="0" marB="0"/>
                </a:tc>
                <a:tc>
                  <a:txBody>
                    <a:bodyPr/>
                    <a:lstStyle/>
                    <a:p>
                      <a:endParaRPr lang="en-MY" sz="1100">
                        <a:effectLst/>
                        <a:latin typeface="Calibri" panose="020F0502020204030204" pitchFamily="34" charset="0"/>
                        <a:cs typeface="Arial" panose="020B0604020202020204" pitchFamily="34" charset="0"/>
                      </a:endParaRPr>
                    </a:p>
                  </a:txBody>
                  <a:tcPr marL="68580" marR="68580" marT="0" marB="0"/>
                </a:tc>
                <a:tc>
                  <a:txBody>
                    <a:bodyPr/>
                    <a:lstStyle/>
                    <a:p>
                      <a:endParaRPr lang="en-MY" sz="1100">
                        <a:effectLst/>
                        <a:latin typeface="Calibri" panose="020F0502020204030204" pitchFamily="34" charset="0"/>
                        <a:cs typeface="Arial" panose="020B0604020202020204" pitchFamily="34" charset="0"/>
                      </a:endParaRPr>
                    </a:p>
                  </a:txBody>
                  <a:tcPr marL="68580" marR="68580" marT="0" marB="0"/>
                </a:tc>
                <a:tc>
                  <a:txBody>
                    <a:bodyPr/>
                    <a:lstStyle/>
                    <a:p>
                      <a:endParaRPr lang="en-MY" sz="1100">
                        <a:effectLst/>
                        <a:latin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200">
                          <a:effectLst/>
                        </a:rPr>
                        <a:t>نسبة الوعي بالقضية</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en-MY" sz="1200">
                          <a:effectLst/>
                        </a:rPr>
                        <a:t>2</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2"/>
                  </a:ext>
                </a:extLst>
              </a:tr>
              <a:tr h="0">
                <a:tc>
                  <a:txBody>
                    <a:bodyPr/>
                    <a:lstStyle/>
                    <a:p>
                      <a:pPr algn="r" rtl="1">
                        <a:lnSpc>
                          <a:spcPct val="107000"/>
                        </a:lnSpc>
                        <a:spcAft>
                          <a:spcPts val="0"/>
                        </a:spcAft>
                      </a:pPr>
                      <a:r>
                        <a:rPr lang="en-MY" sz="1000">
                          <a:effectLst/>
                        </a:rPr>
                        <a:t> </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endParaRPr lang="en-MY" sz="1100">
                        <a:effectLst/>
                        <a:latin typeface="Calibri" panose="020F0502020204030204" pitchFamily="34" charset="0"/>
                        <a:cs typeface="Arial" panose="020B0604020202020204" pitchFamily="34" charset="0"/>
                      </a:endParaRPr>
                    </a:p>
                  </a:txBody>
                  <a:tcPr marL="68580" marR="68580" marT="0" marB="0"/>
                </a:tc>
                <a:tc>
                  <a:txBody>
                    <a:bodyPr/>
                    <a:lstStyle/>
                    <a:p>
                      <a:endParaRPr lang="en-MY" sz="1100">
                        <a:effectLst/>
                        <a:latin typeface="Calibri" panose="020F0502020204030204" pitchFamily="34" charset="0"/>
                        <a:cs typeface="Arial" panose="020B0604020202020204" pitchFamily="34" charset="0"/>
                      </a:endParaRPr>
                    </a:p>
                  </a:txBody>
                  <a:tcPr marL="68580" marR="68580" marT="0" marB="0"/>
                </a:tc>
                <a:tc>
                  <a:txBody>
                    <a:bodyPr/>
                    <a:lstStyle/>
                    <a:p>
                      <a:endParaRPr lang="en-MY" sz="1100">
                        <a:effectLst/>
                        <a:latin typeface="Calibri" panose="020F0502020204030204" pitchFamily="34" charset="0"/>
                        <a:cs typeface="Arial" panose="020B0604020202020204" pitchFamily="34" charset="0"/>
                      </a:endParaRPr>
                    </a:p>
                  </a:txBody>
                  <a:tcPr marL="68580" marR="68580" marT="0" marB="0"/>
                </a:tc>
                <a:tc>
                  <a:txBody>
                    <a:bodyPr/>
                    <a:lstStyle/>
                    <a:p>
                      <a:endParaRPr lang="en-MY" sz="1100">
                        <a:effectLst/>
                        <a:latin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200">
                          <a:effectLst/>
                        </a:rPr>
                        <a:t>عدد المشاهدات على وسائل التواصل</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en-MY" sz="1200">
                          <a:effectLst/>
                        </a:rPr>
                        <a:t>3</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3"/>
                  </a:ext>
                </a:extLst>
              </a:tr>
              <a:tr h="0">
                <a:tc>
                  <a:txBody>
                    <a:bodyPr/>
                    <a:lstStyle/>
                    <a:p>
                      <a:pPr algn="r" rtl="1">
                        <a:lnSpc>
                          <a:spcPct val="107000"/>
                        </a:lnSpc>
                        <a:spcAft>
                          <a:spcPts val="0"/>
                        </a:spcAft>
                      </a:pPr>
                      <a:r>
                        <a:rPr lang="en-MY" sz="1000">
                          <a:effectLst/>
                        </a:rPr>
                        <a:t> </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endParaRPr lang="en-MY" sz="1100">
                        <a:effectLst/>
                        <a:latin typeface="Calibri" panose="020F0502020204030204" pitchFamily="34" charset="0"/>
                        <a:cs typeface="Arial" panose="020B0604020202020204" pitchFamily="34" charset="0"/>
                      </a:endParaRPr>
                    </a:p>
                  </a:txBody>
                  <a:tcPr marL="68580" marR="68580" marT="0" marB="0"/>
                </a:tc>
                <a:tc>
                  <a:txBody>
                    <a:bodyPr/>
                    <a:lstStyle/>
                    <a:p>
                      <a:endParaRPr lang="en-MY" sz="1100">
                        <a:effectLst/>
                        <a:latin typeface="Calibri" panose="020F0502020204030204" pitchFamily="34" charset="0"/>
                        <a:cs typeface="Arial" panose="020B0604020202020204" pitchFamily="34" charset="0"/>
                      </a:endParaRPr>
                    </a:p>
                  </a:txBody>
                  <a:tcPr marL="68580" marR="68580" marT="0" marB="0"/>
                </a:tc>
                <a:tc>
                  <a:txBody>
                    <a:bodyPr/>
                    <a:lstStyle/>
                    <a:p>
                      <a:endParaRPr lang="en-MY" sz="1100">
                        <a:effectLst/>
                        <a:latin typeface="Calibri" panose="020F0502020204030204" pitchFamily="34" charset="0"/>
                        <a:cs typeface="Arial" panose="020B0604020202020204" pitchFamily="34" charset="0"/>
                      </a:endParaRPr>
                    </a:p>
                  </a:txBody>
                  <a:tcPr marL="68580" marR="68580" marT="0" marB="0"/>
                </a:tc>
                <a:tc>
                  <a:txBody>
                    <a:bodyPr/>
                    <a:lstStyle/>
                    <a:p>
                      <a:endParaRPr lang="en-MY" sz="1100">
                        <a:effectLst/>
                        <a:latin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200">
                          <a:effectLst/>
                        </a:rPr>
                        <a:t>نسبة التفاعل (تعليقات/مشاركات)</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en-MY" sz="1200">
                          <a:effectLst/>
                        </a:rPr>
                        <a:t>4</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4"/>
                  </a:ext>
                </a:extLst>
              </a:tr>
              <a:tr h="0">
                <a:tc>
                  <a:txBody>
                    <a:bodyPr/>
                    <a:lstStyle/>
                    <a:p>
                      <a:pPr algn="r" rtl="1">
                        <a:lnSpc>
                          <a:spcPct val="107000"/>
                        </a:lnSpc>
                        <a:spcAft>
                          <a:spcPts val="0"/>
                        </a:spcAft>
                      </a:pPr>
                      <a:r>
                        <a:rPr lang="en-MY" sz="1000">
                          <a:effectLst/>
                        </a:rPr>
                        <a:t> </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endParaRPr lang="en-MY" sz="1100">
                        <a:effectLst/>
                        <a:latin typeface="Calibri" panose="020F0502020204030204" pitchFamily="34" charset="0"/>
                        <a:cs typeface="Arial" panose="020B0604020202020204" pitchFamily="34" charset="0"/>
                      </a:endParaRPr>
                    </a:p>
                  </a:txBody>
                  <a:tcPr marL="68580" marR="68580" marT="0" marB="0"/>
                </a:tc>
                <a:tc>
                  <a:txBody>
                    <a:bodyPr/>
                    <a:lstStyle/>
                    <a:p>
                      <a:endParaRPr lang="en-MY" sz="1100">
                        <a:effectLst/>
                        <a:latin typeface="Calibri" panose="020F0502020204030204" pitchFamily="34" charset="0"/>
                        <a:cs typeface="Arial" panose="020B0604020202020204" pitchFamily="34" charset="0"/>
                      </a:endParaRPr>
                    </a:p>
                  </a:txBody>
                  <a:tcPr marL="68580" marR="68580" marT="0" marB="0"/>
                </a:tc>
                <a:tc>
                  <a:txBody>
                    <a:bodyPr/>
                    <a:lstStyle/>
                    <a:p>
                      <a:endParaRPr lang="en-MY" sz="1100">
                        <a:effectLst/>
                        <a:latin typeface="Calibri" panose="020F0502020204030204" pitchFamily="34" charset="0"/>
                        <a:cs typeface="Arial" panose="020B0604020202020204" pitchFamily="34" charset="0"/>
                      </a:endParaRPr>
                    </a:p>
                  </a:txBody>
                  <a:tcPr marL="68580" marR="68580" marT="0" marB="0"/>
                </a:tc>
                <a:tc>
                  <a:txBody>
                    <a:bodyPr/>
                    <a:lstStyle/>
                    <a:p>
                      <a:endParaRPr lang="en-MY" sz="1100">
                        <a:effectLst/>
                        <a:latin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200">
                          <a:effectLst/>
                        </a:rPr>
                        <a:t>عدد المشاركين في الفعاليات</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en-MY" sz="1200">
                          <a:effectLst/>
                        </a:rPr>
                        <a:t>5</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5"/>
                  </a:ext>
                </a:extLst>
              </a:tr>
              <a:tr h="0">
                <a:tc>
                  <a:txBody>
                    <a:bodyPr/>
                    <a:lstStyle/>
                    <a:p>
                      <a:pPr algn="r" rtl="1">
                        <a:lnSpc>
                          <a:spcPct val="107000"/>
                        </a:lnSpc>
                        <a:spcAft>
                          <a:spcPts val="0"/>
                        </a:spcAft>
                      </a:pPr>
                      <a:r>
                        <a:rPr lang="en-MY" sz="1000">
                          <a:effectLst/>
                        </a:rPr>
                        <a:t> </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endParaRPr lang="en-MY" sz="1100">
                        <a:effectLst/>
                        <a:latin typeface="Calibri" panose="020F0502020204030204" pitchFamily="34" charset="0"/>
                        <a:cs typeface="Arial" panose="020B0604020202020204" pitchFamily="34" charset="0"/>
                      </a:endParaRPr>
                    </a:p>
                  </a:txBody>
                  <a:tcPr marL="68580" marR="68580" marT="0" marB="0"/>
                </a:tc>
                <a:tc>
                  <a:txBody>
                    <a:bodyPr/>
                    <a:lstStyle/>
                    <a:p>
                      <a:endParaRPr lang="en-MY" sz="1100">
                        <a:effectLst/>
                        <a:latin typeface="Calibri" panose="020F0502020204030204" pitchFamily="34" charset="0"/>
                        <a:cs typeface="Arial" panose="020B0604020202020204" pitchFamily="34" charset="0"/>
                      </a:endParaRPr>
                    </a:p>
                  </a:txBody>
                  <a:tcPr marL="68580" marR="68580" marT="0" marB="0"/>
                </a:tc>
                <a:tc>
                  <a:txBody>
                    <a:bodyPr/>
                    <a:lstStyle/>
                    <a:p>
                      <a:endParaRPr lang="en-MY" sz="1100">
                        <a:effectLst/>
                        <a:latin typeface="Calibri" panose="020F0502020204030204" pitchFamily="34" charset="0"/>
                        <a:cs typeface="Arial" panose="020B0604020202020204" pitchFamily="34" charset="0"/>
                      </a:endParaRPr>
                    </a:p>
                  </a:txBody>
                  <a:tcPr marL="68580" marR="68580" marT="0" marB="0"/>
                </a:tc>
                <a:tc>
                  <a:txBody>
                    <a:bodyPr/>
                    <a:lstStyle/>
                    <a:p>
                      <a:endParaRPr lang="en-MY" sz="1100">
                        <a:effectLst/>
                        <a:latin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200">
                          <a:effectLst/>
                        </a:rPr>
                        <a:t>نسبة التغيير في السلوك</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en-MY" sz="1200" dirty="0">
                          <a:effectLst/>
                        </a:rPr>
                        <a:t>6</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6"/>
                  </a:ext>
                </a:extLst>
              </a:tr>
            </a:tbl>
          </a:graphicData>
        </a:graphic>
      </p:graphicFrame>
    </p:spTree>
    <p:extLst>
      <p:ext uri="{BB962C8B-B14F-4D97-AF65-F5344CB8AC3E}">
        <p14:creationId xmlns:p14="http://schemas.microsoft.com/office/powerpoint/2010/main" val="27295119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الخامسة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976576" y="4974573"/>
            <a:ext cx="5091312" cy="523220"/>
          </a:xfrm>
          <a:prstGeom prst="rect">
            <a:avLst/>
          </a:prstGeom>
          <a:noFill/>
        </p:spPr>
        <p:txBody>
          <a:bodyPr wrap="square">
            <a:spAutoFit/>
          </a:bodyPr>
          <a:lstStyle/>
          <a:p>
            <a:pPr algn="ctr" rtl="1"/>
            <a:r>
              <a:rPr lang="ar-EG" sz="2800" b="1" dirty="0"/>
              <a:t>3. فعالية الحملات والتطبيق العملي</a:t>
            </a:r>
          </a:p>
        </p:txBody>
      </p:sp>
    </p:spTree>
    <p:extLst>
      <p:ext uri="{BB962C8B-B14F-4D97-AF65-F5344CB8AC3E}">
        <p14:creationId xmlns:p14="http://schemas.microsoft.com/office/powerpoint/2010/main" val="890289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606CA17-1ABA-AA53-5423-D2CA81F45F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72F7455-56B3-829C-D273-57AE25C1867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6461C001-A31A-6349-3EB0-4C5C91A6A19D}"/>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8A09C96E-C877-C576-0DEE-9199C0FF915A}"/>
              </a:ext>
            </a:extLst>
          </p:cNvPr>
          <p:cNvSpPr/>
          <p:nvPr/>
        </p:nvSpPr>
        <p:spPr>
          <a:xfrm>
            <a:off x="1518420" y="1634755"/>
            <a:ext cx="9345750" cy="47477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a16="http://schemas.microsoft.com/office/drawing/2014/main" xmlns="" id="{C48B64D5-9B9B-F0AC-1A64-2A1707FF88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xmlns="" id="{C703D705-7443-386A-6537-9E9B12C4B0DB}"/>
              </a:ext>
            </a:extLst>
          </p:cNvPr>
          <p:cNvSpPr txBox="1"/>
          <p:nvPr/>
        </p:nvSpPr>
        <p:spPr>
          <a:xfrm>
            <a:off x="2626178" y="1783010"/>
            <a:ext cx="8040121" cy="1954381"/>
          </a:xfrm>
          <a:prstGeom prst="rect">
            <a:avLst/>
          </a:prstGeom>
          <a:noFill/>
        </p:spPr>
        <p:txBody>
          <a:bodyPr wrap="square" rtlCol="0">
            <a:spAutoFit/>
          </a:bodyPr>
          <a:lstStyle/>
          <a:p>
            <a:pPr lvl="1" algn="r" rtl="1"/>
            <a:r>
              <a:rPr lang="ar-JO" sz="2800" b="1" dirty="0"/>
              <a:t>3.1</a:t>
            </a:r>
            <a:r>
              <a:rPr lang="ar-EG" sz="2800" b="1" dirty="0"/>
              <a:t>. فعالية الحملات الاجتماعية في التسويق الاجتماعي</a:t>
            </a:r>
            <a:endParaRPr lang="en-US" sz="2800" b="1" dirty="0"/>
          </a:p>
          <a:p>
            <a:pPr lvl="1" algn="r" rtl="1"/>
            <a:endParaRPr lang="ar-EG" sz="1000" b="1" dirty="0"/>
          </a:p>
          <a:p>
            <a:pPr lvl="1" algn="r" rtl="1"/>
            <a:r>
              <a:rPr lang="ar-EG" sz="1600" dirty="0"/>
              <a:t>تُعتبر الحملات الاجتماعية في التسويق الاجتماعي أداة فعالة لتحقيق التغيير الاجتماعي الإيجابي. تهدف هذه الحملات إلى التأثير على سلوكيات الأفراد والمجتمعات من خلال التوعية والتثقيف والتحفيز، مما يؤدي إلى تبني ممارسات صحية وبيئية واجتماعية أفضل</a:t>
            </a:r>
            <a:r>
              <a:rPr lang="ar-EG" sz="2000" dirty="0"/>
              <a:t>. تعني </a:t>
            </a:r>
            <a:r>
              <a:rPr lang="ar-EG" sz="2000" b="1" dirty="0"/>
              <a:t>فعالية الحملة</a:t>
            </a:r>
            <a:r>
              <a:rPr lang="ar-EG" sz="2000" dirty="0"/>
              <a:t> مدى تحقيقها لأهدافها المرسومة، مثل:</a:t>
            </a:r>
          </a:p>
          <a:p>
            <a:pPr lvl="1" algn="r" rtl="1"/>
            <a:endParaRPr lang="ar-EG" sz="2000" dirty="0"/>
          </a:p>
          <a:p>
            <a:pPr lvl="1" algn="r" rtl="1"/>
            <a:endParaRPr lang="ar-EG" sz="1100" dirty="0"/>
          </a:p>
        </p:txBody>
      </p:sp>
      <p:grpSp>
        <p:nvGrpSpPr>
          <p:cNvPr id="4" name="Group 3">
            <a:extLst>
              <a:ext uri="{FF2B5EF4-FFF2-40B4-BE49-F238E27FC236}">
                <a16:creationId xmlns:a16="http://schemas.microsoft.com/office/drawing/2014/main" xmlns="" id="{71E3BF2F-E8CE-8F6D-7542-E63B646A49BC}"/>
              </a:ext>
            </a:extLst>
          </p:cNvPr>
          <p:cNvGrpSpPr/>
          <p:nvPr/>
        </p:nvGrpSpPr>
        <p:grpSpPr>
          <a:xfrm>
            <a:off x="7756649" y="3508736"/>
            <a:ext cx="1860301" cy="1658178"/>
            <a:chOff x="7842147" y="3069673"/>
            <a:chExt cx="2627937" cy="1658178"/>
          </a:xfrm>
        </p:grpSpPr>
        <p:cxnSp>
          <p:nvCxnSpPr>
            <p:cNvPr id="11" name="Straight Connector 10">
              <a:extLst>
                <a:ext uri="{FF2B5EF4-FFF2-40B4-BE49-F238E27FC236}">
                  <a16:creationId xmlns:a16="http://schemas.microsoft.com/office/drawing/2014/main" xmlns="" id="{CD52A72A-3693-F68A-04E7-D7C929218674}"/>
                </a:ext>
              </a:extLst>
            </p:cNvPr>
            <p:cNvCxnSpPr>
              <a:cxnSpLocks/>
            </p:cNvCxnSpPr>
            <p:nvPr/>
          </p:nvCxnSpPr>
          <p:spPr>
            <a:xfrm flipH="1">
              <a:off x="9156700" y="3069673"/>
              <a:ext cx="1313384" cy="0"/>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xmlns="" id="{BE8556DC-EF06-F466-C231-5C723F7595FB}"/>
                </a:ext>
              </a:extLst>
            </p:cNvPr>
            <p:cNvCxnSpPr>
              <a:cxnSpLocks/>
            </p:cNvCxnSpPr>
            <p:nvPr/>
          </p:nvCxnSpPr>
          <p:spPr>
            <a:xfrm flipH="1">
              <a:off x="8097392" y="3069673"/>
              <a:ext cx="1059308" cy="1658178"/>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xmlns="" id="{072783D5-7770-162B-2BAA-FF487B340D26}"/>
                </a:ext>
              </a:extLst>
            </p:cNvPr>
            <p:cNvCxnSpPr>
              <a:cxnSpLocks/>
            </p:cNvCxnSpPr>
            <p:nvPr/>
          </p:nvCxnSpPr>
          <p:spPr>
            <a:xfrm flipH="1">
              <a:off x="7842147" y="4723329"/>
              <a:ext cx="273500" cy="0"/>
            </a:xfrm>
            <a:prstGeom prst="line">
              <a:avLst/>
            </a:prstGeom>
            <a:ln w="38100">
              <a:solidFill>
                <a:schemeClr val="bg1">
                  <a:lumMod val="65000"/>
                </a:scheme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grpSp>
        <p:nvGrpSpPr>
          <p:cNvPr id="14" name="Group 13">
            <a:extLst>
              <a:ext uri="{FF2B5EF4-FFF2-40B4-BE49-F238E27FC236}">
                <a16:creationId xmlns:a16="http://schemas.microsoft.com/office/drawing/2014/main" xmlns="" id="{4F47F42F-2787-E7F8-9293-528CC94F814D}"/>
              </a:ext>
            </a:extLst>
          </p:cNvPr>
          <p:cNvGrpSpPr/>
          <p:nvPr/>
        </p:nvGrpSpPr>
        <p:grpSpPr>
          <a:xfrm>
            <a:off x="5165849" y="3508736"/>
            <a:ext cx="1860301" cy="1658178"/>
            <a:chOff x="7842147" y="3069673"/>
            <a:chExt cx="2627937" cy="1658178"/>
          </a:xfrm>
        </p:grpSpPr>
        <p:cxnSp>
          <p:nvCxnSpPr>
            <p:cNvPr id="15" name="Straight Connector 14">
              <a:extLst>
                <a:ext uri="{FF2B5EF4-FFF2-40B4-BE49-F238E27FC236}">
                  <a16:creationId xmlns:a16="http://schemas.microsoft.com/office/drawing/2014/main" xmlns="" id="{9A3789AD-F394-42AA-0BB3-6E396370AE09}"/>
                </a:ext>
              </a:extLst>
            </p:cNvPr>
            <p:cNvCxnSpPr>
              <a:cxnSpLocks/>
            </p:cNvCxnSpPr>
            <p:nvPr/>
          </p:nvCxnSpPr>
          <p:spPr>
            <a:xfrm flipH="1">
              <a:off x="9156700" y="3069673"/>
              <a:ext cx="1313384" cy="0"/>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xmlns="" id="{FA3125CB-0180-72A4-35FA-AFDF6CC8D36A}"/>
                </a:ext>
              </a:extLst>
            </p:cNvPr>
            <p:cNvCxnSpPr>
              <a:cxnSpLocks/>
            </p:cNvCxnSpPr>
            <p:nvPr/>
          </p:nvCxnSpPr>
          <p:spPr>
            <a:xfrm flipH="1">
              <a:off x="8097392" y="3069673"/>
              <a:ext cx="1059308" cy="1658178"/>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xmlns="" id="{3503B08C-1472-8B13-DF90-35A843F0F8C0}"/>
                </a:ext>
              </a:extLst>
            </p:cNvPr>
            <p:cNvCxnSpPr>
              <a:cxnSpLocks/>
            </p:cNvCxnSpPr>
            <p:nvPr/>
          </p:nvCxnSpPr>
          <p:spPr>
            <a:xfrm flipH="1">
              <a:off x="7842147" y="4723329"/>
              <a:ext cx="273500" cy="0"/>
            </a:xfrm>
            <a:prstGeom prst="line">
              <a:avLst/>
            </a:prstGeom>
            <a:ln w="38100">
              <a:solidFill>
                <a:schemeClr val="bg1">
                  <a:lumMod val="65000"/>
                </a:scheme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xmlns="" id="{A521C547-E059-A86F-C08F-9343FAF414FB}"/>
              </a:ext>
            </a:extLst>
          </p:cNvPr>
          <p:cNvGrpSpPr/>
          <p:nvPr/>
        </p:nvGrpSpPr>
        <p:grpSpPr>
          <a:xfrm>
            <a:off x="2373259" y="3508736"/>
            <a:ext cx="1860301" cy="1658178"/>
            <a:chOff x="7842147" y="3069673"/>
            <a:chExt cx="2627937" cy="1658178"/>
          </a:xfrm>
        </p:grpSpPr>
        <p:cxnSp>
          <p:nvCxnSpPr>
            <p:cNvPr id="20" name="Straight Connector 19">
              <a:extLst>
                <a:ext uri="{FF2B5EF4-FFF2-40B4-BE49-F238E27FC236}">
                  <a16:creationId xmlns:a16="http://schemas.microsoft.com/office/drawing/2014/main" xmlns="" id="{C49A13E4-1B49-1636-6D8F-79736F53F18F}"/>
                </a:ext>
              </a:extLst>
            </p:cNvPr>
            <p:cNvCxnSpPr>
              <a:cxnSpLocks/>
            </p:cNvCxnSpPr>
            <p:nvPr/>
          </p:nvCxnSpPr>
          <p:spPr>
            <a:xfrm flipH="1">
              <a:off x="9156700" y="3069673"/>
              <a:ext cx="1313384" cy="0"/>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xmlns="" id="{E9397AE0-8798-7159-6620-657BFA0A2F63}"/>
                </a:ext>
              </a:extLst>
            </p:cNvPr>
            <p:cNvCxnSpPr>
              <a:cxnSpLocks/>
            </p:cNvCxnSpPr>
            <p:nvPr/>
          </p:nvCxnSpPr>
          <p:spPr>
            <a:xfrm flipH="1">
              <a:off x="8097392" y="3069673"/>
              <a:ext cx="1059308" cy="1658178"/>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xmlns="" id="{E7C78DBD-100F-0209-EAAA-D2633D4D591B}"/>
                </a:ext>
              </a:extLst>
            </p:cNvPr>
            <p:cNvCxnSpPr>
              <a:cxnSpLocks/>
            </p:cNvCxnSpPr>
            <p:nvPr/>
          </p:nvCxnSpPr>
          <p:spPr>
            <a:xfrm flipH="1">
              <a:off x="7842147" y="4723329"/>
              <a:ext cx="273500" cy="0"/>
            </a:xfrm>
            <a:prstGeom prst="line">
              <a:avLst/>
            </a:prstGeom>
            <a:ln w="38100">
              <a:solidFill>
                <a:schemeClr val="bg1">
                  <a:lumMod val="65000"/>
                </a:scheme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sp>
        <p:nvSpPr>
          <p:cNvPr id="29" name="TextBox 28">
            <a:extLst>
              <a:ext uri="{FF2B5EF4-FFF2-40B4-BE49-F238E27FC236}">
                <a16:creationId xmlns:a16="http://schemas.microsoft.com/office/drawing/2014/main" xmlns="" id="{08B4840B-B5BA-655E-4BA6-D007BFB2243B}"/>
              </a:ext>
            </a:extLst>
          </p:cNvPr>
          <p:cNvSpPr txBox="1"/>
          <p:nvPr/>
        </p:nvSpPr>
        <p:spPr>
          <a:xfrm>
            <a:off x="8659648" y="4048736"/>
            <a:ext cx="914400" cy="769441"/>
          </a:xfrm>
          <a:prstGeom prst="rect">
            <a:avLst/>
          </a:prstGeom>
          <a:noFill/>
        </p:spPr>
        <p:txBody>
          <a:bodyPr wrap="square" rtlCol="1">
            <a:spAutoFit/>
          </a:bodyPr>
          <a:lstStyle>
            <a:defPPr>
              <a:defRPr lang="x-none"/>
            </a:defPPr>
            <a:lvl1pPr algn="r" rtl="1">
              <a:defRPr sz="3200" b="1">
                <a:solidFill>
                  <a:schemeClr val="bg1"/>
                </a:solidFill>
                <a:latin typeface="A Jannat LT" panose="01000000000000000000" pitchFamily="2" charset="-78"/>
                <a:cs typeface="A Jannat LT" panose="01000000000000000000" pitchFamily="2" charset="-78"/>
              </a:defRPr>
            </a:lvl1pPr>
          </a:lstStyle>
          <a:p>
            <a:r>
              <a:rPr lang="en-US" sz="4400" dirty="0">
                <a:solidFill>
                  <a:schemeClr val="tx1">
                    <a:lumMod val="50000"/>
                    <a:lumOff val="50000"/>
                  </a:schemeClr>
                </a:solidFill>
              </a:rPr>
              <a:t>01</a:t>
            </a:r>
            <a:endParaRPr lang="x-none" sz="4400" dirty="0">
              <a:solidFill>
                <a:schemeClr val="tx1">
                  <a:lumMod val="50000"/>
                  <a:lumOff val="50000"/>
                </a:schemeClr>
              </a:solidFill>
            </a:endParaRPr>
          </a:p>
        </p:txBody>
      </p:sp>
      <p:sp>
        <p:nvSpPr>
          <p:cNvPr id="30" name="TextBox 29">
            <a:extLst>
              <a:ext uri="{FF2B5EF4-FFF2-40B4-BE49-F238E27FC236}">
                <a16:creationId xmlns:a16="http://schemas.microsoft.com/office/drawing/2014/main" xmlns="" id="{4F89E8B1-050E-D5D8-D63D-F745BF0F9843}"/>
              </a:ext>
            </a:extLst>
          </p:cNvPr>
          <p:cNvSpPr txBox="1"/>
          <p:nvPr/>
        </p:nvSpPr>
        <p:spPr>
          <a:xfrm>
            <a:off x="6009170" y="4087756"/>
            <a:ext cx="914400" cy="769441"/>
          </a:xfrm>
          <a:prstGeom prst="rect">
            <a:avLst/>
          </a:prstGeom>
          <a:noFill/>
        </p:spPr>
        <p:txBody>
          <a:bodyPr wrap="square" rtlCol="1">
            <a:spAutoFit/>
          </a:bodyPr>
          <a:lstStyle>
            <a:defPPr>
              <a:defRPr lang="x-none"/>
            </a:defPPr>
            <a:lvl1pPr algn="r" rtl="1">
              <a:defRPr sz="3200" b="1">
                <a:solidFill>
                  <a:schemeClr val="bg1"/>
                </a:solidFill>
                <a:latin typeface="A Jannat LT" panose="01000000000000000000" pitchFamily="2" charset="-78"/>
                <a:cs typeface="A Jannat LT" panose="01000000000000000000" pitchFamily="2" charset="-78"/>
              </a:defRPr>
            </a:lvl1pPr>
          </a:lstStyle>
          <a:p>
            <a:r>
              <a:rPr lang="en-US" sz="4400" dirty="0">
                <a:solidFill>
                  <a:schemeClr val="tx1">
                    <a:lumMod val="50000"/>
                    <a:lumOff val="50000"/>
                  </a:schemeClr>
                </a:solidFill>
              </a:rPr>
              <a:t>02</a:t>
            </a:r>
            <a:endParaRPr lang="x-none" sz="4400" dirty="0">
              <a:solidFill>
                <a:schemeClr val="tx1">
                  <a:lumMod val="50000"/>
                  <a:lumOff val="50000"/>
                </a:schemeClr>
              </a:solidFill>
            </a:endParaRPr>
          </a:p>
        </p:txBody>
      </p:sp>
      <p:sp>
        <p:nvSpPr>
          <p:cNvPr id="31" name="TextBox 30">
            <a:extLst>
              <a:ext uri="{FF2B5EF4-FFF2-40B4-BE49-F238E27FC236}">
                <a16:creationId xmlns:a16="http://schemas.microsoft.com/office/drawing/2014/main" xmlns="" id="{93BCE509-133D-FC2C-12D4-219B01B18D0B}"/>
              </a:ext>
            </a:extLst>
          </p:cNvPr>
          <p:cNvSpPr txBox="1"/>
          <p:nvPr/>
        </p:nvSpPr>
        <p:spPr>
          <a:xfrm>
            <a:off x="3467224" y="4048735"/>
            <a:ext cx="914400" cy="769441"/>
          </a:xfrm>
          <a:prstGeom prst="rect">
            <a:avLst/>
          </a:prstGeom>
          <a:noFill/>
        </p:spPr>
        <p:txBody>
          <a:bodyPr wrap="square" rtlCol="1">
            <a:spAutoFit/>
          </a:bodyPr>
          <a:lstStyle>
            <a:defPPr>
              <a:defRPr lang="x-none"/>
            </a:defPPr>
            <a:lvl1pPr algn="r" rtl="1">
              <a:defRPr sz="3200" b="1">
                <a:solidFill>
                  <a:schemeClr val="bg1"/>
                </a:solidFill>
                <a:latin typeface="A Jannat LT" panose="01000000000000000000" pitchFamily="2" charset="-78"/>
                <a:cs typeface="A Jannat LT" panose="01000000000000000000" pitchFamily="2" charset="-78"/>
              </a:defRPr>
            </a:lvl1pPr>
          </a:lstStyle>
          <a:p>
            <a:pPr algn="r"/>
            <a:r>
              <a:rPr lang="en-US" sz="4400" dirty="0">
                <a:solidFill>
                  <a:schemeClr val="tx1">
                    <a:lumMod val="50000"/>
                    <a:lumOff val="50000"/>
                  </a:schemeClr>
                </a:solidFill>
              </a:rPr>
              <a:t>03</a:t>
            </a:r>
            <a:endParaRPr lang="x-none" sz="4400" dirty="0">
              <a:solidFill>
                <a:schemeClr val="tx1">
                  <a:lumMod val="50000"/>
                  <a:lumOff val="50000"/>
                </a:schemeClr>
              </a:solidFill>
            </a:endParaRPr>
          </a:p>
        </p:txBody>
      </p:sp>
      <p:sp>
        <p:nvSpPr>
          <p:cNvPr id="33" name="TextBox 32">
            <a:extLst>
              <a:ext uri="{FF2B5EF4-FFF2-40B4-BE49-F238E27FC236}">
                <a16:creationId xmlns:a16="http://schemas.microsoft.com/office/drawing/2014/main" xmlns="" id="{C22441E1-B5FE-1217-9295-8C44F0FBB8AC}"/>
              </a:ext>
            </a:extLst>
          </p:cNvPr>
          <p:cNvSpPr txBox="1"/>
          <p:nvPr/>
        </p:nvSpPr>
        <p:spPr>
          <a:xfrm>
            <a:off x="7937335" y="5338123"/>
            <a:ext cx="2206691" cy="830997"/>
          </a:xfrm>
          <a:prstGeom prst="rect">
            <a:avLst/>
          </a:prstGeom>
          <a:noFill/>
        </p:spPr>
        <p:txBody>
          <a:bodyPr wrap="square" rtlCol="1">
            <a:spAutoFit/>
          </a:bodyPr>
          <a:lstStyle>
            <a:defPPr>
              <a:defRPr lang="x-none"/>
            </a:defPPr>
            <a:lvl1pPr algn="r" rtl="1">
              <a:defRPr sz="3200" b="1">
                <a:solidFill>
                  <a:schemeClr val="bg1"/>
                </a:solidFill>
                <a:latin typeface="A Jannat LT" panose="01000000000000000000" pitchFamily="2" charset="-78"/>
                <a:cs typeface="A Jannat LT" panose="01000000000000000000" pitchFamily="2" charset="-78"/>
              </a:defRPr>
            </a:lvl1pPr>
          </a:lstStyle>
          <a:p>
            <a:r>
              <a:rPr lang="ar-SA" sz="1600" b="0" dirty="0">
                <a:solidFill>
                  <a:schemeClr val="tx1"/>
                </a:solidFill>
                <a:latin typeface="Arial" panose="020B0604020202020204" pitchFamily="34" charset="0"/>
                <a:cs typeface="Arial" panose="020B0604020202020204" pitchFamily="34" charset="0"/>
              </a:rPr>
              <a:t>تحفيز المشاركة أو اتخاذ إجراءات معينة (كالإبلاغ، التبرع، الفحص)</a:t>
            </a:r>
          </a:p>
        </p:txBody>
      </p:sp>
      <p:sp>
        <p:nvSpPr>
          <p:cNvPr id="36" name="TextBox 35">
            <a:extLst>
              <a:ext uri="{FF2B5EF4-FFF2-40B4-BE49-F238E27FC236}">
                <a16:creationId xmlns:a16="http://schemas.microsoft.com/office/drawing/2014/main" xmlns="" id="{DD19BFE8-FE60-8D4A-5AB5-4126FD2A51CA}"/>
              </a:ext>
            </a:extLst>
          </p:cNvPr>
          <p:cNvSpPr txBox="1"/>
          <p:nvPr/>
        </p:nvSpPr>
        <p:spPr>
          <a:xfrm>
            <a:off x="5539637" y="5233994"/>
            <a:ext cx="1853466" cy="584775"/>
          </a:xfrm>
          <a:prstGeom prst="rect">
            <a:avLst/>
          </a:prstGeom>
          <a:noFill/>
        </p:spPr>
        <p:txBody>
          <a:bodyPr wrap="square" rtlCol="1">
            <a:spAutoFit/>
          </a:bodyPr>
          <a:lstStyle>
            <a:defPPr>
              <a:defRPr lang="en-US"/>
            </a:defPPr>
            <a:lvl1pPr algn="justLow" rtl="1">
              <a:defRPr sz="1200" b="1">
                <a:solidFill>
                  <a:schemeClr val="tx1">
                    <a:lumMod val="50000"/>
                    <a:lumOff val="50000"/>
                  </a:schemeClr>
                </a:solidFill>
                <a:latin typeface="A Jannat LT" panose="01000000000000000000" pitchFamily="2" charset="-78"/>
                <a:cs typeface="A Jannat LT" panose="01000000000000000000" pitchFamily="2" charset="-78"/>
              </a:defRPr>
            </a:lvl1pPr>
          </a:lstStyle>
          <a:p>
            <a:r>
              <a:rPr lang="ar-SA" sz="1600" b="0" dirty="0">
                <a:solidFill>
                  <a:schemeClr val="tx1"/>
                </a:solidFill>
                <a:latin typeface="Arial" panose="020B0604020202020204" pitchFamily="34" charset="0"/>
                <a:cs typeface="Arial" panose="020B0604020202020204" pitchFamily="34" charset="0"/>
              </a:rPr>
              <a:t>تغيير سلوك الجمهور المستهدف</a:t>
            </a:r>
          </a:p>
        </p:txBody>
      </p:sp>
      <p:sp>
        <p:nvSpPr>
          <p:cNvPr id="37" name="TextBox 36">
            <a:extLst>
              <a:ext uri="{FF2B5EF4-FFF2-40B4-BE49-F238E27FC236}">
                <a16:creationId xmlns:a16="http://schemas.microsoft.com/office/drawing/2014/main" xmlns="" id="{470874C7-6D96-4E63-D0B9-889C98AD1008}"/>
              </a:ext>
            </a:extLst>
          </p:cNvPr>
          <p:cNvSpPr txBox="1"/>
          <p:nvPr/>
        </p:nvSpPr>
        <p:spPr>
          <a:xfrm>
            <a:off x="2501706" y="5179551"/>
            <a:ext cx="2206691" cy="338554"/>
          </a:xfrm>
          <a:prstGeom prst="rect">
            <a:avLst/>
          </a:prstGeom>
          <a:noFill/>
        </p:spPr>
        <p:txBody>
          <a:bodyPr wrap="square" rtlCol="1">
            <a:spAutoFit/>
          </a:bodyPr>
          <a:lstStyle>
            <a:defPPr>
              <a:defRPr lang="x-none"/>
            </a:defPPr>
            <a:lvl1pPr algn="r" rtl="1">
              <a:defRPr sz="3200" b="1">
                <a:solidFill>
                  <a:schemeClr val="bg1"/>
                </a:solidFill>
                <a:latin typeface="A Jannat LT" panose="01000000000000000000" pitchFamily="2" charset="-78"/>
                <a:cs typeface="A Jannat LT" panose="01000000000000000000" pitchFamily="2" charset="-78"/>
              </a:defRPr>
            </a:lvl1pPr>
          </a:lstStyle>
          <a:p>
            <a:r>
              <a:rPr lang="ar-SA" sz="1600" b="0" dirty="0">
                <a:solidFill>
                  <a:schemeClr val="tx1"/>
                </a:solidFill>
                <a:latin typeface="Arial" panose="020B0604020202020204" pitchFamily="34" charset="0"/>
                <a:cs typeface="Arial" panose="020B0604020202020204" pitchFamily="34" charset="0"/>
              </a:rPr>
              <a:t>زيادة الوعي بالقضية</a:t>
            </a:r>
          </a:p>
        </p:txBody>
      </p:sp>
      <p:sp>
        <p:nvSpPr>
          <p:cNvPr id="3" name="Rectangle 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ar-SA" sz="1800" b="0" i="0" u="none" strike="noStrike" cap="none" normalizeH="0" baseline="0">
                <a:ln>
                  <a:noFill/>
                </a:ln>
                <a:solidFill>
                  <a:schemeClr val="tx1"/>
                </a:solidFill>
                <a:effectLst/>
                <a:latin typeface="Arial" panose="020B0604020202020204" pitchFamily="34" charset="0"/>
                <a:cs typeface="Arial" panose="020B0604020202020204" pitchFamily="34" charset="0"/>
              </a:rPr>
              <a:t>تغيير سلوك الجمهور المستهدف</a:t>
            </a:r>
            <a:r>
              <a:rPr kumimoji="0" 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sz="1800" b="0" i="0" u="none" strike="noStrike" cap="none" normalizeH="0" baseline="0">
              <a:ln>
                <a:noFill/>
              </a:ln>
              <a:solidFill>
                <a:schemeClr val="tx1"/>
              </a:solidFill>
              <a:effectLst/>
              <a:latin typeface="Arial" panose="020B0604020202020204" pitchFamily="34" charset="0"/>
            </a:endParaRPr>
          </a:p>
        </p:txBody>
      </p:sp>
      <p:sp>
        <p:nvSpPr>
          <p:cNvPr id="6" name="Rectangle 2"/>
          <p:cNvSpPr>
            <a:spLocks noChangeArrowheads="1"/>
          </p:cNvSpPr>
          <p:nvPr/>
        </p:nvSpPr>
        <p:spPr bwMode="auto">
          <a:xfrm>
            <a:off x="-104185" y="3070694"/>
            <a:ext cx="32893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621217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F2CADEF-4B6B-678B-772C-81AABDB418C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20ACF61-5517-2D85-683D-F4B384EAD88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7B26F846-117E-1A80-5AA9-A2BC03211F43}"/>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14955C5E-1172-BEC4-7293-C8AC3CDD5137}"/>
              </a:ext>
            </a:extLst>
          </p:cNvPr>
          <p:cNvSpPr/>
          <p:nvPr/>
        </p:nvSpPr>
        <p:spPr>
          <a:xfrm>
            <a:off x="1191693" y="1595804"/>
            <a:ext cx="9492871" cy="51826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i="1" dirty="0"/>
              <a:t>الفائدة:</a:t>
            </a:r>
            <a:r>
              <a:rPr lang="ar-EG" dirty="0"/>
              <a:t> تضمن هذه الأدوات تنفيذ الحملة بسلاسة، وتقسيم الجهد الزمني على الفريق، دون ارتباك أو تكرار.</a:t>
            </a:r>
            <a:endParaRPr lang="en-US" dirty="0"/>
          </a:p>
        </p:txBody>
      </p:sp>
      <p:pic>
        <p:nvPicPr>
          <p:cNvPr id="5" name="Graphic 21">
            <a:extLst>
              <a:ext uri="{FF2B5EF4-FFF2-40B4-BE49-F238E27FC236}">
                <a16:creationId xmlns:a16="http://schemas.microsoft.com/office/drawing/2014/main" xmlns="" id="{D431A5FC-B7A0-969B-1F77-F1B2C7709E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E05DCD6B-7BCC-F274-0C26-FB77CCE945E8}"/>
              </a:ext>
            </a:extLst>
          </p:cNvPr>
          <p:cNvSpPr txBox="1"/>
          <p:nvPr/>
        </p:nvSpPr>
        <p:spPr>
          <a:xfrm>
            <a:off x="1874127" y="1944232"/>
            <a:ext cx="8466655" cy="523220"/>
          </a:xfrm>
          <a:prstGeom prst="rect">
            <a:avLst/>
          </a:prstGeom>
          <a:noFill/>
        </p:spPr>
        <p:txBody>
          <a:bodyPr wrap="square" rtlCol="0">
            <a:spAutoFit/>
          </a:bodyPr>
          <a:lstStyle/>
          <a:p>
            <a:pPr lvl="1" algn="r" rtl="1"/>
            <a:r>
              <a:rPr lang="ar-EG" sz="2800" b="1" dirty="0"/>
              <a:t>3</a:t>
            </a:r>
            <a:r>
              <a:rPr lang="ar-JO" sz="2800" b="1" dirty="0"/>
              <a:t>.2</a:t>
            </a:r>
            <a:r>
              <a:rPr lang="ar-EG" sz="2800" b="1" dirty="0"/>
              <a:t>. أهمية فعالية الحملات الاجتماعية في التسويق الاجتماعي</a:t>
            </a:r>
          </a:p>
        </p:txBody>
      </p:sp>
      <p:sp>
        <p:nvSpPr>
          <p:cNvPr id="4" name="Rectangle 3">
            <a:extLst>
              <a:ext uri="{FF2B5EF4-FFF2-40B4-BE49-F238E27FC236}">
                <a16:creationId xmlns:a16="http://schemas.microsoft.com/office/drawing/2014/main" xmlns="" id="{90CDA393-10A9-214C-870C-BD8D2CBBF148}"/>
              </a:ext>
            </a:extLst>
          </p:cNvPr>
          <p:cNvSpPr/>
          <p:nvPr/>
        </p:nvSpPr>
        <p:spPr>
          <a:xfrm>
            <a:off x="7500546" y="2732665"/>
            <a:ext cx="2789538" cy="1769762"/>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xmlns="" id="{DA3F3F61-3369-A4B5-389F-7FDCD6044457}"/>
              </a:ext>
            </a:extLst>
          </p:cNvPr>
          <p:cNvSpPr txBox="1"/>
          <p:nvPr/>
        </p:nvSpPr>
        <p:spPr>
          <a:xfrm>
            <a:off x="7500546" y="2815880"/>
            <a:ext cx="2660641" cy="1169551"/>
          </a:xfrm>
          <a:prstGeom prst="rect">
            <a:avLst/>
          </a:prstGeom>
          <a:noFill/>
        </p:spPr>
        <p:txBody>
          <a:bodyPr wrap="square">
            <a:spAutoFit/>
          </a:bodyPr>
          <a:lstStyle/>
          <a:p>
            <a:pPr marL="342900" lvl="0" indent="-342900" algn="r" rtl="1" eaLnBrk="0" fontAlgn="base" hangingPunct="0">
              <a:spcBef>
                <a:spcPct val="0"/>
              </a:spcBef>
              <a:spcAft>
                <a:spcPct val="0"/>
              </a:spcAft>
              <a:buFont typeface="+mj-lt"/>
              <a:buAutoNum type="arabicPeriod"/>
            </a:pPr>
            <a:r>
              <a:rPr lang="ar-SA" sz="1400" b="1" dirty="0">
                <a:latin typeface="Arial" panose="020B0604020202020204" pitchFamily="34" charset="0"/>
              </a:rPr>
              <a:t>زيادة الوعي:</a:t>
            </a:r>
            <a:endParaRPr lang="en-US" sz="1400" b="1" dirty="0">
              <a:latin typeface="Arial" panose="020B0604020202020204" pitchFamily="34" charset="0"/>
            </a:endParaRPr>
          </a:p>
          <a:p>
            <a:pPr lvl="0" algn="r" rtl="1" eaLnBrk="0" fontAlgn="base" hangingPunct="0">
              <a:spcBef>
                <a:spcPct val="0"/>
              </a:spcBef>
              <a:spcAft>
                <a:spcPct val="0"/>
              </a:spcAft>
            </a:pPr>
            <a:r>
              <a:rPr lang="ar-SA" sz="1400" dirty="0">
                <a:latin typeface="Arial" panose="020B0604020202020204" pitchFamily="34" charset="0"/>
              </a:rPr>
              <a:t/>
            </a:r>
            <a:br>
              <a:rPr lang="ar-SA" sz="1400" dirty="0">
                <a:latin typeface="Arial" panose="020B0604020202020204" pitchFamily="34" charset="0"/>
              </a:rPr>
            </a:br>
            <a:r>
              <a:rPr lang="ar-SA" sz="1400" dirty="0">
                <a:latin typeface="Arial" panose="020B0604020202020204" pitchFamily="34" charset="0"/>
              </a:rPr>
              <a:t>تسهم الحملات الاجتماعية في نشر الوعي حول قضايا المجتمع المختلفة مثل الصحة العامة، حماية البيئة، مكافحة العنف، والتعليم</a:t>
            </a:r>
            <a:endParaRPr lang="ar-EG" sz="1400" dirty="0">
              <a:solidFill>
                <a:srgbClr val="C00000"/>
              </a:solidFill>
            </a:endParaRPr>
          </a:p>
        </p:txBody>
      </p:sp>
      <p:sp>
        <p:nvSpPr>
          <p:cNvPr id="11" name="Rectangle 10">
            <a:extLst>
              <a:ext uri="{FF2B5EF4-FFF2-40B4-BE49-F238E27FC236}">
                <a16:creationId xmlns:a16="http://schemas.microsoft.com/office/drawing/2014/main" xmlns="" id="{29CFE118-47A0-079D-9906-174B61C29C2A}"/>
              </a:ext>
            </a:extLst>
          </p:cNvPr>
          <p:cNvSpPr/>
          <p:nvPr/>
        </p:nvSpPr>
        <p:spPr>
          <a:xfrm>
            <a:off x="4507362" y="2732665"/>
            <a:ext cx="2789538" cy="1769762"/>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xmlns="" id="{923DE8DE-5EDE-8735-6857-C7964B9E0876}"/>
              </a:ext>
            </a:extLst>
          </p:cNvPr>
          <p:cNvSpPr txBox="1"/>
          <p:nvPr/>
        </p:nvSpPr>
        <p:spPr>
          <a:xfrm>
            <a:off x="4588905" y="2786063"/>
            <a:ext cx="2579098" cy="1600438"/>
          </a:xfrm>
          <a:prstGeom prst="rect">
            <a:avLst/>
          </a:prstGeom>
          <a:noFill/>
        </p:spPr>
        <p:txBody>
          <a:bodyPr wrap="square">
            <a:spAutoFit/>
          </a:bodyPr>
          <a:lstStyle/>
          <a:p>
            <a:pPr marL="342900" indent="-342900" algn="r" rtl="1">
              <a:buFont typeface="+mj-lt"/>
              <a:buAutoNum type="arabicPeriod" startAt="2"/>
            </a:pPr>
            <a:r>
              <a:rPr lang="ar-EG" sz="1400" b="1" dirty="0"/>
              <a:t>تغيير السلوك:</a:t>
            </a:r>
            <a:endParaRPr lang="en-US" sz="1400" b="1" dirty="0"/>
          </a:p>
          <a:p>
            <a:pPr algn="r" rtl="1"/>
            <a:r>
              <a:rPr lang="ar-EG" sz="1400" b="1" dirty="0"/>
              <a:t/>
            </a:r>
            <a:br>
              <a:rPr lang="ar-EG" sz="1400" b="1" dirty="0"/>
            </a:br>
            <a:r>
              <a:rPr lang="ar-EG" sz="1400" dirty="0">
                <a:latin typeface="Arial" panose="020B0604020202020204" pitchFamily="34" charset="0"/>
              </a:rPr>
              <a:t>تهدف إلى تحفيز الأفراد على تبني سلوكيات إيجابية والتخلي عن السلوكيات السلبية مثل الإقلاع عن التدخين، ممارسة الرياضة، الالتزام بقواعد المرور، والمحافظة على البيئة.</a:t>
            </a:r>
          </a:p>
        </p:txBody>
      </p:sp>
      <p:sp>
        <p:nvSpPr>
          <p:cNvPr id="16" name="Rectangle 15">
            <a:extLst>
              <a:ext uri="{FF2B5EF4-FFF2-40B4-BE49-F238E27FC236}">
                <a16:creationId xmlns:a16="http://schemas.microsoft.com/office/drawing/2014/main" xmlns="" id="{6B079011-E1F6-1136-B736-03F931605E35}"/>
              </a:ext>
            </a:extLst>
          </p:cNvPr>
          <p:cNvSpPr/>
          <p:nvPr/>
        </p:nvSpPr>
        <p:spPr>
          <a:xfrm>
            <a:off x="1514178" y="2732665"/>
            <a:ext cx="2789538" cy="1769762"/>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a:extLst>
              <a:ext uri="{FF2B5EF4-FFF2-40B4-BE49-F238E27FC236}">
                <a16:creationId xmlns:a16="http://schemas.microsoft.com/office/drawing/2014/main" xmlns="" id="{312E7B62-E93C-8D00-6F3C-604E13203DD4}"/>
              </a:ext>
            </a:extLst>
          </p:cNvPr>
          <p:cNvSpPr txBox="1"/>
          <p:nvPr/>
        </p:nvSpPr>
        <p:spPr>
          <a:xfrm>
            <a:off x="1514177" y="2815880"/>
            <a:ext cx="2660641" cy="954107"/>
          </a:xfrm>
          <a:prstGeom prst="rect">
            <a:avLst/>
          </a:prstGeom>
          <a:noFill/>
        </p:spPr>
        <p:txBody>
          <a:bodyPr wrap="square">
            <a:spAutoFit/>
          </a:bodyPr>
          <a:lstStyle/>
          <a:p>
            <a:pPr marL="342900" indent="-342900" algn="r" rtl="1">
              <a:buFont typeface="+mj-lt"/>
              <a:buAutoNum type="arabicPeriod" startAt="3"/>
            </a:pPr>
            <a:r>
              <a:rPr lang="ar-EG" sz="1400" b="1" dirty="0"/>
              <a:t>تعزيز المشاركة المجتمعية:</a:t>
            </a:r>
            <a:endParaRPr lang="en-US" sz="1400" b="1" dirty="0"/>
          </a:p>
          <a:p>
            <a:pPr algn="r" rtl="1"/>
            <a:r>
              <a:rPr lang="ar-EG" sz="1400" b="1" dirty="0"/>
              <a:t/>
            </a:r>
            <a:br>
              <a:rPr lang="ar-EG" sz="1400" b="1" dirty="0"/>
            </a:br>
            <a:r>
              <a:rPr lang="ar-EG" sz="1400" dirty="0">
                <a:latin typeface="Arial" panose="020B0604020202020204" pitchFamily="34" charset="0"/>
              </a:rPr>
              <a:t>تشجع الأفراد على الانخراط الفعّال في الأنشطة التطوعية والاجتماعية والخيرية</a:t>
            </a:r>
          </a:p>
        </p:txBody>
      </p:sp>
      <p:sp>
        <p:nvSpPr>
          <p:cNvPr id="2" name="Rectangle 1">
            <a:extLst>
              <a:ext uri="{FF2B5EF4-FFF2-40B4-BE49-F238E27FC236}">
                <a16:creationId xmlns:a16="http://schemas.microsoft.com/office/drawing/2014/main" xmlns="" id="{5645D09D-9559-B5A2-D849-C46F92C786E0}"/>
              </a:ext>
            </a:extLst>
          </p:cNvPr>
          <p:cNvSpPr/>
          <p:nvPr/>
        </p:nvSpPr>
        <p:spPr>
          <a:xfrm>
            <a:off x="7493805" y="4703264"/>
            <a:ext cx="2789538" cy="1769762"/>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069C0C18-64DB-23B2-E811-86EF9DF95FE6}"/>
              </a:ext>
            </a:extLst>
          </p:cNvPr>
          <p:cNvSpPr txBox="1"/>
          <p:nvPr/>
        </p:nvSpPr>
        <p:spPr>
          <a:xfrm>
            <a:off x="7493805" y="4786479"/>
            <a:ext cx="2660641" cy="1169551"/>
          </a:xfrm>
          <a:prstGeom prst="rect">
            <a:avLst/>
          </a:prstGeom>
          <a:noFill/>
        </p:spPr>
        <p:txBody>
          <a:bodyPr wrap="square">
            <a:spAutoFit/>
          </a:bodyPr>
          <a:lstStyle/>
          <a:p>
            <a:pPr marL="342900" lvl="0" indent="-342900" algn="r" rtl="1" eaLnBrk="0" fontAlgn="base" hangingPunct="0">
              <a:spcBef>
                <a:spcPct val="0"/>
              </a:spcBef>
              <a:spcAft>
                <a:spcPct val="0"/>
              </a:spcAft>
              <a:buFont typeface="+mj-lt"/>
              <a:buAutoNum type="arabicPeriod" startAt="4"/>
            </a:pPr>
            <a:r>
              <a:rPr lang="ar-SA" sz="1400" b="1" dirty="0">
                <a:latin typeface="Arial" panose="020B0604020202020204" pitchFamily="34" charset="0"/>
              </a:rPr>
              <a:t>تحسين الصحة العامة:</a:t>
            </a:r>
            <a:endParaRPr lang="en-US" sz="1400" b="1" dirty="0">
              <a:latin typeface="Arial" panose="020B0604020202020204" pitchFamily="34" charset="0"/>
            </a:endParaRPr>
          </a:p>
          <a:p>
            <a:pPr lvl="0" algn="r" rtl="1" eaLnBrk="0" fontAlgn="base" hangingPunct="0">
              <a:spcBef>
                <a:spcPct val="0"/>
              </a:spcBef>
              <a:spcAft>
                <a:spcPct val="0"/>
              </a:spcAft>
            </a:pPr>
            <a:r>
              <a:rPr lang="ar-SA" sz="1400" b="1" dirty="0">
                <a:latin typeface="Arial" panose="020B0604020202020204" pitchFamily="34" charset="0"/>
              </a:rPr>
              <a:t/>
            </a:r>
            <a:br>
              <a:rPr lang="ar-SA" sz="1400" b="1" dirty="0">
                <a:latin typeface="Arial" panose="020B0604020202020204" pitchFamily="34" charset="0"/>
              </a:rPr>
            </a:br>
            <a:r>
              <a:rPr lang="ar-SA" sz="1400" dirty="0">
                <a:latin typeface="Arial" panose="020B0604020202020204" pitchFamily="34" charset="0"/>
              </a:rPr>
              <a:t>ترفع من مستوى الصحة عبر التوعية بأهمية النظافة الشخصية، التغذية السليمة، والفحوصات الطبية الدورية.</a:t>
            </a:r>
          </a:p>
        </p:txBody>
      </p:sp>
      <p:sp>
        <p:nvSpPr>
          <p:cNvPr id="6" name="Rectangle 5">
            <a:extLst>
              <a:ext uri="{FF2B5EF4-FFF2-40B4-BE49-F238E27FC236}">
                <a16:creationId xmlns:a16="http://schemas.microsoft.com/office/drawing/2014/main" xmlns="" id="{C33CC442-6697-A2AA-C05D-AD7D4CC2217B}"/>
              </a:ext>
            </a:extLst>
          </p:cNvPr>
          <p:cNvSpPr/>
          <p:nvPr/>
        </p:nvSpPr>
        <p:spPr>
          <a:xfrm>
            <a:off x="4500621" y="4703264"/>
            <a:ext cx="2789538" cy="1769762"/>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xmlns="" id="{68FFB2C6-4633-3B0B-86AB-9644326DCD35}"/>
              </a:ext>
            </a:extLst>
          </p:cNvPr>
          <p:cNvSpPr txBox="1"/>
          <p:nvPr/>
        </p:nvSpPr>
        <p:spPr>
          <a:xfrm>
            <a:off x="4582164" y="4756662"/>
            <a:ext cx="2579098" cy="1384995"/>
          </a:xfrm>
          <a:prstGeom prst="rect">
            <a:avLst/>
          </a:prstGeom>
          <a:noFill/>
        </p:spPr>
        <p:txBody>
          <a:bodyPr wrap="square">
            <a:spAutoFit/>
          </a:bodyPr>
          <a:lstStyle/>
          <a:p>
            <a:pPr marL="342900" indent="-342900" algn="r" rtl="1">
              <a:buFont typeface="+mj-lt"/>
              <a:buAutoNum type="arabicPeriod" startAt="5"/>
            </a:pPr>
            <a:r>
              <a:rPr lang="ar-EG" sz="1400" b="1" dirty="0"/>
              <a:t>حماية البيئة:</a:t>
            </a:r>
            <a:endParaRPr lang="en-US" sz="1400" b="1" dirty="0"/>
          </a:p>
          <a:p>
            <a:pPr algn="r" rtl="1"/>
            <a:r>
              <a:rPr lang="ar-EG" sz="1400" b="1" dirty="0"/>
              <a:t/>
            </a:r>
            <a:br>
              <a:rPr lang="ar-EG" sz="1400" b="1" dirty="0"/>
            </a:br>
            <a:r>
              <a:rPr lang="ar-EG" sz="1400" dirty="0">
                <a:latin typeface="Arial" panose="020B0604020202020204" pitchFamily="34" charset="0"/>
              </a:rPr>
              <a:t>تركز على التوعية بأهمية حماية البيئة وتشجيع الممارسات المستدامة مثل إعادة التدوير وترشيد استهلاك الموارد.</a:t>
            </a:r>
          </a:p>
          <a:p>
            <a:pPr algn="r" rtl="1"/>
            <a:r>
              <a:rPr lang="ar-EG" sz="1400" dirty="0">
                <a:latin typeface="Arial" panose="020B0604020202020204" pitchFamily="34" charset="0"/>
              </a:rPr>
              <a:t>.</a:t>
            </a:r>
          </a:p>
        </p:txBody>
      </p:sp>
      <p:sp>
        <p:nvSpPr>
          <p:cNvPr id="10" name="Rectangle 9">
            <a:extLst>
              <a:ext uri="{FF2B5EF4-FFF2-40B4-BE49-F238E27FC236}">
                <a16:creationId xmlns:a16="http://schemas.microsoft.com/office/drawing/2014/main" xmlns="" id="{A28C90AF-71DF-602B-A863-8C61F60960E2}"/>
              </a:ext>
            </a:extLst>
          </p:cNvPr>
          <p:cNvSpPr/>
          <p:nvPr/>
        </p:nvSpPr>
        <p:spPr>
          <a:xfrm>
            <a:off x="1507437" y="4703264"/>
            <a:ext cx="2789538" cy="1769762"/>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xmlns="" id="{818B97FA-93A2-B819-96A9-A2261D4C1BF9}"/>
              </a:ext>
            </a:extLst>
          </p:cNvPr>
          <p:cNvSpPr txBox="1"/>
          <p:nvPr/>
        </p:nvSpPr>
        <p:spPr>
          <a:xfrm>
            <a:off x="1507436" y="4786479"/>
            <a:ext cx="2660641" cy="954107"/>
          </a:xfrm>
          <a:prstGeom prst="rect">
            <a:avLst/>
          </a:prstGeom>
          <a:noFill/>
        </p:spPr>
        <p:txBody>
          <a:bodyPr wrap="square">
            <a:spAutoFit/>
          </a:bodyPr>
          <a:lstStyle/>
          <a:p>
            <a:pPr marL="342900" indent="-342900" algn="r" rtl="1">
              <a:buFont typeface="+mj-lt"/>
              <a:buAutoNum type="arabicPeriod" startAt="6"/>
            </a:pPr>
            <a:r>
              <a:rPr lang="ar-EG" sz="1400" b="1" dirty="0"/>
              <a:t>مكافحة الظواهر السلبية:</a:t>
            </a:r>
            <a:endParaRPr lang="en-US" sz="1400" b="1" dirty="0"/>
          </a:p>
          <a:p>
            <a:pPr algn="r" rtl="1"/>
            <a:r>
              <a:rPr lang="ar-EG" sz="1400" b="1" dirty="0"/>
              <a:t/>
            </a:r>
            <a:br>
              <a:rPr lang="ar-EG" sz="1400" b="1" dirty="0"/>
            </a:br>
            <a:r>
              <a:rPr lang="ar-EG" sz="1400" dirty="0">
                <a:latin typeface="Arial" panose="020B0604020202020204" pitchFamily="34" charset="0"/>
              </a:rPr>
              <a:t>تسعى إلى الحد من التنمر، العنف الأسري، من خلال التوعية بالمخاطر.</a:t>
            </a:r>
          </a:p>
        </p:txBody>
      </p:sp>
    </p:spTree>
    <p:extLst>
      <p:ext uri="{BB962C8B-B14F-4D97-AF65-F5344CB8AC3E}">
        <p14:creationId xmlns:p14="http://schemas.microsoft.com/office/powerpoint/2010/main" val="36727336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3AAEB00-3D54-3B5C-BD20-3900458455C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0F295BB-B048-311A-D88E-1A0F96F3793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D356219B-C4A9-961D-E425-1EBB566943F2}"/>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1E880F19-234A-1499-D298-C3F42857ACBF}"/>
              </a:ext>
            </a:extLst>
          </p:cNvPr>
          <p:cNvSpPr/>
          <p:nvPr/>
        </p:nvSpPr>
        <p:spPr>
          <a:xfrm>
            <a:off x="850436" y="1622962"/>
            <a:ext cx="9345750" cy="4241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4365C500-5518-8AE5-B813-E7BF46D1A6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B1176D13-EB4F-FDE6-6A94-EA20CEB5A731}"/>
              </a:ext>
            </a:extLst>
          </p:cNvPr>
          <p:cNvSpPr txBox="1"/>
          <p:nvPr/>
        </p:nvSpPr>
        <p:spPr>
          <a:xfrm>
            <a:off x="1239566" y="1916422"/>
            <a:ext cx="8466655" cy="523220"/>
          </a:xfrm>
          <a:prstGeom prst="rect">
            <a:avLst/>
          </a:prstGeom>
          <a:noFill/>
        </p:spPr>
        <p:txBody>
          <a:bodyPr wrap="square" rtlCol="0">
            <a:spAutoFit/>
          </a:bodyPr>
          <a:lstStyle/>
          <a:p>
            <a:pPr lvl="0" algn="r" rtl="1"/>
            <a:r>
              <a:rPr lang="ar-EG" sz="2800" b="1" dirty="0">
                <a:latin typeface="+mj-lt"/>
              </a:rPr>
              <a:t>3.3 </a:t>
            </a:r>
            <a:r>
              <a:rPr lang="ar-EG" sz="2800" b="1" dirty="0"/>
              <a:t>عناصر الاتصالات التسويقية المتكاملة </a:t>
            </a:r>
            <a:r>
              <a:rPr lang="en-MY" sz="2800" b="1" dirty="0"/>
              <a:t> </a:t>
            </a:r>
            <a:r>
              <a:rPr lang="ar-EG" sz="2800" b="1" dirty="0"/>
              <a:t>للحملة</a:t>
            </a:r>
            <a:r>
              <a:rPr lang="ar-EG" sz="2800" dirty="0"/>
              <a:t>:</a:t>
            </a:r>
            <a:endParaRPr lang="en-US" sz="2800" b="1" dirty="0">
              <a:latin typeface="+mj-lt"/>
            </a:endParaRPr>
          </a:p>
        </p:txBody>
      </p:sp>
      <p:sp>
        <p:nvSpPr>
          <p:cNvPr id="9" name="TextBox 8">
            <a:extLst>
              <a:ext uri="{FF2B5EF4-FFF2-40B4-BE49-F238E27FC236}">
                <a16:creationId xmlns:a16="http://schemas.microsoft.com/office/drawing/2014/main" xmlns="" id="{1BA22506-59B4-3AE0-E29A-FB26FB0EC628}"/>
              </a:ext>
            </a:extLst>
          </p:cNvPr>
          <p:cNvSpPr txBox="1"/>
          <p:nvPr/>
        </p:nvSpPr>
        <p:spPr>
          <a:xfrm>
            <a:off x="2214109" y="2337004"/>
            <a:ext cx="7492112" cy="861774"/>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r" rtl="1"/>
            <a:r>
              <a:rPr lang="ar-JO" sz="2400" dirty="0">
                <a:solidFill>
                  <a:srgbClr val="C00000"/>
                </a:solidFill>
              </a:rPr>
              <a:t>	</a:t>
            </a:r>
            <a:endParaRPr lang="ar-JO" sz="2600" b="1" dirty="0">
              <a:solidFill>
                <a:srgbClr val="C00000"/>
              </a:solidFill>
            </a:endParaRPr>
          </a:p>
          <a:p>
            <a:pPr algn="r" rtl="1"/>
            <a:r>
              <a:rPr lang="ar-JO" sz="2600" b="1" dirty="0">
                <a:solidFill>
                  <a:srgbClr val="C00000"/>
                </a:solidFill>
              </a:rPr>
              <a:t>		</a:t>
            </a:r>
            <a:endParaRPr lang="ar-EG" sz="2600" dirty="0"/>
          </a:p>
        </p:txBody>
      </p:sp>
      <p:sp>
        <p:nvSpPr>
          <p:cNvPr id="2" name="Rectangle 1">
            <a:extLst>
              <a:ext uri="{FF2B5EF4-FFF2-40B4-BE49-F238E27FC236}">
                <a16:creationId xmlns:a16="http://schemas.microsoft.com/office/drawing/2014/main" xmlns="" id="{FEF27F5B-482E-6E52-F50F-06A84926CC37}"/>
              </a:ext>
            </a:extLst>
          </p:cNvPr>
          <p:cNvSpPr/>
          <p:nvPr/>
        </p:nvSpPr>
        <p:spPr>
          <a:xfrm>
            <a:off x="6210998" y="2815222"/>
            <a:ext cx="2789538" cy="1603138"/>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E1EB1F93-E324-5E96-6AC7-B2772521EB0C}"/>
              </a:ext>
            </a:extLst>
          </p:cNvPr>
          <p:cNvSpPr txBox="1"/>
          <p:nvPr/>
        </p:nvSpPr>
        <p:spPr>
          <a:xfrm>
            <a:off x="6210998" y="2898437"/>
            <a:ext cx="2660641" cy="954107"/>
          </a:xfrm>
          <a:prstGeom prst="rect">
            <a:avLst/>
          </a:prstGeom>
          <a:noFill/>
        </p:spPr>
        <p:txBody>
          <a:bodyPr wrap="square">
            <a:spAutoFit/>
          </a:bodyPr>
          <a:lstStyle/>
          <a:p>
            <a:pPr marL="342900" indent="-342900" algn="r" rtl="1">
              <a:buFont typeface="+mj-lt"/>
              <a:buAutoNum type="arabicPeriod" startAt="7"/>
            </a:pPr>
            <a:r>
              <a:rPr lang="ar-EG" sz="1400" b="1" dirty="0"/>
              <a:t>تحقيق التنمية المستدامة:</a:t>
            </a:r>
            <a:endParaRPr lang="ar-JO" sz="1400" b="1" dirty="0"/>
          </a:p>
          <a:p>
            <a:pPr algn="r" rtl="1"/>
            <a:r>
              <a:rPr lang="ar-EG" sz="1400" dirty="0"/>
              <a:t/>
            </a:r>
            <a:br>
              <a:rPr lang="ar-EG" sz="1400" dirty="0"/>
            </a:br>
            <a:r>
              <a:rPr lang="ar-EG" sz="1400" dirty="0"/>
              <a:t>تعزز السلوكيات التي تخدم المجتمع والأجيال القادمة لتحقيق تنمية مستدامة</a:t>
            </a:r>
            <a:r>
              <a:rPr lang="ar-EG" sz="1400" b="1" dirty="0"/>
              <a:t>.</a:t>
            </a:r>
          </a:p>
        </p:txBody>
      </p:sp>
      <p:sp>
        <p:nvSpPr>
          <p:cNvPr id="6" name="Rectangle 5">
            <a:extLst>
              <a:ext uri="{FF2B5EF4-FFF2-40B4-BE49-F238E27FC236}">
                <a16:creationId xmlns:a16="http://schemas.microsoft.com/office/drawing/2014/main" xmlns="" id="{9FB61CC5-EA1F-6794-BD14-83AE2065E9EF}"/>
              </a:ext>
            </a:extLst>
          </p:cNvPr>
          <p:cNvSpPr/>
          <p:nvPr/>
        </p:nvSpPr>
        <p:spPr>
          <a:xfrm>
            <a:off x="3217814" y="2815222"/>
            <a:ext cx="2789538" cy="1603137"/>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xmlns="" id="{916AFC4A-1F2C-012B-608F-CAC2BD26EA9D}"/>
              </a:ext>
            </a:extLst>
          </p:cNvPr>
          <p:cNvSpPr txBox="1"/>
          <p:nvPr/>
        </p:nvSpPr>
        <p:spPr>
          <a:xfrm>
            <a:off x="3329609" y="2868620"/>
            <a:ext cx="2548846" cy="954107"/>
          </a:xfrm>
          <a:prstGeom prst="rect">
            <a:avLst/>
          </a:prstGeom>
          <a:noFill/>
        </p:spPr>
        <p:txBody>
          <a:bodyPr wrap="square">
            <a:spAutoFit/>
          </a:bodyPr>
          <a:lstStyle/>
          <a:p>
            <a:pPr marL="342900" indent="-342900" algn="r" rtl="1">
              <a:buFont typeface="+mj-lt"/>
              <a:buAutoNum type="arabicPeriod" startAt="8"/>
            </a:pPr>
            <a:r>
              <a:rPr lang="ar-JO" sz="1400" b="1" dirty="0"/>
              <a:t>تغيير الاتجاهات والقيم:</a:t>
            </a:r>
          </a:p>
          <a:p>
            <a:pPr algn="r" rtl="1"/>
            <a:r>
              <a:rPr lang="ar-JO" sz="1400" b="1" dirty="0"/>
              <a:t/>
            </a:r>
            <a:br>
              <a:rPr lang="ar-JO" sz="1400" b="1" dirty="0"/>
            </a:br>
            <a:r>
              <a:rPr lang="ar-JO" sz="1400" dirty="0"/>
              <a:t>تعمل على تبني قيم إيجابية تعزز التماسك الاجتماعي وتغيير الاتجاهات السلبية.</a:t>
            </a:r>
          </a:p>
        </p:txBody>
      </p:sp>
    </p:spTree>
    <p:extLst>
      <p:ext uri="{BB962C8B-B14F-4D97-AF65-F5344CB8AC3E}">
        <p14:creationId xmlns:p14="http://schemas.microsoft.com/office/powerpoint/2010/main" val="39490566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A5409B2-BF6C-8C41-286C-31DA8323F4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B460370-219F-A41A-721A-E771D126571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30CDC6D9-9037-0C1B-2822-EF1A35B39D4B}"/>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A2BB415-0D4D-7483-3527-1A26E2391D97}"/>
              </a:ext>
            </a:extLst>
          </p:cNvPr>
          <p:cNvSpPr/>
          <p:nvPr/>
        </p:nvSpPr>
        <p:spPr>
          <a:xfrm>
            <a:off x="1477477" y="1492769"/>
            <a:ext cx="9345750" cy="5176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a16="http://schemas.microsoft.com/office/drawing/2014/main" xmlns="" id="{47555695-4B3E-BF43-B0FB-86A589F02E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xmlns="" id="{206D2890-FF32-C67D-0FD4-DF7ED508DCBF}"/>
              </a:ext>
            </a:extLst>
          </p:cNvPr>
          <p:cNvSpPr txBox="1"/>
          <p:nvPr/>
        </p:nvSpPr>
        <p:spPr>
          <a:xfrm>
            <a:off x="2626178" y="1783010"/>
            <a:ext cx="8040121" cy="846386"/>
          </a:xfrm>
          <a:prstGeom prst="rect">
            <a:avLst/>
          </a:prstGeom>
          <a:noFill/>
        </p:spPr>
        <p:txBody>
          <a:bodyPr wrap="square" rtlCol="0">
            <a:spAutoFit/>
          </a:bodyPr>
          <a:lstStyle/>
          <a:p>
            <a:pPr lvl="1" algn="r" rtl="1"/>
            <a:r>
              <a:rPr lang="ar-JO" sz="2800" b="1" dirty="0"/>
              <a:t>3.</a:t>
            </a:r>
            <a:r>
              <a:rPr lang="ar-EG" sz="2800" b="1" dirty="0"/>
              <a:t>4. العوامل التي تؤثر في فعالية الحملة:</a:t>
            </a:r>
          </a:p>
          <a:p>
            <a:pPr lvl="1" algn="r" rtl="1"/>
            <a:endParaRPr lang="ar-EG" sz="1000" b="1" dirty="0"/>
          </a:p>
          <a:p>
            <a:pPr lvl="1" algn="r" rtl="1"/>
            <a:endParaRPr lang="ar-EG" sz="1100" dirty="0"/>
          </a:p>
        </p:txBody>
      </p:sp>
      <p:grpSp>
        <p:nvGrpSpPr>
          <p:cNvPr id="4" name="Group 3">
            <a:extLst>
              <a:ext uri="{FF2B5EF4-FFF2-40B4-BE49-F238E27FC236}">
                <a16:creationId xmlns:a16="http://schemas.microsoft.com/office/drawing/2014/main" xmlns="" id="{59085F37-BFC3-B7C3-FD36-FD8D44000C6D}"/>
              </a:ext>
            </a:extLst>
          </p:cNvPr>
          <p:cNvGrpSpPr/>
          <p:nvPr/>
        </p:nvGrpSpPr>
        <p:grpSpPr>
          <a:xfrm>
            <a:off x="7695581" y="2746457"/>
            <a:ext cx="1860301" cy="1658178"/>
            <a:chOff x="7842147" y="3069673"/>
            <a:chExt cx="2627937" cy="1658178"/>
          </a:xfrm>
        </p:grpSpPr>
        <p:cxnSp>
          <p:nvCxnSpPr>
            <p:cNvPr id="11" name="Straight Connector 10">
              <a:extLst>
                <a:ext uri="{FF2B5EF4-FFF2-40B4-BE49-F238E27FC236}">
                  <a16:creationId xmlns:a16="http://schemas.microsoft.com/office/drawing/2014/main" xmlns="" id="{FA267F77-D01C-15D5-D922-718ADA7825AA}"/>
                </a:ext>
              </a:extLst>
            </p:cNvPr>
            <p:cNvCxnSpPr>
              <a:cxnSpLocks/>
            </p:cNvCxnSpPr>
            <p:nvPr/>
          </p:nvCxnSpPr>
          <p:spPr>
            <a:xfrm flipH="1">
              <a:off x="9156700" y="3069673"/>
              <a:ext cx="1313384" cy="0"/>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xmlns="" id="{4F43D869-801F-1E2D-E4A1-AF5FBD8BFEFE}"/>
                </a:ext>
              </a:extLst>
            </p:cNvPr>
            <p:cNvCxnSpPr>
              <a:cxnSpLocks/>
            </p:cNvCxnSpPr>
            <p:nvPr/>
          </p:nvCxnSpPr>
          <p:spPr>
            <a:xfrm flipH="1">
              <a:off x="8097392" y="3069673"/>
              <a:ext cx="1059308" cy="1658178"/>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xmlns="" id="{137A34EB-8F57-C91A-A342-604164FF06E1}"/>
                </a:ext>
              </a:extLst>
            </p:cNvPr>
            <p:cNvCxnSpPr>
              <a:cxnSpLocks/>
            </p:cNvCxnSpPr>
            <p:nvPr/>
          </p:nvCxnSpPr>
          <p:spPr>
            <a:xfrm flipH="1">
              <a:off x="7842147" y="4723329"/>
              <a:ext cx="273500" cy="0"/>
            </a:xfrm>
            <a:prstGeom prst="line">
              <a:avLst/>
            </a:prstGeom>
            <a:ln w="38100">
              <a:solidFill>
                <a:schemeClr val="bg1">
                  <a:lumMod val="65000"/>
                </a:scheme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grpSp>
        <p:nvGrpSpPr>
          <p:cNvPr id="14" name="Group 13">
            <a:extLst>
              <a:ext uri="{FF2B5EF4-FFF2-40B4-BE49-F238E27FC236}">
                <a16:creationId xmlns:a16="http://schemas.microsoft.com/office/drawing/2014/main" xmlns="" id="{110EB430-9D35-2BEF-1828-0CD3A7E2E71D}"/>
              </a:ext>
            </a:extLst>
          </p:cNvPr>
          <p:cNvGrpSpPr/>
          <p:nvPr/>
        </p:nvGrpSpPr>
        <p:grpSpPr>
          <a:xfrm>
            <a:off x="5104781" y="2746457"/>
            <a:ext cx="1860301" cy="1658178"/>
            <a:chOff x="7842147" y="3069673"/>
            <a:chExt cx="2627937" cy="1658178"/>
          </a:xfrm>
        </p:grpSpPr>
        <p:cxnSp>
          <p:nvCxnSpPr>
            <p:cNvPr id="15" name="Straight Connector 14">
              <a:extLst>
                <a:ext uri="{FF2B5EF4-FFF2-40B4-BE49-F238E27FC236}">
                  <a16:creationId xmlns:a16="http://schemas.microsoft.com/office/drawing/2014/main" xmlns="" id="{B1D6CB8C-42F0-4105-728A-F8517B86F19C}"/>
                </a:ext>
              </a:extLst>
            </p:cNvPr>
            <p:cNvCxnSpPr>
              <a:cxnSpLocks/>
            </p:cNvCxnSpPr>
            <p:nvPr/>
          </p:nvCxnSpPr>
          <p:spPr>
            <a:xfrm flipH="1">
              <a:off x="9156700" y="3069673"/>
              <a:ext cx="1313384" cy="0"/>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xmlns="" id="{CC4F5595-5CB2-97FC-325B-1774F6707A1E}"/>
                </a:ext>
              </a:extLst>
            </p:cNvPr>
            <p:cNvCxnSpPr>
              <a:cxnSpLocks/>
            </p:cNvCxnSpPr>
            <p:nvPr/>
          </p:nvCxnSpPr>
          <p:spPr>
            <a:xfrm flipH="1">
              <a:off x="8097392" y="3069673"/>
              <a:ext cx="1059308" cy="1658178"/>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xmlns="" id="{B19B74A6-6517-2E77-977E-AFDEB35A0652}"/>
                </a:ext>
              </a:extLst>
            </p:cNvPr>
            <p:cNvCxnSpPr>
              <a:cxnSpLocks/>
            </p:cNvCxnSpPr>
            <p:nvPr/>
          </p:nvCxnSpPr>
          <p:spPr>
            <a:xfrm flipH="1">
              <a:off x="7842147" y="4723329"/>
              <a:ext cx="273500" cy="0"/>
            </a:xfrm>
            <a:prstGeom prst="line">
              <a:avLst/>
            </a:prstGeom>
            <a:ln w="38100">
              <a:solidFill>
                <a:schemeClr val="bg1">
                  <a:lumMod val="65000"/>
                </a:scheme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xmlns="" id="{57846B4F-B375-F1EA-78E5-7DD43356AF70}"/>
              </a:ext>
            </a:extLst>
          </p:cNvPr>
          <p:cNvGrpSpPr/>
          <p:nvPr/>
        </p:nvGrpSpPr>
        <p:grpSpPr>
          <a:xfrm>
            <a:off x="2312191" y="2746457"/>
            <a:ext cx="1860301" cy="1658178"/>
            <a:chOff x="7842147" y="3069673"/>
            <a:chExt cx="2627937" cy="1658178"/>
          </a:xfrm>
        </p:grpSpPr>
        <p:cxnSp>
          <p:nvCxnSpPr>
            <p:cNvPr id="20" name="Straight Connector 19">
              <a:extLst>
                <a:ext uri="{FF2B5EF4-FFF2-40B4-BE49-F238E27FC236}">
                  <a16:creationId xmlns:a16="http://schemas.microsoft.com/office/drawing/2014/main" xmlns="" id="{E3B3157C-500F-3C22-F9E3-82E96C04AC12}"/>
                </a:ext>
              </a:extLst>
            </p:cNvPr>
            <p:cNvCxnSpPr>
              <a:cxnSpLocks/>
            </p:cNvCxnSpPr>
            <p:nvPr/>
          </p:nvCxnSpPr>
          <p:spPr>
            <a:xfrm flipH="1">
              <a:off x="9156700" y="3069673"/>
              <a:ext cx="1313384" cy="0"/>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xmlns="" id="{640A6F24-A975-2A9F-0EDD-D4DA9D46E904}"/>
                </a:ext>
              </a:extLst>
            </p:cNvPr>
            <p:cNvCxnSpPr>
              <a:cxnSpLocks/>
            </p:cNvCxnSpPr>
            <p:nvPr/>
          </p:nvCxnSpPr>
          <p:spPr>
            <a:xfrm flipH="1">
              <a:off x="8097392" y="3069673"/>
              <a:ext cx="1059308" cy="1658178"/>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xmlns="" id="{EA8FE8B1-8E7D-EB09-A787-78C0AC19E5EB}"/>
                </a:ext>
              </a:extLst>
            </p:cNvPr>
            <p:cNvCxnSpPr>
              <a:cxnSpLocks/>
            </p:cNvCxnSpPr>
            <p:nvPr/>
          </p:nvCxnSpPr>
          <p:spPr>
            <a:xfrm flipH="1">
              <a:off x="7842147" y="4723329"/>
              <a:ext cx="273500" cy="0"/>
            </a:xfrm>
            <a:prstGeom prst="line">
              <a:avLst/>
            </a:prstGeom>
            <a:ln w="38100">
              <a:solidFill>
                <a:schemeClr val="bg1">
                  <a:lumMod val="65000"/>
                </a:scheme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sp>
        <p:nvSpPr>
          <p:cNvPr id="29" name="TextBox 28">
            <a:extLst>
              <a:ext uri="{FF2B5EF4-FFF2-40B4-BE49-F238E27FC236}">
                <a16:creationId xmlns:a16="http://schemas.microsoft.com/office/drawing/2014/main" xmlns="" id="{07E0E04C-7072-49F7-61D5-512E4349A0CA}"/>
              </a:ext>
            </a:extLst>
          </p:cNvPr>
          <p:cNvSpPr txBox="1"/>
          <p:nvPr/>
        </p:nvSpPr>
        <p:spPr>
          <a:xfrm>
            <a:off x="8598580" y="3286457"/>
            <a:ext cx="914400" cy="769441"/>
          </a:xfrm>
          <a:prstGeom prst="rect">
            <a:avLst/>
          </a:prstGeom>
          <a:noFill/>
        </p:spPr>
        <p:txBody>
          <a:bodyPr wrap="square" rtlCol="1">
            <a:spAutoFit/>
          </a:bodyPr>
          <a:lstStyle>
            <a:defPPr>
              <a:defRPr lang="x-none"/>
            </a:defPPr>
            <a:lvl1pPr algn="r" rtl="1">
              <a:defRPr sz="3200" b="1">
                <a:solidFill>
                  <a:schemeClr val="bg1"/>
                </a:solidFill>
                <a:latin typeface="A Jannat LT" panose="01000000000000000000" pitchFamily="2" charset="-78"/>
                <a:cs typeface="A Jannat LT" panose="01000000000000000000" pitchFamily="2" charset="-78"/>
              </a:defRPr>
            </a:lvl1pPr>
          </a:lstStyle>
          <a:p>
            <a:r>
              <a:rPr lang="en-US" sz="4400" dirty="0">
                <a:solidFill>
                  <a:schemeClr val="tx1">
                    <a:lumMod val="50000"/>
                    <a:lumOff val="50000"/>
                  </a:schemeClr>
                </a:solidFill>
              </a:rPr>
              <a:t>01</a:t>
            </a:r>
            <a:endParaRPr lang="x-none" sz="4400" dirty="0">
              <a:solidFill>
                <a:schemeClr val="tx1">
                  <a:lumMod val="50000"/>
                  <a:lumOff val="50000"/>
                </a:schemeClr>
              </a:solidFill>
            </a:endParaRPr>
          </a:p>
        </p:txBody>
      </p:sp>
      <p:sp>
        <p:nvSpPr>
          <p:cNvPr id="30" name="TextBox 29">
            <a:extLst>
              <a:ext uri="{FF2B5EF4-FFF2-40B4-BE49-F238E27FC236}">
                <a16:creationId xmlns:a16="http://schemas.microsoft.com/office/drawing/2014/main" xmlns="" id="{789CF195-CD1C-20F1-51B5-5F665A6A476E}"/>
              </a:ext>
            </a:extLst>
          </p:cNvPr>
          <p:cNvSpPr txBox="1"/>
          <p:nvPr/>
        </p:nvSpPr>
        <p:spPr>
          <a:xfrm>
            <a:off x="5948102" y="3325477"/>
            <a:ext cx="914400" cy="769441"/>
          </a:xfrm>
          <a:prstGeom prst="rect">
            <a:avLst/>
          </a:prstGeom>
          <a:noFill/>
        </p:spPr>
        <p:txBody>
          <a:bodyPr wrap="square" rtlCol="1">
            <a:spAutoFit/>
          </a:bodyPr>
          <a:lstStyle>
            <a:defPPr>
              <a:defRPr lang="x-none"/>
            </a:defPPr>
            <a:lvl1pPr algn="r" rtl="1">
              <a:defRPr sz="3200" b="1">
                <a:solidFill>
                  <a:schemeClr val="bg1"/>
                </a:solidFill>
                <a:latin typeface="A Jannat LT" panose="01000000000000000000" pitchFamily="2" charset="-78"/>
                <a:cs typeface="A Jannat LT" panose="01000000000000000000" pitchFamily="2" charset="-78"/>
              </a:defRPr>
            </a:lvl1pPr>
          </a:lstStyle>
          <a:p>
            <a:r>
              <a:rPr lang="en-US" sz="4400" dirty="0">
                <a:solidFill>
                  <a:schemeClr val="tx1">
                    <a:lumMod val="50000"/>
                    <a:lumOff val="50000"/>
                  </a:schemeClr>
                </a:solidFill>
              </a:rPr>
              <a:t>02</a:t>
            </a:r>
            <a:endParaRPr lang="x-none" sz="4400" dirty="0">
              <a:solidFill>
                <a:schemeClr val="tx1">
                  <a:lumMod val="50000"/>
                  <a:lumOff val="50000"/>
                </a:schemeClr>
              </a:solidFill>
            </a:endParaRPr>
          </a:p>
        </p:txBody>
      </p:sp>
      <p:sp>
        <p:nvSpPr>
          <p:cNvPr id="31" name="TextBox 30">
            <a:extLst>
              <a:ext uri="{FF2B5EF4-FFF2-40B4-BE49-F238E27FC236}">
                <a16:creationId xmlns:a16="http://schemas.microsoft.com/office/drawing/2014/main" xmlns="" id="{22AFB867-F0FB-0C5F-9E7F-9253EA48E746}"/>
              </a:ext>
            </a:extLst>
          </p:cNvPr>
          <p:cNvSpPr txBox="1"/>
          <p:nvPr/>
        </p:nvSpPr>
        <p:spPr>
          <a:xfrm>
            <a:off x="3406156" y="3286456"/>
            <a:ext cx="914400" cy="769441"/>
          </a:xfrm>
          <a:prstGeom prst="rect">
            <a:avLst/>
          </a:prstGeom>
          <a:noFill/>
        </p:spPr>
        <p:txBody>
          <a:bodyPr wrap="square" rtlCol="1">
            <a:spAutoFit/>
          </a:bodyPr>
          <a:lstStyle>
            <a:defPPr>
              <a:defRPr lang="x-none"/>
            </a:defPPr>
            <a:lvl1pPr algn="r" rtl="1">
              <a:defRPr sz="3200" b="1">
                <a:solidFill>
                  <a:schemeClr val="bg1"/>
                </a:solidFill>
                <a:latin typeface="A Jannat LT" panose="01000000000000000000" pitchFamily="2" charset="-78"/>
                <a:cs typeface="A Jannat LT" panose="01000000000000000000" pitchFamily="2" charset="-78"/>
              </a:defRPr>
            </a:lvl1pPr>
          </a:lstStyle>
          <a:p>
            <a:pPr algn="r"/>
            <a:r>
              <a:rPr lang="en-US" sz="4400" dirty="0">
                <a:solidFill>
                  <a:schemeClr val="tx1">
                    <a:lumMod val="50000"/>
                    <a:lumOff val="50000"/>
                  </a:schemeClr>
                </a:solidFill>
              </a:rPr>
              <a:t>03</a:t>
            </a:r>
            <a:endParaRPr lang="x-none" sz="4400" dirty="0">
              <a:solidFill>
                <a:schemeClr val="tx1">
                  <a:lumMod val="50000"/>
                  <a:lumOff val="50000"/>
                </a:schemeClr>
              </a:solidFill>
            </a:endParaRPr>
          </a:p>
        </p:txBody>
      </p:sp>
      <p:sp>
        <p:nvSpPr>
          <p:cNvPr id="34" name="TextBox 33">
            <a:extLst>
              <a:ext uri="{FF2B5EF4-FFF2-40B4-BE49-F238E27FC236}">
                <a16:creationId xmlns:a16="http://schemas.microsoft.com/office/drawing/2014/main" xmlns="" id="{9B8340E8-4C05-3890-809E-B72F0712C4D4}"/>
              </a:ext>
            </a:extLst>
          </p:cNvPr>
          <p:cNvSpPr txBox="1"/>
          <p:nvPr/>
        </p:nvSpPr>
        <p:spPr>
          <a:xfrm>
            <a:off x="7876267" y="4649493"/>
            <a:ext cx="2206691" cy="338554"/>
          </a:xfrm>
          <a:prstGeom prst="rect">
            <a:avLst/>
          </a:prstGeom>
          <a:noFill/>
        </p:spPr>
        <p:txBody>
          <a:bodyPr wrap="square" rtlCol="1">
            <a:spAutoFit/>
          </a:bodyPr>
          <a:lstStyle>
            <a:defPPr>
              <a:defRPr lang="en-US"/>
            </a:defPPr>
            <a:lvl1pPr algn="r" rtl="1">
              <a:defRPr sz="1600" b="0">
                <a:latin typeface="Arial" panose="020B0604020202020204" pitchFamily="34" charset="0"/>
                <a:cs typeface="Arial" panose="020B0604020202020204" pitchFamily="34" charset="0"/>
              </a:defRPr>
            </a:lvl1pPr>
          </a:lstStyle>
          <a:p>
            <a:r>
              <a:rPr lang="ar-EG" dirty="0"/>
              <a:t>وضوح الرسالة وقوتها</a:t>
            </a:r>
            <a:r>
              <a:rPr lang="ar-SA" dirty="0"/>
              <a:t>.</a:t>
            </a:r>
          </a:p>
        </p:txBody>
      </p:sp>
      <p:sp>
        <p:nvSpPr>
          <p:cNvPr id="35" name="TextBox 34">
            <a:extLst>
              <a:ext uri="{FF2B5EF4-FFF2-40B4-BE49-F238E27FC236}">
                <a16:creationId xmlns:a16="http://schemas.microsoft.com/office/drawing/2014/main" xmlns="" id="{A4EEF734-C884-C15E-829D-C7F180BFD364}"/>
              </a:ext>
            </a:extLst>
          </p:cNvPr>
          <p:cNvSpPr txBox="1"/>
          <p:nvPr/>
        </p:nvSpPr>
        <p:spPr>
          <a:xfrm>
            <a:off x="5585503" y="4210393"/>
            <a:ext cx="1726841" cy="830997"/>
          </a:xfrm>
          <a:prstGeom prst="rect">
            <a:avLst/>
          </a:prstGeom>
          <a:noFill/>
        </p:spPr>
        <p:txBody>
          <a:bodyPr wrap="square" rtlCol="1">
            <a:spAutoFit/>
          </a:bodyPr>
          <a:lstStyle>
            <a:defPPr>
              <a:defRPr lang="x-none"/>
            </a:defPPr>
            <a:lvl1pPr algn="r" rtl="1">
              <a:defRPr sz="3200" b="1">
                <a:solidFill>
                  <a:schemeClr val="bg1"/>
                </a:solidFill>
                <a:latin typeface="A Jannat LT" panose="01000000000000000000" pitchFamily="2" charset="-78"/>
                <a:cs typeface="A Jannat LT" panose="01000000000000000000" pitchFamily="2" charset="-78"/>
              </a:defRPr>
            </a:lvl1pPr>
          </a:lstStyle>
          <a:p>
            <a:r>
              <a:rPr lang="ar-JO" sz="1600" dirty="0">
                <a:solidFill>
                  <a:schemeClr val="tx1"/>
                </a:solidFill>
              </a:rPr>
              <a:t>    </a:t>
            </a:r>
            <a:r>
              <a:rPr lang="ar-EG" sz="1600" dirty="0"/>
              <a:t>اختيار القنوات المناسبة.</a:t>
            </a:r>
            <a:endParaRPr lang="en-US" sz="1600" dirty="0">
              <a:solidFill>
                <a:schemeClr val="tx1"/>
              </a:solidFill>
            </a:endParaRPr>
          </a:p>
        </p:txBody>
      </p:sp>
      <p:sp>
        <p:nvSpPr>
          <p:cNvPr id="36" name="TextBox 35">
            <a:extLst>
              <a:ext uri="{FF2B5EF4-FFF2-40B4-BE49-F238E27FC236}">
                <a16:creationId xmlns:a16="http://schemas.microsoft.com/office/drawing/2014/main" xmlns="" id="{F9B025E7-8BE3-F2E3-E357-DD70A2143F54}"/>
              </a:ext>
            </a:extLst>
          </p:cNvPr>
          <p:cNvSpPr txBox="1"/>
          <p:nvPr/>
        </p:nvSpPr>
        <p:spPr>
          <a:xfrm>
            <a:off x="5091858" y="4649493"/>
            <a:ext cx="2206691" cy="584775"/>
          </a:xfrm>
          <a:prstGeom prst="rect">
            <a:avLst/>
          </a:prstGeom>
          <a:noFill/>
        </p:spPr>
        <p:txBody>
          <a:bodyPr wrap="square" rtlCol="1">
            <a:spAutoFit/>
          </a:bodyPr>
          <a:lstStyle>
            <a:defPPr>
              <a:defRPr lang="en-US"/>
            </a:defPPr>
            <a:lvl1pPr algn="r" rtl="1">
              <a:defRPr sz="1600" b="0">
                <a:latin typeface="Arial" panose="020B0604020202020204" pitchFamily="34" charset="0"/>
                <a:cs typeface="Arial" panose="020B0604020202020204" pitchFamily="34" charset="0"/>
              </a:defRPr>
            </a:lvl1pPr>
          </a:lstStyle>
          <a:p>
            <a:r>
              <a:rPr lang="ar-EG" dirty="0"/>
              <a:t>اختيار القنوات المناسبة.</a:t>
            </a:r>
          </a:p>
          <a:p>
            <a:r>
              <a:rPr lang="ar-EG" dirty="0"/>
              <a:t>التوقيت المناسب.</a:t>
            </a:r>
            <a:endParaRPr lang="ar-SA" dirty="0"/>
          </a:p>
        </p:txBody>
      </p:sp>
      <p:sp>
        <p:nvSpPr>
          <p:cNvPr id="37" name="TextBox 36">
            <a:extLst>
              <a:ext uri="{FF2B5EF4-FFF2-40B4-BE49-F238E27FC236}">
                <a16:creationId xmlns:a16="http://schemas.microsoft.com/office/drawing/2014/main" xmlns="" id="{8FA678B9-AB97-D3D4-1E24-DF7B3F941B24}"/>
              </a:ext>
            </a:extLst>
          </p:cNvPr>
          <p:cNvSpPr txBox="1"/>
          <p:nvPr/>
        </p:nvSpPr>
        <p:spPr>
          <a:xfrm>
            <a:off x="2440638" y="4417272"/>
            <a:ext cx="2206691" cy="584775"/>
          </a:xfrm>
          <a:prstGeom prst="rect">
            <a:avLst/>
          </a:prstGeom>
          <a:noFill/>
        </p:spPr>
        <p:txBody>
          <a:bodyPr wrap="square" rtlCol="1">
            <a:spAutoFit/>
          </a:bodyPr>
          <a:lstStyle>
            <a:defPPr>
              <a:defRPr lang="x-none"/>
            </a:defPPr>
            <a:lvl1pPr algn="r" rtl="1">
              <a:defRPr sz="3200" b="1">
                <a:solidFill>
                  <a:schemeClr val="bg1"/>
                </a:solidFill>
                <a:latin typeface="A Jannat LT" panose="01000000000000000000" pitchFamily="2" charset="-78"/>
                <a:cs typeface="A Jannat LT" panose="01000000000000000000" pitchFamily="2" charset="-78"/>
              </a:defRPr>
            </a:lvl1pPr>
          </a:lstStyle>
          <a:p>
            <a:r>
              <a:rPr lang="ar-EG" sz="1600" dirty="0"/>
              <a:t>التفاعل المستمر مع الجمهور.</a:t>
            </a:r>
            <a:endParaRPr lang="ar-SA" sz="1600" dirty="0">
              <a:solidFill>
                <a:schemeClr val="tx1"/>
              </a:solidFill>
            </a:endParaRPr>
          </a:p>
        </p:txBody>
      </p:sp>
      <p:sp>
        <p:nvSpPr>
          <p:cNvPr id="38" name="TextBox 37">
            <a:extLst>
              <a:ext uri="{FF2B5EF4-FFF2-40B4-BE49-F238E27FC236}">
                <a16:creationId xmlns:a16="http://schemas.microsoft.com/office/drawing/2014/main" xmlns="" id="{8559620F-3634-F60F-EAB2-A7F5598B8CC3}"/>
              </a:ext>
            </a:extLst>
          </p:cNvPr>
          <p:cNvSpPr txBox="1"/>
          <p:nvPr/>
        </p:nvSpPr>
        <p:spPr>
          <a:xfrm>
            <a:off x="2393408" y="4649493"/>
            <a:ext cx="2206691" cy="1077218"/>
          </a:xfrm>
          <a:prstGeom prst="rect">
            <a:avLst/>
          </a:prstGeom>
          <a:noFill/>
        </p:spPr>
        <p:txBody>
          <a:bodyPr wrap="square" rtlCol="1">
            <a:spAutoFit/>
          </a:bodyPr>
          <a:lstStyle>
            <a:defPPr>
              <a:defRPr lang="en-US"/>
            </a:defPPr>
            <a:lvl1pPr algn="r" rtl="1">
              <a:defRPr sz="1600" b="0">
                <a:latin typeface="Arial" panose="020B0604020202020204" pitchFamily="34" charset="0"/>
                <a:cs typeface="Arial" panose="020B0604020202020204" pitchFamily="34" charset="0"/>
              </a:defRPr>
            </a:lvl1pPr>
          </a:lstStyle>
          <a:p>
            <a:r>
              <a:rPr lang="ar-EG" dirty="0"/>
              <a:t>التفاعل المستمر مع الجمهور.</a:t>
            </a:r>
          </a:p>
          <a:p>
            <a:endParaRPr lang="ar-EG" dirty="0"/>
          </a:p>
          <a:p>
            <a:r>
              <a:rPr lang="ar-EG" dirty="0"/>
              <a:t>استخدام وسائل قياس دقيقة لتقييم الأداء.</a:t>
            </a:r>
            <a:endParaRPr lang="ar-JO" dirty="0"/>
          </a:p>
        </p:txBody>
      </p:sp>
    </p:spTree>
    <p:extLst>
      <p:ext uri="{BB962C8B-B14F-4D97-AF65-F5344CB8AC3E}">
        <p14:creationId xmlns:p14="http://schemas.microsoft.com/office/powerpoint/2010/main" val="15918140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063578" y="123899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567007"/>
            <a:ext cx="9345750" cy="4624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5601788" y="1787612"/>
            <a:ext cx="4801482" cy="954107"/>
          </a:xfrm>
          <a:prstGeom prst="rect">
            <a:avLst/>
          </a:prstGeom>
          <a:noFill/>
        </p:spPr>
        <p:txBody>
          <a:bodyPr wrap="square" rtlCol="0">
            <a:spAutoFit/>
          </a:bodyPr>
          <a:lstStyle/>
          <a:p>
            <a:pPr lvl="0" algn="ctr" rtl="1"/>
            <a:r>
              <a:rPr lang="ar-EG" sz="2800" b="1" dirty="0"/>
              <a:t>3</a:t>
            </a:r>
            <a:r>
              <a:rPr lang="ar-JO" sz="2800" b="1" dirty="0"/>
              <a:t>.</a:t>
            </a:r>
            <a:r>
              <a:rPr lang="ar-EG" sz="2800" b="1" dirty="0"/>
              <a:t>5. عناصر نجاح الحملات الاجتماعية</a:t>
            </a:r>
            <a:endParaRPr lang="en-US" sz="2800" b="1" dirty="0"/>
          </a:p>
          <a:p>
            <a:pPr algn="r" rtl="1"/>
            <a:endParaRPr lang="en-US" sz="2800" dirty="0">
              <a:latin typeface="Microsoft Uighur" panose="02000000000000000000" pitchFamily="2" charset="-78"/>
            </a:endParaRPr>
          </a:p>
        </p:txBody>
      </p:sp>
      <p:sp>
        <p:nvSpPr>
          <p:cNvPr id="4" name="Rectangle 1"/>
          <p:cNvSpPr>
            <a:spLocks noChangeArrowheads="1"/>
          </p:cNvSpPr>
          <p:nvPr/>
        </p:nvSpPr>
        <p:spPr bwMode="auto">
          <a:xfrm>
            <a:off x="6414448" y="2380764"/>
            <a:ext cx="3713341"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تحديد الأهداف</a:t>
            </a:r>
            <a:r>
              <a:rPr kumimoji="0" 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sz="1400" b="0" i="0" u="none" strike="noStrike" cap="none" normalizeH="0" baseline="0" dirty="0">
                <a:ln>
                  <a:noFill/>
                </a:ln>
                <a:solidFill>
                  <a:schemeClr val="tx1"/>
                </a:solidFill>
                <a:effectLst/>
                <a:latin typeface="Arial" panose="020B0604020202020204" pitchFamily="34" charset="0"/>
              </a:rPr>
              <a:t/>
            </a:r>
            <a:br>
              <a:rPr kumimoji="0" lang="en-US" sz="1400" b="0" i="0" u="none" strike="noStrike" cap="none" normalizeH="0" baseline="0" dirty="0">
                <a:ln>
                  <a:noFill/>
                </a:ln>
                <a:solidFill>
                  <a:schemeClr val="tx1"/>
                </a:solidFill>
                <a:effectLst/>
                <a:latin typeface="Arial" panose="020B0604020202020204" pitchFamily="34" charset="0"/>
              </a:rPr>
            </a:br>
            <a:r>
              <a:rPr kumimoji="0" lang="ar-SA"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وضع أهداف واضحة وقابلة للقياس مع تحديد الفئات المستهدفة</a:t>
            </a:r>
            <a:r>
              <a:rPr kumimoji="0" lang="en-US" sz="1400" b="0" i="0" u="none" strike="noStrike" cap="none" normalizeH="0" baseline="0" dirty="0">
                <a:ln>
                  <a:noFill/>
                </a:ln>
                <a:solidFill>
                  <a:schemeClr val="tx1"/>
                </a:solidFill>
                <a:effectLst/>
                <a:latin typeface="Arial" panose="020B0604020202020204" pitchFamily="34" charset="0"/>
              </a:rPr>
              <a:t>.</a:t>
            </a: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التخطيط الجيد</a:t>
            </a:r>
            <a:r>
              <a:rPr kumimoji="0" 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sz="1400" b="0" i="0" u="none" strike="noStrike" cap="none" normalizeH="0" baseline="0" dirty="0">
                <a:ln>
                  <a:noFill/>
                </a:ln>
                <a:solidFill>
                  <a:schemeClr val="tx1"/>
                </a:solidFill>
                <a:effectLst/>
                <a:latin typeface="Arial" panose="020B0604020202020204" pitchFamily="34" charset="0"/>
              </a:rPr>
              <a:t/>
            </a:r>
            <a:br>
              <a:rPr kumimoji="0" lang="en-US" sz="1400" b="0" i="0" u="none" strike="noStrike" cap="none" normalizeH="0" baseline="0" dirty="0">
                <a:ln>
                  <a:noFill/>
                </a:ln>
                <a:solidFill>
                  <a:schemeClr val="tx1"/>
                </a:solidFill>
                <a:effectLst/>
                <a:latin typeface="Arial" panose="020B0604020202020204" pitchFamily="34" charset="0"/>
              </a:rPr>
            </a:br>
            <a:r>
              <a:rPr kumimoji="0" lang="ar-SA"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وضع استراتيجيات مناسبة، وصياغة رسائل فعالة، واختيار القنوات الإعلامية الملائمة</a:t>
            </a:r>
            <a:r>
              <a:rPr kumimoji="0" lang="en-US" sz="1400" b="0" i="0" u="none" strike="noStrike" cap="none" normalizeH="0" baseline="0" dirty="0">
                <a:ln>
                  <a:noFill/>
                </a:ln>
                <a:solidFill>
                  <a:schemeClr val="tx1"/>
                </a:solidFill>
                <a:effectLst/>
                <a:latin typeface="Arial" panose="020B0604020202020204" pitchFamily="34" charset="0"/>
              </a:rPr>
              <a:t>.</a:t>
            </a: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استخدام أدوات تسويق متنوعة</a:t>
            </a:r>
            <a:r>
              <a:rPr kumimoji="0" 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sz="1400" b="0" i="0" u="none" strike="noStrike" cap="none" normalizeH="0" baseline="0" dirty="0">
                <a:ln>
                  <a:noFill/>
                </a:ln>
                <a:solidFill>
                  <a:schemeClr val="tx1"/>
                </a:solidFill>
                <a:effectLst/>
                <a:latin typeface="Arial" panose="020B0604020202020204" pitchFamily="34" charset="0"/>
              </a:rPr>
              <a:t/>
            </a:r>
            <a:br>
              <a:rPr kumimoji="0" lang="en-US" sz="1400" b="0" i="0" u="none" strike="noStrike" cap="none" normalizeH="0" baseline="0" dirty="0">
                <a:ln>
                  <a:noFill/>
                </a:ln>
                <a:solidFill>
                  <a:schemeClr val="tx1"/>
                </a:solidFill>
                <a:effectLst/>
                <a:latin typeface="Arial" panose="020B0604020202020204" pitchFamily="34" charset="0"/>
              </a:rPr>
            </a:br>
            <a:r>
              <a:rPr kumimoji="0" lang="ar-SA"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مثل وسائل الإعلام التقليدية، الرقمية، التواصل الاجتماعي، المؤثرين، والمواد الترويجية</a:t>
            </a:r>
            <a:r>
              <a:rPr kumimoji="0" lang="en-US" sz="1400" b="0" i="0" u="none" strike="noStrike" cap="none" normalizeH="0" baseline="0" dirty="0">
                <a:ln>
                  <a:noFill/>
                </a:ln>
                <a:solidFill>
                  <a:schemeClr val="tx1"/>
                </a:solidFill>
                <a:effectLst/>
                <a:latin typeface="Arial" panose="020B0604020202020204" pitchFamily="34" charset="0"/>
              </a:rPr>
              <a:t>.</a:t>
            </a: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التقييم المستمر</a:t>
            </a:r>
            <a:r>
              <a:rPr kumimoji="0" 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sz="1400" b="0" i="0" u="none" strike="noStrike" cap="none" normalizeH="0" baseline="0" dirty="0">
                <a:ln>
                  <a:noFill/>
                </a:ln>
                <a:solidFill>
                  <a:schemeClr val="tx1"/>
                </a:solidFill>
                <a:effectLst/>
                <a:latin typeface="Arial" panose="020B0604020202020204" pitchFamily="34" charset="0"/>
              </a:rPr>
              <a:t/>
            </a:r>
            <a:br>
              <a:rPr kumimoji="0" lang="en-US" sz="1400" b="0" i="0" u="none" strike="noStrike" cap="none" normalizeH="0" baseline="0" dirty="0">
                <a:ln>
                  <a:noFill/>
                </a:ln>
                <a:solidFill>
                  <a:schemeClr val="tx1"/>
                </a:solidFill>
                <a:effectLst/>
                <a:latin typeface="Arial" panose="020B0604020202020204" pitchFamily="34" charset="0"/>
              </a:rPr>
            </a:br>
            <a:r>
              <a:rPr kumimoji="0" lang="ar-SA"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متابعة نتائج الحملة وتعديل الاستراتيجيات بناءً على الأداء</a:t>
            </a:r>
            <a:r>
              <a:rPr kumimoji="0" lang="en-US" sz="1400" b="0" i="0" u="none" strike="noStrike" cap="none" normalizeH="0" baseline="0" dirty="0">
                <a:ln>
                  <a:noFill/>
                </a:ln>
                <a:solidFill>
                  <a:schemeClr val="tx1"/>
                </a:solidFill>
                <a:effectLst/>
                <a:latin typeface="Arial" panose="020B0604020202020204" pitchFamily="34" charset="0"/>
              </a:rPr>
              <a:t>.</a:t>
            </a: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المشاركة المجتمعية</a:t>
            </a:r>
            <a:r>
              <a:rPr kumimoji="0" 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sz="1400" b="0" i="0" u="none" strike="noStrike" cap="none" normalizeH="0" baseline="0" dirty="0">
                <a:ln>
                  <a:noFill/>
                </a:ln>
                <a:solidFill>
                  <a:schemeClr val="tx1"/>
                </a:solidFill>
                <a:effectLst/>
                <a:latin typeface="Arial" panose="020B0604020202020204" pitchFamily="34" charset="0"/>
              </a:rPr>
              <a:t/>
            </a:r>
            <a:br>
              <a:rPr kumimoji="0" lang="en-US" sz="1400" b="0" i="0" u="none" strike="noStrike" cap="none" normalizeH="0" baseline="0" dirty="0">
                <a:ln>
                  <a:noFill/>
                </a:ln>
                <a:solidFill>
                  <a:schemeClr val="tx1"/>
                </a:solidFill>
                <a:effectLst/>
                <a:latin typeface="Arial" panose="020B0604020202020204" pitchFamily="34" charset="0"/>
              </a:rPr>
            </a:br>
            <a:r>
              <a:rPr kumimoji="0" lang="ar-SA"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إشراك الجمهور في التخطيط والتنفيذ لزيادة التأثير</a:t>
            </a:r>
            <a:r>
              <a:rPr kumimoji="0" lang="en-US" sz="1400" b="0" i="0" u="none" strike="noStrike" cap="none" normalizeH="0" baseline="0" dirty="0">
                <a:ln>
                  <a:noFill/>
                </a:ln>
                <a:solidFill>
                  <a:schemeClr val="tx1"/>
                </a:solidFill>
                <a:effectLst/>
                <a:latin typeface="Arial" panose="020B0604020202020204" pitchFamily="34" charset="0"/>
              </a:rPr>
              <a:t>.</a:t>
            </a: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بناء الشراكات</a:t>
            </a:r>
            <a:r>
              <a:rPr kumimoji="0" 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sz="1400" b="0" i="0" u="none" strike="noStrike" cap="none" normalizeH="0" baseline="0" dirty="0">
                <a:ln>
                  <a:noFill/>
                </a:ln>
                <a:solidFill>
                  <a:schemeClr val="tx1"/>
                </a:solidFill>
                <a:effectLst/>
                <a:latin typeface="Arial" panose="020B0604020202020204" pitchFamily="34" charset="0"/>
              </a:rPr>
              <a:t/>
            </a:r>
            <a:br>
              <a:rPr kumimoji="0" lang="en-US" sz="1400" b="0" i="0" u="none" strike="noStrike" cap="none" normalizeH="0" baseline="0" dirty="0">
                <a:ln>
                  <a:noFill/>
                </a:ln>
                <a:solidFill>
                  <a:schemeClr val="tx1"/>
                </a:solidFill>
                <a:effectLst/>
                <a:latin typeface="Arial" panose="020B0604020202020204" pitchFamily="34" charset="0"/>
              </a:rPr>
            </a:br>
            <a:r>
              <a:rPr kumimoji="0" lang="ar-SA"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التعاون مع مؤسسات المجتمع المدني، والجهات الحكومية والخاصة</a:t>
            </a:r>
            <a:endParaRPr kumimoji="0" lang="en-US" sz="1400" b="0" i="0" u="none" strike="noStrike" cap="none" normalizeH="0" baseline="0" dirty="0">
              <a:ln>
                <a:noFill/>
              </a:ln>
              <a:solidFill>
                <a:schemeClr val="tx1"/>
              </a:solidFill>
              <a:effectLst/>
              <a:latin typeface="Arial" panose="020B0604020202020204" pitchFamily="34" charset="0"/>
            </a:endParaRPr>
          </a:p>
        </p:txBody>
      </p:sp>
      <p:pic>
        <p:nvPicPr>
          <p:cNvPr id="6" name="Picture 5"/>
          <p:cNvPicPr>
            <a:picLocks noChangeAspect="1"/>
          </p:cNvPicPr>
          <p:nvPr/>
        </p:nvPicPr>
        <p:blipFill>
          <a:blip r:embed="rId3"/>
          <a:stretch>
            <a:fillRect/>
          </a:stretch>
        </p:blipFill>
        <p:spPr>
          <a:xfrm>
            <a:off x="1333001" y="2176257"/>
            <a:ext cx="4699310" cy="3927143"/>
          </a:xfrm>
          <a:prstGeom prst="rect">
            <a:avLst/>
          </a:prstGeom>
        </p:spPr>
      </p:pic>
    </p:spTree>
    <p:extLst>
      <p:ext uri="{BB962C8B-B14F-4D97-AF65-F5344CB8AC3E}">
        <p14:creationId xmlns:p14="http://schemas.microsoft.com/office/powerpoint/2010/main" val="2505826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135ABCA-7C87-3F84-913C-0B4FE5CA24A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9BE302AB-01CD-A5B2-4808-AF0EFD46604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DF21AF9C-6D84-BA22-A080-1BA9BC669727}"/>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89B39210-8B23-4223-27F0-FEF22EE7894A}"/>
              </a:ext>
            </a:extLst>
          </p:cNvPr>
          <p:cNvSpPr/>
          <p:nvPr/>
        </p:nvSpPr>
        <p:spPr>
          <a:xfrm>
            <a:off x="1333001" y="1030278"/>
            <a:ext cx="9345750" cy="4963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dirty="0"/>
              <a:t>حملة مكافحة التدخين</a:t>
            </a:r>
            <a:endParaRPr lang="en-US" dirty="0"/>
          </a:p>
        </p:txBody>
      </p:sp>
      <p:pic>
        <p:nvPicPr>
          <p:cNvPr id="5" name="Graphic 21">
            <a:extLst>
              <a:ext uri="{FF2B5EF4-FFF2-40B4-BE49-F238E27FC236}">
                <a16:creationId xmlns:a16="http://schemas.microsoft.com/office/drawing/2014/main" xmlns="" id="{80F31250-2BE7-80D0-7BAE-64251A8A9F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E8D4B4E-BB05-0773-A5DC-7F2B365A39D6}"/>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40FAF872-51E5-7C24-BA10-DBBB71653273}"/>
              </a:ext>
            </a:extLst>
          </p:cNvPr>
          <p:cNvSpPr txBox="1"/>
          <p:nvPr/>
        </p:nvSpPr>
        <p:spPr>
          <a:xfrm>
            <a:off x="2799254" y="1544199"/>
            <a:ext cx="7587138" cy="523220"/>
          </a:xfrm>
          <a:prstGeom prst="rect">
            <a:avLst/>
          </a:prstGeom>
          <a:noFill/>
        </p:spPr>
        <p:txBody>
          <a:bodyPr wrap="square" rtlCol="0">
            <a:spAutoFit/>
          </a:bodyPr>
          <a:lstStyle/>
          <a:p>
            <a:pPr lvl="1" algn="r" rtl="1"/>
            <a:r>
              <a:rPr lang="en-US" sz="2800" b="1" dirty="0"/>
              <a:t> </a:t>
            </a:r>
            <a:r>
              <a:rPr lang="ar-EG" sz="2800" b="1" dirty="0"/>
              <a:t>3.6    أمثلة على حملات تسويق اجتماعي ناجحة</a:t>
            </a:r>
            <a:endParaRPr lang="ar-JO" sz="2800" b="1" dirty="0"/>
          </a:p>
        </p:txBody>
      </p:sp>
      <p:sp>
        <p:nvSpPr>
          <p:cNvPr id="6" name="Rectangle 2"/>
          <p:cNvSpPr>
            <a:spLocks noChangeArrowheads="1"/>
          </p:cNvSpPr>
          <p:nvPr/>
        </p:nvSpPr>
        <p:spPr bwMode="auto">
          <a:xfrm>
            <a:off x="2799254" y="9667246"/>
            <a:ext cx="6837129"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الرسالة الأصلية</a:t>
            </a:r>
            <a:r>
              <a:rPr kumimoji="0" 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sz="1800" b="0" i="0" u="none" strike="noStrike" cap="none" normalizeH="0" baseline="0" dirty="0">
                <a:ln>
                  <a:noFill/>
                </a:ln>
                <a:solidFill>
                  <a:schemeClr val="tx1"/>
                </a:solidFill>
                <a:effectLst/>
                <a:latin typeface="Arial" panose="020B0604020202020204" pitchFamily="34" charset="0"/>
              </a:rPr>
              <a:t/>
            </a:r>
            <a:br>
              <a:rPr kumimoji="0" lang="en-US" sz="1800" b="0" i="0" u="none" strike="noStrike" cap="none" normalizeH="0" baseline="0" dirty="0">
                <a:ln>
                  <a:noFill/>
                </a:ln>
                <a:solidFill>
                  <a:schemeClr val="tx1"/>
                </a:solidFill>
                <a:effectLst/>
                <a:latin typeface="Arial" panose="020B0604020202020204" pitchFamily="34" charset="0"/>
              </a:rPr>
            </a:br>
            <a:r>
              <a:rPr kumimoji="0" lang="en-US" sz="1800" b="0" i="0" u="none" strike="noStrike" cap="none" normalizeH="0" baseline="0" dirty="0">
                <a:ln>
                  <a:noFill/>
                </a:ln>
                <a:solidFill>
                  <a:schemeClr val="tx1"/>
                </a:solidFill>
                <a:effectLst/>
                <a:latin typeface="Arial" panose="020B0604020202020204" pitchFamily="34" charset="0"/>
              </a:rPr>
              <a:t>"</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السكر مضر بالصحة" – لم تكن فعالة وحدها</a:t>
            </a:r>
            <a:r>
              <a:rPr kumimoji="0" lang="en-US" sz="1800" b="0" i="0" u="none" strike="noStrike" cap="none" normalizeH="0" baseline="0" dirty="0">
                <a:ln>
                  <a:noFill/>
                </a:ln>
                <a:solidFill>
                  <a:schemeClr val="tx1"/>
                </a:solidFill>
                <a:effectLst/>
                <a:latin typeface="Arial" panose="020B0604020202020204" pitchFamily="34" charset="0"/>
              </a:rPr>
              <a:t>.</a:t>
            </a: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بعد التحليل</a:t>
            </a: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r>
              <a:rPr kumimoji="0" lang="en-US" sz="1800" b="0" i="0" u="none" strike="noStrike" cap="none" normalizeH="0" baseline="0" dirty="0">
                <a:ln>
                  <a:noFill/>
                </a:ln>
                <a:solidFill>
                  <a:schemeClr val="tx1"/>
                </a:solidFill>
                <a:effectLst/>
                <a:latin typeface="Arial" panose="020B0604020202020204" pitchFamily="34" charset="0"/>
              </a:rPr>
              <a:t/>
            </a:r>
            <a:br>
              <a:rPr kumimoji="0" lang="en-US" sz="1800" b="0" i="0" u="none" strike="noStrike" cap="none" normalizeH="0" baseline="0" dirty="0">
                <a:ln>
                  <a:noFill/>
                </a:ln>
                <a:solidFill>
                  <a:schemeClr val="tx1"/>
                </a:solidFill>
                <a:effectLst/>
                <a:latin typeface="Arial" panose="020B0604020202020204" pitchFamily="34" charset="0"/>
              </a:rPr>
            </a:b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تم تعديل الرسائل لتكون</a:t>
            </a:r>
            <a:r>
              <a:rPr kumimoji="0" lang="en-US" sz="1800" b="0" i="0" u="none" strike="noStrike" cap="none" normalizeH="0" baseline="0" dirty="0">
                <a:ln>
                  <a:noFill/>
                </a:ln>
                <a:solidFill>
                  <a:schemeClr val="tx1"/>
                </a:solidFill>
                <a:effectLst/>
                <a:latin typeface="Arial" panose="020B0604020202020204" pitchFamily="34" charset="0"/>
              </a:rPr>
              <a:t> </a:t>
            </a: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بصرية وصادمة</a:t>
            </a:r>
            <a:r>
              <a:rPr kumimoji="0" lang="en-US" sz="1800" b="0" i="0" u="none" strike="noStrike" cap="none" normalizeH="0" baseline="0" dirty="0">
                <a:ln>
                  <a:noFill/>
                </a:ln>
                <a:solidFill>
                  <a:schemeClr val="tx1"/>
                </a:solidFill>
                <a:effectLst/>
                <a:latin typeface="Arial" panose="020B0604020202020204" pitchFamily="34" charset="0"/>
              </a:rPr>
              <a:t>:</a:t>
            </a:r>
          </a:p>
          <a:p>
            <a:pPr marL="742950" lvl="1" indent="-285750" algn="r" rtl="1" eaLnBrk="0" fontAlgn="base" hangingPunct="0">
              <a:spcBef>
                <a:spcPct val="0"/>
              </a:spcBef>
              <a:spcAft>
                <a:spcPct val="0"/>
              </a:spcAft>
              <a:buFont typeface="Arial" panose="020B0604020202020204" pitchFamily="34" charset="0"/>
              <a:buChar char="•"/>
            </a:pP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ملصقات على عبوات المشروبات: "هذه العبوة = 10 ملاعق سكر</a:t>
            </a:r>
            <a:r>
              <a:rPr kumimoji="0" 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600" b="0" i="0" u="none" strike="noStrike" cap="none" normalizeH="0" baseline="0" dirty="0">
              <a:ln>
                <a:noFill/>
              </a:ln>
              <a:solidFill>
                <a:schemeClr val="tx1"/>
              </a:solidFill>
              <a:effectLst/>
              <a:latin typeface="Arial" panose="020B0604020202020204" pitchFamily="34" charset="0"/>
            </a:endParaRPr>
          </a:p>
          <a:p>
            <a:pPr marL="742950" lvl="1" indent="-285750" algn="r" rtl="1" eaLnBrk="0" fontAlgn="base" hangingPunct="0">
              <a:spcBef>
                <a:spcPct val="0"/>
              </a:spcBef>
              <a:spcAft>
                <a:spcPct val="0"/>
              </a:spcAft>
              <a:buFont typeface="Arial" panose="020B0604020202020204" pitchFamily="34" charset="0"/>
              <a:buChar char="•"/>
            </a:pP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حملات على سناب شات وإنستغرام توضح أثر السكر على شكل الجسم والطاقة</a:t>
            </a:r>
            <a:r>
              <a:rPr kumimoji="0" 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6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النتيجة</a:t>
            </a: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r>
              <a:rPr kumimoji="0" lang="en-US" sz="1800" b="0" i="0" u="none" strike="noStrike" cap="none" normalizeH="0" baseline="0" dirty="0">
                <a:ln>
                  <a:noFill/>
                </a:ln>
                <a:solidFill>
                  <a:schemeClr val="tx1"/>
                </a:solidFill>
                <a:effectLst/>
                <a:latin typeface="Arial" panose="020B0604020202020204" pitchFamily="34" charset="0"/>
              </a:rPr>
              <a:t/>
            </a:r>
            <a:br>
              <a:rPr kumimoji="0" lang="en-US" sz="1800" b="0" i="0" u="none" strike="noStrike" cap="none" normalizeH="0" baseline="0" dirty="0">
                <a:ln>
                  <a:noFill/>
                </a:ln>
                <a:solidFill>
                  <a:schemeClr val="tx1"/>
                </a:solidFill>
                <a:effectLst/>
                <a:latin typeface="Arial" panose="020B0604020202020204" pitchFamily="34" charset="0"/>
              </a:rPr>
            </a:b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وعي أعلى وتراجع تدريجي في الاستهلاك، مع إقرار</a:t>
            </a:r>
            <a:r>
              <a:rPr kumimoji="0" lang="en-US" sz="1800" b="0" i="0" u="none" strike="noStrike" cap="none" normalizeH="0" baseline="0" dirty="0">
                <a:ln>
                  <a:noFill/>
                </a:ln>
                <a:solidFill>
                  <a:schemeClr val="tx1"/>
                </a:solidFill>
                <a:effectLst/>
                <a:latin typeface="Arial" panose="020B0604020202020204" pitchFamily="34" charset="0"/>
              </a:rPr>
              <a:t> </a:t>
            </a: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ضريبة على السكر</a:t>
            </a:r>
            <a:r>
              <a:rPr kumimoji="0" lang="en-US" sz="1800" b="0" i="0" u="none" strike="noStrike" cap="none" normalizeH="0" baseline="0" dirty="0">
                <a:ln>
                  <a:noFill/>
                </a:ln>
                <a:solidFill>
                  <a:schemeClr val="tx1"/>
                </a:solidFill>
                <a:effectLst/>
                <a:latin typeface="Arial" panose="020B0604020202020204" pitchFamily="34" charset="0"/>
              </a:rPr>
              <a:t> </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دعمت الرسالة</a:t>
            </a:r>
            <a:endParaRPr kumimoji="0" lang="en-US" sz="1800" b="0" i="0" u="none" strike="noStrike" cap="none" normalizeH="0" baseline="0" dirty="0">
              <a:ln>
                <a:noFill/>
              </a:ln>
              <a:solidFill>
                <a:schemeClr val="tx1"/>
              </a:solidFill>
              <a:effectLst/>
              <a:latin typeface="Arial" panose="020B0604020202020204" pitchFamily="34" charset="0"/>
            </a:endParaRPr>
          </a:p>
        </p:txBody>
      </p:sp>
      <p:sp>
        <p:nvSpPr>
          <p:cNvPr id="3" name="Rectangle 1"/>
          <p:cNvSpPr>
            <a:spLocks noChangeArrowheads="1"/>
          </p:cNvSpPr>
          <p:nvPr/>
        </p:nvSpPr>
        <p:spPr bwMode="auto">
          <a:xfrm>
            <a:off x="5354689" y="2362129"/>
            <a:ext cx="3643946"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342900" marR="0" lvl="0" indent="-34290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التوعية بأهمية التطعيم</a:t>
            </a: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2000" b="0" i="0" u="none" strike="noStrike" cap="none" normalizeH="0" baseline="0" dirty="0">
              <a:ln>
                <a:noFill/>
              </a:ln>
              <a:solidFill>
                <a:schemeClr val="tx1"/>
              </a:solidFill>
              <a:effectLst/>
              <a:latin typeface="Arial" panose="020B0604020202020204" pitchFamily="34" charset="0"/>
            </a:endParaRPr>
          </a:p>
          <a:p>
            <a:pPr marL="342900" marR="0" lvl="0" indent="-34290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التوعية بأهمية ارتداء حزام الأمان</a:t>
            </a: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2000" b="0" i="0" u="none" strike="noStrike" cap="none" normalizeH="0" baseline="0" dirty="0">
              <a:ln>
                <a:noFill/>
              </a:ln>
              <a:solidFill>
                <a:schemeClr val="tx1"/>
              </a:solidFill>
              <a:effectLst/>
              <a:latin typeface="Arial" panose="020B0604020202020204" pitchFamily="34" charset="0"/>
            </a:endParaRPr>
          </a:p>
          <a:p>
            <a:pPr marL="342900" marR="0" lvl="0" indent="-34290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التوعية بأضرار التدخين</a:t>
            </a: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2000" b="0" i="0" u="none" strike="noStrike" cap="none" normalizeH="0" baseline="0" dirty="0">
              <a:ln>
                <a:noFill/>
              </a:ln>
              <a:solidFill>
                <a:schemeClr val="tx1"/>
              </a:solidFill>
              <a:effectLst/>
              <a:latin typeface="Arial" panose="020B0604020202020204" pitchFamily="34" charset="0"/>
            </a:endParaRPr>
          </a:p>
          <a:p>
            <a:pPr marL="342900" marR="0" lvl="0" indent="-34290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التوعية بأهمية الحفاظ على البيئة</a:t>
            </a: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2000" b="0" i="0" u="none" strike="noStrike" cap="none" normalizeH="0" baseline="0" dirty="0">
              <a:ln>
                <a:noFill/>
              </a:ln>
              <a:solidFill>
                <a:schemeClr val="tx1"/>
              </a:solidFill>
              <a:effectLst/>
              <a:latin typeface="Arial" panose="020B0604020202020204" pitchFamily="34" charset="0"/>
            </a:endParaRPr>
          </a:p>
          <a:p>
            <a:pPr marL="342900" marR="0" lvl="0" indent="-34290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التوعية بمخاطر التنمر</a:t>
            </a: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2000" b="0" i="0" u="none" strike="noStrike" cap="none" normalizeH="0" baseline="0" dirty="0">
              <a:ln>
                <a:noFill/>
              </a:ln>
              <a:solidFill>
                <a:schemeClr val="tx1"/>
              </a:solidFill>
              <a:effectLst/>
              <a:latin typeface="Arial" panose="020B0604020202020204" pitchFamily="34" charset="0"/>
            </a:endParaRPr>
          </a:p>
          <a:p>
            <a:pPr marL="342900" marR="0" lvl="0" indent="-34290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التوعية بضرورة التبرع بالدم</a:t>
            </a: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2000" b="0" i="0" u="none" strike="noStrike" cap="none" normalizeH="0" baseline="0" dirty="0">
              <a:ln>
                <a:noFill/>
              </a:ln>
              <a:solidFill>
                <a:schemeClr val="tx1"/>
              </a:solidFill>
              <a:effectLst/>
              <a:latin typeface="Arial" panose="020B0604020202020204" pitchFamily="34" charset="0"/>
            </a:endParaRPr>
          </a:p>
          <a:p>
            <a:pPr marL="342900" marR="0" lvl="0" indent="-34290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التوعية بأهمية التعليم</a:t>
            </a: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2000" b="0" i="0" u="none" strike="noStrike" cap="none" normalizeH="0" baseline="0" dirty="0">
              <a:ln>
                <a:noFill/>
              </a:ln>
              <a:solidFill>
                <a:schemeClr val="tx1"/>
              </a:solidFill>
              <a:effectLst/>
              <a:latin typeface="Arial" panose="020B0604020202020204" pitchFamily="34" charset="0"/>
            </a:endParaRPr>
          </a:p>
          <a:p>
            <a:pPr marL="342900" marR="0" lvl="0" indent="-34290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التوعية بأهمية المشاركة في الانتخابات</a:t>
            </a:r>
            <a:endParaRPr kumimoji="0" lang="en-US" sz="2000" b="0" i="0" u="none" strike="noStrike" cap="none" normalizeH="0" baseline="0" dirty="0">
              <a:ln>
                <a:noFill/>
              </a:ln>
              <a:solidFill>
                <a:schemeClr val="tx1"/>
              </a:solidFill>
              <a:effectLst/>
              <a:latin typeface="Arial" panose="020B0604020202020204" pitchFamily="34" charset="0"/>
            </a:endParaRPr>
          </a:p>
        </p:txBody>
      </p:sp>
      <p:pic>
        <p:nvPicPr>
          <p:cNvPr id="8" name="Picture 7"/>
          <p:cNvPicPr>
            <a:picLocks noChangeAspect="1"/>
          </p:cNvPicPr>
          <p:nvPr/>
        </p:nvPicPr>
        <p:blipFill>
          <a:blip r:embed="rId3"/>
          <a:stretch>
            <a:fillRect/>
          </a:stretch>
        </p:blipFill>
        <p:spPr>
          <a:xfrm>
            <a:off x="1522455" y="2969083"/>
            <a:ext cx="2857500" cy="1600200"/>
          </a:xfrm>
          <a:prstGeom prst="rect">
            <a:avLst/>
          </a:prstGeom>
        </p:spPr>
      </p:pic>
    </p:spTree>
    <p:extLst>
      <p:ext uri="{BB962C8B-B14F-4D97-AF65-F5344CB8AC3E}">
        <p14:creationId xmlns:p14="http://schemas.microsoft.com/office/powerpoint/2010/main" val="6043575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AB895DE-EB4E-D798-CADE-387D7F253B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E8E14FE-B151-04D2-B9C9-901C2D78706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1E15EA61-466C-1FB5-9092-60FA8EBA9E6D}"/>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73442894-988D-C7C1-461F-7632393663E5}"/>
              </a:ext>
            </a:extLst>
          </p:cNvPr>
          <p:cNvSpPr/>
          <p:nvPr/>
        </p:nvSpPr>
        <p:spPr>
          <a:xfrm>
            <a:off x="1191694" y="1471869"/>
            <a:ext cx="9345750" cy="4000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a16="http://schemas.microsoft.com/office/drawing/2014/main" xmlns="" id="{F7D714E6-D57A-3205-BB4A-C32965C127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189B85-D608-65F7-ADC6-B0B7DC86AF0F}"/>
              </a:ext>
            </a:extLst>
          </p:cNvPr>
          <p:cNvSpPr txBox="1"/>
          <p:nvPr/>
        </p:nvSpPr>
        <p:spPr>
          <a:xfrm>
            <a:off x="1654556" y="2203285"/>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9D2F3B69-89B2-D824-8C19-D137C046F753}"/>
              </a:ext>
            </a:extLst>
          </p:cNvPr>
          <p:cNvSpPr txBox="1"/>
          <p:nvPr/>
        </p:nvSpPr>
        <p:spPr>
          <a:xfrm>
            <a:off x="1946385" y="1902279"/>
            <a:ext cx="8591059" cy="807913"/>
          </a:xfrm>
          <a:prstGeom prst="rect">
            <a:avLst/>
          </a:prstGeom>
          <a:noFill/>
        </p:spPr>
        <p:txBody>
          <a:bodyPr wrap="square" rtlCol="0">
            <a:spAutoFit/>
          </a:bodyPr>
          <a:lstStyle/>
          <a:p>
            <a:pPr lvl="1" algn="r" rtl="1"/>
            <a:r>
              <a:rPr lang="ar-EG" sz="2800" b="1" dirty="0"/>
              <a:t>3</a:t>
            </a:r>
            <a:r>
              <a:rPr lang="ar-JO" sz="2800" b="1" dirty="0"/>
              <a:t>.</a:t>
            </a:r>
            <a:r>
              <a:rPr lang="ar-EG" sz="2800" b="1" dirty="0"/>
              <a:t>7. مثال تطبيقي</a:t>
            </a:r>
          </a:p>
          <a:p>
            <a:pPr lvl="1" algn="r" rtl="1"/>
            <a:endParaRPr lang="ar-JO" sz="800" b="1" dirty="0"/>
          </a:p>
          <a:p>
            <a:pPr lvl="1" algn="r" rtl="1"/>
            <a:endParaRPr lang="ar-EG" sz="1050" b="1" dirty="0"/>
          </a:p>
        </p:txBody>
      </p:sp>
      <p:sp>
        <p:nvSpPr>
          <p:cNvPr id="15" name="TextBox 14">
            <a:extLst>
              <a:ext uri="{FF2B5EF4-FFF2-40B4-BE49-F238E27FC236}">
                <a16:creationId xmlns:a16="http://schemas.microsoft.com/office/drawing/2014/main" xmlns="" id="{0FDC5EB3-6794-D95E-97DE-A555C598C008}"/>
              </a:ext>
            </a:extLst>
          </p:cNvPr>
          <p:cNvSpPr txBox="1"/>
          <p:nvPr/>
        </p:nvSpPr>
        <p:spPr>
          <a:xfrm>
            <a:off x="6176470" y="2710192"/>
            <a:ext cx="4223511" cy="523220"/>
          </a:xfrm>
          <a:prstGeom prst="rect">
            <a:avLst/>
          </a:prstGeom>
          <a:noFill/>
        </p:spPr>
        <p:txBody>
          <a:bodyPr wrap="square">
            <a:spAutoFit/>
          </a:bodyPr>
          <a:lstStyle/>
          <a:p>
            <a:pPr lvl="1" algn="r" rtl="1"/>
            <a:r>
              <a:rPr lang="ar-EG" sz="1400" b="1" dirty="0">
                <a:solidFill>
                  <a:srgbClr val="C00000"/>
                </a:solidFill>
              </a:rPr>
              <a:t> </a:t>
            </a:r>
            <a:r>
              <a:rPr lang="ar-EG" sz="1400" dirty="0"/>
              <a:t> </a:t>
            </a:r>
            <a:endParaRPr lang="en-US" sz="1400" dirty="0"/>
          </a:p>
          <a:p>
            <a:pPr lvl="1" algn="r" rtl="1"/>
            <a:endParaRPr lang="en-MY" sz="1400" dirty="0"/>
          </a:p>
        </p:txBody>
      </p:sp>
      <p:graphicFrame>
        <p:nvGraphicFramePr>
          <p:cNvPr id="3" name="Table 2"/>
          <p:cNvGraphicFramePr>
            <a:graphicFrameLocks noGrp="1"/>
          </p:cNvGraphicFramePr>
          <p:nvPr>
            <p:extLst>
              <p:ext uri="{D42A27DB-BD31-4B8C-83A1-F6EECF244321}">
                <p14:modId xmlns:p14="http://schemas.microsoft.com/office/powerpoint/2010/main" val="3564754988"/>
              </p:ext>
            </p:extLst>
          </p:nvPr>
        </p:nvGraphicFramePr>
        <p:xfrm>
          <a:off x="2758841" y="2726505"/>
          <a:ext cx="6513380" cy="1765110"/>
        </p:xfrm>
        <a:graphic>
          <a:graphicData uri="http://schemas.openxmlformats.org/drawingml/2006/table">
            <a:tbl>
              <a:tblPr firstRow="1" firstCol="1" bandRow="1">
                <a:tableStyleId>{0505E3EF-67EA-436B-97B2-0124C06EBD24}</a:tableStyleId>
              </a:tblPr>
              <a:tblGrid>
                <a:gridCol w="1628345">
                  <a:extLst>
                    <a:ext uri="{9D8B030D-6E8A-4147-A177-3AD203B41FA5}">
                      <a16:colId xmlns:a16="http://schemas.microsoft.com/office/drawing/2014/main" xmlns="" val="20000"/>
                    </a:ext>
                  </a:extLst>
                </a:gridCol>
                <a:gridCol w="1628345">
                  <a:extLst>
                    <a:ext uri="{9D8B030D-6E8A-4147-A177-3AD203B41FA5}">
                      <a16:colId xmlns:a16="http://schemas.microsoft.com/office/drawing/2014/main" xmlns="" val="20001"/>
                    </a:ext>
                  </a:extLst>
                </a:gridCol>
                <a:gridCol w="1628345">
                  <a:extLst>
                    <a:ext uri="{9D8B030D-6E8A-4147-A177-3AD203B41FA5}">
                      <a16:colId xmlns:a16="http://schemas.microsoft.com/office/drawing/2014/main" xmlns="" val="20002"/>
                    </a:ext>
                  </a:extLst>
                </a:gridCol>
                <a:gridCol w="1628345">
                  <a:extLst>
                    <a:ext uri="{9D8B030D-6E8A-4147-A177-3AD203B41FA5}">
                      <a16:colId xmlns:a16="http://schemas.microsoft.com/office/drawing/2014/main" xmlns="" val="20003"/>
                    </a:ext>
                  </a:extLst>
                </a:gridCol>
              </a:tblGrid>
              <a:tr h="0">
                <a:tc>
                  <a:txBody>
                    <a:bodyPr/>
                    <a:lstStyle/>
                    <a:p>
                      <a:pPr algn="ctr" rtl="1">
                        <a:lnSpc>
                          <a:spcPct val="107000"/>
                        </a:lnSpc>
                        <a:spcAft>
                          <a:spcPts val="0"/>
                        </a:spcAft>
                      </a:pPr>
                      <a:r>
                        <a:rPr lang="ar-SA" sz="1600" dirty="0">
                          <a:effectLst/>
                        </a:rPr>
                        <a:t>التقييم</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171450" indent="-171450" algn="ctr" rtl="1">
                        <a:lnSpc>
                          <a:spcPct val="200000"/>
                        </a:lnSpc>
                        <a:spcAft>
                          <a:spcPts val="0"/>
                        </a:spcAft>
                        <a:buFont typeface="Arial" panose="020B0604020202020204" pitchFamily="34" charset="0"/>
                        <a:buChar char="•"/>
                      </a:pPr>
                      <a:r>
                        <a:rPr lang="ar-SA" sz="1600">
                          <a:effectLst/>
                        </a:rPr>
                        <a:t>النتيجة الفعلية</a:t>
                      </a:r>
                      <a:endParaRPr lang="en-MY"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171450" indent="-171450" algn="ctr" rtl="1">
                        <a:lnSpc>
                          <a:spcPct val="200000"/>
                        </a:lnSpc>
                        <a:spcAft>
                          <a:spcPts val="0"/>
                        </a:spcAft>
                        <a:buFont typeface="Arial" panose="020B0604020202020204" pitchFamily="34" charset="0"/>
                        <a:buChar char="•"/>
                      </a:pPr>
                      <a:r>
                        <a:rPr lang="ar-SA" sz="1600" dirty="0">
                          <a:effectLst/>
                        </a:rPr>
                        <a:t>الهدف</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171450" indent="-171450" algn="ctr" rtl="1">
                        <a:lnSpc>
                          <a:spcPct val="200000"/>
                        </a:lnSpc>
                        <a:spcAft>
                          <a:spcPts val="0"/>
                        </a:spcAft>
                        <a:buFont typeface="Arial" panose="020B0604020202020204" pitchFamily="34" charset="0"/>
                        <a:buChar char="•"/>
                      </a:pPr>
                      <a:r>
                        <a:rPr lang="ar-SA" sz="1600" dirty="0">
                          <a:effectLst/>
                        </a:rPr>
                        <a:t>المؤشر</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0"/>
                  </a:ext>
                </a:extLst>
              </a:tr>
              <a:tr h="0">
                <a:tc>
                  <a:txBody>
                    <a:bodyPr/>
                    <a:lstStyle/>
                    <a:p>
                      <a:pPr algn="r" rtl="1">
                        <a:lnSpc>
                          <a:spcPct val="107000"/>
                        </a:lnSpc>
                        <a:spcAft>
                          <a:spcPts val="0"/>
                        </a:spcAft>
                      </a:pPr>
                      <a:r>
                        <a:rPr lang="ar-SA" sz="1600" dirty="0">
                          <a:effectLst/>
                        </a:rPr>
                        <a:t>تحت الهدف</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171450" indent="-171450" algn="r" rtl="1">
                        <a:lnSpc>
                          <a:spcPct val="200000"/>
                        </a:lnSpc>
                        <a:spcAft>
                          <a:spcPts val="0"/>
                        </a:spcAft>
                        <a:buFont typeface="Arial" panose="020B0604020202020204" pitchFamily="34" charset="0"/>
                        <a:buChar char="•"/>
                      </a:pPr>
                      <a:r>
                        <a:rPr lang="en-MY" sz="1600">
                          <a:effectLst/>
                        </a:rPr>
                        <a:t>68%</a:t>
                      </a:r>
                      <a:endParaRPr lang="en-MY"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171450" indent="-171450" algn="r" rtl="1">
                        <a:lnSpc>
                          <a:spcPct val="200000"/>
                        </a:lnSpc>
                        <a:spcAft>
                          <a:spcPts val="0"/>
                        </a:spcAft>
                        <a:buFont typeface="Arial" panose="020B0604020202020204" pitchFamily="34" charset="0"/>
                        <a:buChar char="•"/>
                      </a:pPr>
                      <a:r>
                        <a:rPr lang="en-MY" sz="1600">
                          <a:effectLst/>
                        </a:rPr>
                        <a:t>75%</a:t>
                      </a:r>
                      <a:endParaRPr lang="en-MY"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171450" indent="-171450" algn="r" rtl="1">
                        <a:lnSpc>
                          <a:spcPct val="200000"/>
                        </a:lnSpc>
                        <a:spcAft>
                          <a:spcPts val="0"/>
                        </a:spcAft>
                        <a:buFont typeface="Arial" panose="020B0604020202020204" pitchFamily="34" charset="0"/>
                        <a:buChar char="•"/>
                      </a:pPr>
                      <a:r>
                        <a:rPr lang="ar-SA" sz="1600" dirty="0">
                          <a:effectLst/>
                        </a:rPr>
                        <a:t>نسبة الوعي</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1"/>
                  </a:ext>
                </a:extLst>
              </a:tr>
              <a:tr h="0">
                <a:tc>
                  <a:txBody>
                    <a:bodyPr/>
                    <a:lstStyle/>
                    <a:p>
                      <a:pPr algn="r" rtl="1">
                        <a:lnSpc>
                          <a:spcPct val="107000"/>
                        </a:lnSpc>
                        <a:spcAft>
                          <a:spcPts val="0"/>
                        </a:spcAft>
                      </a:pPr>
                      <a:r>
                        <a:rPr lang="ar-SA" sz="1600">
                          <a:effectLst/>
                        </a:rPr>
                        <a:t>يحتاج تحسين</a:t>
                      </a:r>
                      <a:endParaRPr lang="en-MY"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171450" indent="-171450" algn="r" rtl="1">
                        <a:lnSpc>
                          <a:spcPct val="200000"/>
                        </a:lnSpc>
                        <a:spcAft>
                          <a:spcPts val="0"/>
                        </a:spcAft>
                        <a:buFont typeface="Arial" panose="020B0604020202020204" pitchFamily="34" charset="0"/>
                        <a:buChar char="•"/>
                      </a:pPr>
                      <a:r>
                        <a:rPr lang="en-MY" sz="1600" dirty="0">
                          <a:effectLst/>
                        </a:rPr>
                        <a:t>8%</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171450" indent="-171450" algn="r" rtl="1">
                        <a:lnSpc>
                          <a:spcPct val="200000"/>
                        </a:lnSpc>
                        <a:spcAft>
                          <a:spcPts val="0"/>
                        </a:spcAft>
                        <a:buFont typeface="Arial" panose="020B0604020202020204" pitchFamily="34" charset="0"/>
                        <a:buChar char="•"/>
                      </a:pPr>
                      <a:r>
                        <a:rPr lang="en-MY" sz="1600">
                          <a:effectLst/>
                        </a:rPr>
                        <a:t>12%</a:t>
                      </a:r>
                      <a:endParaRPr lang="en-MY"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171450" indent="-171450" algn="r" rtl="1">
                        <a:lnSpc>
                          <a:spcPct val="200000"/>
                        </a:lnSpc>
                        <a:spcAft>
                          <a:spcPts val="0"/>
                        </a:spcAft>
                        <a:buFont typeface="Arial" panose="020B0604020202020204" pitchFamily="34" charset="0"/>
                        <a:buChar char="•"/>
                      </a:pPr>
                      <a:r>
                        <a:rPr lang="ar-SA" sz="1600" dirty="0">
                          <a:effectLst/>
                        </a:rPr>
                        <a:t>معدل التفاعل</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2"/>
                  </a:ext>
                </a:extLst>
              </a:tr>
              <a:tr h="0">
                <a:tc>
                  <a:txBody>
                    <a:bodyPr/>
                    <a:lstStyle/>
                    <a:p>
                      <a:pPr algn="r" rtl="1">
                        <a:lnSpc>
                          <a:spcPct val="107000"/>
                        </a:lnSpc>
                        <a:spcAft>
                          <a:spcPts val="0"/>
                        </a:spcAft>
                      </a:pPr>
                      <a:r>
                        <a:rPr lang="ar-SA" sz="1600">
                          <a:effectLst/>
                        </a:rPr>
                        <a:t>مقبول لكن يمكن تطويره</a:t>
                      </a:r>
                      <a:endParaRPr lang="en-MY"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171450" indent="-171450" algn="r" rtl="1">
                        <a:lnSpc>
                          <a:spcPct val="200000"/>
                        </a:lnSpc>
                        <a:spcAft>
                          <a:spcPts val="0"/>
                        </a:spcAft>
                        <a:buFont typeface="Arial" panose="020B0604020202020204" pitchFamily="34" charset="0"/>
                        <a:buChar char="•"/>
                      </a:pPr>
                      <a:r>
                        <a:rPr lang="en-MY" sz="1600">
                          <a:effectLst/>
                        </a:rPr>
                        <a:t>20%</a:t>
                      </a:r>
                      <a:endParaRPr lang="en-MY"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171450" indent="-171450" algn="r" rtl="1">
                        <a:lnSpc>
                          <a:spcPct val="200000"/>
                        </a:lnSpc>
                        <a:spcAft>
                          <a:spcPts val="0"/>
                        </a:spcAft>
                        <a:buFont typeface="Arial" panose="020B0604020202020204" pitchFamily="34" charset="0"/>
                        <a:buChar char="•"/>
                      </a:pPr>
                      <a:r>
                        <a:rPr lang="en-MY" sz="1600">
                          <a:effectLst/>
                        </a:rPr>
                        <a:t>25%</a:t>
                      </a:r>
                      <a:endParaRPr lang="en-MY"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171450" indent="-171450" algn="r" rtl="1">
                        <a:lnSpc>
                          <a:spcPct val="200000"/>
                        </a:lnSpc>
                        <a:spcAft>
                          <a:spcPts val="0"/>
                        </a:spcAft>
                        <a:buFont typeface="Arial" panose="020B0604020202020204" pitchFamily="34" charset="0"/>
                        <a:buChar char="•"/>
                      </a:pPr>
                      <a:r>
                        <a:rPr lang="ar-SA" sz="1600" dirty="0">
                          <a:effectLst/>
                        </a:rPr>
                        <a:t>التغيير السلوكي</a:t>
                      </a:r>
                      <a:endParaRPr lang="en-MY"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24043335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135ABCA-7C87-3F84-913C-0B4FE5CA24A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9BE302AB-01CD-A5B2-4808-AF0EFD46604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DF21AF9C-6D84-BA22-A080-1BA9BC669727}"/>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89B39210-8B23-4223-27F0-FEF22EE7894A}"/>
              </a:ext>
            </a:extLst>
          </p:cNvPr>
          <p:cNvSpPr/>
          <p:nvPr/>
        </p:nvSpPr>
        <p:spPr>
          <a:xfrm>
            <a:off x="1072200" y="1155869"/>
            <a:ext cx="9345750" cy="5442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r" rtl="1">
              <a:buFont typeface="Arial" panose="020B0604020202020204" pitchFamily="34" charset="0"/>
              <a:buChar char="•"/>
            </a:pPr>
            <a:r>
              <a:rPr lang="ar-EG" b="1" dirty="0"/>
              <a:t>استخدام مؤثرين على وسائل التواصل الاجتماعي:</a:t>
            </a:r>
            <a:endParaRPr lang="ar-EG" dirty="0"/>
          </a:p>
          <a:p>
            <a:pPr marL="742950" lvl="1" indent="-285750" algn="r" rtl="1">
              <a:buFont typeface="Arial" panose="020B0604020202020204" pitchFamily="34" charset="0"/>
              <a:buChar char="•"/>
            </a:pPr>
            <a:r>
              <a:rPr lang="ar-EG" dirty="0"/>
              <a:t>اختيار مؤثرين يتناسبون مع طبيعة الحملة والفئة المستهدفة.</a:t>
            </a:r>
          </a:p>
          <a:p>
            <a:pPr marL="742950" lvl="1" indent="-285750" algn="r" rtl="1">
              <a:buFont typeface="Arial" panose="020B0604020202020204" pitchFamily="34" charset="0"/>
              <a:buChar char="•"/>
            </a:pPr>
            <a:r>
              <a:rPr lang="ar-EG" dirty="0"/>
              <a:t>توظيفهم لنشر الرسائل بطريقة مؤثرة وجذابة.</a:t>
            </a:r>
          </a:p>
          <a:p>
            <a:pPr marL="742950" lvl="1" indent="-285750" algn="r" rtl="1">
              <a:buFont typeface="Arial" panose="020B0604020202020204" pitchFamily="34" charset="0"/>
              <a:buChar char="•"/>
            </a:pPr>
            <a:r>
              <a:rPr lang="ar-EG" dirty="0"/>
              <a:t>تحفيز التفاعل من خلال مسابقات، تحديات، أو محتوى مشوق.</a:t>
            </a:r>
          </a:p>
          <a:p>
            <a:pPr marL="285750" indent="-285750" algn="r" rtl="1">
              <a:buFont typeface="Arial" panose="020B0604020202020204" pitchFamily="34" charset="0"/>
              <a:buChar char="•"/>
            </a:pPr>
            <a:r>
              <a:rPr lang="ar-EG" b="1" dirty="0"/>
              <a:t>تنظيم فعاليات ميدانية تحفز على المشاركة:</a:t>
            </a:r>
            <a:endParaRPr lang="ar-EG" dirty="0"/>
          </a:p>
          <a:p>
            <a:pPr marL="742950" lvl="1" indent="-285750" algn="r" rtl="1">
              <a:buFont typeface="Arial" panose="020B0604020202020204" pitchFamily="34" charset="0"/>
              <a:buChar char="•"/>
            </a:pPr>
            <a:r>
              <a:rPr lang="ar-EG" dirty="0"/>
              <a:t>إقامة ورش عمل، ندوات، أو حملات توعية في الأماكن العامة.</a:t>
            </a:r>
          </a:p>
          <a:p>
            <a:pPr marL="742950" lvl="1" indent="-285750" algn="r" rtl="1">
              <a:buFont typeface="Arial" panose="020B0604020202020204" pitchFamily="34" charset="0"/>
              <a:buChar char="•"/>
            </a:pPr>
            <a:r>
              <a:rPr lang="ar-EG" dirty="0"/>
              <a:t>توفير فرص للمشاركة المباشرة والتفاعل مع الحملة.</a:t>
            </a:r>
          </a:p>
          <a:p>
            <a:pPr marL="742950" lvl="1" indent="-285750" algn="r" rtl="1">
              <a:buFont typeface="Arial" panose="020B0604020202020204" pitchFamily="34" charset="0"/>
              <a:buChar char="•"/>
            </a:pPr>
            <a:r>
              <a:rPr lang="ar-EG" dirty="0"/>
              <a:t>استخدام الفعاليات لتوزيع مواد توعوية وجمع ردود فعل الجمهور.</a:t>
            </a:r>
          </a:p>
        </p:txBody>
      </p:sp>
      <p:pic>
        <p:nvPicPr>
          <p:cNvPr id="5" name="Graphic 21">
            <a:extLst>
              <a:ext uri="{FF2B5EF4-FFF2-40B4-BE49-F238E27FC236}">
                <a16:creationId xmlns:a16="http://schemas.microsoft.com/office/drawing/2014/main" xmlns="" id="{80F31250-2BE7-80D0-7BAE-64251A8A9F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E8D4B4E-BB05-0773-A5DC-7F2B365A39D6}"/>
              </a:ext>
            </a:extLst>
          </p:cNvPr>
          <p:cNvSpPr txBox="1"/>
          <p:nvPr/>
        </p:nvSpPr>
        <p:spPr>
          <a:xfrm>
            <a:off x="1644617" y="1525825"/>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40FAF872-51E5-7C24-BA10-DBBB71653273}"/>
              </a:ext>
            </a:extLst>
          </p:cNvPr>
          <p:cNvSpPr txBox="1"/>
          <p:nvPr/>
        </p:nvSpPr>
        <p:spPr>
          <a:xfrm>
            <a:off x="5392132" y="1301328"/>
            <a:ext cx="6208465" cy="1323439"/>
          </a:xfrm>
          <a:prstGeom prst="rect">
            <a:avLst/>
          </a:prstGeom>
          <a:noFill/>
        </p:spPr>
        <p:txBody>
          <a:bodyPr wrap="square" rtlCol="0">
            <a:spAutoFit/>
          </a:bodyPr>
          <a:lstStyle/>
          <a:p>
            <a:r>
              <a:rPr lang="en-US" sz="2800" b="1" dirty="0"/>
              <a:t> </a:t>
            </a:r>
            <a:r>
              <a:rPr lang="ar-EG" sz="2800" b="1" dirty="0"/>
              <a:t>3.8    </a:t>
            </a:r>
            <a:r>
              <a:rPr lang="ar-EG" b="1" dirty="0"/>
              <a:t>خطوات لتحسين فعالية الحملات الاجتماعية</a:t>
            </a:r>
          </a:p>
          <a:p>
            <a:pPr algn="r" rtl="1"/>
            <a:r>
              <a:rPr lang="ar-EG" dirty="0"/>
              <a:t>.</a:t>
            </a:r>
            <a:endParaRPr lang="ar-JO" dirty="0"/>
          </a:p>
          <a:p>
            <a:pPr algn="r"/>
            <a:endParaRPr lang="ar-EG" sz="1800" b="1" dirty="0"/>
          </a:p>
          <a:p>
            <a:pPr algn="r" rtl="1"/>
            <a:endParaRPr lang="ar-EG" sz="1600" dirty="0"/>
          </a:p>
        </p:txBody>
      </p:sp>
      <p:sp>
        <p:nvSpPr>
          <p:cNvPr id="3" name="Rectangle 1"/>
          <p:cNvSpPr>
            <a:spLocks noChangeArrowheads="1"/>
          </p:cNvSpPr>
          <p:nvPr/>
        </p:nvSpPr>
        <p:spPr bwMode="auto">
          <a:xfrm>
            <a:off x="6472875" y="2303004"/>
            <a:ext cx="3638397"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indent="-285750" algn="r" rtl="1">
              <a:buFont typeface="Arial" panose="020B0604020202020204" pitchFamily="34" charset="0"/>
              <a:buChar char="•"/>
            </a:pPr>
            <a:r>
              <a:rPr lang="ar-EG" b="1" dirty="0"/>
              <a:t>تبسيط الرسائل وجعلها أكثر جاذبية:</a:t>
            </a:r>
            <a:endParaRPr lang="ar-EG" dirty="0"/>
          </a:p>
          <a:p>
            <a:pPr marL="742950" lvl="1" indent="-285750" algn="r" rtl="1">
              <a:buFont typeface="Arial" panose="020B0604020202020204" pitchFamily="34" charset="0"/>
              <a:buChar char="•"/>
            </a:pPr>
            <a:r>
              <a:rPr lang="ar-EG" dirty="0"/>
              <a:t>صياغة الرسائل بلغة سهلة ومباشرة.</a:t>
            </a:r>
          </a:p>
          <a:p>
            <a:pPr marL="742950" lvl="1" indent="-285750" algn="r" rtl="1">
              <a:buFont typeface="Arial" panose="020B0604020202020204" pitchFamily="34" charset="0"/>
              <a:buChar char="•"/>
            </a:pPr>
            <a:r>
              <a:rPr lang="ar-EG" dirty="0"/>
              <a:t>استخدام الصور والفيديوهات لجذب الانتباه.</a:t>
            </a:r>
          </a:p>
          <a:p>
            <a:pPr marL="742950" lvl="1" indent="-285750" algn="r" rtl="1">
              <a:buFont typeface="Arial" panose="020B0604020202020204" pitchFamily="34" charset="0"/>
              <a:buChar char="•"/>
            </a:pPr>
            <a:r>
              <a:rPr lang="ar-EG" dirty="0"/>
              <a:t>التركيز على الفوائد المباشرة للجمهور المستهدف.</a:t>
            </a:r>
            <a:endParaRPr lang="ar-JO" dirty="0"/>
          </a:p>
          <a:p>
            <a:pPr marL="742950" lvl="1" indent="-285750" algn="r" rtl="1">
              <a:buFont typeface="Arial" panose="020B0604020202020204" pitchFamily="34" charset="0"/>
              <a:buChar char="•"/>
            </a:pPr>
            <a:endParaRPr lang="ar-EG" dirty="0"/>
          </a:p>
          <a:p>
            <a:pPr lvl="1" algn="r" rtl="1" eaLnBrk="0" fontAlgn="base" hangingPunct="0">
              <a:spcBef>
                <a:spcPct val="0"/>
              </a:spcBef>
              <a:spcAft>
                <a:spcPct val="0"/>
              </a:spcAft>
            </a:pPr>
            <a:endParaRPr kumimoji="0" lang="en-US" b="0" i="0" u="none" strike="noStrike" cap="none" normalizeH="0" baseline="0" dirty="0">
              <a:ln>
                <a:noFill/>
              </a:ln>
              <a:solidFill>
                <a:schemeClr val="tx1"/>
              </a:solidFill>
              <a:effectLst/>
              <a:latin typeface="Arial" panose="020B0604020202020204" pitchFamily="34" charset="0"/>
            </a:endParaRPr>
          </a:p>
        </p:txBody>
      </p:sp>
      <p:sp>
        <p:nvSpPr>
          <p:cNvPr id="6" name="TextBox 5">
            <a:extLst>
              <a:ext uri="{FF2B5EF4-FFF2-40B4-BE49-F238E27FC236}">
                <a16:creationId xmlns:a16="http://schemas.microsoft.com/office/drawing/2014/main" xmlns="" id="{88952B06-2BF4-23A1-F5AE-6311DDAAC62D}"/>
              </a:ext>
            </a:extLst>
          </p:cNvPr>
          <p:cNvSpPr txBox="1"/>
          <p:nvPr/>
        </p:nvSpPr>
        <p:spPr>
          <a:xfrm>
            <a:off x="1590106" y="2300532"/>
            <a:ext cx="4703692" cy="3693319"/>
          </a:xfrm>
          <a:prstGeom prst="rect">
            <a:avLst/>
          </a:prstGeom>
          <a:noFill/>
        </p:spPr>
        <p:txBody>
          <a:bodyPr wrap="square">
            <a:spAutoFit/>
          </a:bodyPr>
          <a:lstStyle/>
          <a:p>
            <a:pPr marL="285750" indent="-285750" algn="r" rtl="1">
              <a:buFont typeface="Arial" panose="020B0604020202020204" pitchFamily="34" charset="0"/>
              <a:buChar char="•"/>
            </a:pPr>
            <a:r>
              <a:rPr lang="ar-EG" b="1" dirty="0"/>
              <a:t>استخدام مؤثرين على وسائل التواصل الاجتماعي:</a:t>
            </a:r>
            <a:endParaRPr lang="ar-EG" dirty="0"/>
          </a:p>
          <a:p>
            <a:pPr marL="742950" lvl="1" indent="-285750" algn="r" rtl="1">
              <a:buFont typeface="Arial" panose="020B0604020202020204" pitchFamily="34" charset="0"/>
              <a:buChar char="•"/>
            </a:pPr>
            <a:r>
              <a:rPr lang="ar-EG" dirty="0"/>
              <a:t>اختيار مؤثرين يتناسبون مع طبيعة الحملة والفئة المستهدفة.</a:t>
            </a:r>
          </a:p>
          <a:p>
            <a:pPr marL="742950" lvl="1" indent="-285750" algn="r" rtl="1">
              <a:buFont typeface="Arial" panose="020B0604020202020204" pitchFamily="34" charset="0"/>
              <a:buChar char="•"/>
            </a:pPr>
            <a:r>
              <a:rPr lang="ar-EG" dirty="0"/>
              <a:t>توظيفهم لنشر الرسائل بطريقة مؤثرة وجذابة.</a:t>
            </a:r>
          </a:p>
          <a:p>
            <a:pPr marL="742950" lvl="1" indent="-285750" algn="r" rtl="1">
              <a:buFont typeface="Arial" panose="020B0604020202020204" pitchFamily="34" charset="0"/>
              <a:buChar char="•"/>
            </a:pPr>
            <a:r>
              <a:rPr lang="ar-EG" dirty="0"/>
              <a:t>تحفيز التفاعل من خلال مسابقات، تحديات، أو محتوى مشوق.</a:t>
            </a:r>
            <a:endParaRPr lang="ar-JO" dirty="0"/>
          </a:p>
          <a:p>
            <a:pPr marL="742950" lvl="1"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EG" b="1" dirty="0"/>
              <a:t>تنظيم فعاليات ميدانية تحفز على المشاركة:</a:t>
            </a:r>
            <a:endParaRPr lang="ar-EG" dirty="0"/>
          </a:p>
          <a:p>
            <a:pPr marL="742950" lvl="1" indent="-285750" algn="r" rtl="1">
              <a:buFont typeface="Arial" panose="020B0604020202020204" pitchFamily="34" charset="0"/>
              <a:buChar char="•"/>
            </a:pPr>
            <a:r>
              <a:rPr lang="ar-EG" dirty="0"/>
              <a:t>إقامة ورش عمل، ندوات، أو حملات توعية في الأماكن العامة.</a:t>
            </a:r>
          </a:p>
          <a:p>
            <a:pPr marL="742950" lvl="1" indent="-285750" algn="r" rtl="1">
              <a:buFont typeface="Arial" panose="020B0604020202020204" pitchFamily="34" charset="0"/>
              <a:buChar char="•"/>
            </a:pPr>
            <a:r>
              <a:rPr lang="ar-EG" dirty="0"/>
              <a:t>توفير فرص للمشاركة المباشرة والتفاعل مع الحملة.</a:t>
            </a:r>
          </a:p>
          <a:p>
            <a:pPr marL="742950" lvl="1" indent="-285750" algn="r" rtl="1">
              <a:buFont typeface="Arial" panose="020B0604020202020204" pitchFamily="34" charset="0"/>
              <a:buChar char="•"/>
            </a:pPr>
            <a:r>
              <a:rPr lang="ar-EG" dirty="0"/>
              <a:t>استخدام الفعاليات لتوزيع مواد توعوية وجمع ردود فعل الجمهور.</a:t>
            </a:r>
          </a:p>
        </p:txBody>
      </p:sp>
      <p:pic>
        <p:nvPicPr>
          <p:cNvPr id="4" name="Picture 3"/>
          <p:cNvPicPr>
            <a:picLocks noChangeAspect="1"/>
          </p:cNvPicPr>
          <p:nvPr/>
        </p:nvPicPr>
        <p:blipFill>
          <a:blip r:embed="rId3"/>
          <a:stretch>
            <a:fillRect/>
          </a:stretch>
        </p:blipFill>
        <p:spPr>
          <a:xfrm>
            <a:off x="6982385" y="4502263"/>
            <a:ext cx="2619375" cy="1743075"/>
          </a:xfrm>
          <a:prstGeom prst="rect">
            <a:avLst/>
          </a:prstGeom>
        </p:spPr>
      </p:pic>
    </p:spTree>
    <p:extLst>
      <p:ext uri="{BB962C8B-B14F-4D97-AF65-F5344CB8AC3E}">
        <p14:creationId xmlns:p14="http://schemas.microsoft.com/office/powerpoint/2010/main" val="5728530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9F9EC93-FAD4-5431-4585-4A0460A833C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E2DCF56F-7FE4-6E87-F67A-1F76927BAAE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FE02482E-8D97-12E8-24C2-124175C9C188}"/>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1EE4A17-C8ED-B713-8E06-BCF8C91B30F9}"/>
              </a:ext>
            </a:extLst>
          </p:cNvPr>
          <p:cNvSpPr/>
          <p:nvPr/>
        </p:nvSpPr>
        <p:spPr>
          <a:xfrm>
            <a:off x="1332365" y="1507640"/>
            <a:ext cx="9345750" cy="4545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 3. اعتماد وسائل غير مناسبة اختيار وسيلة إعلام أو توقيت غير ملائم. مثال: حملة في الراديو في مجتمع يستهلك المحتوى عبر يوتيوب</a:t>
            </a:r>
          </a:p>
          <a:p>
            <a:endParaRPr lang="ar-EG" b="1" dirty="0"/>
          </a:p>
          <a:p>
            <a:r>
              <a:rPr lang="ar-EG" dirty="0"/>
              <a:t> 3. اعتماد وسائل غير مناسبة اختيار وسيلة إعلام أو توقيت غير ملائ</a:t>
            </a:r>
          </a:p>
          <a:p>
            <a:endParaRPr lang="ar-EG" dirty="0"/>
          </a:p>
          <a:p>
            <a:endParaRPr lang="ar-EG" dirty="0"/>
          </a:p>
          <a:p>
            <a:r>
              <a:rPr lang="ar-EG" dirty="0"/>
              <a:t> 3. اعتماد وسائل غير مناسبة اختيار وسيلة إعلام أو توقيت غير ملائم. مثال: حملة في الراديو في مجتمع يستهلك المحتوى عبر يوتيوبم. مثال: حملة في الراديو في مجتمع يستهلك المحتوى عبر يوتيوب 3. اعتما 3. اعتماد وسائل غير مناسبة اختيار وسيلة إعلام أو توقيت غير ملائم. مثال: حملة في الراديو في مجتمع يستهلك المحتوى عبر يوتيوبد وسائل غير مناسبة اختيار وسيلة إعلام أو توقيت غير ملائم. مثال: حملة في الراديو في مجتمع يستهلك المحتوى عبر يوتيوب</a:t>
            </a:r>
          </a:p>
        </p:txBody>
      </p:sp>
      <p:pic>
        <p:nvPicPr>
          <p:cNvPr id="5" name="Graphic 21">
            <a:extLst>
              <a:ext uri="{FF2B5EF4-FFF2-40B4-BE49-F238E27FC236}">
                <a16:creationId xmlns:a16="http://schemas.microsoft.com/office/drawing/2014/main" xmlns="" id="{2C5E9E46-4DD7-7DBD-E255-E15F66E777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4D08D5EA-C495-35C3-4BE1-1DA33074A2A4}"/>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967589B7-426F-7ABB-B570-437B33731213}"/>
              </a:ext>
            </a:extLst>
          </p:cNvPr>
          <p:cNvSpPr txBox="1"/>
          <p:nvPr/>
        </p:nvSpPr>
        <p:spPr>
          <a:xfrm>
            <a:off x="2197290" y="1902279"/>
            <a:ext cx="8040121" cy="523220"/>
          </a:xfrm>
          <a:prstGeom prst="rect">
            <a:avLst/>
          </a:prstGeom>
          <a:noFill/>
        </p:spPr>
        <p:txBody>
          <a:bodyPr wrap="square" rtlCol="0">
            <a:spAutoFit/>
          </a:bodyPr>
          <a:lstStyle/>
          <a:p>
            <a:pPr lvl="1" algn="r" rtl="1"/>
            <a:r>
              <a:rPr lang="ar-EG" sz="2800" b="1" dirty="0"/>
              <a:t>3.9. خطوات لتعزيز نجاح الحملات الاجتماعية</a:t>
            </a:r>
            <a:endParaRPr lang="en-US" sz="2800" b="1" dirty="0"/>
          </a:p>
        </p:txBody>
      </p:sp>
      <p:sp>
        <p:nvSpPr>
          <p:cNvPr id="3" name="Rectangle 1"/>
          <p:cNvSpPr>
            <a:spLocks noChangeArrowheads="1"/>
          </p:cNvSpPr>
          <p:nvPr/>
        </p:nvSpPr>
        <p:spPr bwMode="auto">
          <a:xfrm rot="10800000" flipV="1">
            <a:off x="1911669" y="2587452"/>
            <a:ext cx="7773523"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استخدام قصص وشهادات حقيقية</a:t>
            </a:r>
            <a:r>
              <a:rPr kumimoji="0" 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sz="1800" b="0" i="0" u="none" strike="noStrike" cap="none" normalizeH="0" baseline="0" dirty="0">
                <a:ln>
                  <a:noFill/>
                </a:ln>
                <a:solidFill>
                  <a:schemeClr val="tx1"/>
                </a:solidFill>
                <a:effectLst/>
                <a:latin typeface="Arial" panose="020B0604020202020204" pitchFamily="34" charset="0"/>
              </a:rPr>
              <a:t/>
            </a:r>
            <a:br>
              <a:rPr kumimoji="0" lang="en-US" sz="1800" b="0" i="0" u="none" strike="noStrike" cap="none" normalizeH="0" baseline="0" dirty="0">
                <a:ln>
                  <a:noFill/>
                </a:ln>
                <a:solidFill>
                  <a:schemeClr val="tx1"/>
                </a:solidFill>
                <a:effectLst/>
                <a:latin typeface="Arial" panose="020B0604020202020204" pitchFamily="34" charset="0"/>
              </a:rPr>
            </a:b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عرض تجارب واقعية لأشخاص تأثروا إيجابيًا بالحملة لزيادة المصداقية وتحفيز المتلقين</a:t>
            </a:r>
            <a:r>
              <a:rPr kumimoji="0" lang="en-US" sz="1800" b="0" i="0" u="none" strike="noStrike" cap="none" normalizeH="0" baseline="0" dirty="0">
                <a:ln>
                  <a:noFill/>
                </a:ln>
                <a:solidFill>
                  <a:schemeClr val="tx1"/>
                </a:solidFill>
                <a:effectLst/>
                <a:latin typeface="Arial" panose="020B0604020202020204" pitchFamily="34" charset="0"/>
              </a:rPr>
              <a:t>.</a:t>
            </a: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تنويع قنوات التواصل</a:t>
            </a:r>
            <a:r>
              <a:rPr kumimoji="0" 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sz="1800" b="0" i="0" u="none" strike="noStrike" cap="none" normalizeH="0" baseline="0" dirty="0">
                <a:ln>
                  <a:noFill/>
                </a:ln>
                <a:solidFill>
                  <a:schemeClr val="tx1"/>
                </a:solidFill>
                <a:effectLst/>
                <a:latin typeface="Arial" panose="020B0604020202020204" pitchFamily="34" charset="0"/>
              </a:rPr>
              <a:t/>
            </a:r>
            <a:br>
              <a:rPr kumimoji="0" lang="en-US" sz="1800" b="0" i="0" u="none" strike="noStrike" cap="none" normalizeH="0" baseline="0" dirty="0">
                <a:ln>
                  <a:noFill/>
                </a:ln>
                <a:solidFill>
                  <a:schemeClr val="tx1"/>
                </a:solidFill>
                <a:effectLst/>
                <a:latin typeface="Arial" panose="020B0604020202020204" pitchFamily="34" charset="0"/>
              </a:rPr>
            </a:b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الجمع بين الإعلام التقليدي والرقمي للوصول إلى شرائح مختلفة من الجمهور بفعالية أكبر</a:t>
            </a:r>
            <a:endPar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R="0" lvl="0" algn="r" defTabSz="914400" rtl="1" eaLnBrk="0" fontAlgn="base" latinLnBrk="0" hangingPunct="0">
              <a:lnSpc>
                <a:spcPct val="100000"/>
              </a:lnSpc>
              <a:spcBef>
                <a:spcPct val="0"/>
              </a:spcBef>
              <a:spcAft>
                <a:spcPct val="0"/>
              </a:spcAft>
              <a:buClrTx/>
              <a:buSzTx/>
              <a:tabLst/>
            </a:pP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التفاعل المستمر مع الجمهور</a:t>
            </a:r>
            <a:r>
              <a:rPr kumimoji="0" 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sz="1800" b="0" i="0" u="none" strike="noStrike" cap="none" normalizeH="0" baseline="0" dirty="0">
                <a:ln>
                  <a:noFill/>
                </a:ln>
                <a:solidFill>
                  <a:schemeClr val="tx1"/>
                </a:solidFill>
                <a:effectLst/>
                <a:latin typeface="Arial" panose="020B0604020202020204" pitchFamily="34" charset="0"/>
              </a:rPr>
              <a:t/>
            </a:r>
            <a:br>
              <a:rPr kumimoji="0" lang="en-US" sz="1800" b="0" i="0" u="none" strike="noStrike" cap="none" normalizeH="0" baseline="0" dirty="0">
                <a:ln>
                  <a:noFill/>
                </a:ln>
                <a:solidFill>
                  <a:schemeClr val="tx1"/>
                </a:solidFill>
                <a:effectLst/>
                <a:latin typeface="Arial" panose="020B0604020202020204" pitchFamily="34" charset="0"/>
              </a:rPr>
            </a:b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الرد على استفسارات وتعليقات الجمهور بسرعة لبناء علاقة ثقة ودعم مستمر</a:t>
            </a:r>
            <a:r>
              <a:rPr kumimoji="0" lang="en-US" sz="1800" b="0" i="0" u="none" strike="noStrike" cap="none" normalizeH="0" baseline="0" dirty="0">
                <a:ln>
                  <a:noFill/>
                </a:ln>
                <a:solidFill>
                  <a:schemeClr val="tx1"/>
                </a:solidFill>
                <a:effectLst/>
                <a:latin typeface="Arial" panose="020B0604020202020204" pitchFamily="34" charset="0"/>
              </a:rPr>
              <a:t>.</a:t>
            </a: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الابتكار في المحتوى</a:t>
            </a:r>
            <a:r>
              <a:rPr kumimoji="0" 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sz="1800" b="0" i="0" u="none" strike="noStrike" cap="none" normalizeH="0" baseline="0" dirty="0">
                <a:ln>
                  <a:noFill/>
                </a:ln>
                <a:solidFill>
                  <a:schemeClr val="tx1"/>
                </a:solidFill>
                <a:effectLst/>
                <a:latin typeface="Arial" panose="020B0604020202020204" pitchFamily="34" charset="0"/>
              </a:rPr>
              <a:t/>
            </a:r>
            <a:br>
              <a:rPr kumimoji="0" lang="en-US" sz="1800" b="0" i="0" u="none" strike="noStrike" cap="none" normalizeH="0" baseline="0" dirty="0">
                <a:ln>
                  <a:noFill/>
                </a:ln>
                <a:solidFill>
                  <a:schemeClr val="tx1"/>
                </a:solidFill>
                <a:effectLst/>
                <a:latin typeface="Arial" panose="020B0604020202020204" pitchFamily="34" charset="0"/>
              </a:rPr>
            </a:b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استخدام أفكار جديدة مثل الألعاب التفاعلية، البث المباشر، والمسابقات لجذب اهتمام الجمهور</a:t>
            </a:r>
            <a:r>
              <a:rPr kumimoji="0" lang="en-US" sz="1800" b="0" i="0" u="none" strike="noStrike" cap="none" normalizeH="0" baseline="0" dirty="0">
                <a:ln>
                  <a:noFill/>
                </a:ln>
                <a:solidFill>
                  <a:schemeClr val="tx1"/>
                </a:solidFill>
                <a:effectLst/>
                <a:latin typeface="Arial" panose="020B0604020202020204" pitchFamily="34" charset="0"/>
              </a:rPr>
              <a:t>.</a:t>
            </a:r>
          </a:p>
        </p:txBody>
      </p:sp>
      <p:pic>
        <p:nvPicPr>
          <p:cNvPr id="4" name="Picture 3"/>
          <p:cNvPicPr>
            <a:picLocks noChangeAspect="1"/>
          </p:cNvPicPr>
          <p:nvPr/>
        </p:nvPicPr>
        <p:blipFill>
          <a:blip r:embed="rId3"/>
          <a:stretch>
            <a:fillRect/>
          </a:stretch>
        </p:blipFill>
        <p:spPr>
          <a:xfrm>
            <a:off x="-616467" y="3303721"/>
            <a:ext cx="2790825" cy="1638300"/>
          </a:xfrm>
          <a:prstGeom prst="rect">
            <a:avLst/>
          </a:prstGeom>
        </p:spPr>
      </p:pic>
    </p:spTree>
    <p:extLst>
      <p:ext uri="{BB962C8B-B14F-4D97-AF65-F5344CB8AC3E}">
        <p14:creationId xmlns:p14="http://schemas.microsoft.com/office/powerpoint/2010/main" val="42099358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9F9EC93-FAD4-5431-4585-4A0460A833C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E2DCF56F-7FE4-6E87-F67A-1F76927BAAE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FE02482E-8D97-12E8-24C2-124175C9C188}"/>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1EE4A17-C8ED-B713-8E06-BCF8C91B30F9}"/>
              </a:ext>
            </a:extLst>
          </p:cNvPr>
          <p:cNvSpPr/>
          <p:nvPr/>
        </p:nvSpPr>
        <p:spPr>
          <a:xfrm>
            <a:off x="1332365" y="1507640"/>
            <a:ext cx="9345750" cy="40960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 3. اعتماد وسائل غير مناسبة اختيار وسيلة إعلام أو توقيت غير ملائم. مثال: حملة في الراديو في مجتمع يستهلك المحتوى عبر يوتيوب</a:t>
            </a:r>
          </a:p>
          <a:p>
            <a:endParaRPr lang="ar-EG" b="1" dirty="0"/>
          </a:p>
          <a:p>
            <a:r>
              <a:rPr lang="ar-EG" dirty="0"/>
              <a:t> 3. اعتماد وسائل غير مناسبة اختيار وسيلة إعلام أو توقيت غير ملائ</a:t>
            </a:r>
          </a:p>
          <a:p>
            <a:endParaRPr lang="ar-EG" dirty="0"/>
          </a:p>
          <a:p>
            <a:endParaRPr lang="ar-EG" dirty="0"/>
          </a:p>
          <a:p>
            <a:r>
              <a:rPr lang="ar-EG" dirty="0"/>
              <a:t> 3. اعتماد وسائل غير مناسبة اختيار وسيلة إعلام أو توقيت غير ملائم. مثال: حملة في الراديو في مجتمع يستهلك المحتوى عبر يوتيوبم. مثال: حملة في الراديو في مجتمع يستهلك المحتوى عبر يوتيوب 3. اعتما 3. اعتماد وسائل غير مناسبة اختيار وسيلة إعلام أو توقيت غير ملائم. مثال: حملة في الراديو في مجتمع يستهلك المحتوى عبر يوتيوبد وسائل غير مناسبة اختيار وسيلة إعلام أو توقيت غير ملائم. مثال: حملة في الراديو في مجتمع يستهلك المحتوى عبر يوتيوب</a:t>
            </a:r>
          </a:p>
        </p:txBody>
      </p:sp>
      <p:pic>
        <p:nvPicPr>
          <p:cNvPr id="5" name="Graphic 21">
            <a:extLst>
              <a:ext uri="{FF2B5EF4-FFF2-40B4-BE49-F238E27FC236}">
                <a16:creationId xmlns:a16="http://schemas.microsoft.com/office/drawing/2014/main" xmlns="" id="{2C5E9E46-4DD7-7DBD-E255-E15F66E777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4D08D5EA-C495-35C3-4BE1-1DA33074A2A4}"/>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967589B7-426F-7ABB-B570-437B33731213}"/>
              </a:ext>
            </a:extLst>
          </p:cNvPr>
          <p:cNvSpPr txBox="1"/>
          <p:nvPr/>
        </p:nvSpPr>
        <p:spPr>
          <a:xfrm>
            <a:off x="2197290" y="1902279"/>
            <a:ext cx="8040121" cy="523220"/>
          </a:xfrm>
          <a:prstGeom prst="rect">
            <a:avLst/>
          </a:prstGeom>
          <a:noFill/>
        </p:spPr>
        <p:txBody>
          <a:bodyPr wrap="square" rtlCol="0">
            <a:spAutoFit/>
          </a:bodyPr>
          <a:lstStyle/>
          <a:p>
            <a:pPr lvl="1" algn="r" rtl="1"/>
            <a:r>
              <a:rPr lang="ar-EG" sz="2800" b="1" dirty="0"/>
              <a:t>3.10. الخلاصة</a:t>
            </a:r>
            <a:endParaRPr lang="en-US" sz="2800" b="1" dirty="0"/>
          </a:p>
        </p:txBody>
      </p:sp>
      <p:sp>
        <p:nvSpPr>
          <p:cNvPr id="3" name="Rectangle 1"/>
          <p:cNvSpPr>
            <a:spLocks noChangeArrowheads="1"/>
          </p:cNvSpPr>
          <p:nvPr/>
        </p:nvSpPr>
        <p:spPr bwMode="auto">
          <a:xfrm rot="10800000" flipV="1">
            <a:off x="1869999" y="2575068"/>
            <a:ext cx="7773523"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lvl="0" indent="-285750" algn="r" rtl="1" eaLnBrk="0" fontAlgn="base" hangingPunct="0">
              <a:spcBef>
                <a:spcPct val="0"/>
              </a:spcBef>
              <a:spcAft>
                <a:spcPct val="0"/>
              </a:spcAft>
              <a:buFont typeface="Arial" panose="020B0604020202020204" pitchFamily="34" charset="0"/>
              <a:buChar char="•"/>
            </a:pPr>
            <a:r>
              <a:rPr lang="ar-EG" b="1" dirty="0"/>
              <a:t>تُعتبر الاتصالات التسويقية المتكاملة </a:t>
            </a:r>
            <a:r>
              <a:rPr lang="ar-EG" dirty="0"/>
              <a:t>من الأدوات الأساسية في التسويق الاجتماعي، حيث تجمع بين عدة وسائل مثل الإعلان والعلاقات العامة ووسائل التواصل الاجتماعي لنقل رسالة موحدة وفعالة تستهدف زيادة الوعي بالقضايا الاجتماعية وتغيير سلوك الجمهور نحو الأفضل.</a:t>
            </a:r>
            <a:endParaRPr lang="en-US" dirty="0"/>
          </a:p>
          <a:p>
            <a:pPr marL="285750" lvl="0" indent="-285750" algn="r" rtl="1" eaLnBrk="0" fontAlgn="base" hangingPunct="0">
              <a:spcBef>
                <a:spcPct val="0"/>
              </a:spcBef>
              <a:spcAft>
                <a:spcPct val="0"/>
              </a:spcAft>
              <a:buFont typeface="Arial" panose="020B0604020202020204" pitchFamily="34" charset="0"/>
              <a:buChar char="•"/>
            </a:pPr>
            <a:endParaRPr lang="ar-EG" dirty="0"/>
          </a:p>
          <a:p>
            <a:pPr marL="285750" lvl="0" indent="-285750" algn="r" rtl="1" eaLnBrk="0" fontAlgn="base" hangingPunct="0">
              <a:spcBef>
                <a:spcPct val="0"/>
              </a:spcBef>
              <a:spcAft>
                <a:spcPct val="0"/>
              </a:spcAft>
              <a:buFont typeface="Arial" panose="020B0604020202020204" pitchFamily="34" charset="0"/>
              <a:buChar char="•"/>
            </a:pPr>
            <a:r>
              <a:rPr lang="ar-EG" dirty="0"/>
              <a:t> تعتمد فاعلية هذه </a:t>
            </a:r>
            <a:r>
              <a:rPr lang="ar-EG" b="1" dirty="0"/>
              <a:t>الحملات على التخطيط الجيد، واستخدام قنوات متعددة، والتقييم المستمر للأداء</a:t>
            </a:r>
            <a:r>
              <a:rPr lang="ar-EG" dirty="0"/>
              <a:t>، بالإضافة إلى إشراك المجتمع وبناء شراكات داعمة.</a:t>
            </a:r>
            <a:endParaRPr lang="en-US" dirty="0"/>
          </a:p>
          <a:p>
            <a:pPr marL="285750" lvl="0" indent="-285750" algn="r" rtl="1" eaLnBrk="0" fontAlgn="base" hangingPunct="0">
              <a:spcBef>
                <a:spcPct val="0"/>
              </a:spcBef>
              <a:spcAft>
                <a:spcPct val="0"/>
              </a:spcAft>
              <a:buFont typeface="Arial" panose="020B0604020202020204" pitchFamily="34" charset="0"/>
              <a:buChar char="•"/>
            </a:pPr>
            <a:endParaRPr lang="ar-EG" dirty="0"/>
          </a:p>
          <a:p>
            <a:pPr marL="285750" lvl="0" indent="-285750" algn="r" rtl="1" eaLnBrk="0" fontAlgn="base" hangingPunct="0">
              <a:spcBef>
                <a:spcPct val="0"/>
              </a:spcBef>
              <a:spcAft>
                <a:spcPct val="0"/>
              </a:spcAft>
              <a:buFont typeface="Arial" panose="020B0604020202020204" pitchFamily="34" charset="0"/>
              <a:buChar char="•"/>
            </a:pPr>
            <a:r>
              <a:rPr lang="ar-EG" dirty="0"/>
              <a:t> من خلال </a:t>
            </a:r>
            <a:r>
              <a:rPr lang="ar-EG" b="1" dirty="0"/>
              <a:t>تبسيط الرسائل واستخدام المؤثرين وتنظيم الفعاليات</a:t>
            </a:r>
            <a:r>
              <a:rPr lang="ar-EG" dirty="0"/>
              <a:t>، يمكن تحقيق تأثير أكبر وتعزيز المشاركة المجتمعية، مما يسهم في تحقيق التنمية المستدامة وتحسين جودة الحياة.</a:t>
            </a:r>
            <a:endParaRPr kumimoji="0" 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976154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9794046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FC5AEC88-7DB5-43C5-9E53-9C4AE9F5CA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terms/"/>
    <ds:schemaRef ds:uri="http://www.w3.org/XML/1998/namespace"/>
    <ds:schemaRef ds:uri="49100919-8a76-4266-be0c-7dc583902cb4"/>
    <ds:schemaRef ds:uri="http://purl.org/dc/elements/1.1/"/>
    <ds:schemaRef ds:uri="http://schemas.microsoft.com/office/infopath/2007/PartnerControls"/>
    <ds:schemaRef ds:uri="http://schemas.microsoft.com/office/2006/documentManagement/types"/>
    <ds:schemaRef ds:uri="d13aca44-ef33-4cf4-9980-7f0b00e6eeb9"/>
    <ds:schemaRef ds:uri="http://schemas.openxmlformats.org/package/2006/metadata/core-properties"/>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9704</TotalTime>
  <Words>2640</Words>
  <Application>Microsoft Office PowerPoint</Application>
  <PresentationFormat>Widescreen</PresentationFormat>
  <Paragraphs>424</Paragraphs>
  <Slides>40</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 Jannat LT</vt:lpstr>
      <vt:lpstr>Alexandria</vt:lpstr>
      <vt:lpstr>Arial</vt:lpstr>
      <vt:lpstr>Calibri</vt:lpstr>
      <vt:lpstr>Calibri Light</vt:lpstr>
      <vt:lpstr>Microsoft Uighur</vt:lpstr>
      <vt:lpstr>Roboto</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 2all</cp:lastModifiedBy>
  <cp:revision>476</cp:revision>
  <dcterms:created xsi:type="dcterms:W3CDTF">2023-04-29T09:08:00Z</dcterms:created>
  <dcterms:modified xsi:type="dcterms:W3CDTF">2025-07-07T14:13:13Z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