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ppt/ink/ink24.xml" ContentType="application/inkml+xml"/>
  <Override PartName="/ppt/ink/ink25.xml" ContentType="application/inkml+xml"/>
  <Override PartName="/ppt/ink/ink26.xml" ContentType="application/inkml+xml"/>
  <Override PartName="/ppt/ink/ink27.xml" ContentType="application/inkml+xml"/>
  <Override PartName="/ppt/ink/ink28.xml" ContentType="application/inkml+xml"/>
  <Override PartName="/ppt/ink/ink29.xml" ContentType="application/inkml+xml"/>
  <Override PartName="/ppt/ink/ink30.xml" ContentType="application/inkml+xml"/>
  <Override PartName="/ppt/notesSlides/notesSlide4.xml" ContentType="application/vnd.openxmlformats-officedocument.presentationml.notesSlide+xml"/>
  <Override PartName="/ppt/ink/ink31.xml" ContentType="application/inkml+xml"/>
  <Override PartName="/ppt/ink/ink32.xml" ContentType="application/inkml+xml"/>
  <Override PartName="/ppt/ink/ink33.xml" ContentType="application/inkml+xml"/>
  <Override PartName="/ppt/ink/ink34.xml" ContentType="application/inkml+xml"/>
  <Override PartName="/ppt/ink/ink35.xml" ContentType="application/inkml+xml"/>
  <Override PartName="/ppt/ink/ink36.xml" ContentType="application/inkml+xml"/>
  <Override PartName="/ppt/ink/ink37.xml" ContentType="application/inkml+xml"/>
  <Override PartName="/ppt/ink/ink38.xml" ContentType="application/inkml+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271" r:id="rId6"/>
    <p:sldId id="509" r:id="rId7"/>
    <p:sldId id="560" r:id="rId8"/>
    <p:sldId id="593" r:id="rId9"/>
    <p:sldId id="692" r:id="rId10"/>
    <p:sldId id="733" r:id="rId11"/>
    <p:sldId id="734" r:id="rId12"/>
    <p:sldId id="735" r:id="rId13"/>
    <p:sldId id="736" r:id="rId14"/>
    <p:sldId id="737" r:id="rId15"/>
    <p:sldId id="693" r:id="rId16"/>
    <p:sldId id="738" r:id="rId17"/>
    <p:sldId id="739" r:id="rId18"/>
    <p:sldId id="740" r:id="rId19"/>
    <p:sldId id="742" r:id="rId20"/>
    <p:sldId id="743" r:id="rId21"/>
    <p:sldId id="744" r:id="rId22"/>
    <p:sldId id="745" r:id="rId23"/>
    <p:sldId id="769" r:id="rId24"/>
    <p:sldId id="746" r:id="rId25"/>
    <p:sldId id="747" r:id="rId26"/>
    <p:sldId id="748" r:id="rId27"/>
    <p:sldId id="749" r:id="rId28"/>
    <p:sldId id="751" r:id="rId29"/>
    <p:sldId id="752" r:id="rId30"/>
    <p:sldId id="755" r:id="rId31"/>
    <p:sldId id="756" r:id="rId32"/>
    <p:sldId id="757" r:id="rId33"/>
    <p:sldId id="759" r:id="rId34"/>
    <p:sldId id="758" r:id="rId35"/>
    <p:sldId id="760" r:id="rId36"/>
    <p:sldId id="761" r:id="rId37"/>
    <p:sldId id="762" r:id="rId38"/>
    <p:sldId id="763" r:id="rId39"/>
    <p:sldId id="764" r:id="rId40"/>
    <p:sldId id="765" r:id="rId41"/>
    <p:sldId id="766" r:id="rId42"/>
    <p:sldId id="768" r:id="rId43"/>
    <p:sldId id="767" r:id="rId44"/>
    <p:sldId id="549" r:id="rId45"/>
    <p:sldId id="508" r:id="rId46"/>
    <p:sldId id="515"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509"/>
            <p14:sldId id="560"/>
            <p14:sldId id="593"/>
            <p14:sldId id="692"/>
            <p14:sldId id="733"/>
            <p14:sldId id="734"/>
            <p14:sldId id="735"/>
            <p14:sldId id="736"/>
            <p14:sldId id="737"/>
            <p14:sldId id="693"/>
            <p14:sldId id="738"/>
            <p14:sldId id="739"/>
            <p14:sldId id="740"/>
            <p14:sldId id="742"/>
            <p14:sldId id="743"/>
            <p14:sldId id="744"/>
            <p14:sldId id="745"/>
            <p14:sldId id="769"/>
            <p14:sldId id="746"/>
            <p14:sldId id="747"/>
            <p14:sldId id="748"/>
            <p14:sldId id="749"/>
            <p14:sldId id="751"/>
            <p14:sldId id="752"/>
            <p14:sldId id="755"/>
            <p14:sldId id="756"/>
            <p14:sldId id="757"/>
            <p14:sldId id="759"/>
            <p14:sldId id="758"/>
            <p14:sldId id="760"/>
            <p14:sldId id="761"/>
            <p14:sldId id="762"/>
            <p14:sldId id="763"/>
            <p14:sldId id="764"/>
            <p14:sldId id="765"/>
            <p14:sldId id="766"/>
            <p14:sldId id="768"/>
            <p14:sldId id="767"/>
            <p14:sldId id="549"/>
            <p14:sldId id="508"/>
            <p14:sldId id="515"/>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NOVO" initials="L" lastIdx="1" clrIdx="0">
    <p:extLst>
      <p:ext uri="{19B8F6BF-5375-455C-9EA6-DF929625EA0E}">
        <p15:presenceInfo xmlns:p15="http://schemas.microsoft.com/office/powerpoint/2012/main" userId="LENOVO" providerId="None"/>
      </p:ext>
    </p:extLst>
  </p:cmAuthor>
  <p:cmAuthor id="2" name="Tewfik Amri" initials="TA" lastIdx="1" clrIdx="1">
    <p:extLst>
      <p:ext uri="{19B8F6BF-5375-455C-9EA6-DF929625EA0E}">
        <p15:presenceInfo xmlns:p15="http://schemas.microsoft.com/office/powerpoint/2012/main" userId="S::tewfikamri@midocean.edu.km::835b68fc-7a38-47f9-a196-b9607e88c07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852F4A"/>
    <a:srgbClr val="203E5F"/>
    <a:srgbClr val="F58221"/>
    <a:srgbClr val="00AEEF"/>
    <a:srgbClr val="FFD2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Style léger 1 - Accentuation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F5AB1C69-6EDB-4FF4-983F-18BD219EF322}" styleName="Style moyen 2 - Accentuation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3741" autoAdjust="0"/>
  </p:normalViewPr>
  <p:slideViewPr>
    <p:cSldViewPr snapToGrid="0">
      <p:cViewPr varScale="1">
        <p:scale>
          <a:sx n="62" d="100"/>
          <a:sy n="62" d="100"/>
        </p:scale>
        <p:origin x="844" y="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2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ink/ink3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5-08-09T15:44:40.357"/>
    </inkml:context>
    <inkml:brush xml:id="br0">
      <inkml:brushProperty name="width" value="0.05" units="cm"/>
      <inkml:brushProperty name="height" value="0.05" units="cm"/>
    </inkml:brush>
  </inkml:definitions>
  <inkml:trace contextRef="#ctx0" brushRef="#br0">0 1 24575,'0'0'-8191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11/21/2025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‹N°›</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fr-FR"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516596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12477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txBody>
          <a:bodyPr/>
          <a:lstStyle/>
          <a:p>
            <a:endParaRPr lang="fr-FR"/>
          </a:p>
        </p:txBody>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556898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FA341D-2684-DF1B-5D0A-F748799CDA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4279C8-EC8E-8F88-5EC3-84FE967599FA}"/>
              </a:ext>
            </a:extLst>
          </p:cNvPr>
          <p:cNvSpPr>
            <a:spLocks noGrp="1" noRot="1" noChangeAspect="1"/>
          </p:cNvSpPr>
          <p:nvPr>
            <p:ph type="sldImg"/>
          </p:nvPr>
        </p:nvSpPr>
        <p:spPr/>
        <p:txBody>
          <a:bodyPr/>
          <a:lstStyle/>
          <a:p>
            <a:endParaRPr lang="fr-FR"/>
          </a:p>
        </p:txBody>
      </p:sp>
      <p:sp>
        <p:nvSpPr>
          <p:cNvPr id="3" name="Notes Placeholder 2">
            <a:extLst>
              <a:ext uri="{FF2B5EF4-FFF2-40B4-BE49-F238E27FC236}">
                <a16:creationId xmlns:a16="http://schemas.microsoft.com/office/drawing/2014/main" id="{7E630D88-2984-31F3-6AD8-F043B5B1EA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2DEC253-3C3D-2B6A-9A68-25544C5AC651}"/>
              </a:ext>
            </a:extLst>
          </p:cNvPr>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4465783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11/21/2025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11/21/2025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11/21/2025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11/21/2025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11/21/2025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‹N°›</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11/21/2025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‹N°›</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5.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6.xml"/><Relationship Id="rId4" Type="http://schemas.openxmlformats.org/officeDocument/2006/relationships/customXml" Target="../ink/ink1.xml"/><Relationship Id="rId9"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10.png"/><Relationship Id="rId4" Type="http://schemas.openxmlformats.org/officeDocument/2006/relationships/customXml" Target="../ink/ink2.xml"/></Relationships>
</file>

<file path=ppt/slides/_rels/slide5.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customXml" Target="../ink/ink4.xml"/><Relationship Id="rId7" Type="http://schemas.openxmlformats.org/officeDocument/2006/relationships/image" Target="../media/image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customXml" Target="../ink/ink7.xml"/><Relationship Id="rId7" Type="http://schemas.openxmlformats.org/officeDocument/2006/relationships/image" Target="../media/image9.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customXml" Target="../ink/ink9.xml"/><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3.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customXml" Target="../ink/ink1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5.xml.rels><?xml version="1.0" encoding="UTF-8" standalone="yes"?>
<Relationships xmlns="http://schemas.openxmlformats.org/package/2006/relationships"><Relationship Id="rId3" Type="http://schemas.openxmlformats.org/officeDocument/2006/relationships/customXml" Target="../ink/ink13.xml"/><Relationship Id="rId7" Type="http://schemas.openxmlformats.org/officeDocument/2006/relationships/image" Target="../media/image12.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6.xml.rels><?xml version="1.0" encoding="UTF-8" standalone="yes"?>
<Relationships xmlns="http://schemas.openxmlformats.org/package/2006/relationships"><Relationship Id="rId3" Type="http://schemas.openxmlformats.org/officeDocument/2006/relationships/customXml" Target="../ink/ink14.xml"/><Relationship Id="rId7" Type="http://schemas.openxmlformats.org/officeDocument/2006/relationships/image" Target="../media/image13.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customXml" Target="../ink/ink15.xml"/><Relationship Id="rId7" Type="http://schemas.openxmlformats.org/officeDocument/2006/relationships/image" Target="../media/image14.jp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customXml" Target="../ink/ink16.xml"/><Relationship Id="rId7"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19.xml.rels><?xml version="1.0" encoding="UTF-8" standalone="yes"?>
<Relationships xmlns="http://schemas.openxmlformats.org/package/2006/relationships"><Relationship Id="rId3" Type="http://schemas.openxmlformats.org/officeDocument/2006/relationships/customXml" Target="../ink/ink17.xml"/><Relationship Id="rId7" Type="http://schemas.openxmlformats.org/officeDocument/2006/relationships/image" Target="../media/image16.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customXml" Target="../ink/ink18.xml"/><Relationship Id="rId7" Type="http://schemas.openxmlformats.org/officeDocument/2006/relationships/image" Target="../media/image17.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1.xml.rels><?xml version="1.0" encoding="UTF-8" standalone="yes"?>
<Relationships xmlns="http://schemas.openxmlformats.org/package/2006/relationships"><Relationship Id="rId3" Type="http://schemas.openxmlformats.org/officeDocument/2006/relationships/customXml" Target="../ink/ink19.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openxmlformats.org/officeDocument/2006/relationships/customXml" Target="../ink/ink2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3.xml.rels><?xml version="1.0" encoding="UTF-8" standalone="yes"?>
<Relationships xmlns="http://schemas.openxmlformats.org/package/2006/relationships"><Relationship Id="rId3" Type="http://schemas.openxmlformats.org/officeDocument/2006/relationships/customXml" Target="../ink/ink21.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customXml" Target="../ink/ink22.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5.xml.rels><?xml version="1.0" encoding="UTF-8" standalone="yes"?>
<Relationships xmlns="http://schemas.openxmlformats.org/package/2006/relationships"><Relationship Id="rId3" Type="http://schemas.openxmlformats.org/officeDocument/2006/relationships/customXml" Target="../ink/ink23.xml"/><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6.xml.rels><?xml version="1.0" encoding="UTF-8" standalone="yes"?>
<Relationships xmlns="http://schemas.openxmlformats.org/package/2006/relationships"><Relationship Id="rId3" Type="http://schemas.openxmlformats.org/officeDocument/2006/relationships/customXml" Target="../ink/ink2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customXml" Target="../ink/ink25.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8.xml.rels><?xml version="1.0" encoding="UTF-8" standalone="yes"?>
<Relationships xmlns="http://schemas.openxmlformats.org/package/2006/relationships"><Relationship Id="rId3" Type="http://schemas.openxmlformats.org/officeDocument/2006/relationships/customXml" Target="../ink/ink2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29.xml.rels><?xml version="1.0" encoding="UTF-8" standalone="yes"?>
<Relationships xmlns="http://schemas.openxmlformats.org/package/2006/relationships"><Relationship Id="rId3" Type="http://schemas.openxmlformats.org/officeDocument/2006/relationships/customXml" Target="../ink/ink27.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0.xml.rels><?xml version="1.0" encoding="UTF-8" standalone="yes"?>
<Relationships xmlns="http://schemas.openxmlformats.org/package/2006/relationships"><Relationship Id="rId3" Type="http://schemas.openxmlformats.org/officeDocument/2006/relationships/customXml" Target="../ink/ink28.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1.xml.rels><?xml version="1.0" encoding="UTF-8" standalone="yes"?>
<Relationships xmlns="http://schemas.openxmlformats.org/package/2006/relationships"><Relationship Id="rId3" Type="http://schemas.openxmlformats.org/officeDocument/2006/relationships/customXml" Target="../ink/ink29.xml"/><Relationship Id="rId7"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2.xml.rels><?xml version="1.0" encoding="UTF-8" standalone="yes"?>
<Relationships xmlns="http://schemas.openxmlformats.org/package/2006/relationships"><Relationship Id="rId3" Type="http://schemas.openxmlformats.org/officeDocument/2006/relationships/customXml" Target="../ink/ink30.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20.jpeg"/><Relationship Id="rId2" Type="http://schemas.openxmlformats.org/officeDocument/2006/relationships/notesSlide" Target="../notesSlides/notesSlide4.xml"/><Relationship Id="rId1" Type="http://schemas.openxmlformats.org/officeDocument/2006/relationships/slideLayout" Target="../slideLayouts/slideLayout16.xml"/><Relationship Id="rId6" Type="http://schemas.openxmlformats.org/officeDocument/2006/relationships/image" Target="../media/image10.png"/><Relationship Id="rId4" Type="http://schemas.openxmlformats.org/officeDocument/2006/relationships/customXml" Target="../ink/ink31.xml"/></Relationships>
</file>

<file path=ppt/slides/_rels/slide34.xml.rels><?xml version="1.0" encoding="UTF-8" standalone="yes"?>
<Relationships xmlns="http://schemas.openxmlformats.org/package/2006/relationships"><Relationship Id="rId3" Type="http://schemas.openxmlformats.org/officeDocument/2006/relationships/customXml" Target="../ink/ink32.xml"/><Relationship Id="rId7" Type="http://schemas.openxmlformats.org/officeDocument/2006/relationships/image" Target="../media/image21.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5.xml.rels><?xml version="1.0" encoding="UTF-8" standalone="yes"?>
<Relationships xmlns="http://schemas.openxmlformats.org/package/2006/relationships"><Relationship Id="rId3" Type="http://schemas.openxmlformats.org/officeDocument/2006/relationships/customXml" Target="../ink/ink33.xml"/><Relationship Id="rId7"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6.xml.rels><?xml version="1.0" encoding="UTF-8" standalone="yes"?>
<Relationships xmlns="http://schemas.openxmlformats.org/package/2006/relationships"><Relationship Id="rId3" Type="http://schemas.openxmlformats.org/officeDocument/2006/relationships/customXml" Target="../ink/ink34.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7.xml.rels><?xml version="1.0" encoding="UTF-8" standalone="yes"?>
<Relationships xmlns="http://schemas.openxmlformats.org/package/2006/relationships"><Relationship Id="rId3" Type="http://schemas.openxmlformats.org/officeDocument/2006/relationships/customXml" Target="../ink/ink35.xml"/><Relationship Id="rId7"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8.xml.rels><?xml version="1.0" encoding="UTF-8" standalone="yes"?>
<Relationships xmlns="http://schemas.openxmlformats.org/package/2006/relationships"><Relationship Id="rId3" Type="http://schemas.openxmlformats.org/officeDocument/2006/relationships/customXml" Target="../ink/ink36.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39.xml.rels><?xml version="1.0" encoding="UTF-8" standalone="yes"?>
<Relationships xmlns="http://schemas.openxmlformats.org/package/2006/relationships"><Relationship Id="rId3" Type="http://schemas.openxmlformats.org/officeDocument/2006/relationships/customXml" Target="../ink/ink37.xml"/><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40.xml.rels><?xml version="1.0" encoding="UTF-8" standalone="yes"?>
<Relationships xmlns="http://schemas.openxmlformats.org/package/2006/relationships"><Relationship Id="rId8" Type="http://schemas.openxmlformats.org/officeDocument/2006/relationships/image" Target="../media/image25.svg"/><Relationship Id="rId3" Type="http://schemas.openxmlformats.org/officeDocument/2006/relationships/customXml" Target="../ink/ink38.xml"/><Relationship Id="rId7" Type="http://schemas.openxmlformats.org/officeDocument/2006/relationships/image" Target="../media/image24.png"/><Relationship Id="rId2" Type="http://schemas.openxmlformats.org/officeDocument/2006/relationships/image" Target="../media/image5.png"/><Relationship Id="rId1" Type="http://schemas.openxmlformats.org/officeDocument/2006/relationships/slideLayout" Target="../slideLayouts/slideLayout16.xml"/><Relationship Id="rId6" Type="http://schemas.openxmlformats.org/officeDocument/2006/relationships/image" Target="../media/image10.png"/></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0.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5.png"/><Relationship Id="rId4" Type="http://schemas.openxmlformats.org/officeDocument/2006/relationships/image" Target="../media/image2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1692264" y="3784600"/>
            <a:ext cx="5216525" cy="523220"/>
          </a:xfrm>
          <a:prstGeom prst="rect">
            <a:avLst/>
          </a:prstGeom>
          <a:noFill/>
        </p:spPr>
        <p:txBody>
          <a:bodyPr wrap="square" rtlCol="0">
            <a:spAutoFit/>
          </a:bodyPr>
          <a:lstStyle/>
          <a:p>
            <a:r>
              <a:rPr lang="ar-DZ" sz="2800" b="1" dirty="0">
                <a:latin typeface="Alexandria"/>
                <a:cs typeface="Alexandria" charset="0"/>
              </a:rPr>
              <a:t>الدكتور: توفيـــــــــق عمـــــــري</a:t>
            </a:r>
            <a:endParaRPr lang="en-US" sz="2800" b="1"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21922" y="5621350"/>
            <a:ext cx="47832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bg1"/>
                </a:solidFill>
                <a:latin typeface="Alexandria" charset="0"/>
                <a:cs typeface="Alexandria" charset="0"/>
              </a:rPr>
              <a:t>المحاضرة التاسعة</a:t>
            </a:r>
            <a:endParaRPr lang="en-US" sz="2800" b="1" dirty="0">
              <a:solidFill>
                <a:schemeClr val="bg1"/>
              </a:solidFill>
              <a:latin typeface="Alexandria" charset="0"/>
              <a:cs typeface="Alexandria" charset="0"/>
            </a:endParaRPr>
          </a:p>
        </p:txBody>
      </p:sp>
      <p:sp>
        <p:nvSpPr>
          <p:cNvPr id="46" name="TextBox 45"/>
          <p:cNvSpPr txBox="1"/>
          <p:nvPr/>
        </p:nvSpPr>
        <p:spPr>
          <a:xfrm>
            <a:off x="610098" y="4727545"/>
            <a:ext cx="4701929" cy="800219"/>
          </a:xfrm>
          <a:prstGeom prst="rect">
            <a:avLst/>
          </a:prstGeom>
          <a:noFill/>
        </p:spPr>
        <p:txBody>
          <a:bodyPr wrap="none" rtlCol="0">
            <a:spAutoFit/>
          </a:bodyPr>
          <a:lstStyle/>
          <a:p>
            <a:pPr algn="ctr"/>
            <a:r>
              <a:rPr lang="fr-FR" b="1" dirty="0"/>
              <a:t>DGM</a:t>
            </a:r>
            <a:r>
              <a:rPr lang="ar-DZ" b="1" dirty="0"/>
              <a:t>411</a:t>
            </a:r>
          </a:p>
          <a:p>
            <a:pPr algn="ctr"/>
            <a:r>
              <a:rPr lang="ar-DZ" sz="2800" b="1" dirty="0"/>
              <a:t>إ</a:t>
            </a:r>
            <a:r>
              <a:rPr lang="ar-SA" sz="2800" b="1" dirty="0"/>
              <a:t>دارة </a:t>
            </a:r>
            <a:r>
              <a:rPr lang="ar-DZ" sz="2800" b="1" dirty="0"/>
              <a:t>وكالات الإعلان وشركات التسويق</a:t>
            </a:r>
            <a:endParaRPr lang="ar-DZ" sz="3600" b="1" dirty="0"/>
          </a:p>
        </p:txBody>
      </p:sp>
      <p:sp>
        <p:nvSpPr>
          <p:cNvPr id="14" name="Oval 13"/>
          <p:cNvSpPr/>
          <p:nvPr/>
        </p:nvSpPr>
        <p:spPr>
          <a:xfrm>
            <a:off x="6200343" y="-301607"/>
            <a:ext cx="7410450" cy="746121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29">
            <a:extLst>
              <a:ext uri="{FF2B5EF4-FFF2-40B4-BE49-F238E27FC236}">
                <a16:creationId xmlns:a16="http://schemas.microsoft.com/office/drawing/2014/main" id="{E57C396E-130A-9AB1-DEC7-99BAA15B03A1}"/>
              </a:ext>
            </a:extLst>
          </p:cNvPr>
          <p:cNvSpPr txBox="1"/>
          <p:nvPr/>
        </p:nvSpPr>
        <p:spPr>
          <a:xfrm>
            <a:off x="360091" y="2640491"/>
            <a:ext cx="5335229" cy="769441"/>
          </a:xfrm>
          <a:prstGeom prst="rect">
            <a:avLst/>
          </a:prstGeom>
          <a:noFill/>
        </p:spPr>
        <p:txBody>
          <a:bodyPr wrap="square" rtlCol="0">
            <a:spAutoFit/>
          </a:bodyPr>
          <a:lstStyle/>
          <a:p>
            <a:pPr algn="ctr"/>
            <a:r>
              <a:rPr lang="ar-DZ" sz="4400" b="1" dirty="0">
                <a:solidFill>
                  <a:schemeClr val="accent1">
                    <a:lumMod val="50000"/>
                  </a:schemeClr>
                </a:solidFill>
                <a:latin typeface="Alexandria"/>
                <a:cs typeface="Alexandria" charset="0"/>
              </a:rPr>
              <a:t>إدارة المؤسسات الإعلامية</a:t>
            </a:r>
          </a:p>
        </p:txBody>
      </p:sp>
    </p:spTree>
  </p:cSld>
  <p:clrMapOvr>
    <a:masterClrMapping/>
  </p:clrMapOvr>
  <mc:AlternateContent xmlns:mc="http://schemas.openxmlformats.org/markup-compatibility/2006" xmlns:p14="http://schemas.microsoft.com/office/powerpoint/2010/main">
    <mc:Choice Requires="p14">
      <p:transition p14:dur="10" advTm="0"/>
    </mc:Choice>
    <mc:Fallback xmlns="">
      <p:transition advTm="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875283" y="1492881"/>
            <a:ext cx="3188178" cy="461362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242977" y="1229398"/>
            <a:ext cx="5021843" cy="5451511"/>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360444" y="1402024"/>
            <a:ext cx="4786910" cy="495507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6" name="Rectangle 5"/>
          <p:cNvSpPr/>
          <p:nvPr/>
        </p:nvSpPr>
        <p:spPr>
          <a:xfrm>
            <a:off x="2276858" y="468195"/>
            <a:ext cx="370394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33"/>
          <p:cNvSpPr/>
          <p:nvPr/>
        </p:nvSpPr>
        <p:spPr>
          <a:xfrm>
            <a:off x="5980803" y="685358"/>
            <a:ext cx="5558496" cy="5447645"/>
          </a:xfrm>
          <a:prstGeom prst="rect">
            <a:avLst/>
          </a:prstGeom>
          <a:noFill/>
        </p:spPr>
        <p:txBody>
          <a:bodyPr wrap="square">
            <a:spAutoFit/>
          </a:bodyPr>
          <a:lstStyle/>
          <a:p>
            <a:pPr algn="just" rtl="1"/>
            <a:r>
              <a:rPr lang="ar-DZ" sz="2800" b="1" dirty="0"/>
              <a:t>محتويات :</a:t>
            </a:r>
            <a:endParaRPr lang="fr-FR" sz="2800" dirty="0"/>
          </a:p>
          <a:p>
            <a:pPr algn="r" rtl="1"/>
            <a:r>
              <a:rPr lang="ar-DZ" sz="2000" dirty="0"/>
              <a:t>- مقدمة </a:t>
            </a:r>
          </a:p>
          <a:p>
            <a:pPr algn="r" rtl="1"/>
            <a:r>
              <a:rPr lang="ar-DZ" sz="2000" b="1" dirty="0"/>
              <a:t>1- مفهوم وكالات الإعلان</a:t>
            </a:r>
          </a:p>
          <a:p>
            <a:pPr algn="r" rtl="1"/>
            <a:r>
              <a:rPr lang="ar-DZ" sz="2000" b="1" dirty="0"/>
              <a:t> </a:t>
            </a:r>
            <a:r>
              <a:rPr lang="ar-DZ" sz="2000" dirty="0"/>
              <a:t>- خلفية معرفية. </a:t>
            </a:r>
            <a:endParaRPr lang="fr-FR" sz="2000" dirty="0"/>
          </a:p>
          <a:p>
            <a:pPr algn="r" rtl="1"/>
            <a:r>
              <a:rPr lang="ar-DZ" sz="2000" b="1" dirty="0"/>
              <a:t>2- ظهور وكالات الإعلان</a:t>
            </a:r>
            <a:endParaRPr lang="fr-FR" sz="2000" dirty="0"/>
          </a:p>
          <a:p>
            <a:pPr algn="r" rtl="1"/>
            <a:r>
              <a:rPr lang="ar-DZ" sz="2000" b="1" dirty="0"/>
              <a:t>3- أهمية وكالات الإعلان</a:t>
            </a:r>
          </a:p>
          <a:p>
            <a:pPr algn="r" rtl="1"/>
            <a:r>
              <a:rPr lang="ar-DZ" sz="2000" dirty="0"/>
              <a:t>- خلفية معرفية.</a:t>
            </a:r>
            <a:endParaRPr lang="fr-FR" sz="2000" dirty="0"/>
          </a:p>
          <a:p>
            <a:pPr algn="r" rtl="1"/>
            <a:r>
              <a:rPr lang="ar-SA" sz="2000" dirty="0"/>
              <a:t>4- </a:t>
            </a:r>
            <a:r>
              <a:rPr lang="ar-DZ" sz="2000" b="1" dirty="0"/>
              <a:t>معايير </a:t>
            </a:r>
            <a:r>
              <a:rPr lang="ar-DZ" sz="2000" b="1" dirty="0" err="1"/>
              <a:t>إختيار</a:t>
            </a:r>
            <a:r>
              <a:rPr lang="ar-DZ" sz="2000" b="1" dirty="0"/>
              <a:t> الوكالة الإعلانية</a:t>
            </a:r>
            <a:endParaRPr lang="fr-FR" sz="2000" dirty="0"/>
          </a:p>
          <a:p>
            <a:pPr algn="r" rtl="1"/>
            <a:r>
              <a:rPr lang="ar-SA" sz="2000" dirty="0"/>
              <a:t>5- </a:t>
            </a:r>
            <a:r>
              <a:rPr lang="ar-DZ" sz="2000" b="1" dirty="0"/>
              <a:t>وظائف وكالة الإعلان</a:t>
            </a:r>
          </a:p>
          <a:p>
            <a:pPr algn="r" rtl="1"/>
            <a:r>
              <a:rPr lang="ar-DZ" sz="2000" b="1" dirty="0"/>
              <a:t>-</a:t>
            </a:r>
            <a:r>
              <a:rPr lang="ar-DZ" sz="2000" dirty="0"/>
              <a:t>مثال توضيحي</a:t>
            </a:r>
            <a:endParaRPr lang="fr-FR" sz="2000" dirty="0"/>
          </a:p>
          <a:p>
            <a:pPr algn="r" rtl="1"/>
            <a:r>
              <a:rPr lang="ar-SA" sz="2000" b="1" dirty="0"/>
              <a:t>6- </a:t>
            </a:r>
            <a:r>
              <a:rPr lang="ar-DZ" sz="2000" b="1" dirty="0"/>
              <a:t>تنظيم وكالات الإعلان</a:t>
            </a:r>
            <a:endParaRPr lang="fr-FR" sz="2000" b="1" dirty="0"/>
          </a:p>
          <a:p>
            <a:pPr algn="r" rtl="1"/>
            <a:r>
              <a:rPr lang="ar-SA" sz="2000" b="1" dirty="0"/>
              <a:t>7- </a:t>
            </a:r>
            <a:r>
              <a:rPr lang="ar-DZ" sz="2000" b="1" dirty="0"/>
              <a:t>ميزانية الإعلان في شركات الإنتاج </a:t>
            </a:r>
            <a:endParaRPr lang="fr-FR" sz="2000" b="1" dirty="0"/>
          </a:p>
          <a:p>
            <a:pPr algn="r" rtl="1"/>
            <a:r>
              <a:rPr lang="ar-SA" sz="2000" b="1" dirty="0"/>
              <a:t>8- </a:t>
            </a:r>
            <a:r>
              <a:rPr lang="ar-DZ" sz="2000" b="1" dirty="0"/>
              <a:t>أقسام ومصالح  وكالات الإعلان</a:t>
            </a:r>
            <a:endParaRPr lang="fr-FR" sz="2000" b="1" dirty="0"/>
          </a:p>
          <a:p>
            <a:pPr algn="r" rtl="1"/>
            <a:r>
              <a:rPr lang="ar-SA" sz="2000" b="1" dirty="0"/>
              <a:t>9- </a:t>
            </a:r>
            <a:r>
              <a:rPr lang="ar-DZ" sz="2000" b="1" dirty="0"/>
              <a:t>أسس التنظيم في إدارة التسويق</a:t>
            </a:r>
          </a:p>
          <a:p>
            <a:pPr algn="r" rtl="1"/>
            <a:r>
              <a:rPr lang="ar-DZ" sz="2000" dirty="0"/>
              <a:t>-دراسة علمية</a:t>
            </a:r>
            <a:endParaRPr lang="fr-FR" sz="2000" dirty="0"/>
          </a:p>
          <a:p>
            <a:pPr algn="r" rtl="1"/>
            <a:r>
              <a:rPr lang="ar-SA" sz="2000" b="1" dirty="0"/>
              <a:t>10- </a:t>
            </a:r>
            <a:r>
              <a:rPr lang="ar-DZ" sz="2000" b="1" dirty="0"/>
              <a:t>التسويق لخدمات وكالات الإعلان</a:t>
            </a:r>
          </a:p>
          <a:p>
            <a:pPr algn="just" rtl="1"/>
            <a:r>
              <a:rPr lang="ar-DZ" sz="2000" dirty="0"/>
              <a:t>-خلاصة.</a:t>
            </a:r>
            <a:endParaRPr lang="fr-FR" sz="2000" dirty="0"/>
          </a:p>
        </p:txBody>
      </p:sp>
      <p:sp>
        <p:nvSpPr>
          <p:cNvPr id="41" name="TextBox 40"/>
          <p:cNvSpPr txBox="1"/>
          <p:nvPr/>
        </p:nvSpPr>
        <p:spPr>
          <a:xfrm>
            <a:off x="8202457" y="1014165"/>
            <a:ext cx="184730" cy="646331"/>
          </a:xfrm>
          <a:prstGeom prst="rect">
            <a:avLst/>
          </a:prstGeom>
          <a:noFill/>
        </p:spPr>
        <p:txBody>
          <a:bodyPr wrap="none" rtlCol="0">
            <a:spAutoFit/>
          </a:bodyPr>
          <a:lstStyle/>
          <a:p>
            <a:pPr algn="ctr"/>
            <a:endParaRPr lang="en-US" sz="3600" b="1" dirty="0">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Rectangle 10"/>
          <p:cNvSpPr/>
          <p:nvPr/>
        </p:nvSpPr>
        <p:spPr>
          <a:xfrm>
            <a:off x="5021792" y="193859"/>
            <a:ext cx="3837449" cy="73399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600" b="1" dirty="0">
                <a:latin typeface="Alexandria" charset="0"/>
                <a:cs typeface="Alexandria" charset="0"/>
              </a:rPr>
              <a:t>المحاضرة </a:t>
            </a:r>
            <a:r>
              <a:rPr lang="ar-DZ" sz="3600" b="1" dirty="0">
                <a:solidFill>
                  <a:schemeClr val="bg1"/>
                </a:solidFill>
                <a:latin typeface="Alexandria" charset="0"/>
                <a:cs typeface="Alexandria" charset="0"/>
              </a:rPr>
              <a:t>التاسعة </a:t>
            </a:r>
            <a:endParaRPr lang="en-US" sz="1100" dirty="0">
              <a:solidFill>
                <a:srgbClr val="00B0F0"/>
              </a:solidFill>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p14:dur="0" advTm="79253"/>
    </mc:Choice>
    <mc:Fallback xmlns="">
      <p:transition advTm="7925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0DB160-E1A2-0BC1-1762-197B2D80804B}"/>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13FB7C61-E917-C634-6500-69C502C5A34C}"/>
              </a:ext>
            </a:extLst>
          </p:cNvPr>
          <p:cNvSpPr/>
          <p:nvPr/>
        </p:nvSpPr>
        <p:spPr>
          <a:xfrm>
            <a:off x="996593" y="1387115"/>
            <a:ext cx="6859484" cy="478645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24C9F68C-200C-9B3A-643C-35E9DBD749B1}"/>
              </a:ext>
            </a:extLst>
          </p:cNvPr>
          <p:cNvSpPr/>
          <p:nvPr/>
        </p:nvSpPr>
        <p:spPr>
          <a:xfrm>
            <a:off x="860178" y="1433325"/>
            <a:ext cx="6742698" cy="307777"/>
          </a:xfrm>
          <a:prstGeom prst="rect">
            <a:avLst/>
          </a:prstGeom>
        </p:spPr>
        <p:txBody>
          <a:bodyPr wrap="square">
            <a:spAutoFit/>
          </a:bodyPr>
          <a:lstStyle/>
          <a:p>
            <a:pPr algn="just" rtl="1"/>
            <a:endParaRPr lang="en-US" sz="1400" dirty="0">
              <a:latin typeface="Alexandria" charset="0"/>
              <a:cs typeface="Alexandria" charset="0"/>
            </a:endParaRPr>
          </a:p>
        </p:txBody>
      </p:sp>
      <p:sp>
        <p:nvSpPr>
          <p:cNvPr id="17" name="TextBox 16">
            <a:extLst>
              <a:ext uri="{FF2B5EF4-FFF2-40B4-BE49-F238E27FC236}">
                <a16:creationId xmlns:a16="http://schemas.microsoft.com/office/drawing/2014/main" id="{FE892149-FCAE-8B28-CA5F-9C17B892E03F}"/>
              </a:ext>
            </a:extLst>
          </p:cNvPr>
          <p:cNvSpPr txBox="1"/>
          <p:nvPr/>
        </p:nvSpPr>
        <p:spPr>
          <a:xfrm>
            <a:off x="7184838" y="684433"/>
            <a:ext cx="4113898" cy="781752"/>
          </a:xfrm>
          <a:prstGeom prst="rect">
            <a:avLst/>
          </a:prstGeom>
          <a:noFill/>
        </p:spPr>
        <p:txBody>
          <a:bodyPr wrap="square" rtlCol="0">
            <a:spAutoFit/>
          </a:bodyPr>
          <a:lstStyle/>
          <a:p>
            <a:pPr algn="ctr">
              <a:lnSpc>
                <a:spcPct val="120000"/>
              </a:lnSpc>
            </a:pPr>
            <a:r>
              <a:rPr lang="ar-DZ" sz="4000" b="1" dirty="0">
                <a:solidFill>
                  <a:srgbClr val="00B0F0"/>
                </a:solidFill>
                <a:latin typeface="Alexandria" charset="0"/>
                <a:cs typeface="Alexandria" charset="0"/>
              </a:rPr>
              <a:t>مقدمـــــــــــــــة</a:t>
            </a:r>
            <a:endParaRPr lang="ar-DZ" sz="3600" b="1" dirty="0">
              <a:solidFill>
                <a:srgbClr val="00B0F0"/>
              </a:solidFill>
              <a:latin typeface="Alexandria" charset="0"/>
              <a:cs typeface="Alexandria" charset="0"/>
            </a:endParaRPr>
          </a:p>
        </p:txBody>
      </p:sp>
      <p:sp>
        <p:nvSpPr>
          <p:cNvPr id="29" name="Rectangle 28">
            <a:extLst>
              <a:ext uri="{FF2B5EF4-FFF2-40B4-BE49-F238E27FC236}">
                <a16:creationId xmlns:a16="http://schemas.microsoft.com/office/drawing/2014/main" id="{347E6AA2-4EA9-AF2A-5CCB-DE4212CFA70B}"/>
              </a:ext>
            </a:extLst>
          </p:cNvPr>
          <p:cNvSpPr/>
          <p:nvPr/>
        </p:nvSpPr>
        <p:spPr>
          <a:xfrm>
            <a:off x="2246035" y="53099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EDD865B-BEA7-5D2F-39FC-C8E8C2546A5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401DDDB5-FBB7-964D-C0E5-293DAC1D880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598D2720-C18D-BDC8-15B6-75558E690B7D}"/>
                  </a:ext>
                </a:extLst>
              </p:cNvPr>
              <p:cNvPicPr/>
              <p:nvPr/>
            </p:nvPicPr>
            <p:blipFill>
              <a:blip r:embed="rId7"/>
              <a:stretch>
                <a:fillRect/>
              </a:stretch>
            </p:blipFill>
            <p:spPr>
              <a:xfrm>
                <a:off x="7439614" y="3124440"/>
                <a:ext cx="18000" cy="18000"/>
              </a:xfrm>
              <a:prstGeom prst="rect">
                <a:avLst/>
              </a:prstGeom>
            </p:spPr>
          </p:pic>
        </mc:Fallback>
      </mc:AlternateContent>
      <p:sp>
        <p:nvSpPr>
          <p:cNvPr id="4" name="ZoneTexte 3">
            <a:extLst>
              <a:ext uri="{FF2B5EF4-FFF2-40B4-BE49-F238E27FC236}">
                <a16:creationId xmlns:a16="http://schemas.microsoft.com/office/drawing/2014/main" id="{3EFFDCEB-EE96-3F8A-B7EB-CCDE2AD03799}"/>
              </a:ext>
            </a:extLst>
          </p:cNvPr>
          <p:cNvSpPr txBox="1"/>
          <p:nvPr/>
        </p:nvSpPr>
        <p:spPr>
          <a:xfrm>
            <a:off x="3048856" y="3246902"/>
            <a:ext cx="6097712" cy="369332"/>
          </a:xfrm>
          <a:prstGeom prst="rect">
            <a:avLst/>
          </a:prstGeom>
          <a:noFill/>
        </p:spPr>
        <p:txBody>
          <a:bodyPr wrap="square">
            <a:spAutoFit/>
          </a:bodyPr>
          <a:lstStyle/>
          <a:p>
            <a:endParaRPr lang="fr-FR" dirty="0"/>
          </a:p>
        </p:txBody>
      </p:sp>
      <p:sp>
        <p:nvSpPr>
          <p:cNvPr id="9" name="ZoneTexte 8">
            <a:extLst>
              <a:ext uri="{FF2B5EF4-FFF2-40B4-BE49-F238E27FC236}">
                <a16:creationId xmlns:a16="http://schemas.microsoft.com/office/drawing/2014/main" id="{F5B4BA93-1751-9E71-6F05-BBC58E91BCF6}"/>
              </a:ext>
            </a:extLst>
          </p:cNvPr>
          <p:cNvSpPr txBox="1"/>
          <p:nvPr/>
        </p:nvSpPr>
        <p:spPr>
          <a:xfrm>
            <a:off x="1333001" y="1607335"/>
            <a:ext cx="6097712" cy="4919488"/>
          </a:xfrm>
          <a:prstGeom prst="rect">
            <a:avLst/>
          </a:prstGeom>
          <a:noFill/>
        </p:spPr>
        <p:txBody>
          <a:bodyPr wrap="square">
            <a:spAutoFit/>
          </a:bodyPr>
          <a:lstStyle/>
          <a:p>
            <a:pPr algn="just" rtl="1">
              <a:lnSpc>
                <a:spcPct val="107000"/>
              </a:lnSpc>
              <a:spcAft>
                <a:spcPts val="800"/>
              </a:spcAft>
            </a:pPr>
            <a:r>
              <a:rPr lang="ar-SA" sz="2400" dirty="0"/>
              <a:t>تُعدّ إدارة وكالات الإعلان وشركات التسويق عنصرًا محوريًا في صناعة الاتصال الحديثة، إذ تقوم هذه المؤسسات بتخطيط وتنفيذ الحملات التي تربط العلامات التجارية بجمهورها. وتشمل الإدارة الناجحة لهذه الوكالات تنظيم فرق العمل الإبداعية، وتنسيق الجهود بين أقسام التخطيط والإنتاج والبحث، إضافة إلى متابعة السوق وتحليل سلوك المستهلك لضمان تقديم رسائل فعّالة ومؤثرة. كما تعتمد على بناء علاقات قوية مع العملاء، وضبط الميزانيات، وتبنّي أحدث أدوات التكنولوجيا والتواصل الرقمي. وبذلك تلعب وكالات الإعلان وشركات التسويق دورًا أساسيًا في تعزيز صورة المؤسسات ودعم قدرتها على المنافسة في سوق سريع التغيّر</a:t>
            </a:r>
            <a:r>
              <a:rPr lang="fr-FR" sz="2400" dirty="0"/>
              <a:t>.</a:t>
            </a:r>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endParaRPr>
          </a:p>
        </p:txBody>
      </p:sp>
      <p:pic>
        <p:nvPicPr>
          <p:cNvPr id="5" name="Image 4">
            <a:extLst>
              <a:ext uri="{FF2B5EF4-FFF2-40B4-BE49-F238E27FC236}">
                <a16:creationId xmlns:a16="http://schemas.microsoft.com/office/drawing/2014/main" id="{FA81413B-0943-3561-5526-EFCAAFD6BCF3}"/>
              </a:ext>
            </a:extLst>
          </p:cNvPr>
          <p:cNvPicPr>
            <a:picLocks noChangeAspect="1"/>
          </p:cNvPicPr>
          <p:nvPr/>
        </p:nvPicPr>
        <p:blipFill>
          <a:blip r:embed="rId8">
            <a:extLst>
              <a:ext uri="{BEBA8EAE-BF5A-486C-A8C5-ECC9F3942E4B}">
                <a14:imgProps xmlns:a14="http://schemas.microsoft.com/office/drawing/2010/main">
                  <a14:imgLayer r:embed="rId9">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8352104" y="2308460"/>
            <a:ext cx="2641244" cy="294376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42154390"/>
      </p:ext>
    </p:extLst>
  </p:cSld>
  <p:clrMapOvr>
    <a:masterClrMapping/>
  </p:clrMapOvr>
  <mc:AlternateContent xmlns:mc="http://schemas.openxmlformats.org/markup-compatibility/2006" xmlns:p14="http://schemas.microsoft.com/office/powerpoint/2010/main">
    <mc:Choice Requires="p14">
      <p:transition p14:dur="0" advTm="190869"/>
    </mc:Choice>
    <mc:Fallback xmlns="">
      <p:transition advTm="19086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B02887-6781-CC2D-46E2-388CA63E197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826507-BAA1-E94B-D1D3-E111C642EE2F}"/>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مفهوم وكالات الإعلان </a:t>
            </a:r>
          </a:p>
        </p:txBody>
      </p:sp>
      <p:sp>
        <p:nvSpPr>
          <p:cNvPr id="18" name="Rectangle 17">
            <a:extLst>
              <a:ext uri="{FF2B5EF4-FFF2-40B4-BE49-F238E27FC236}">
                <a16:creationId xmlns:a16="http://schemas.microsoft.com/office/drawing/2014/main" id="{2E9C5763-8675-025F-F026-CA09DF6C6FA6}"/>
              </a:ext>
            </a:extLst>
          </p:cNvPr>
          <p:cNvSpPr/>
          <p:nvPr/>
        </p:nvSpPr>
        <p:spPr>
          <a:xfrm>
            <a:off x="3127766" y="500900"/>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ea typeface="Roboto Light" panose="02000000000000000000" pitchFamily="2" charset="0"/>
              </a:rPr>
              <a:t>01</a:t>
            </a:r>
            <a:endParaRPr lang="en-US" sz="1400" b="1" dirty="0">
              <a:ea typeface="Roboto Light" panose="02000000000000000000" pitchFamily="2" charset="0"/>
            </a:endParaRPr>
          </a:p>
        </p:txBody>
      </p:sp>
      <p:sp>
        <p:nvSpPr>
          <p:cNvPr id="29" name="Rectangle 28">
            <a:extLst>
              <a:ext uri="{FF2B5EF4-FFF2-40B4-BE49-F238E27FC236}">
                <a16:creationId xmlns:a16="http://schemas.microsoft.com/office/drawing/2014/main" id="{920869BF-D0CC-521E-EB2F-8FB86E9D4E9E}"/>
              </a:ext>
            </a:extLst>
          </p:cNvPr>
          <p:cNvSpPr/>
          <p:nvPr/>
        </p:nvSpPr>
        <p:spPr>
          <a:xfrm>
            <a:off x="2266584" y="471972"/>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DA55B083-5023-AA4F-701A-E3591D5E956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10BEAE19-411F-9ED5-7CB5-EEC312CB60F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3" name="ZoneTexte 2">
            <a:extLst>
              <a:ext uri="{FF2B5EF4-FFF2-40B4-BE49-F238E27FC236}">
                <a16:creationId xmlns:a16="http://schemas.microsoft.com/office/drawing/2014/main" id="{251D39E4-C97D-7990-351F-D3E8755490F5}"/>
              </a:ext>
            </a:extLst>
          </p:cNvPr>
          <p:cNvSpPr txBox="1"/>
          <p:nvPr/>
        </p:nvSpPr>
        <p:spPr>
          <a:xfrm>
            <a:off x="4470904" y="1853377"/>
            <a:ext cx="6723568" cy="4532651"/>
          </a:xfrm>
          <a:prstGeom prst="rect">
            <a:avLst/>
          </a:prstGeom>
          <a:noFill/>
        </p:spPr>
        <p:txBody>
          <a:bodyPr wrap="square">
            <a:spAutoFit/>
          </a:bodyPr>
          <a:lstStyle/>
          <a:p>
            <a:pPr algn="just" rtl="1"/>
            <a:r>
              <a:rPr lang="ar-SA" sz="2400" dirty="0"/>
              <a:t>يمكن تعريف وكالة الإعلان على أنها:</a:t>
            </a:r>
            <a:endParaRPr lang="fr-FR" sz="2400" dirty="0"/>
          </a:p>
          <a:p>
            <a:pPr algn="just" rtl="1"/>
            <a:r>
              <a:rPr lang="ar-SA" sz="2400" dirty="0"/>
              <a:t>"مجموعة من الكفاءات البشرية المتميزة التي تمتلك مواهب خاصة تعمل وفق قواعد اقتصادية؛ لتقوم نيابة عن العميل بتوصيل أهدافه الاتصالية التي تسهم في تحقيق أهدافه التسويقية بأنسب الوسائل وأكثرها فعالية".</a:t>
            </a:r>
            <a:endParaRPr lang="ar-DZ" sz="2400" dirty="0"/>
          </a:p>
          <a:p>
            <a:pPr algn="just" rtl="1"/>
            <a:r>
              <a:rPr lang="ar-DZ" sz="2400" dirty="0"/>
              <a:t>وبمعنى أخر : " </a:t>
            </a:r>
            <a:r>
              <a:rPr lang="ar-EG" sz="2400" dirty="0"/>
              <a:t>وكالات الإعلان هي عبارة عن شركات مستقلة أو شبه مستقلة مخصصة في تقديم الخدمات الإعلانية والتسويقية للعملاء مقابل عمولة معينة، أو هي عبارة عن شركة إعمال متخصصة في تخطيط وإدارة وتنظيم ورقابة وتنسيق النشاطات والفعاليات الإعلانية للمعلنين</a:t>
            </a:r>
            <a:r>
              <a:rPr lang="ar-DZ" sz="2400" dirty="0"/>
              <a:t>"</a:t>
            </a:r>
            <a:r>
              <a:rPr lang="ar-EG" sz="2400" dirty="0"/>
              <a:t>. </a:t>
            </a:r>
            <a:endParaRPr lang="ar-DZ" sz="2400" dirty="0"/>
          </a:p>
          <a:p>
            <a:pPr algn="just" rtl="1"/>
            <a:endParaRPr lang="fr-FR" sz="2400" dirty="0"/>
          </a:p>
          <a:p>
            <a:pPr algn="just" rtl="1">
              <a:lnSpc>
                <a:spcPct val="107000"/>
              </a:lnSpc>
              <a:spcAft>
                <a:spcPts val="800"/>
              </a:spcAft>
              <a:buNone/>
            </a:pP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4" name="Image 3">
            <a:extLst>
              <a:ext uri="{FF2B5EF4-FFF2-40B4-BE49-F238E27FC236}">
                <a16:creationId xmlns:a16="http://schemas.microsoft.com/office/drawing/2014/main" id="{DBA97EAB-C2BD-B121-FD74-E490F8D178E5}"/>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56225" y="2286464"/>
            <a:ext cx="5045617" cy="4099564"/>
          </a:xfrm>
          <a:prstGeom prst="rect">
            <a:avLst/>
          </a:prstGeom>
        </p:spPr>
      </p:pic>
    </p:spTree>
    <p:extLst>
      <p:ext uri="{BB962C8B-B14F-4D97-AF65-F5344CB8AC3E}">
        <p14:creationId xmlns:p14="http://schemas.microsoft.com/office/powerpoint/2010/main" val="12830448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1194EA-2AA7-F7DA-9ED4-E3E428E2913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AE19B93-7944-4791-E29F-C01D6AD6EDD3}"/>
              </a:ext>
            </a:extLst>
          </p:cNvPr>
          <p:cNvSpPr txBox="1"/>
          <p:nvPr/>
        </p:nvSpPr>
        <p:spPr>
          <a:xfrm>
            <a:off x="4470904" y="577484"/>
            <a:ext cx="7189024" cy="574901"/>
          </a:xfrm>
          <a:prstGeom prst="rect">
            <a:avLst/>
          </a:prstGeom>
          <a:noFill/>
        </p:spPr>
        <p:txBody>
          <a:bodyPr wrap="square" rtlCol="0">
            <a:spAutoFit/>
          </a:bodyPr>
          <a:lstStyle/>
          <a:p>
            <a:pPr algn="ctr">
              <a:lnSpc>
                <a:spcPct val="120000"/>
              </a:lnSpc>
            </a:pPr>
            <a:r>
              <a:rPr lang="ar-DZ" sz="2800" b="1" dirty="0">
                <a:solidFill>
                  <a:srgbClr val="00B0F0"/>
                </a:solidFill>
                <a:latin typeface="Alexandria" charset="0"/>
                <a:cs typeface="Alexandria" charset="0"/>
              </a:rPr>
              <a:t>ظهور وكالات الإعلان</a:t>
            </a:r>
          </a:p>
        </p:txBody>
      </p:sp>
      <p:sp>
        <p:nvSpPr>
          <p:cNvPr id="29" name="Rectangle 28">
            <a:extLst>
              <a:ext uri="{FF2B5EF4-FFF2-40B4-BE49-F238E27FC236}">
                <a16:creationId xmlns:a16="http://schemas.microsoft.com/office/drawing/2014/main" id="{715191E4-2583-F1BD-EB1B-83A2E1509BB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6B858C8-3445-2763-DC67-4810386387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DA50265-894F-06E6-AA3C-8FDE53A286F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8E08E5A-4F45-EF2D-84C0-F5A5C70D4F8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20A7E3C-9BE3-20F0-DE81-44E0458EF33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6973997-70B1-9DEB-5AE3-4671908FA20A}"/>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02</a:t>
            </a:r>
          </a:p>
        </p:txBody>
      </p:sp>
      <p:sp>
        <p:nvSpPr>
          <p:cNvPr id="7" name="ZoneTexte 6">
            <a:extLst>
              <a:ext uri="{FF2B5EF4-FFF2-40B4-BE49-F238E27FC236}">
                <a16:creationId xmlns:a16="http://schemas.microsoft.com/office/drawing/2014/main" id="{9B12DC16-E530-6886-489E-D6E35866A4A7}"/>
              </a:ext>
            </a:extLst>
          </p:cNvPr>
          <p:cNvSpPr txBox="1"/>
          <p:nvPr/>
        </p:nvSpPr>
        <p:spPr>
          <a:xfrm>
            <a:off x="1366463" y="1729868"/>
            <a:ext cx="9820861" cy="4801314"/>
          </a:xfrm>
          <a:prstGeom prst="rect">
            <a:avLst/>
          </a:prstGeom>
          <a:noFill/>
        </p:spPr>
        <p:txBody>
          <a:bodyPr wrap="square">
            <a:spAutoFit/>
          </a:bodyPr>
          <a:lstStyle/>
          <a:p>
            <a:pPr marL="342900" indent="-342900" algn="just" rtl="1">
              <a:buFont typeface="Wingdings" panose="05000000000000000000" pitchFamily="2" charset="2"/>
              <a:buChar char="§"/>
            </a:pPr>
            <a:r>
              <a:rPr lang="ar-SA" sz="2400" dirty="0"/>
              <a:t>ظهر مفهوم وكالات الإعلان عام </a:t>
            </a:r>
            <a:r>
              <a:rPr lang="fr-FR" sz="2400" dirty="0"/>
              <a:t>1610 </a:t>
            </a:r>
            <a:r>
              <a:rPr lang="ar-SA" sz="2400" dirty="0"/>
              <a:t>في إنجلترا عندما كُلّف وكيلان بنشر إعلانات التوظيف. ويُعد </a:t>
            </a:r>
            <a:r>
              <a:rPr lang="ar-SA" sz="2400" dirty="0" err="1"/>
              <a:t>فولني</a:t>
            </a:r>
            <a:r>
              <a:rPr lang="ar-SA" sz="2400" dirty="0"/>
              <a:t> بالمر أول من أسس مكتبًا لبيع المساحات الإعلانية عام </a:t>
            </a:r>
            <a:r>
              <a:rPr lang="fr-FR" sz="2400" dirty="0"/>
              <a:t>1841 </a:t>
            </a:r>
            <a:r>
              <a:rPr lang="ar-SA" sz="2400" dirty="0"/>
              <a:t>في فيلادلفيا، وكان يعمل لصالح الناشرين مقابل عمولة. ومع اشتداد المنافسة بين الصحف الأميركية، بدأت الحاجة تظهر لوكالات تنظّم عملية بيع الإعلانات</a:t>
            </a:r>
            <a:r>
              <a:rPr lang="fr-FR" sz="2400" dirty="0"/>
              <a:t>.</a:t>
            </a:r>
          </a:p>
          <a:p>
            <a:pPr marL="342900" indent="-342900" algn="just" rtl="1">
              <a:buFont typeface="Wingdings" panose="05000000000000000000" pitchFamily="2" charset="2"/>
              <a:buChar char="§"/>
            </a:pPr>
            <a:r>
              <a:rPr lang="ar-SA" sz="2400" dirty="0"/>
              <a:t>قدّم جورج رويل نقلة مهمة حين اشترى المساحات الإعلانية بالجملة ثم باعها للمعلنين محققًا أرباحًا، كما أصدر أول دليل للصحف عام 1869 وأول مجلة متخصصة في الإعلان عام 1888. أما </a:t>
            </a:r>
            <a:r>
              <a:rPr lang="ar-SA" sz="2400" dirty="0" err="1"/>
              <a:t>بيتينجيل</a:t>
            </a:r>
            <a:r>
              <a:rPr lang="ar-SA" sz="2400" dirty="0"/>
              <a:t> فكان أول من قدّم خدمة إعداد "</a:t>
            </a:r>
            <a:r>
              <a:rPr lang="ar-SA" sz="2400" dirty="0" err="1"/>
              <a:t>الماكيت</a:t>
            </a:r>
            <a:r>
              <a:rPr lang="ar-SA" sz="2400" dirty="0"/>
              <a:t>" ليصبح أول كاتب نصوص إعلانية</a:t>
            </a:r>
            <a:r>
              <a:rPr lang="fr-FR" sz="2400" dirty="0"/>
              <a:t> (Copywriter).</a:t>
            </a:r>
          </a:p>
          <a:p>
            <a:pPr marL="342900" indent="-342900" algn="just" rtl="1">
              <a:buFont typeface="Wingdings" panose="05000000000000000000" pitchFamily="2" charset="2"/>
              <a:buChar char="§"/>
            </a:pPr>
            <a:r>
              <a:rPr lang="ar-SA" sz="2400" dirty="0"/>
              <a:t>ويُعتبر </a:t>
            </a:r>
            <a:r>
              <a:rPr lang="fr-FR" sz="2400" dirty="0"/>
              <a:t>N. W. </a:t>
            </a:r>
            <a:r>
              <a:rPr lang="fr-FR" sz="2400" dirty="0" err="1"/>
              <a:t>Ayer</a:t>
            </a:r>
            <a:r>
              <a:rPr lang="fr-FR" sz="2400" dirty="0"/>
              <a:t> </a:t>
            </a:r>
            <a:r>
              <a:rPr lang="ar-SA" sz="2400" dirty="0"/>
              <a:t>مؤسس أول وكالة إعلان متكاملة عام </a:t>
            </a:r>
            <a:r>
              <a:rPr lang="fr-FR" sz="2400" dirty="0"/>
              <a:t>1879</a:t>
            </a:r>
            <a:r>
              <a:rPr lang="ar-SA" sz="2400" dirty="0"/>
              <a:t>؛ حيث قدّم خدمات الكتابة والتصميم والتخطيط للمعلنين، وأجرى أول دراسة سوق، واستعان بفنانين وكتّاب متخصصين. كما أسس أول مكتب لمراجعة توزيع الصحف لضمان دقة الأرقام وحماية المعلنين من المبالغة في بيانات التوزيع</a:t>
            </a:r>
            <a:r>
              <a:rPr lang="fr-FR" dirty="0"/>
              <a:t>.</a:t>
            </a:r>
          </a:p>
          <a:p>
            <a:pPr rtl="1"/>
            <a:r>
              <a:rPr lang="fr-FR" dirty="0"/>
              <a:t> </a:t>
            </a:r>
          </a:p>
        </p:txBody>
      </p:sp>
    </p:spTree>
    <p:extLst>
      <p:ext uri="{BB962C8B-B14F-4D97-AF65-F5344CB8AC3E}">
        <p14:creationId xmlns:p14="http://schemas.microsoft.com/office/powerpoint/2010/main" val="265076960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4DE5F0-F55F-A413-15BF-71FCBF759AD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5287474-98FA-B1DF-8715-26B784DA5AA0}"/>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أهمية وكالات الإعلان</a:t>
            </a:r>
          </a:p>
        </p:txBody>
      </p:sp>
      <p:sp>
        <p:nvSpPr>
          <p:cNvPr id="29" name="Rectangle 28">
            <a:extLst>
              <a:ext uri="{FF2B5EF4-FFF2-40B4-BE49-F238E27FC236}">
                <a16:creationId xmlns:a16="http://schemas.microsoft.com/office/drawing/2014/main" id="{E85F5E31-72D0-DF64-460D-4D22246F56ED}"/>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27EF64C-A12E-FDD4-1136-2E1DB9BCF5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358FC14-CD71-2C48-9A0A-141C6AC80543}"/>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7E31CF6-3A7C-0AD7-618C-FB9348812D0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9310514-5CA4-318B-784A-75B044186984}"/>
              </a:ext>
            </a:extLst>
          </p:cNvPr>
          <p:cNvSpPr/>
          <p:nvPr/>
        </p:nvSpPr>
        <p:spPr>
          <a:xfrm rot="16200000" flipV="1">
            <a:off x="-3444721" y="2631463"/>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D4E6EB68-19FB-C747-D78B-EF0A954BE58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5" name="ZoneTexte 4">
            <a:extLst>
              <a:ext uri="{FF2B5EF4-FFF2-40B4-BE49-F238E27FC236}">
                <a16:creationId xmlns:a16="http://schemas.microsoft.com/office/drawing/2014/main" id="{7451CBA6-0FA2-963A-6284-995BAD1CAE37}"/>
              </a:ext>
            </a:extLst>
          </p:cNvPr>
          <p:cNvSpPr txBox="1"/>
          <p:nvPr/>
        </p:nvSpPr>
        <p:spPr>
          <a:xfrm>
            <a:off x="1559102" y="1439018"/>
            <a:ext cx="9814389" cy="400494"/>
          </a:xfrm>
          <a:prstGeom prst="rect">
            <a:avLst/>
          </a:prstGeom>
          <a:noFill/>
        </p:spPr>
        <p:txBody>
          <a:bodyPr wrap="square">
            <a:spAutoFit/>
          </a:bodyPr>
          <a:lstStyle/>
          <a:p>
            <a:pPr algn="just" rtl="1">
              <a:lnSpc>
                <a:spcPct val="115000"/>
              </a:lnSpc>
              <a:spcAft>
                <a:spcPts val="1000"/>
              </a:spcAft>
              <a:buNone/>
            </a:pPr>
            <a:r>
              <a:rPr lang="ar-DZ" sz="1800" dirty="0">
                <a:effectLst/>
                <a:latin typeface="Calibri" panose="020F0502020204030204" pitchFamily="34" charset="0"/>
                <a:ea typeface="Calibri" panose="020F0502020204030204" pitchFamily="34" charset="0"/>
                <a:cs typeface="Simplified Arabic" panose="02020603050405020304" pitchFamily="18" charset="-78"/>
              </a:rPr>
              <a:t> </a:t>
            </a:r>
            <a:endParaRPr lang="fr-FR" sz="1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7" name="ZoneTexte 6">
            <a:extLst>
              <a:ext uri="{FF2B5EF4-FFF2-40B4-BE49-F238E27FC236}">
                <a16:creationId xmlns:a16="http://schemas.microsoft.com/office/drawing/2014/main" id="{36EB414B-C181-C684-6BCD-D6AB04F61DA7}"/>
              </a:ext>
            </a:extLst>
          </p:cNvPr>
          <p:cNvSpPr txBox="1"/>
          <p:nvPr/>
        </p:nvSpPr>
        <p:spPr>
          <a:xfrm>
            <a:off x="3893906" y="1722167"/>
            <a:ext cx="7479585" cy="4521944"/>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لا شك أن وكالات الإعلان للعب دوراً هاماً في مجال النشاط الإعلاني فالوكالة الإعلانية تعمل على تحليل المركز الإعلاني للمعلن مقارنة بذلك المركز الذي تحتله الشركات المنافسة. ويؤدى ذلك إلى اكتشاف المشكلات الإعلانية المعلن. ويكون دور الوكالة الإعلاني هذا أن تعمل على حل هذه المشكلات . ويأتي ذلك من خلال تصميم الحملات الإعلانية للمعلن وإعداد الإعلان من الزوايا الفنية، واختيار وسائل الإعلان، ووضع الإعلانات في هذه الوسائل .</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وتحتوى وكالة الإعلان على العديد من الأفراد المتخصصين وذلك في مجالات إعلانية متعددة، مثل المتخصصين في كتابة الإعلان ، والفنيين وخبراء الوسائل الإعلانية ورجال البحوث الخاصة بالسوق، ومنتجي الإعلانات التليفزيونية، والمحاسبين .... وغيرهم</a:t>
            </a:r>
            <a:endParaRPr lang="fr-FR" sz="2400" kern="100" dirty="0">
              <a:solidFill>
                <a:srgbClr val="000000"/>
              </a:solidFill>
              <a:effectLst/>
              <a:latin typeface="Calibri" panose="020F0502020204030204" pitchFamily="34" charset="0"/>
              <a:ea typeface="Calibri" panose="020F0502020204030204" pitchFamily="34" charset="0"/>
            </a:endParaRPr>
          </a:p>
        </p:txBody>
      </p:sp>
      <p:pic>
        <p:nvPicPr>
          <p:cNvPr id="9" name="Image 8">
            <a:extLst>
              <a:ext uri="{FF2B5EF4-FFF2-40B4-BE49-F238E27FC236}">
                <a16:creationId xmlns:a16="http://schemas.microsoft.com/office/drawing/2014/main" id="{4B83F93C-252D-E32A-524C-036910AF0839}"/>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9285" y="2708008"/>
            <a:ext cx="3676850" cy="3107309"/>
          </a:xfrm>
          <a:prstGeom prst="rect">
            <a:avLst/>
          </a:prstGeom>
        </p:spPr>
      </p:pic>
    </p:spTree>
    <p:extLst>
      <p:ext uri="{BB962C8B-B14F-4D97-AF65-F5344CB8AC3E}">
        <p14:creationId xmlns:p14="http://schemas.microsoft.com/office/powerpoint/2010/main" val="276235327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87F961-B91B-1516-B4F9-5BF78541FDF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072D5DD-36EE-CC32-B449-CAFEDA75A6E9}"/>
              </a:ext>
            </a:extLst>
          </p:cNvPr>
          <p:cNvSpPr txBox="1"/>
          <p:nvPr/>
        </p:nvSpPr>
        <p:spPr>
          <a:xfrm>
            <a:off x="4470904" y="577484"/>
            <a:ext cx="7189024"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أهمية وكالات الإعلان</a:t>
            </a:r>
          </a:p>
        </p:txBody>
      </p:sp>
      <p:sp>
        <p:nvSpPr>
          <p:cNvPr id="29" name="Rectangle 28">
            <a:extLst>
              <a:ext uri="{FF2B5EF4-FFF2-40B4-BE49-F238E27FC236}">
                <a16:creationId xmlns:a16="http://schemas.microsoft.com/office/drawing/2014/main" id="{CE2F0590-C700-C207-0E98-87905BF8D08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CF434B8-5923-2884-1E45-891190E0A3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2740C2D-9FA7-4F3D-9541-61522039565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F83AC4B-0A53-DD7C-44F8-9B5CBD9AD74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67B95FE-FB1D-B645-752B-FA6D973BA031}"/>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7291E03A-B454-7F20-A741-5B3D9790771A}"/>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9" name="ZoneTexte 8">
            <a:extLst>
              <a:ext uri="{FF2B5EF4-FFF2-40B4-BE49-F238E27FC236}">
                <a16:creationId xmlns:a16="http://schemas.microsoft.com/office/drawing/2014/main" id="{CF66719F-8237-8465-E847-A8E2900FD8E0}"/>
              </a:ext>
            </a:extLst>
          </p:cNvPr>
          <p:cNvSpPr txBox="1"/>
          <p:nvPr/>
        </p:nvSpPr>
        <p:spPr>
          <a:xfrm>
            <a:off x="1333001" y="1601146"/>
            <a:ext cx="9814389" cy="4126771"/>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قد يعتقد البعض أن في الإمكان عمل الإعلان بجميع أشكاله وأنواعه دون حاجة المعلن إلى جهة متخصصة تعاونه في هذا العمل. وإذا قبلنا ذلك في حالة إعلان واحد أو الإعلان لمرة واحدة لكان من الصعب على أي منتج أو بائع أو موزع أن تتوافر لديه الخبرة والإمكانيات التي يمكن أن تتوافر في الوكالة الإعلانية. ومن هنا كان عمل الوكالة الإعلانية مهما وضروريا في بعض الأوقات لتخطيط وتنفيذ إعلان ناجح لإحدى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المنش</a:t>
            </a: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آ</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 وأصبح العمل الإعلاني عملاً متخصصاً لا تكفى فيه المعرفة السطحية أو الاجتهاد الشخصي، بل يلزم أن يقوم به من هو متخصص وفاهم تماماً لأهمية الإعلان وجدواه بالنسبة المقدمي السلع والخدمات.</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القاعدة هي أن يقوم بالعملية الإعلانية وكالة تنوب عن الشركة المعلنة وترعى مصالحها وتحمى حقوقها وتعمل على تحقيق أهدافها. فقد انتهى منذ زمن بعيد عصر الإعلان المباشر، والذي يذهب فيه المعلن إلى وسيلة الإعلان (صحيفة أو مجلة ..... إلخ) مباشرة.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103575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BD19DF-FF56-A955-56AD-5CFD085D9C8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6C6A442-9CEA-A414-494F-61611005A102}"/>
              </a:ext>
            </a:extLst>
          </p:cNvPr>
          <p:cNvSpPr txBox="1"/>
          <p:nvPr/>
        </p:nvSpPr>
        <p:spPr>
          <a:xfrm>
            <a:off x="4470904" y="577484"/>
            <a:ext cx="7189024"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أهمية وكالات الإعلان</a:t>
            </a:r>
          </a:p>
        </p:txBody>
      </p:sp>
      <p:sp>
        <p:nvSpPr>
          <p:cNvPr id="29" name="Rectangle 28">
            <a:extLst>
              <a:ext uri="{FF2B5EF4-FFF2-40B4-BE49-F238E27FC236}">
                <a16:creationId xmlns:a16="http://schemas.microsoft.com/office/drawing/2014/main" id="{C95D958F-1BE6-BAB0-3C9D-7AE6267FFC2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F459A31-FA1F-C8C8-0245-413C67704E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D5215F2-C6E7-3497-A807-1B23B664BEF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D8A47A8-7760-47C0-7E12-484D6CEA392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2" name="Rectangle 1">
            <a:extLst>
              <a:ext uri="{FF2B5EF4-FFF2-40B4-BE49-F238E27FC236}">
                <a16:creationId xmlns:a16="http://schemas.microsoft.com/office/drawing/2014/main" id="{AE5A07F5-D3C4-6AEE-C76D-56F2EE2BAC0B}"/>
              </a:ext>
            </a:extLst>
          </p:cNvPr>
          <p:cNvSpPr/>
          <p:nvPr/>
        </p:nvSpPr>
        <p:spPr>
          <a:xfrm>
            <a:off x="4287702" y="611057"/>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9" name="ZoneTexte 8">
            <a:extLst>
              <a:ext uri="{FF2B5EF4-FFF2-40B4-BE49-F238E27FC236}">
                <a16:creationId xmlns:a16="http://schemas.microsoft.com/office/drawing/2014/main" id="{32518CEA-1175-064F-A4A9-311744D79639}"/>
              </a:ext>
            </a:extLst>
          </p:cNvPr>
          <p:cNvSpPr txBox="1"/>
          <p:nvPr/>
        </p:nvSpPr>
        <p:spPr>
          <a:xfrm>
            <a:off x="1469206" y="1847158"/>
            <a:ext cx="9575446" cy="3553089"/>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فالعمل من خلال وكالة إعلان يتيح عدداً من الميزات سواء للمعلن أو الوسيلة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dirty="0"/>
          </a:p>
          <a:p>
            <a:pPr algn="just" rtl="1"/>
            <a:r>
              <a:rPr lang="ar-DZ" sz="2400" b="1" dirty="0">
                <a:solidFill>
                  <a:srgbClr val="C00000"/>
                </a:solidFill>
              </a:rPr>
              <a:t>أولا - </a:t>
            </a:r>
            <a:r>
              <a:rPr lang="ar-SA" sz="2400" b="1" dirty="0">
                <a:solidFill>
                  <a:srgbClr val="C00000"/>
                </a:solidFill>
              </a:rPr>
              <a:t>بالنسبة للمعلن</a:t>
            </a:r>
            <a:r>
              <a:rPr lang="ar-DZ" sz="2400" b="1" dirty="0">
                <a:solidFill>
                  <a:srgbClr val="C00000"/>
                </a:solidFill>
              </a:rPr>
              <a:t>:</a:t>
            </a:r>
            <a:r>
              <a:rPr lang="ar-SA" sz="2400" b="1" dirty="0">
                <a:solidFill>
                  <a:srgbClr val="C00000"/>
                </a:solidFill>
              </a:rPr>
              <a:t> </a:t>
            </a:r>
            <a:r>
              <a:rPr lang="ar-SA" sz="2400" dirty="0"/>
              <a:t>تتولى وكالة الإعلان المهام الإبداعية والفنية التي تفتقر إليها الشركات، وتقدم رؤية محايدة تساعد في تقييم الأعمال وتخطيط الحملات بموضوعية. كما تملك خبرات فنية تغني الشركة عن تكاليف إنشاء قسم فني داخلي، وتضمن وحدة الرسالة الإعلانية عبر جميع الوسائل</a:t>
            </a:r>
            <a:r>
              <a:rPr lang="fr-FR" sz="2400" dirty="0"/>
              <a:t>.</a:t>
            </a:r>
          </a:p>
          <a:p>
            <a:pPr algn="just" rtl="1"/>
            <a:r>
              <a:rPr lang="ar-SA" sz="2400" dirty="0"/>
              <a:t>وحدة الفكر خلف الحملة الإعلانية؛ فلو تصورنا أن كل وسيلة سوف تعد إعلانا للمعلن وتضع فيه كلاماً حسب هواها وعلى طريقتها؛ فإن الحملة بذلك تفقد وحدتها العضوية، وهذا بالطبع يفقدها الكثير مما يؤثر على فعاليتها.</a:t>
            </a:r>
            <a:endParaRPr lang="fr-FR" sz="2400" dirty="0"/>
          </a:p>
          <a:p>
            <a:pPr algn="just" rtl="1">
              <a:lnSpc>
                <a:spcPct val="107000"/>
              </a:lnSpc>
              <a:spcAft>
                <a:spcPts val="800"/>
              </a:spcAft>
              <a:buNone/>
            </a:pP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1393520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5A2BCE-5627-0C66-4E45-632DAE810CA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13A19448-582E-F651-9C88-D9AA6FECDE19}"/>
              </a:ext>
            </a:extLst>
          </p:cNvPr>
          <p:cNvSpPr txBox="1"/>
          <p:nvPr/>
        </p:nvSpPr>
        <p:spPr>
          <a:xfrm>
            <a:off x="4470904" y="577484"/>
            <a:ext cx="7189024"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 أهمية وكالات الإعلان</a:t>
            </a:r>
          </a:p>
        </p:txBody>
      </p:sp>
      <p:sp>
        <p:nvSpPr>
          <p:cNvPr id="29" name="Rectangle 28">
            <a:extLst>
              <a:ext uri="{FF2B5EF4-FFF2-40B4-BE49-F238E27FC236}">
                <a16:creationId xmlns:a16="http://schemas.microsoft.com/office/drawing/2014/main" id="{91F0542E-8EFB-6E57-5202-EAF813891F50}"/>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849F718-61B7-8F37-1C26-87FF6624DD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EF6680D-519F-1414-32F6-D1B008CEF9D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920F146-E97B-A028-E571-837E81A5651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2" name="Rectangle 1">
            <a:extLst>
              <a:ext uri="{FF2B5EF4-FFF2-40B4-BE49-F238E27FC236}">
                <a16:creationId xmlns:a16="http://schemas.microsoft.com/office/drawing/2014/main" id="{31A4B98B-E7B7-8FA2-642F-86A998269336}"/>
              </a:ext>
            </a:extLst>
          </p:cNvPr>
          <p:cNvSpPr/>
          <p:nvPr/>
        </p:nvSpPr>
        <p:spPr>
          <a:xfrm>
            <a:off x="4458372" y="63164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9" name="ZoneTexte 8">
            <a:extLst>
              <a:ext uri="{FF2B5EF4-FFF2-40B4-BE49-F238E27FC236}">
                <a16:creationId xmlns:a16="http://schemas.microsoft.com/office/drawing/2014/main" id="{60BD721F-1F23-C0C4-33A0-02A289A9DFC3}"/>
              </a:ext>
            </a:extLst>
          </p:cNvPr>
          <p:cNvSpPr txBox="1"/>
          <p:nvPr/>
        </p:nvSpPr>
        <p:spPr>
          <a:xfrm>
            <a:off x="5363110" y="1729868"/>
            <a:ext cx="5599347" cy="4163319"/>
          </a:xfrm>
          <a:prstGeom prst="rect">
            <a:avLst/>
          </a:prstGeom>
          <a:noFill/>
        </p:spPr>
        <p:txBody>
          <a:bodyPr wrap="square">
            <a:spAutoFit/>
          </a:bodyPr>
          <a:lstStyle/>
          <a:p>
            <a:pPr marL="342900" indent="-342900" algn="just" rtl="1">
              <a:buFont typeface="Wingdings" panose="05000000000000000000" pitchFamily="2" charset="2"/>
              <a:buChar char="§"/>
            </a:pPr>
            <a:r>
              <a:rPr lang="ar-SA" sz="2400" b="1" dirty="0"/>
              <a:t>مثال واقعي</a:t>
            </a:r>
            <a:r>
              <a:rPr lang="fr-FR" sz="2400" b="1" dirty="0"/>
              <a:t>:</a:t>
            </a:r>
            <a:r>
              <a:rPr lang="fr-FR" sz="2400" dirty="0"/>
              <a:t> </a:t>
            </a:r>
          </a:p>
          <a:p>
            <a:pPr algn="just" rtl="1"/>
            <a:r>
              <a:rPr lang="ar-SA" sz="2400" dirty="0"/>
              <a:t>تتعاون شركة اتصالات الإمارات</a:t>
            </a:r>
            <a:r>
              <a:rPr lang="fr-FR" sz="2400" dirty="0"/>
              <a:t> (</a:t>
            </a:r>
            <a:r>
              <a:rPr lang="fr-FR" sz="2400" dirty="0" err="1"/>
              <a:t>Etisalat</a:t>
            </a:r>
            <a:r>
              <a:rPr lang="fr-FR" sz="2400" dirty="0"/>
              <a:t>) </a:t>
            </a:r>
            <a:r>
              <a:rPr lang="ar-SA" sz="2400" dirty="0"/>
              <a:t>بشكل دائم مع وكالات إعلان متخصصة لتنفيذ حملاتها الكبيرة،</a:t>
            </a:r>
            <a:r>
              <a:rPr lang="ar-DZ" sz="2400" dirty="0"/>
              <a:t> </a:t>
            </a:r>
            <a:r>
              <a:rPr lang="ar-SA" sz="2400" dirty="0"/>
              <a:t>مثل حملات العروض الموسمية أو حملات الإنترنت فائق السرعة</a:t>
            </a:r>
            <a:r>
              <a:rPr lang="fr-FR" sz="2400" dirty="0"/>
              <a:t>.</a:t>
            </a:r>
            <a:r>
              <a:rPr lang="ar-SA" sz="2400" dirty="0"/>
              <a:t>فالوكالة تتولّى الإبداع والإخراج وإنتاج الإعلانات، وتقدّم نظرة خارجية تساعد الشركة على تطوير رسائلها التسويقية دون تأثير داخلي. كما تضمن أن تظهر الحملة الواحدة بنفس الهوية على التلفزيون، ووسائل التواصل الاجتماعي، واللوحات الإعلانية، مما يعزّز قوة الحملة وفعاليتها</a:t>
            </a:r>
            <a:r>
              <a:rPr lang="fr-FR" sz="2400" dirty="0"/>
              <a:t>.</a:t>
            </a:r>
          </a:p>
          <a:p>
            <a:pPr algn="just" rtl="1">
              <a:lnSpc>
                <a:spcPct val="107000"/>
              </a:lnSpc>
              <a:spcAft>
                <a:spcPts val="800"/>
              </a:spcAft>
              <a:buNone/>
            </a:pP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5" name="Graphique 4">
            <a:extLst>
              <a:ext uri="{FF2B5EF4-FFF2-40B4-BE49-F238E27FC236}">
                <a16:creationId xmlns:a16="http://schemas.microsoft.com/office/drawing/2014/main" id="{6FE743B7-9816-95A9-826F-0868F7AFD765}"/>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333001" y="1934064"/>
            <a:ext cx="3270928" cy="3270928"/>
          </a:xfrm>
          <a:prstGeom prst="rect">
            <a:avLst/>
          </a:prstGeom>
        </p:spPr>
      </p:pic>
      <p:sp>
        <p:nvSpPr>
          <p:cNvPr id="7" name="ZoneTexte 6">
            <a:extLst>
              <a:ext uri="{FF2B5EF4-FFF2-40B4-BE49-F238E27FC236}">
                <a16:creationId xmlns:a16="http://schemas.microsoft.com/office/drawing/2014/main" id="{6F1E7E42-92D9-E669-B741-13FD36B39627}"/>
              </a:ext>
            </a:extLst>
          </p:cNvPr>
          <p:cNvSpPr txBox="1"/>
          <p:nvPr/>
        </p:nvSpPr>
        <p:spPr>
          <a:xfrm>
            <a:off x="100172" y="5382365"/>
            <a:ext cx="6097712" cy="400110"/>
          </a:xfrm>
          <a:prstGeom prst="rect">
            <a:avLst/>
          </a:prstGeom>
          <a:noFill/>
        </p:spPr>
        <p:txBody>
          <a:bodyPr wrap="square">
            <a:spAutoFit/>
          </a:bodyPr>
          <a:lstStyle/>
          <a:p>
            <a:r>
              <a:rPr lang="fr-FR" sz="2000" b="1" dirty="0"/>
              <a:t>https://www.etisalat.ae/ar/etisalat-corporation.html</a:t>
            </a:r>
          </a:p>
        </p:txBody>
      </p:sp>
    </p:spTree>
    <p:extLst>
      <p:ext uri="{BB962C8B-B14F-4D97-AF65-F5344CB8AC3E}">
        <p14:creationId xmlns:p14="http://schemas.microsoft.com/office/powerpoint/2010/main" val="212370994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93C29A-7696-ECD5-CF0B-E554907D66B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EBEF12EE-EB2E-1528-BE2F-83030653D116}"/>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أهمية وكالات الإعلان</a:t>
            </a:r>
          </a:p>
        </p:txBody>
      </p:sp>
      <p:sp>
        <p:nvSpPr>
          <p:cNvPr id="29" name="Rectangle 28">
            <a:extLst>
              <a:ext uri="{FF2B5EF4-FFF2-40B4-BE49-F238E27FC236}">
                <a16:creationId xmlns:a16="http://schemas.microsoft.com/office/drawing/2014/main" id="{8ABC48C7-E1A2-231E-4FB2-5582C5044B4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D0A8BDD-65F8-D91A-3DCA-FF47A23264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E549C3B9-7A74-F5E2-CCEF-9B343CE6B9D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00C3A5F-D3E1-175B-1624-927368BE44E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2" name="Rectangle 1">
            <a:extLst>
              <a:ext uri="{FF2B5EF4-FFF2-40B4-BE49-F238E27FC236}">
                <a16:creationId xmlns:a16="http://schemas.microsoft.com/office/drawing/2014/main" id="{3EDDE409-01C1-766B-29B1-DD2FE0A6ED09}"/>
              </a:ext>
            </a:extLst>
          </p:cNvPr>
          <p:cNvSpPr/>
          <p:nvPr/>
        </p:nvSpPr>
        <p:spPr>
          <a:xfrm>
            <a:off x="4470904" y="631643"/>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7" name="ZoneTexte 6">
            <a:extLst>
              <a:ext uri="{FF2B5EF4-FFF2-40B4-BE49-F238E27FC236}">
                <a16:creationId xmlns:a16="http://schemas.microsoft.com/office/drawing/2014/main" id="{0B80346A-816C-9197-0FE0-0718FFCBE3D5}"/>
              </a:ext>
            </a:extLst>
          </p:cNvPr>
          <p:cNvSpPr txBox="1"/>
          <p:nvPr/>
        </p:nvSpPr>
        <p:spPr>
          <a:xfrm>
            <a:off x="1921267" y="1729868"/>
            <a:ext cx="9100185" cy="3834191"/>
          </a:xfrm>
          <a:prstGeom prst="rect">
            <a:avLst/>
          </a:prstGeom>
          <a:noFill/>
        </p:spPr>
        <p:txBody>
          <a:bodyPr wrap="square">
            <a:spAutoFit/>
          </a:bodyPr>
          <a:lstStyle/>
          <a:p>
            <a:pPr algn="just" rtl="1">
              <a:lnSpc>
                <a:spcPct val="107000"/>
              </a:lnSpc>
              <a:spcAft>
                <a:spcPts val="800"/>
              </a:spcAft>
              <a:buNone/>
            </a:pP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ب </a:t>
            </a:r>
            <a:r>
              <a:rPr lang="fr-FR"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 - </a:t>
            </a:r>
            <a:r>
              <a:rPr lang="ar-SA" sz="2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بالنسبة للوسيلة :</a:t>
            </a:r>
            <a:endParaRPr lang="fr-FR" sz="2400" b="1" kern="100" dirty="0">
              <a:solidFill>
                <a:srgbClr val="FF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07000"/>
              </a:lnSpc>
              <a:spcAft>
                <a:spcPts val="800"/>
              </a:spcAft>
              <a:buFont typeface="Wingdings" panose="05000000000000000000" pitchFamily="2" charset="2"/>
              <a:buChar char="§"/>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تقليل المخاطرة المالية بالنسبة للوسيلة فوكالة الإعلان ملزمة. يدفع مقابل المساحات والأوقات الإعلانية للوسائل بصرف النظر عن</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الوضع المالي للمعلن. والجدير بالذكر أن مشكلة التحصيل هي أكبر مشكلة تعانى منها وسائل الإعلان عندما تتعامل مباشرة مع العميل. الأمر الذي يكلفها الكثير من المال والجهد والدخول في منازعات قانونية مع العملاء.</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07000"/>
              </a:lnSpc>
              <a:spcAft>
                <a:spcPts val="800"/>
              </a:spcAft>
              <a:buFont typeface="Wingdings" panose="05000000000000000000" pitchFamily="2" charset="2"/>
              <a:buChar char="§"/>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توفير كافة نفقات البيع أو التقليل منها؛ فيمكن لمجلة ما الاستعانة بموظف واحد أو اثنين في قسم بيع المساحات الإعلانية بها والاعتماد على الوكالات وذلك بدلاً من توظيف ٥٠ – ٦٠ بائعاً بهذا القسم بما في ذلك مرتبات وتأمينات وأعباء إدارية وغيرها.</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6182026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13BA32-F7F5-4BE1-3B27-97761F7C844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DDB4352-73E7-2919-696A-96BC76EC781E}"/>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 أهمية وكالات الإعلان</a:t>
            </a:r>
          </a:p>
        </p:txBody>
      </p:sp>
      <p:sp>
        <p:nvSpPr>
          <p:cNvPr id="29" name="Rectangle 28">
            <a:extLst>
              <a:ext uri="{FF2B5EF4-FFF2-40B4-BE49-F238E27FC236}">
                <a16:creationId xmlns:a16="http://schemas.microsoft.com/office/drawing/2014/main" id="{E31B5A68-C1DE-6F37-3209-72B18EBFDBD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9E96A75-31BF-D146-8C97-618E8B66C25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878345E-1B7D-38CD-FE90-D13787497F1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D6F29630-9AED-5F4F-7815-8FFFF22D973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2" name="Rectangle 1">
            <a:extLst>
              <a:ext uri="{FF2B5EF4-FFF2-40B4-BE49-F238E27FC236}">
                <a16:creationId xmlns:a16="http://schemas.microsoft.com/office/drawing/2014/main" id="{89B3FBD0-8919-7DE2-481A-ABAABD801C07}"/>
              </a:ext>
            </a:extLst>
          </p:cNvPr>
          <p:cNvSpPr/>
          <p:nvPr/>
        </p:nvSpPr>
        <p:spPr>
          <a:xfrm>
            <a:off x="4451783" y="690288"/>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03</a:t>
            </a:r>
          </a:p>
        </p:txBody>
      </p:sp>
      <p:sp>
        <p:nvSpPr>
          <p:cNvPr id="5" name="ZoneTexte 4">
            <a:extLst>
              <a:ext uri="{FF2B5EF4-FFF2-40B4-BE49-F238E27FC236}">
                <a16:creationId xmlns:a16="http://schemas.microsoft.com/office/drawing/2014/main" id="{2270543A-474A-EE71-8D3A-0AD2335290EA}"/>
              </a:ext>
            </a:extLst>
          </p:cNvPr>
          <p:cNvSpPr txBox="1"/>
          <p:nvPr/>
        </p:nvSpPr>
        <p:spPr>
          <a:xfrm>
            <a:off x="4904152" y="1847158"/>
            <a:ext cx="6097712" cy="373159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تحسين مستوى الإنتاج الفني للإعلانات دون نفقات كبيرة على ذلك من جانب الوسيلة، فلا شك أن الإعلانات التي تعدها الوكالات أقوى وأجمل فنياً من الإعلانات التي يتم إعدادها في القسم الفني للصحيفة أو المجلة الأمر الذي من شأنه رفع المستوى الفني للإعلانات، وبالتالي الشكل العام في هذه الوسيلة.</a:t>
            </a:r>
            <a:endParaRPr lang="fr-FR" sz="24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endParaRPr>
          </a:p>
          <a:p>
            <a:pPr marL="342900" indent="-342900" algn="just" rtl="1">
              <a:lnSpc>
                <a:spcPct val="107000"/>
              </a:lnSpc>
              <a:spcAft>
                <a:spcPts val="800"/>
              </a:spcAft>
              <a:buFont typeface="Wingdings" panose="05000000000000000000" pitchFamily="2" charset="2"/>
              <a:buChar char="§"/>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عندما تتحمل الوكالة أعباء الحجز فهي توفر بذلك جانباً إدارياً هاماً على الوسيلة؛ وتصبح الوكالة هي المسئولة عن متابعة الحجز وإعداد المادة والتنسيق مع مختلف الأجهزة.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 6">
            <a:extLst>
              <a:ext uri="{FF2B5EF4-FFF2-40B4-BE49-F238E27FC236}">
                <a16:creationId xmlns:a16="http://schemas.microsoft.com/office/drawing/2014/main" id="{28646303-8D19-DBF0-4D23-CED5715DFF64}"/>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25390" y="1847158"/>
            <a:ext cx="4614681" cy="4017272"/>
          </a:xfrm>
          <a:prstGeom prst="rect">
            <a:avLst/>
          </a:prstGeom>
        </p:spPr>
      </p:pic>
    </p:spTree>
    <p:extLst>
      <p:ext uri="{BB962C8B-B14F-4D97-AF65-F5344CB8AC3E}">
        <p14:creationId xmlns:p14="http://schemas.microsoft.com/office/powerpoint/2010/main" val="93512084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A799F5-F6F6-2538-2443-CF7401CED03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8A89855-BBEF-0C41-724E-ED04580ADE9F}"/>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معايير </a:t>
            </a:r>
            <a:r>
              <a:rPr lang="ar-DZ" sz="3200" b="1" dirty="0" err="1">
                <a:solidFill>
                  <a:srgbClr val="00B0F0"/>
                </a:solidFill>
                <a:latin typeface="Alexandria" charset="0"/>
                <a:cs typeface="Alexandria" charset="0"/>
              </a:rPr>
              <a:t>إختيار</a:t>
            </a:r>
            <a:r>
              <a:rPr lang="ar-DZ" sz="3200" b="1" dirty="0">
                <a:solidFill>
                  <a:srgbClr val="00B0F0"/>
                </a:solidFill>
                <a:latin typeface="Alexandria" charset="0"/>
                <a:cs typeface="Alexandria" charset="0"/>
              </a:rPr>
              <a:t> الوكالة الإعلانية</a:t>
            </a:r>
          </a:p>
        </p:txBody>
      </p:sp>
      <p:sp>
        <p:nvSpPr>
          <p:cNvPr id="29" name="Rectangle 28">
            <a:extLst>
              <a:ext uri="{FF2B5EF4-FFF2-40B4-BE49-F238E27FC236}">
                <a16:creationId xmlns:a16="http://schemas.microsoft.com/office/drawing/2014/main" id="{77CA075D-E053-42A9-482F-AA62A3A0641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DB92EE7-2800-9E38-295E-6CB0AAB07CC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817C896-D876-5F04-C65E-2F43E5EA244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4C21AFD-E87A-04BE-B4C7-C4640E88C72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2ECE49D6-D25B-6FD9-B8E8-ED50D6F33B20}"/>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A4E4227F-3B61-1DE2-D3C8-BB59617EEE6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ea typeface="Roboto Light" panose="02000000000000000000" pitchFamily="2" charset="0"/>
              </a:rPr>
              <a:t>04</a:t>
            </a:r>
            <a:endParaRPr lang="ar-DZ" sz="3200" b="1" dirty="0">
              <a:ea typeface="Roboto Light" panose="02000000000000000000" pitchFamily="2" charset="0"/>
            </a:endParaRPr>
          </a:p>
        </p:txBody>
      </p:sp>
      <p:sp>
        <p:nvSpPr>
          <p:cNvPr id="14" name="ZoneTexte 13">
            <a:extLst>
              <a:ext uri="{FF2B5EF4-FFF2-40B4-BE49-F238E27FC236}">
                <a16:creationId xmlns:a16="http://schemas.microsoft.com/office/drawing/2014/main" id="{160C355D-BB1B-EB01-CC27-7896653BD18C}"/>
              </a:ext>
            </a:extLst>
          </p:cNvPr>
          <p:cNvSpPr txBox="1"/>
          <p:nvPr/>
        </p:nvSpPr>
        <p:spPr>
          <a:xfrm>
            <a:off x="3010329" y="1500336"/>
            <a:ext cx="8180797" cy="4894417"/>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عندما يقوم المعلن باختيار إحدى الوكالات الإعلانية فإن هذا الاختيار لا بد وأن يكون مبنياً على مجموعة من المعايير. ومن أهم هذه المعايير التي تستخدم في اختيار الوكالة الإعلانية ما يلي:</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Font typeface="+mj-lt"/>
              <a:buAutoNum type="arabicPeriod"/>
            </a:pP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قدرة الوكالة على الخلق والابتكار</a:t>
            </a:r>
            <a:r>
              <a:rPr lang="ar-DZ"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buNone/>
            </a:pPr>
            <a:r>
              <a:rPr lang="ar-SA" sz="2400" dirty="0">
                <a:effectLst/>
                <a:latin typeface="Times New Roman" panose="02020603050405020304" pitchFamily="18" charset="0"/>
                <a:ea typeface="Times New Roman" panose="02020603050405020304" pitchFamily="18" charset="0"/>
              </a:rPr>
              <a:t>يُعدّ الإبداع في تصميم الحملات الإعلانية أهم معيار عند اختيار وكالة الإعلان، خصوصًا عندما يكون المنتج مشابهًا لمنتجات منافسة ولا يملك ميزة واضحة. هنا تصبح الحملة المبتكرة هي مصدر التميز. ويمكن تقييم الوكالة من خلال أعمالها السابقة وأعمال الفريق الذي سينفّذ الحملة فعليًا</a:t>
            </a:r>
            <a:r>
              <a:rPr lang="fr-FR" sz="2400" dirty="0">
                <a:effectLst/>
                <a:latin typeface="Times New Roman" panose="02020603050405020304" pitchFamily="18" charset="0"/>
                <a:ea typeface="Times New Roman" panose="02020603050405020304" pitchFamily="18" charset="0"/>
              </a:rPr>
              <a:t>.</a:t>
            </a:r>
          </a:p>
          <a:p>
            <a:pPr marL="342900" indent="-342900" algn="just" rtl="1">
              <a:buFont typeface="Wingdings" panose="05000000000000000000" pitchFamily="2" charset="2"/>
              <a:buChar char="§"/>
            </a:pPr>
            <a:r>
              <a:rPr lang="ar-SA" sz="2400" b="1" dirty="0">
                <a:effectLst/>
                <a:latin typeface="Times New Roman" panose="02020603050405020304" pitchFamily="18" charset="0"/>
                <a:ea typeface="Times New Roman" panose="02020603050405020304" pitchFamily="18" charset="0"/>
              </a:rPr>
              <a:t>مثال واقعي</a:t>
            </a:r>
            <a:r>
              <a:rPr lang="fr-FR" sz="2400" b="1" dirty="0">
                <a:effectLst/>
                <a:latin typeface="Times New Roman" panose="02020603050405020304" pitchFamily="18" charset="0"/>
                <a:ea typeface="Times New Roman" panose="02020603050405020304" pitchFamily="18" charset="0"/>
              </a:rPr>
              <a:t>:</a:t>
            </a:r>
            <a:r>
              <a:rPr lang="fr-FR" sz="240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في سوق مساحيق الغسيل ب</a:t>
            </a:r>
            <a:r>
              <a:rPr lang="ar-DZ" sz="2400" dirty="0">
                <a:effectLst/>
                <a:latin typeface="Times New Roman" panose="02020603050405020304" pitchFamily="18" charset="0"/>
                <a:ea typeface="Times New Roman" panose="02020603050405020304" pitchFamily="18" charset="0"/>
              </a:rPr>
              <a:t>دول الخليج</a:t>
            </a:r>
            <a:r>
              <a:rPr lang="ar-SA" sz="2400" dirty="0">
                <a:effectLst/>
                <a:latin typeface="Times New Roman" panose="02020603050405020304" pitchFamily="18" charset="0"/>
                <a:ea typeface="Times New Roman" panose="02020603050405020304" pitchFamily="18" charset="0"/>
              </a:rPr>
              <a:t>، تعتمد </a:t>
            </a:r>
            <a:r>
              <a:rPr lang="ar-EG" sz="2400" dirty="0"/>
              <a:t> </a:t>
            </a:r>
            <a:r>
              <a:rPr lang="ar-DZ" sz="2400" dirty="0"/>
              <a:t>شركة</a:t>
            </a:r>
            <a:r>
              <a:rPr lang="ar-EG" b="1" dirty="0"/>
              <a:t>  </a:t>
            </a:r>
            <a:r>
              <a:rPr lang="ar-DZ" sz="2400" b="1" dirty="0"/>
              <a:t>آ</a:t>
            </a:r>
            <a:r>
              <a:rPr lang="ar-EG" sz="2400" dirty="0"/>
              <a:t>ريال </a:t>
            </a:r>
            <a:r>
              <a:rPr lang="fr-FR" sz="2400" dirty="0"/>
              <a:t>Ariel</a:t>
            </a:r>
            <a:endParaRPr lang="fr-FR" dirty="0"/>
          </a:p>
          <a:p>
            <a:pPr algn="just" rtl="1"/>
            <a:r>
              <a:rPr lang="ar-DZ" sz="2400" dirty="0"/>
              <a:t> </a:t>
            </a:r>
            <a:r>
              <a:rPr lang="ar-SA" sz="2400" dirty="0">
                <a:effectLst/>
                <a:latin typeface="Times New Roman" panose="02020603050405020304" pitchFamily="18" charset="0"/>
                <a:ea typeface="Times New Roman" panose="02020603050405020304" pitchFamily="18" charset="0"/>
              </a:rPr>
              <a:t>على وكالات إعلانية تقدّم أفكارًا مبتكرة تُبرز منتجها وسط منافسة قوية، مثل حملات “دع الأطفال يتّسخون ليتعلموا”، التي منحت العلامة ميزة واضحة رغم تشابه المنتجات</a:t>
            </a:r>
            <a:r>
              <a:rPr lang="fr-FR" sz="2400" dirty="0">
                <a:effectLst/>
                <a:latin typeface="Times New Roman" panose="02020603050405020304" pitchFamily="18" charset="0"/>
                <a:ea typeface="Times New Roman" panose="02020603050405020304" pitchFamily="18" charset="0"/>
              </a:rPr>
              <a:t>.</a:t>
            </a:r>
          </a:p>
        </p:txBody>
      </p:sp>
    </p:spTree>
    <p:extLst>
      <p:ext uri="{BB962C8B-B14F-4D97-AF65-F5344CB8AC3E}">
        <p14:creationId xmlns:p14="http://schemas.microsoft.com/office/powerpoint/2010/main" val="184690278"/>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03B934-3710-3894-28B8-2710459F1E4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EA84AF3-6EE8-F90A-9CD7-F0B4C9CE8BA7}"/>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معايير </a:t>
            </a:r>
            <a:r>
              <a:rPr lang="ar-DZ" sz="3200" b="1" dirty="0" err="1">
                <a:solidFill>
                  <a:srgbClr val="00B0F0"/>
                </a:solidFill>
                <a:latin typeface="Alexandria" charset="0"/>
                <a:cs typeface="Alexandria" charset="0"/>
              </a:rPr>
              <a:t>إختيار</a:t>
            </a:r>
            <a:r>
              <a:rPr lang="ar-DZ" sz="3200" b="1" dirty="0">
                <a:solidFill>
                  <a:srgbClr val="00B0F0"/>
                </a:solidFill>
                <a:latin typeface="Alexandria" charset="0"/>
                <a:cs typeface="Alexandria" charset="0"/>
              </a:rPr>
              <a:t> الوكالة الإعلانية</a:t>
            </a:r>
          </a:p>
        </p:txBody>
      </p:sp>
      <p:sp>
        <p:nvSpPr>
          <p:cNvPr id="29" name="Rectangle 28">
            <a:extLst>
              <a:ext uri="{FF2B5EF4-FFF2-40B4-BE49-F238E27FC236}">
                <a16:creationId xmlns:a16="http://schemas.microsoft.com/office/drawing/2014/main" id="{A41EB48E-4529-48A5-1D9C-C74DCC45950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FBD7F620-974C-849E-0A5C-DAD8200123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208645D-A63D-10B4-A818-2E5559BC1BE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B54451A6-E7E3-803A-9241-3F4A6B4359D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F9EB54B-2F47-3CE2-B576-F498A73C4233}"/>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7E0B73E8-CD86-533D-4927-7874147FCA0E}"/>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ea typeface="Roboto Light" panose="02000000000000000000" pitchFamily="2" charset="0"/>
              </a:rPr>
              <a:t>04</a:t>
            </a:r>
            <a:endParaRPr lang="ar-DZ" sz="3200" b="1" dirty="0">
              <a:ea typeface="Roboto Light" panose="02000000000000000000" pitchFamily="2" charset="0"/>
            </a:endParaRPr>
          </a:p>
        </p:txBody>
      </p:sp>
      <p:sp>
        <p:nvSpPr>
          <p:cNvPr id="5" name="ZoneTexte 4">
            <a:extLst>
              <a:ext uri="{FF2B5EF4-FFF2-40B4-BE49-F238E27FC236}">
                <a16:creationId xmlns:a16="http://schemas.microsoft.com/office/drawing/2014/main" id="{0D5CE62E-60BB-B5E3-D1C0-E0E8DD2CAF1B}"/>
              </a:ext>
            </a:extLst>
          </p:cNvPr>
          <p:cNvSpPr txBox="1"/>
          <p:nvPr/>
        </p:nvSpPr>
        <p:spPr>
          <a:xfrm>
            <a:off x="2137025" y="1770593"/>
            <a:ext cx="8684231" cy="3336426"/>
          </a:xfrm>
          <a:prstGeom prst="rect">
            <a:avLst/>
          </a:prstGeom>
          <a:noFill/>
        </p:spPr>
        <p:txBody>
          <a:bodyPr wrap="square">
            <a:spAutoFit/>
          </a:bodyPr>
          <a:lstStyle/>
          <a:p>
            <a:pPr algn="just" rtl="1">
              <a:lnSpc>
                <a:spcPct val="107000"/>
              </a:lnSpc>
              <a:spcAft>
                <a:spcPts val="800"/>
              </a:spcAft>
              <a:buNone/>
            </a:pP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2</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حجم الوكالة الإعلانية</a:t>
            </a:r>
            <a:r>
              <a:rPr lang="ar-DZ"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إِ</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 حجم الوكالة الإعلانية التي يقوم المعلن باختيارها لا بد</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وأن يتناسب مع النفقات الإعلانية للمعلن. ويعود ذلك إلى أن المعلن عليه أن يختار حجم الوكالة الذي يسمح بتقديم خدمات وخبرات في ميدان الإعلان تتناسب وحجم المخصصات الإعلانية لدى المعلن. وقد يصل الأمر إلى أن تتولى وكالات مختلفة الإعلان عن المنتجات المختلفة للمعلن وفقا لحجم الإنفاق الإعلاني المتوقع على كل منتج من هذه المنتجات. فالمنتجات التي ينفق عليها مبالغ إعلانية كبيرة تميل إلى أن تسند إلى وكالات إعلانية ذات حجم كبير والعكس صحيح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3415627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162F7F-33D0-1742-B368-7809ECFC6491}"/>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CA31002-5247-5FBE-131E-28DD155214BA}"/>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معايير </a:t>
            </a:r>
            <a:r>
              <a:rPr lang="ar-DZ" sz="3200" b="1" dirty="0" err="1">
                <a:solidFill>
                  <a:srgbClr val="00B0F0"/>
                </a:solidFill>
                <a:latin typeface="Alexandria" charset="0"/>
                <a:cs typeface="Alexandria" charset="0"/>
              </a:rPr>
              <a:t>إختيار</a:t>
            </a:r>
            <a:r>
              <a:rPr lang="ar-DZ" sz="3200" b="1" dirty="0">
                <a:solidFill>
                  <a:srgbClr val="00B0F0"/>
                </a:solidFill>
                <a:latin typeface="Alexandria" charset="0"/>
                <a:cs typeface="Alexandria" charset="0"/>
              </a:rPr>
              <a:t> الوكالة الإعلانية</a:t>
            </a:r>
          </a:p>
        </p:txBody>
      </p:sp>
      <p:sp>
        <p:nvSpPr>
          <p:cNvPr id="29" name="Rectangle 28">
            <a:extLst>
              <a:ext uri="{FF2B5EF4-FFF2-40B4-BE49-F238E27FC236}">
                <a16:creationId xmlns:a16="http://schemas.microsoft.com/office/drawing/2014/main" id="{D7E07592-81C1-1E7E-3BA9-7764F1A10157}"/>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684933A-FCDB-453C-A325-E88D610DDC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11B0D732-17FA-B2C7-EC0A-2316DCB9BD9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72095048-1F99-3109-C9D3-C8AAD684F7C7}"/>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E1A9164C-5FEA-31DF-2809-6468169D6104}"/>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C0905A94-9691-16CD-D823-B92F0601A6B1}"/>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ea typeface="Roboto Light" panose="02000000000000000000" pitchFamily="2" charset="0"/>
              </a:rPr>
              <a:t>04</a:t>
            </a:r>
            <a:endParaRPr lang="ar-DZ" sz="3200" b="1" dirty="0">
              <a:ea typeface="Roboto Light" panose="02000000000000000000" pitchFamily="2" charset="0"/>
            </a:endParaRPr>
          </a:p>
        </p:txBody>
      </p:sp>
      <p:sp>
        <p:nvSpPr>
          <p:cNvPr id="12" name="ZoneTexte 11">
            <a:extLst>
              <a:ext uri="{FF2B5EF4-FFF2-40B4-BE49-F238E27FC236}">
                <a16:creationId xmlns:a16="http://schemas.microsoft.com/office/drawing/2014/main" id="{F4F69C3E-67D2-7108-CA26-B2A547C46687}"/>
              </a:ext>
            </a:extLst>
          </p:cNvPr>
          <p:cNvSpPr txBox="1"/>
          <p:nvPr/>
        </p:nvSpPr>
        <p:spPr>
          <a:xfrm>
            <a:off x="1384014" y="1910622"/>
            <a:ext cx="9423971" cy="3430170"/>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يعكس حجم الوكالة جانبًا اقتصاديًّا مهمًّا، إذ تعتمد على هامش ربح قد يصل إلى 20%، وتستفيد الوكالات الكبيرة من توزيع تكلفتها الثابتة على عملاء كبار، ما يجعل الحسابات الصغيرة أقل ربحية. ومع ذلك، أثبتت وكالات صغيرة نجاحها بفضل تعاونها مع خبرات خارجية واعتمادها مبادئ الاتصالات التسويقية المتكاملة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(IMC)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لتقديم خدمات فعّالة دون حجم ضخم</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ar-DZ"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endParaRPr lang="ar-DZ"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endParaRPr>
          </a:p>
          <a:p>
            <a:pPr marL="342900" indent="-342900" algn="just" rtl="1">
              <a:lnSpc>
                <a:spcPct val="107000"/>
              </a:lnSpc>
              <a:spcAft>
                <a:spcPts val="800"/>
              </a:spcAft>
              <a:buFont typeface="Wingdings" panose="05000000000000000000" pitchFamily="2" charset="2"/>
              <a:buChar char="§"/>
            </a:pP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مثال واقعي</a:t>
            </a:r>
            <a:r>
              <a:rPr lang="fr-FR" sz="24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ar-DZ" sz="2400" b="1"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كثير من الشركات الناشئة في الخليج تلجأ إلى وكالات صغيرة مثل</a:t>
            </a: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DZ"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Mojo</a:t>
            </a:r>
            <a:r>
              <a:rPr lang="ar-DZ"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في دبي، التي رغم حجمها المحدود قدّمت حملات ناجحة عبر التعاون مع فرق إنتاج مستقلة وتبنّي منهج الاتصالات المتكاملة، مما جعلها منافسًا قويًا لوكالات كبرى</a:t>
            </a:r>
            <a:r>
              <a:rPr lang="fr-FR"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fr-FR"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8845728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31AB33-D1A9-C208-A623-BA7F38E2A43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F8526F4-CD90-4306-F96E-57721825A354}"/>
              </a:ext>
            </a:extLst>
          </p:cNvPr>
          <p:cNvSpPr txBox="1"/>
          <p:nvPr/>
        </p:nvSpPr>
        <p:spPr>
          <a:xfrm>
            <a:off x="4470904" y="577484"/>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معايير </a:t>
            </a:r>
            <a:r>
              <a:rPr lang="ar-DZ" sz="3200" b="1" dirty="0" err="1">
                <a:solidFill>
                  <a:srgbClr val="00B0F0"/>
                </a:solidFill>
                <a:latin typeface="Alexandria" charset="0"/>
                <a:cs typeface="Alexandria" charset="0"/>
              </a:rPr>
              <a:t>إختيار</a:t>
            </a:r>
            <a:r>
              <a:rPr lang="ar-DZ" sz="3200" b="1" dirty="0">
                <a:solidFill>
                  <a:srgbClr val="00B0F0"/>
                </a:solidFill>
                <a:latin typeface="Alexandria" charset="0"/>
                <a:cs typeface="Alexandria" charset="0"/>
              </a:rPr>
              <a:t> الوكالة الإعلانية</a:t>
            </a:r>
          </a:p>
        </p:txBody>
      </p:sp>
      <p:sp>
        <p:nvSpPr>
          <p:cNvPr id="29" name="Rectangle 28">
            <a:extLst>
              <a:ext uri="{FF2B5EF4-FFF2-40B4-BE49-F238E27FC236}">
                <a16:creationId xmlns:a16="http://schemas.microsoft.com/office/drawing/2014/main" id="{403676EF-7619-492E-1CE7-FCC4B1F888BF}"/>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E788C642-8A8F-F3B1-2613-BDD154D316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3EC4AF2-C754-2261-8E76-EA9CA184CEE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F8A9DFB-7CAA-806F-7409-34ED236C944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6AC3E46-BA7D-F6B0-E92D-425D290B142B}"/>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A5A3C309-CF87-E785-4964-68FA80544B7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3200" b="1" dirty="0">
                <a:ea typeface="Roboto Light" panose="02000000000000000000" pitchFamily="2" charset="0"/>
              </a:rPr>
              <a:t>04</a:t>
            </a:r>
            <a:endParaRPr lang="ar-DZ" sz="3200" b="1" dirty="0">
              <a:ea typeface="Roboto Light" panose="02000000000000000000" pitchFamily="2" charset="0"/>
            </a:endParaRPr>
          </a:p>
        </p:txBody>
      </p:sp>
      <p:sp>
        <p:nvSpPr>
          <p:cNvPr id="9" name="ZoneTexte 8">
            <a:extLst>
              <a:ext uri="{FF2B5EF4-FFF2-40B4-BE49-F238E27FC236}">
                <a16:creationId xmlns:a16="http://schemas.microsoft.com/office/drawing/2014/main" id="{420294F2-5B56-B3EB-9077-BDECE604F887}"/>
              </a:ext>
            </a:extLst>
          </p:cNvPr>
          <p:cNvSpPr txBox="1"/>
          <p:nvPr/>
        </p:nvSpPr>
        <p:spPr>
          <a:xfrm>
            <a:off x="4082496" y="1655609"/>
            <a:ext cx="6870692" cy="4756302"/>
          </a:xfrm>
          <a:prstGeom prst="rect">
            <a:avLst/>
          </a:prstGeom>
          <a:noFill/>
        </p:spPr>
        <p:txBody>
          <a:bodyPr wrap="square">
            <a:spAutoFit/>
          </a:bodyPr>
          <a:lstStyle/>
          <a:p>
            <a:pPr lvl="0" algn="just" rtl="1">
              <a:lnSpc>
                <a:spcPct val="107000"/>
              </a:lnSpc>
              <a:spcAft>
                <a:spcPts val="800"/>
              </a:spcAft>
              <a:buSzPts val="1200"/>
            </a:pPr>
            <a:r>
              <a:rPr lang="ar-DZ"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3- </a:t>
            </a: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طبيعة العملاء الحاليين للوكالة: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إن طبيعة العملاء الذين يتعاملون مع الوكالة تعكس إلى درجة كبيرة حجمها، كما تعكس أيضاً خبراتها السابقة والحالية مع المنتجات المختلفة، كذلك فإن معرفة العملاء الذين تعمل معهم الوكالة تكون باعثة على اطمئنان المعلن لثقته في السمعة الطيبة للوكالة وارتياح الشركات لجودة العمل الإعلاني الناتج عنها.</a:t>
            </a:r>
            <a:endPar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مثال واقعي:</a:t>
            </a:r>
            <a:r>
              <a:rPr lang="ar-DZ"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EG" sz="2400" dirty="0"/>
              <a:t>وكالة </a:t>
            </a:r>
            <a:r>
              <a:rPr lang="ar-DZ" sz="2400" dirty="0"/>
              <a:t>"</a:t>
            </a:r>
            <a:r>
              <a:rPr lang="fr-FR" sz="2400" dirty="0"/>
              <a:t>Impact BBDO </a:t>
            </a:r>
            <a:r>
              <a:rPr lang="ar-EG" sz="2400" dirty="0"/>
              <a:t>السعودية</a:t>
            </a:r>
            <a:r>
              <a:rPr lang="ar-DZ" sz="2400" dirty="0"/>
              <a:t>"</a:t>
            </a:r>
            <a:r>
              <a:rPr lang="ar-EG" sz="2400" dirty="0"/>
              <a:t> تتعامل مع عملاء كبار مثل</a:t>
            </a:r>
            <a:r>
              <a:rPr lang="ar-DZ" sz="2400" dirty="0"/>
              <a:t>: شركتي الصناعات </a:t>
            </a:r>
            <a:r>
              <a:rPr lang="ar-EG" sz="2400" dirty="0" err="1"/>
              <a:t>البتروكي</a:t>
            </a:r>
            <a:r>
              <a:rPr lang="ar-DZ" sz="2400" dirty="0"/>
              <a:t>ماوية :</a:t>
            </a:r>
            <a:r>
              <a:rPr lang="ar-EG" sz="3200" dirty="0"/>
              <a:t> </a:t>
            </a:r>
            <a:r>
              <a:rPr lang="ar-EG" sz="2400" dirty="0"/>
              <a:t>ساب</a:t>
            </a:r>
            <a:r>
              <a:rPr lang="ar-DZ" sz="2400" dirty="0"/>
              <a:t>ي</a:t>
            </a:r>
            <a:r>
              <a:rPr lang="ar-EG" sz="2400" dirty="0"/>
              <a:t>ك </a:t>
            </a:r>
            <a:r>
              <a:rPr lang="fr-FR" sz="2400" dirty="0"/>
              <a:t>SABIC) </a:t>
            </a:r>
            <a:r>
              <a:rPr lang="ar-DZ" sz="2400" dirty="0"/>
              <a:t> </a:t>
            </a:r>
            <a:r>
              <a:rPr lang="ar-EG" sz="2400" dirty="0"/>
              <a:t>و</a:t>
            </a:r>
            <a:r>
              <a:rPr lang="ar-DZ" sz="2400" dirty="0"/>
              <a:t> </a:t>
            </a:r>
            <a:r>
              <a:rPr lang="ar-EG" sz="2400" dirty="0"/>
              <a:t>بيبسيكو</a:t>
            </a:r>
            <a:r>
              <a:rPr lang="ar-DZ" sz="2400" dirty="0"/>
              <a:t>)</a:t>
            </a:r>
            <a:r>
              <a:rPr lang="ar-EG" sz="2400" dirty="0"/>
              <a:t> في حملاتها داخل المملكة، مما يعكس حجم الوكالة وخبرتها الطويلة، ويمنح المعلنين ثقة أكبر في جودة أعمالها الإبداعية وقدرتها على إدارة حملات كبرى بنجاح.</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ZoneTexte 13">
            <a:extLst>
              <a:ext uri="{FF2B5EF4-FFF2-40B4-BE49-F238E27FC236}">
                <a16:creationId xmlns:a16="http://schemas.microsoft.com/office/drawing/2014/main" id="{5958765E-04FE-DB74-4B6D-80AF79B7795B}"/>
              </a:ext>
            </a:extLst>
          </p:cNvPr>
          <p:cNvSpPr txBox="1"/>
          <p:nvPr/>
        </p:nvSpPr>
        <p:spPr>
          <a:xfrm>
            <a:off x="994460" y="4697364"/>
            <a:ext cx="3088036" cy="400110"/>
          </a:xfrm>
          <a:prstGeom prst="rect">
            <a:avLst/>
          </a:prstGeom>
          <a:noFill/>
        </p:spPr>
        <p:txBody>
          <a:bodyPr wrap="square">
            <a:spAutoFit/>
          </a:bodyPr>
          <a:lstStyle/>
          <a:p>
            <a:r>
              <a:rPr lang="fr-FR" sz="2000" b="1" dirty="0"/>
              <a:t>https://impactbbdo.com/</a:t>
            </a:r>
          </a:p>
        </p:txBody>
      </p:sp>
      <p:pic>
        <p:nvPicPr>
          <p:cNvPr id="19" name="Image 18">
            <a:extLst>
              <a:ext uri="{FF2B5EF4-FFF2-40B4-BE49-F238E27FC236}">
                <a16:creationId xmlns:a16="http://schemas.microsoft.com/office/drawing/2014/main" id="{A0760B1B-7E35-B25C-944F-9A78BC046DD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94460" y="2557954"/>
            <a:ext cx="2790825" cy="2128317"/>
          </a:xfrm>
          <a:prstGeom prst="rect">
            <a:avLst/>
          </a:prstGeom>
        </p:spPr>
      </p:pic>
    </p:spTree>
    <p:extLst>
      <p:ext uri="{BB962C8B-B14F-4D97-AF65-F5344CB8AC3E}">
        <p14:creationId xmlns:p14="http://schemas.microsoft.com/office/powerpoint/2010/main" val="76415417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31D73-0D87-5CD6-4417-72C2F1BBC9FE}"/>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E48BF27-D3D5-2A20-C014-92938EA35390}"/>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وكالة الإعلان</a:t>
            </a:r>
          </a:p>
        </p:txBody>
      </p:sp>
      <p:sp>
        <p:nvSpPr>
          <p:cNvPr id="29" name="Rectangle 28">
            <a:extLst>
              <a:ext uri="{FF2B5EF4-FFF2-40B4-BE49-F238E27FC236}">
                <a16:creationId xmlns:a16="http://schemas.microsoft.com/office/drawing/2014/main" id="{C923A903-C795-23B4-BEB0-BCBEC877344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AC4F1CDF-94B8-5393-A0B8-2BFD2C406EA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5A2E7A1-F31A-00F7-6186-45620031E6A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AFAF38EA-B762-C4B9-5908-E82D3A8207A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40A8D76-407E-E82D-CDDC-ECF8F0C46A3E}"/>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BE021AF5-3FE9-7502-6B8C-7845E7BE975B}"/>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5" name="ZoneTexte 4">
            <a:extLst>
              <a:ext uri="{FF2B5EF4-FFF2-40B4-BE49-F238E27FC236}">
                <a16:creationId xmlns:a16="http://schemas.microsoft.com/office/drawing/2014/main" id="{B791B768-404F-D6F4-4244-79FA25EB95C9}"/>
              </a:ext>
            </a:extLst>
          </p:cNvPr>
          <p:cNvSpPr txBox="1"/>
          <p:nvPr/>
        </p:nvSpPr>
        <p:spPr>
          <a:xfrm>
            <a:off x="4555842" y="1725688"/>
            <a:ext cx="6837278" cy="4229363"/>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تقدم وكالة الإعلان عادة مجموعة وظائف وأنظمة أساسية منها:</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b="1" kern="100" dirty="0">
                <a:solidFill>
                  <a:srgbClr val="124F1A"/>
                </a:solidFill>
                <a:effectLst/>
                <a:latin typeface="Calibri" panose="020F0502020204030204" pitchFamily="34" charset="0"/>
                <a:ea typeface="Calibri" panose="020F0502020204030204" pitchFamily="34" charset="0"/>
                <a:cs typeface="Arial" panose="020B0604020202020204" pitchFamily="34" charset="0"/>
              </a:rPr>
              <a:t>1 – التخطيط </a:t>
            </a:r>
            <a:r>
              <a:rPr lang="ar-SA" sz="2400" b="1" kern="100" dirty="0" err="1">
                <a:solidFill>
                  <a:srgbClr val="124F1A"/>
                </a:solidFill>
                <a:effectLst/>
                <a:latin typeface="Calibri" panose="020F0502020204030204" pitchFamily="34" charset="0"/>
                <a:ea typeface="Calibri" panose="020F0502020204030204" pitchFamily="34" charset="0"/>
                <a:cs typeface="Arial" panose="020B0604020202020204" pitchFamily="34" charset="0"/>
              </a:rPr>
              <a:t>Planning</a:t>
            </a:r>
            <a:r>
              <a:rPr lang="ar-DZ" sz="2400" b="1" kern="100" dirty="0">
                <a:solidFill>
                  <a:srgbClr val="124F1A"/>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ويشتمل على تحليل الموقف التسويقي وذلك بالرجوع إلى الأرقام والبحوث التي أجريت في هذا المجال، والسوق والمناخ العام والمنافسة، وظروف السلعة أو الشركة، والماضي والحاضر وما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ينبغى</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عمله من أجل المستقبل. كما تشتمل أيضاً على اختيار الاستراتيجية الإعلانية والاتصالية والبيعية المناسبة و</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كتشاف</a:t>
            </a:r>
            <a:r>
              <a:rPr lang="ar-DZ" sz="24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أقصر الطرق إلى قلب المستهلك وعقله. كما تتضمن أيضاً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تخاذ القرارات المتعلقة باستخدام وسائل إعلانية وترويجية معينة دون غيرها، وتقدير الميزانية الملائمة وغير ذلك من الأعمال والمهام التخطيطية.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 8">
            <a:extLst>
              <a:ext uri="{FF2B5EF4-FFF2-40B4-BE49-F238E27FC236}">
                <a16:creationId xmlns:a16="http://schemas.microsoft.com/office/drawing/2014/main" id="{503224E9-6C31-12E1-C320-DE9A87A0D35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11696" y="2028430"/>
            <a:ext cx="3672224" cy="3672224"/>
          </a:xfrm>
          <a:prstGeom prst="rect">
            <a:avLst/>
          </a:prstGeom>
        </p:spPr>
      </p:pic>
    </p:spTree>
    <p:extLst>
      <p:ext uri="{BB962C8B-B14F-4D97-AF65-F5344CB8AC3E}">
        <p14:creationId xmlns:p14="http://schemas.microsoft.com/office/powerpoint/2010/main" val="74475707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EEA7E5-93A2-4E05-0084-3267CB3F9C5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ED86B94-30F5-0216-F220-A021E0F464AA}"/>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وكالة الإعلان</a:t>
            </a:r>
          </a:p>
        </p:txBody>
      </p:sp>
      <p:sp>
        <p:nvSpPr>
          <p:cNvPr id="29" name="Rectangle 28">
            <a:extLst>
              <a:ext uri="{FF2B5EF4-FFF2-40B4-BE49-F238E27FC236}">
                <a16:creationId xmlns:a16="http://schemas.microsoft.com/office/drawing/2014/main" id="{6DB59BB0-E367-3F62-8D3F-281615FFE089}"/>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49AE3341-C5B1-4DA6-62FF-4F4AF5933C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2C3F2F2-A304-41FB-228B-72BE3BB6591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BFD31232-3768-F5D8-EA5C-1D3E739E986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532415C6-FFE1-5D0F-04E4-857C81653FD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8FFF9A2A-7412-BDD2-555D-00A708D99A44}"/>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7" name="ZoneTexte 6">
            <a:extLst>
              <a:ext uri="{FF2B5EF4-FFF2-40B4-BE49-F238E27FC236}">
                <a16:creationId xmlns:a16="http://schemas.microsoft.com/office/drawing/2014/main" id="{560BA646-1DE9-829E-C8AB-D1A0F68C8B12}"/>
              </a:ext>
            </a:extLst>
          </p:cNvPr>
          <p:cNvSpPr txBox="1"/>
          <p:nvPr/>
        </p:nvSpPr>
        <p:spPr>
          <a:xfrm>
            <a:off x="1333001" y="1566651"/>
            <a:ext cx="9645894" cy="2546082"/>
          </a:xfrm>
          <a:prstGeom prst="rect">
            <a:avLst/>
          </a:prstGeom>
          <a:noFill/>
        </p:spPr>
        <p:txBody>
          <a:bodyPr wrap="square">
            <a:spAutoFit/>
          </a:bodyPr>
          <a:lstStyle/>
          <a:p>
            <a:pPr algn="just" rtl="1">
              <a:lnSpc>
                <a:spcPct val="107000"/>
              </a:lnSpc>
              <a:spcAft>
                <a:spcPts val="800"/>
              </a:spcAft>
              <a:buNone/>
            </a:pPr>
            <a:r>
              <a:rPr lang="ar-DZ" sz="2400" b="1" kern="100" dirty="0">
                <a:solidFill>
                  <a:srgbClr val="196B24"/>
                </a:solidFill>
                <a:effectLst/>
                <a:latin typeface="Calibri" panose="020F0502020204030204" pitchFamily="34" charset="0"/>
                <a:ea typeface="Calibri" panose="020F0502020204030204" pitchFamily="34" charset="0"/>
                <a:cs typeface="Arial" panose="020B0604020202020204" pitchFamily="34" charset="0"/>
              </a:rPr>
              <a:t>2- </a:t>
            </a:r>
            <a:r>
              <a:rPr lang="ar-SA" sz="2400" b="1" kern="100" dirty="0">
                <a:solidFill>
                  <a:srgbClr val="196B24"/>
                </a:solidFill>
                <a:effectLst/>
                <a:latin typeface="Calibri" panose="020F0502020204030204" pitchFamily="34" charset="0"/>
                <a:ea typeface="Calibri" panose="020F0502020204030204" pitchFamily="34" charset="0"/>
                <a:cs typeface="Arial" panose="020B0604020202020204" pitchFamily="34" charset="0"/>
              </a:rPr>
              <a:t>الإبداع والابتكار </a:t>
            </a:r>
            <a:r>
              <a:rPr lang="ar-SA" sz="2400" b="1" kern="100" dirty="0" err="1">
                <a:solidFill>
                  <a:srgbClr val="196B24"/>
                </a:solidFill>
                <a:effectLst/>
                <a:latin typeface="Calibri" panose="020F0502020204030204" pitchFamily="34" charset="0"/>
                <a:ea typeface="Calibri" panose="020F0502020204030204" pitchFamily="34" charset="0"/>
                <a:cs typeface="Arial" panose="020B0604020202020204" pitchFamily="34" charset="0"/>
              </a:rPr>
              <a:t>Creation</a:t>
            </a:r>
            <a:endParaRPr lang="fr-FR" sz="2400" b="1"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وتتضمن هذه الوظيفة التفكير الإبداعي أولاً فيما ينبغي أن يكون عليه شكل الإعلان، سواء أكان مسموعا أم مرئيا، مذاعاً أم مطبوعاً. أي خلق الفكرة الإعلانية ثم تنفيذ هذه الفكرة في شكل إعلان حقيقي ..كما تتضمن أيضاً عملية الكتابة، والكتابة للإعلان تختلف عن أي نوع آخر من أنواع الكتابة، وعادة يعمل في الوكالة كاتب خاص بذلك متفرغ لهذا العمل يسمى الـ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Copy</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Writer</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ويكون هذا هو عمله الأساسي ولا يقوم بشيء غير ذلك.</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14" name="Image 13">
            <a:extLst>
              <a:ext uri="{FF2B5EF4-FFF2-40B4-BE49-F238E27FC236}">
                <a16:creationId xmlns:a16="http://schemas.microsoft.com/office/drawing/2014/main" id="{CD48C3C9-9C6B-6C5C-685E-71DF60D4519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361619" y="4288665"/>
            <a:ext cx="4789306" cy="2280622"/>
          </a:xfrm>
          <a:prstGeom prst="rect">
            <a:avLst/>
          </a:prstGeom>
          <a:ln>
            <a:noFill/>
          </a:ln>
          <a:effectLst>
            <a:softEdge rad="112500"/>
          </a:effectLst>
        </p:spPr>
      </p:pic>
    </p:spTree>
    <p:extLst>
      <p:ext uri="{BB962C8B-B14F-4D97-AF65-F5344CB8AC3E}">
        <p14:creationId xmlns:p14="http://schemas.microsoft.com/office/powerpoint/2010/main" val="279399648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3632B9-C247-E211-4220-F904541D651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9CFEDBBC-BE92-6108-5FF9-21AD52ABEFDF}"/>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وكالة الإعلان</a:t>
            </a:r>
          </a:p>
        </p:txBody>
      </p:sp>
      <p:sp>
        <p:nvSpPr>
          <p:cNvPr id="29" name="Rectangle 28">
            <a:extLst>
              <a:ext uri="{FF2B5EF4-FFF2-40B4-BE49-F238E27FC236}">
                <a16:creationId xmlns:a16="http://schemas.microsoft.com/office/drawing/2014/main" id="{0ACA0B5B-A809-11AC-9EAF-D4D5374C891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CD7D75-4213-785C-5A9F-BE015A43FB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FCFBC1D-0989-EF23-105A-086BEAC9CD5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742DA9C-BE22-F7AD-7652-BC2D6AF22F4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11C10462-E01B-64CB-5B59-5A847528A384}"/>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BBA5D584-A55E-0042-C8AE-381F18CBC6D5}"/>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5" name="ZoneTexte 4">
            <a:extLst>
              <a:ext uri="{FF2B5EF4-FFF2-40B4-BE49-F238E27FC236}">
                <a16:creationId xmlns:a16="http://schemas.microsoft.com/office/drawing/2014/main" id="{B5859C39-7D0E-3A57-1526-3B0146E82165}"/>
              </a:ext>
            </a:extLst>
          </p:cNvPr>
          <p:cNvSpPr txBox="1"/>
          <p:nvPr/>
        </p:nvSpPr>
        <p:spPr>
          <a:xfrm>
            <a:off x="5147352" y="1567022"/>
            <a:ext cx="6387807" cy="4624536"/>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3- إ</a:t>
            </a:r>
            <a:r>
              <a:rPr lang="ar-SA" sz="2400" b="1" kern="100" dirty="0" err="1">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ختيار</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 الوسائل الإعلانية</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تصال بها وحجز المساحات والأوقات الإعلانية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Media</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Booking</a:t>
            </a:r>
            <a:r>
              <a:rPr lang="ar-DZ" sz="2400" kern="100" dirty="0">
                <a:solidFill>
                  <a:srgbClr val="000000"/>
                </a:solidFill>
                <a:latin typeface="Calibri" panose="020F0502020204030204" pitchFamily="34" charset="0"/>
                <a:ea typeface="Calibri" panose="020F050202020403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ويتم ذلك بالطبع</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بناء على الخطة السابقة للاستثمار وتوظيف الأموال، إلا</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أن هناك نوعاً من الوكالات يتخصص فقط في إنتاج الأعمال الفنية، ولا يدخل في نطاق أعمالها أكثر من ذلك، فليست لها علاقة بالتخطيط واختيار الوسائل والبحوث ... إلخ، وهو الأمر الذي يختلف في حالة الخدمة المتكاملة التي تقدم خدمات التسويق وال</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إِ</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بتكار</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والإبداع والأعمال الفنية وكتابة الإعلان وإعداده وتنفيذه وحجز المساحات الإعلانية وإنتاج الأفلام ومواد الدعاية والترويج المختلفة وجمع البيانات ودراسة السوق ... إلخ.</a:t>
            </a:r>
            <a:r>
              <a:rPr lang="ar-DZ" sz="2400" kern="100" dirty="0">
                <a:solidFill>
                  <a:schemeClr val="accent6">
                    <a:lumMod val="75000"/>
                  </a:schemeClr>
                </a:solidFill>
                <a:latin typeface="Calibri" panose="020F0502020204030204" pitchFamily="34" charset="0"/>
                <a:ea typeface="Calibri" panose="020F0502020204030204" pitchFamily="34" charset="0"/>
              </a:rPr>
              <a:t>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 8">
            <a:extLst>
              <a:ext uri="{FF2B5EF4-FFF2-40B4-BE49-F238E27FC236}">
                <a16:creationId xmlns:a16="http://schemas.microsoft.com/office/drawing/2014/main" id="{F484161B-4B28-BBA7-A5DD-D9D76CE6629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3043" y="2602414"/>
            <a:ext cx="4707176" cy="2844479"/>
          </a:xfrm>
          <a:prstGeom prst="rect">
            <a:avLst/>
          </a:prstGeom>
        </p:spPr>
      </p:pic>
    </p:spTree>
    <p:extLst>
      <p:ext uri="{BB962C8B-B14F-4D97-AF65-F5344CB8AC3E}">
        <p14:creationId xmlns:p14="http://schemas.microsoft.com/office/powerpoint/2010/main" val="290484844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D8DC0C-2E72-FA23-C79A-EA45F04E241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E228E77-0EAC-F022-FF71-C066E5FE3EF1}"/>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وكالة الإعلان</a:t>
            </a:r>
          </a:p>
        </p:txBody>
      </p:sp>
      <p:sp>
        <p:nvSpPr>
          <p:cNvPr id="29" name="Rectangle 28">
            <a:extLst>
              <a:ext uri="{FF2B5EF4-FFF2-40B4-BE49-F238E27FC236}">
                <a16:creationId xmlns:a16="http://schemas.microsoft.com/office/drawing/2014/main" id="{C5E1F770-156D-E66B-83AB-E3BAF42D0A9C}"/>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329FBE3-734C-E983-CCF3-F26F32310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492E60B-2CC2-0F92-CBBF-ACEE8A88C1A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A69D22D9-A2A5-2ED1-8491-48C20518AF5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434ADB5-AB2E-0BED-7E28-31FDD46206A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0F4D8100-CFDF-A3A2-BCDE-1EC585A8E6C9}"/>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5" name="ZoneTexte 4">
            <a:extLst>
              <a:ext uri="{FF2B5EF4-FFF2-40B4-BE49-F238E27FC236}">
                <a16:creationId xmlns:a16="http://schemas.microsoft.com/office/drawing/2014/main" id="{1E87B62B-74D3-2E46-1922-077DCF08F27C}"/>
              </a:ext>
            </a:extLst>
          </p:cNvPr>
          <p:cNvSpPr txBox="1"/>
          <p:nvPr/>
        </p:nvSpPr>
        <p:spPr>
          <a:xfrm>
            <a:off x="4041648" y="1676595"/>
            <a:ext cx="7145676" cy="5037276"/>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4- </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القيام بالدراسات التسويقية</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وما يطرأ على الأسواق من تطورات والتي تساهم في خدمة العملاء الذين</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يسعون إلى تحقيق الأهداف التسويقية المنشودة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DZ" sz="2400" b="1" kern="100" dirty="0">
                <a:solidFill>
                  <a:schemeClr val="accent6">
                    <a:lumMod val="75000"/>
                  </a:schemeClr>
                </a:solidFill>
                <a:latin typeface="Calibri" panose="020F0502020204030204" pitchFamily="34" charset="0"/>
                <a:ea typeface="Calibri" panose="020F0502020204030204" pitchFamily="34" charset="0"/>
                <a:cs typeface="Arial" panose="020B0604020202020204" pitchFamily="34" charset="0"/>
              </a:rPr>
              <a:t>5</a:t>
            </a:r>
            <a:r>
              <a:rPr lang="ar-SA"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 – مساعدة العميل في رسم الخطط الإعلانية</a:t>
            </a:r>
            <a:r>
              <a:rPr lang="ar-DZ" sz="2400" b="1" kern="100" dirty="0">
                <a:solidFill>
                  <a:schemeClr val="accent6">
                    <a:lumMod val="75000"/>
                  </a:schemeClr>
                </a:solidFill>
                <a:effectLst/>
                <a:latin typeface="Calibri" panose="020F0502020204030204" pitchFamily="34" charset="0"/>
                <a:ea typeface="Calibri" panose="020F0502020204030204" pitchFamily="34" charset="0"/>
                <a:cs typeface="Arial" panose="020B0604020202020204" pitchFamily="34" charset="0"/>
              </a:rPr>
              <a:t>:</a:t>
            </a:r>
            <a:endParaRPr lang="fr-FR" sz="2400" b="1" kern="100" dirty="0">
              <a:solidFill>
                <a:schemeClr val="accent6">
                  <a:lumMod val="75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وكذلك تحديد المخصصات الإعلانية وتنظيم الحملات الإعلانية وصولاً إلى الأهداف .</a:t>
            </a:r>
            <a:endPar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endParaRPr>
          </a:p>
          <a:p>
            <a:pPr marL="342900" indent="-342900" algn="just" rtl="1">
              <a:lnSpc>
                <a:spcPct val="107000"/>
              </a:lnSpc>
              <a:spcAft>
                <a:spcPts val="800"/>
              </a:spcAft>
              <a:buFont typeface="Wingdings" panose="05000000000000000000" pitchFamily="2" charset="2"/>
              <a:buChar char="§"/>
            </a:pPr>
            <a:r>
              <a:rPr lang="ar-DZ" sz="2400" b="1" dirty="0"/>
              <a:t>مثال : </a:t>
            </a:r>
            <a:r>
              <a:rPr lang="ar-DZ" sz="2400" dirty="0"/>
              <a:t>شركة</a:t>
            </a:r>
            <a:r>
              <a:rPr lang="ar-SA" sz="2400" dirty="0"/>
              <a:t> أرامكو السعودية تعتمد على وكالات متخصصة لإجراء الدراسات التسويقية حول توجهات السوق واحتياجات المستهلكين، كما تساعدها الوكالات في رسم الخطط الإعلانية وتحديد الميزانيات وتنظيم الحملات الإعلانية للوصول إلى أهدافها التسويقية بفعالية</a:t>
            </a:r>
            <a:r>
              <a:rPr lang="fr-FR" sz="2400" dirty="0"/>
              <a:t>.</a:t>
            </a:r>
          </a:p>
          <a:p>
            <a:pPr algn="just" rtl="1">
              <a:lnSpc>
                <a:spcPct val="107000"/>
              </a:lnSpc>
              <a:spcAft>
                <a:spcPts val="800"/>
              </a:spcAft>
              <a:buNone/>
            </a:pP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 8">
            <a:extLst>
              <a:ext uri="{FF2B5EF4-FFF2-40B4-BE49-F238E27FC236}">
                <a16:creationId xmlns:a16="http://schemas.microsoft.com/office/drawing/2014/main" id="{4ED1321C-8558-D202-74A0-2E52943FF65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74" y="1724894"/>
            <a:ext cx="4161034" cy="4161034"/>
          </a:xfrm>
          <a:prstGeom prst="rect">
            <a:avLst/>
          </a:prstGeom>
        </p:spPr>
      </p:pic>
    </p:spTree>
    <p:extLst>
      <p:ext uri="{BB962C8B-B14F-4D97-AF65-F5344CB8AC3E}">
        <p14:creationId xmlns:p14="http://schemas.microsoft.com/office/powerpoint/2010/main" val="288177247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B0033B-C2DD-3018-DE68-4EFCD0EF7FB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E83D2AC-63A7-C650-970D-E0F1EEAFBE86}"/>
              </a:ext>
            </a:extLst>
          </p:cNvPr>
          <p:cNvSpPr txBox="1"/>
          <p:nvPr/>
        </p:nvSpPr>
        <p:spPr>
          <a:xfrm>
            <a:off x="3591846" y="51197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وظائف وكالة الإعلان</a:t>
            </a:r>
          </a:p>
        </p:txBody>
      </p:sp>
      <p:sp>
        <p:nvSpPr>
          <p:cNvPr id="29" name="Rectangle 28">
            <a:extLst>
              <a:ext uri="{FF2B5EF4-FFF2-40B4-BE49-F238E27FC236}">
                <a16:creationId xmlns:a16="http://schemas.microsoft.com/office/drawing/2014/main" id="{BAF2232B-9699-7529-380D-D7739495C8C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0CF5DC2-42A0-1D85-DE21-86608B4D6D5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CDEDE37-2CE3-E435-EAE1-148D8AF6A1BD}"/>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EFD1927-C88D-B551-4B75-E74260088E3E}"/>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7D659FE-CA2F-B243-97B0-66CC4BE87A81}"/>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E02FCE03-2BA2-A424-E9B1-FA0C116A7BF9}"/>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05</a:t>
            </a:r>
          </a:p>
        </p:txBody>
      </p:sp>
      <p:sp>
        <p:nvSpPr>
          <p:cNvPr id="7" name="ZoneTexte 6">
            <a:extLst>
              <a:ext uri="{FF2B5EF4-FFF2-40B4-BE49-F238E27FC236}">
                <a16:creationId xmlns:a16="http://schemas.microsoft.com/office/drawing/2014/main" id="{A0CBD09D-2660-8929-E2DB-D423E0AC2BD6}"/>
              </a:ext>
            </a:extLst>
          </p:cNvPr>
          <p:cNvSpPr txBox="1"/>
          <p:nvPr/>
        </p:nvSpPr>
        <p:spPr>
          <a:xfrm>
            <a:off x="1006787" y="1601146"/>
            <a:ext cx="7145676" cy="4513095"/>
          </a:xfrm>
          <a:prstGeom prst="rect">
            <a:avLst/>
          </a:prstGeom>
          <a:noFill/>
        </p:spPr>
        <p:txBody>
          <a:bodyPr wrap="square">
            <a:spAutoFit/>
          </a:bodyPr>
          <a:lstStyle/>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fr-FR" sz="2400" b="1" kern="100" dirty="0">
                <a:effectLst/>
                <a:latin typeface="Calibri" panose="020F0502020204030204" pitchFamily="34" charset="0"/>
                <a:ea typeface="Calibri" panose="020F0502020204030204" pitchFamily="34" charset="0"/>
                <a:cs typeface="Arial" panose="020B0604020202020204" pitchFamily="34" charset="0"/>
              </a:rPr>
              <a:t>POD</a:t>
            </a:r>
            <a:r>
              <a:rPr lang="ar-DZ" sz="2400" b="1" kern="100" dirty="0">
                <a:effectLst/>
                <a:latin typeface="Calibri" panose="020F0502020204030204" pitchFamily="34" charset="0"/>
                <a:ea typeface="Calibri" panose="020F0502020204030204" pitchFamily="34" charset="0"/>
                <a:cs typeface="Arial" panose="020B0604020202020204" pitchFamily="34" charset="0"/>
              </a:rPr>
              <a:t>"</a:t>
            </a:r>
            <a:r>
              <a:rPr lang="ar-SA" sz="2400" kern="100" dirty="0">
                <a:effectLst/>
                <a:latin typeface="Calibri" panose="020F0502020204030204" pitchFamily="34" charset="0"/>
                <a:ea typeface="Calibri" panose="020F0502020204030204" pitchFamily="34" charset="0"/>
                <a:cs typeface="Arial" panose="020B0604020202020204" pitchFamily="34" charset="0"/>
              </a:rPr>
              <a:t> تتولي الشركة </a:t>
            </a:r>
            <a:r>
              <a:rPr lang="ar-DZ" sz="2400" kern="100" dirty="0">
                <a:effectLst/>
                <a:latin typeface="Calibri" panose="020F0502020204030204" pitchFamily="34" charset="0"/>
                <a:ea typeface="Calibri" panose="020F0502020204030204" pitchFamily="34" charset="0"/>
                <a:cs typeface="Arial" panose="020B0604020202020204" pitchFamily="34" charset="0"/>
              </a:rPr>
              <a:t>المصرية المنبثقة عن شركة المتحدة،</a:t>
            </a:r>
            <a:r>
              <a:rPr lang="fr-FR" dirty="0"/>
              <a:t> </a:t>
            </a:r>
            <a:r>
              <a:rPr lang="ar-EG" sz="2400" dirty="0"/>
              <a:t>وكالة رائدة في الشرق الأوسط، وواحدة من الكيانات المتخصصة في العلاقات العامة والدعاية والتسويق وإدارة الأزمات من خلال العمل في أكثر من 20 صناعة متنوعة</a:t>
            </a:r>
            <a:r>
              <a:rPr lang="ar-EG" dirty="0"/>
              <a:t>.</a:t>
            </a:r>
            <a:r>
              <a:rPr lang="ar-SA" sz="2400" kern="100" dirty="0">
                <a:effectLst/>
                <a:latin typeface="Calibri" panose="020F0502020204030204" pitchFamily="34" charset="0"/>
                <a:ea typeface="Calibri" panose="020F0502020204030204" pitchFamily="34" charset="0"/>
                <a:cs typeface="Arial" panose="020B0604020202020204" pitchFamily="34" charset="0"/>
              </a:rPr>
              <a:t>تعمل الشركة برؤية علمية حديثة واضحة وفق أحدث مفاهيم عمل شركات العلاقات العامة في العالم، وتعد من أهم الشركات الواعدة التي تمكنت في فترة وجيزة من فرض كيانها بسوق شركات العلاقات العامة داخل مصر.</a:t>
            </a:r>
            <a:endParaRPr lang="fr-FR" sz="2400" kern="1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يجمع فريق عمل الشركة أكثر من 60 متخصص في 3 أقسام (خدمة العملاء والعلاقات الإعلامية ومراقبة وسائل الإعلام)، كما تعمل على تطوير عمليات العروض الترويجية بشكل فريد من نوعه لتستحضر رسائل بصرية مهمة تجعل العملاء يرغبون في إيصالها للجماهير</a:t>
            </a:r>
            <a:r>
              <a:rPr lang="ar-DZ" sz="1800" kern="100" dirty="0">
                <a:effectLst/>
                <a:latin typeface="Calibri" panose="020F0502020204030204" pitchFamily="34" charset="0"/>
                <a:ea typeface="Calibri" panose="020F0502020204030204" pitchFamily="34" charset="0"/>
                <a:cs typeface="Arial" panose="020B0604020202020204" pitchFamily="34" charset="0"/>
              </a:rPr>
              <a:t>.</a:t>
            </a:r>
            <a:r>
              <a:rPr lang="ar-SA" sz="1800" kern="100" dirty="0">
                <a:effectLst/>
                <a:latin typeface="Calibri" panose="020F0502020204030204" pitchFamily="34" charset="0"/>
                <a:ea typeface="Calibri" panose="020F0502020204030204" pitchFamily="34" charset="0"/>
                <a:cs typeface="Arial" panose="020B0604020202020204" pitchFamily="34" charset="0"/>
              </a:rPr>
              <a:t> </a:t>
            </a:r>
            <a:endParaRPr lang="ar-DZ"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0" name="ZoneTexte 9">
            <a:extLst>
              <a:ext uri="{FF2B5EF4-FFF2-40B4-BE49-F238E27FC236}">
                <a16:creationId xmlns:a16="http://schemas.microsoft.com/office/drawing/2014/main" id="{00967832-82F2-BC81-ADCE-0E962B947AE7}"/>
              </a:ext>
            </a:extLst>
          </p:cNvPr>
          <p:cNvSpPr txBox="1"/>
          <p:nvPr/>
        </p:nvSpPr>
        <p:spPr>
          <a:xfrm>
            <a:off x="8442250" y="1414267"/>
            <a:ext cx="2152973" cy="467629"/>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kern="100" dirty="0">
                <a:solidFill>
                  <a:schemeClr val="accent4">
                    <a:lumMod val="75000"/>
                  </a:schemeClr>
                </a:solidFill>
                <a:latin typeface="Calibri" panose="020F0502020204030204" pitchFamily="34" charset="0"/>
                <a:ea typeface="Calibri" panose="020F0502020204030204" pitchFamily="34" charset="0"/>
                <a:cs typeface="Arial" panose="020B0604020202020204" pitchFamily="34" charset="0"/>
              </a:rPr>
              <a:t>مثال توضيحي :</a:t>
            </a:r>
            <a:endParaRPr lang="fr-FR" sz="2400" b="1" kern="100" dirty="0">
              <a:solidFill>
                <a:schemeClr val="accent4">
                  <a:lumMod val="75000"/>
                </a:schemeClr>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15" name="Image 14">
            <a:extLst>
              <a:ext uri="{FF2B5EF4-FFF2-40B4-BE49-F238E27FC236}">
                <a16:creationId xmlns:a16="http://schemas.microsoft.com/office/drawing/2014/main" id="{BA0B0C7F-CDFE-150E-4F79-7434CBB10A3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152463" y="2483174"/>
            <a:ext cx="3736594" cy="1891651"/>
          </a:xfrm>
          <a:prstGeom prst="rect">
            <a:avLst/>
          </a:prstGeom>
        </p:spPr>
      </p:pic>
      <p:sp>
        <p:nvSpPr>
          <p:cNvPr id="18" name="ZoneTexte 17">
            <a:extLst>
              <a:ext uri="{FF2B5EF4-FFF2-40B4-BE49-F238E27FC236}">
                <a16:creationId xmlns:a16="http://schemas.microsoft.com/office/drawing/2014/main" id="{CF540149-AB99-6886-89D4-8321D9000742}"/>
              </a:ext>
            </a:extLst>
          </p:cNvPr>
          <p:cNvSpPr txBox="1"/>
          <p:nvPr/>
        </p:nvSpPr>
        <p:spPr>
          <a:xfrm>
            <a:off x="8256441" y="4534727"/>
            <a:ext cx="7145676" cy="400110"/>
          </a:xfrm>
          <a:prstGeom prst="rect">
            <a:avLst/>
          </a:prstGeom>
          <a:noFill/>
        </p:spPr>
        <p:txBody>
          <a:bodyPr wrap="square">
            <a:spAutoFit/>
          </a:bodyPr>
          <a:lstStyle/>
          <a:p>
            <a:r>
              <a:rPr lang="fr-FR" sz="2000" b="1" dirty="0"/>
              <a:t>https://ums.com.eg/advertising/</a:t>
            </a:r>
          </a:p>
        </p:txBody>
      </p:sp>
    </p:spTree>
    <p:extLst>
      <p:ext uri="{BB962C8B-B14F-4D97-AF65-F5344CB8AC3E}">
        <p14:creationId xmlns:p14="http://schemas.microsoft.com/office/powerpoint/2010/main" val="157798848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EAF75B-32D3-F9C4-91CA-2A1D77EC3E0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FBCF544D-F261-4991-FBF4-C703BA66952A}"/>
              </a:ext>
            </a:extLst>
          </p:cNvPr>
          <p:cNvSpPr txBox="1"/>
          <p:nvPr/>
        </p:nvSpPr>
        <p:spPr>
          <a:xfrm>
            <a:off x="3692813" y="693852"/>
            <a:ext cx="7189024"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تنظيم وكالات الإعلان</a:t>
            </a:r>
          </a:p>
        </p:txBody>
      </p:sp>
      <p:sp>
        <p:nvSpPr>
          <p:cNvPr id="29" name="Rectangle 28">
            <a:extLst>
              <a:ext uri="{FF2B5EF4-FFF2-40B4-BE49-F238E27FC236}">
                <a16:creationId xmlns:a16="http://schemas.microsoft.com/office/drawing/2014/main" id="{7AE4281A-F9FE-C918-2C84-D05A350E566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0CF4943-9DD7-474E-E7FE-DEA758EE7B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8B322D2-5149-9716-8B63-7B7FD4A98A85}"/>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92216FB3-2EAE-110A-8A65-6A1C13772491}"/>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3404F973-DB23-7041-FC59-3239BEE1F20D}"/>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5D569955-0141-CC28-ACE6-22C937B4BFF9}"/>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p>
        </p:txBody>
      </p:sp>
      <p:sp>
        <p:nvSpPr>
          <p:cNvPr id="5" name="ZoneTexte 4">
            <a:extLst>
              <a:ext uri="{FF2B5EF4-FFF2-40B4-BE49-F238E27FC236}">
                <a16:creationId xmlns:a16="http://schemas.microsoft.com/office/drawing/2014/main" id="{2D542482-1EE1-4B32-7D2B-32B112DE1787}"/>
              </a:ext>
            </a:extLst>
          </p:cNvPr>
          <p:cNvSpPr txBox="1"/>
          <p:nvPr/>
        </p:nvSpPr>
        <p:spPr>
          <a:xfrm>
            <a:off x="1512442" y="1767831"/>
            <a:ext cx="9167116" cy="3936783"/>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يرتبط التنظيم </a:t>
            </a:r>
            <a:r>
              <a:rPr lang="ar-SA" sz="2400" kern="100" dirty="0" err="1">
                <a:solidFill>
                  <a:srgbClr val="000000"/>
                </a:solidFill>
                <a:effectLst/>
                <a:latin typeface="Calibri" panose="020F0502020204030204" pitchFamily="34" charset="0"/>
                <a:ea typeface="Calibri" panose="020F0502020204030204" pitchFamily="34" charset="0"/>
              </a:rPr>
              <a:t>الإدارى</a:t>
            </a:r>
            <a:r>
              <a:rPr lang="ar-SA" sz="2400" kern="100" dirty="0">
                <a:solidFill>
                  <a:srgbClr val="000000"/>
                </a:solidFill>
                <a:effectLst/>
                <a:latin typeface="Calibri" panose="020F0502020204030204" pitchFamily="34" charset="0"/>
                <a:ea typeface="Calibri" panose="020F0502020204030204" pitchFamily="34" charset="0"/>
              </a:rPr>
              <a:t> للوكالات الإعلانية بمجموعة من المتغيرات المتعددة التي تؤثر في شكل هذا التنظيم ونمطه ، ونعرض فيما يلى لأهم هذه المتغيرات:</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b="1" kern="100" dirty="0">
                <a:solidFill>
                  <a:srgbClr val="000000"/>
                </a:solidFill>
                <a:effectLst/>
                <a:latin typeface="Calibri" panose="020F0502020204030204" pitchFamily="34" charset="0"/>
                <a:ea typeface="Calibri" panose="020F0502020204030204" pitchFamily="34" charset="0"/>
              </a:rPr>
              <a:t>1.</a:t>
            </a:r>
            <a:r>
              <a:rPr lang="ar-SA" sz="2400" kern="100" dirty="0">
                <a:solidFill>
                  <a:srgbClr val="000000"/>
                </a:solidFill>
                <a:effectLst/>
                <a:latin typeface="Calibri" panose="020F0502020204030204" pitchFamily="34" charset="0"/>
                <a:ea typeface="Calibri" panose="020F0502020204030204" pitchFamily="34" charset="0"/>
              </a:rPr>
              <a:t>مدى إيمان المعلنين بأهمية الوكالات الإعلانية وإقبالهم على التعامل معها.</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b="1" kern="100" dirty="0">
                <a:solidFill>
                  <a:srgbClr val="000000"/>
                </a:solidFill>
                <a:effectLst/>
                <a:latin typeface="Calibri" panose="020F0502020204030204" pitchFamily="34" charset="0"/>
                <a:ea typeface="Calibri" panose="020F0502020204030204" pitchFamily="34" charset="0"/>
              </a:rPr>
              <a:t>2.</a:t>
            </a:r>
            <a:r>
              <a:rPr lang="ar-SA" sz="2400" kern="100" dirty="0">
                <a:solidFill>
                  <a:srgbClr val="000000"/>
                </a:solidFill>
                <a:effectLst/>
                <a:latin typeface="Calibri" panose="020F0502020204030204" pitchFamily="34" charset="0"/>
                <a:ea typeface="Calibri" panose="020F0502020204030204" pitchFamily="34" charset="0"/>
              </a:rPr>
              <a:t>حجم الوكالة الإعلانية، إذ لا شك أن تنظيم وكالة الشخص الواحد - وهي إحدى أنواع الوكالات – يختلف عن تنظيم وكالة الشخصين، الذي يختلف بدوره عن تنظيم الوكالة الصغيرة الكاملة أو الوكالة الكبيرة أو الوكالات التي تقدم خدمات متكاملة.</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b="1" kern="100" dirty="0">
                <a:solidFill>
                  <a:srgbClr val="000000"/>
                </a:solidFill>
                <a:effectLst/>
                <a:latin typeface="Calibri" panose="020F0502020204030204" pitchFamily="34" charset="0"/>
                <a:ea typeface="Calibri" panose="020F0502020204030204" pitchFamily="34" charset="0"/>
              </a:rPr>
              <a:t>3.</a:t>
            </a:r>
            <a:r>
              <a:rPr lang="ar-SA" sz="2400" kern="100" dirty="0">
                <a:solidFill>
                  <a:srgbClr val="000000"/>
                </a:solidFill>
                <a:effectLst/>
                <a:latin typeface="Calibri" panose="020F0502020204030204" pitchFamily="34" charset="0"/>
                <a:ea typeface="Calibri" panose="020F0502020204030204" pitchFamily="34" charset="0"/>
              </a:rPr>
              <a:t>عدد العاملين بالوكالة وتخصصاتهم، ومدى قدرتهم على أداء الأعمال الإعلانية بدرجة عالية من النجاح، ومدى توافر الكفاءات العاملة التي يمكن أن تغطى – من حيث العدد والنوعية - مجالات العمل الإعلاني المتعددة.</a:t>
            </a:r>
            <a:endParaRPr lang="fr-FR" sz="2400" kern="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44162000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6F4CDF-E914-EC68-C6F2-804E42148DA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0245EDA-85DE-31BE-7FF9-C0B4E4660F57}"/>
              </a:ext>
            </a:extLst>
          </p:cNvPr>
          <p:cNvSpPr txBox="1"/>
          <p:nvPr/>
        </p:nvSpPr>
        <p:spPr>
          <a:xfrm>
            <a:off x="3261298" y="773377"/>
            <a:ext cx="7189024" cy="712824"/>
          </a:xfrm>
          <a:prstGeom prst="rect">
            <a:avLst/>
          </a:prstGeom>
          <a:noFill/>
        </p:spPr>
        <p:txBody>
          <a:bodyPr wrap="square" rtlCol="0">
            <a:spAutoFit/>
          </a:bodyPr>
          <a:lstStyle/>
          <a:p>
            <a:pPr algn="ctr">
              <a:lnSpc>
                <a:spcPct val="120000"/>
              </a:lnSpc>
            </a:pPr>
            <a:r>
              <a:rPr lang="ar-DZ" sz="3600" b="1" dirty="0">
                <a:solidFill>
                  <a:srgbClr val="00B0F0"/>
                </a:solidFill>
                <a:latin typeface="Alexandria" charset="0"/>
                <a:cs typeface="Alexandria" charset="0"/>
              </a:rPr>
              <a:t>تنظيم وكالات الإعلان</a:t>
            </a:r>
          </a:p>
        </p:txBody>
      </p:sp>
      <p:sp>
        <p:nvSpPr>
          <p:cNvPr id="29" name="Rectangle 28">
            <a:extLst>
              <a:ext uri="{FF2B5EF4-FFF2-40B4-BE49-F238E27FC236}">
                <a16:creationId xmlns:a16="http://schemas.microsoft.com/office/drawing/2014/main" id="{F31482C4-E140-8D09-7729-C34ADACA894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85F4EA-51FB-F4F3-B813-E23CFAF60A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4D1DC09-F160-79B5-0E37-7AC24DBD450E}"/>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A3F6394-B807-646E-E53A-F9D6AAC5D2F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567AE78A-784A-6048-38CC-9CA429EE2F3E}"/>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80CCDEA2-13EF-4D6A-CE20-BE7CB26287D2}"/>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06</a:t>
            </a:r>
          </a:p>
        </p:txBody>
      </p:sp>
      <p:sp>
        <p:nvSpPr>
          <p:cNvPr id="5" name="ZoneTexte 4">
            <a:extLst>
              <a:ext uri="{FF2B5EF4-FFF2-40B4-BE49-F238E27FC236}">
                <a16:creationId xmlns:a16="http://schemas.microsoft.com/office/drawing/2014/main" id="{F2CF15D7-3101-6D05-4BB9-165077ED812A}"/>
              </a:ext>
            </a:extLst>
          </p:cNvPr>
          <p:cNvSpPr txBox="1"/>
          <p:nvPr/>
        </p:nvSpPr>
        <p:spPr>
          <a:xfrm>
            <a:off x="1510301" y="1689056"/>
            <a:ext cx="9511151" cy="3834191"/>
          </a:xfrm>
          <a:prstGeom prst="rect">
            <a:avLst/>
          </a:prstGeom>
          <a:noFill/>
        </p:spPr>
        <p:txBody>
          <a:bodyPr wrap="square">
            <a:spAutoFit/>
          </a:bodyPr>
          <a:lstStyle/>
          <a:p>
            <a:pPr algn="just" rtl="1">
              <a:lnSpc>
                <a:spcPct val="107000"/>
              </a:lnSpc>
              <a:spcAft>
                <a:spcPts val="800"/>
              </a:spcAft>
              <a:buNone/>
            </a:pP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4.</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الفلسفة الإدارية والتنظيمية السائدة في الوكالة.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5.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عدد المعلنين الذين تتعامل معهم الوكالة ، وحجم العمل الذي تقوم به ممثلا في إجمالي المخصصات الإعلانية للمعلنين، إذ لا شك أن تزايد عدد المعلنين الذين تخدمهم الوكالة واتساع نطاق الإنفاق الإعلاني للمعلنين الذين يتعاملون معها يؤثر في نوع التنظيم الملائم لمواجهة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6.</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الاحتياجات الوظيفية والإدارية </a:t>
            </a: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 أي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نوع الأنشطة التي ينتمى إليها معلنو الوكالة ومدى التنوع أو التجانس في هذه الأنشطة، حيث نجد أن خدمة معلنين غير متجانسين من حيث قطاع الأعمال الذين ينتمون إليه تتطلب تنظيماً إدارياً يختلف إلى حد كبير عن نمط التنظيم الذي تتطلبه خدمة معلنين متجانسين، وكلما اتجهت الوكالة الإعلانية صوب التخصص الإعلاني تطلب ذلك منها ضرورة تعديل هيكلها التنظيمي بما يتلاءم مع هذا التطوير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10036796"/>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F1066A-8AAC-9C30-4C38-725EF37A332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0BD1659F-F0FC-A68C-D96B-8EE27E36999E}"/>
              </a:ext>
            </a:extLst>
          </p:cNvPr>
          <p:cNvSpPr txBox="1"/>
          <p:nvPr/>
        </p:nvSpPr>
        <p:spPr>
          <a:xfrm>
            <a:off x="3589279" y="62953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ميزانية الإعلان في شركات الإنتاج </a:t>
            </a:r>
          </a:p>
        </p:txBody>
      </p:sp>
      <p:sp>
        <p:nvSpPr>
          <p:cNvPr id="29" name="Rectangle 28">
            <a:extLst>
              <a:ext uri="{FF2B5EF4-FFF2-40B4-BE49-F238E27FC236}">
                <a16:creationId xmlns:a16="http://schemas.microsoft.com/office/drawing/2014/main" id="{EEE1D648-5717-C723-D326-908A7FB0F36E}"/>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E264DE3-D252-2715-0113-6E163ED202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E244F38-15E4-26FF-BCD7-E4EC80AC951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341D1EA0-DCDB-D852-30D4-8E757661EDD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C85A748F-2CF8-91D6-0E7D-87AD3CF9CC00}"/>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B3DC9A8C-B85E-8605-799A-8F314285110B}"/>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07</a:t>
            </a:r>
          </a:p>
        </p:txBody>
      </p:sp>
      <p:sp>
        <p:nvSpPr>
          <p:cNvPr id="5" name="ZoneTexte 4">
            <a:extLst>
              <a:ext uri="{FF2B5EF4-FFF2-40B4-BE49-F238E27FC236}">
                <a16:creationId xmlns:a16="http://schemas.microsoft.com/office/drawing/2014/main" id="{5BEED9A3-6D16-8ABD-6B71-686EEF236CE0}"/>
              </a:ext>
            </a:extLst>
          </p:cNvPr>
          <p:cNvSpPr txBox="1"/>
          <p:nvPr/>
        </p:nvSpPr>
        <p:spPr>
          <a:xfrm>
            <a:off x="1777429" y="1615321"/>
            <a:ext cx="8833930" cy="4901983"/>
          </a:xfrm>
          <a:prstGeom prst="rect">
            <a:avLst/>
          </a:prstGeom>
          <a:noFill/>
        </p:spPr>
        <p:txBody>
          <a:bodyPr wrap="square">
            <a:spAutoFit/>
          </a:bodyPr>
          <a:lstStyle/>
          <a:p>
            <a:pPr algn="just" rtl="1"/>
            <a:r>
              <a:rPr lang="ar-SA" sz="2400" dirty="0"/>
              <a:t>ميزانية الإعلان في شركات الإنتاج يجب أن تتوافق مع قدرات الشركة المالية، وأن تُحدَّد بدقة لكل نشاط. تمر الميزانية بأربع مراحل أساسية</a:t>
            </a:r>
            <a:r>
              <a:rPr lang="fr-FR" sz="2400" dirty="0"/>
              <a:t>:</a:t>
            </a:r>
          </a:p>
          <a:p>
            <a:pPr marL="342900" lvl="0" indent="-342900" algn="just" rtl="1">
              <a:buFont typeface="Wingdings" panose="05000000000000000000" pitchFamily="2" charset="2"/>
              <a:buChar char="§"/>
            </a:pPr>
            <a:r>
              <a:rPr lang="ar-SA" sz="2400" dirty="0"/>
              <a:t>إعداد الميزانية</a:t>
            </a:r>
            <a:r>
              <a:rPr lang="fr-FR" sz="2400" dirty="0"/>
              <a:t>: </a:t>
            </a:r>
            <a:r>
              <a:rPr lang="ar-SA" sz="2400" dirty="0"/>
              <a:t>تجمع الوكالة البيانات عن المنتج والسوق والمنافسين، وتحدد أهداف الحملة والجمهور المستهدف وتقترح الميزانية</a:t>
            </a:r>
            <a:r>
              <a:rPr lang="fr-FR" sz="2400" dirty="0"/>
              <a:t>.</a:t>
            </a:r>
            <a:endParaRPr lang="ar-DZ" sz="2400" dirty="0"/>
          </a:p>
          <a:p>
            <a:pPr marL="342900" lvl="0" indent="-342900" algn="just" rtl="1">
              <a:buFont typeface="Wingdings" panose="05000000000000000000" pitchFamily="2" charset="2"/>
              <a:buChar char="§"/>
            </a:pPr>
            <a:r>
              <a:rPr lang="ar-DZ" sz="2400" dirty="0"/>
              <a:t>إ</a:t>
            </a:r>
            <a:r>
              <a:rPr lang="ar-SA" sz="2400" dirty="0" err="1"/>
              <a:t>عتماد</a:t>
            </a:r>
            <a:r>
              <a:rPr lang="ar-SA" sz="2400" dirty="0"/>
              <a:t> الميزانية</a:t>
            </a:r>
            <a:r>
              <a:rPr lang="fr-FR" sz="2400" dirty="0"/>
              <a:t>: </a:t>
            </a:r>
            <a:r>
              <a:rPr lang="ar-SA" sz="2400" dirty="0"/>
              <a:t>تُعرض على الإدارة للموافقة أو التعديل حسب إمكانيات الشركة ومبيعاتها المتوقعة</a:t>
            </a:r>
            <a:r>
              <a:rPr lang="fr-FR" sz="2400" dirty="0"/>
              <a:t>.</a:t>
            </a:r>
            <a:endParaRPr lang="ar-DZ" sz="2400" dirty="0"/>
          </a:p>
          <a:p>
            <a:pPr marL="342900" lvl="0" indent="-342900" algn="just" rtl="1">
              <a:buFont typeface="Wingdings" panose="05000000000000000000" pitchFamily="2" charset="2"/>
              <a:buChar char="§"/>
            </a:pPr>
            <a:r>
              <a:rPr lang="ar-SA" sz="2400" dirty="0"/>
              <a:t>تنفيذ الميزانية</a:t>
            </a:r>
            <a:r>
              <a:rPr lang="fr-FR" sz="2400" dirty="0"/>
              <a:t>: </a:t>
            </a:r>
            <a:r>
              <a:rPr lang="ar-SA" sz="2400" dirty="0"/>
              <a:t>بعد اعتمادها تُنفذ الوكالة الحملة وتشتري المساحات الإعلانية وفق الجدول الزمني، مع وجود احتياطي للطوارئ</a:t>
            </a:r>
            <a:r>
              <a:rPr lang="fr-FR" sz="2400" dirty="0"/>
              <a:t>.</a:t>
            </a:r>
            <a:endParaRPr lang="ar-DZ" sz="2400" dirty="0"/>
          </a:p>
          <a:p>
            <a:pPr marL="342900" lvl="0" indent="-342900" algn="just" rtl="1">
              <a:buFont typeface="Wingdings" panose="05000000000000000000" pitchFamily="2" charset="2"/>
              <a:buChar char="§"/>
            </a:pPr>
            <a:r>
              <a:rPr lang="ar-SA" sz="2400" dirty="0"/>
              <a:t>مراقبة الميزانية</a:t>
            </a:r>
            <a:r>
              <a:rPr lang="fr-FR" sz="2400" dirty="0"/>
              <a:t>: </a:t>
            </a:r>
            <a:r>
              <a:rPr lang="ar-SA" sz="2400" dirty="0"/>
              <a:t>يتابع مدير الإعلان المصروفات للتأكد من الالتزام بالخطة والجدول</a:t>
            </a:r>
            <a:r>
              <a:rPr lang="fr-FR" sz="2400" dirty="0"/>
              <a:t>.</a:t>
            </a:r>
          </a:p>
          <a:p>
            <a:pPr algn="just" rtl="1"/>
            <a:r>
              <a:rPr lang="ar-SA" sz="2400" dirty="0"/>
              <a:t>وتشمل بنود الميزانية نوعين أساسيين</a:t>
            </a:r>
            <a:r>
              <a:rPr lang="fr-FR" sz="2400" dirty="0"/>
              <a:t>: </a:t>
            </a:r>
            <a:r>
              <a:rPr lang="ar-SA" sz="2400" dirty="0"/>
              <a:t>تكلفة نشر الإعلانات في الوسائل المختلفة، وتكلفة إنتاجها من أجور ومصاريف وأدوات. ثم تُرتَّب هذه البنود ضمن جدول زمني لجدولة المخصصات الإعلانية</a:t>
            </a:r>
            <a:r>
              <a:rPr lang="fr-FR" sz="2400" dirty="0"/>
              <a:t>.</a:t>
            </a:r>
          </a:p>
          <a:p>
            <a:pPr algn="just" rtl="1">
              <a:lnSpc>
                <a:spcPct val="107000"/>
              </a:lnSpc>
              <a:spcAft>
                <a:spcPts val="800"/>
              </a:spcAft>
              <a:buNone/>
            </a:pP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3783125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0B3BC1-EF2A-59E5-3213-8FBD75983AEF}"/>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200CD44-274B-20C4-DB46-3BF3545ABB11}"/>
              </a:ext>
            </a:extLst>
          </p:cNvPr>
          <p:cNvSpPr txBox="1"/>
          <p:nvPr/>
        </p:nvSpPr>
        <p:spPr>
          <a:xfrm>
            <a:off x="4041648" y="739668"/>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أقسام ومصالح  وكالات الإعلان</a:t>
            </a:r>
          </a:p>
        </p:txBody>
      </p:sp>
      <p:sp>
        <p:nvSpPr>
          <p:cNvPr id="29" name="Rectangle 28">
            <a:extLst>
              <a:ext uri="{FF2B5EF4-FFF2-40B4-BE49-F238E27FC236}">
                <a16:creationId xmlns:a16="http://schemas.microsoft.com/office/drawing/2014/main" id="{42F0B854-8A40-DFA2-306A-FA6A15E0EAC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E631C08-03D1-D70C-BB5E-A84FC8E20C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B492A35-32F7-5EE8-F922-BC00DE139E86}"/>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AFF4120-D7BB-EA5E-BA35-BCD8140C247B}"/>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82177E55-D346-FEF0-D083-707D7CBE8EFC}"/>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FB457538-9FD5-43C7-7FD3-66769A2221A2}"/>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9" name="ZoneTexte 8">
            <a:extLst>
              <a:ext uri="{FF2B5EF4-FFF2-40B4-BE49-F238E27FC236}">
                <a16:creationId xmlns:a16="http://schemas.microsoft.com/office/drawing/2014/main" id="{EB4628AD-B12D-475A-F409-F509C8859E3A}"/>
              </a:ext>
            </a:extLst>
          </p:cNvPr>
          <p:cNvSpPr txBox="1"/>
          <p:nvPr/>
        </p:nvSpPr>
        <p:spPr>
          <a:xfrm>
            <a:off x="1333001" y="1567022"/>
            <a:ext cx="10019872" cy="4229363"/>
          </a:xfrm>
          <a:prstGeom prst="rect">
            <a:avLst/>
          </a:prstGeom>
          <a:noFill/>
        </p:spPr>
        <p:txBody>
          <a:bodyPr wrap="square">
            <a:spAutoFit/>
          </a:bodyPr>
          <a:lstStyle/>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يرى "الوفائي" أنه لا بد لوكالة الإعلان المتكاملة أن تضم أربعة أقسام على الأقل أو أربعة أجنحة من العمل:</a:t>
            </a:r>
            <a:endParaRPr lang="fr-FR" sz="2400" kern="100" dirty="0">
              <a:solidFill>
                <a:srgbClr val="000000"/>
              </a:solidFill>
              <a:effectLst/>
              <a:latin typeface="Calibri" panose="020F0502020204030204" pitchFamily="34" charset="0"/>
              <a:ea typeface="Calibri" panose="020F0502020204030204" pitchFamily="34" charset="0"/>
            </a:endParaRPr>
          </a:p>
          <a:p>
            <a:pPr lvl="0" algn="just" rtl="1">
              <a:lnSpc>
                <a:spcPct val="107000"/>
              </a:lnSpc>
              <a:spcAft>
                <a:spcPts val="800"/>
              </a:spcAft>
              <a:buSzPts val="1200"/>
            </a:pPr>
            <a:r>
              <a:rPr lang="ar-DZ" sz="2400" b="1" kern="100" dirty="0">
                <a:solidFill>
                  <a:schemeClr val="accent2">
                    <a:lumMod val="75000"/>
                  </a:schemeClr>
                </a:solidFill>
                <a:effectLst/>
                <a:latin typeface="Calibri" panose="020F0502020204030204" pitchFamily="34" charset="0"/>
                <a:ea typeface="Calibri" panose="020F0502020204030204" pitchFamily="34" charset="0"/>
              </a:rPr>
              <a:t>أ/ </a:t>
            </a:r>
            <a:r>
              <a:rPr lang="ar-SA" sz="2400" b="1" kern="100" dirty="0">
                <a:solidFill>
                  <a:schemeClr val="accent2">
                    <a:lumMod val="75000"/>
                  </a:schemeClr>
                </a:solidFill>
                <a:effectLst/>
                <a:latin typeface="Calibri" panose="020F0502020204030204" pitchFamily="34" charset="0"/>
                <a:ea typeface="Calibri" panose="020F0502020204030204" pitchFamily="34" charset="0"/>
              </a:rPr>
              <a:t>علاقات العملاء :</a:t>
            </a:r>
            <a:r>
              <a:rPr lang="ar-DZ" sz="2400" b="1" kern="100" dirty="0">
                <a:solidFill>
                  <a:schemeClr val="accent2">
                    <a:lumMod val="75000"/>
                  </a:schemeClr>
                </a:solidFill>
                <a:effectLst/>
                <a:latin typeface="Calibri" panose="020F0502020204030204" pitchFamily="34" charset="0"/>
                <a:ea typeface="Calibri" panose="020F0502020204030204" pitchFamily="34" charset="0"/>
              </a:rPr>
              <a:t> </a:t>
            </a:r>
            <a:r>
              <a:rPr lang="ar-SA" sz="2400" kern="100" dirty="0">
                <a:solidFill>
                  <a:srgbClr val="000000"/>
                </a:solidFill>
                <a:effectLst/>
                <a:latin typeface="Calibri" panose="020F0502020204030204" pitchFamily="34" charset="0"/>
                <a:ea typeface="Calibri" panose="020F0502020204030204" pitchFamily="34" charset="0"/>
              </a:rPr>
              <a:t>وهو المسئول عن الاتصال بالمعلنين والتنسيق معهم وتحقيق رغباتهم والتأكد من سير العمل في الأقسام المختلفة لصالح العميل والحملة. كما يتولى موظف علاقات العملاء </a:t>
            </a:r>
            <a:r>
              <a:rPr lang="ar-SA" sz="2400" kern="100" dirty="0" err="1">
                <a:solidFill>
                  <a:srgbClr val="000000"/>
                </a:solidFill>
                <a:effectLst/>
                <a:latin typeface="Calibri" panose="020F0502020204030204" pitchFamily="34" charset="0"/>
                <a:ea typeface="Calibri" panose="020F0502020204030204" pitchFamily="34" charset="0"/>
              </a:rPr>
              <a:t>Account</a:t>
            </a:r>
            <a:r>
              <a:rPr lang="ar-SA" sz="2400" kern="100" dirty="0">
                <a:solidFill>
                  <a:srgbClr val="000000"/>
                </a:solidFill>
                <a:effectLst/>
                <a:latin typeface="Calibri" panose="020F0502020204030204" pitchFamily="34" charset="0"/>
                <a:ea typeface="Calibri" panose="020F0502020204030204" pitchFamily="34" charset="0"/>
              </a:rPr>
              <a:t> </a:t>
            </a:r>
            <a:r>
              <a:rPr lang="ar-SA" sz="2400" kern="100" dirty="0" err="1">
                <a:solidFill>
                  <a:srgbClr val="000000"/>
                </a:solidFill>
                <a:effectLst/>
                <a:latin typeface="Calibri" panose="020F0502020204030204" pitchFamily="34" charset="0"/>
                <a:ea typeface="Calibri" panose="020F0502020204030204" pitchFamily="34" charset="0"/>
              </a:rPr>
              <a:t>Executive</a:t>
            </a:r>
            <a:r>
              <a:rPr lang="ar-SA" sz="2400" kern="100" dirty="0">
                <a:solidFill>
                  <a:srgbClr val="000000"/>
                </a:solidFill>
                <a:effectLst/>
                <a:latin typeface="Calibri" panose="020F0502020204030204" pitchFamily="34" charset="0"/>
                <a:ea typeface="Calibri" panose="020F0502020204030204" pitchFamily="34" charset="0"/>
              </a:rPr>
              <a:t> عملية التخطيط ومتابعة التنفيذ، مع القسم الفني وقسم وسائل الإعلام وغيرها. كما يبذل كافة الجهود التي تمكنه من الحفاظ على علاقات طيبة مع العميل.</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b="1" kern="100" dirty="0">
                <a:solidFill>
                  <a:schemeClr val="accent2">
                    <a:lumMod val="75000"/>
                  </a:schemeClr>
                </a:solidFill>
                <a:latin typeface="Calibri" panose="020F0502020204030204" pitchFamily="34" charset="0"/>
                <a:ea typeface="Calibri" panose="020F0502020204030204" pitchFamily="34" charset="0"/>
              </a:rPr>
              <a:t>ب/ </a:t>
            </a:r>
            <a:r>
              <a:rPr lang="ar-SA" sz="2400" b="1" kern="100" dirty="0">
                <a:solidFill>
                  <a:schemeClr val="accent2">
                    <a:lumMod val="75000"/>
                  </a:schemeClr>
                </a:solidFill>
                <a:latin typeface="Calibri" panose="020F0502020204030204" pitchFamily="34" charset="0"/>
                <a:ea typeface="Calibri" panose="020F0502020204030204" pitchFamily="34" charset="0"/>
              </a:rPr>
              <a:t>المقسم الإبداعي</a:t>
            </a:r>
            <a:r>
              <a:rPr lang="ar-DZ" sz="2400" b="1" kern="100" dirty="0">
                <a:solidFill>
                  <a:schemeClr val="accent2">
                    <a:lumMod val="75000"/>
                  </a:schemeClr>
                </a:solidFill>
                <a:latin typeface="Calibri" panose="020F0502020204030204" pitchFamily="34" charset="0"/>
                <a:ea typeface="Calibri" panose="020F0502020204030204" pitchFamily="34" charset="0"/>
              </a:rPr>
              <a:t> </a:t>
            </a:r>
            <a:r>
              <a:rPr lang="ar-SA" sz="2400" b="1" kern="100" dirty="0" err="1">
                <a:solidFill>
                  <a:schemeClr val="accent2">
                    <a:lumMod val="75000"/>
                  </a:schemeClr>
                </a:solidFill>
                <a:latin typeface="Calibri" panose="020F0502020204030204" pitchFamily="34" charset="0"/>
                <a:ea typeface="Calibri" panose="020F0502020204030204" pitchFamily="34" charset="0"/>
              </a:rPr>
              <a:t>Creative</a:t>
            </a:r>
            <a:r>
              <a:rPr lang="ar-SA" sz="2400" b="1" kern="100" dirty="0">
                <a:solidFill>
                  <a:schemeClr val="accent2">
                    <a:lumMod val="75000"/>
                  </a:schemeClr>
                </a:solidFill>
                <a:latin typeface="Calibri" panose="020F0502020204030204" pitchFamily="34" charset="0"/>
                <a:ea typeface="Calibri" panose="020F0502020204030204" pitchFamily="34" charset="0"/>
              </a:rPr>
              <a:t> </a:t>
            </a:r>
            <a:r>
              <a:rPr lang="ar-SA" sz="2400" b="1" kern="100" dirty="0" err="1">
                <a:solidFill>
                  <a:schemeClr val="accent2">
                    <a:lumMod val="75000"/>
                  </a:schemeClr>
                </a:solidFill>
                <a:latin typeface="Calibri" panose="020F0502020204030204" pitchFamily="34" charset="0"/>
                <a:ea typeface="Calibri" panose="020F0502020204030204" pitchFamily="34" charset="0"/>
              </a:rPr>
              <a:t>Department</a:t>
            </a:r>
            <a:r>
              <a:rPr lang="ar-DZ" sz="2400" b="1" kern="100" dirty="0">
                <a:solidFill>
                  <a:schemeClr val="accent2">
                    <a:lumMod val="75000"/>
                  </a:schemeClr>
                </a:solidFill>
                <a:latin typeface="Calibri" panose="020F0502020204030204" pitchFamily="34" charset="0"/>
                <a:ea typeface="Calibri" panose="020F0502020204030204" pitchFamily="34" charset="0"/>
              </a:rPr>
              <a:t> : </a:t>
            </a:r>
            <a:r>
              <a:rPr lang="ar-SA" sz="2400" kern="100" dirty="0">
                <a:solidFill>
                  <a:srgbClr val="000000"/>
                </a:solidFill>
                <a:effectLst/>
                <a:latin typeface="Calibri" panose="020F0502020204030204" pitchFamily="34" charset="0"/>
                <a:ea typeface="Calibri" panose="020F0502020204030204" pitchFamily="34" charset="0"/>
              </a:rPr>
              <a:t>ويعتبر العاملون في هذا القسم "الصفوة" فهم عصب الوكالة، وهم الذين يميزون وكالة عن أخرى من حيث قوتها وثقلها في السوق، وليس شرطا أن يكون العاملون في هذا القسم فنانين أو رسامين، ولكن يكفى أن تكون لديهم القدرة على الابتكار والإبداع، </a:t>
            </a:r>
            <a:r>
              <a:rPr lang="ar-SA" sz="2400" kern="100" dirty="0" err="1">
                <a:solidFill>
                  <a:srgbClr val="000000"/>
                </a:solidFill>
                <a:effectLst/>
                <a:latin typeface="Calibri" panose="020F0502020204030204" pitchFamily="34" charset="0"/>
                <a:ea typeface="Calibri" panose="020F0502020204030204" pitchFamily="34" charset="0"/>
              </a:rPr>
              <a:t>أى</a:t>
            </a:r>
            <a:r>
              <a:rPr lang="ar-SA" sz="2400" kern="100" dirty="0">
                <a:solidFill>
                  <a:srgbClr val="000000"/>
                </a:solidFill>
                <a:effectLst/>
                <a:latin typeface="Calibri" panose="020F0502020204030204" pitchFamily="34" charset="0"/>
                <a:ea typeface="Calibri" panose="020F0502020204030204" pitchFamily="34" charset="0"/>
              </a:rPr>
              <a:t> خلق أفكار لم تستخدم من قبل، ويتولى القسم الفني بعد ذلك تنفيذها.</a:t>
            </a:r>
            <a:endParaRPr lang="fr-FR" sz="2400" kern="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80568990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B2B02FD-95D7-7D71-9892-716D63552E4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AAF3790-163B-7E9B-F005-2A01B1B9E446}"/>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أقسام ومصالح  وكالات الإعلان</a:t>
            </a:r>
          </a:p>
        </p:txBody>
      </p:sp>
      <p:sp>
        <p:nvSpPr>
          <p:cNvPr id="29" name="Rectangle 28">
            <a:extLst>
              <a:ext uri="{FF2B5EF4-FFF2-40B4-BE49-F238E27FC236}">
                <a16:creationId xmlns:a16="http://schemas.microsoft.com/office/drawing/2014/main" id="{869E8D5E-3A11-3D60-9620-B9762EF1B63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D6802BC-14B0-60ED-6353-92B3D96FFB5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C4D18CA-21F8-49D1-F20C-2411BAAFE5EC}"/>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0D9AC47D-AFCB-5C99-4483-712076859CF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FFC078B-AED1-A5E6-5993-C8A4CA520A3F}"/>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A602A273-F88F-0D50-592D-45CE7E33D1C6}"/>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A808C06D-D2E4-FBE8-9B16-89BB128E56DB}"/>
              </a:ext>
            </a:extLst>
          </p:cNvPr>
          <p:cNvSpPr txBox="1"/>
          <p:nvPr/>
        </p:nvSpPr>
        <p:spPr>
          <a:xfrm>
            <a:off x="5192756" y="2375597"/>
            <a:ext cx="5915196" cy="2751266"/>
          </a:xfrm>
          <a:prstGeom prst="rect">
            <a:avLst/>
          </a:prstGeom>
          <a:noFill/>
        </p:spPr>
        <p:txBody>
          <a:bodyPr wrap="square">
            <a:spAutoFit/>
          </a:bodyPr>
          <a:lstStyle/>
          <a:p>
            <a:pPr lvl="0" algn="just" rtl="1">
              <a:lnSpc>
                <a:spcPct val="107000"/>
              </a:lnSpc>
              <a:spcAft>
                <a:spcPts val="800"/>
              </a:spcAft>
              <a:buSzPts val="1200"/>
            </a:pPr>
            <a:r>
              <a:rPr lang="ar-DZ"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جـــ/ </a:t>
            </a: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قسم (إدارة الشئون الإدارية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ويقوم بوظائف الحسابات والشئون القانونية والإدارية وغيرها من الوظائف اللازمة </a:t>
            </a:r>
            <a:r>
              <a:rPr lang="ar-SA"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لأ</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شركة بصو</a:t>
            </a:r>
            <a:r>
              <a:rPr lang="ar-DZ" sz="2400" kern="100" dirty="0" err="1">
                <a:solidFill>
                  <a:srgbClr val="000000"/>
                </a:solidFill>
                <a:effectLst/>
                <a:latin typeface="Calibri" panose="020F0502020204030204" pitchFamily="34" charset="0"/>
                <a:ea typeface="Calibri" panose="020F0502020204030204" pitchFamily="34" charset="0"/>
                <a:cs typeface="Arial" panose="020B0604020202020204" pitchFamily="34" charset="0"/>
              </a:rPr>
              <a:t>ر</a:t>
            </a:r>
            <a:r>
              <a:rPr lang="ar-DZ" sz="2400" kern="100" dirty="0" err="1">
                <a:solidFill>
                  <a:srgbClr val="000000"/>
                </a:solidFill>
                <a:latin typeface="Calibri" panose="020F0502020204030204" pitchFamily="34" charset="0"/>
                <a:ea typeface="Calibri" panose="020F0502020204030204" pitchFamily="34" charset="0"/>
                <a:cs typeface="Arial" panose="020B0604020202020204" pitchFamily="34" charset="0"/>
              </a:rPr>
              <a:t>ة</a:t>
            </a: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عامة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DZ" sz="2400" b="1" kern="100" dirty="0">
                <a:solidFill>
                  <a:srgbClr val="000000"/>
                </a:solidFill>
                <a:latin typeface="Calibri" panose="020F0502020204030204" pitchFamily="34" charset="0"/>
                <a:ea typeface="Calibri" panose="020F0502020204030204" pitchFamily="34" charset="0"/>
                <a:cs typeface="Arial" panose="020B0604020202020204" pitchFamily="34" charset="0"/>
              </a:rPr>
              <a:t>د/  </a:t>
            </a:r>
            <a:r>
              <a:rPr lang="ar-SA" sz="24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خدمات متنوعة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مثل</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بنك معلومات أو قسم البحوث أو وسائل الإعلام وغيرها من الخدمات المكملة.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Image 8">
            <a:extLst>
              <a:ext uri="{FF2B5EF4-FFF2-40B4-BE49-F238E27FC236}">
                <a16:creationId xmlns:a16="http://schemas.microsoft.com/office/drawing/2014/main" id="{0C1B4856-4270-9C84-7C65-E45250BA6663}"/>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49264" y="2301411"/>
            <a:ext cx="4352137" cy="2899638"/>
          </a:xfrm>
          <a:prstGeom prst="rect">
            <a:avLst/>
          </a:prstGeom>
        </p:spPr>
      </p:pic>
    </p:spTree>
    <p:extLst>
      <p:ext uri="{BB962C8B-B14F-4D97-AF65-F5344CB8AC3E}">
        <p14:creationId xmlns:p14="http://schemas.microsoft.com/office/powerpoint/2010/main" val="69338454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51611D-4801-51E4-157F-1B0E7D3CECC3}"/>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CECEE5F-C7AC-8458-7427-415335C5F90A}"/>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أقسام ومصالح  وكالات الإعلان</a:t>
            </a:r>
          </a:p>
        </p:txBody>
      </p:sp>
      <p:sp>
        <p:nvSpPr>
          <p:cNvPr id="29" name="Rectangle 28">
            <a:extLst>
              <a:ext uri="{FF2B5EF4-FFF2-40B4-BE49-F238E27FC236}">
                <a16:creationId xmlns:a16="http://schemas.microsoft.com/office/drawing/2014/main" id="{4EE1F3D7-AF3C-E000-BB14-B7F1BA526BC6}"/>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72446EC-6B20-8F93-D272-52586E0ADF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E09FFFF-FDA2-31DF-AC9A-76ED4374F0B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BAA0202-3767-6827-61CB-B228D52C8FE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B28F4FD9-0334-CDAF-E2A8-8572061DED6D}"/>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C0222512-3FAD-D90A-40BD-A597402FCE47}"/>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6B3BCB3A-6CA0-9EC8-0243-580505453E6F}"/>
              </a:ext>
            </a:extLst>
          </p:cNvPr>
          <p:cNvSpPr txBox="1"/>
          <p:nvPr/>
        </p:nvSpPr>
        <p:spPr>
          <a:xfrm>
            <a:off x="1476909" y="1609434"/>
            <a:ext cx="9680825" cy="4844916"/>
          </a:xfrm>
          <a:prstGeom prst="rect">
            <a:avLst/>
          </a:prstGeom>
          <a:noFill/>
        </p:spPr>
        <p:txBody>
          <a:bodyPr wrap="square">
            <a:spAutoFit/>
          </a:bodyPr>
          <a:lstStyle/>
          <a:p>
            <a:pPr algn="just" rtl="1">
              <a:lnSpc>
                <a:spcPct val="107000"/>
              </a:lnSpc>
              <a:spcAft>
                <a:spcPts val="800"/>
              </a:spcAft>
              <a:buNone/>
            </a:pPr>
            <a:r>
              <a:rPr lang="en-US" sz="2400" kern="100" dirty="0" err="1">
                <a:solidFill>
                  <a:srgbClr val="000000"/>
                </a:solidFill>
                <a:effectLst/>
                <a:latin typeface="Arial" panose="020B0604020202020204" pitchFamily="34" charset="0"/>
                <a:ea typeface="Calibri" panose="020F0502020204030204" pitchFamily="34" charset="0"/>
              </a:rPr>
              <a:t>ويرى</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العبدلي</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أن</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الوكالة</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الإعلانية</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الكبيرة</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تتكون</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من</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عدد</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من</a:t>
            </a:r>
            <a:r>
              <a:rPr lang="en-US" sz="2400" kern="100" dirty="0">
                <a:solidFill>
                  <a:srgbClr val="000000"/>
                </a:solidFill>
                <a:effectLst/>
                <a:latin typeface="Arial" panose="020B0604020202020204" pitchFamily="34" charset="0"/>
                <a:ea typeface="Calibri" panose="020F0502020204030204" pitchFamily="34" charset="0"/>
              </a:rPr>
              <a:t> </a:t>
            </a:r>
            <a:r>
              <a:rPr lang="en-US" sz="2400" kern="100" dirty="0" err="1">
                <a:solidFill>
                  <a:srgbClr val="000000"/>
                </a:solidFill>
                <a:effectLst/>
                <a:latin typeface="Arial" panose="020B0604020202020204" pitchFamily="34" charset="0"/>
                <a:ea typeface="Calibri" panose="020F0502020204030204" pitchFamily="34" charset="0"/>
              </a:rPr>
              <a:t>الإدارات</a:t>
            </a:r>
            <a:r>
              <a:rPr lang="en-US" sz="2400" kern="100" dirty="0">
                <a:solidFill>
                  <a:srgbClr val="000000"/>
                </a:solidFill>
                <a:effectLst/>
                <a:latin typeface="Arial" panose="020B0604020202020204" pitchFamily="34" charset="0"/>
                <a:ea typeface="Calibri" panose="020F0502020204030204" pitchFamily="34" charset="0"/>
              </a:rPr>
              <a:t> </a:t>
            </a:r>
            <a:r>
              <a:rPr lang="ar-SA" sz="2400" kern="100" dirty="0">
                <a:solidFill>
                  <a:srgbClr val="000000"/>
                </a:solidFill>
                <a:effectLst/>
                <a:latin typeface="Calibri" panose="020F0502020204030204" pitchFamily="34" charset="0"/>
                <a:ea typeface="Calibri" panose="020F0502020204030204" pitchFamily="34" charset="0"/>
              </a:rPr>
              <a:t>كما يلي:</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b="1" kern="100" dirty="0">
                <a:solidFill>
                  <a:schemeClr val="accent1">
                    <a:lumMod val="50000"/>
                  </a:schemeClr>
                </a:solidFill>
                <a:effectLst/>
                <a:latin typeface="Calibri" panose="020F0502020204030204" pitchFamily="34" charset="0"/>
                <a:ea typeface="Calibri" panose="020F0502020204030204" pitchFamily="34" charset="0"/>
              </a:rPr>
              <a:t>أولا : </a:t>
            </a:r>
            <a:r>
              <a:rPr lang="ar-SA" sz="2400" b="1" kern="100" dirty="0">
                <a:solidFill>
                  <a:schemeClr val="accent1">
                    <a:lumMod val="50000"/>
                  </a:schemeClr>
                </a:solidFill>
                <a:effectLst/>
                <a:latin typeface="Calibri" panose="020F0502020204030204" pitchFamily="34" charset="0"/>
                <a:ea typeface="Calibri" panose="020F0502020204030204" pitchFamily="34" charset="0"/>
              </a:rPr>
              <a:t>إدارة البحوث والتخطيط :</a:t>
            </a:r>
            <a:endParaRPr lang="fr-FR" sz="2400" b="1" kern="100" dirty="0">
              <a:solidFill>
                <a:schemeClr val="accent1">
                  <a:lumMod val="50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وتعمل على القيام بالأبحاث المختلفة والتي تساعد في التخطيط للحملات. الإعلانية ووضع سياسات العمل وتنظيماته ومراقبة سير الأعمال وفق الخطة الموضوعة .</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وتضم هذه الإدارة أقساماً أهمها :</a:t>
            </a:r>
            <a:endParaRPr lang="ar-DZ" sz="2400" kern="100" dirty="0">
              <a:solidFill>
                <a:srgbClr val="00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SA" sz="2400" kern="100" dirty="0">
                <a:solidFill>
                  <a:srgbClr val="000000"/>
                </a:solidFill>
                <a:effectLst/>
                <a:latin typeface="Calibri" panose="020F0502020204030204" pitchFamily="34" charset="0"/>
                <a:ea typeface="Calibri" panose="020F0502020204030204" pitchFamily="34" charset="0"/>
              </a:rPr>
              <a:t>قسم بحوث وسائل نشر الإعلانات. </a:t>
            </a:r>
            <a:endParaRPr lang="ar-DZ" sz="2400" kern="100" dirty="0">
              <a:solidFill>
                <a:srgbClr val="00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SA" sz="2400" kern="100" dirty="0">
                <a:solidFill>
                  <a:srgbClr val="000000"/>
                </a:solidFill>
                <a:effectLst/>
                <a:latin typeface="Calibri" panose="020F0502020204030204" pitchFamily="34" charset="0"/>
                <a:ea typeface="Calibri" panose="020F0502020204030204" pitchFamily="34" charset="0"/>
              </a:rPr>
              <a:t>قسم بحوث المستهلكين.</a:t>
            </a:r>
            <a:endParaRPr lang="ar-DZ" sz="2400" kern="100" dirty="0">
              <a:solidFill>
                <a:srgbClr val="00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SA" sz="2400" kern="100" dirty="0">
                <a:solidFill>
                  <a:srgbClr val="000000"/>
                </a:solidFill>
                <a:effectLst/>
                <a:latin typeface="Calibri" panose="020F0502020204030204" pitchFamily="34" charset="0"/>
                <a:ea typeface="Calibri" panose="020F0502020204030204" pitchFamily="34" charset="0"/>
              </a:rPr>
              <a:t>قسم بحوث السلع والخدمات.</a:t>
            </a:r>
            <a:endParaRPr lang="ar-DZ" sz="2400" kern="100" dirty="0">
              <a:solidFill>
                <a:srgbClr val="00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SA" sz="2400" kern="100" dirty="0">
                <a:solidFill>
                  <a:srgbClr val="000000"/>
                </a:solidFill>
                <a:effectLst/>
                <a:latin typeface="Calibri" panose="020F0502020204030204" pitchFamily="34" charset="0"/>
                <a:ea typeface="Calibri" panose="020F0502020204030204" pitchFamily="34" charset="0"/>
              </a:rPr>
              <a:t>قسم بحوث الرسائل الإعلانية.</a:t>
            </a:r>
            <a:endParaRPr lang="ar-DZ" sz="2400" kern="100" dirty="0">
              <a:solidFill>
                <a:srgbClr val="000000"/>
              </a:solidFill>
              <a:latin typeface="Calibri" panose="020F0502020204030204" pitchFamily="34" charset="0"/>
              <a:ea typeface="Calibri" panose="020F0502020204030204" pitchFamily="34" charset="0"/>
            </a:endParaRPr>
          </a:p>
          <a:p>
            <a:pPr marL="342900" indent="-342900" algn="just" rtl="1">
              <a:lnSpc>
                <a:spcPct val="107000"/>
              </a:lnSpc>
              <a:spcAft>
                <a:spcPts val="800"/>
              </a:spcAft>
              <a:buFontTx/>
              <a:buChar char="-"/>
            </a:pPr>
            <a:r>
              <a:rPr lang="ar-SA" sz="2400" kern="100" dirty="0">
                <a:solidFill>
                  <a:srgbClr val="000000"/>
                </a:solidFill>
                <a:effectLst/>
                <a:latin typeface="Calibri" panose="020F0502020204030204" pitchFamily="34" charset="0"/>
                <a:ea typeface="Calibri" panose="020F0502020204030204" pitchFamily="34" charset="0"/>
              </a:rPr>
              <a:t>قسم تخطيط الحملات الإعلانية.</a:t>
            </a:r>
            <a:endParaRPr lang="fr-FR" sz="2400" kern="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28495534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FD9503-05DD-AD0C-11E6-7F8BEA02CA76}"/>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2F0BFEA9-CE6E-9639-8642-AECBFFAE3E30}"/>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أقسام ومصالح  وكالات الإعلان</a:t>
            </a:r>
          </a:p>
        </p:txBody>
      </p:sp>
      <p:sp>
        <p:nvSpPr>
          <p:cNvPr id="29" name="Rectangle 28">
            <a:extLst>
              <a:ext uri="{FF2B5EF4-FFF2-40B4-BE49-F238E27FC236}">
                <a16:creationId xmlns:a16="http://schemas.microsoft.com/office/drawing/2014/main" id="{56098115-335D-4E42-7904-ABA4AFC9E6A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2DA3B22-6C6B-F0C0-294C-9BD2E38E1A1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67974D1D-FDD9-DEE4-21AF-2B1CB38B707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8199554-BA43-1144-1C56-31F38939EC2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5AEA60D4-1D89-3696-807A-6C0B1CA7B158}"/>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2F38D9CD-8422-8D71-6A54-91BF5D14E210}"/>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32D104E2-480C-4B91-04BA-9B23D0C98843}"/>
              </a:ext>
            </a:extLst>
          </p:cNvPr>
          <p:cNvSpPr txBox="1"/>
          <p:nvPr/>
        </p:nvSpPr>
        <p:spPr>
          <a:xfrm>
            <a:off x="3449548" y="1765854"/>
            <a:ext cx="7145676" cy="3936783"/>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1">
                    <a:lumMod val="50000"/>
                  </a:schemeClr>
                </a:solidFill>
                <a:effectLst/>
                <a:latin typeface="Calibri" panose="020F0502020204030204" pitchFamily="34" charset="0"/>
                <a:ea typeface="Calibri" panose="020F0502020204030204" pitchFamily="34" charset="0"/>
              </a:rPr>
              <a:t>ثانيا : </a:t>
            </a:r>
            <a:r>
              <a:rPr lang="ar-SA" sz="2400" b="1" kern="100" dirty="0">
                <a:solidFill>
                  <a:schemeClr val="accent1">
                    <a:lumMod val="50000"/>
                  </a:schemeClr>
                </a:solidFill>
                <a:effectLst/>
                <a:latin typeface="Calibri" panose="020F0502020204030204" pitchFamily="34" charset="0"/>
                <a:ea typeface="Calibri" panose="020F0502020204030204" pitchFamily="34" charset="0"/>
              </a:rPr>
              <a:t>إدارة بيع الخدمات</a:t>
            </a:r>
            <a:r>
              <a:rPr lang="ar-DZ" sz="2400" b="1" kern="100" dirty="0">
                <a:solidFill>
                  <a:schemeClr val="accent1">
                    <a:lumMod val="50000"/>
                  </a:schemeClr>
                </a:solidFill>
                <a:effectLst/>
                <a:latin typeface="Calibri" panose="020F0502020204030204" pitchFamily="34" charset="0"/>
                <a:ea typeface="Calibri" panose="020F0502020204030204" pitchFamily="34" charset="0"/>
              </a:rPr>
              <a:t>:</a:t>
            </a:r>
            <a:endParaRPr lang="fr-FR" sz="2400" b="1" kern="100" dirty="0">
              <a:solidFill>
                <a:schemeClr val="accent1">
                  <a:lumMod val="50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وتقوم بتحديد أسماء العملاء المرتقبين للوكالة، وبيع خدماتها لهم عن طريق التعاقد معهم، والاتصال المستمر بالعملاء الحاليين وعرض مشروعات الحملات الإعلانية بتفصيلاتها عليهم وتلقى تعليماتهم بشأنها.</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b="1" kern="100" dirty="0">
                <a:solidFill>
                  <a:schemeClr val="accent1">
                    <a:lumMod val="50000"/>
                  </a:schemeClr>
                </a:solidFill>
                <a:effectLst/>
                <a:latin typeface="Calibri" panose="020F0502020204030204" pitchFamily="34" charset="0"/>
                <a:ea typeface="Calibri" panose="020F0502020204030204" pitchFamily="34" charset="0"/>
              </a:rPr>
              <a:t>ثالثا: </a:t>
            </a:r>
            <a:r>
              <a:rPr lang="ar-SA" sz="2400" b="1" kern="100" dirty="0">
                <a:solidFill>
                  <a:schemeClr val="accent1">
                    <a:lumMod val="50000"/>
                  </a:schemeClr>
                </a:solidFill>
                <a:effectLst/>
                <a:latin typeface="Calibri" panose="020F0502020204030204" pitchFamily="34" charset="0"/>
                <a:ea typeface="Calibri" panose="020F0502020204030204" pitchFamily="34" charset="0"/>
              </a:rPr>
              <a:t>إدارة شراء الحيز الإعلاني</a:t>
            </a:r>
            <a:r>
              <a:rPr lang="ar-DZ" sz="2400" b="1" kern="100" dirty="0">
                <a:solidFill>
                  <a:schemeClr val="accent1">
                    <a:lumMod val="50000"/>
                  </a:schemeClr>
                </a:solidFill>
                <a:effectLst/>
                <a:latin typeface="Calibri" panose="020F0502020204030204" pitchFamily="34" charset="0"/>
                <a:ea typeface="Calibri" panose="020F0502020204030204" pitchFamily="34" charset="0"/>
              </a:rPr>
              <a:t>:</a:t>
            </a:r>
            <a:endParaRPr lang="fr-FR" sz="2400" b="1" kern="100" dirty="0">
              <a:solidFill>
                <a:schemeClr val="accent1">
                  <a:lumMod val="50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وتقوم هذه الإدارة بتوقيع العقود مع دور النشر فيما يتعلق بشراء الحيز الإعلاني المقرر بموجب الخطة المرسومة لكل حملة إعلانية وتعمل على متابعة نشر الإعلانات أو عرضها والتأكد من ذلك والحصول على المستندات الخاصة التي تؤيد التنفيذ.</a:t>
            </a:r>
            <a:endParaRPr lang="fr-FR" sz="2400" kern="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15312081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CC727F-1371-74D7-F785-5B03BA63423B}"/>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C5937A61-C853-E847-ACCF-61D951D46F7A}"/>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أقسام ومصالح  وكالات الإعلان</a:t>
            </a:r>
          </a:p>
        </p:txBody>
      </p:sp>
      <p:sp>
        <p:nvSpPr>
          <p:cNvPr id="29" name="Rectangle 28">
            <a:extLst>
              <a:ext uri="{FF2B5EF4-FFF2-40B4-BE49-F238E27FC236}">
                <a16:creationId xmlns:a16="http://schemas.microsoft.com/office/drawing/2014/main" id="{5AB28DE6-901E-4CB6-2107-1C874700625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8A76336E-E901-54E7-90FD-E1FFF2E99E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096296D6-B691-4B06-F60F-3000485B2377}"/>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B7A8F98E-DF4E-2AA9-C0C8-2FD080D63964}"/>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DB67A0B6-AF4E-FDF1-8DCC-5D065B5D1157}"/>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6473C40A-0DC5-BEA3-CF03-8CC62736E552}"/>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6AFD4D12-D844-3265-DE5C-75CDEAD6B07D}"/>
              </a:ext>
            </a:extLst>
          </p:cNvPr>
          <p:cNvSpPr txBox="1"/>
          <p:nvPr/>
        </p:nvSpPr>
        <p:spPr>
          <a:xfrm>
            <a:off x="3235585" y="1896510"/>
            <a:ext cx="7934991" cy="4331955"/>
          </a:xfrm>
          <a:prstGeom prst="rect">
            <a:avLst/>
          </a:prstGeom>
          <a:noFill/>
        </p:spPr>
        <p:txBody>
          <a:bodyPr wrap="square">
            <a:spAutoFit/>
          </a:bodyPr>
          <a:lstStyle/>
          <a:p>
            <a:pPr algn="just" rtl="1">
              <a:lnSpc>
                <a:spcPct val="107000"/>
              </a:lnSpc>
              <a:spcAft>
                <a:spcPts val="800"/>
              </a:spcAft>
              <a:buNone/>
            </a:pPr>
            <a:r>
              <a:rPr lang="ar-DZ" sz="2400" b="1" kern="100" dirty="0">
                <a:solidFill>
                  <a:schemeClr val="accent1">
                    <a:lumMod val="50000"/>
                  </a:schemeClr>
                </a:solidFill>
                <a:effectLst/>
                <a:latin typeface="Calibri" panose="020F0502020204030204" pitchFamily="34" charset="0"/>
                <a:ea typeface="Calibri" panose="020F0502020204030204" pitchFamily="34" charset="0"/>
              </a:rPr>
              <a:t>رابعا : </a:t>
            </a:r>
            <a:r>
              <a:rPr lang="ar-SA" sz="2400" b="1" kern="100" dirty="0">
                <a:solidFill>
                  <a:schemeClr val="accent1">
                    <a:lumMod val="50000"/>
                  </a:schemeClr>
                </a:solidFill>
                <a:effectLst/>
                <a:latin typeface="Calibri" panose="020F0502020204030204" pitchFamily="34" charset="0"/>
                <a:ea typeface="Calibri" panose="020F0502020204030204" pitchFamily="34" charset="0"/>
              </a:rPr>
              <a:t>الإدارة الفنية:</a:t>
            </a:r>
            <a:endParaRPr lang="fr-FR" sz="2400" b="1" kern="100" dirty="0">
              <a:solidFill>
                <a:schemeClr val="accent1">
                  <a:lumMod val="50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وهي التي يكون من اختصاصها اقتراح الأفكار الإعلانية والعمل على تحريرها وتصميمها وإخراجها، والذي يساهم في هذا المجال هو التعاون والتنسيق بين هذه الإدارة وبين إدارة البحوث والتخطيط وشراء الحيز الإعلاني وإدارة بيع الخدمات. وقد تضم هذه الإدارة أقساماً يوزع عليها العمل مثل قسم تصميم الإعلانات وقسم تحرير الإعلانات وقسم الرسم والخط والإخراج وغيرها.</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b="1" kern="100" dirty="0">
                <a:solidFill>
                  <a:schemeClr val="accent1">
                    <a:lumMod val="50000"/>
                  </a:schemeClr>
                </a:solidFill>
                <a:effectLst/>
                <a:latin typeface="Calibri" panose="020F0502020204030204" pitchFamily="34" charset="0"/>
                <a:ea typeface="Calibri" panose="020F0502020204030204" pitchFamily="34" charset="0"/>
              </a:rPr>
              <a:t>خامسا: </a:t>
            </a:r>
            <a:r>
              <a:rPr lang="ar-SA" sz="2400" b="1" kern="100" dirty="0">
                <a:solidFill>
                  <a:schemeClr val="accent1">
                    <a:lumMod val="50000"/>
                  </a:schemeClr>
                </a:solidFill>
                <a:effectLst/>
                <a:latin typeface="Calibri" panose="020F0502020204030204" pitchFamily="34" charset="0"/>
                <a:ea typeface="Calibri" panose="020F0502020204030204" pitchFamily="34" charset="0"/>
              </a:rPr>
              <a:t>إدارة الإنتاج:</a:t>
            </a:r>
            <a:endParaRPr lang="fr-FR" sz="2400" b="1" kern="100" dirty="0">
              <a:solidFill>
                <a:schemeClr val="accent1">
                  <a:lumMod val="50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وهي الإدارة التي تكون مسئوليتها تحويل الإعلان من مادة مكتوبة وأشكال مرسومة إلى مواد قابلة للنشر، مثال ذلك عمليات الطباعة والأفلام والتسجيلات الصوتية.</a:t>
            </a:r>
            <a:endParaRPr lang="fr-FR" sz="2400" kern="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8292933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4444EB-8E8D-5D41-3724-7EE5CD439D2D}"/>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4305E7A-8ECB-768A-D30C-EEF2CF6971F2}"/>
              </a:ext>
            </a:extLst>
          </p:cNvPr>
          <p:cNvSpPr txBox="1"/>
          <p:nvPr/>
        </p:nvSpPr>
        <p:spPr>
          <a:xfrm>
            <a:off x="4155150" y="605563"/>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أقسام ومصالح  وكالات الإعلان</a:t>
            </a:r>
          </a:p>
        </p:txBody>
      </p:sp>
      <p:sp>
        <p:nvSpPr>
          <p:cNvPr id="29" name="Rectangle 28">
            <a:extLst>
              <a:ext uri="{FF2B5EF4-FFF2-40B4-BE49-F238E27FC236}">
                <a16:creationId xmlns:a16="http://schemas.microsoft.com/office/drawing/2014/main" id="{A58965C8-03DD-ABA0-6557-F0C79A002B65}"/>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B045838-9B40-C795-1ADD-E87B4BF9D3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1731290-99EE-ED9B-23DE-4132D00FD30F}"/>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A7D9ADD7-F2BC-E197-4E26-9822A2D2ED7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662DEE6A-A60F-69DF-9077-8F7CA2F65D09}"/>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10A5085B-F317-4BB2-7272-133A58263D05}"/>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5" name="ZoneTexte 4">
            <a:extLst>
              <a:ext uri="{FF2B5EF4-FFF2-40B4-BE49-F238E27FC236}">
                <a16:creationId xmlns:a16="http://schemas.microsoft.com/office/drawing/2014/main" id="{DE93FC80-FDE9-50EF-2345-9D632A477818}"/>
              </a:ext>
            </a:extLst>
          </p:cNvPr>
          <p:cNvSpPr txBox="1"/>
          <p:nvPr/>
        </p:nvSpPr>
        <p:spPr>
          <a:xfrm>
            <a:off x="1150706" y="1388283"/>
            <a:ext cx="9711647" cy="5643981"/>
          </a:xfrm>
          <a:prstGeom prst="rect">
            <a:avLst/>
          </a:prstGeom>
          <a:noFill/>
        </p:spPr>
        <p:txBody>
          <a:bodyPr wrap="square">
            <a:spAutoFit/>
          </a:bodyPr>
          <a:lstStyle/>
          <a:p>
            <a:pPr lvl="0" algn="just" rtl="1">
              <a:lnSpc>
                <a:spcPct val="107000"/>
              </a:lnSpc>
              <a:spcAft>
                <a:spcPts val="800"/>
              </a:spcAft>
              <a:buSzPts val="1200"/>
            </a:pPr>
            <a:r>
              <a:rPr lang="ar-DZ" sz="24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سادسا : </a:t>
            </a:r>
            <a:r>
              <a:rPr lang="ar-SA" sz="24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إدارة الفروع الخارجية</a:t>
            </a:r>
            <a:endParaRPr lang="fr-FR" sz="2400" b="1" kern="1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وتقوم بوظيفة الاتصال بالفروع الخارجية للوكالة إن وجدت . ومتابعة الأعمال في تلك الفروع والرقابة على نشاطاتها.</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DZ" sz="24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سابعا: </a:t>
            </a:r>
            <a:r>
              <a:rPr lang="ar-SA" sz="2400" b="1" kern="100" dirty="0">
                <a:solidFill>
                  <a:schemeClr val="accent1">
                    <a:lumMod val="50000"/>
                  </a:schemeClr>
                </a:solidFill>
                <a:effectLst/>
                <a:latin typeface="Calibri" panose="020F0502020204030204" pitchFamily="34" charset="0"/>
                <a:ea typeface="Calibri" panose="020F0502020204030204" pitchFamily="34" charset="0"/>
                <a:cs typeface="Arial" panose="020B0604020202020204" pitchFamily="34" charset="0"/>
              </a:rPr>
              <a:t>إدارة الشئون الإدارية والحسابية</a:t>
            </a:r>
            <a:endParaRPr lang="fr-FR" sz="2400" b="1" kern="100" dirty="0">
              <a:solidFill>
                <a:schemeClr val="accent1">
                  <a:lumMod val="5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وتشرف هذه الإدارة على كافة الأعمال الكتابية والمحاسبية والمالية ومتابعة الأعمال بالإدارات المختلفة في الوكالات وهي تضم أقساماً أهمها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أ-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قسم السكرتارية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ب</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قسم الحسابات والأمور المالية.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ج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قسم شئون العاملين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د-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قسم المتابعة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هـ</a:t>
            </a:r>
            <a:r>
              <a:rPr lang="ar-DZ" sz="2400" kern="100" dirty="0">
                <a:solidFill>
                  <a:srgbClr val="000000"/>
                </a:solidFill>
                <a:latin typeface="Calibri" panose="020F0502020204030204" pitchFamily="34" charset="0"/>
                <a:ea typeface="Calibri" panose="020F0502020204030204" pitchFamily="34" charset="0"/>
                <a:cs typeface="Arial" panose="020B0604020202020204" pitchFamily="34" charset="0"/>
              </a:rPr>
              <a:t> -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قسم الشئون القانونية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18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endParaRPr lang="fr-FR"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665192790"/>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29E21-1CE9-B5E3-35E7-FC8FFE95A250}"/>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47952791-141F-8E20-F66C-3CC2481336C0}"/>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أقسام ومصالح  وكالات الإعلان</a:t>
            </a:r>
          </a:p>
        </p:txBody>
      </p:sp>
      <p:sp>
        <p:nvSpPr>
          <p:cNvPr id="29" name="Rectangle 28">
            <a:extLst>
              <a:ext uri="{FF2B5EF4-FFF2-40B4-BE49-F238E27FC236}">
                <a16:creationId xmlns:a16="http://schemas.microsoft.com/office/drawing/2014/main" id="{3209CFD2-7927-B270-B169-12A188AAB1A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0F1B659-9F5D-EF9C-A49C-DDAFBCD71A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2B89D64D-D9B8-ACB3-F3A8-50F753AB6119}"/>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B2204019-06F7-3C90-9928-95E94087392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14AD9BC5-ADF6-53BB-5155-DD494B55F9FB}"/>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3C11FE25-D93D-126F-CC89-223189A02D8D}"/>
              </a:ext>
            </a:extLst>
          </p:cNvPr>
          <p:cNvSpPr/>
          <p:nvPr/>
        </p:nvSpPr>
        <p:spPr>
          <a:xfrm>
            <a:off x="3136910" y="629535"/>
            <a:ext cx="904738" cy="80948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08</a:t>
            </a:r>
          </a:p>
        </p:txBody>
      </p:sp>
      <p:sp>
        <p:nvSpPr>
          <p:cNvPr id="9" name="ZoneTexte 8">
            <a:extLst>
              <a:ext uri="{FF2B5EF4-FFF2-40B4-BE49-F238E27FC236}">
                <a16:creationId xmlns:a16="http://schemas.microsoft.com/office/drawing/2014/main" id="{EA931C28-1AC8-9CE2-5B26-3564A62EE137}"/>
              </a:ext>
            </a:extLst>
          </p:cNvPr>
          <p:cNvSpPr txBox="1"/>
          <p:nvPr/>
        </p:nvSpPr>
        <p:spPr>
          <a:xfrm>
            <a:off x="2722652" y="1812807"/>
            <a:ext cx="7800653" cy="4229363"/>
          </a:xfrm>
          <a:prstGeom prst="rect">
            <a:avLst/>
          </a:prstGeom>
          <a:noFill/>
        </p:spPr>
        <p:txBody>
          <a:bodyPr wrap="square">
            <a:spAutoFit/>
          </a:bodyPr>
          <a:lstStyle/>
          <a:p>
            <a:pPr lvl="0" algn="just" rtl="1">
              <a:lnSpc>
                <a:spcPct val="107000"/>
              </a:lnSpc>
              <a:spcAft>
                <a:spcPts val="800"/>
              </a:spcAft>
              <a:buSzPts val="1200"/>
            </a:pPr>
            <a:r>
              <a:rPr lang="ar-DZ" sz="2400" b="1" kern="100" dirty="0">
                <a:solidFill>
                  <a:schemeClr val="accent1">
                    <a:lumMod val="50000"/>
                  </a:schemeClr>
                </a:solidFill>
                <a:effectLst/>
                <a:latin typeface="Calibri" panose="020F0502020204030204" pitchFamily="34" charset="0"/>
                <a:ea typeface="Calibri" panose="020F0502020204030204" pitchFamily="34" charset="0"/>
              </a:rPr>
              <a:t>ثامنا : </a:t>
            </a:r>
            <a:r>
              <a:rPr lang="ar-SA" sz="2400" b="1" kern="100" dirty="0">
                <a:solidFill>
                  <a:schemeClr val="accent1">
                    <a:lumMod val="50000"/>
                  </a:schemeClr>
                </a:solidFill>
                <a:effectLst/>
                <a:latin typeface="Calibri" panose="020F0502020204030204" pitchFamily="34" charset="0"/>
                <a:ea typeface="Calibri" panose="020F0502020204030204" pitchFamily="34" charset="0"/>
              </a:rPr>
              <a:t>إدارة العلاقات العامة</a:t>
            </a:r>
            <a:endParaRPr lang="fr-FR" sz="2400" b="1" kern="100" dirty="0">
              <a:solidFill>
                <a:schemeClr val="accent1">
                  <a:lumMod val="50000"/>
                </a:schemeClr>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وهى الإدارة التي تهدف إلى إرساء علاقات طيبة بين الوكالة والعاملين فيها وبين العاملين أنفسهم، وبين الوكالة وعملائها من المعلنين ودور النشر وكذلك بين الوكالة والوكالات الأخرى. كما تعمل على توطيد العلاقة مع الهيئات الرسمية المعنية بنشاط الوكالة ومع الجمهور بشكل عام.</a:t>
            </a:r>
            <a:endParaRPr lang="ar-DZ"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ويمكن القول بأن مقومات نجاح الوكالة الإعلانية ترتكز على ثلاث قدرات هي القدرة الابتكارية في المجالات الفنية للإعلان، والقدرة التسويقية والاتصالية ، أي قدرتها على تنشيط الخدمات التي تقدمها وتوسيع نطاق المعلنين الذين يتعاملون معها، والقدرة الإدارية أي قدرتها على أداء خدماتها بأحسن طريقة اقتصادية وفعالة.</a:t>
            </a:r>
            <a:endParaRPr lang="fr-FR" sz="2400" kern="100" dirty="0">
              <a:solidFill>
                <a:srgbClr val="0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774372904"/>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53A6E9-9BB1-7402-E2B9-1CCEF0C2CEB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D514E13-53BA-002B-8540-AA814C32CD46}"/>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6990FD85-34EA-965A-746C-BC1551675AC3}"/>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2547D625-4C5F-86E0-17EA-F7BC74BF217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BCFB7EE-3105-18B3-9114-5D2812EDBAA4}"/>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CC11CF4-C1AC-F608-0513-CF31C5247FD0}"/>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F286A0B8-7026-EC74-6115-D24479B49932}"/>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5C9C3E1B-7EA0-D897-088D-AB4CBBFD813B}"/>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
        <p:nvSpPr>
          <p:cNvPr id="5" name="ZoneTexte 4">
            <a:extLst>
              <a:ext uri="{FF2B5EF4-FFF2-40B4-BE49-F238E27FC236}">
                <a16:creationId xmlns:a16="http://schemas.microsoft.com/office/drawing/2014/main" id="{19FB6807-013C-B373-D952-A81E2F1EBA4A}"/>
              </a:ext>
            </a:extLst>
          </p:cNvPr>
          <p:cNvSpPr txBox="1"/>
          <p:nvPr/>
        </p:nvSpPr>
        <p:spPr>
          <a:xfrm>
            <a:off x="1623317" y="1615321"/>
            <a:ext cx="9547260" cy="2546082"/>
          </a:xfrm>
          <a:prstGeom prst="rect">
            <a:avLst/>
          </a:prstGeom>
          <a:noFill/>
        </p:spPr>
        <p:txBody>
          <a:bodyPr wrap="square">
            <a:spAutoFit/>
          </a:bodyPr>
          <a:lstStyle/>
          <a:p>
            <a:pPr algn="just" rtl="1">
              <a:lnSpc>
                <a:spcPct val="107000"/>
              </a:lnSpc>
              <a:spcAft>
                <a:spcPts val="800"/>
              </a:spcAft>
              <a:buNone/>
            </a:pPr>
            <a:r>
              <a:rPr lang="ar-SA" sz="18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rPr>
              <a:t>يقصد بذلك كيف يتم تجميع الوحدات التنظيمية في إدارة التسويق، وما الأسس التي تعتمد في ذلك. و يتم إنشاء الوحدات الإدارية وفق الأسس التالية:</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rPr>
              <a:t>1- </a:t>
            </a:r>
            <a:r>
              <a:rPr lang="ar-SA" sz="2400" b="1" kern="100" dirty="0">
                <a:effectLst/>
                <a:latin typeface="Calibri" panose="020F0502020204030204" pitchFamily="34" charset="0"/>
                <a:ea typeface="Calibri" panose="020F0502020204030204" pitchFamily="34" charset="0"/>
              </a:rPr>
              <a:t>على أساس وظيفي :</a:t>
            </a:r>
            <a:r>
              <a:rPr lang="fr-FR" sz="2400" b="1" kern="100" dirty="0" err="1">
                <a:effectLst/>
                <a:latin typeface="Arial" panose="020B0604020202020204" pitchFamily="34" charset="0"/>
                <a:ea typeface="Calibri" panose="020F0502020204030204" pitchFamily="34" charset="0"/>
              </a:rPr>
              <a:t>Functional</a:t>
            </a:r>
            <a:r>
              <a:rPr lang="fr-FR" sz="2400" b="1" kern="100" dirty="0">
                <a:effectLst/>
                <a:latin typeface="Arial" panose="020B0604020202020204" pitchFamily="34" charset="0"/>
                <a:ea typeface="Calibri" panose="020F0502020204030204" pitchFamily="34" charset="0"/>
              </a:rPr>
              <a:t> </a:t>
            </a:r>
            <a:r>
              <a:rPr lang="ar-DZ" sz="2400" b="1" kern="100" dirty="0">
                <a:effectLst/>
                <a:latin typeface="Arial" panose="020B0604020202020204" pitchFamily="34" charset="0"/>
                <a:ea typeface="Calibri" panose="020F0502020204030204" pitchFamily="34" charset="0"/>
              </a:rPr>
              <a:t> :</a:t>
            </a:r>
            <a:r>
              <a:rPr lang="ar-SA" sz="2400" kern="100" dirty="0">
                <a:solidFill>
                  <a:srgbClr val="000000"/>
                </a:solidFill>
                <a:effectLst/>
                <a:latin typeface="Calibri" panose="020F0502020204030204" pitchFamily="34" charset="0"/>
                <a:ea typeface="Calibri" panose="020F0502020204030204" pitchFamily="34" charset="0"/>
              </a:rPr>
              <a:t>يقوم هذا النوع من التنظيم على أساس الوظائف والأنشطة المختلفة اللازمة للقيام بعمل محدد. وهنا يتم تجزئة قسم التسويق إلى وحدات تنظيمية أخرى كل وحدة تقوم بمهمات محددة، مثل: قسم بحوث التسويق، قسم المبيعات، قسم الترويج وغيرها.</a:t>
            </a:r>
            <a:r>
              <a:rPr lang="ar-DZ" sz="2400" kern="100" dirty="0">
                <a:solidFill>
                  <a:srgbClr val="000000"/>
                </a:solidFill>
                <a:latin typeface="Calibri" panose="020F0502020204030204" pitchFamily="34" charset="0"/>
                <a:ea typeface="Calibri" panose="020F0502020204030204" pitchFamily="34" charset="0"/>
              </a:rPr>
              <a:t> </a:t>
            </a:r>
            <a:r>
              <a:rPr lang="ar-SA" sz="2400" kern="100" dirty="0">
                <a:solidFill>
                  <a:srgbClr val="000000"/>
                </a:solidFill>
                <a:effectLst/>
                <a:latin typeface="Calibri" panose="020F0502020204030204" pitchFamily="34" charset="0"/>
                <a:ea typeface="Calibri" panose="020F0502020204030204" pitchFamily="34" charset="0"/>
              </a:rPr>
              <a:t>كما في الشكل الآتي</a:t>
            </a:r>
            <a:r>
              <a:rPr lang="ar-DZ" sz="2400" kern="100" dirty="0">
                <a:solidFill>
                  <a:srgbClr val="000000"/>
                </a:solidFill>
                <a:effectLst/>
                <a:latin typeface="Calibri" panose="020F0502020204030204" pitchFamily="34" charset="0"/>
                <a:ea typeface="Calibri" panose="020F0502020204030204" pitchFamily="34" charset="0"/>
              </a:rPr>
              <a:t>:</a:t>
            </a:r>
            <a:endParaRPr lang="fr-FR" sz="2400" kern="100" dirty="0">
              <a:solidFill>
                <a:srgbClr val="000000"/>
              </a:solidFill>
              <a:effectLst/>
              <a:latin typeface="Calibri" panose="020F0502020204030204" pitchFamily="34" charset="0"/>
              <a:ea typeface="Calibri" panose="020F0502020204030204" pitchFamily="34" charset="0"/>
            </a:endParaRPr>
          </a:p>
        </p:txBody>
      </p:sp>
      <p:pic>
        <p:nvPicPr>
          <p:cNvPr id="7" name="Image 6">
            <a:extLst>
              <a:ext uri="{FF2B5EF4-FFF2-40B4-BE49-F238E27FC236}">
                <a16:creationId xmlns:a16="http://schemas.microsoft.com/office/drawing/2014/main" id="{4701AA40-29D8-7FD1-E68C-BB4A366819F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50707" y="3867854"/>
            <a:ext cx="6913458" cy="254608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1129544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0A8EE8-9924-03B7-4193-B641A4EC11A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D93700B8-8C34-D6D6-FA64-BC8580104DCD}"/>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17AB7F29-AD2C-BA8C-8600-7BEE3E15A74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7093E6E-15E9-18DA-0968-5D704169E1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F821D2CA-AB5B-55FC-4DD7-0B413C38200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6BD6BE0E-F53C-375F-38EB-54AEBB181A8F}"/>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E50E56B9-1C4F-16AC-D1BE-6E4AAD44F20E}"/>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1036E759-C84D-C88D-DD09-905E31D073BB}"/>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
        <p:nvSpPr>
          <p:cNvPr id="9" name="ZoneTexte 8">
            <a:extLst>
              <a:ext uri="{FF2B5EF4-FFF2-40B4-BE49-F238E27FC236}">
                <a16:creationId xmlns:a16="http://schemas.microsoft.com/office/drawing/2014/main" id="{C76C1A37-9858-B032-6B44-44120405E40C}"/>
              </a:ext>
            </a:extLst>
          </p:cNvPr>
          <p:cNvSpPr txBox="1"/>
          <p:nvPr/>
        </p:nvSpPr>
        <p:spPr>
          <a:xfrm>
            <a:off x="1009316" y="1787337"/>
            <a:ext cx="10173367" cy="4545860"/>
          </a:xfrm>
          <a:prstGeom prst="rect">
            <a:avLst/>
          </a:prstGeom>
          <a:noFill/>
        </p:spPr>
        <p:txBody>
          <a:bodyPr wrap="square">
            <a:spAutoFit/>
          </a:bodyPr>
          <a:lstStyle/>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rPr>
              <a:t>2- </a:t>
            </a:r>
            <a:r>
              <a:rPr lang="ar-SA" sz="2400" b="1" kern="100" dirty="0">
                <a:effectLst/>
                <a:latin typeface="Calibri" panose="020F0502020204030204" pitchFamily="34" charset="0"/>
                <a:ea typeface="Calibri" panose="020F0502020204030204" pitchFamily="34" charset="0"/>
              </a:rPr>
              <a:t>التنظيم على أساس المنتج أو العلامة : </a:t>
            </a:r>
            <a:r>
              <a:rPr lang="fr-FR" sz="2400" b="1" kern="100" dirty="0">
                <a:effectLst/>
                <a:latin typeface="Arial" panose="020B0604020202020204" pitchFamily="34" charset="0"/>
                <a:ea typeface="Calibri" panose="020F0502020204030204" pitchFamily="34" charset="0"/>
              </a:rPr>
              <a:t>Product </a:t>
            </a:r>
            <a:r>
              <a:rPr lang="fr-FR" sz="2400" b="1" kern="100" dirty="0" err="1">
                <a:effectLst/>
                <a:latin typeface="Arial" panose="020B0604020202020204" pitchFamily="34" charset="0"/>
                <a:ea typeface="Calibri" panose="020F0502020204030204" pitchFamily="34" charset="0"/>
              </a:rPr>
              <a:t>Organizing</a:t>
            </a:r>
            <a:r>
              <a:rPr lang="fr-FR" sz="2400" b="1" kern="100" dirty="0">
                <a:effectLst/>
                <a:latin typeface="Arial" panose="020B0604020202020204" pitchFamily="34" charset="0"/>
                <a:ea typeface="Calibri" panose="020F0502020204030204" pitchFamily="34" charset="0"/>
              </a:rPr>
              <a:t> </a:t>
            </a:r>
            <a:r>
              <a:rPr lang="ar-DZ" sz="2400" kern="100" dirty="0">
                <a:solidFill>
                  <a:srgbClr val="000000"/>
                </a:solidFill>
                <a:effectLst/>
                <a:latin typeface="Arial" panose="020B0604020202020204" pitchFamily="34" charset="0"/>
                <a:ea typeface="Calibri" panose="020F0502020204030204" pitchFamily="34" charset="0"/>
              </a:rPr>
              <a:t> : </a:t>
            </a:r>
            <a:r>
              <a:rPr lang="ar-SA" sz="2400" kern="100" dirty="0">
                <a:solidFill>
                  <a:srgbClr val="000000"/>
                </a:solidFill>
                <a:effectLst/>
                <a:latin typeface="Calibri" panose="020F0502020204030204" pitchFamily="34" charset="0"/>
                <a:ea typeface="Calibri" panose="020F0502020204030204" pitchFamily="34" charset="0"/>
              </a:rPr>
              <a:t>وفيه يتم التنظيم إلى وحدات تنظيمية إدارية عندما تنتج المنظمة منتجات متمايزة عن المنافسين تمايزا واضحا. وفيه تقسم إدارة التسويق إلى وحدات</a:t>
            </a:r>
            <a:r>
              <a:rPr lang="ar-DZ" sz="2400" kern="100" dirty="0">
                <a:solidFill>
                  <a:srgbClr val="000000"/>
                </a:solidFill>
                <a:latin typeface="Calibri" panose="020F0502020204030204" pitchFamily="34" charset="0"/>
                <a:ea typeface="Calibri" panose="020F0502020204030204" pitchFamily="34" charset="0"/>
              </a:rPr>
              <a:t> </a:t>
            </a:r>
            <a:r>
              <a:rPr lang="ar-SA" sz="2400" kern="100" dirty="0">
                <a:solidFill>
                  <a:srgbClr val="000000"/>
                </a:solidFill>
                <a:effectLst/>
                <a:latin typeface="Calibri" panose="020F0502020204030204" pitchFamily="34" charset="0"/>
                <a:ea typeface="Calibri" panose="020F0502020204030204" pitchFamily="34" charset="0"/>
              </a:rPr>
              <a:t>أصغر تقوم بخدمة منتجا معينا أو مجموعة منتجات.</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rPr>
              <a:t>وقد حد</a:t>
            </a:r>
            <a:r>
              <a:rPr lang="ar-DZ" sz="2400" kern="100" dirty="0">
                <a:solidFill>
                  <a:srgbClr val="000000"/>
                </a:solidFill>
                <a:effectLst/>
                <a:latin typeface="Calibri" panose="020F0502020204030204" pitchFamily="34" charset="0"/>
                <a:ea typeface="Calibri" panose="020F0502020204030204" pitchFamily="34" charset="0"/>
              </a:rPr>
              <a:t>َّ</a:t>
            </a:r>
            <a:r>
              <a:rPr lang="ar-SA" sz="2400" kern="100" dirty="0">
                <a:solidFill>
                  <a:srgbClr val="000000"/>
                </a:solidFill>
                <a:effectLst/>
                <a:latin typeface="Calibri" panose="020F0502020204030204" pitchFamily="34" charset="0"/>
                <a:ea typeface="Calibri" panose="020F0502020204030204" pitchFamily="34" charset="0"/>
              </a:rPr>
              <a:t>د </a:t>
            </a:r>
            <a:r>
              <a:rPr lang="ar-SA" sz="2400" kern="100" dirty="0" err="1">
                <a:solidFill>
                  <a:srgbClr val="000000"/>
                </a:solidFill>
                <a:effectLst/>
                <a:latin typeface="Calibri" panose="020F0502020204030204" pitchFamily="34" charset="0"/>
                <a:ea typeface="Calibri" panose="020F0502020204030204" pitchFamily="34" charset="0"/>
              </a:rPr>
              <a:t>قيليب</a:t>
            </a:r>
            <a:r>
              <a:rPr lang="ar-SA" sz="2400" kern="100" dirty="0">
                <a:solidFill>
                  <a:srgbClr val="000000"/>
                </a:solidFill>
                <a:effectLst/>
                <a:latin typeface="Calibri" panose="020F0502020204030204" pitchFamily="34" charset="0"/>
                <a:ea typeface="Calibri" panose="020F0502020204030204" pitchFamily="34" charset="0"/>
              </a:rPr>
              <a:t> كوتلر واجبات مدير التسويق في هذا النمط من التنظيم بالآتي:</a:t>
            </a:r>
            <a:endParaRPr lang="fr-FR" sz="2400" kern="100" dirty="0">
              <a:solidFill>
                <a:srgbClr val="000000"/>
              </a:solidFill>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Symbol" panose="05050102010706020507" pitchFamily="18" charset="2"/>
              <a:buChar char=""/>
            </a:pPr>
            <a:r>
              <a:rPr lang="ar-SA" sz="2400" kern="100" dirty="0">
                <a:solidFill>
                  <a:srgbClr val="000000"/>
                </a:solidFill>
                <a:effectLst/>
                <a:latin typeface="Calibri" panose="020F0502020204030204" pitchFamily="34" charset="0"/>
                <a:ea typeface="Calibri" panose="020F0502020204030204" pitchFamily="34" charset="0"/>
              </a:rPr>
              <a:t>إعداد استراتيجية طويلة المدى لتطوير المنتج لمواجهة حاجات السوق دائمة التغيير.</a:t>
            </a:r>
            <a:endParaRPr lang="fr-FR" sz="2400" kern="100" dirty="0">
              <a:solidFill>
                <a:srgbClr val="000000"/>
              </a:solidFill>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Symbol" panose="05050102010706020507" pitchFamily="18" charset="2"/>
              <a:buChar char=""/>
            </a:pPr>
            <a:r>
              <a:rPr lang="ar-SA" sz="2400" kern="100" dirty="0">
                <a:solidFill>
                  <a:srgbClr val="000000"/>
                </a:solidFill>
                <a:effectLst/>
                <a:latin typeface="Calibri" panose="020F0502020204030204" pitchFamily="34" charset="0"/>
                <a:ea typeface="Calibri" panose="020F0502020204030204" pitchFamily="34" charset="0"/>
              </a:rPr>
              <a:t>وضع خطة تسويقية سنوية لكل نوع من أنواع منتجات المنظمة.</a:t>
            </a:r>
            <a:endParaRPr lang="fr-FR" sz="2400" kern="100" dirty="0">
              <a:solidFill>
                <a:srgbClr val="000000"/>
              </a:solidFill>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Symbol" panose="05050102010706020507" pitchFamily="18" charset="2"/>
              <a:buChar char=""/>
            </a:pPr>
            <a:r>
              <a:rPr lang="ar-SA" sz="2400" kern="100" dirty="0">
                <a:solidFill>
                  <a:srgbClr val="000000"/>
                </a:solidFill>
                <a:effectLst/>
                <a:latin typeface="Calibri" panose="020F0502020204030204" pitchFamily="34" charset="0"/>
                <a:ea typeface="Calibri" panose="020F0502020204030204" pitchFamily="34" charset="0"/>
              </a:rPr>
              <a:t>التعاون مع وكالات الإعلان والبيع المتخصصة في وضع برامج وحملات إعلانية مناسبة لأنواع المنتجات.</a:t>
            </a:r>
            <a:r>
              <a:rPr lang="fr-FR" sz="2400" kern="100" dirty="0">
                <a:solidFill>
                  <a:srgbClr val="000000"/>
                </a:solidFill>
                <a:effectLst/>
                <a:latin typeface="Arial" panose="020B0604020202020204" pitchFamily="34" charset="0"/>
                <a:ea typeface="Calibri" panose="020F0502020204030204" pitchFamily="34" charset="0"/>
              </a:rPr>
              <a:t> </a:t>
            </a:r>
            <a:endParaRPr lang="fr-FR" sz="2400" kern="100" dirty="0">
              <a:solidFill>
                <a:srgbClr val="000000"/>
              </a:solidFill>
              <a:effectLst/>
              <a:latin typeface="Calibri" panose="020F0502020204030204" pitchFamily="34" charset="0"/>
              <a:ea typeface="Calibri" panose="020F0502020204030204" pitchFamily="34" charset="0"/>
            </a:endParaRPr>
          </a:p>
          <a:p>
            <a:pPr marL="342900" lvl="0" indent="-342900" algn="just" rtl="1">
              <a:lnSpc>
                <a:spcPct val="107000"/>
              </a:lnSpc>
              <a:spcAft>
                <a:spcPts val="800"/>
              </a:spcAft>
              <a:buFont typeface="Symbol" panose="05050102010706020507" pitchFamily="18" charset="2"/>
              <a:buChar char=""/>
            </a:pPr>
            <a:r>
              <a:rPr lang="ar-SA" sz="2400" kern="100" dirty="0">
                <a:solidFill>
                  <a:srgbClr val="000000"/>
                </a:solidFill>
                <a:effectLst/>
                <a:latin typeface="Calibri" panose="020F0502020204030204" pitchFamily="34" charset="0"/>
                <a:ea typeface="Calibri" panose="020F0502020204030204" pitchFamily="34" charset="0"/>
              </a:rPr>
              <a:t>جمع المعلومات عن سوق المنتج والفرص والمهددات المحتملة، انظر الشكل الآتي:</a:t>
            </a:r>
            <a:endParaRPr lang="fr-FR" sz="2400" kern="100" dirty="0">
              <a:solidFill>
                <a:srgbClr val="000000"/>
              </a:solidFill>
              <a:effectLst/>
              <a:latin typeface="Calibri" panose="020F0502020204030204" pitchFamily="34" charset="0"/>
              <a:ea typeface="Calibri" panose="020F0502020204030204" pitchFamily="34" charset="0"/>
            </a:endParaRPr>
          </a:p>
          <a:p>
            <a:pPr algn="just" rtl="1">
              <a:lnSpc>
                <a:spcPct val="107000"/>
              </a:lnSpc>
              <a:spcAft>
                <a:spcPts val="800"/>
              </a:spcAft>
              <a:buNone/>
            </a:pPr>
            <a:r>
              <a:rPr lang="fr-FR"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fr-FR"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56396991"/>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E6B2A1-37DE-7641-39BA-104199108DAA}"/>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AD50AD86-C93C-FA31-C93C-7A14D4E307B0}"/>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8A9AFBEB-A0D3-C532-C74B-3E2C8FD90A68}"/>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C6CDDB83-5ECE-FA51-56B9-8586E39231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4">
            <p14:nvContentPartPr>
              <p14:cNvPr id="11" name="Encre 10">
                <a:extLst>
                  <a:ext uri="{FF2B5EF4-FFF2-40B4-BE49-F238E27FC236}">
                    <a16:creationId xmlns:a16="http://schemas.microsoft.com/office/drawing/2014/main" id="{39A0E91E-03D7-A334-DD6B-3E7BE21BD9E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A05CB0CC-0EBD-9FC9-F32F-C5D4707878D5}"/>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493BEBA6-D404-67D3-634A-ACA478EDCB11}"/>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E8478AA8-C3D8-C0D9-7E0A-B82E793C8FEE}"/>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pic>
        <p:nvPicPr>
          <p:cNvPr id="3" name="Image 2">
            <a:extLst>
              <a:ext uri="{FF2B5EF4-FFF2-40B4-BE49-F238E27FC236}">
                <a16:creationId xmlns:a16="http://schemas.microsoft.com/office/drawing/2014/main" id="{639DD177-F61F-E6F6-DE51-A7E3FBE8C5F8}"/>
              </a:ext>
            </a:extLst>
          </p:cNvPr>
          <p:cNvPicPr>
            <a:picLocks noChangeAspect="1"/>
          </p:cNvPicPr>
          <p:nvPr/>
        </p:nvPicPr>
        <p:blipFill>
          <a:blip r:embed="rId7">
            <a:extLst>
              <a:ext uri="{28A0092B-C50C-407E-A947-70E740481C1C}">
                <a14:useLocalDpi xmlns:a14="http://schemas.microsoft.com/office/drawing/2010/main" val="0"/>
              </a:ext>
            </a:extLst>
          </a:blip>
          <a:srcRect t="-1" b="-9090"/>
          <a:stretch>
            <a:fillRect/>
          </a:stretch>
        </p:blipFill>
        <p:spPr>
          <a:xfrm>
            <a:off x="2753475" y="1892300"/>
            <a:ext cx="7395984" cy="4440897"/>
          </a:xfrm>
          <a:prstGeom prst="rect">
            <a:avLst/>
          </a:prstGeom>
        </p:spPr>
      </p:pic>
    </p:spTree>
    <p:extLst>
      <p:ext uri="{BB962C8B-B14F-4D97-AF65-F5344CB8AC3E}">
        <p14:creationId xmlns:p14="http://schemas.microsoft.com/office/powerpoint/2010/main" val="27337570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08E2D-590B-DCA4-895E-2FBCBB14C847}"/>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BAE6BAF1-9B87-76BE-4D64-8491BE51D645}"/>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541D0D24-266D-9D2C-5D29-3E75E93A86F4}"/>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6B730008-183C-83B1-DF51-3E7F3D058A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666B4C3-1066-3C64-EAED-CC9013E76928}"/>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EFAE4E17-C205-8981-0243-5E7D9D524B3D}"/>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9BD04DFA-5E9D-3454-9541-025F9E6D376E}"/>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0" name="Rectangle 8">
            <a:extLst>
              <a:ext uri="{FF2B5EF4-FFF2-40B4-BE49-F238E27FC236}">
                <a16:creationId xmlns:a16="http://schemas.microsoft.com/office/drawing/2014/main" id="{D8FD092D-D02D-DEF6-FF88-9BDED557E4CE}"/>
              </a:ext>
            </a:extLst>
          </p:cNvPr>
          <p:cNvSpPr>
            <a:spLocks noChangeArrowheads="1"/>
          </p:cNvSpPr>
          <p:nvPr/>
        </p:nvSpPr>
        <p:spPr bwMode="auto">
          <a:xfrm>
            <a:off x="1571946" y="1689980"/>
            <a:ext cx="9785531" cy="18466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1" eaLnBrk="0" fontAlgn="base" latinLnBrk="0" hangingPunct="0">
              <a:lnSpc>
                <a:spcPct val="100000"/>
              </a:lnSpc>
              <a:spcBef>
                <a:spcPct val="0"/>
              </a:spcBef>
              <a:spcAft>
                <a:spcPct val="0"/>
              </a:spcAft>
              <a:buClrTx/>
              <a:buSzTx/>
              <a:buFontTx/>
              <a:buNone/>
              <a:tabLst/>
            </a:pPr>
            <a:r>
              <a:rPr kumimoji="0" lang="ar-DZ" altLang="fr-FR" sz="2400" b="1" i="0" u="none" strike="noStrike" cap="none" normalizeH="0" baseline="0" dirty="0">
                <a:ln>
                  <a:noFill/>
                </a:ln>
                <a:effectLst/>
                <a:latin typeface="Arial" panose="020B0604020202020204" pitchFamily="34" charset="0"/>
                <a:ea typeface="Calibri" panose="020F0502020204030204" pitchFamily="34" charset="0"/>
                <a:cs typeface="Arial" panose="020B0604020202020204" pitchFamily="34" charset="0"/>
              </a:rPr>
              <a:t>3 -</a:t>
            </a:r>
            <a:r>
              <a:rPr kumimoji="0" lang="ar-SA" altLang="fr-FR" sz="2400" b="1" i="0" u="none" strike="noStrike" cap="none" normalizeH="0" baseline="0" dirty="0">
                <a:ln>
                  <a:noFill/>
                </a:ln>
                <a:effectLst/>
                <a:latin typeface="Arial" panose="020B0604020202020204" pitchFamily="34" charset="0"/>
                <a:ea typeface="Calibri" panose="020F0502020204030204" pitchFamily="34" charset="0"/>
                <a:cs typeface="Arial" panose="020B0604020202020204" pitchFamily="34" charset="0"/>
              </a:rPr>
              <a:t> التنظيم على أساس الزبون </a:t>
            </a:r>
            <a:r>
              <a:rPr kumimoji="0" lang="fr-FR" altLang="fr-FR" sz="2400" b="1" i="0" u="none" strike="noStrike" cap="none" normalizeH="0" baseline="0" dirty="0">
                <a:ln>
                  <a:noFill/>
                </a:ln>
                <a:effectLst/>
                <a:latin typeface="Arial" panose="020B0604020202020204" pitchFamily="34" charset="0"/>
                <a:ea typeface="Calibri" panose="020F0502020204030204" pitchFamily="34" charset="0"/>
                <a:cs typeface="Arial" panose="020B0604020202020204" pitchFamily="34" charset="0"/>
              </a:rPr>
              <a:t>Customer </a:t>
            </a:r>
            <a:r>
              <a:rPr kumimoji="0" lang="fr-FR" altLang="fr-FR" sz="2400" b="1" i="0" u="none" strike="noStrike" cap="none" normalizeH="0" baseline="0" dirty="0" err="1">
                <a:ln>
                  <a:noFill/>
                </a:ln>
                <a:effectLst/>
                <a:latin typeface="Arial" panose="020B0604020202020204" pitchFamily="34" charset="0"/>
                <a:ea typeface="Calibri" panose="020F0502020204030204" pitchFamily="34" charset="0"/>
                <a:cs typeface="Arial" panose="020B0604020202020204" pitchFamily="34" charset="0"/>
              </a:rPr>
              <a:t>Organizing</a:t>
            </a:r>
            <a:r>
              <a:rPr kumimoji="0" lang="fr-FR" altLang="fr-FR" sz="2400" b="1" i="0" u="none" strike="noStrike" cap="none" normalizeH="0" baseline="0" dirty="0">
                <a:ln>
                  <a:noFill/>
                </a:ln>
                <a:effectLst/>
                <a:latin typeface="Arial" panose="020B0604020202020204" pitchFamily="34" charset="0"/>
                <a:ea typeface="Calibri" panose="020F0502020204030204" pitchFamily="34" charset="0"/>
                <a:cs typeface="Arial" panose="020B0604020202020204" pitchFamily="34" charset="0"/>
              </a:rPr>
              <a:t> </a:t>
            </a:r>
            <a:endParaRPr kumimoji="0" lang="ar-DZ" altLang="fr-FR" sz="2400" b="1" i="0" u="none" strike="noStrike" cap="none" normalizeH="0" baseline="0" dirty="0">
              <a:ln>
                <a:noFill/>
              </a:ln>
              <a:effectLst/>
              <a:latin typeface="Arial" panose="020B0604020202020204" pitchFamily="34" charset="0"/>
              <a:ea typeface="Calibri" panose="020F0502020204030204" pitchFamily="34" charset="0"/>
              <a:cs typeface="Arial" panose="020B0604020202020204" pitchFamily="34" charset="0"/>
            </a:endParaRPr>
          </a:p>
          <a:p>
            <a:pPr marL="0" marR="0" lvl="0" indent="0" algn="just" defTabSz="914400" rtl="1" eaLnBrk="0" fontAlgn="base" latinLnBrk="0" hangingPunct="0">
              <a:lnSpc>
                <a:spcPct val="100000"/>
              </a:lnSpc>
              <a:spcBef>
                <a:spcPct val="0"/>
              </a:spcBef>
              <a:spcAft>
                <a:spcPct val="0"/>
              </a:spcAft>
              <a:buClrTx/>
              <a:buSzTx/>
              <a:buFontTx/>
              <a:buNone/>
              <a:tabLst/>
            </a:pPr>
            <a:r>
              <a:rPr kumimoji="0" lang="ar-SA" altLang="fr-FR" sz="2400" b="0" i="0" u="none" strike="noStrike" cap="none" normalizeH="0" baseline="0" dirty="0">
                <a:ln>
                  <a:noFill/>
                </a:ln>
                <a:solidFill>
                  <a:srgbClr val="000000"/>
                </a:solidFill>
                <a:effectLst/>
                <a:latin typeface="Arial" panose="020B0604020202020204" pitchFamily="34" charset="0"/>
                <a:ea typeface="Calibri" panose="020F0502020204030204" pitchFamily="34" charset="0"/>
                <a:cs typeface="Arial" panose="020B0604020202020204" pitchFamily="34" charset="0"/>
              </a:rPr>
              <a:t>هنا يتم إنشاء الأقسام وفق أنواع زبائن المنظمة. فلو فرضنا أن منظمة ما تتعامل مع القطاع العام والخاص، والمنظمات الحكومية، فسيتم تنظيم إدارة التسويق طبقا لأنواع الزبائن هؤلاء. انظر الشكل الآتي.</a:t>
            </a:r>
            <a:endParaRPr kumimoji="0" lang="fr-FR" altLang="fr-FR" sz="24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dirty="0">
              <a:ln>
                <a:noFill/>
              </a:ln>
              <a:solidFill>
                <a:schemeClr val="tx1"/>
              </a:solidFill>
              <a:effectLst/>
              <a:latin typeface="Arial" panose="020B0604020202020204" pitchFamily="34" charset="0"/>
              <a:cs typeface="Arial" panose="020B0604020202020204" pitchFamily="34" charset="0"/>
            </a:endParaRPr>
          </a:p>
        </p:txBody>
      </p:sp>
      <p:pic>
        <p:nvPicPr>
          <p:cNvPr id="2055" name="Image 4">
            <a:extLst>
              <a:ext uri="{FF2B5EF4-FFF2-40B4-BE49-F238E27FC236}">
                <a16:creationId xmlns:a16="http://schemas.microsoft.com/office/drawing/2014/main" id="{4428B0A7-6E95-1331-28EF-85D7B5A43E8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15586" y="3020604"/>
            <a:ext cx="7153096" cy="3393612"/>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9">
            <a:extLst>
              <a:ext uri="{FF2B5EF4-FFF2-40B4-BE49-F238E27FC236}">
                <a16:creationId xmlns:a16="http://schemas.microsoft.com/office/drawing/2014/main" id="{58016BC2-967F-A8C0-5064-013E399B7E8E}"/>
              </a:ext>
            </a:extLst>
          </p:cNvPr>
          <p:cNvSpPr>
            <a:spLocks noChangeArrowheads="1"/>
          </p:cNvSpPr>
          <p:nvPr/>
        </p:nvSpPr>
        <p:spPr bwMode="auto">
          <a:xfrm>
            <a:off x="0" y="28775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br>
              <a:rPr kumimoji="0" lang="fr-FR" altLang="fr-FR" sz="1100" b="0" i="0" u="none" strike="noStrike" cap="none" normalizeH="0" baseline="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endParaRPr kumimoji="0" lang="fr-FR"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13" name="Rectangle 12">
            <a:extLst>
              <a:ext uri="{FF2B5EF4-FFF2-40B4-BE49-F238E27FC236}">
                <a16:creationId xmlns:a16="http://schemas.microsoft.com/office/drawing/2014/main" id="{EB659A45-17A0-DE16-2671-AC7B9659C8D9}"/>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314317186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A65DBA-03F7-FBF2-DE2C-B66CE80655B4}"/>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77E1D6F-DBE1-98EB-C45C-885AE14EB939}"/>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FC858970-9891-7B61-D492-33928A9B6901}"/>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87873A8-31E0-8582-C981-AC23CDF605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B061E9D5-D07B-C0B6-5E2B-EEE55124877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57D929AA-8CCF-B6AF-6644-137354EAE152}"/>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C394824-EBC8-71A3-35C6-34256DC64133}"/>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Rectangle 9">
            <a:extLst>
              <a:ext uri="{FF2B5EF4-FFF2-40B4-BE49-F238E27FC236}">
                <a16:creationId xmlns:a16="http://schemas.microsoft.com/office/drawing/2014/main" id="{A390502A-E219-3B65-FE5E-E07D1F1C7D84}"/>
              </a:ext>
            </a:extLst>
          </p:cNvPr>
          <p:cNvSpPr>
            <a:spLocks noChangeArrowheads="1"/>
          </p:cNvSpPr>
          <p:nvPr/>
        </p:nvSpPr>
        <p:spPr bwMode="auto">
          <a:xfrm>
            <a:off x="0" y="28775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br>
              <a:rPr kumimoji="0" lang="fr-FR" altLang="fr-FR" sz="1100" b="0" i="0" u="none" strike="noStrike" cap="none" normalizeH="0" baseline="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endParaRPr kumimoji="0" lang="fr-FR"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5" name="ZoneTexte 4">
            <a:extLst>
              <a:ext uri="{FF2B5EF4-FFF2-40B4-BE49-F238E27FC236}">
                <a16:creationId xmlns:a16="http://schemas.microsoft.com/office/drawing/2014/main" id="{D6FF5D0A-2F6E-0DC1-F85D-4F1043935AB0}"/>
              </a:ext>
            </a:extLst>
          </p:cNvPr>
          <p:cNvSpPr txBox="1"/>
          <p:nvPr/>
        </p:nvSpPr>
        <p:spPr>
          <a:xfrm>
            <a:off x="1476909" y="1569551"/>
            <a:ext cx="9978775" cy="2253502"/>
          </a:xfrm>
          <a:prstGeom prst="rect">
            <a:avLst/>
          </a:prstGeom>
          <a:noFill/>
        </p:spPr>
        <p:txBody>
          <a:bodyPr wrap="square">
            <a:spAutoFit/>
          </a:bodyPr>
          <a:lstStyle/>
          <a:p>
            <a:pPr algn="just" rtl="1">
              <a:lnSpc>
                <a:spcPct val="107000"/>
              </a:lnSpc>
              <a:spcAft>
                <a:spcPts val="800"/>
              </a:spcAft>
              <a:buNone/>
            </a:pPr>
            <a:r>
              <a:rPr lang="ar-DZ" sz="2400" b="1" kern="100" dirty="0">
                <a:latin typeface="Calibri" panose="020F0502020204030204" pitchFamily="34" charset="0"/>
                <a:ea typeface="Calibri" panose="020F0502020204030204" pitchFamily="34" charset="0"/>
                <a:cs typeface="Arial" panose="020B0604020202020204" pitchFamily="34" charset="0"/>
              </a:rPr>
              <a:t>4- </a:t>
            </a:r>
            <a:r>
              <a:rPr lang="ar-SA" sz="2400" b="1" kern="100" dirty="0">
                <a:effectLst/>
                <a:latin typeface="Calibri" panose="020F0502020204030204" pitchFamily="34" charset="0"/>
                <a:ea typeface="Calibri" panose="020F0502020204030204" pitchFamily="34" charset="0"/>
                <a:cs typeface="Arial" panose="020B0604020202020204" pitchFamily="34" charset="0"/>
              </a:rPr>
              <a:t> التنظيم الجغرافي </a:t>
            </a:r>
            <a:r>
              <a:rPr lang="fr-FR" sz="2400" b="1" kern="100" dirty="0">
                <a:effectLst/>
                <a:latin typeface="Arial" panose="020B0604020202020204" pitchFamily="34" charset="0"/>
                <a:ea typeface="Calibri" panose="020F0502020204030204" pitchFamily="34" charset="0"/>
                <a:cs typeface="Times New Roman" panose="02020603050405020304" pitchFamily="18" charset="0"/>
              </a:rPr>
              <a:t>Geographic </a:t>
            </a:r>
            <a:r>
              <a:rPr lang="fr-FR" sz="2400" b="1" kern="100" dirty="0" err="1">
                <a:effectLst/>
                <a:latin typeface="Arial" panose="020B0604020202020204" pitchFamily="34" charset="0"/>
                <a:ea typeface="Calibri" panose="020F0502020204030204" pitchFamily="34" charset="0"/>
                <a:cs typeface="Times New Roman" panose="02020603050405020304" pitchFamily="18" charset="0"/>
              </a:rPr>
              <a:t>Organizing</a:t>
            </a:r>
            <a:endParaRPr lang="fr-FR"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يتم وفق هذا النوع من التنظيم تقسيم قسم التسويق إلى وحدات فرعية تخدم كل منها منطقة جغرافية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محددة.</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ويناسب هذا التنظيم المنظمات التي تسوق منتجاتها في مناطق جغرافية وأسواق متباعدة جغرافياً (محلية أو دولية) وهو ما يستوجب إنشاء التنظيم المناسب للاستجابة لحاجات تلك الأسواق التشتت الجغرافي للمناطق التي تخدمها المنظمة.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Image 6">
            <a:extLst>
              <a:ext uri="{FF2B5EF4-FFF2-40B4-BE49-F238E27FC236}">
                <a16:creationId xmlns:a16="http://schemas.microsoft.com/office/drawing/2014/main" id="{C87651F2-4A4E-6C45-32DE-DC86531CBFC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36316" y="3632331"/>
            <a:ext cx="5864763" cy="2891758"/>
          </a:xfrm>
          <a:prstGeom prst="rect">
            <a:avLst/>
          </a:prstGeom>
        </p:spPr>
      </p:pic>
      <p:sp>
        <p:nvSpPr>
          <p:cNvPr id="9" name="Rectangle 8">
            <a:extLst>
              <a:ext uri="{FF2B5EF4-FFF2-40B4-BE49-F238E27FC236}">
                <a16:creationId xmlns:a16="http://schemas.microsoft.com/office/drawing/2014/main" id="{C37FEC5C-3DA4-1B01-D70D-B94B52E7FDAF}"/>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401488111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4B89BB-25FA-EAE4-675F-B7D560D89389}"/>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75ECB2D-6F2F-1E54-0105-7FFB3D7AA09F}"/>
              </a:ext>
            </a:extLst>
          </p:cNvPr>
          <p:cNvSpPr txBox="1"/>
          <p:nvPr/>
        </p:nvSpPr>
        <p:spPr>
          <a:xfrm>
            <a:off x="4555842" y="746825"/>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A12F4A3D-890E-031C-D8CF-17AAB1EF0E4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0B90A99-DB1C-6CA0-D0D0-538A21724D3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4F318CC1-87FE-1CA6-3BA6-0C9CE5B4FDE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32B7668E-94EF-E2B2-969D-485F484565D3}"/>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84DAC807-697C-DDB1-073C-77871C19DE52}"/>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Rectangle 9">
            <a:extLst>
              <a:ext uri="{FF2B5EF4-FFF2-40B4-BE49-F238E27FC236}">
                <a16:creationId xmlns:a16="http://schemas.microsoft.com/office/drawing/2014/main" id="{DD0CEF46-D4C3-6A5E-6C8E-2BF173C7CA9C}"/>
              </a:ext>
            </a:extLst>
          </p:cNvPr>
          <p:cNvSpPr>
            <a:spLocks noChangeArrowheads="1"/>
          </p:cNvSpPr>
          <p:nvPr/>
        </p:nvSpPr>
        <p:spPr bwMode="auto">
          <a:xfrm>
            <a:off x="0" y="28775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br>
              <a:rPr kumimoji="0" lang="fr-FR" altLang="fr-FR" sz="1100" b="0" i="0" u="none" strike="noStrike" cap="none" normalizeH="0" baseline="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endParaRPr kumimoji="0" lang="fr-FR"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7" name="ZoneTexte 6">
            <a:extLst>
              <a:ext uri="{FF2B5EF4-FFF2-40B4-BE49-F238E27FC236}">
                <a16:creationId xmlns:a16="http://schemas.microsoft.com/office/drawing/2014/main" id="{633AB34A-5C06-EE51-587D-B9F4C90713AA}"/>
              </a:ext>
            </a:extLst>
          </p:cNvPr>
          <p:cNvSpPr txBox="1"/>
          <p:nvPr/>
        </p:nvSpPr>
        <p:spPr>
          <a:xfrm>
            <a:off x="1715784" y="1902693"/>
            <a:ext cx="9547261" cy="3336426"/>
          </a:xfrm>
          <a:prstGeom prst="rect">
            <a:avLst/>
          </a:prstGeom>
          <a:noFill/>
        </p:spPr>
        <p:txBody>
          <a:bodyPr wrap="square">
            <a:spAutoFit/>
          </a:bodyPr>
          <a:lstStyle/>
          <a:p>
            <a:pPr algn="just" rtl="1">
              <a:lnSpc>
                <a:spcPct val="107000"/>
              </a:lnSpc>
              <a:spcAft>
                <a:spcPts val="800"/>
              </a:spcAft>
              <a:buNone/>
            </a:pPr>
            <a:r>
              <a:rPr lang="ar-DZ" sz="2400" b="1" kern="100" dirty="0">
                <a:effectLst/>
                <a:latin typeface="Calibri" panose="020F0502020204030204" pitchFamily="34" charset="0"/>
                <a:ea typeface="Calibri" panose="020F0502020204030204" pitchFamily="34" charset="0"/>
                <a:cs typeface="Arial" panose="020B0604020202020204" pitchFamily="34" charset="0"/>
              </a:rPr>
              <a:t>5- </a:t>
            </a:r>
            <a:r>
              <a:rPr lang="ar-SA" sz="2400" b="1" kern="100" dirty="0">
                <a:effectLst/>
                <a:latin typeface="Calibri" panose="020F0502020204030204" pitchFamily="34" charset="0"/>
                <a:ea typeface="Calibri" panose="020F0502020204030204" pitchFamily="34" charset="0"/>
                <a:cs typeface="Arial" panose="020B0604020202020204" pitchFamily="34" charset="0"/>
              </a:rPr>
              <a:t>التنظيم المختلط </a:t>
            </a:r>
            <a:r>
              <a:rPr lang="fr-FR" sz="2400" kern="100" dirty="0">
                <a:effectLst/>
                <a:latin typeface="Arial" panose="020B0604020202020204" pitchFamily="34" charset="0"/>
                <a:ea typeface="Calibri" panose="020F0502020204030204" pitchFamily="34" charset="0"/>
                <a:cs typeface="Times New Roman" panose="02020603050405020304" pitchFamily="18" charset="0"/>
              </a:rPr>
              <a:t>Matrix </a:t>
            </a:r>
            <a:r>
              <a:rPr lang="fr-FR" sz="2400" kern="100" dirty="0" err="1">
                <a:effectLst/>
                <a:latin typeface="Arial" panose="020B0604020202020204" pitchFamily="34" charset="0"/>
                <a:ea typeface="Calibri" panose="020F0502020204030204" pitchFamily="34" charset="0"/>
                <a:cs typeface="Times New Roman" panose="02020603050405020304" pitchFamily="18" charset="0"/>
              </a:rPr>
              <a:t>Departmentalization</a:t>
            </a:r>
            <a:r>
              <a:rPr lang="fr-FR" sz="2400" kern="100" dirty="0">
                <a:effectLst/>
                <a:latin typeface="Arial" panose="020B0604020202020204" pitchFamily="34" charset="0"/>
                <a:ea typeface="Calibri" panose="020F0502020204030204" pitchFamily="34" charset="0"/>
                <a:cs typeface="Times New Roman" panose="02020603050405020304" pitchFamily="18" charset="0"/>
              </a:rPr>
              <a:t> </a:t>
            </a:r>
            <a:r>
              <a:rPr lang="ar-DZ" sz="2400" kern="100" dirty="0">
                <a:effectLst/>
                <a:latin typeface="Arial" panose="020B0604020202020204" pitchFamily="34" charset="0"/>
                <a:ea typeface="Calibri" panose="020F0502020204030204" pitchFamily="34" charset="0"/>
                <a:cs typeface="Times New Roman" panose="02020603050405020304" pitchFamily="18" charset="0"/>
              </a:rPr>
              <a:t> :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 فيه يتم تنظيم إدارة التسويق من خلال الجمع بين عدد من أسس التنظيم سالفة الذكر.</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بعد</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أن</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يتم</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تكوين</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الوحدات</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الإدارية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أو</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الأقسام</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الفرعية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لإدارة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التسويق</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يتشكل</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تلقائيا</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مايعرف</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بالهيكل</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التنظيمي</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لتلك</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الإدارة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الذي</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هو</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حاصل</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ترتيب</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تلك</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الوحدات</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الإدارية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في</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شكل</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معين</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لذلك</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يقوم</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الهيكل</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التنظيمي</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لإدارة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التسويق</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أو</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ن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أو</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لأية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إدارة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أخرى</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على</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أساس</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ثلاثة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مبادئ</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تنظيمية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مهمة</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fr-FR" sz="2400" kern="100" dirty="0" err="1">
                <a:solidFill>
                  <a:srgbClr val="000000"/>
                </a:solidFill>
                <a:effectLst/>
                <a:latin typeface="Arial" panose="020B0604020202020204" pitchFamily="34" charset="0"/>
                <a:ea typeface="Calibri" panose="020F0502020204030204" pitchFamily="34" charset="0"/>
                <a:cs typeface="Times New Roman" panose="02020603050405020304" pitchFamily="18" charset="0"/>
              </a:rPr>
              <a:t>هي</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buFont typeface="Symbol" panose="05050102010706020507" pitchFamily="18" charset="2"/>
              <a:buChar char=""/>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التسلسل الإداري الهرمي.</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buFont typeface="Symbol" panose="05050102010706020507" pitchFamily="18" charset="2"/>
              <a:buChar char=""/>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وحدة الرئاسة والأمر.</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07000"/>
              </a:lnSpc>
              <a:spcAft>
                <a:spcPts val="800"/>
              </a:spcAft>
              <a:buFont typeface="Symbol" panose="05050102010706020507" pitchFamily="18" charset="2"/>
              <a:buChar char=""/>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تركيز السلطة في يد رئيس واحد ومن ثم تفويضها إلى المستوى الأدنى</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9" name="Rectangle 8">
            <a:extLst>
              <a:ext uri="{FF2B5EF4-FFF2-40B4-BE49-F238E27FC236}">
                <a16:creationId xmlns:a16="http://schemas.microsoft.com/office/drawing/2014/main" id="{55B94EF0-4BCD-5518-3103-DB05BBAB0BE7}"/>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2254853369"/>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96E66-35C5-38B8-AA05-A533BC93B855}"/>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8DFA9A0B-F77F-C714-9893-89BD6BD41AC3}"/>
              </a:ext>
            </a:extLst>
          </p:cNvPr>
          <p:cNvSpPr txBox="1"/>
          <p:nvPr/>
        </p:nvSpPr>
        <p:spPr>
          <a:xfrm>
            <a:off x="3251024" y="617697"/>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E90FF311-6F50-8E62-1C31-02A75FA72C5A}"/>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0B45EB73-9DE1-8F1A-637D-707E0480A68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3B28F2AF-C7F4-E2AA-BF2F-16F7EF6ADE80}"/>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9BF38BD-1DD6-908E-50A6-749EA0DF2C76}"/>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E9D5F628-8DA6-3789-58D9-96328976E849}"/>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Rectangle 9">
            <a:extLst>
              <a:ext uri="{FF2B5EF4-FFF2-40B4-BE49-F238E27FC236}">
                <a16:creationId xmlns:a16="http://schemas.microsoft.com/office/drawing/2014/main" id="{0C8632F0-B335-06BB-57D8-90C2FBD31590}"/>
              </a:ext>
            </a:extLst>
          </p:cNvPr>
          <p:cNvSpPr>
            <a:spLocks noChangeArrowheads="1"/>
          </p:cNvSpPr>
          <p:nvPr/>
        </p:nvSpPr>
        <p:spPr bwMode="auto">
          <a:xfrm>
            <a:off x="0" y="28775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br>
              <a:rPr kumimoji="0" lang="fr-FR" altLang="fr-FR" sz="1100" b="0" i="0" u="none" strike="noStrike" cap="none" normalizeH="0" baseline="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endParaRPr kumimoji="0" lang="fr-FR"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pic>
        <p:nvPicPr>
          <p:cNvPr id="5" name="Image 4">
            <a:extLst>
              <a:ext uri="{FF2B5EF4-FFF2-40B4-BE49-F238E27FC236}">
                <a16:creationId xmlns:a16="http://schemas.microsoft.com/office/drawing/2014/main" id="{1E058D0A-E3D3-41AD-584E-4904BF4DE9A8}"/>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87132" y="1567022"/>
            <a:ext cx="7249828" cy="4234335"/>
          </a:xfrm>
          <a:prstGeom prst="rect">
            <a:avLst/>
          </a:prstGeom>
        </p:spPr>
      </p:pic>
      <p:sp>
        <p:nvSpPr>
          <p:cNvPr id="9" name="ZoneTexte 8">
            <a:extLst>
              <a:ext uri="{FF2B5EF4-FFF2-40B4-BE49-F238E27FC236}">
                <a16:creationId xmlns:a16="http://schemas.microsoft.com/office/drawing/2014/main" id="{BB29E704-95AA-B545-D8D0-DA686B6F3B10}"/>
              </a:ext>
            </a:extLst>
          </p:cNvPr>
          <p:cNvSpPr txBox="1"/>
          <p:nvPr/>
        </p:nvSpPr>
        <p:spPr>
          <a:xfrm>
            <a:off x="4106240" y="5933087"/>
            <a:ext cx="7145676" cy="400110"/>
          </a:xfrm>
          <a:prstGeom prst="rect">
            <a:avLst/>
          </a:prstGeom>
          <a:noFill/>
        </p:spPr>
        <p:txBody>
          <a:bodyPr wrap="square">
            <a:spAutoFit/>
          </a:bodyPr>
          <a:lstStyle/>
          <a:p>
            <a:r>
              <a:rPr lang="ar-DZ" sz="2000" b="1"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تنظيم إدارة التسويق بالشكل المختلط </a:t>
            </a:r>
            <a:endParaRPr lang="fr-FR" sz="2000" b="1" dirty="0"/>
          </a:p>
        </p:txBody>
      </p:sp>
      <p:sp>
        <p:nvSpPr>
          <p:cNvPr id="10" name="Rectangle 9">
            <a:extLst>
              <a:ext uri="{FF2B5EF4-FFF2-40B4-BE49-F238E27FC236}">
                <a16:creationId xmlns:a16="http://schemas.microsoft.com/office/drawing/2014/main" id="{7EB506DE-C1E8-F3C8-E7F2-D5971871FA15}"/>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Tree>
    <p:extLst>
      <p:ext uri="{BB962C8B-B14F-4D97-AF65-F5344CB8AC3E}">
        <p14:creationId xmlns:p14="http://schemas.microsoft.com/office/powerpoint/2010/main" val="3968212755"/>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8A893E-BCBF-9DF7-6328-A5C9EADC53B2}"/>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303642A5-B622-6C71-DD1B-D8937DBFD657}"/>
              </a:ext>
            </a:extLst>
          </p:cNvPr>
          <p:cNvSpPr txBox="1"/>
          <p:nvPr/>
        </p:nvSpPr>
        <p:spPr>
          <a:xfrm>
            <a:off x="3603044" y="645009"/>
            <a:ext cx="7189024"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أسس التنظيم في إدارة التسويق</a:t>
            </a:r>
          </a:p>
        </p:txBody>
      </p:sp>
      <p:sp>
        <p:nvSpPr>
          <p:cNvPr id="29" name="Rectangle 28">
            <a:extLst>
              <a:ext uri="{FF2B5EF4-FFF2-40B4-BE49-F238E27FC236}">
                <a16:creationId xmlns:a16="http://schemas.microsoft.com/office/drawing/2014/main" id="{1BE9F4E5-FF33-FC47-FB43-F6919E71EC32}"/>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B6023686-0A1C-0B42-931B-5A775C134D3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8C1C7619-7687-B400-368A-CC38AC74B271}"/>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200C9A93-AD44-5649-7CA2-54B1ACC379A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51F56A0B-2107-4EB8-76DD-D2813C074019}"/>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 name="Rectangle 1">
            <a:extLst>
              <a:ext uri="{FF2B5EF4-FFF2-40B4-BE49-F238E27FC236}">
                <a16:creationId xmlns:a16="http://schemas.microsoft.com/office/drawing/2014/main" id="{77A13094-E47F-D606-1B7C-9DEFB29198CA}"/>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09</a:t>
            </a:r>
          </a:p>
        </p:txBody>
      </p:sp>
      <p:sp>
        <p:nvSpPr>
          <p:cNvPr id="12" name="Rectangle 9">
            <a:extLst>
              <a:ext uri="{FF2B5EF4-FFF2-40B4-BE49-F238E27FC236}">
                <a16:creationId xmlns:a16="http://schemas.microsoft.com/office/drawing/2014/main" id="{928D8CCF-FA1D-1F78-45CA-B78761DDC6E0}"/>
              </a:ext>
            </a:extLst>
          </p:cNvPr>
          <p:cNvSpPr>
            <a:spLocks noChangeArrowheads="1"/>
          </p:cNvSpPr>
          <p:nvPr/>
        </p:nvSpPr>
        <p:spPr bwMode="auto">
          <a:xfrm>
            <a:off x="0" y="28775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br>
              <a:rPr kumimoji="0" lang="fr-FR" altLang="fr-FR" sz="1100" b="0" i="0" u="none" strike="noStrike" cap="none" normalizeH="0" baseline="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endParaRPr kumimoji="0" lang="fr-FR"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5" name="ZoneTexte 4">
            <a:extLst>
              <a:ext uri="{FF2B5EF4-FFF2-40B4-BE49-F238E27FC236}">
                <a16:creationId xmlns:a16="http://schemas.microsoft.com/office/drawing/2014/main" id="{650F8D33-61DB-0D7A-B800-C22EB0B90FB3}"/>
              </a:ext>
            </a:extLst>
          </p:cNvPr>
          <p:cNvSpPr txBox="1"/>
          <p:nvPr/>
        </p:nvSpPr>
        <p:spPr>
          <a:xfrm>
            <a:off x="1661415" y="1680671"/>
            <a:ext cx="9650431" cy="4229363"/>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kern="100" dirty="0">
                <a:solidFill>
                  <a:schemeClr val="accent4">
                    <a:lumMod val="75000"/>
                  </a:schemeClr>
                </a:solidFill>
                <a:latin typeface="Calibri" panose="020F0502020204030204" pitchFamily="34" charset="0"/>
                <a:ea typeface="Calibri" panose="020F0502020204030204" pitchFamily="34" charset="0"/>
                <a:cs typeface="Arial" panose="020B0604020202020204" pitchFamily="34" charset="0"/>
              </a:rPr>
              <a:t>دراسة علمية :د. سارة محي الدين محمد عبد السلام - 2024</a:t>
            </a:r>
          </a:p>
          <a:p>
            <a:pPr algn="just" rtl="1">
              <a:lnSpc>
                <a:spcPct val="107000"/>
              </a:lnSpc>
              <a:spcAft>
                <a:spcPts val="800"/>
              </a:spcAft>
              <a:buNone/>
            </a:pPr>
            <a:r>
              <a:rPr lang="ar-DZ" sz="2400" kern="100" dirty="0">
                <a:latin typeface="Calibri" panose="020F0502020204030204" pitchFamily="34" charset="0"/>
                <a:ea typeface="Calibri" panose="020F0502020204030204" pitchFamily="34" charset="0"/>
                <a:cs typeface="Arial" panose="020B0604020202020204" pitchFamily="34" charset="0"/>
              </a:rPr>
              <a:t> </a:t>
            </a:r>
            <a:r>
              <a:rPr lang="ar-DZ" sz="2400" dirty="0"/>
              <a:t>توظيف وكالات الإعلان للتسويق الرقمي </a:t>
            </a:r>
            <a:r>
              <a:rPr lang="ar-DZ" sz="2400" dirty="0" err="1"/>
              <a:t>بإستخدام</a:t>
            </a:r>
            <a:r>
              <a:rPr lang="ar-DZ" sz="2400" dirty="0"/>
              <a:t> مواقع التواصل الاجتماعي للترويج لنفسها –دراسة تحليلية.</a:t>
            </a:r>
            <a:r>
              <a:rPr lang="ar-SA" sz="2400" kern="100" dirty="0">
                <a:effectLst/>
                <a:latin typeface="Calibri" panose="020F0502020204030204" pitchFamily="34" charset="0"/>
                <a:ea typeface="Calibri" panose="020F0502020204030204" pitchFamily="34" charset="0"/>
                <a:cs typeface="Arial" panose="020B0604020202020204" pitchFamily="34" charset="0"/>
              </a:rPr>
              <a:t>تتناول الدراسة كيفية استخدام وكالات الإعلان للتسويق الرقمي عبر مواقع التواصل الاجتماعي للترويج لنفسها، وذلك من خلال توظيف الأدوات والوسائط المتعددة والأساليب التفاعلية لجذب الجمهور. اعتمدت الدراسة على نموذج تقبّل التكنولوجيا وتحليل المضمون الكيفي لصفحات عدة وكالات إعلان على فيسبوك</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وتبين أن الوكالات استخدمت صفحاتها بشكل فعّال، معتمدة على الفيديوهات والصور التي تعرض أعمالها مع شركات كبرى لإبراز خبرتها وكفاءتها. كما أظهرت الصفحات تشابهًا في الشكل والمحتوى، بينما اختلفت في اللغة بين الإنجليزية والعربية، وفي تفاصيل معلومات التواصل. واعتمدت الصفحات على أدوات تفاعلية مثل التعليقات لمعرفة آراء الجمهور حول الإعلانات</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9" name="ZoneTexte 8">
            <a:extLst>
              <a:ext uri="{FF2B5EF4-FFF2-40B4-BE49-F238E27FC236}">
                <a16:creationId xmlns:a16="http://schemas.microsoft.com/office/drawing/2014/main" id="{225925B9-6F4F-19D5-FE33-40F2FF775129}"/>
              </a:ext>
            </a:extLst>
          </p:cNvPr>
          <p:cNvSpPr txBox="1"/>
          <p:nvPr/>
        </p:nvSpPr>
        <p:spPr>
          <a:xfrm>
            <a:off x="1836506" y="6034726"/>
            <a:ext cx="7145676" cy="461665"/>
          </a:xfrm>
          <a:prstGeom prst="rect">
            <a:avLst/>
          </a:prstGeom>
          <a:noFill/>
        </p:spPr>
        <p:txBody>
          <a:bodyPr wrap="square">
            <a:spAutoFit/>
          </a:bodyPr>
          <a:lstStyle/>
          <a:p>
            <a:r>
              <a:rPr lang="fr-FR" sz="2400" b="1" dirty="0"/>
              <a:t>https://2cm.es/1eW-f</a:t>
            </a:r>
          </a:p>
        </p:txBody>
      </p:sp>
    </p:spTree>
    <p:extLst>
      <p:ext uri="{BB962C8B-B14F-4D97-AF65-F5344CB8AC3E}">
        <p14:creationId xmlns:p14="http://schemas.microsoft.com/office/powerpoint/2010/main" val="1482080697"/>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B2650-AB03-DE53-A69C-DA3226FAAA6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6C46E2E1-6CED-5C3E-A179-9C72F089DCCE}"/>
              </a:ext>
            </a:extLst>
          </p:cNvPr>
          <p:cNvSpPr txBox="1"/>
          <p:nvPr/>
        </p:nvSpPr>
        <p:spPr>
          <a:xfrm>
            <a:off x="3842535" y="652897"/>
            <a:ext cx="6083806" cy="643894"/>
          </a:xfrm>
          <a:prstGeom prst="rect">
            <a:avLst/>
          </a:prstGeom>
          <a:noFill/>
        </p:spPr>
        <p:txBody>
          <a:bodyPr wrap="square" rtlCol="0">
            <a:spAutoFit/>
          </a:bodyPr>
          <a:lstStyle/>
          <a:p>
            <a:pPr algn="ctr">
              <a:lnSpc>
                <a:spcPct val="120000"/>
              </a:lnSpc>
            </a:pPr>
            <a:r>
              <a:rPr lang="ar-DZ" sz="3200" b="1" dirty="0">
                <a:solidFill>
                  <a:srgbClr val="00B0F0"/>
                </a:solidFill>
                <a:latin typeface="Alexandria" charset="0"/>
                <a:cs typeface="Alexandria" charset="0"/>
              </a:rPr>
              <a:t>التسويق لخدمات وكالات الإعلان</a:t>
            </a:r>
          </a:p>
        </p:txBody>
      </p:sp>
      <p:sp>
        <p:nvSpPr>
          <p:cNvPr id="29" name="Rectangle 28">
            <a:extLst>
              <a:ext uri="{FF2B5EF4-FFF2-40B4-BE49-F238E27FC236}">
                <a16:creationId xmlns:a16="http://schemas.microsoft.com/office/drawing/2014/main" id="{E8107BD4-5344-3691-65D1-7D7A9464B2E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7149757F-239C-BB93-7652-7CFD8EFB18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D6F19965-9674-EDC2-C8F5-0BC83581C50B}"/>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1BA2DB0D-83DF-7CB2-0839-579CE3F03BB8}"/>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BBE68E1A-F60B-A10A-E6E6-C03933E2767C}"/>
              </a:ext>
            </a:extLst>
          </p:cNvPr>
          <p:cNvSpPr/>
          <p:nvPr/>
        </p:nvSpPr>
        <p:spPr>
          <a:xfrm rot="16200000" flipV="1">
            <a:off x="-3162115" y="3190056"/>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Rectangle 9">
            <a:extLst>
              <a:ext uri="{FF2B5EF4-FFF2-40B4-BE49-F238E27FC236}">
                <a16:creationId xmlns:a16="http://schemas.microsoft.com/office/drawing/2014/main" id="{550E5F0C-5E87-9138-1848-160FA3AB733A}"/>
              </a:ext>
            </a:extLst>
          </p:cNvPr>
          <p:cNvSpPr>
            <a:spLocks noChangeArrowheads="1"/>
          </p:cNvSpPr>
          <p:nvPr/>
        </p:nvSpPr>
        <p:spPr bwMode="auto">
          <a:xfrm>
            <a:off x="0" y="28775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br>
              <a:rPr kumimoji="0" lang="fr-FR" altLang="fr-FR" sz="1100" b="0" i="0" u="none" strike="noStrike" cap="none" normalizeH="0" baseline="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endParaRPr kumimoji="0" lang="fr-FR"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5" name="ZoneTexte 4">
            <a:extLst>
              <a:ext uri="{FF2B5EF4-FFF2-40B4-BE49-F238E27FC236}">
                <a16:creationId xmlns:a16="http://schemas.microsoft.com/office/drawing/2014/main" id="{021AFD9C-A27A-7C3C-F7B8-5E1F344D0527}"/>
              </a:ext>
            </a:extLst>
          </p:cNvPr>
          <p:cNvSpPr txBox="1"/>
          <p:nvPr/>
        </p:nvSpPr>
        <p:spPr>
          <a:xfrm>
            <a:off x="1661845" y="1651026"/>
            <a:ext cx="9382874" cy="4039376"/>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cs typeface="Arial" panose="020B0604020202020204" pitchFamily="34" charset="0"/>
              </a:rPr>
              <a:t>تسويق خدمات وكالات الإعلان يركز على إبراز خبراتها الإبداعية والفنية وقدرتها على إدارة الحملات بفعالية. تشمل الاستراتيجيات</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عرض نماذج الأعمال السابقة وحالات النجاح لتقوية الثقة لدى العملاء</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توضيح القدرة على تقديم حلول متكاملة، من البحث والدراسات التسويقية إلى التصميم والإنتاج والتخطيط الاستراتيجي</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التأكيد على التوفير الاقتصادي للعملاء من خلال تقديم خدمات متخصصة دون الحاجة لإنشاء أقسام داخلية</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a:p>
            <a:pPr marL="342900" lvl="0" indent="-342900" algn="just" rtl="1">
              <a:lnSpc>
                <a:spcPct val="107000"/>
              </a:lnSpc>
              <a:spcAft>
                <a:spcPts val="800"/>
              </a:spcAft>
              <a:buSzPts val="1000"/>
              <a:buFont typeface="Symbol" panose="05050102010706020507" pitchFamily="18" charset="2"/>
              <a:buChar char=""/>
              <a:tabLst>
                <a:tab pos="457200" algn="l"/>
              </a:tabLst>
            </a:pPr>
            <a:r>
              <a:rPr lang="ar-SA" sz="2400" kern="100" dirty="0">
                <a:effectLst/>
                <a:latin typeface="Calibri" panose="020F0502020204030204" pitchFamily="34" charset="0"/>
                <a:ea typeface="Calibri" panose="020F0502020204030204" pitchFamily="34" charset="0"/>
                <a:cs typeface="Arial" panose="020B0604020202020204" pitchFamily="34" charset="0"/>
              </a:rPr>
              <a:t>استخدام الإعلانات الرقمية ووسائل التواصل الاجتماعي للترويج لخبرات الوكالة وجذب عملاء جدد</a:t>
            </a:r>
            <a:r>
              <a:rPr lang="fr-FR" sz="2400" kern="100" dirty="0">
                <a:effectLst/>
                <a:latin typeface="Calibri" panose="020F0502020204030204" pitchFamily="34" charset="0"/>
                <a:ea typeface="Calibri" panose="020F0502020204030204" pitchFamily="34" charset="0"/>
                <a:cs typeface="Arial" panose="020B0604020202020204" pitchFamily="34" charset="0"/>
              </a:rPr>
              <a:t>.</a:t>
            </a:r>
          </a:p>
        </p:txBody>
      </p:sp>
      <p:sp>
        <p:nvSpPr>
          <p:cNvPr id="7" name="Rectangle 6">
            <a:extLst>
              <a:ext uri="{FF2B5EF4-FFF2-40B4-BE49-F238E27FC236}">
                <a16:creationId xmlns:a16="http://schemas.microsoft.com/office/drawing/2014/main" id="{FB7A190C-E877-A300-F199-518CD6CB8E9C}"/>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Tree>
    <p:extLst>
      <p:ext uri="{BB962C8B-B14F-4D97-AF65-F5344CB8AC3E}">
        <p14:creationId xmlns:p14="http://schemas.microsoft.com/office/powerpoint/2010/main" val="2924199653"/>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282A78-9695-509B-ADC9-74CA786C8C94}"/>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DA1181E7-F92E-029E-E032-CB38918B242B}"/>
              </a:ext>
            </a:extLst>
          </p:cNvPr>
          <p:cNvSpPr/>
          <p:nvPr/>
        </p:nvSpPr>
        <p:spPr>
          <a:xfrm>
            <a:off x="2287132" y="524803"/>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5D60AACF-E49D-8FAC-6FC3-D4974F32A5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Encre 10">
                <a:extLst>
                  <a:ext uri="{FF2B5EF4-FFF2-40B4-BE49-F238E27FC236}">
                    <a16:creationId xmlns:a16="http://schemas.microsoft.com/office/drawing/2014/main" id="{ADED4503-927D-DB85-3B92-54281E21F26A}"/>
                  </a:ext>
                </a:extLst>
              </p14:cNvPr>
              <p14:cNvContentPartPr/>
              <p14:nvPr/>
            </p14:nvContentPartPr>
            <p14:xfrm>
              <a:off x="7448614" y="3133080"/>
              <a:ext cx="360" cy="360"/>
            </p14:xfrm>
          </p:contentPart>
        </mc:Choice>
        <mc:Fallback xmlns="">
          <p:pic>
            <p:nvPicPr>
              <p:cNvPr id="11" name="Encre 10">
                <a:extLst>
                  <a:ext uri="{FF2B5EF4-FFF2-40B4-BE49-F238E27FC236}">
                    <a16:creationId xmlns:a16="http://schemas.microsoft.com/office/drawing/2014/main" id="{D6F3219A-D779-7F53-94A0-FC9B1EF9C4A9}"/>
                  </a:ext>
                </a:extLst>
              </p:cNvPr>
              <p:cNvPicPr/>
              <p:nvPr/>
            </p:nvPicPr>
            <p:blipFill>
              <a:blip r:embed="rId6"/>
              <a:stretch>
                <a:fillRect/>
              </a:stretch>
            </p:blipFill>
            <p:spPr>
              <a:xfrm>
                <a:off x="7439614" y="3124440"/>
                <a:ext cx="18000" cy="18000"/>
              </a:xfrm>
              <a:prstGeom prst="rect">
                <a:avLst/>
              </a:prstGeom>
            </p:spPr>
          </p:pic>
        </mc:Fallback>
      </mc:AlternateContent>
      <p:sp>
        <p:nvSpPr>
          <p:cNvPr id="4" name="Rectangle 1">
            <a:extLst>
              <a:ext uri="{FF2B5EF4-FFF2-40B4-BE49-F238E27FC236}">
                <a16:creationId xmlns:a16="http://schemas.microsoft.com/office/drawing/2014/main" id="{CB70CA17-57D9-9DEB-FC12-9AC6792648AC}"/>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6" name="Parallelogram 7">
            <a:extLst>
              <a:ext uri="{FF2B5EF4-FFF2-40B4-BE49-F238E27FC236}">
                <a16:creationId xmlns:a16="http://schemas.microsoft.com/office/drawing/2014/main" id="{0D7809AD-D810-858F-C45A-8FE40C371CFB}"/>
              </a:ext>
            </a:extLst>
          </p:cNvPr>
          <p:cNvSpPr/>
          <p:nvPr/>
        </p:nvSpPr>
        <p:spPr>
          <a:xfrm rot="16200000" flipV="1">
            <a:off x="-3408695" y="3220878"/>
            <a:ext cx="5573486" cy="2952974"/>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2" name="Rectangle 9">
            <a:extLst>
              <a:ext uri="{FF2B5EF4-FFF2-40B4-BE49-F238E27FC236}">
                <a16:creationId xmlns:a16="http://schemas.microsoft.com/office/drawing/2014/main" id="{04EA8E06-2D01-FF1E-AF64-6016EF6634FC}"/>
              </a:ext>
            </a:extLst>
          </p:cNvPr>
          <p:cNvSpPr>
            <a:spLocks noChangeArrowheads="1"/>
          </p:cNvSpPr>
          <p:nvPr/>
        </p:nvSpPr>
        <p:spPr bwMode="auto">
          <a:xfrm>
            <a:off x="0" y="2877577"/>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1" eaLnBrk="0" fontAlgn="base" latinLnBrk="0" hangingPunct="0">
              <a:lnSpc>
                <a:spcPct val="100000"/>
              </a:lnSpc>
              <a:spcBef>
                <a:spcPct val="0"/>
              </a:spcBef>
              <a:spcAft>
                <a:spcPct val="0"/>
              </a:spcAft>
              <a:buClrTx/>
              <a:buSzTx/>
              <a:buFontTx/>
              <a:buNone/>
              <a:tabLst/>
            </a:pPr>
            <a:br>
              <a:rPr kumimoji="0" lang="fr-FR" altLang="fr-FR" sz="1100" b="0" i="0" u="none" strike="noStrike" cap="none" normalizeH="0" baseline="0">
                <a:ln>
                  <a:noFill/>
                </a:ln>
                <a:solidFill>
                  <a:srgbClr val="000000"/>
                </a:solidFill>
                <a:effectLst/>
                <a:latin typeface="Arial" panose="020B0604020202020204" pitchFamily="34" charset="0"/>
                <a:ea typeface="Calibri" panose="020F0502020204030204" pitchFamily="34" charset="0"/>
                <a:cs typeface="Times New Roman" panose="02020603050405020304" pitchFamily="18" charset="0"/>
              </a:rPr>
            </a:br>
            <a:endParaRPr kumimoji="0" lang="fr-FR" altLang="fr-FR" sz="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1800" b="0" i="0" u="none" strike="noStrike" cap="none" normalizeH="0" baseline="0">
              <a:ln>
                <a:noFill/>
              </a:ln>
              <a:solidFill>
                <a:schemeClr val="tx1"/>
              </a:solidFill>
              <a:effectLst/>
              <a:latin typeface="Arial" panose="020B0604020202020204" pitchFamily="34" charset="0"/>
            </a:endParaRPr>
          </a:p>
        </p:txBody>
      </p:sp>
      <p:sp>
        <p:nvSpPr>
          <p:cNvPr id="5" name="ZoneTexte 4">
            <a:extLst>
              <a:ext uri="{FF2B5EF4-FFF2-40B4-BE49-F238E27FC236}">
                <a16:creationId xmlns:a16="http://schemas.microsoft.com/office/drawing/2014/main" id="{51E1466F-2903-56E5-4A44-56FE53861825}"/>
              </a:ext>
            </a:extLst>
          </p:cNvPr>
          <p:cNvSpPr txBox="1"/>
          <p:nvPr/>
        </p:nvSpPr>
        <p:spPr>
          <a:xfrm>
            <a:off x="4010826" y="1466209"/>
            <a:ext cx="7145676" cy="5028428"/>
          </a:xfrm>
          <a:prstGeom prst="rect">
            <a:avLst/>
          </a:prstGeom>
          <a:noFill/>
        </p:spPr>
        <p:txBody>
          <a:bodyPr wrap="square">
            <a:spAutoFit/>
          </a:bodyPr>
          <a:lstStyle/>
          <a:p>
            <a:pPr marL="342900" indent="-342900" algn="just" rtl="1">
              <a:lnSpc>
                <a:spcPct val="107000"/>
              </a:lnSpc>
              <a:spcAft>
                <a:spcPts val="800"/>
              </a:spcAft>
              <a:buFont typeface="Wingdings" panose="05000000000000000000" pitchFamily="2" charset="2"/>
              <a:buChar char="q"/>
            </a:pPr>
            <a:r>
              <a:rPr lang="ar-DZ" sz="2400" b="1" kern="100" dirty="0">
                <a:solidFill>
                  <a:schemeClr val="accent4">
                    <a:lumMod val="75000"/>
                  </a:schemeClr>
                </a:solidFill>
                <a:effectLst/>
                <a:latin typeface="Arial" panose="020B0604020202020204" pitchFamily="34" charset="0"/>
                <a:ea typeface="Arial" panose="020B0604020202020204" pitchFamily="34" charset="0"/>
                <a:cs typeface="Times New Roman" panose="02020603050405020304" pitchFamily="18" charset="0"/>
              </a:rPr>
              <a:t>مثال توضيحي :</a:t>
            </a:r>
          </a:p>
          <a:p>
            <a:pPr algn="just" rtl="1">
              <a:lnSpc>
                <a:spcPct val="107000"/>
              </a:lnSpc>
              <a:spcAft>
                <a:spcPts val="800"/>
              </a:spcAft>
              <a:buNone/>
            </a:pPr>
            <a:r>
              <a:rPr lang="fr-FR" sz="1800"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Arial" panose="020B0604020202020204" pitchFamily="34" charset="0"/>
                <a:cs typeface="Arial" panose="020B0604020202020204" pitchFamily="34" charset="0"/>
              </a:rPr>
              <a:t>وحدة الإعلانات والمبيعات التجارية الداخلية لـ "مجموعة </a:t>
            </a:r>
            <a:r>
              <a:rPr lang="fr-FR" sz="2400"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MBC »، </a:t>
            </a:r>
            <a:r>
              <a:rPr lang="ar-SA" sz="2400" kern="100" dirty="0">
                <a:solidFill>
                  <a:srgbClr val="000000"/>
                </a:solidFill>
                <a:effectLst/>
                <a:latin typeface="Calibri" panose="020F0502020204030204" pitchFamily="34" charset="0"/>
                <a:ea typeface="Arial" panose="020B0604020202020204" pitchFamily="34" charset="0"/>
                <a:cs typeface="Arial" panose="020B0604020202020204" pitchFamily="34" charset="0"/>
              </a:rPr>
              <a:t>أو ما يُعرف بـ </a:t>
            </a:r>
            <a:r>
              <a:rPr lang="fr-FR" sz="2400"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MBC </a:t>
            </a:r>
            <a:r>
              <a:rPr lang="ar-DZ" sz="2400"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Arial" panose="020B0604020202020204" pitchFamily="34" charset="0"/>
                <a:cs typeface="Arial" panose="020B0604020202020204" pitchFamily="34" charset="0"/>
              </a:rPr>
              <a:t>للحلول الإعلانية </a:t>
            </a:r>
            <a:r>
              <a:rPr lang="fr-FR" sz="2400"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MBC Media Solutions (MMS) – </a:t>
            </a:r>
            <a:r>
              <a:rPr lang="ar-DZ" sz="2400" kern="1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Arial" panose="020B0604020202020204" pitchFamily="34" charset="0"/>
                <a:cs typeface="Arial" panose="020B0604020202020204" pitchFamily="34" charset="0"/>
              </a:rPr>
              <a:t>وهي متخصصة في الإعلانات المدمجة وحلول المحتوى المبنية على دراسة البيانات، وذلك عبر التلفزيون والراديو والمنصات الرقمية.</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تمكّن </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MMS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العلامات التجارية والعملاء من التواصل مع جماهيرهم من خلال المحتوى المتميز الذي يعزّز من عملية النمو بالاعتماد على البيانات والتكنولوجيا والمواهب. وإلى جانب تمثيلها لقنوات ومنصات "مجموعة </a:t>
            </a:r>
            <a:r>
              <a:rPr lang="ar-DZ"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MBC</a:t>
            </a:r>
            <a:r>
              <a:rPr lang="ar-DZ"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فإن </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MMS </a:t>
            </a:r>
            <a:r>
              <a:rPr lang="ar-SA" sz="2400" kern="100" dirty="0">
                <a:solidFill>
                  <a:srgbClr val="000000"/>
                </a:solidFill>
                <a:effectLst/>
                <a:latin typeface="Calibri" panose="020F0502020204030204" pitchFamily="34" charset="0"/>
                <a:ea typeface="Calibri" panose="020F0502020204030204" pitchFamily="34" charset="0"/>
                <a:cs typeface="Arial" panose="020B0604020202020204" pitchFamily="34" charset="0"/>
              </a:rPr>
              <a:t>هي أيضًا الممثل الإعلاني الحصري لـ "شركة الرياضة السعودية" </a:t>
            </a:r>
            <a:r>
              <a:rPr lang="fr-FR"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SSC</a:t>
            </a:r>
            <a:r>
              <a:rPr lang="ar-DZ" sz="24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t>
            </a:r>
            <a:endParaRPr lang="fr-FR" sz="24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p>
            <a:pPr algn="just" rtl="1">
              <a:lnSpc>
                <a:spcPct val="107000"/>
              </a:lnSpc>
              <a:spcAft>
                <a:spcPts val="800"/>
              </a:spcAft>
              <a:buNone/>
            </a:pPr>
            <a:r>
              <a:rPr lang="fr-FR" sz="18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 </a:t>
            </a:r>
            <a:endParaRPr lang="fr-FR" sz="1200" kern="1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Graphique 8">
            <a:extLst>
              <a:ext uri="{FF2B5EF4-FFF2-40B4-BE49-F238E27FC236}">
                <a16:creationId xmlns:a16="http://schemas.microsoft.com/office/drawing/2014/main" id="{C4209446-8AB9-E438-4FA0-E0E9CAE9A4C4}"/>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422583" y="2996317"/>
            <a:ext cx="3101136" cy="2074256"/>
          </a:xfrm>
          <a:prstGeom prst="rect">
            <a:avLst/>
          </a:prstGeom>
        </p:spPr>
      </p:pic>
      <p:sp>
        <p:nvSpPr>
          <p:cNvPr id="13" name="ZoneTexte 12">
            <a:extLst>
              <a:ext uri="{FF2B5EF4-FFF2-40B4-BE49-F238E27FC236}">
                <a16:creationId xmlns:a16="http://schemas.microsoft.com/office/drawing/2014/main" id="{D1831307-0601-0FD9-6880-90D4FFDFFF9B}"/>
              </a:ext>
            </a:extLst>
          </p:cNvPr>
          <p:cNvSpPr txBox="1"/>
          <p:nvPr/>
        </p:nvSpPr>
        <p:spPr>
          <a:xfrm>
            <a:off x="180431" y="5105482"/>
            <a:ext cx="7145676" cy="461665"/>
          </a:xfrm>
          <a:prstGeom prst="rect">
            <a:avLst/>
          </a:prstGeom>
          <a:noFill/>
        </p:spPr>
        <p:txBody>
          <a:bodyPr wrap="square">
            <a:spAutoFit/>
          </a:bodyPr>
          <a:lstStyle/>
          <a:p>
            <a:r>
              <a:rPr lang="fr-FR" sz="2400" b="1" dirty="0"/>
              <a:t>https://www.mms.net/ar</a:t>
            </a:r>
          </a:p>
        </p:txBody>
      </p:sp>
      <p:sp>
        <p:nvSpPr>
          <p:cNvPr id="15" name="ZoneTexte 14">
            <a:extLst>
              <a:ext uri="{FF2B5EF4-FFF2-40B4-BE49-F238E27FC236}">
                <a16:creationId xmlns:a16="http://schemas.microsoft.com/office/drawing/2014/main" id="{0975A132-5075-1F68-9013-4A9E6344084B}"/>
              </a:ext>
            </a:extLst>
          </p:cNvPr>
          <p:cNvSpPr txBox="1"/>
          <p:nvPr/>
        </p:nvSpPr>
        <p:spPr>
          <a:xfrm>
            <a:off x="3523719" y="605431"/>
            <a:ext cx="7145676" cy="643894"/>
          </a:xfrm>
          <a:prstGeom prst="rect">
            <a:avLst/>
          </a:prstGeom>
          <a:noFill/>
        </p:spPr>
        <p:txBody>
          <a:bodyPr wrap="square">
            <a:spAutoFit/>
          </a:bodyPr>
          <a:lstStyle/>
          <a:p>
            <a:pPr algn="ctr">
              <a:lnSpc>
                <a:spcPct val="120000"/>
              </a:lnSpc>
            </a:pPr>
            <a:r>
              <a:rPr lang="ar-DZ" sz="3200" b="1" dirty="0">
                <a:solidFill>
                  <a:srgbClr val="00B0F0"/>
                </a:solidFill>
                <a:latin typeface="Alexandria" charset="0"/>
                <a:cs typeface="Alexandria" charset="0"/>
              </a:rPr>
              <a:t>التسويق لخدمات وكالات الإعلان</a:t>
            </a:r>
          </a:p>
        </p:txBody>
      </p:sp>
      <p:sp>
        <p:nvSpPr>
          <p:cNvPr id="18" name="Rectangle 17">
            <a:extLst>
              <a:ext uri="{FF2B5EF4-FFF2-40B4-BE49-F238E27FC236}">
                <a16:creationId xmlns:a16="http://schemas.microsoft.com/office/drawing/2014/main" id="{4F4B63E9-AD81-9B55-CC1D-4C552D806D25}"/>
              </a:ext>
            </a:extLst>
          </p:cNvPr>
          <p:cNvSpPr/>
          <p:nvPr/>
        </p:nvSpPr>
        <p:spPr>
          <a:xfrm>
            <a:off x="3164440" y="629536"/>
            <a:ext cx="877208" cy="76118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3200" b="1" dirty="0">
                <a:ea typeface="Roboto Light" panose="02000000000000000000" pitchFamily="2" charset="0"/>
              </a:rPr>
              <a:t>10</a:t>
            </a:r>
          </a:p>
        </p:txBody>
      </p:sp>
    </p:spTree>
    <p:extLst>
      <p:ext uri="{BB962C8B-B14F-4D97-AF65-F5344CB8AC3E}">
        <p14:creationId xmlns:p14="http://schemas.microsoft.com/office/powerpoint/2010/main" val="3854189322"/>
      </p:ext>
    </p:extLst>
  </p:cSld>
  <p:clrMapOvr>
    <a:masterClrMapping/>
  </p:clrMapOvr>
  <mc:AlternateContent xmlns:mc="http://schemas.openxmlformats.org/markup-compatibility/2006" xmlns:p14="http://schemas.microsoft.com/office/powerpoint/2010/main">
    <mc:Choice Requires="p14">
      <p:transition p14:dur="0" advTm="249408"/>
    </mc:Choice>
    <mc:Fallback xmlns="">
      <p:transition advTm="249408"/>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5B5D0E-B9CC-0021-5EFD-D2BDB6CCDD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708953-4CB4-A01A-A260-7E304C22B236}"/>
              </a:ext>
            </a:extLst>
          </p:cNvPr>
          <p:cNvSpPr/>
          <p:nvPr/>
        </p:nvSpPr>
        <p:spPr>
          <a:xfrm>
            <a:off x="1481328" y="2126512"/>
            <a:ext cx="9701784" cy="37093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ar-EG" dirty="0">
              <a:solidFill>
                <a:schemeClr val="tx1"/>
              </a:solidFill>
            </a:endParaRPr>
          </a:p>
        </p:txBody>
      </p:sp>
      <p:sp>
        <p:nvSpPr>
          <p:cNvPr id="3" name="TextBox 2">
            <a:extLst>
              <a:ext uri="{FF2B5EF4-FFF2-40B4-BE49-F238E27FC236}">
                <a16:creationId xmlns:a16="http://schemas.microsoft.com/office/drawing/2014/main" id="{AED3977E-E4B9-CF88-5919-F8F866E0D173}"/>
              </a:ext>
            </a:extLst>
          </p:cNvPr>
          <p:cNvSpPr txBox="1"/>
          <p:nvPr/>
        </p:nvSpPr>
        <p:spPr>
          <a:xfrm>
            <a:off x="3768903" y="1418626"/>
            <a:ext cx="4654193" cy="707886"/>
          </a:xfrm>
          <a:prstGeom prst="rect">
            <a:avLst/>
          </a:prstGeom>
          <a:noFill/>
        </p:spPr>
        <p:txBody>
          <a:bodyPr wrap="square" rtlCol="0">
            <a:spAutoFit/>
          </a:bodyPr>
          <a:lstStyle/>
          <a:p>
            <a:r>
              <a:rPr lang="ar-DZ" sz="4000" b="1" dirty="0">
                <a:solidFill>
                  <a:srgbClr val="00B0F0"/>
                </a:solidFill>
                <a:latin typeface="Alexandria" charset="0"/>
                <a:cs typeface="Alexandria" charset="0"/>
              </a:rPr>
              <a:t>خـــــــــــــــلاصـــــــــــــــــــــــة</a:t>
            </a:r>
            <a:r>
              <a:rPr lang="ar-DZ" sz="3600" b="1" dirty="0">
                <a:solidFill>
                  <a:srgbClr val="00B0F0"/>
                </a:solidFill>
                <a:latin typeface="Alexandria" charset="0"/>
                <a:cs typeface="Alexandria" charset="0"/>
              </a:rPr>
              <a:t>                 </a:t>
            </a:r>
            <a:endParaRPr lang="en-US" sz="3600" b="1" dirty="0">
              <a:solidFill>
                <a:srgbClr val="00B0F0"/>
              </a:solidFill>
              <a:latin typeface="Alexandria" charset="0"/>
              <a:cs typeface="Alexandria" charset="0"/>
            </a:endParaRPr>
          </a:p>
        </p:txBody>
      </p:sp>
      <p:pic>
        <p:nvPicPr>
          <p:cNvPr id="7" name="Graphic 21">
            <a:extLst>
              <a:ext uri="{FF2B5EF4-FFF2-40B4-BE49-F238E27FC236}">
                <a16:creationId xmlns:a16="http://schemas.microsoft.com/office/drawing/2014/main" id="{5A77A518-20E9-C244-C8B0-10AE1D0FD34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ZoneTexte 1">
            <a:extLst>
              <a:ext uri="{FF2B5EF4-FFF2-40B4-BE49-F238E27FC236}">
                <a16:creationId xmlns:a16="http://schemas.microsoft.com/office/drawing/2014/main" id="{BF769B0B-C3BB-065D-25D1-A6E634E087F4}"/>
              </a:ext>
            </a:extLst>
          </p:cNvPr>
          <p:cNvSpPr txBox="1"/>
          <p:nvPr/>
        </p:nvSpPr>
        <p:spPr>
          <a:xfrm>
            <a:off x="1615070" y="2504330"/>
            <a:ext cx="9280832" cy="1015663"/>
          </a:xfrm>
          <a:prstGeom prst="rect">
            <a:avLst/>
          </a:prstGeom>
          <a:noFill/>
        </p:spPr>
        <p:txBody>
          <a:bodyPr wrap="square">
            <a:spAutoFit/>
          </a:bodyPr>
          <a:lstStyle/>
          <a:p>
            <a:pPr algn="r" rtl="1"/>
            <a:endParaRPr lang="fr-FR" sz="2400" dirty="0"/>
          </a:p>
          <a:p>
            <a:pPr algn="just"/>
            <a:r>
              <a:rPr lang="ar-EG" dirty="0"/>
              <a:t>.</a:t>
            </a:r>
          </a:p>
          <a:p>
            <a:pPr rtl="1"/>
            <a:r>
              <a:rPr lang="ar-SA" dirty="0"/>
              <a:t> </a:t>
            </a:r>
            <a:endParaRPr lang="fr-FR" dirty="0"/>
          </a:p>
        </p:txBody>
      </p:sp>
      <p:sp>
        <p:nvSpPr>
          <p:cNvPr id="6" name="ZoneTexte 5">
            <a:extLst>
              <a:ext uri="{FF2B5EF4-FFF2-40B4-BE49-F238E27FC236}">
                <a16:creationId xmlns:a16="http://schemas.microsoft.com/office/drawing/2014/main" id="{2A24E26C-C58F-255A-5994-964D45C67187}"/>
              </a:ext>
            </a:extLst>
          </p:cNvPr>
          <p:cNvSpPr txBox="1"/>
          <p:nvPr/>
        </p:nvSpPr>
        <p:spPr>
          <a:xfrm>
            <a:off x="1615070" y="2364269"/>
            <a:ext cx="9368004" cy="3233834"/>
          </a:xfrm>
          <a:prstGeom prst="rect">
            <a:avLst/>
          </a:prstGeom>
          <a:noFill/>
        </p:spPr>
        <p:txBody>
          <a:bodyPr wrap="square">
            <a:spAutoFit/>
          </a:bodyPr>
          <a:lstStyle/>
          <a:p>
            <a:pPr algn="just" rtl="1">
              <a:lnSpc>
                <a:spcPct val="107000"/>
              </a:lnSpc>
              <a:spcAft>
                <a:spcPts val="800"/>
              </a:spcAft>
              <a:buNone/>
            </a:pPr>
            <a:r>
              <a:rPr lang="ar-SA" sz="2400" kern="100" dirty="0">
                <a:effectLst/>
                <a:latin typeface="Calibri" panose="020F0502020204030204" pitchFamily="34" charset="0"/>
                <a:ea typeface="Calibri" panose="020F0502020204030204" pitchFamily="34" charset="0"/>
              </a:rPr>
              <a:t>تواجه وكالات الإعلان وشركات التسويق تحديات متزايدة في ظل التطورات السريعة في السوق. من أبرز هذه التحديات مواكبة التحول الرقمي وما يفرضه من تحديث دائم للأدوات والمنصات. كما تواجه ضغطًا مستمرًا لتقديم أفكار إبداعية مبتكرة في بيئة تنافسية شديدة، مع ضرورة تلبية توقعات العملاء المتزايدة وتحقيق نتائج ملموسة. إضافة إلى ذلك، تعاني الوكالات من إدارة الميزانيات وضبط التكاليف، وتنسيق العمل بين فرق متنوعة التخصصات. كما تمثل التغيرات في سلوك المستهلك، وارتفاع المنافسة من الوكالات الصغيرة المستقلة، تحديًا إضافيًا يتطلب مرونة واستراتيجيات جديدة. وفي النهاية، يتطلب النجاح قدرة الوكالة على التكيف، والابتكار، وإدارة العلاقات مع العملاء بكفاءة</a:t>
            </a:r>
            <a:r>
              <a:rPr lang="fr-FR" sz="2400" kern="100" dirty="0">
                <a:effectLst/>
                <a:latin typeface="Calibri" panose="020F0502020204030204" pitchFamily="34" charset="0"/>
                <a:ea typeface="Calibri" panose="020F0502020204030204" pitchFamily="34" charset="0"/>
              </a:rPr>
              <a:t>.</a:t>
            </a:r>
            <a:endParaRPr lang="fr-FR" kern="1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901831950"/>
      </p:ext>
    </p:extLst>
  </p:cSld>
  <p:clrMapOvr>
    <a:masterClrMapping/>
  </p:clrMapOvr>
  <mc:AlternateContent xmlns:mc="http://schemas.openxmlformats.org/markup-compatibility/2006" xmlns:p14="http://schemas.microsoft.com/office/powerpoint/2010/main">
    <mc:Choice Requires="p14">
      <p:transition p14:dur="0" advTm="75242"/>
    </mc:Choice>
    <mc:Fallback xmlns="">
      <p:transition advTm="75242"/>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255EC8-52F6-3C4F-B2A5-5E70DA7B67E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AC48EB2-9935-0CA1-A736-4DCEC89CCA12}"/>
              </a:ext>
            </a:extLst>
          </p:cNvPr>
          <p:cNvSpPr/>
          <p:nvPr/>
        </p:nvSpPr>
        <p:spPr>
          <a:xfrm>
            <a:off x="2269797" y="53224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A7249776-2450-57D5-D6BD-2EDB0349280F}"/>
              </a:ext>
            </a:extLst>
          </p:cNvPr>
          <p:cNvSpPr/>
          <p:nvPr/>
        </p:nvSpPr>
        <p:spPr>
          <a:xfrm>
            <a:off x="7587279" y="1659659"/>
            <a:ext cx="4128422" cy="382494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988DB553-FD18-E0F1-50C8-A1F88546AB8F}"/>
              </a:ext>
            </a:extLst>
          </p:cNvPr>
          <p:cNvSpPr/>
          <p:nvPr/>
        </p:nvSpPr>
        <p:spPr>
          <a:xfrm>
            <a:off x="347366" y="1580051"/>
            <a:ext cx="8143719" cy="50536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21">
            <a:extLst>
              <a:ext uri="{FF2B5EF4-FFF2-40B4-BE49-F238E27FC236}">
                <a16:creationId xmlns:a16="http://schemas.microsoft.com/office/drawing/2014/main" id="{975AF3E3-9974-2E9F-FF0E-5A62FAE8E4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40">
            <a:extLst>
              <a:ext uri="{FF2B5EF4-FFF2-40B4-BE49-F238E27FC236}">
                <a16:creationId xmlns:a16="http://schemas.microsoft.com/office/drawing/2014/main" id="{8A49907F-E08B-CFF3-3E91-50A99A6369ED}"/>
              </a:ext>
            </a:extLst>
          </p:cNvPr>
          <p:cNvSpPr txBox="1"/>
          <p:nvPr/>
        </p:nvSpPr>
        <p:spPr>
          <a:xfrm>
            <a:off x="4593292" y="767407"/>
            <a:ext cx="4232952" cy="646331"/>
          </a:xfrm>
          <a:prstGeom prst="rect">
            <a:avLst/>
          </a:prstGeom>
          <a:noFill/>
        </p:spPr>
        <p:txBody>
          <a:bodyPr wrap="square" rtlCol="0">
            <a:spAutoFit/>
          </a:bodyPr>
          <a:lstStyle/>
          <a:p>
            <a:r>
              <a:rPr lang="ar-DZ" sz="3600" b="1" dirty="0">
                <a:solidFill>
                  <a:schemeClr val="bg1"/>
                </a:solidFill>
                <a:highlight>
                  <a:srgbClr val="203E5F"/>
                </a:highlight>
                <a:latin typeface="Alexandria" charset="0"/>
                <a:cs typeface="Alexandria" charset="0"/>
              </a:rPr>
              <a:t> قائمة المراجع المعتمدة  </a:t>
            </a:r>
            <a:endParaRPr lang="en-US" sz="3600" b="1" dirty="0">
              <a:solidFill>
                <a:schemeClr val="bg1"/>
              </a:solidFill>
              <a:highlight>
                <a:srgbClr val="203E5F"/>
              </a:highlight>
              <a:latin typeface="Alexandria" charset="0"/>
              <a:cs typeface="Alexandria" charset="0"/>
            </a:endParaRPr>
          </a:p>
        </p:txBody>
      </p:sp>
      <p:pic>
        <p:nvPicPr>
          <p:cNvPr id="6" name="Image 5">
            <a:extLst>
              <a:ext uri="{FF2B5EF4-FFF2-40B4-BE49-F238E27FC236}">
                <a16:creationId xmlns:a16="http://schemas.microsoft.com/office/drawing/2014/main" id="{57F92086-CA9D-B7E5-4B54-BDDE89F19E5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67149" y="1996003"/>
            <a:ext cx="3808389" cy="3808389"/>
          </a:xfrm>
          <a:prstGeom prst="rect">
            <a:avLst/>
          </a:prstGeom>
        </p:spPr>
      </p:pic>
      <p:sp>
        <p:nvSpPr>
          <p:cNvPr id="9" name="Rectangle 8">
            <a:extLst>
              <a:ext uri="{FF2B5EF4-FFF2-40B4-BE49-F238E27FC236}">
                <a16:creationId xmlns:a16="http://schemas.microsoft.com/office/drawing/2014/main" id="{350E98EB-F120-C5DB-FEBF-0BFD179B8F40}"/>
              </a:ext>
            </a:extLst>
          </p:cNvPr>
          <p:cNvSpPr/>
          <p:nvPr/>
        </p:nvSpPr>
        <p:spPr>
          <a:xfrm>
            <a:off x="3429728" y="637800"/>
            <a:ext cx="1352724" cy="88240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24">
            <a:extLst>
              <a:ext uri="{FF2B5EF4-FFF2-40B4-BE49-F238E27FC236}">
                <a16:creationId xmlns:a16="http://schemas.microsoft.com/office/drawing/2014/main" id="{A287115C-DD90-DEFC-AF52-CBAE211190E8}"/>
              </a:ext>
            </a:extLst>
          </p:cNvPr>
          <p:cNvSpPr txBox="1"/>
          <p:nvPr/>
        </p:nvSpPr>
        <p:spPr>
          <a:xfrm>
            <a:off x="476299" y="1804560"/>
            <a:ext cx="7753301" cy="4493538"/>
          </a:xfrm>
          <a:prstGeom prst="rect">
            <a:avLst/>
          </a:prstGeom>
          <a:noFill/>
        </p:spPr>
        <p:txBody>
          <a:bodyPr wrap="square" rtlCol="0">
            <a:spAutoFit/>
          </a:bodyPr>
          <a:lstStyle/>
          <a:p>
            <a:pPr algn="just" rtl="1"/>
            <a:r>
              <a:rPr lang="ar-SA" sz="2200" dirty="0"/>
              <a:t>1-</a:t>
            </a:r>
            <a:r>
              <a:rPr lang="fr-FR" sz="2200" dirty="0"/>
              <a:t> </a:t>
            </a:r>
            <a:r>
              <a:rPr lang="ar-SA" sz="2200" dirty="0"/>
              <a:t>البلوشي عبد الله بن مبارك: "إدارة المؤسسات الإعلامية في العصر الرقمي"، </a:t>
            </a:r>
            <a:br>
              <a:rPr lang="fr-FR" sz="2200" dirty="0"/>
            </a:br>
            <a:r>
              <a:rPr lang="ar-SA" sz="2200" dirty="0"/>
              <a:t>جامعة السلطان قابوس، سلطنة عمان، 2020</a:t>
            </a:r>
            <a:r>
              <a:rPr lang="fr-FR" sz="2200" dirty="0"/>
              <a:t>.</a:t>
            </a:r>
          </a:p>
          <a:p>
            <a:pPr algn="just" rtl="1"/>
            <a:r>
              <a:rPr lang="ar-SA" sz="2200" dirty="0"/>
              <a:t>2- الدليمي عبد الرزاق: "إدارة المؤسسات الإعلامية، دار أسامة للنشر والتوزيع، عمّان، 2014</a:t>
            </a:r>
            <a:r>
              <a:rPr lang="fr-FR" sz="2200" dirty="0"/>
              <a:t>.</a:t>
            </a:r>
          </a:p>
          <a:p>
            <a:pPr algn="just" rtl="1"/>
            <a:r>
              <a:rPr lang="ar-SA" sz="2200" dirty="0"/>
              <a:t>3- الشكعة سامي: "الإدارة الإعلامية في المؤسسات الصحفية"، دار الفكر العربي، 2010</a:t>
            </a:r>
            <a:r>
              <a:rPr lang="fr-FR" sz="2200" dirty="0"/>
              <a:t>.</a:t>
            </a:r>
          </a:p>
          <a:p>
            <a:pPr algn="just" rtl="1"/>
            <a:r>
              <a:rPr lang="ar-SA" sz="2200" dirty="0"/>
              <a:t>4- زيد عبد الله: "إدارة الإعلام: الأسس والتطبيقات"، دار الفكر العربي، القاهرة، 2016</a:t>
            </a:r>
            <a:r>
              <a:rPr lang="fr-FR" sz="2200" dirty="0"/>
              <a:t>.</a:t>
            </a:r>
          </a:p>
          <a:p>
            <a:pPr algn="just" rtl="1"/>
            <a:r>
              <a:rPr lang="ar-SA" sz="2200" dirty="0"/>
              <a:t>5- عبد العزيز ياسر: "إدارة المؤسسات الإعلامية في ظل الإعلام الجديد"، المجلس الأعلى لتنظيم الإعلام، مصر، 2018</a:t>
            </a:r>
            <a:r>
              <a:rPr lang="fr-FR" sz="2200" dirty="0"/>
              <a:t>.</a:t>
            </a:r>
          </a:p>
          <a:p>
            <a:pPr algn="just" rtl="1"/>
            <a:r>
              <a:rPr lang="ar-SA" sz="2200" dirty="0"/>
              <a:t>6- سمير الهاشمي:"</a:t>
            </a:r>
            <a:r>
              <a:rPr lang="ar-SA" sz="2200" b="1" dirty="0"/>
              <a:t> </a:t>
            </a:r>
            <a:r>
              <a:rPr lang="ar-SA" sz="2200" dirty="0"/>
              <a:t>استراتيجيات التسويق الإلكتروني"، دار صفاء، عمّان، </a:t>
            </a:r>
            <a:r>
              <a:rPr lang="fr-FR" sz="2200" dirty="0"/>
              <a:t>. 2020</a:t>
            </a:r>
          </a:p>
          <a:p>
            <a:pPr algn="just" rtl="1"/>
            <a:r>
              <a:rPr lang="ar-SA" sz="2200" dirty="0"/>
              <a:t>7- كفاح الربيعي: "التسويق الرقمي وإدارة الحملات الإعلانية"، دار وائل، الأردن،</a:t>
            </a:r>
            <a:r>
              <a:rPr lang="fr-FR" sz="2200" dirty="0"/>
              <a:t> 2021</a:t>
            </a:r>
            <a:r>
              <a:rPr lang="ar-SA" sz="2200" dirty="0"/>
              <a:t>.</a:t>
            </a:r>
            <a:endParaRPr lang="fr-FR" sz="2200" dirty="0"/>
          </a:p>
        </p:txBody>
      </p:sp>
    </p:spTree>
    <p:extLst>
      <p:ext uri="{BB962C8B-B14F-4D97-AF65-F5344CB8AC3E}">
        <p14:creationId xmlns:p14="http://schemas.microsoft.com/office/powerpoint/2010/main" val="3833497321"/>
      </p:ext>
    </p:extLst>
  </p:cSld>
  <p:clrMapOvr>
    <a:masterClrMapping/>
  </p:clrMapOvr>
  <mc:AlternateContent xmlns:mc="http://schemas.openxmlformats.org/markup-compatibility/2006" xmlns:p14="http://schemas.microsoft.com/office/powerpoint/2010/main">
    <mc:Choice Requires="p14">
      <p:transition p14:dur="0" advTm="188224"/>
    </mc:Choice>
    <mc:Fallback xmlns="">
      <p:transition advTm="18822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D2DC20-CCE6-D175-8ABC-F2B55B1A5843}"/>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58A7A206-B6FE-DAB8-735E-F66A51CFAAB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9942"/>
            <a:ext cx="12663752" cy="7053944"/>
          </a:xfrm>
          <a:prstGeom prst="rect">
            <a:avLst/>
          </a:prstGeom>
        </p:spPr>
      </p:pic>
      <p:sp>
        <p:nvSpPr>
          <p:cNvPr id="2" name="Rectangle: Single Corner Rounded 1">
            <a:extLst>
              <a:ext uri="{FF2B5EF4-FFF2-40B4-BE49-F238E27FC236}">
                <a16:creationId xmlns:a16="http://schemas.microsoft.com/office/drawing/2014/main" id="{EB600FB7-6155-8726-8821-61BB00776F0D}"/>
              </a:ext>
            </a:extLst>
          </p:cNvPr>
          <p:cNvSpPr/>
          <p:nvPr/>
        </p:nvSpPr>
        <p:spPr>
          <a:xfrm flipV="1">
            <a:off x="0" y="-18465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93119909-6E33-AA2D-33D2-8C8FDAA6849F}"/>
              </a:ext>
            </a:extLst>
          </p:cNvPr>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a:extLst>
              <a:ext uri="{FF2B5EF4-FFF2-40B4-BE49-F238E27FC236}">
                <a16:creationId xmlns:a16="http://schemas.microsoft.com/office/drawing/2014/main" id="{A3283A38-396F-6A74-E932-A396FFEC0BE5}"/>
              </a:ext>
            </a:extLst>
          </p:cNvPr>
          <p:cNvSpPr txBox="1"/>
          <p:nvPr/>
        </p:nvSpPr>
        <p:spPr>
          <a:xfrm>
            <a:off x="6241630" y="3084193"/>
            <a:ext cx="4540025" cy="769441"/>
          </a:xfrm>
          <a:prstGeom prst="rect">
            <a:avLst/>
          </a:prstGeom>
          <a:noFill/>
        </p:spPr>
        <p:txBody>
          <a:bodyPr wrap="none" rtlCol="0">
            <a:spAutoFit/>
          </a:bodyPr>
          <a:lstStyle/>
          <a:p>
            <a:r>
              <a:rPr lang="ar-DZ" sz="4400" b="1" dirty="0">
                <a:solidFill>
                  <a:srgbClr val="00B0F0"/>
                </a:solidFill>
                <a:latin typeface="Alexandria" charset="0"/>
                <a:cs typeface="Alexandria" charset="0"/>
              </a:rPr>
              <a:t>تمنياتي بالنجاح للجميع</a:t>
            </a:r>
            <a:endParaRPr lang="en-US" sz="4400" b="1" dirty="0">
              <a:solidFill>
                <a:srgbClr val="00B0F0"/>
              </a:solidFill>
              <a:latin typeface="Alexandria" charset="0"/>
              <a:cs typeface="Alexandria" charset="0"/>
            </a:endParaRPr>
          </a:p>
        </p:txBody>
      </p:sp>
      <p:sp>
        <p:nvSpPr>
          <p:cNvPr id="10" name="Rectangle: Rounded Corners 9">
            <a:extLst>
              <a:ext uri="{FF2B5EF4-FFF2-40B4-BE49-F238E27FC236}">
                <a16:creationId xmlns:a16="http://schemas.microsoft.com/office/drawing/2014/main" id="{E3AA9072-107A-E448-6979-C28245280094}"/>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DZ" sz="2800" b="1" dirty="0">
                <a:solidFill>
                  <a:schemeClr val="tx1">
                    <a:lumMod val="95000"/>
                    <a:lumOff val="5000"/>
                  </a:schemeClr>
                </a:solidFill>
                <a:latin typeface="Alexandria" charset="0"/>
                <a:cs typeface="Alexandria" charset="0"/>
              </a:rPr>
              <a:t>المحاضرة التاسعة  </a:t>
            </a:r>
            <a:endParaRPr lang="en-US" sz="2800" b="1" dirty="0">
              <a:solidFill>
                <a:schemeClr val="tx1">
                  <a:lumMod val="95000"/>
                  <a:lumOff val="5000"/>
                </a:schemeClr>
              </a:solidFill>
              <a:latin typeface="Alexandria" charset="0"/>
              <a:cs typeface="Alexandria" charset="0"/>
            </a:endParaRPr>
          </a:p>
        </p:txBody>
      </p:sp>
      <p:sp>
        <p:nvSpPr>
          <p:cNvPr id="11" name="TextBox 10">
            <a:extLst>
              <a:ext uri="{FF2B5EF4-FFF2-40B4-BE49-F238E27FC236}">
                <a16:creationId xmlns:a16="http://schemas.microsoft.com/office/drawing/2014/main" id="{3D411082-9BBD-2374-843F-5A88A56DC6EE}"/>
              </a:ext>
            </a:extLst>
          </p:cNvPr>
          <p:cNvSpPr txBox="1"/>
          <p:nvPr/>
        </p:nvSpPr>
        <p:spPr>
          <a:xfrm>
            <a:off x="6900203" y="4761427"/>
            <a:ext cx="2436886" cy="707886"/>
          </a:xfrm>
          <a:prstGeom prst="rect">
            <a:avLst/>
          </a:prstGeom>
          <a:noFill/>
        </p:spPr>
        <p:txBody>
          <a:bodyPr wrap="none" rtlCol="0">
            <a:spAutoFit/>
          </a:bodyPr>
          <a:lstStyle/>
          <a:p>
            <a:pPr algn="ctr"/>
            <a:r>
              <a:rPr lang="fr-FR" sz="2000" b="1" dirty="0"/>
              <a:t>DGM</a:t>
            </a:r>
            <a:r>
              <a:rPr lang="ar-DZ" sz="2000" b="1" dirty="0"/>
              <a:t>411</a:t>
            </a:r>
            <a:endParaRPr lang="fr-FR" sz="2000" dirty="0"/>
          </a:p>
          <a:p>
            <a:pPr algn="ctr"/>
            <a:r>
              <a:rPr lang="ar-DZ" sz="2000" b="1" dirty="0">
                <a:solidFill>
                  <a:schemeClr val="tx1">
                    <a:lumMod val="95000"/>
                    <a:lumOff val="5000"/>
                  </a:schemeClr>
                </a:solidFill>
                <a:latin typeface="Alexandria"/>
                <a:cs typeface="Alexandria" charset="0"/>
              </a:rPr>
              <a:t>إدارة المؤسسات الإعلامية</a:t>
            </a:r>
          </a:p>
        </p:txBody>
      </p:sp>
      <p:sp>
        <p:nvSpPr>
          <p:cNvPr id="12" name="TextBox 11">
            <a:extLst>
              <a:ext uri="{FF2B5EF4-FFF2-40B4-BE49-F238E27FC236}">
                <a16:creationId xmlns:a16="http://schemas.microsoft.com/office/drawing/2014/main" id="{E6A94160-6044-E81B-C88B-D779F117EAAD}"/>
              </a:ext>
            </a:extLst>
          </p:cNvPr>
          <p:cNvSpPr txBox="1"/>
          <p:nvPr/>
        </p:nvSpPr>
        <p:spPr>
          <a:xfrm>
            <a:off x="459185" y="6187539"/>
            <a:ext cx="4886463" cy="584775"/>
          </a:xfrm>
          <a:prstGeom prst="rect">
            <a:avLst/>
          </a:prstGeom>
          <a:noFill/>
        </p:spPr>
        <p:txBody>
          <a:bodyPr wrap="square" rtlCol="0">
            <a:spAutoFit/>
          </a:bodyPr>
          <a:lstStyle/>
          <a:p>
            <a:r>
              <a:rPr lang="en-US" sz="3200" b="1" dirty="0">
                <a:solidFill>
                  <a:srgbClr val="00B0F0"/>
                </a:solidFill>
                <a:latin typeface="Alexandria" charset="0"/>
                <a:cs typeface="Alexandria" charset="0"/>
              </a:rPr>
              <a:t>Dr. TEWFIK AMRI</a:t>
            </a:r>
          </a:p>
        </p:txBody>
      </p:sp>
      <p:sp>
        <p:nvSpPr>
          <p:cNvPr id="13" name="TextBox 12">
            <a:extLst>
              <a:ext uri="{FF2B5EF4-FFF2-40B4-BE49-F238E27FC236}">
                <a16:creationId xmlns:a16="http://schemas.microsoft.com/office/drawing/2014/main" id="{3341C8AD-5FF3-15C7-B2A7-7E0C1C94CAD2}"/>
              </a:ext>
            </a:extLst>
          </p:cNvPr>
          <p:cNvSpPr txBox="1"/>
          <p:nvPr/>
        </p:nvSpPr>
        <p:spPr>
          <a:xfrm>
            <a:off x="459185" y="5830966"/>
            <a:ext cx="4886463" cy="523220"/>
          </a:xfrm>
          <a:prstGeom prst="rect">
            <a:avLst/>
          </a:prstGeom>
          <a:noFill/>
        </p:spPr>
        <p:txBody>
          <a:bodyPr wrap="square" rtlCol="0">
            <a:spAutoFit/>
          </a:bodyPr>
          <a:lstStyle/>
          <a:p>
            <a:r>
              <a:rPr lang="en-US" sz="2800" dirty="0">
                <a:solidFill>
                  <a:srgbClr val="00B0F0"/>
                </a:solidFill>
                <a:latin typeface="Alexandria" charset="0"/>
                <a:cs typeface="Alexandria" charset="0"/>
              </a:rPr>
              <a:t>Prepared by</a:t>
            </a:r>
          </a:p>
        </p:txBody>
      </p:sp>
      <p:pic>
        <p:nvPicPr>
          <p:cNvPr id="6" name="Graphic 21">
            <a:extLst>
              <a:ext uri="{FF2B5EF4-FFF2-40B4-BE49-F238E27FC236}">
                <a16:creationId xmlns:a16="http://schemas.microsoft.com/office/drawing/2014/main" id="{19E9EF1C-50B8-1F07-FFF9-C2AF186D9CC0}"/>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Graphic 12">
            <a:extLst>
              <a:ext uri="{FF2B5EF4-FFF2-40B4-BE49-F238E27FC236}">
                <a16:creationId xmlns:a16="http://schemas.microsoft.com/office/drawing/2014/main" id="{9FABF719-176F-BB5B-BF20-60C9DC791DA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42022" y="6095874"/>
            <a:ext cx="2279266" cy="384052"/>
          </a:xfrm>
          <a:prstGeom prst="rect">
            <a:avLst/>
          </a:prstGeom>
        </p:spPr>
      </p:pic>
    </p:spTree>
    <p:extLst>
      <p:ext uri="{BB962C8B-B14F-4D97-AF65-F5344CB8AC3E}">
        <p14:creationId xmlns:p14="http://schemas.microsoft.com/office/powerpoint/2010/main" val="799000106"/>
      </p:ext>
    </p:extLst>
  </p:cSld>
  <p:clrMapOvr>
    <a:masterClrMapping/>
  </p:clrMapOvr>
  <mc:AlternateContent xmlns:mc="http://schemas.openxmlformats.org/markup-compatibility/2006" xmlns:p14="http://schemas.microsoft.com/office/powerpoint/2010/main">
    <mc:Choice Requires="p14">
      <p:transition p14:dur="0" advTm="62506"/>
    </mc:Choice>
    <mc:Fallback xmlns="">
      <p:transition advTm="62506"/>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3c209a1083653a7fc2510fcdfd40387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70cb4965c9e956f2ff0d98ae70acb9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7C152A46-A593-4689-BF2F-F1F778630017}"/>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www.w3.org/XML/1998/namespace"/>
    <ds:schemaRef ds:uri="http://purl.org/dc/dcmitype/"/>
    <ds:schemaRef ds:uri="http://schemas.microsoft.com/office/2006/documentManagement/types"/>
    <ds:schemaRef ds:uri="688354b5-287c-4cda-825e-1d7935aea40e"/>
    <ds:schemaRef ds:uri="http://schemas.microsoft.com/office/2006/metadata/properties"/>
    <ds:schemaRef ds:uri="http://purl.org/dc/elements/1.1/"/>
    <ds:schemaRef ds:uri="aca13214-df29-4e3c-a050-857c0bf7bd8e"/>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16038</TotalTime>
  <Words>4158</Words>
  <Application>Microsoft Office PowerPoint</Application>
  <PresentationFormat>Grand écran</PresentationFormat>
  <Paragraphs>267</Paragraphs>
  <Slides>43</Slides>
  <Notes>5</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43</vt:i4>
      </vt:variant>
    </vt:vector>
  </HeadingPairs>
  <TitlesOfParts>
    <vt:vector size="52" baseType="lpstr">
      <vt:lpstr>Alexandria</vt:lpstr>
      <vt:lpstr>Arial</vt:lpstr>
      <vt:lpstr>Calibri</vt:lpstr>
      <vt:lpstr>Calibri Light</vt:lpstr>
      <vt:lpstr>Roboto Light</vt:lpstr>
      <vt:lpstr>Symbol</vt:lpstr>
      <vt:lpstr>Times New Roman</vt:lpstr>
      <vt:lpstr>Wingdings</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Tewfik Amri</cp:lastModifiedBy>
  <cp:revision>264</cp:revision>
  <dcterms:created xsi:type="dcterms:W3CDTF">2023-04-29T09:08:00Z</dcterms:created>
  <dcterms:modified xsi:type="dcterms:W3CDTF">2025-11-21T17:18:02Z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