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6.xml" ContentType="application/vnd.openxmlformats-officedocument.presentationml.tags+xml"/>
  <Override PartName="/ppt/notesSlides/notesSlide29.xml" ContentType="application/vnd.openxmlformats-officedocument.presentationml.notesSlide+xml"/>
  <Override PartName="/ppt/tags/tag7.xml" ContentType="application/vnd.openxmlformats-officedocument.presentationml.tags+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tags/tag9.xml" ContentType="application/vnd.openxmlformats-officedocument.presentationml.tags+xml"/>
  <Override PartName="/ppt/notesSlides/notesSlide32.xml" ContentType="application/vnd.openxmlformats-officedocument.presentationml.notesSlide+xml"/>
  <Override PartName="/ppt/tags/tag10.xml" ContentType="application/vnd.openxmlformats-officedocument.presentationml.tags+xml"/>
  <Override PartName="/ppt/notesSlides/notesSlide33.xml" ContentType="application/vnd.openxmlformats-officedocument.presentationml.notesSlide+xml"/>
  <Override PartName="/ppt/tags/tag11.xml" ContentType="application/vnd.openxmlformats-officedocument.presentationml.tags+xml"/>
  <Override PartName="/ppt/notesSlides/notesSlide34.xml" ContentType="application/vnd.openxmlformats-officedocument.presentationml.notesSlide+xml"/>
  <Override PartName="/ppt/tags/tag12.xml" ContentType="application/vnd.openxmlformats-officedocument.presentationml.tags+xml"/>
  <Override PartName="/ppt/notesSlides/notesSlide35.xml" ContentType="application/vnd.openxmlformats-officedocument.presentationml.notesSlide+xml"/>
  <Override PartName="/ppt/tags/tag13.xml" ContentType="application/vnd.openxmlformats-officedocument.presentationml.tags+xml"/>
  <Override PartName="/ppt/notesSlides/notesSlide36.xml" ContentType="application/vnd.openxmlformats-officedocument.presentationml.notesSlide+xml"/>
  <Override PartName="/ppt/tags/tag14.xml" ContentType="application/vnd.openxmlformats-officedocument.presentationml.tags+xml"/>
  <Override PartName="/ppt/notesSlides/notesSlide37.xml" ContentType="application/vnd.openxmlformats-officedocument.presentationml.notesSlide+xml"/>
  <Override PartName="/ppt/tags/tag15.xml" ContentType="application/vnd.openxmlformats-officedocument.presentationml.tags+xml"/>
  <Override PartName="/ppt/notesSlides/notesSlide38.xml" ContentType="application/vnd.openxmlformats-officedocument.presentationml.notesSlide+xml"/>
  <Override PartName="/ppt/tags/tag16.xml" ContentType="application/vnd.openxmlformats-officedocument.presentationml.tags+xml"/>
  <Override PartName="/ppt/notesSlides/notesSlide39.xml" ContentType="application/vnd.openxmlformats-officedocument.presentationml.notesSlide+xml"/>
  <Override PartName="/ppt/tags/tag17.xml" ContentType="application/vnd.openxmlformats-officedocument.presentationml.tags+xml"/>
  <Override PartName="/ppt/notesSlides/notesSlide40.xml" ContentType="application/vnd.openxmlformats-officedocument.presentationml.notesSlide+xml"/>
  <Override PartName="/ppt/tags/tag18.xml" ContentType="application/vnd.openxmlformats-officedocument.presentationml.tags+xml"/>
  <Override PartName="/ppt/notesSlides/notesSlide41.xml" ContentType="application/vnd.openxmlformats-officedocument.presentationml.notesSlide+xml"/>
  <Override PartName="/ppt/tags/tag19.xml" ContentType="application/vnd.openxmlformats-officedocument.presentationml.tags+xml"/>
  <Override PartName="/ppt/notesSlides/notesSlide42.xml" ContentType="application/vnd.openxmlformats-officedocument.presentationml.notesSlide+xml"/>
  <Override PartName="/ppt/tags/tag20.xml" ContentType="application/vnd.openxmlformats-officedocument.presentationml.tags+xml"/>
  <Override PartName="/ppt/notesSlides/notesSlide43.xml" ContentType="application/vnd.openxmlformats-officedocument.presentationml.notesSlide+xml"/>
  <Override PartName="/ppt/tags/tag21.xml" ContentType="application/vnd.openxmlformats-officedocument.presentationml.tags+xml"/>
  <Override PartName="/ppt/notesSlides/notesSlide44.xml" ContentType="application/vnd.openxmlformats-officedocument.presentationml.notesSlide+xml"/>
  <Override PartName="/ppt/tags/tag22.xml" ContentType="application/vnd.openxmlformats-officedocument.presentationml.tags+xml"/>
  <Override PartName="/ppt/notesSlides/notesSlide45.xml" ContentType="application/vnd.openxmlformats-officedocument.presentationml.notesSlide+xml"/>
  <Override PartName="/ppt/tags/tag23.xml" ContentType="application/vnd.openxmlformats-officedocument.presentationml.tags+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50"/>
  </p:notesMasterIdLst>
  <p:sldIdLst>
    <p:sldId id="716" r:id="rId3"/>
    <p:sldId id="753" r:id="rId4"/>
    <p:sldId id="755" r:id="rId5"/>
    <p:sldId id="754" r:id="rId6"/>
    <p:sldId id="722" r:id="rId7"/>
    <p:sldId id="717" r:id="rId8"/>
    <p:sldId id="757" r:id="rId9"/>
    <p:sldId id="789" r:id="rId10"/>
    <p:sldId id="816" r:id="rId11"/>
    <p:sldId id="758" r:id="rId12"/>
    <p:sldId id="790" r:id="rId13"/>
    <p:sldId id="803" r:id="rId14"/>
    <p:sldId id="721" r:id="rId15"/>
    <p:sldId id="759" r:id="rId16"/>
    <p:sldId id="791" r:id="rId17"/>
    <p:sldId id="760" r:id="rId18"/>
    <p:sldId id="761" r:id="rId19"/>
    <p:sldId id="763" r:id="rId20"/>
    <p:sldId id="792" r:id="rId21"/>
    <p:sldId id="793" r:id="rId22"/>
    <p:sldId id="804" r:id="rId23"/>
    <p:sldId id="817" r:id="rId24"/>
    <p:sldId id="794" r:id="rId25"/>
    <p:sldId id="796" r:id="rId26"/>
    <p:sldId id="764" r:id="rId27"/>
    <p:sldId id="798" r:id="rId28"/>
    <p:sldId id="799" r:id="rId29"/>
    <p:sldId id="797" r:id="rId30"/>
    <p:sldId id="724" r:id="rId31"/>
    <p:sldId id="800" r:id="rId32"/>
    <p:sldId id="801" r:id="rId33"/>
    <p:sldId id="802" r:id="rId34"/>
    <p:sldId id="767" r:id="rId35"/>
    <p:sldId id="768" r:id="rId36"/>
    <p:sldId id="805" r:id="rId37"/>
    <p:sldId id="774" r:id="rId38"/>
    <p:sldId id="769" r:id="rId39"/>
    <p:sldId id="770" r:id="rId40"/>
    <p:sldId id="766" r:id="rId41"/>
    <p:sldId id="806" r:id="rId42"/>
    <p:sldId id="812" r:id="rId43"/>
    <p:sldId id="813" r:id="rId44"/>
    <p:sldId id="814" r:id="rId45"/>
    <p:sldId id="815" r:id="rId46"/>
    <p:sldId id="786" r:id="rId47"/>
    <p:sldId id="7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5" d="100"/>
          <a:sy n="55" d="100"/>
        </p:scale>
        <p:origin x="758"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298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5178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43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6556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76045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10951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8960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1018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302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8072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7894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7062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6273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3390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7406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454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1890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71722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99438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7469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87126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92001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6027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8490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65495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43791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5596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91261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96117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58761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0910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22200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406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29564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32102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77310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873226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03455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60661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49740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158330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169258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29332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819688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4.jpeg"/></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1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1.jpeg"/></Relationships>
</file>

<file path=ppt/slides/_rels/slide2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4.jpeg"/></Relationships>
</file>

<file path=ppt/slides/_rels/slide2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2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7.jpeg"/></Relationships>
</file>

<file path=ppt/slides/_rels/slide3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8.jpeg"/></Relationships>
</file>

<file path=ppt/slides/_rels/slide3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9.jpeg"/></Relationships>
</file>

<file path=ppt/slides/_rels/slide3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0.jpeg"/></Relationships>
</file>

<file path=ppt/slides/_rels/slide3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1.jpeg"/></Relationships>
</file>

<file path=ppt/slides/_rels/slide3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2.jpeg"/></Relationships>
</file>

<file path=ppt/slides/_rels/slide3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7.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8.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39.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6.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3.jpeg"/></Relationships>
</file>

<file path=ppt/slides/_rels/slide4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0.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4.jpeg"/></Relationships>
</file>

<file path=ppt/slides/_rels/slide4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1.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4.jpeg"/></Relationships>
</file>

<file path=ppt/slides/_rels/slide4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2.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1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4.jpeg"/></Relationships>
</file>

<file path=ppt/slides/_rels/slide4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3.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4.jpeg"/></Relationships>
</file>

<file path=ppt/slides/_rels/slide4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4.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4.jpeg"/></Relationships>
</file>

<file path=ppt/slides/_rels/slide4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5.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notesSlide" Target="../notesSlides/notesSlide46.xml"/><Relationship Id="rId7" Type="http://schemas.openxmlformats.org/officeDocument/2006/relationships/image" Target="../media/image8.png"/><Relationship Id="rId2" Type="http://schemas.openxmlformats.org/officeDocument/2006/relationships/slideLayout" Target="../slideLayouts/slideLayout13.xml"/><Relationship Id="rId1" Type="http://schemas.openxmlformats.org/officeDocument/2006/relationships/tags" Target="../tags/tag2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6.png"/><Relationship Id="rId7" Type="http://schemas.openxmlformats.org/officeDocument/2006/relationships/image" Target="../media/image4.png"/><Relationship Id="rId2" Type="http://schemas.openxmlformats.org/officeDocument/2006/relationships/image" Target="../media/image35.jpeg"/><Relationship Id="rId1" Type="http://schemas.openxmlformats.org/officeDocument/2006/relationships/slideLayout" Target="../slideLayouts/slideLayout29.xml"/><Relationship Id="rId6" Type="http://schemas.openxmlformats.org/officeDocument/2006/relationships/image" Target="../media/image39.svg"/><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8056"/>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endPar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515610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الثالثة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51270" y="4304452"/>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5B63D937-B95F-4A78-B654-89753A3238A5}"/>
              </a:ext>
            </a:extLst>
          </p:cNvPr>
          <p:cNvSpPr txBox="1"/>
          <p:nvPr/>
        </p:nvSpPr>
        <p:spPr>
          <a:xfrm>
            <a:off x="6311153" y="5922434"/>
            <a:ext cx="5880847" cy="523220"/>
          </a:xfrm>
          <a:prstGeom prst="rect">
            <a:avLst/>
          </a:prstGeom>
          <a:noFill/>
        </p:spPr>
        <p:txBody>
          <a:bodyPr wrap="square" rtlCol="0">
            <a:spAutoFit/>
          </a:bodyPr>
          <a:lstStyle/>
          <a:p>
            <a:pPr algn="r"/>
            <a:r>
              <a:rPr lang="ar-EG" sz="2800" b="1" dirty="0"/>
              <a:t>محل الجريمة السيبرانية وأضرارها وحجمها </a:t>
            </a:r>
            <a:endParaRPr lang="en-US" sz="2800" b="1" dirty="0"/>
          </a:p>
        </p:txBody>
      </p:sp>
    </p:spTree>
    <p:extLst>
      <p:ext uri="{BB962C8B-B14F-4D97-AF65-F5344CB8AC3E}">
        <p14:creationId xmlns:p14="http://schemas.microsoft.com/office/powerpoint/2010/main" val="3842925687"/>
      </p:ext>
    </p:extLst>
  </p:cSld>
  <p:clrMapOvr>
    <a:masterClrMapping/>
  </p:clrMapOvr>
  <mc:AlternateContent xmlns:mc="http://schemas.openxmlformats.org/markup-compatibility/2006" xmlns:p14="http://schemas.microsoft.com/office/powerpoint/2010/main">
    <mc:Choice Requires="p14">
      <p:transition spd="slow" p14:dur="2000" advTm="29884"/>
    </mc:Choice>
    <mc:Fallback xmlns="">
      <p:transition spd="slow" advTm="2988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2800">
                <a:solidFill>
                  <a:srgbClr val="06142D"/>
                </a:solidFill>
                <a:latin typeface="Glory"/>
                <a:cs typeface="Arial" panose="020B0604020202020204" pitchFamily="34" charset="0"/>
              </a:rPr>
              <a:t>    </a:t>
            </a:r>
            <a:r>
              <a:rPr lang="ar-EG" sz="2800" dirty="0">
                <a:solidFill>
                  <a:srgbClr val="06142D"/>
                </a:solidFill>
                <a:latin typeface="Glory"/>
                <a:cs typeface="Arial" panose="020B0604020202020204" pitchFamily="34" charset="0"/>
              </a:rPr>
              <a:t> </a:t>
            </a:r>
            <a:r>
              <a:rPr lang="ar-EG" sz="4400" b="1">
                <a:solidFill>
                  <a:srgbClr val="4472C4"/>
                </a:solidFill>
                <a:latin typeface="Times New Roman" panose="02020603050405020304" pitchFamily="18" charset="0"/>
                <a:ea typeface="Times New Roman" panose="02020603050405020304" pitchFamily="18" charset="0"/>
                <a:cs typeface="Helvetica" panose="020B0604020202020204" pitchFamily="34" charset="0"/>
              </a:rPr>
              <a:t>مقدمة عامة </a:t>
            </a:r>
            <a:endParaRPr lang="ar-EG" sz="4400" b="1" dirty="0">
              <a:solidFill>
                <a:srgbClr val="4472C4"/>
              </a:solidFill>
              <a:latin typeface="Times New Roman" panose="02020603050405020304" pitchFamily="18" charset="0"/>
              <a:ea typeface="Times New Roman" panose="02020603050405020304" pitchFamily="18" charset="0"/>
              <a:cs typeface="Helvetica"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عن الحروب والهجمات الإلكترونية . الحياة واشنطن - الأخبار والتحليلات من  الشرق الأوسط والعالم">
            <a:extLst>
              <a:ext uri="{FF2B5EF4-FFF2-40B4-BE49-F238E27FC236}">
                <a16:creationId xmlns:a16="http://schemas.microsoft.com/office/drawing/2014/main" id="{75216250-C7D7-4EE0-907F-256106495C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22489" y="1465689"/>
            <a:ext cx="5334000" cy="40005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83845028"/>
      </p:ext>
    </p:extLst>
  </p:cSld>
  <p:clrMapOvr>
    <a:masterClrMapping/>
  </p:clrMapOvr>
  <p:transition spd="slow" advTm="148071">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1"/>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15850" y="1623038"/>
            <a:ext cx="8870202" cy="3539430"/>
          </a:xfrm>
          <a:prstGeom prst="rect">
            <a:avLst/>
          </a:prstGeom>
          <a:noFill/>
        </p:spPr>
        <p:txBody>
          <a:bodyPr wrap="square" rtlCol="0">
            <a:spAutoFit/>
          </a:bodyPr>
          <a:lstStyle/>
          <a:p>
            <a:pPr algn="just" rtl="1"/>
            <a:r>
              <a:rPr kumimoji="0" lang="ar-SA"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kumimoji="0" lang="ar-EG" sz="2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    </a:t>
            </a:r>
            <a:r>
              <a:rPr lang="ar-SA" sz="2800" dirty="0">
                <a:latin typeface="Times New Roman" panose="02020603050405020304" pitchFamily="18" charset="0"/>
                <a:ea typeface="Calibri" panose="020F0502020204030204" pitchFamily="34" charset="0"/>
                <a:cs typeface="Calibri" panose="020F0502020204030204" pitchFamily="34" charset="0"/>
              </a:rPr>
              <a:t>  </a:t>
            </a:r>
            <a:r>
              <a:rPr lang="en-US" sz="2800" dirty="0">
                <a:latin typeface="Calibri" panose="020F0502020204030204" pitchFamily="34" charset="0"/>
                <a:ea typeface="Calibri" panose="020F0502020204030204" pitchFamily="34" charset="0"/>
                <a:cs typeface="Calibri" panose="020F0502020204030204" pitchFamily="34" charset="0"/>
              </a:rPr>
              <a:t> </a:t>
            </a:r>
            <a:r>
              <a:rPr lang="ar-IQ" sz="2800" dirty="0">
                <a:latin typeface="Calibri" panose="020F0502020204030204" pitchFamily="34" charset="0"/>
                <a:ea typeface="Calibri" panose="020F0502020204030204" pitchFamily="34" charset="0"/>
                <a:cs typeface="Calibri" panose="020F0502020204030204" pitchFamily="34" charset="0"/>
              </a:rPr>
              <a:t>أصبح وجود الجريمة السيبرانية وما يترتب عليها من خسائر ضخمة أمرا مسلما به، فلأهمية المعلومات يسعي المنتمون لجميع فئات المجتمع بكل ما أوتوا من قوة من الحصول عليها سواء بالطرق المشروع</a:t>
            </a:r>
            <a:r>
              <a:rPr lang="ar-EG" sz="2800" dirty="0">
                <a:latin typeface="Calibri" panose="020F0502020204030204" pitchFamily="34" charset="0"/>
                <a:ea typeface="Calibri" panose="020F0502020204030204" pitchFamily="34" charset="0"/>
                <a:cs typeface="Calibri" panose="020F0502020204030204" pitchFamily="34" charset="0"/>
              </a:rPr>
              <a:t>ة</a:t>
            </a:r>
            <a:r>
              <a:rPr lang="ar-IQ" sz="2800" dirty="0">
                <a:latin typeface="Calibri" panose="020F0502020204030204" pitchFamily="34" charset="0"/>
                <a:ea typeface="Calibri" panose="020F0502020204030204" pitchFamily="34" charset="0"/>
                <a:cs typeface="Calibri" panose="020F0502020204030204" pitchFamily="34" charset="0"/>
              </a:rPr>
              <a:t> أو غير المشروعة، الأمر الذي حدا بالبعض إلي </a:t>
            </a:r>
            <a:r>
              <a:rPr lang="ar-IQ" sz="2800" dirty="0">
                <a:highlight>
                  <a:srgbClr val="FFFF00"/>
                </a:highlight>
                <a:latin typeface="Calibri" panose="020F0502020204030204" pitchFamily="34" charset="0"/>
                <a:ea typeface="Calibri" panose="020F0502020204030204" pitchFamily="34" charset="0"/>
                <a:cs typeface="Calibri" panose="020F0502020204030204" pitchFamily="34" charset="0"/>
              </a:rPr>
              <a:t>تقرير سوقين لشراء المعلومات إحداهما شرعي والثاني يطلق عليه "السوق السوداء للمعلومات"</a:t>
            </a:r>
            <a:r>
              <a:rPr lang="ar-IQ" sz="2800" dirty="0">
                <a:latin typeface="Calibri" panose="020F0502020204030204" pitchFamily="34" charset="0"/>
                <a:ea typeface="Calibri" panose="020F0502020204030204" pitchFamily="34" charset="0"/>
                <a:cs typeface="Calibri" panose="020F0502020204030204" pitchFamily="34" charset="0"/>
              </a:rPr>
              <a:t>، الذي يرتبط بالجانب الأكبر من الجرائم التي تستهدف الأنشطة الاقتصادية والاجتماعية للمجتمع، ومن الممكن بالتالي أن تكون هذه المعلومات تهدد أو تنتهك حرمة الحياة الخاصة وغيرها من الحقوق التي وضع المشرع لها الحماية القانونية.</a:t>
            </a:r>
            <a:r>
              <a:rPr lang="ar-SA" sz="2800" dirty="0">
                <a:latin typeface="Times New Roman" panose="02020603050405020304" pitchFamily="18" charset="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ndParaRPr>
          </a:p>
        </p:txBody>
      </p:sp>
    </p:spTree>
    <p:extLst>
      <p:ext uri="{BB962C8B-B14F-4D97-AF65-F5344CB8AC3E}">
        <p14:creationId xmlns:p14="http://schemas.microsoft.com/office/powerpoint/2010/main" val="1618325261"/>
      </p:ext>
    </p:extLst>
  </p:cSld>
  <p:clrMapOvr>
    <a:masterClrMapping/>
  </p:clrMapOvr>
  <p:transition spd="slow" advTm="28284">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9" name="Rounded Rectangle 5">
            <a:extLst>
              <a:ext uri="{FF2B5EF4-FFF2-40B4-BE49-F238E27FC236}">
                <a16:creationId xmlns:a16="http://schemas.microsoft.com/office/drawing/2014/main" id="{E964C638-E285-4045-8E74-B5F0239373D0}"/>
              </a:ext>
            </a:extLst>
          </p:cNvPr>
          <p:cNvSpPr/>
          <p:nvPr/>
        </p:nvSpPr>
        <p:spPr>
          <a:xfrm>
            <a:off x="7388560" y="1664088"/>
            <a:ext cx="3612176"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محل الجريمة السيبرانية</a:t>
            </a:r>
          </a:p>
        </p:txBody>
      </p:sp>
      <p:sp>
        <p:nvSpPr>
          <p:cNvPr id="10" name="Rounded Rectangle 12">
            <a:extLst>
              <a:ext uri="{FF2B5EF4-FFF2-40B4-BE49-F238E27FC236}">
                <a16:creationId xmlns:a16="http://schemas.microsoft.com/office/drawing/2014/main" id="{6B43F2CA-8CCA-48FD-A5DF-D641735E3C40}"/>
              </a:ext>
            </a:extLst>
          </p:cNvPr>
          <p:cNvSpPr/>
          <p:nvPr/>
        </p:nvSpPr>
        <p:spPr>
          <a:xfrm>
            <a:off x="4238985" y="4001842"/>
            <a:ext cx="3714029"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حجم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089412" y="1446656"/>
            <a:ext cx="3714029" cy="21437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أضرار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310418" y="1761385"/>
            <a:ext cx="3449521" cy="2431695"/>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Calibri" panose="020F0502020204030204"/>
                <a:ea typeface="Calibri" panose="020F0502020204030204" pitchFamily="34" charset="0"/>
                <a:cs typeface="Calibri" panose="020F0502020204030204" pitchFamily="34" charset="0"/>
              </a:rPr>
              <a:t>المحاور الرئيسية للمحاضرة</a:t>
            </a:r>
            <a:r>
              <a:rPr kumimoji="0" lang="ar-EG" sz="3200" b="1"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 </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1478887716"/>
      </p:ext>
    </p:extLst>
  </p:cSld>
  <p:clrMapOvr>
    <a:masterClrMapping/>
  </p:clrMapOvr>
  <mc:AlternateContent xmlns:mc="http://schemas.openxmlformats.org/markup-compatibility/2006" xmlns:p14="http://schemas.microsoft.com/office/powerpoint/2010/main">
    <mc:Choice Requires="p14">
      <p:transition spd="slow" p14:dur="2000" advTm="32090"/>
    </mc:Choice>
    <mc:Fallback xmlns="">
      <p:transition spd="slow" advTm="3209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104410"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 محل الجريمة السيبرانية</a:t>
            </a:r>
            <a:endParaRPr kumimoji="0" lang="ar-EG" sz="3200" b="1" i="0" u="none" strike="noStrike" kern="1200" cap="none" spc="0" normalizeH="0" baseline="0" noProof="0" dirty="0">
              <a:ln>
                <a:noFill/>
              </a:ln>
              <a:solidFill>
                <a:srgbClr val="FF0000"/>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558490221"/>
      </p:ext>
    </p:extLst>
  </p:cSld>
  <p:clrMapOvr>
    <a:masterClrMapping/>
  </p:clrMapOvr>
  <mc:AlternateContent xmlns:mc="http://schemas.openxmlformats.org/markup-compatibility/2006" xmlns:p14="http://schemas.microsoft.com/office/powerpoint/2010/main">
    <mc:Choice Requires="p14">
      <p:transition spd="slow" p14:dur="2000" advTm="78826"/>
    </mc:Choice>
    <mc:Fallback xmlns="">
      <p:transition spd="slow" advTm="7882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08361" y="1428065"/>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1815882"/>
          </a:xfrm>
          <a:prstGeom prst="rect">
            <a:avLst/>
          </a:prstGeom>
          <a:noFill/>
        </p:spPr>
        <p:txBody>
          <a:bodyPr wrap="square" rtlCol="0">
            <a:spAutoFit/>
          </a:bodyPr>
          <a:lstStyle/>
          <a:p>
            <a:pPr lvl="0" algn="just" rtl="1"/>
            <a:r>
              <a:rPr lang="ar-IQ" sz="2800" dirty="0">
                <a:ea typeface="Calibri" panose="020F0502020204030204" pitchFamily="34" charset="0"/>
                <a:cs typeface="Calibri" panose="020F0502020204030204" pitchFamily="34" charset="0"/>
              </a:rPr>
              <a:t>وتعتبر الجرائم السيبرانية من طائفة الجرائم المنصبة علي </a:t>
            </a:r>
            <a:r>
              <a:rPr lang="ar-IQ" sz="2800" dirty="0">
                <a:highlight>
                  <a:srgbClr val="FFFF00"/>
                </a:highlight>
                <a:ea typeface="Calibri" panose="020F0502020204030204" pitchFamily="34" charset="0"/>
                <a:cs typeface="Calibri" panose="020F0502020204030204" pitchFamily="34" charset="0"/>
              </a:rPr>
              <a:t>المعلومات والبيانات،</a:t>
            </a:r>
            <a:r>
              <a:rPr lang="ar-IQ" sz="2800" dirty="0">
                <a:ea typeface="Calibri" panose="020F0502020204030204" pitchFamily="34" charset="0"/>
                <a:cs typeface="Calibri" panose="020F0502020204030204" pitchFamily="34" charset="0"/>
              </a:rPr>
              <a:t> والتي من الممكن أن تتمثل في شكل </a:t>
            </a:r>
            <a:r>
              <a:rPr lang="ar-IQ" sz="2800" dirty="0">
                <a:highlight>
                  <a:srgbClr val="FFFF00"/>
                </a:highlight>
                <a:ea typeface="Calibri" panose="020F0502020204030204" pitchFamily="34" charset="0"/>
                <a:cs typeface="Calibri" panose="020F0502020204030204" pitchFamily="34" charset="0"/>
              </a:rPr>
              <a:t>برامج تطبيقية أو برامج تشغيل</a:t>
            </a:r>
            <a:r>
              <a:rPr lang="ar-IQ" sz="2800" dirty="0">
                <a:ea typeface="Calibri" panose="020F0502020204030204" pitchFamily="34" charset="0"/>
                <a:cs typeface="Calibri" panose="020F0502020204030204" pitchFamily="34" charset="0"/>
              </a:rPr>
              <a:t>، وبمعني آخر فإن محل الجريمة السبرانية يتمثل في النظام المعلوماتي ومكوناته، وذلك على النحو التالي :</a:t>
            </a:r>
            <a:endParaRPr kumimoji="0" lang="en-US"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p:txBody>
      </p:sp>
      <p:pic>
        <p:nvPicPr>
          <p:cNvPr id="2052" name="Picture 4" descr="عمليات الإحتيال الإلكتروني في تطوّر دائم فما طبيعة الجرائم الجديدة؟ -  Telecom Review Arabia">
            <a:extLst>
              <a:ext uri="{FF2B5EF4-FFF2-40B4-BE49-F238E27FC236}">
                <a16:creationId xmlns:a16="http://schemas.microsoft.com/office/drawing/2014/main" id="{B752F40B-236B-446D-A12E-473C8F87D33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02455" y="3124594"/>
            <a:ext cx="5584824" cy="22657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2031907847"/>
      </p:ext>
    </p:extLst>
  </p:cSld>
  <p:clrMapOvr>
    <a:masterClrMapping/>
  </p:clrMapOvr>
  <p:transition spd="slow" advTm="43391">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0"/>
              </a:spcAft>
            </a:pPr>
            <a:endParaRPr lang="en-US" sz="2800" dirty="0">
              <a:solidFill>
                <a:schemeClr val="tx1"/>
              </a:solidFill>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A8862D-AB1B-4308-9EDC-0678396A0518}"/>
              </a:ext>
            </a:extLst>
          </p:cNvPr>
          <p:cNvSpPr txBox="1"/>
          <p:nvPr/>
        </p:nvSpPr>
        <p:spPr>
          <a:xfrm>
            <a:off x="5585012" y="1641355"/>
            <a:ext cx="4751294" cy="3539430"/>
          </a:xfrm>
          <a:prstGeom prst="rect">
            <a:avLst/>
          </a:prstGeom>
          <a:noFill/>
        </p:spPr>
        <p:txBody>
          <a:bodyPr wrap="square" rtlCol="0">
            <a:spAutoFit/>
          </a:bodyPr>
          <a:lstStyle/>
          <a:p>
            <a:pPr marL="342900" lvl="0" indent="-342900" algn="just" rtl="1">
              <a:buFont typeface="+mj-lt"/>
              <a:buAutoNum type="arabicParenR"/>
            </a:pPr>
            <a:r>
              <a:rPr lang="ar-IQ" sz="2800" dirty="0">
                <a:solidFill>
                  <a:prstClr val="black"/>
                </a:solidFill>
                <a:cs typeface="Calibri" panose="020F0502020204030204" pitchFamily="34" charset="0"/>
              </a:rPr>
              <a:t>إن محل الجريمة السيبرانية هو </a:t>
            </a:r>
            <a:r>
              <a:rPr lang="ar-IQ" sz="2800" dirty="0">
                <a:solidFill>
                  <a:prstClr val="black"/>
                </a:solidFill>
                <a:highlight>
                  <a:srgbClr val="FFFF00"/>
                </a:highlight>
                <a:cs typeface="Calibri" panose="020F0502020204030204" pitchFamily="34" charset="0"/>
              </a:rPr>
              <a:t>المعلومات الإلكترونية</a:t>
            </a:r>
            <a:r>
              <a:rPr lang="ar-IQ" sz="2800" dirty="0">
                <a:solidFill>
                  <a:prstClr val="black"/>
                </a:solidFill>
                <a:cs typeface="Calibri" panose="020F0502020204030204" pitchFamily="34" charset="0"/>
              </a:rPr>
              <a:t>: أما المقصود بمعطيات الكمبيوتر ، أي البيانات فالمعطيات في اللغة الفرنسية تقابل "البيانات" في اللغة الإنجليزية</a:t>
            </a:r>
            <a:r>
              <a:rPr lang="ar-EG" sz="2800" dirty="0">
                <a:solidFill>
                  <a:prstClr val="black"/>
                </a:solidFill>
                <a:cs typeface="Calibri" panose="020F0502020204030204" pitchFamily="34" charset="0"/>
              </a:rPr>
              <a:t>،</a:t>
            </a:r>
            <a:r>
              <a:rPr lang="ar-IQ" sz="2800" dirty="0">
                <a:solidFill>
                  <a:prstClr val="black"/>
                </a:solidFill>
                <a:cs typeface="Calibri" panose="020F0502020204030204" pitchFamily="34" charset="0"/>
              </a:rPr>
              <a:t> وال</a:t>
            </a:r>
            <a:r>
              <a:rPr lang="ar-EG" sz="2800" dirty="0">
                <a:solidFill>
                  <a:prstClr val="black"/>
                </a:solidFill>
                <a:cs typeface="Calibri" panose="020F0502020204030204" pitchFamily="34" charset="0"/>
              </a:rPr>
              <a:t>معطيات</a:t>
            </a:r>
            <a:r>
              <a:rPr lang="ar-IQ" sz="2800" dirty="0">
                <a:solidFill>
                  <a:prstClr val="black"/>
                </a:solidFill>
                <a:cs typeface="Calibri" panose="020F0502020204030204" pitchFamily="34" charset="0"/>
              </a:rPr>
              <a:t> في اللغة</a:t>
            </a:r>
            <a:r>
              <a:rPr lang="ar-EG" sz="2800" dirty="0">
                <a:solidFill>
                  <a:prstClr val="black"/>
                </a:solidFill>
                <a:cs typeface="Calibri" panose="020F0502020204030204" pitchFamily="34" charset="0"/>
              </a:rPr>
              <a:t> الفرنسية </a:t>
            </a:r>
            <a:r>
              <a:rPr lang="ar-IQ" sz="2800" dirty="0">
                <a:solidFill>
                  <a:prstClr val="black"/>
                </a:solidFill>
                <a:cs typeface="Calibri" panose="020F0502020204030204" pitchFamily="34" charset="0"/>
              </a:rPr>
              <a:t>هي الكلمة التي آثر على استعمالها المشرع الجزائري في مقابل كلمة البيانات . </a:t>
            </a:r>
            <a:endParaRPr lang="en-US" sz="2800" dirty="0">
              <a:solidFill>
                <a:prstClr val="black"/>
              </a:solidFill>
            </a:endParaRPr>
          </a:p>
        </p:txBody>
      </p:sp>
      <p:pic>
        <p:nvPicPr>
          <p:cNvPr id="3076" name="Picture 4" descr="مبادرة شباب اليمن لمكافحة الجرائم الإلكترونية – مبادرة شباب اليمن لمكافحة  الجرائم الإلكترونية">
            <a:extLst>
              <a:ext uri="{FF2B5EF4-FFF2-40B4-BE49-F238E27FC236}">
                <a16:creationId xmlns:a16="http://schemas.microsoft.com/office/drawing/2014/main" id="{FD9840BB-64BA-43F2-A640-20EF284A8D7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64043" y="1899171"/>
            <a:ext cx="4026671" cy="29958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801211"/>
      </p:ext>
    </p:extLst>
  </p:cSld>
  <p:clrMapOvr>
    <a:masterClrMapping/>
  </p:clrMapOvr>
  <p:transition spd="slow" advTm="39190">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A8862D-AB1B-4308-9EDC-0678396A0518}"/>
              </a:ext>
            </a:extLst>
          </p:cNvPr>
          <p:cNvSpPr txBox="1"/>
          <p:nvPr/>
        </p:nvSpPr>
        <p:spPr>
          <a:xfrm>
            <a:off x="5056094" y="1641355"/>
            <a:ext cx="5280212" cy="3760068"/>
          </a:xfrm>
          <a:prstGeom prst="rect">
            <a:avLst/>
          </a:prstGeom>
          <a:noFill/>
        </p:spPr>
        <p:txBody>
          <a:bodyPr wrap="square" rtlCol="0">
            <a:spAutoFit/>
          </a:bodyPr>
          <a:lstStyle/>
          <a:p>
            <a:pPr algn="just" rtl="1">
              <a:lnSpc>
                <a:spcPct val="107000"/>
              </a:lnSpc>
              <a:spcAft>
                <a:spcPts val="500"/>
              </a:spcAft>
            </a:pPr>
            <a:r>
              <a:rPr lang="ar-IQ" sz="2800" dirty="0">
                <a:latin typeface="Calibri" panose="020F0502020204030204" pitchFamily="34" charset="0"/>
                <a:ea typeface="Calibri" panose="020F0502020204030204" pitchFamily="34" charset="0"/>
                <a:cs typeface="Calibri" panose="020F0502020204030204" pitchFamily="34" charset="0"/>
              </a:rPr>
              <a:t>٢) </a:t>
            </a:r>
            <a:r>
              <a:rPr lang="ar-IQ" sz="2800" dirty="0">
                <a:highlight>
                  <a:srgbClr val="FFFF00"/>
                </a:highlight>
                <a:latin typeface="Calibri" panose="020F0502020204030204" pitchFamily="34" charset="0"/>
                <a:ea typeface="Calibri" panose="020F0502020204030204" pitchFamily="34" charset="0"/>
                <a:cs typeface="Calibri" panose="020F0502020204030204" pitchFamily="34" charset="0"/>
              </a:rPr>
              <a:t>البرامج بكل أنواعها</a:t>
            </a:r>
            <a:r>
              <a:rPr lang="ar-IQ" sz="2800" dirty="0">
                <a:latin typeface="Calibri" panose="020F0502020204030204" pitchFamily="34" charset="0"/>
                <a:ea typeface="Calibri" panose="020F0502020204030204" pitchFamily="34" charset="0"/>
                <a:cs typeface="Calibri" panose="020F0502020204030204" pitchFamily="34" charset="0"/>
              </a:rPr>
              <a:t>، سواء المدخلة</a:t>
            </a:r>
            <a:r>
              <a:rPr lang="ar-EG" sz="2800" dirty="0">
                <a:latin typeface="Calibri" panose="020F0502020204030204" pitchFamily="34" charset="0"/>
                <a:ea typeface="Calibri" panose="020F0502020204030204" pitchFamily="34" charset="0"/>
                <a:cs typeface="Calibri" panose="020F0502020204030204" pitchFamily="34" charset="0"/>
              </a:rPr>
              <a:t>         </a:t>
            </a:r>
            <a:r>
              <a:rPr lang="ar-IQ" sz="2800" dirty="0">
                <a:latin typeface="Calibri" panose="020F0502020204030204" pitchFamily="34" charset="0"/>
                <a:ea typeface="Calibri" panose="020F0502020204030204" pitchFamily="34" charset="0"/>
                <a:cs typeface="Calibri" panose="020F0502020204030204" pitchFamily="34" charset="0"/>
              </a:rPr>
              <a:t> أو المعالجة أو المخزنة داخل الجهاز ، ويتمتع كل برنامج بحماية أيا كانت صورته، ويمثل ذلك برامج الكمبيوتر التي تدخل في المادة ذاتها (توجيه المجموعة الأوروبية الصادر في ١٤ مايو ۱۹۹۱م رقم ۷ )، </a:t>
            </a:r>
            <a:r>
              <a:rPr lang="ar-IQ" sz="2800" dirty="0">
                <a:solidFill>
                  <a:srgbClr val="FF0000"/>
                </a:solidFill>
                <a:latin typeface="Calibri" panose="020F0502020204030204" pitchFamily="34" charset="0"/>
                <a:ea typeface="Calibri" panose="020F0502020204030204" pitchFamily="34" charset="0"/>
                <a:cs typeface="Calibri" panose="020F0502020204030204" pitchFamily="34" charset="0"/>
              </a:rPr>
              <a:t>ونلاحظ أن البرامج أو أنظمة الكمبيوتر تتمتع بالحماية تماما كبرامج التطبيق</a:t>
            </a:r>
            <a:r>
              <a:rPr lang="en-US" sz="2800" dirty="0">
                <a:solidFill>
                  <a:srgbClr val="FF0000"/>
                </a:solidFill>
                <a:latin typeface="Calibri" panose="020F0502020204030204" pitchFamily="34" charset="0"/>
                <a:ea typeface="Calibri" panose="020F0502020204030204" pitchFamily="34" charset="0"/>
                <a:cs typeface="Calibri" panose="020F0502020204030204" pitchFamily="34" charset="0"/>
              </a:rPr>
              <a:t>.</a:t>
            </a:r>
            <a:endParaRPr lang="en-US" sz="2000"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pic>
        <p:nvPicPr>
          <p:cNvPr id="4098" name="Picture 2" descr="5 تطبيقات...احذري من وجودها على هاتف زوجك! - منتديات درر العراق">
            <a:extLst>
              <a:ext uri="{FF2B5EF4-FFF2-40B4-BE49-F238E27FC236}">
                <a16:creationId xmlns:a16="http://schemas.microsoft.com/office/drawing/2014/main" id="{F16EB586-320A-4296-B0F0-F663228DFA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66628" y="1985545"/>
            <a:ext cx="3550024" cy="28869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246527"/>
      </p:ext>
    </p:extLst>
  </p:cSld>
  <p:clrMapOvr>
    <a:masterClrMapping/>
  </p:clrMapOvr>
  <p:transition spd="slow" advTm="39190">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2" descr="صور تكنولوجيا المعلومات الحديثة بالمجالات المختلفة">
            <a:extLst>
              <a:ext uri="{FF2B5EF4-FFF2-40B4-BE49-F238E27FC236}">
                <a16:creationId xmlns:a16="http://schemas.microsoft.com/office/drawing/2014/main" id="{D186372E-D928-46FC-B3DC-CBDB8F1E50F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5" y="1285191"/>
            <a:ext cx="9345750" cy="42876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2626178" y="2269949"/>
            <a:ext cx="7594147" cy="2368725"/>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IQ"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IQ" sz="2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Calibri" panose="020F0502020204030204" pitchFamily="34" charset="0"/>
              </a:rPr>
              <a:t>إذن فموضوع الجريمة السيبرانية أي محلها ، يتمثل في الحق الذي يتم التعتدي عليه هو </a:t>
            </a:r>
            <a:r>
              <a:rPr kumimoji="0" lang="ar-IQ" sz="2800" b="0" i="0" u="none" strike="noStrike" kern="1200" cap="none" spc="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الحق في المعلومات بذاتها، وبما تمثله من أموال أو أصول أو أسرار أو بيانات شخصية أو لها قيمة بذاتها كالبرامج</a:t>
            </a:r>
            <a:r>
              <a:rPr kumimoji="0" lang="ar-IQ" sz="2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Calibri" panose="020F0502020204030204" pitchFamily="34" charset="0"/>
              </a:rPr>
              <a:t> فالمعلومات الالكترونية جديرة بالحماية حتى عن المعلومات الورقية</a:t>
            </a:r>
            <a:r>
              <a:rPr kumimoji="0" lang="ar-EG" sz="2800" b="0"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Calibri" panose="020F0502020204030204" pitchFamily="34" charset="0"/>
              </a:rPr>
              <a:t> .</a:t>
            </a:r>
            <a:r>
              <a:rPr kumimoji="0" lang="ar-IQ"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1992156014"/>
      </p:ext>
    </p:extLst>
  </p:cSld>
  <p:clrMapOvr>
    <a:masterClrMapping/>
  </p:clrMapOvr>
  <mc:AlternateContent xmlns:mc="http://schemas.openxmlformats.org/markup-compatibility/2006" xmlns:p14="http://schemas.microsoft.com/office/powerpoint/2010/main">
    <mc:Choice Requires="p14">
      <p:transition spd="slow" p14:dur="2000" advTm="172559"/>
    </mc:Choice>
    <mc:Fallback xmlns="">
      <p:transition spd="slow" advTm="17255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E4AD16E-7579-4692-9FEE-67ADABBFAE46}"/>
              </a:ext>
            </a:extLst>
          </p:cNvPr>
          <p:cNvSpPr txBox="1"/>
          <p:nvPr/>
        </p:nvSpPr>
        <p:spPr>
          <a:xfrm>
            <a:off x="4929532" y="1803026"/>
            <a:ext cx="5111275" cy="3539430"/>
          </a:xfrm>
          <a:prstGeom prst="rect">
            <a:avLst/>
          </a:prstGeom>
          <a:noFill/>
        </p:spPr>
        <p:txBody>
          <a:bodyPr wrap="square" rtlCol="0">
            <a:spAutoFit/>
          </a:bodyPr>
          <a:lstStyle/>
          <a:p>
            <a:pPr algn="just" rtl="1"/>
            <a:r>
              <a:rPr lang="ar-IQ" sz="3200" dirty="0">
                <a:ea typeface="Calibri" panose="020F0502020204030204" pitchFamily="34" charset="0"/>
                <a:cs typeface="Calibri" panose="020F0502020204030204" pitchFamily="34" charset="0"/>
              </a:rPr>
              <a:t>كل هذه العبارات دعت مشرعي كثير من البلاد إلى استحداث صور من التجريم لحماية المعلومات داخل الكمبيوتر من الاطلاع عليها، بينما</a:t>
            </a:r>
            <a:r>
              <a:rPr lang="ar-EG" sz="3200" dirty="0">
                <a:ea typeface="Calibri" panose="020F0502020204030204" pitchFamily="34" charset="0"/>
                <a:cs typeface="Calibri" panose="020F0502020204030204" pitchFamily="34" charset="0"/>
              </a:rPr>
              <a:t>     </a:t>
            </a:r>
            <a:r>
              <a:rPr lang="ar-IQ" sz="3200" dirty="0">
                <a:ea typeface="Calibri" panose="020F0502020204030204" pitchFamily="34" charset="0"/>
                <a:cs typeface="Calibri" panose="020F0502020204030204" pitchFamily="34" charset="0"/>
              </a:rPr>
              <a:t> لا يوجد مثيل لتلك النصوص بالنسبة للمعلومات المسجلة داخل الملفات الورقية.</a:t>
            </a:r>
            <a:endParaRPr lang="en-US" sz="3200" dirty="0"/>
          </a:p>
        </p:txBody>
      </p:sp>
      <p:pic>
        <p:nvPicPr>
          <p:cNvPr id="5122" name="Picture 2" descr="صور تكنولوجيا المعلومات الحديثة بالمجالات المختلفة">
            <a:extLst>
              <a:ext uri="{FF2B5EF4-FFF2-40B4-BE49-F238E27FC236}">
                <a16:creationId xmlns:a16="http://schemas.microsoft.com/office/drawing/2014/main" id="{A82E0721-75CA-41FA-8C5B-F9088A1CD2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2294" y="2073023"/>
            <a:ext cx="3353824" cy="270659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1075620"/>
      </p:ext>
    </p:extLst>
  </p:cSld>
  <p:clrMapOvr>
    <a:masterClrMapping/>
  </p:clrMapOvr>
  <p:transition spd="slow" advTm="55685">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3245225" y="1898556"/>
            <a:ext cx="6104410"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 </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lang="ar-EG" sz="3200" b="1">
                <a:solidFill>
                  <a:srgbClr val="FF0000"/>
                </a:solidFill>
                <a:latin typeface="Times New Roman" panose="02020603050405020304" pitchFamily="18" charset="0"/>
                <a:ea typeface="Calibri" panose="020F0502020204030204" pitchFamily="34" charset="0"/>
                <a:cs typeface="Calibri" panose="020F0502020204030204" pitchFamily="34" charset="0"/>
              </a:rPr>
              <a:t>أضرار</a:t>
            </a:r>
            <a:r>
              <a:rPr kumimoji="0" lang="ar-EG" sz="3200" b="1" i="0" u="none" strike="noStrike" kern="1200" cap="none" spc="0" normalizeH="0" baseline="0" noProof="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 </a:t>
            </a: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الجريمة السيبرانية</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51698876"/>
      </p:ext>
    </p:extLst>
  </p:cSld>
  <p:clrMapOvr>
    <a:masterClrMapping/>
  </p:clrMapOvr>
  <mc:AlternateContent xmlns:mc="http://schemas.openxmlformats.org/markup-compatibility/2006" xmlns:p14="http://schemas.microsoft.com/office/powerpoint/2010/main">
    <mc:Choice Requires="p14">
      <p:transition spd="slow" p14:dur="2000" advTm="78826"/>
    </mc:Choice>
    <mc:Fallback xmlns="">
      <p:transition spd="slow" advTm="788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403103"/>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666739" y="2557370"/>
            <a:ext cx="3634882" cy="1815882"/>
          </a:xfrm>
          <a:prstGeom prst="rect">
            <a:avLst/>
          </a:prstGeom>
          <a:noFill/>
        </p:spPr>
        <p:txBody>
          <a:bodyPr wrap="square" rtlCol="0">
            <a:spAutoFit/>
          </a:bodyPr>
          <a:lstStyle/>
          <a:p>
            <a:pPr lvl="0" algn="just" rtl="1"/>
            <a:r>
              <a:rPr lang="ar-IQ" sz="2800" dirty="0">
                <a:ea typeface="Calibri" panose="020F0502020204030204" pitchFamily="34" charset="0"/>
                <a:cs typeface="Calibri" panose="020F0502020204030204" pitchFamily="34" charset="0"/>
              </a:rPr>
              <a:t> نلاحظ أن المعلوماتية بوصفها عنصرا استراتيجيا دائما ما تكون هدفا كامنا للأفعال الجنائية</a:t>
            </a:r>
            <a:r>
              <a:rPr lang="ar-EG" sz="2800" dirty="0">
                <a:ea typeface="Calibri" panose="020F0502020204030204" pitchFamily="34" charset="0"/>
                <a:cs typeface="Calibri" panose="020F0502020204030204" pitchFamily="34" charset="0"/>
              </a:rPr>
              <a:t>.</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16386" name="Picture 2" descr="كل ما تريد معرفته حول) الجرائم الإلكترونية أو الجرائم المعلوماتية - أخبار  صحيفة الرؤية">
            <a:extLst>
              <a:ext uri="{FF2B5EF4-FFF2-40B4-BE49-F238E27FC236}">
                <a16:creationId xmlns:a16="http://schemas.microsoft.com/office/drawing/2014/main" id="{03450302-30DE-49D0-AD8D-91BEBD391C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02269" y="1942733"/>
            <a:ext cx="4770020" cy="3176272"/>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extLst>
      <p:ext uri="{BB962C8B-B14F-4D97-AF65-F5344CB8AC3E}">
        <p14:creationId xmlns:p14="http://schemas.microsoft.com/office/powerpoint/2010/main" val="2703081552"/>
      </p:ext>
    </p:extLst>
  </p:cSld>
  <p:clrMapOvr>
    <a:masterClrMapping/>
  </p:clrMapOvr>
  <p:transition spd="slow" advTm="28284">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1402"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376"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174376" y="1570938"/>
            <a:ext cx="6875930" cy="470000"/>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AD19543-736C-463F-AF24-53700F4DCADC}"/>
              </a:ext>
            </a:extLst>
          </p:cNvPr>
          <p:cNvSpPr txBox="1"/>
          <p:nvPr/>
        </p:nvSpPr>
        <p:spPr>
          <a:xfrm flipH="1">
            <a:off x="4720006" y="1662132"/>
            <a:ext cx="5530328" cy="1754326"/>
          </a:xfrm>
          <a:prstGeom prst="rect">
            <a:avLst/>
          </a:prstGeom>
          <a:noFill/>
        </p:spPr>
        <p:txBody>
          <a:bodyPr wrap="square" rtlCol="0">
            <a:spAutoFit/>
          </a:bodyPr>
          <a:lstStyle/>
          <a:p>
            <a:pPr algn="just" rtl="1"/>
            <a:r>
              <a:rPr lang="ar-IQ" sz="3600"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وتتمثل الأضرار المعلوماتية في نوعين من المخاطر، إحدهما مخاطر عمدية والأخرى غير عمدية:</a:t>
            </a:r>
            <a:r>
              <a:rPr lang="ar-IQ"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endParaRPr lang="en-US" sz="3200" dirty="0">
              <a:latin typeface="Times New Roman" panose="02020603050405020304" pitchFamily="18" charset="0"/>
              <a:ea typeface="Times New Roman" panose="02020603050405020304" pitchFamily="18" charset="0"/>
            </a:endParaRPr>
          </a:p>
        </p:txBody>
      </p:sp>
      <p:pic>
        <p:nvPicPr>
          <p:cNvPr id="1026" name="Picture 2" descr="الجرائم السيبرانية تكلف الشركة الواحدة 13 مليوناً سنوياً">
            <a:extLst>
              <a:ext uri="{FF2B5EF4-FFF2-40B4-BE49-F238E27FC236}">
                <a16:creationId xmlns:a16="http://schemas.microsoft.com/office/drawing/2014/main" id="{13989D06-5FAE-4AD5-9573-FD019B6425E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1874" y="2771699"/>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086157491"/>
      </p:ext>
    </p:extLst>
  </p:cSld>
  <p:clrMapOvr>
    <a:masterClrMapping/>
  </p:clrMapOvr>
  <p:transition spd="slow" advTm="44445">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1260345"/>
          </a:xfrm>
          <a:prstGeom prst="rect">
            <a:avLst/>
          </a:prstGeom>
          <a:noFill/>
        </p:spPr>
        <p:txBody>
          <a:bodyPr wrap="square" rtlCol="0">
            <a:spAutoFit/>
          </a:bodyPr>
          <a:lstStyle/>
          <a:p>
            <a:pPr lvl="0" algn="just" rtl="1">
              <a:lnSpc>
                <a:spcPct val="107000"/>
              </a:lnSpc>
              <a:spcAft>
                <a:spcPts val="800"/>
              </a:spcAft>
            </a:pPr>
            <a:r>
              <a:rPr lang="ar-IQ" sz="2400" b="1" dirty="0">
                <a:solidFill>
                  <a:srgbClr val="FF0000"/>
                </a:solidFill>
                <a:ea typeface="Calibri" panose="020F0502020204030204" pitchFamily="34" charset="0"/>
                <a:cs typeface="Calibri" panose="020F0502020204030204" pitchFamily="34" charset="0"/>
              </a:rPr>
              <a:t>ونجد انتشار الجرائم السيبرانية وذلك نتيجة ازدياد استخدام نظم المعلومات في شتى الميادين العلمية والاقتصادية إلى جانب استخدام الإنترنت على نحو متسارع، فمن أبرز أضرار الجرائم السيبرانية هي:</a:t>
            </a: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050" name="Picture 2" descr="الجرائم السيبرانية تكلف الشركة الواحدة 13 مليوناً سنوياً - الحديدة لايف">
            <a:extLst>
              <a:ext uri="{FF2B5EF4-FFF2-40B4-BE49-F238E27FC236}">
                <a16:creationId xmlns:a16="http://schemas.microsoft.com/office/drawing/2014/main" id="{2D11C84B-9189-4F70-81B0-592E42828B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72938" y="2471038"/>
            <a:ext cx="4603283" cy="285188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567157"/>
      </p:ext>
    </p:extLst>
  </p:cSld>
  <p:clrMapOvr>
    <a:masterClrMapping/>
  </p:clrMapOvr>
  <p:transition spd="slow" advTm="185540">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IQ"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ولذلك سوف نتحدث عن الأضرار المعلوماتية من خلال بيان الدور الذي يلعبه كل من الحاسوب والإنترنت في نطاق المعلوماتية، وذلك علي النحو التالي :</a:t>
            </a:r>
            <a:endParaRPr lang="en-US" sz="2400" b="1" dirty="0">
              <a:solidFill>
                <a:schemeClr val="tx1"/>
              </a:solidFill>
              <a:latin typeface="Times New Roman" panose="02020603050405020304" pitchFamily="18" charset="0"/>
              <a:ea typeface="Times New Roman" panose="02020603050405020304" pitchFamily="18" charset="0"/>
            </a:endParaRPr>
          </a:p>
          <a:p>
            <a:pPr algn="just" rtl="1"/>
            <a:r>
              <a:rPr lang="ar-IQ"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endParaRPr lang="en-US" sz="2400" b="1" dirty="0">
              <a:solidFill>
                <a:schemeClr val="tx1"/>
              </a:solidFill>
              <a:latin typeface="Times New Roman" panose="02020603050405020304" pitchFamily="18" charset="0"/>
              <a:ea typeface="Times New Roman" panose="02020603050405020304" pitchFamily="18" charset="0"/>
            </a:endParaRPr>
          </a:p>
          <a:p>
            <a:pPr algn="just" rtl="1"/>
            <a:r>
              <a:rPr lang="ar-IQ"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أولا : الحاسوب في نطاق الجريمة السيبرانية.</a:t>
            </a:r>
            <a:endParaRPr lang="ar-EG"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algn="just" rtl="1"/>
            <a:endParaRPr lang="en-US" sz="2400" b="1" dirty="0">
              <a:solidFill>
                <a:schemeClr val="tx1"/>
              </a:solidFill>
              <a:latin typeface="Times New Roman" panose="02020603050405020304" pitchFamily="18" charset="0"/>
              <a:ea typeface="Times New Roman" panose="02020603050405020304" pitchFamily="18" charset="0"/>
            </a:endParaRPr>
          </a:p>
          <a:p>
            <a:pPr algn="just" rtl="1"/>
            <a:r>
              <a:rPr lang="ar-IQ"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ثانيا : الإنترنت في نطاق الجريمة السيبرانية .</a:t>
            </a:r>
            <a:endParaRPr lang="en-US" sz="2400" dirty="0">
              <a:solidFill>
                <a:schemeClr val="tx1"/>
              </a:solidFill>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7424276"/>
      </p:ext>
    </p:extLst>
  </p:cSld>
  <p:clrMapOvr>
    <a:masterClrMapping/>
  </p:clrMapOvr>
  <p:transition spd="slow" advTm="185540">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3971365" y="1615835"/>
            <a:ext cx="5697045" cy="532903"/>
          </a:xfrm>
          <a:prstGeom prst="rect">
            <a:avLst/>
          </a:prstGeom>
          <a:noFill/>
        </p:spPr>
        <p:txBody>
          <a:bodyPr wrap="square" rtlCol="0">
            <a:spAutoFit/>
          </a:bodyPr>
          <a:lstStyle/>
          <a:p>
            <a:pPr lvl="0" algn="just" rtl="1">
              <a:lnSpc>
                <a:spcPct val="107000"/>
              </a:lnSpc>
              <a:spcAft>
                <a:spcPts val="800"/>
              </a:spcAft>
            </a:pPr>
            <a:r>
              <a:rPr kumimoji="0" lang="ar-EG"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أولا : الحاسوب في نطاق الجريمة السيبرانية:</a:t>
            </a:r>
            <a:endParaRPr kumimoji="0" lang="en-US" sz="28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A6BC572A-EE26-47CC-A752-01BD5527703A}"/>
              </a:ext>
            </a:extLst>
          </p:cNvPr>
          <p:cNvPicPr>
            <a:picLocks noChangeAspect="1"/>
          </p:cNvPicPr>
          <p:nvPr/>
        </p:nvPicPr>
        <p:blipFill>
          <a:blip r:embed="rId8"/>
          <a:stretch>
            <a:fillRect/>
          </a:stretch>
        </p:blipFill>
        <p:spPr>
          <a:xfrm>
            <a:off x="1770169" y="2368083"/>
            <a:ext cx="6701477" cy="3000375"/>
          </a:xfrm>
          <a:prstGeom prst="rect">
            <a:avLst/>
          </a:prstGeom>
        </p:spPr>
      </p:pic>
    </p:spTree>
    <p:extLst>
      <p:ext uri="{BB962C8B-B14F-4D97-AF65-F5344CB8AC3E}">
        <p14:creationId xmlns:p14="http://schemas.microsoft.com/office/powerpoint/2010/main" val="666731950"/>
      </p:ext>
    </p:extLst>
  </p:cSld>
  <p:clrMapOvr>
    <a:masterClrMapping/>
  </p:clrMapOvr>
  <p:transition spd="slow" advTm="22239">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8" y="1428065"/>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latin typeface="Times New Roman" panose="02020603050405020304" pitchFamily="18" charset="0"/>
              <a:ea typeface="Times New Roman" panose="02020603050405020304" pitchFamily="18"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C4B3C0CD-E8E9-4423-A5A6-2E9E7826F08E}"/>
              </a:ext>
            </a:extLst>
          </p:cNvPr>
          <p:cNvSpPr txBox="1"/>
          <p:nvPr/>
        </p:nvSpPr>
        <p:spPr>
          <a:xfrm>
            <a:off x="1373829" y="1760411"/>
            <a:ext cx="9126070" cy="1631216"/>
          </a:xfrm>
          <a:prstGeom prst="rect">
            <a:avLst/>
          </a:prstGeom>
          <a:noFill/>
        </p:spPr>
        <p:txBody>
          <a:bodyPr wrap="square" rtlCol="0">
            <a:spAutoFit/>
          </a:bodyPr>
          <a:lstStyle/>
          <a:p>
            <a:pPr algn="just" rtl="1"/>
            <a:r>
              <a:rPr lang="ar-IQ" sz="3200" b="1" dirty="0">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ويلعب الكمبيوتر ثلاثة ادوار في ميدان ارتكاب الجرائم ، ففي حقل ارتكاب الجرائم يكون للكمبيوتر الأدوار التالية:</a:t>
            </a:r>
            <a:endParaRPr lang="en-US" sz="3200" dirty="0">
              <a:latin typeface="Times New Roman" panose="02020603050405020304" pitchFamily="18" charset="0"/>
              <a:ea typeface="Times New Roman" panose="02020603050405020304" pitchFamily="18" charset="0"/>
            </a:endParaRPr>
          </a:p>
          <a:p>
            <a:pPr algn="just" rtl="1"/>
            <a:r>
              <a:rPr lang="ar-IQ" dirty="0">
                <a:latin typeface="Times New Roman" panose="02020603050405020304" pitchFamily="18" charset="0"/>
                <a:ea typeface="Times New Roman" panose="02020603050405020304" pitchFamily="18" charset="0"/>
                <a:cs typeface="Calibri" panose="020F0502020204030204" pitchFamily="34" charset="0"/>
              </a:rPr>
              <a:t> </a:t>
            </a:r>
            <a:endParaRPr lang="en-US" sz="1600" dirty="0">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p:txBody>
      </p:sp>
      <p:pic>
        <p:nvPicPr>
          <p:cNvPr id="3074" name="Picture 2" descr="napkin Cereal Ventilate الجرائم الالكترونية موضوع Prospect marriage Offer">
            <a:extLst>
              <a:ext uri="{FF2B5EF4-FFF2-40B4-BE49-F238E27FC236}">
                <a16:creationId xmlns:a16="http://schemas.microsoft.com/office/drawing/2014/main" id="{DB6E96E0-DF1E-4BE4-ADC9-C804CF6829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58228" y="3049495"/>
            <a:ext cx="4798901" cy="21431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881396"/>
      </p:ext>
    </p:extLst>
  </p:cSld>
  <p:clrMapOvr>
    <a:masterClrMapping/>
  </p:clrMapOvr>
  <p:transition spd="slow" advTm="102501">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2050" name="Picture 2" descr="شخص متخفٍ يجلس أمام جهاز كمبيوتر محمول">
            <a:extLst>
              <a:ext uri="{FF2B5EF4-FFF2-40B4-BE49-F238E27FC236}">
                <a16:creationId xmlns:a16="http://schemas.microsoft.com/office/drawing/2014/main" id="{6AFA2CAA-DC93-452B-B2ED-25FCD6DA9D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299882"/>
            <a:ext cx="9345750" cy="4258236"/>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F439E0BA-C650-46F1-AB37-3E2D3DCB674D}"/>
              </a:ext>
            </a:extLst>
          </p:cNvPr>
          <p:cNvSpPr/>
          <p:nvPr/>
        </p:nvSpPr>
        <p:spPr>
          <a:xfrm>
            <a:off x="2282118" y="2702427"/>
            <a:ext cx="7328047"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3200" b="1" dirty="0">
                <a:latin typeface="Times New Roman" panose="02020603050405020304" pitchFamily="18" charset="0"/>
                <a:ea typeface="Times New Roman" panose="02020603050405020304" pitchFamily="18" charset="0"/>
                <a:cs typeface="Calibri" panose="020F0502020204030204" pitchFamily="34" charset="0"/>
              </a:rPr>
              <a:t>الأول : قد يكون الكمبيوتر هدفا للجريمة :</a:t>
            </a:r>
            <a:endParaRPr lang="en-US"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92978073"/>
      </p:ext>
    </p:extLst>
  </p:cSld>
  <p:clrMapOvr>
    <a:masterClrMapping/>
  </p:clrMapOvr>
  <p:transition spd="slow" advTm="48310">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10" name="Picture 2" descr="شخص متخفٍ يجلس أمام جهاز كمبيوتر محمول">
            <a:extLst>
              <a:ext uri="{FF2B5EF4-FFF2-40B4-BE49-F238E27FC236}">
                <a16:creationId xmlns:a16="http://schemas.microsoft.com/office/drawing/2014/main" id="{CB173B01-A8D5-43A5-BA8F-96006E80CC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3989" y="1299882"/>
            <a:ext cx="9345750" cy="4258236"/>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F439E0BA-C650-46F1-AB37-3E2D3DCB674D}"/>
              </a:ext>
            </a:extLst>
          </p:cNvPr>
          <p:cNvSpPr/>
          <p:nvPr/>
        </p:nvSpPr>
        <p:spPr>
          <a:xfrm>
            <a:off x="2282118" y="2702427"/>
            <a:ext cx="7328047"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800" b="1" dirty="0">
                <a:latin typeface="Times New Roman" panose="02020603050405020304" pitchFamily="18" charset="0"/>
                <a:ea typeface="Times New Roman" panose="02020603050405020304" pitchFamily="18" charset="0"/>
                <a:cs typeface="Calibri" panose="020F0502020204030204" pitchFamily="34" charset="0"/>
              </a:rPr>
              <a:t>الثاني : الجرائم التي يكون الحاسوب وسيلة لارتكابها :</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64414064"/>
      </p:ext>
    </p:extLst>
  </p:cSld>
  <p:clrMapOvr>
    <a:masterClrMapping/>
  </p:clrMapOvr>
  <p:transition spd="slow" advTm="48310">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10" name="Picture 2" descr="شخص متخفٍ يجلس أمام جهاز كمبيوتر محمول">
            <a:extLst>
              <a:ext uri="{FF2B5EF4-FFF2-40B4-BE49-F238E27FC236}">
                <a16:creationId xmlns:a16="http://schemas.microsoft.com/office/drawing/2014/main" id="{0539828E-F852-4BF8-BCDA-AB7000B194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73266" y="1372812"/>
            <a:ext cx="9345750" cy="4258236"/>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F439E0BA-C650-46F1-AB37-3E2D3DCB674D}"/>
              </a:ext>
            </a:extLst>
          </p:cNvPr>
          <p:cNvSpPr/>
          <p:nvPr/>
        </p:nvSpPr>
        <p:spPr>
          <a:xfrm>
            <a:off x="2282118" y="2702427"/>
            <a:ext cx="7328047"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800" b="1" dirty="0">
                <a:latin typeface="Times New Roman" panose="02020603050405020304" pitchFamily="18" charset="0"/>
                <a:ea typeface="Times New Roman" panose="02020603050405020304" pitchFamily="18" charset="0"/>
                <a:cs typeface="Calibri" panose="020F0502020204030204" pitchFamily="34" charset="0"/>
              </a:rPr>
              <a:t>الثالث: وقد يكون الكمبيوتر بيئة الجريمة:</a:t>
            </a:r>
            <a:endParaRPr 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3229439"/>
      </p:ext>
    </p:extLst>
  </p:cSld>
  <p:clrMapOvr>
    <a:masterClrMapping/>
  </p:clrMapOvr>
  <p:transition spd="slow" advTm="48310">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58262" y="46881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77944" y="-405013"/>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06456" y="920758"/>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4089" y="1253106"/>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2392" y="601182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55229" y="6279295"/>
            <a:ext cx="1879649" cy="309233"/>
          </a:xfrm>
          <a:prstGeom prst="rect">
            <a:avLst/>
          </a:prstGeom>
        </p:spPr>
      </p:pic>
      <p:sp>
        <p:nvSpPr>
          <p:cNvPr id="2" name="TextBox 1">
            <a:extLst>
              <a:ext uri="{FF2B5EF4-FFF2-40B4-BE49-F238E27FC236}">
                <a16:creationId xmlns:a16="http://schemas.microsoft.com/office/drawing/2014/main" id="{807CBEA2-2A70-439C-BE69-8BF47480B9BA}"/>
              </a:ext>
            </a:extLst>
          </p:cNvPr>
          <p:cNvSpPr txBox="1"/>
          <p:nvPr/>
        </p:nvSpPr>
        <p:spPr>
          <a:xfrm>
            <a:off x="2658262" y="1632284"/>
            <a:ext cx="8378706" cy="830997"/>
          </a:xfrm>
          <a:prstGeom prst="rect">
            <a:avLst/>
          </a:prstGeom>
          <a:noFill/>
        </p:spPr>
        <p:txBody>
          <a:bodyPr wrap="square" rtlCol="0">
            <a:spAutoFit/>
          </a:bodyPr>
          <a:lstStyle/>
          <a:p>
            <a:pPr algn="just" rtl="1"/>
            <a:r>
              <a:rPr lang="ar-IQ" sz="2400" dirty="0">
                <a:latin typeface="Times New Roman" panose="02020603050405020304" pitchFamily="18" charset="0"/>
                <a:ea typeface="Times New Roman" panose="02020603050405020304" pitchFamily="18" charset="0"/>
                <a:cs typeface="Calibri" panose="020F0502020204030204" pitchFamily="34" charset="0"/>
              </a:rPr>
              <a:t> وطبعا يمكن للكمبيوتر أن يلعب الأدوار الثلاثة معا، كما أن مثل هذا التقسيم السالف ليس جامعا مانعا للتعبير عن جرائم الحاسوب</a:t>
            </a:r>
            <a:r>
              <a:rPr lang="ar-EG" sz="2400" dirty="0">
                <a:latin typeface="Times New Roman" panose="02020603050405020304" pitchFamily="18" charset="0"/>
                <a:ea typeface="Times New Roman" panose="02020603050405020304" pitchFamily="18" charset="0"/>
                <a:cs typeface="Calibri" panose="020F0502020204030204" pitchFamily="34" charset="0"/>
              </a:rPr>
              <a:t>.</a:t>
            </a:r>
            <a:endParaRPr lang="en-US" sz="2400" dirty="0"/>
          </a:p>
        </p:txBody>
      </p:sp>
      <p:pic>
        <p:nvPicPr>
          <p:cNvPr id="17550" name="Picture 142" descr="الجريمة الإلكترونية ماهيتها وكيفية حدوثها و نصائح لتجنبها - فريق مكافحة  الابتزاز والتهديد الالكتروني">
            <a:extLst>
              <a:ext uri="{FF2B5EF4-FFF2-40B4-BE49-F238E27FC236}">
                <a16:creationId xmlns:a16="http://schemas.microsoft.com/office/drawing/2014/main" id="{C927958A-5A9B-4F7E-9BF9-FA78936C7EF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237874" y="2573251"/>
            <a:ext cx="5468582" cy="273429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42193251"/>
      </p:ext>
    </p:extLst>
  </p:cSld>
  <p:clrMapOvr>
    <a:masterClrMapping/>
  </p:clrMapOvr>
  <mc:AlternateContent xmlns:mc="http://schemas.openxmlformats.org/markup-compatibility/2006" xmlns:p14="http://schemas.microsoft.com/office/powerpoint/2010/main">
    <mc:Choice Requires="p14">
      <p:transition spd="slow" p14:dur="2000" advTm="78826"/>
    </mc:Choice>
    <mc:Fallback xmlns="">
      <p:transition spd="slow" advTm="7882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10" name="Picture 2" descr="شخص متخفٍ يجلس أمام جهاز كمبيوتر محمول">
            <a:extLst>
              <a:ext uri="{FF2B5EF4-FFF2-40B4-BE49-F238E27FC236}">
                <a16:creationId xmlns:a16="http://schemas.microsoft.com/office/drawing/2014/main" id="{0539828E-F852-4BF8-BCDA-AB7000B194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73266" y="1372812"/>
            <a:ext cx="9345750" cy="4258236"/>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F439E0BA-C650-46F1-AB37-3E2D3DCB674D}"/>
              </a:ext>
            </a:extLst>
          </p:cNvPr>
          <p:cNvSpPr/>
          <p:nvPr/>
        </p:nvSpPr>
        <p:spPr>
          <a:xfrm>
            <a:off x="2282118" y="2702427"/>
            <a:ext cx="7328047" cy="152702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دور الكمبيوتر في إكتشاف الجريمة</a:t>
            </a:r>
            <a:endPar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411999616"/>
      </p:ext>
    </p:extLst>
  </p:cSld>
  <p:clrMapOvr>
    <a:masterClrMapping/>
  </p:clrMapOvr>
  <p:transition spd="slow" advTm="103588">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6230471" y="2691599"/>
            <a:ext cx="4186517" cy="954107"/>
          </a:xfrm>
          <a:prstGeom prst="rect">
            <a:avLst/>
          </a:prstGeom>
          <a:noFill/>
        </p:spPr>
        <p:txBody>
          <a:bodyPr wrap="square" rtlCol="0">
            <a:spAutoFit/>
          </a:bodyPr>
          <a:lstStyle/>
          <a:p>
            <a:pPr algn="r" rtl="1"/>
            <a:r>
              <a:rPr lang="ar-IQ" sz="2800" b="1" dirty="0">
                <a:latin typeface="Times New Roman" panose="02020603050405020304" pitchFamily="18" charset="0"/>
                <a:ea typeface="Times New Roman" panose="02020603050405020304" pitchFamily="18" charset="0"/>
                <a:cs typeface="Calibri" panose="020F0502020204030204" pitchFamily="34" charset="0"/>
              </a:rPr>
              <a:t>ثانيا : الإنترنت في نطاق الجريمة</a:t>
            </a:r>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IQ" sz="2800" b="1" dirty="0">
                <a:latin typeface="Times New Roman" panose="02020603050405020304" pitchFamily="18" charset="0"/>
                <a:ea typeface="Times New Roman" panose="02020603050405020304" pitchFamily="18" charset="0"/>
                <a:cs typeface="Calibri" panose="020F0502020204030204" pitchFamily="34" charset="0"/>
              </a:rPr>
              <a:t>السيبرانية:</a:t>
            </a:r>
            <a:endParaRPr lang="en-US" sz="2400" b="1" dirty="0">
              <a:latin typeface="Times New Roman" panose="02020603050405020304" pitchFamily="18" charset="0"/>
              <a:ea typeface="Times New Roman" panose="02020603050405020304" pitchFamily="18" charset="0"/>
            </a:endParaRPr>
          </a:p>
        </p:txBody>
      </p:sp>
      <p:pic>
        <p:nvPicPr>
          <p:cNvPr id="4100" name="Picture 4" descr="تغير أنماط الجريمة الإلكترونية .. التركيز على الشركات | صحيفة الاقتصادية">
            <a:extLst>
              <a:ext uri="{FF2B5EF4-FFF2-40B4-BE49-F238E27FC236}">
                <a16:creationId xmlns:a16="http://schemas.microsoft.com/office/drawing/2014/main" id="{83ADA104-54DF-4E9D-8F12-1943DB5D82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75012" y="1970861"/>
            <a:ext cx="4956075" cy="30444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802955"/>
      </p:ext>
    </p:extLst>
  </p:cSld>
  <p:clrMapOvr>
    <a:masterClrMapping/>
  </p:clrMapOvr>
  <p:transition spd="slow" advTm="22239">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689872" y="1532964"/>
            <a:ext cx="7929257" cy="387275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2800" dirty="0">
                <a:solidFill>
                  <a:schemeClr val="tx1"/>
                </a:solidFill>
                <a:ea typeface="Calibri" panose="020F0502020204030204" pitchFamily="34" charset="0"/>
                <a:cs typeface="Calibri" panose="020F0502020204030204" pitchFamily="34" charset="0"/>
              </a:rPr>
              <a:t>فلقد شهدت التسعينيات تناميا هائلا في </a:t>
            </a:r>
            <a:r>
              <a:rPr lang="ar-IQ" sz="2800" dirty="0">
                <a:solidFill>
                  <a:srgbClr val="FF0000"/>
                </a:solidFill>
                <a:highlight>
                  <a:srgbClr val="FFFF00"/>
                </a:highlight>
                <a:ea typeface="Calibri" panose="020F0502020204030204" pitchFamily="34" charset="0"/>
                <a:cs typeface="Calibri" panose="020F0502020204030204" pitchFamily="34" charset="0"/>
              </a:rPr>
              <a:t>حقل الجرائم التقنية </a:t>
            </a:r>
            <a:r>
              <a:rPr lang="ar-IQ" sz="2800" dirty="0">
                <a:solidFill>
                  <a:schemeClr val="tx1"/>
                </a:solidFill>
                <a:ea typeface="Calibri" panose="020F0502020204030204" pitchFamily="34" charset="0"/>
                <a:cs typeface="Calibri" panose="020F0502020204030204" pitchFamily="34" charset="0"/>
              </a:rPr>
              <a:t>وتغيرا في نطاقها ومفهومها، وكان ذلك بفعل ما أحدثته شبكة الإنترنت من تسهيل لعمليات دخول الأنظمة واقتحام شبكات المعلومات، فظهرت أنماط جديدة كأنشطة </a:t>
            </a:r>
            <a:r>
              <a:rPr lang="ar-IQ" sz="2800" dirty="0">
                <a:solidFill>
                  <a:srgbClr val="FF0000"/>
                </a:solidFill>
                <a:highlight>
                  <a:srgbClr val="FFFF00"/>
                </a:highlight>
                <a:ea typeface="Calibri" panose="020F0502020204030204" pitchFamily="34" charset="0"/>
                <a:cs typeface="Calibri" panose="020F0502020204030204" pitchFamily="34" charset="0"/>
              </a:rPr>
              <a:t>إنكار الخدمة </a:t>
            </a:r>
            <a:r>
              <a:rPr lang="ar-IQ" sz="2800" dirty="0">
                <a:solidFill>
                  <a:schemeClr val="tx1"/>
                </a:solidFill>
                <a:ea typeface="Calibri" panose="020F0502020204030204" pitchFamily="34" charset="0"/>
                <a:cs typeface="Calibri" panose="020F0502020204030204" pitchFamily="34" charset="0"/>
              </a:rPr>
              <a:t>التي تقوم على فكرة تعطيل نظام تقني ومنعه من القيام بعمله المعتاد، وأكثر ما مورست ضد مواقع الإنترنت التسويقية الناشطة والهامة التي يعني انقطاعها عن الخدمة لساعات خسائر مالية بالملايين. </a:t>
            </a: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55025501"/>
      </p:ext>
    </p:extLst>
  </p:cSld>
  <p:clrMapOvr>
    <a:masterClrMapping/>
  </p:clrMapOvr>
  <p:transition spd="slow" advTm="48310">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2B0DB413-00AC-4725-8B79-7BB813FDE3B6}"/>
              </a:ext>
            </a:extLst>
          </p:cNvPr>
          <p:cNvSpPr txBox="1"/>
          <p:nvPr/>
        </p:nvSpPr>
        <p:spPr>
          <a:xfrm>
            <a:off x="6924580" y="2080824"/>
            <a:ext cx="3465513" cy="2677656"/>
          </a:xfrm>
          <a:prstGeom prst="rect">
            <a:avLst/>
          </a:prstGeom>
          <a:noFill/>
        </p:spPr>
        <p:txBody>
          <a:bodyPr wrap="square" rtlCol="0">
            <a:spAutoFit/>
          </a:bodyPr>
          <a:lstStyle/>
          <a:p>
            <a:pPr algn="just" rtl="1"/>
            <a:r>
              <a:rPr lang="en-US" sz="2400" dirty="0">
                <a:solidFill>
                  <a:srgbClr val="FF0000"/>
                </a:solidFill>
                <a:ea typeface="Calibri" panose="020F0502020204030204" pitchFamily="34" charset="0"/>
                <a:cs typeface="Calibri" panose="020F0502020204030204" pitchFamily="34" charset="0"/>
              </a:rPr>
              <a:t>        </a:t>
            </a:r>
            <a:r>
              <a:rPr lang="ar-IQ" sz="2400" dirty="0">
                <a:solidFill>
                  <a:srgbClr val="FF0000"/>
                </a:solidFill>
                <a:ea typeface="Calibri" panose="020F0502020204030204" pitchFamily="34" charset="0"/>
                <a:cs typeface="Calibri" panose="020F0502020204030204" pitchFamily="34" charset="0"/>
              </a:rPr>
              <a:t>وبازدياد كم المعلومات</a:t>
            </a:r>
            <a:r>
              <a:rPr lang="ar-IQ" sz="2400" dirty="0">
                <a:ea typeface="Calibri" panose="020F0502020204030204" pitchFamily="34" charset="0"/>
                <a:cs typeface="Calibri" panose="020F0502020204030204" pitchFamily="34" charset="0"/>
              </a:rPr>
              <a:t> وبازدیاد حركتها  (انتقالها من مكان إلى آخر خلال الشبكات المحلية وعبر الشبكات الكبيرة وفي العالم كله من شرقه إلي غربه عبر شبكة الإنترنت) ، </a:t>
            </a:r>
            <a:r>
              <a:rPr lang="ar-IQ" sz="2400" dirty="0">
                <a:solidFill>
                  <a:srgbClr val="FF0000"/>
                </a:solidFill>
                <a:ea typeface="Calibri" panose="020F0502020204030204" pitchFamily="34" charset="0"/>
                <a:cs typeface="Calibri" panose="020F0502020204030204" pitchFamily="34" charset="0"/>
              </a:rPr>
              <a:t>أصبح أمن المعلومات</a:t>
            </a:r>
            <a:r>
              <a:rPr lang="ar-IQ" sz="2400" dirty="0">
                <a:ea typeface="Calibri" panose="020F0502020204030204" pitchFamily="34" charset="0"/>
                <a:cs typeface="Calibri" panose="020F0502020204030204" pitchFamily="34" charset="0"/>
              </a:rPr>
              <a:t> في خطر. </a:t>
            </a:r>
            <a:endParaRPr lang="en-US" sz="2800" dirty="0">
              <a:solidFill>
                <a:srgbClr val="FF0000"/>
              </a:solidFill>
            </a:endParaRPr>
          </a:p>
        </p:txBody>
      </p:sp>
      <p:pic>
        <p:nvPicPr>
          <p:cNvPr id="5122" name="Picture 2" descr="ملف:وسائل-حماية-امن-المعلومات.jpg - ويكيبيديا">
            <a:extLst>
              <a:ext uri="{FF2B5EF4-FFF2-40B4-BE49-F238E27FC236}">
                <a16:creationId xmlns:a16="http://schemas.microsoft.com/office/drawing/2014/main" id="{22E9DD8F-C96D-4D37-B648-66D0845DE94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2287" y="1624156"/>
            <a:ext cx="5383995" cy="35909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899201"/>
      </p:ext>
    </p:extLst>
  </p:cSld>
  <p:clrMapOvr>
    <a:masterClrMapping/>
  </p:clrMapOvr>
  <p:transition spd="slow" advTm="264894">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52014" y="500900"/>
            <a:ext cx="999636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30640" y="-372928"/>
            <a:ext cx="205147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43513" y="952843"/>
            <a:ext cx="415928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553" y="1269892"/>
            <a:ext cx="941560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64107" y="6043914"/>
            <a:ext cx="2183672"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09095" y="6311380"/>
            <a:ext cx="1893699" cy="309233"/>
          </a:xfrm>
          <a:prstGeom prst="rect">
            <a:avLst/>
          </a:prstGeom>
        </p:spPr>
      </p:pic>
      <p:sp>
        <p:nvSpPr>
          <p:cNvPr id="2" name="Rectangle 1">
            <a:extLst>
              <a:ext uri="{FF2B5EF4-FFF2-40B4-BE49-F238E27FC236}">
                <a16:creationId xmlns:a16="http://schemas.microsoft.com/office/drawing/2014/main" id="{117B7722-F7B3-4C11-AFCC-DFE3AE267C70}"/>
              </a:ext>
            </a:extLst>
          </p:cNvPr>
          <p:cNvSpPr/>
          <p:nvPr/>
        </p:nvSpPr>
        <p:spPr>
          <a:xfrm>
            <a:off x="1891553" y="1630420"/>
            <a:ext cx="9125501" cy="13805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r>
              <a:rPr lang="ar-IQ" sz="2800" dirty="0">
                <a:solidFill>
                  <a:schemeClr val="tx1"/>
                </a:solidFill>
                <a:ea typeface="Calibri" panose="020F0502020204030204" pitchFamily="34" charset="0"/>
                <a:cs typeface="Calibri" panose="020F0502020204030204" pitchFamily="34" charset="0"/>
              </a:rPr>
              <a:t>والوسيلة الأخطر فهي ما تعرف بـ  </a:t>
            </a:r>
            <a:r>
              <a:rPr lang="ar-IQ" sz="2800" dirty="0">
                <a:solidFill>
                  <a:schemeClr val="tx1"/>
                </a:solidFill>
                <a:highlight>
                  <a:srgbClr val="FFFF00"/>
                </a:highlight>
                <a:ea typeface="Calibri" panose="020F0502020204030204" pitchFamily="34" charset="0"/>
                <a:cs typeface="Calibri" panose="020F0502020204030204" pitchFamily="34" charset="0"/>
              </a:rPr>
              <a:t>(برمجيات التتبع والالتقاط الشم)</a:t>
            </a:r>
            <a:r>
              <a:rPr lang="ar-IQ" sz="2800" dirty="0">
                <a:solidFill>
                  <a:schemeClr val="tx1"/>
                </a:solidFill>
                <a:ea typeface="Calibri" panose="020F0502020204030204" pitchFamily="34" charset="0"/>
                <a:cs typeface="Calibri" panose="020F0502020204030204" pitchFamily="34" charset="0"/>
              </a:rPr>
              <a:t> وهي وسيلة تتبع لجمع أكبر قدر من المعلومات السرية والخاصة عن طريق ما يعرف بأنظمة جمع المعلومات (تشممها) .</a:t>
            </a:r>
            <a:endParaRPr kumimoji="0" lang="en-US" sz="2800" b="0" i="0" u="none" strike="noStrike" kern="1200" cap="none" spc="0" normalizeH="0" baseline="0" noProof="0" dirty="0">
              <a:ln>
                <a:noFill/>
              </a:ln>
              <a:solidFill>
                <a:schemeClr val="tx1"/>
              </a:solidFill>
              <a:effectLst/>
              <a:uLnTx/>
              <a:uFillTx/>
              <a:latin typeface="Calibri" panose="020F0502020204030204"/>
            </a:endParaRPr>
          </a:p>
        </p:txBody>
      </p:sp>
      <p:pic>
        <p:nvPicPr>
          <p:cNvPr id="6146" name="Picture 2" descr="تجسس إن إس أو | العربي الجديد">
            <a:extLst>
              <a:ext uri="{FF2B5EF4-FFF2-40B4-BE49-F238E27FC236}">
                <a16:creationId xmlns:a16="http://schemas.microsoft.com/office/drawing/2014/main" id="{C423D925-F053-43A7-9418-77003DC0E49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90725" y="2714624"/>
            <a:ext cx="5652788" cy="261702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spTree>
    <p:custDataLst>
      <p:tags r:id="rId1"/>
    </p:custDataLst>
    <p:extLst>
      <p:ext uri="{BB962C8B-B14F-4D97-AF65-F5344CB8AC3E}">
        <p14:creationId xmlns:p14="http://schemas.microsoft.com/office/powerpoint/2010/main" val="4189027360"/>
      </p:ext>
    </p:extLst>
  </p:cSld>
  <p:clrMapOvr>
    <a:masterClrMapping/>
  </p:clrMapOvr>
  <mc:AlternateContent xmlns:mc="http://schemas.openxmlformats.org/markup-compatibility/2006" xmlns:p14="http://schemas.microsoft.com/office/powerpoint/2010/main">
    <mc:Choice Requires="p14">
      <p:transition spd="slow" p14:dur="2000" advTm="125297"/>
    </mc:Choice>
    <mc:Fallback xmlns="">
      <p:transition spd="slow" advTm="12529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44707" y="500900"/>
            <a:ext cx="990367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9662" y="-372928"/>
            <a:ext cx="2032455"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15223" y="952845"/>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10236291"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4356" y="6043914"/>
            <a:ext cx="2163422"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6655" y="6311380"/>
            <a:ext cx="1876139" cy="309233"/>
          </a:xfrm>
          <a:prstGeom prst="rect">
            <a:avLst/>
          </a:prstGeom>
        </p:spPr>
      </p:pic>
      <p:sp>
        <p:nvSpPr>
          <p:cNvPr id="2" name="TextBox 1">
            <a:extLst>
              <a:ext uri="{FF2B5EF4-FFF2-40B4-BE49-F238E27FC236}">
                <a16:creationId xmlns:a16="http://schemas.microsoft.com/office/drawing/2014/main" id="{AC50F9FD-451C-48EB-B489-4611685B5BD8}"/>
              </a:ext>
            </a:extLst>
          </p:cNvPr>
          <p:cNvSpPr txBox="1"/>
          <p:nvPr/>
        </p:nvSpPr>
        <p:spPr>
          <a:xfrm>
            <a:off x="5876925" y="1611267"/>
            <a:ext cx="5091112" cy="4031873"/>
          </a:xfrm>
          <a:prstGeom prst="rect">
            <a:avLst/>
          </a:prstGeom>
          <a:noFill/>
        </p:spPr>
        <p:txBody>
          <a:bodyPr wrap="square" rtlCol="0">
            <a:spAutoFit/>
          </a:bodyPr>
          <a:lstStyle/>
          <a:p>
            <a:pPr lvl="0" algn="just" rtl="1"/>
            <a:r>
              <a:rPr lang="ar-IQ" sz="3200" b="1" dirty="0">
                <a:ea typeface="Calibri" panose="020F0502020204030204" pitchFamily="34" charset="0"/>
                <a:cs typeface="Calibri" panose="020F0502020204030204" pitchFamily="34" charset="0"/>
              </a:rPr>
              <a:t>ومما تجدر الإشارة إليه أنه من الصعوبة بمكان فصل جرائم الحاسوب عن جرائم الإنترنت، نتيجة لارتباط الإنترنت بالحاسوب ارتباطا تقنيا، إلا أن هذه الصعوبة سوف تتقلص كثيرا إذا أدركنا أن </a:t>
            </a:r>
            <a:r>
              <a:rPr lang="ar-IQ" sz="3200" b="1" dirty="0">
                <a:solidFill>
                  <a:srgbClr val="FF0000"/>
                </a:solidFill>
                <a:ea typeface="Calibri" panose="020F0502020204030204" pitchFamily="34" charset="0"/>
                <a:cs typeface="Calibri" panose="020F0502020204030204" pitchFamily="34" charset="0"/>
              </a:rPr>
              <a:t>تقنية الحاسوب أعم كثيرا من تقنية الإنترنت</a:t>
            </a:r>
            <a:r>
              <a:rPr lang="ar-EG" sz="3200" b="1" dirty="0">
                <a:solidFill>
                  <a:srgbClr val="FF0000"/>
                </a:solidFill>
                <a:ea typeface="Calibri" panose="020F0502020204030204" pitchFamily="34" charset="0"/>
                <a:cs typeface="Calibri" panose="020F0502020204030204" pitchFamily="34" charset="0"/>
              </a:rPr>
              <a:t>.</a:t>
            </a:r>
            <a:endParaRPr kumimoji="0" lang="en-US"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pic>
        <p:nvPicPr>
          <p:cNvPr id="7170" name="Picture 2" descr="https://1.bp.blogspot.com/-pp9CheOnl60/YDQ7fb00E9I/AAAAAAAARjo/Mtq3BqLKtrcl4_CseCFXO0TxkxVY7oLgQCLcBGAsYHQ/s1200/%25D8%25A7%25D8%25AE%25D8%25AA%25D8%25B1%25D8%25A7%25D9%2582%2B%25D8%25A7%25D9%2584%25D8%25AD%25D9%2588%25D8%25A7%25D8%25B3%25D9%258A%25D8%25A8%2B%25D8%25A7%25D9%2584%25D8%25BA%25D9%258A%25D8%25B1%2B%25D9%2585%25D8%25AA%25D8%25B5%25D9%2584%25D8%25A9%2B%25D8%25A8%25D8%25A7%25D9%2584%25D8%25A5%25D9%2586%25D8%25AA%25D8%25B1%25D9%2586%25D8%25AA.png">
            <a:extLst>
              <a:ext uri="{FF2B5EF4-FFF2-40B4-BE49-F238E27FC236}">
                <a16:creationId xmlns:a16="http://schemas.microsoft.com/office/drawing/2014/main" id="{D4F8DAE8-F33A-497D-B4E3-6C8C0CE4F5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075" y="1435298"/>
            <a:ext cx="5293094" cy="405827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9007573"/>
      </p:ext>
    </p:extLst>
  </p:cSld>
  <p:clrMapOvr>
    <a:masterClrMapping/>
  </p:clrMapOvr>
  <mc:AlternateContent xmlns:mc="http://schemas.openxmlformats.org/markup-compatibility/2006" xmlns:p14="http://schemas.microsoft.com/office/powerpoint/2010/main">
    <mc:Choice Requires="p14">
      <p:transition spd="slow" p14:dur="2000" advTm="28840"/>
    </mc:Choice>
    <mc:Fallback xmlns="">
      <p:transition spd="slow" advTm="288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44707" y="500900"/>
            <a:ext cx="990367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9662" y="-372928"/>
            <a:ext cx="2032455"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15223" y="952845"/>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10236291"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4356" y="6043914"/>
            <a:ext cx="2163422"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6655" y="6311380"/>
            <a:ext cx="1876139" cy="309233"/>
          </a:xfrm>
          <a:prstGeom prst="rect">
            <a:avLst/>
          </a:prstGeom>
        </p:spPr>
      </p:pic>
      <p:sp>
        <p:nvSpPr>
          <p:cNvPr id="2" name="TextBox 1">
            <a:extLst>
              <a:ext uri="{FF2B5EF4-FFF2-40B4-BE49-F238E27FC236}">
                <a16:creationId xmlns:a16="http://schemas.microsoft.com/office/drawing/2014/main" id="{AC50F9FD-451C-48EB-B489-4611685B5BD8}"/>
              </a:ext>
            </a:extLst>
          </p:cNvPr>
          <p:cNvSpPr txBox="1"/>
          <p:nvPr/>
        </p:nvSpPr>
        <p:spPr>
          <a:xfrm>
            <a:off x="1152525" y="1611267"/>
            <a:ext cx="9815512" cy="1200329"/>
          </a:xfrm>
          <a:prstGeom prst="rect">
            <a:avLst/>
          </a:prstGeom>
          <a:noFill/>
        </p:spPr>
        <p:txBody>
          <a:bodyPr wrap="square" rtlCol="0">
            <a:spAutoFit/>
          </a:bodyPr>
          <a:lstStyle/>
          <a:p>
            <a:pPr algn="just" rtl="1"/>
            <a:r>
              <a:rPr lang="ar-IQ"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والجرائم المتعلقة بالإنترنت التقليدية منها والمستحدثة تتميز </a:t>
            </a:r>
            <a:r>
              <a:rPr lang="ar-IQ" sz="3600"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بخصائص معينة </a:t>
            </a:r>
            <a:r>
              <a:rPr lang="ar-IQ"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تنفرد بها عن غيرها من الجرائم هي:</a:t>
            </a:r>
            <a:endParaRPr lang="en-US" sz="3200" dirty="0">
              <a:latin typeface="Times New Roman" panose="02020603050405020304" pitchFamily="18" charset="0"/>
              <a:ea typeface="Times New Roman" panose="02020603050405020304" pitchFamily="18" charset="0"/>
            </a:endParaRPr>
          </a:p>
        </p:txBody>
      </p:sp>
      <p:pic>
        <p:nvPicPr>
          <p:cNvPr id="8194" name="Picture 2" descr="الجريمة الالكترونية و آليات التصدي لها">
            <a:extLst>
              <a:ext uri="{FF2B5EF4-FFF2-40B4-BE49-F238E27FC236}">
                <a16:creationId xmlns:a16="http://schemas.microsoft.com/office/drawing/2014/main" id="{FEF4C0D2-7877-4F69-9CB2-1D34273CCE8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14675" y="2841640"/>
            <a:ext cx="6229349" cy="28575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4384510"/>
      </p:ext>
    </p:extLst>
  </p:cSld>
  <p:clrMapOvr>
    <a:masterClrMapping/>
  </p:clrMapOvr>
  <mc:AlternateContent xmlns:mc="http://schemas.openxmlformats.org/markup-compatibility/2006" xmlns:p14="http://schemas.microsoft.com/office/powerpoint/2010/main">
    <mc:Choice Requires="p14">
      <p:transition spd="slow" p14:dur="2000" advTm="28840"/>
    </mc:Choice>
    <mc:Fallback xmlns="">
      <p:transition spd="slow" advTm="2884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6468087" y="1877363"/>
            <a:ext cx="4412241"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40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الخاصية الأولى: الحاسوب هو أداة ارتكابها :</a:t>
            </a:r>
            <a:endParaRPr lang="en-US" sz="4000" dirty="0">
              <a:solidFill>
                <a:schemeClr val="tx1"/>
              </a:solidFill>
              <a:latin typeface="Times New Roman" panose="02020603050405020304" pitchFamily="18" charset="0"/>
              <a:ea typeface="Times New Roman" panose="02020603050405020304" pitchFamily="18" charset="0"/>
            </a:endParaRPr>
          </a:p>
        </p:txBody>
      </p:sp>
      <p:pic>
        <p:nvPicPr>
          <p:cNvPr id="11268" name="Picture 4" descr="شبكة الاتصال Png ، المتجهات ، PSD ، قصاصة فنية , تحميل مجاني ...">
            <a:extLst>
              <a:ext uri="{FF2B5EF4-FFF2-40B4-BE49-F238E27FC236}">
                <a16:creationId xmlns:a16="http://schemas.microsoft.com/office/drawing/2014/main" id="{3189853C-4202-4029-AFE0-5516FD1BFDD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52429" y="1633235"/>
            <a:ext cx="4930400" cy="37344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00573027"/>
      </p:ext>
    </p:extLst>
  </p:cSld>
  <p:clrMapOvr>
    <a:masterClrMapping/>
  </p:clrMapOvr>
  <mc:AlternateContent xmlns:mc="http://schemas.openxmlformats.org/markup-compatibility/2006" xmlns:p14="http://schemas.microsoft.com/office/powerpoint/2010/main">
    <mc:Choice Requires="p14">
      <p:transition spd="slow" p14:dur="2000" advTm="57814"/>
    </mc:Choice>
    <mc:Fallback xmlns="">
      <p:transition spd="slow" advTm="5781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772125" y="2115918"/>
            <a:ext cx="4412241"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40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الخاصية الثانية : ترتكب بواسطة الإنترنت :</a:t>
            </a:r>
            <a:endParaRPr lang="en-US" sz="3600" dirty="0">
              <a:solidFill>
                <a:schemeClr val="tx1"/>
              </a:solidFill>
              <a:latin typeface="Times New Roman" panose="02020603050405020304" pitchFamily="18" charset="0"/>
              <a:ea typeface="Times New Roman" panose="02020603050405020304" pitchFamily="18" charset="0"/>
            </a:endParaRPr>
          </a:p>
        </p:txBody>
      </p:sp>
      <p:pic>
        <p:nvPicPr>
          <p:cNvPr id="9218" name="Picture 2" descr="13 ألف جريمة إلكترونية في الاردن بـ 2021 | موقع عمان نت">
            <a:extLst>
              <a:ext uri="{FF2B5EF4-FFF2-40B4-BE49-F238E27FC236}">
                <a16:creationId xmlns:a16="http://schemas.microsoft.com/office/drawing/2014/main" id="{AB795B4A-C619-4610-8BCE-E155E214DC2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86550" y="2000249"/>
            <a:ext cx="4319994" cy="285750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a:extLst/>
        </p:spPr>
      </p:pic>
    </p:spTree>
    <p:custDataLst>
      <p:tags r:id="rId1"/>
    </p:custDataLst>
    <p:extLst>
      <p:ext uri="{BB962C8B-B14F-4D97-AF65-F5344CB8AC3E}">
        <p14:creationId xmlns:p14="http://schemas.microsoft.com/office/powerpoint/2010/main" val="1925871536"/>
      </p:ext>
    </p:extLst>
  </p:cSld>
  <p:clrMapOvr>
    <a:masterClrMapping/>
  </p:clrMapOvr>
  <mc:AlternateContent xmlns:mc="http://schemas.openxmlformats.org/markup-compatibility/2006" xmlns:p14="http://schemas.microsoft.com/office/powerpoint/2010/main">
    <mc:Choice Requires="p14">
      <p:transition spd="slow" p14:dur="2000" advTm="57814"/>
    </mc:Choice>
    <mc:Fallback xmlns="">
      <p:transition spd="slow" advTm="5781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5812203" y="1544418"/>
            <a:ext cx="5050766" cy="361813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36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الخاصية الثالثة : المجرم المعلوماتي عبر الإنترنت يختلف عن المعلوماتي عبر الحاسوب :</a:t>
            </a:r>
            <a:endParaRPr lang="en-US" sz="3200" dirty="0">
              <a:solidFill>
                <a:schemeClr val="tx1"/>
              </a:solidFill>
              <a:latin typeface="Times New Roman" panose="02020603050405020304" pitchFamily="18" charset="0"/>
              <a:ea typeface="Times New Roman" panose="02020603050405020304" pitchFamily="18" charset="0"/>
            </a:endParaRPr>
          </a:p>
        </p:txBody>
      </p:sp>
      <p:pic>
        <p:nvPicPr>
          <p:cNvPr id="11266" name="Picture 2" descr="القراصنة الإجرامي مع ملابس الكمبيوتر المحمول والسجن, لص, الإنترنت, الجاسوس  PNG وملف PSD للتحميل مجانا">
            <a:extLst>
              <a:ext uri="{FF2B5EF4-FFF2-40B4-BE49-F238E27FC236}">
                <a16:creationId xmlns:a16="http://schemas.microsoft.com/office/drawing/2014/main" id="{5C1EAE3B-D297-41BA-AB29-5F464D86924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47778" y="1833559"/>
            <a:ext cx="4128422" cy="3190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27830538"/>
      </p:ext>
    </p:extLst>
  </p:cSld>
  <p:clrMapOvr>
    <a:masterClrMapping/>
  </p:clrMapOvr>
  <mc:AlternateContent xmlns:mc="http://schemas.openxmlformats.org/markup-compatibility/2006" xmlns:p14="http://schemas.microsoft.com/office/powerpoint/2010/main">
    <mc:Choice Requires="p14">
      <p:transition spd="slow" p14:dur="2000" advTm="57814"/>
    </mc:Choice>
    <mc:Fallback xmlns="">
      <p:transition spd="slow" advTm="5781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8019"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772125" y="2115918"/>
            <a:ext cx="4412241" cy="262615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36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الخاصية الرابعة: تتسم بالخطورة البالغة:</a:t>
            </a:r>
            <a:endParaRPr lang="en-US" sz="3200" dirty="0">
              <a:solidFill>
                <a:schemeClr val="tx1"/>
              </a:solidFill>
              <a:latin typeface="Times New Roman" panose="02020603050405020304" pitchFamily="18" charset="0"/>
              <a:ea typeface="Times New Roman" panose="02020603050405020304" pitchFamily="18" charset="0"/>
            </a:endParaRPr>
          </a:p>
        </p:txBody>
      </p:sp>
      <p:pic>
        <p:nvPicPr>
          <p:cNvPr id="10242" name="Picture 2" descr="خطوات الأمان الأساسية في استخدام الحاسوب والإنترنت | الموقع الرسمي للجيش  اللبناني">
            <a:extLst>
              <a:ext uri="{FF2B5EF4-FFF2-40B4-BE49-F238E27FC236}">
                <a16:creationId xmlns:a16="http://schemas.microsoft.com/office/drawing/2014/main" id="{97A42AA9-8A52-4CF7-B8C1-0187A751288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881869" y="2115918"/>
            <a:ext cx="4252856" cy="285593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6620351"/>
      </p:ext>
    </p:extLst>
  </p:cSld>
  <p:clrMapOvr>
    <a:masterClrMapping/>
  </p:clrMapOvr>
  <mc:AlternateContent xmlns:mc="http://schemas.openxmlformats.org/markup-compatibility/2006" xmlns:p14="http://schemas.microsoft.com/office/powerpoint/2010/main">
    <mc:Choice Requires="p14">
      <p:transition spd="slow" p14:dur="2000" advTm="57814"/>
    </mc:Choice>
    <mc:Fallback xmlns="">
      <p:transition spd="slow" advTm="5781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6705433" y="2091830"/>
            <a:ext cx="4272261" cy="2554545"/>
          </a:xfrm>
          <a:prstGeom prst="rect">
            <a:avLst/>
          </a:prstGeom>
          <a:solidFill>
            <a:schemeClr val="bg1"/>
          </a:solidFill>
        </p:spPr>
        <p:txBody>
          <a:bodyPr wrap="square" rtlCol="0">
            <a:spAutoFit/>
          </a:bodyPr>
          <a:lstStyle/>
          <a:p>
            <a:pPr algn="just" rtl="1"/>
            <a:r>
              <a:rPr lang="en-US" sz="3200" b="1" dirty="0">
                <a:latin typeface="Calibri" panose="020F0502020204030204" pitchFamily="34" charset="0"/>
                <a:ea typeface="Times New Roman" panose="02020603050405020304" pitchFamily="18" charset="0"/>
              </a:rPr>
              <a:t> </a:t>
            </a:r>
            <a:r>
              <a:rPr lang="ar-IQ" sz="3200" b="1" dirty="0">
                <a:latin typeface="Calibri" panose="020F0502020204030204" pitchFamily="34" charset="0"/>
                <a:ea typeface="Times New Roman" panose="02020603050405020304" pitchFamily="18" charset="0"/>
              </a:rPr>
              <a:t>والجرائم الناشئة عن الاستخدام غير المشروع للإنترنت يمكن تقسيمها إلي </a:t>
            </a:r>
            <a:r>
              <a:rPr lang="ar-IQ" sz="3200" b="1" dirty="0">
                <a:solidFill>
                  <a:srgbClr val="FF0000"/>
                </a:solidFill>
                <a:latin typeface="Calibri" panose="020F0502020204030204" pitchFamily="34" charset="0"/>
                <a:ea typeface="Times New Roman" panose="02020603050405020304" pitchFamily="18" charset="0"/>
              </a:rPr>
              <a:t>فئتين</a:t>
            </a:r>
            <a:r>
              <a:rPr lang="ar-IQ" sz="3200" b="1" dirty="0">
                <a:latin typeface="Calibri" panose="020F0502020204030204" pitchFamily="34" charset="0"/>
                <a:ea typeface="Times New Roman" panose="02020603050405020304" pitchFamily="18" charset="0"/>
              </a:rPr>
              <a:t> من الجرائم على النحو التالي:</a:t>
            </a:r>
            <a:endParaRPr lang="en-US" sz="2800" b="1" dirty="0">
              <a:latin typeface="Times New Roman" panose="02020603050405020304" pitchFamily="18" charset="0"/>
              <a:ea typeface="Times New Roman" panose="02020603050405020304" pitchFamily="18" charset="0"/>
            </a:endParaRPr>
          </a:p>
        </p:txBody>
      </p:sp>
      <p:pic>
        <p:nvPicPr>
          <p:cNvPr id="12290" name="Picture 2" descr="القراصنة مع عنصر الكمبيوتر Png, جريمة, مجرم, كارتون PNG والمتجهات للتحميل  مجانا">
            <a:extLst>
              <a:ext uri="{FF2B5EF4-FFF2-40B4-BE49-F238E27FC236}">
                <a16:creationId xmlns:a16="http://schemas.microsoft.com/office/drawing/2014/main" id="{BBAD5AE6-F0A3-4966-9AAE-F2ED8A6558D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85996" y="1585181"/>
            <a:ext cx="4272262" cy="356784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1545610"/>
      </p:ext>
    </p:extLst>
  </p:cSld>
  <p:clrMapOvr>
    <a:masterClrMapping/>
  </p:clrMapOvr>
  <mc:AlternateContent xmlns:mc="http://schemas.openxmlformats.org/markup-compatibility/2006" xmlns:p14="http://schemas.microsoft.com/office/powerpoint/2010/main">
    <mc:Choice Requires="p14">
      <p:transition spd="slow" p14:dur="2000" advTm="200505"/>
    </mc:Choice>
    <mc:Fallback xmlns="">
      <p:transition spd="slow" advTm="20050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533650" y="1585181"/>
            <a:ext cx="8529769" cy="1569660"/>
          </a:xfrm>
          <a:prstGeom prst="rect">
            <a:avLst/>
          </a:prstGeom>
          <a:solidFill>
            <a:schemeClr val="bg1"/>
          </a:solidFill>
        </p:spPr>
        <p:txBody>
          <a:bodyPr wrap="square" rtlCol="0">
            <a:spAutoFit/>
          </a:bodyPr>
          <a:lstStyle/>
          <a:p>
            <a:pPr algn="just" rtl="1"/>
            <a:r>
              <a:rPr lang="ar-IQ"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ويوجد تقسيم آخر لجرائم الإنترنت إلي قسمين :</a:t>
            </a:r>
            <a:endParaRPr lang="ar-EG"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endParaRPr>
          </a:p>
          <a:p>
            <a:pPr algn="just" rtl="1"/>
            <a:r>
              <a:rPr lang="ar-IQ" sz="2400" b="1" dirty="0">
                <a:latin typeface="Times New Roman" panose="02020603050405020304" pitchFamily="18" charset="0"/>
                <a:ea typeface="Times New Roman" panose="02020603050405020304" pitchFamily="18" charset="0"/>
                <a:cs typeface="Calibri" panose="020F0502020204030204" pitchFamily="34" charset="0"/>
              </a:rPr>
              <a:t> أولهما: عندما تكون شبكة الإنترنت هي هدف الجريمة :</a:t>
            </a:r>
            <a:r>
              <a:rPr lang="ar-IQ" sz="2400" dirty="0">
                <a:latin typeface="Times New Roman" panose="02020603050405020304" pitchFamily="18" charset="0"/>
                <a:ea typeface="Times New Roman" panose="02020603050405020304" pitchFamily="18" charset="0"/>
                <a:cs typeface="Calibri" panose="020F0502020204030204" pitchFamily="34" charset="0"/>
              </a:rPr>
              <a:t> </a:t>
            </a:r>
            <a:endParaRPr lang="en-US" sz="2400" dirty="0">
              <a:latin typeface="Times New Roman" panose="02020603050405020304" pitchFamily="18" charset="0"/>
              <a:ea typeface="Times New Roman" panose="02020603050405020304" pitchFamily="18" charset="0"/>
            </a:endParaRPr>
          </a:p>
          <a:p>
            <a:pPr algn="just" rtl="1"/>
            <a:r>
              <a:rPr lang="ar-IQ" sz="2400" b="1" dirty="0">
                <a:latin typeface="Times New Roman" panose="02020603050405020304" pitchFamily="18" charset="0"/>
                <a:ea typeface="Times New Roman" panose="02020603050405020304" pitchFamily="18" charset="0"/>
                <a:cs typeface="Calibri" panose="020F0502020204030204" pitchFamily="34" charset="0"/>
              </a:rPr>
              <a:t>ثانيهما: عندما تكون شبكة الإنترنت هي الوسيلة المستخدمة في ارتكاب الجريمة:</a:t>
            </a:r>
            <a:endParaRPr lang="en-US" sz="2400" dirty="0">
              <a:latin typeface="Times New Roman" panose="02020603050405020304" pitchFamily="18" charset="0"/>
              <a:ea typeface="Times New Roman" panose="02020603050405020304" pitchFamily="18" charset="0"/>
            </a:endParaRPr>
          </a:p>
          <a:p>
            <a:pPr algn="just" rtl="1"/>
            <a:endParaRPr lang="en-US" sz="2400" dirty="0">
              <a:latin typeface="Times New Roman" panose="02020603050405020304" pitchFamily="18" charset="0"/>
              <a:ea typeface="Times New Roman" panose="02020603050405020304" pitchFamily="18" charset="0"/>
            </a:endParaRPr>
          </a:p>
        </p:txBody>
      </p:sp>
      <p:pic>
        <p:nvPicPr>
          <p:cNvPr id="14338" name="Picture 2" descr="القراصنة مع الكمبيوتر المحمول في اللفة, جريمة, مجرم, كارتون PNG والمتجهات  للتحميل مجانا">
            <a:extLst>
              <a:ext uri="{FF2B5EF4-FFF2-40B4-BE49-F238E27FC236}">
                <a16:creationId xmlns:a16="http://schemas.microsoft.com/office/drawing/2014/main" id="{015B003A-B05A-4DA0-9A6A-6E2C11404E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0530" y="3035086"/>
            <a:ext cx="3000218" cy="244178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spTree>
    <p:custDataLst>
      <p:tags r:id="rId1"/>
    </p:custDataLst>
    <p:extLst>
      <p:ext uri="{BB962C8B-B14F-4D97-AF65-F5344CB8AC3E}">
        <p14:creationId xmlns:p14="http://schemas.microsoft.com/office/powerpoint/2010/main" val="283806016"/>
      </p:ext>
    </p:extLst>
  </p:cSld>
  <p:clrMapOvr>
    <a:masterClrMapping/>
  </p:clrMapOvr>
  <mc:AlternateContent xmlns:mc="http://schemas.openxmlformats.org/markup-compatibility/2006" xmlns:p14="http://schemas.microsoft.com/office/powerpoint/2010/main">
    <mc:Choice Requires="p14">
      <p:transition spd="slow" p14:dur="2000" advTm="140994"/>
    </mc:Choice>
    <mc:Fallback xmlns="">
      <p:transition spd="slow" advTm="1409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333200" y="2547707"/>
            <a:ext cx="8529769" cy="1569660"/>
          </a:xfrm>
          <a:prstGeom prst="rect">
            <a:avLst/>
          </a:prstGeom>
          <a:solidFill>
            <a:schemeClr val="bg1"/>
          </a:solidFill>
        </p:spPr>
        <p:txBody>
          <a:bodyPr wrap="square" rtlCol="0">
            <a:spAutoFit/>
          </a:bodyPr>
          <a:lstStyle/>
          <a:p>
            <a:pPr lvl="0" algn="just" rtl="1"/>
            <a:r>
              <a:rPr lang="ar-IQ" sz="2400" b="1" dirty="0">
                <a:latin typeface="Times New Roman" panose="02020603050405020304" pitchFamily="18" charset="0"/>
                <a:ea typeface="Times New Roman" panose="02020603050405020304" pitchFamily="18" charset="0"/>
                <a:cs typeface="Calibri" panose="020F0502020204030204" pitchFamily="34" charset="0"/>
              </a:rPr>
              <a:t> فشبكة الإنترنت - بوصفها نتاج المعلوماتية - كأداة للربط والاتصال مختلف شعوب العالم، </a:t>
            </a:r>
            <a:r>
              <a:rPr lang="ar-IQ" sz="2400" b="1"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تشكل أداة لارتكاب الجريمة، أو تكون محلا لها</a:t>
            </a:r>
            <a:r>
              <a:rPr lang="ar-IQ" sz="2400" b="1" dirty="0">
                <a:highlight>
                  <a:srgbClr val="FFFF00"/>
                </a:highlight>
                <a:latin typeface="Times New Roman" panose="02020603050405020304" pitchFamily="18" charset="0"/>
                <a:ea typeface="Times New Roman" panose="02020603050405020304" pitchFamily="18" charset="0"/>
                <a:cs typeface="Calibri" panose="020F0502020204030204" pitchFamily="34" charset="0"/>
              </a:rPr>
              <a:t>. </a:t>
            </a:r>
            <a:r>
              <a:rPr lang="ar-IQ" sz="2400" b="1" dirty="0">
                <a:latin typeface="Times New Roman" panose="02020603050405020304" pitchFamily="18" charset="0"/>
                <a:ea typeface="Times New Roman" panose="02020603050405020304" pitchFamily="18" charset="0"/>
                <a:cs typeface="Calibri" panose="020F0502020204030204" pitchFamily="34" charset="0"/>
              </a:rPr>
              <a:t>وذلك بإساءة استخدامها، واستغلالها علي نحو غير مشروع، مثل الاستخدامات غير المشروعة للبريد الإلكتروني.</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2474707927"/>
      </p:ext>
    </p:extLst>
  </p:cSld>
  <p:clrMapOvr>
    <a:masterClrMapping/>
  </p:clrMapOvr>
  <mc:AlternateContent xmlns:mc="http://schemas.openxmlformats.org/markup-compatibility/2006" xmlns:p14="http://schemas.microsoft.com/office/powerpoint/2010/main">
    <mc:Choice Requires="p14">
      <p:transition spd="slow" p14:dur="2000" advTm="140994"/>
    </mc:Choice>
    <mc:Fallback xmlns="">
      <p:transition spd="slow" advTm="1409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770094" y="2019744"/>
            <a:ext cx="8095130"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a:t>
            </a:r>
            <a:r>
              <a:rPr kumimoji="0" lang="ar-EG" sz="40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لث</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6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حجم الجريمة السيبرانية</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1612900966"/>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801859" y="500900"/>
            <a:ext cx="97465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81914" y="-372928"/>
            <a:ext cx="2000204"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47468" y="952843"/>
            <a:ext cx="4055325"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9668" y="1285191"/>
            <a:ext cx="918027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8684" y="6043914"/>
            <a:ext cx="2129093"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56426" y="6311380"/>
            <a:ext cx="1846368"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039668" y="2166637"/>
            <a:ext cx="9023749" cy="2176750"/>
          </a:xfrm>
          <a:prstGeom prst="rect">
            <a:avLst/>
          </a:prstGeom>
          <a:noFill/>
        </p:spPr>
        <p:txBody>
          <a:bodyPr wrap="square" rtlCol="0">
            <a:spAutoFit/>
          </a:bodyPr>
          <a:lstStyle/>
          <a:p>
            <a:pPr lvl="0" algn="just" rtl="1">
              <a:lnSpc>
                <a:spcPct val="107000"/>
              </a:lnSpc>
              <a:spcAft>
                <a:spcPts val="500"/>
              </a:spcAft>
              <a:defRPr/>
            </a:pPr>
            <a:r>
              <a:rPr lang="ar-IQ" sz="3200" dirty="0">
                <a:ea typeface="Calibri" panose="020F0502020204030204" pitchFamily="34" charset="0"/>
                <a:cs typeface="Calibri" panose="020F0502020204030204" pitchFamily="34" charset="0"/>
              </a:rPr>
              <a:t>ولدى الحديث عن واقع ونطاق ظاهرة الجرائم السيبرانية يتعين ابتداء أن ندرك أنه </a:t>
            </a:r>
            <a:r>
              <a:rPr lang="ar-IQ" sz="3200" dirty="0">
                <a:highlight>
                  <a:srgbClr val="FFFF00"/>
                </a:highlight>
                <a:ea typeface="Calibri" panose="020F0502020204030204" pitchFamily="34" charset="0"/>
                <a:cs typeface="Calibri" panose="020F0502020204030204" pitchFamily="34" charset="0"/>
              </a:rPr>
              <a:t>ليس ثمة دراسات إحصائية شاملة،</a:t>
            </a:r>
            <a:r>
              <a:rPr lang="ar-IQ" sz="3200" dirty="0">
                <a:ea typeface="Calibri" panose="020F0502020204030204" pitchFamily="34" charset="0"/>
                <a:cs typeface="Calibri" panose="020F0502020204030204" pitchFamily="34" charset="0"/>
              </a:rPr>
              <a:t> وليس ثمة أكثر من تقديرات تتباین دقتها تبعا لقدرة الجهات القائمة على إنجاز مثل هذه الدراسات ومدى موضوعيتها</a:t>
            </a:r>
            <a:r>
              <a:rPr lang="ar-EG" sz="3200" dirty="0">
                <a:ea typeface="Calibri" panose="020F0502020204030204" pitchFamily="34" charset="0"/>
                <a:cs typeface="Calibri" panose="020F0502020204030204" pitchFamily="34" charset="0"/>
              </a:rPr>
              <a:t>.</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8188973"/>
      </p:ext>
    </p:extLst>
  </p:cSld>
  <p:clrMapOvr>
    <a:masterClrMapping/>
  </p:clrMapOvr>
  <mc:AlternateContent xmlns:mc="http://schemas.openxmlformats.org/markup-compatibility/2006" xmlns:p14="http://schemas.microsoft.com/office/powerpoint/2010/main">
    <mc:Choice Requires="p14">
      <p:transition spd="slow" p14:dur="2000" advTm="29233"/>
    </mc:Choice>
    <mc:Fallback xmlns="">
      <p:transition spd="slow" advTm="2923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0" name="Rounded Rectangle 12">
            <a:extLst>
              <a:ext uri="{FF2B5EF4-FFF2-40B4-BE49-F238E27FC236}">
                <a16:creationId xmlns:a16="http://schemas.microsoft.com/office/drawing/2014/main" id="{76CA4460-BF43-4717-9FCA-D760D021785D}"/>
              </a:ext>
            </a:extLst>
          </p:cNvPr>
          <p:cNvSpPr/>
          <p:nvPr/>
        </p:nvSpPr>
        <p:spPr>
          <a:xfrm>
            <a:off x="2661500" y="2333449"/>
            <a:ext cx="7616588" cy="219110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IQ" sz="28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وعلي الرغم من عدم وجود إحصائيات دقيقة في الوطن العربي بالنسبة للجرائم السيبرانية، إلا أن هذا لا ينفي وجودها وانتشارها وخطورتها. </a:t>
            </a:r>
            <a:endParaRPr lang="en-US" sz="28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99198822"/>
      </p:ext>
    </p:extLst>
  </p:cSld>
  <p:clrMapOvr>
    <a:masterClrMapping/>
  </p:clrMapOvr>
  <mc:AlternateContent xmlns:mc="http://schemas.openxmlformats.org/markup-compatibility/2006" xmlns:p14="http://schemas.microsoft.com/office/powerpoint/2010/main">
    <mc:Choice Requires="p14">
      <p:transition spd="slow" p14:dur="2000" advTm="63451"/>
    </mc:Choice>
    <mc:Fallback xmlns="">
      <p:transition spd="slow" advTm="634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EEE8E62A-5B97-4258-A080-2D53E1CF75FE}"/>
              </a:ext>
            </a:extLst>
          </p:cNvPr>
          <p:cNvSpPr/>
          <p:nvPr/>
        </p:nvSpPr>
        <p:spPr>
          <a:xfrm>
            <a:off x="7345508" y="2419381"/>
            <a:ext cx="3240413" cy="20192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و ترجع صعوبة تقدير حجم الجريمة السيبرانية إلي عدة أسباب هي:</a:t>
            </a:r>
            <a:r>
              <a:rPr lang="ar-IQ" sz="2800" dirty="0">
                <a:latin typeface="Times New Roman" panose="02020603050405020304" pitchFamily="18" charset="0"/>
                <a:ea typeface="Times New Roman" panose="02020603050405020304" pitchFamily="18" charset="0"/>
                <a:cs typeface="Calibri" panose="020F0502020204030204" pitchFamily="34" charset="0"/>
              </a:rPr>
              <a:t> </a:t>
            </a:r>
            <a:endParaRPr lang="en-US" sz="2800" dirty="0"/>
          </a:p>
        </p:txBody>
      </p:sp>
      <p:pic>
        <p:nvPicPr>
          <p:cNvPr id="15364" name="Picture 4" descr="You are currently viewing الجرائم الإلكترونية: التعريف والأنواع والأمثلة وطرق الحماية منها">
            <a:extLst>
              <a:ext uri="{FF2B5EF4-FFF2-40B4-BE49-F238E27FC236}">
                <a16:creationId xmlns:a16="http://schemas.microsoft.com/office/drawing/2014/main" id="{675A17B9-4F0F-4953-83F7-7BF4DCDDEA2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50130" y="2028127"/>
            <a:ext cx="4410075" cy="304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97141127"/>
      </p:ext>
    </p:extLst>
  </p:cSld>
  <p:clrMapOvr>
    <a:masterClrMapping/>
  </p:clrMapOvr>
  <mc:AlternateContent xmlns:mc="http://schemas.openxmlformats.org/markup-compatibility/2006" xmlns:p14="http://schemas.microsoft.com/office/powerpoint/2010/main">
    <mc:Choice Requires="p14">
      <p:transition spd="slow" p14:dur="2000" advTm="111508"/>
    </mc:Choice>
    <mc:Fallback xmlns="">
      <p:transition spd="slow" advTm="1115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2665CF9D-9CAA-4B70-BFFA-D835376DE4D7}"/>
              </a:ext>
            </a:extLst>
          </p:cNvPr>
          <p:cNvSpPr/>
          <p:nvPr/>
        </p:nvSpPr>
        <p:spPr>
          <a:xfrm>
            <a:off x="2075359" y="3289955"/>
            <a:ext cx="3580723" cy="2194028"/>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800" dirty="0">
                <a:ea typeface="Calibri" panose="020F0502020204030204" pitchFamily="34" charset="0"/>
                <a:cs typeface="Calibri" panose="020F0502020204030204" pitchFamily="34" charset="0"/>
              </a:rPr>
              <a:t> أولا: هناك فئة قليلة من الجرائم التي تصل إلي علم السلطات</a:t>
            </a:r>
            <a:r>
              <a:rPr lang="en-US" sz="2800" dirty="0">
                <a:ea typeface="Calibri" panose="020F0502020204030204" pitchFamily="34" charset="0"/>
                <a:cs typeface="Calibri" panose="020F0502020204030204" pitchFamily="34" charset="0"/>
              </a:rPr>
              <a:t>.</a:t>
            </a:r>
            <a:endParaRPr lang="en-US" sz="2800" dirty="0">
              <a:solidFill>
                <a:prstClr val="white"/>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450901298"/>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1932945" y="2166637"/>
            <a:ext cx="4019009" cy="334651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defRPr/>
            </a:pPr>
            <a:r>
              <a:rPr lang="ar-IQ" sz="2800" dirty="0">
                <a:ea typeface="Calibri" panose="020F0502020204030204" pitchFamily="34" charset="0"/>
                <a:cs typeface="Calibri" panose="020F0502020204030204" pitchFamily="34" charset="0"/>
              </a:rPr>
              <a:t>ثانيا : التكنولوجيا المعقدة لقدرة التخزين العالية والمدمجة في الحاسوب والسرعة التي يعمل بها  من خلال إتصاله بالإنترنت، يؤكد كل ذلك صعوبة إمكان اكتشاف جرائم السيبرانية.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74916955"/>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1932945" y="1498862"/>
            <a:ext cx="5158577" cy="401429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a:latin typeface="Times New Roman" panose="02020603050405020304" pitchFamily="18" charset="0"/>
                <a:ea typeface="Times New Roman" panose="02020603050405020304" pitchFamily="18" charset="0"/>
                <a:cs typeface="Calibri" panose="020F0502020204030204" pitchFamily="34" charset="0"/>
              </a:rPr>
              <a:t>رابعا: عدم وجود تعريف متفق عليه يقف عائقاً أمام الدراسات الإحصائية التي تهدف إلي بيان حجم هذه الجريمة، وكما أنه يخلق بدوره عقبة أخرى، إذ يجعل من المستحيل المقارنة بين الإحصائيات الصادرة عن الدول المختلفة؛ حيث إن تحديد ما يعد جريمة سيبرانية يختلف من دولة إلي أخري.</a:t>
            </a:r>
            <a:endParaRPr lang="en-US" sz="240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614652105"/>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189433" y="1899172"/>
            <a:ext cx="4656391" cy="352409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3200" dirty="0">
                <a:latin typeface="Times New Roman" panose="02020603050405020304" pitchFamily="18" charset="0"/>
                <a:ea typeface="Times New Roman" panose="02020603050405020304" pitchFamily="18" charset="0"/>
                <a:cs typeface="Calibri" panose="020F0502020204030204" pitchFamily="34" charset="0"/>
              </a:rPr>
              <a:t> خامسا: العديد من الضحايا ليس لديهم خطط بديلة رداً علي ما تحدثه الجرائم السيبرانية؛ وذلك لإحجام الضحايا عن التبليغ عن الجرائم السيبرانية بمجرد اكتشافهم لها.</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30234918"/>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189434" y="2856322"/>
            <a:ext cx="4324488" cy="256694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3200" dirty="0">
                <a:ea typeface="Calibri" panose="020F0502020204030204" pitchFamily="34" charset="0"/>
                <a:cs typeface="Calibri" panose="020F0502020204030204" pitchFamily="34" charset="0"/>
              </a:rPr>
              <a:t>سادسا: لا تمثــل إحصاءات الجريمة المسجلة لدى الشرطة أساسا سليما لإجراء مقارنات عبـر الوطنيـة</a:t>
            </a:r>
            <a:r>
              <a:rPr lang="ar-EG" sz="3200" dirty="0">
                <a:ea typeface="Calibri" panose="020F0502020204030204" pitchFamily="34" charset="0"/>
                <a:cs typeface="Calibri" panose="020F0502020204030204" pitchFamily="34" charset="0"/>
              </a:rPr>
              <a:t>.</a:t>
            </a: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908668982"/>
      </p:ext>
    </p:extLst>
  </p:cSld>
  <p:clrMapOvr>
    <a:masterClrMapping/>
  </p:clrMapOvr>
  <mc:AlternateContent xmlns:mc="http://schemas.openxmlformats.org/markup-compatibility/2006" xmlns:p14="http://schemas.microsoft.com/office/powerpoint/2010/main">
    <mc:Choice Requires="p14">
      <p:transition spd="slow" p14:dur="2000" advTm="84167"/>
    </mc:Choice>
    <mc:Fallback xmlns="">
      <p:transition spd="slow" advTm="8416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73D77FC-36FD-4F36-8EF0-C8AAB860E6A3}"/>
              </a:ext>
            </a:extLst>
          </p:cNvPr>
          <p:cNvSpPr txBox="1"/>
          <p:nvPr/>
        </p:nvSpPr>
        <p:spPr>
          <a:xfrm>
            <a:off x="2975811" y="1819140"/>
            <a:ext cx="7589904" cy="3108543"/>
          </a:xfrm>
          <a:prstGeom prst="rect">
            <a:avLst/>
          </a:prstGeom>
          <a:solidFill>
            <a:schemeClr val="bg1"/>
          </a:solidFill>
        </p:spPr>
        <p:txBody>
          <a:bodyPr wrap="square" rtlCol="0">
            <a:spAutoFit/>
          </a:bodyPr>
          <a:lstStyle/>
          <a:p>
            <a:pPr algn="just" rtl="1"/>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ar-IQ"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وخلاصة القول </a:t>
            </a:r>
            <a:r>
              <a:rPr lang="ar-IQ" sz="2800" b="1" dirty="0">
                <a:latin typeface="Times New Roman" panose="02020603050405020304" pitchFamily="18" charset="0"/>
                <a:ea typeface="Times New Roman" panose="02020603050405020304" pitchFamily="18" charset="0"/>
                <a:cs typeface="Calibri" panose="020F0502020204030204" pitchFamily="34" charset="0"/>
              </a:rPr>
              <a:t>إن الجرائم السيبرانية هي ظاهرة إجرامية تقرع أجراس الخطر لتنبه مجتمعنا عن حجم المخاطر و الخسائر التي يمكن أن تنجم عنها، وهي في </a:t>
            </a:r>
            <a:r>
              <a:rPr lang="ar-IQ" sz="2800" b="1" dirty="0">
                <a:highlight>
                  <a:srgbClr val="FFFF00"/>
                </a:highlight>
                <a:latin typeface="Times New Roman" panose="02020603050405020304" pitchFamily="18" charset="0"/>
                <a:ea typeface="Times New Roman" panose="02020603050405020304" pitchFamily="18" charset="0"/>
                <a:cs typeface="Calibri" panose="020F0502020204030204" pitchFamily="34" charset="0"/>
              </a:rPr>
              <a:t>تطور مستمر لا يتوقف</a:t>
            </a:r>
            <a:r>
              <a:rPr lang="ar-IQ" sz="2800" b="1" dirty="0">
                <a:latin typeface="Times New Roman" panose="02020603050405020304" pitchFamily="18" charset="0"/>
                <a:ea typeface="Times New Roman" panose="02020603050405020304" pitchFamily="18" charset="0"/>
                <a:cs typeface="Calibri" panose="020F0502020204030204" pitchFamily="34" charset="0"/>
              </a:rPr>
              <a:t>، ناهيك عن أنها جرائم ذكية تنشأ وتحدث في بيئة إلكترونية</a:t>
            </a:r>
            <a:r>
              <a:rPr lang="ar-EG" sz="2800" b="1" dirty="0">
                <a:latin typeface="Times New Roman" panose="02020603050405020304" pitchFamily="18" charset="0"/>
                <a:ea typeface="Times New Roman" panose="02020603050405020304" pitchFamily="18" charset="0"/>
                <a:cs typeface="Calibri" panose="020F0502020204030204" pitchFamily="34" charset="0"/>
              </a:rPr>
              <a:t>      </a:t>
            </a:r>
            <a:r>
              <a:rPr lang="ar-IQ" sz="2800" b="1" dirty="0">
                <a:latin typeface="Times New Roman" panose="02020603050405020304" pitchFamily="18" charset="0"/>
                <a:ea typeface="Times New Roman" panose="02020603050405020304" pitchFamily="18" charset="0"/>
                <a:cs typeface="Calibri" panose="020F0502020204030204" pitchFamily="34" charset="0"/>
              </a:rPr>
              <a:t> أو بمعني أدق رقمية، يقترفها أشخاص مرتفعو الذكاء ويمتلكون أدوات المعرفة التقنية ، مما يسبب خسائر للمجتمع ككل علي المستويات الاقتصادية والاجتماعية، والثقافية، والأمنية .</a:t>
            </a:r>
            <a:endParaRPr lang="en-US" sz="2800" b="1" dirty="0">
              <a:ea typeface="Calibri" panose="020F0502020204030204" pitchFamily="34" charset="0"/>
              <a:cs typeface="Calibri" panose="020F0502020204030204" pitchFamily="34" charset="0"/>
            </a:endParaRPr>
          </a:p>
        </p:txBody>
      </p:sp>
    </p:spTree>
    <p:custDataLst>
      <p:tags r:id="rId1"/>
    </p:custDataLst>
    <p:extLst>
      <p:ext uri="{BB962C8B-B14F-4D97-AF65-F5344CB8AC3E}">
        <p14:creationId xmlns:p14="http://schemas.microsoft.com/office/powerpoint/2010/main" val="3842307413"/>
      </p:ext>
    </p:extLst>
  </p:cSld>
  <p:clrMapOvr>
    <a:masterClrMapping/>
  </p:clrMapOvr>
  <mc:AlternateContent xmlns:mc="http://schemas.openxmlformats.org/markup-compatibility/2006" xmlns:p14="http://schemas.microsoft.com/office/powerpoint/2010/main">
    <mc:Choice Requires="p14">
      <p:transition spd="slow" p14:dur="2000" advTm="209345"/>
    </mc:Choice>
    <mc:Fallback xmlns="">
      <p:transition spd="slow" advTm="20934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770094" y="2019744"/>
            <a:ext cx="8095130"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لثانية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mc:AlternateContent xmlns:mc="http://schemas.openxmlformats.org/markup-compatibility/2006" xmlns:p14="http://schemas.microsoft.com/office/powerpoint/2010/main">
    <mc:Choice Requires="p14">
      <p:transition spd="slow" p14:dur="2000" advTm="32815"/>
    </mc:Choice>
    <mc:Fallback xmlns="">
      <p:transition spd="slow" advTm="3281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5.7"/>
</p:tagLst>
</file>

<file path=ppt/tags/tag18.xml><?xml version="1.0" encoding="utf-8"?>
<p:tagLst xmlns:a="http://schemas.openxmlformats.org/drawingml/2006/main" xmlns:r="http://schemas.openxmlformats.org/officeDocument/2006/relationships" xmlns:p="http://schemas.openxmlformats.org/presentationml/2006/main">
  <p:tag name="TIMING" val="|5.7"/>
</p:tagLst>
</file>

<file path=ppt/tags/tag19.xml><?xml version="1.0" encoding="utf-8"?>
<p:tagLst xmlns:a="http://schemas.openxmlformats.org/drawingml/2006/main" xmlns:r="http://schemas.openxmlformats.org/officeDocument/2006/relationships" xmlns:p="http://schemas.openxmlformats.org/presentationml/2006/main">
  <p:tag name="TIMING" val="|5.7"/>
</p:tagLst>
</file>

<file path=ppt/tags/tag20.xml><?xml version="1.0" encoding="utf-8"?>
<p:tagLst xmlns:a="http://schemas.openxmlformats.org/drawingml/2006/main" xmlns:r="http://schemas.openxmlformats.org/officeDocument/2006/relationships" xmlns:p="http://schemas.openxmlformats.org/presentationml/2006/main">
  <p:tag name="TIMING" val="|5.7"/>
</p:tagLst>
</file>

<file path=ppt/tags/tag21.xml><?xml version="1.0" encoding="utf-8"?>
<p:tagLst xmlns:a="http://schemas.openxmlformats.org/drawingml/2006/main" xmlns:r="http://schemas.openxmlformats.org/officeDocument/2006/relationships" xmlns:p="http://schemas.openxmlformats.org/presentationml/2006/main">
  <p:tag name="TIMING" val="|5.7"/>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2736</TotalTime>
  <Words>1254</Words>
  <Application>Microsoft Office PowerPoint</Application>
  <PresentationFormat>Widescreen</PresentationFormat>
  <Paragraphs>252</Paragraphs>
  <Slides>47</Slides>
  <Notes>46</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47</vt:i4>
      </vt:variant>
    </vt:vector>
  </HeadingPairs>
  <TitlesOfParts>
    <vt:vector size="57" baseType="lpstr">
      <vt:lpstr>Arial</vt:lpstr>
      <vt:lpstr>Calibri</vt:lpstr>
      <vt:lpstr>Calibri Light</vt:lpstr>
      <vt:lpstr>Cascadia Code</vt:lpstr>
      <vt:lpstr>Glory</vt:lpstr>
      <vt:lpstr>Helvetica</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152</cp:revision>
  <dcterms:created xsi:type="dcterms:W3CDTF">2023-05-24T11:04:12Z</dcterms:created>
  <dcterms:modified xsi:type="dcterms:W3CDTF">2023-06-23T16:46:40Z</dcterms:modified>
</cp:coreProperties>
</file>