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6"/>
  </p:notesMasterIdLst>
  <p:sldIdLst>
    <p:sldId id="303" r:id="rId3"/>
    <p:sldId id="547" r:id="rId4"/>
    <p:sldId id="481" r:id="rId5"/>
    <p:sldId id="565" r:id="rId6"/>
    <p:sldId id="563" r:id="rId7"/>
    <p:sldId id="560" r:id="rId8"/>
    <p:sldId id="558" r:id="rId9"/>
    <p:sldId id="557" r:id="rId10"/>
    <p:sldId id="556" r:id="rId11"/>
    <p:sldId id="571" r:id="rId12"/>
    <p:sldId id="570" r:id="rId13"/>
    <p:sldId id="553" r:id="rId14"/>
    <p:sldId id="552" r:id="rId15"/>
    <p:sldId id="551" r:id="rId16"/>
    <p:sldId id="550" r:id="rId17"/>
    <p:sldId id="548" r:id="rId18"/>
    <p:sldId id="549" r:id="rId19"/>
    <p:sldId id="545" r:id="rId20"/>
    <p:sldId id="582" r:id="rId21"/>
    <p:sldId id="581" r:id="rId22"/>
    <p:sldId id="580" r:id="rId23"/>
    <p:sldId id="579" r:id="rId24"/>
    <p:sldId id="578" r:id="rId25"/>
    <p:sldId id="576" r:id="rId26"/>
    <p:sldId id="566" r:id="rId27"/>
    <p:sldId id="575" r:id="rId28"/>
    <p:sldId id="574" r:id="rId29"/>
    <p:sldId id="583" r:id="rId30"/>
    <p:sldId id="584" r:id="rId31"/>
    <p:sldId id="573" r:id="rId32"/>
    <p:sldId id="572" r:id="rId33"/>
    <p:sldId id="544" r:id="rId34"/>
    <p:sldId id="542" r:id="rId35"/>
    <p:sldId id="541" r:id="rId36"/>
    <p:sldId id="536" r:id="rId37"/>
    <p:sldId id="535" r:id="rId38"/>
    <p:sldId id="531" r:id="rId39"/>
    <p:sldId id="530" r:id="rId40"/>
    <p:sldId id="529" r:id="rId41"/>
    <p:sldId id="528" r:id="rId42"/>
    <p:sldId id="527" r:id="rId43"/>
    <p:sldId id="52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7"/>
            <p14:sldId id="481"/>
            <p14:sldId id="565"/>
            <p14:sldId id="563"/>
            <p14:sldId id="560"/>
            <p14:sldId id="558"/>
            <p14:sldId id="557"/>
            <p14:sldId id="556"/>
            <p14:sldId id="571"/>
            <p14:sldId id="570"/>
            <p14:sldId id="553"/>
            <p14:sldId id="552"/>
            <p14:sldId id="551"/>
            <p14:sldId id="550"/>
            <p14:sldId id="548"/>
            <p14:sldId id="549"/>
            <p14:sldId id="545"/>
            <p14:sldId id="582"/>
            <p14:sldId id="581"/>
            <p14:sldId id="580"/>
            <p14:sldId id="579"/>
            <p14:sldId id="578"/>
            <p14:sldId id="576"/>
            <p14:sldId id="566"/>
            <p14:sldId id="575"/>
            <p14:sldId id="574"/>
            <p14:sldId id="583"/>
            <p14:sldId id="584"/>
            <p14:sldId id="573"/>
            <p14:sldId id="572"/>
            <p14:sldId id="544"/>
            <p14:sldId id="542"/>
            <p14:sldId id="541"/>
            <p14:sldId id="536"/>
            <p14:sldId id="535"/>
            <p14:sldId id="531"/>
            <p14:sldId id="530"/>
            <p14:sldId id="529"/>
            <p14:sldId id="528"/>
            <p14:sldId id="527"/>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45" autoAdjust="0"/>
    <p:restoredTop sz="93738" autoAdjust="0"/>
  </p:normalViewPr>
  <p:slideViewPr>
    <p:cSldViewPr snapToGrid="0">
      <p:cViewPr>
        <p:scale>
          <a:sx n="90" d="100"/>
          <a:sy n="90" d="100"/>
        </p:scale>
        <p:origin x="451"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832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4459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27137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49126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05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7545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38749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1511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1100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94076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40352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97037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44918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201116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062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357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005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5125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736537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8" Type="http://schemas.openxmlformats.org/officeDocument/2006/relationships/image" Target="../media/image49.jpg"/><Relationship Id="rId3" Type="http://schemas.openxmlformats.org/officeDocument/2006/relationships/image" Target="../media/image46.png"/><Relationship Id="rId7" Type="http://schemas.openxmlformats.org/officeDocument/2006/relationships/image" Target="../media/image48.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a:solidFill>
                  <a:schemeClr val="tx1"/>
                </a:solidFill>
                <a:latin typeface="Times New Roman" panose="02020603050405020304" pitchFamily="18" charset="0"/>
                <a:cs typeface="Times New Roman" panose="02020603050405020304" pitchFamily="18" charset="0"/>
              </a:rPr>
              <a:t>Lecture 10</a:t>
            </a:r>
            <a:endParaRPr lang="en-US"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Cost</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Lean Six Sigma</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35519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02A08763-7A2B-1448-E279-BC3E88C83EE5}"/>
              </a:ext>
            </a:extLst>
          </p:cNvPr>
          <p:cNvPicPr>
            <a:picLocks noChangeAspect="1"/>
          </p:cNvPicPr>
          <p:nvPr/>
        </p:nvPicPr>
        <p:blipFill>
          <a:blip r:embed="rId3"/>
          <a:stretch>
            <a:fillRect/>
          </a:stretch>
        </p:blipFill>
        <p:spPr>
          <a:xfrm>
            <a:off x="1019190" y="1200150"/>
            <a:ext cx="4648185" cy="329820"/>
          </a:xfrm>
          <a:prstGeom prst="rect">
            <a:avLst/>
          </a:prstGeom>
        </p:spPr>
      </p:pic>
      <p:pic>
        <p:nvPicPr>
          <p:cNvPr id="5" name="Picture 4">
            <a:extLst>
              <a:ext uri="{FF2B5EF4-FFF2-40B4-BE49-F238E27FC236}">
                <a16:creationId xmlns:a16="http://schemas.microsoft.com/office/drawing/2014/main" id="{312DA663-BE6F-D94C-524F-40D722F7B2F9}"/>
              </a:ext>
            </a:extLst>
          </p:cNvPr>
          <p:cNvPicPr>
            <a:picLocks noChangeAspect="1"/>
          </p:cNvPicPr>
          <p:nvPr/>
        </p:nvPicPr>
        <p:blipFill>
          <a:blip r:embed="rId4"/>
          <a:stretch>
            <a:fillRect/>
          </a:stretch>
        </p:blipFill>
        <p:spPr>
          <a:xfrm>
            <a:off x="1550294" y="1807667"/>
            <a:ext cx="8672312" cy="4099915"/>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83A5961-E0B8-B61A-9954-39667A39EE22}"/>
              </a:ext>
            </a:extLst>
          </p:cNvPr>
          <p:cNvPicPr>
            <a:picLocks noChangeAspect="1"/>
          </p:cNvPicPr>
          <p:nvPr/>
        </p:nvPicPr>
        <p:blipFill>
          <a:blip r:embed="rId3"/>
          <a:stretch>
            <a:fillRect/>
          </a:stretch>
        </p:blipFill>
        <p:spPr>
          <a:xfrm>
            <a:off x="1790327" y="1266825"/>
            <a:ext cx="8611346" cy="3000377"/>
          </a:xfrm>
          <a:prstGeom prst="rect">
            <a:avLst/>
          </a:prstGeom>
        </p:spPr>
      </p:pic>
      <p:pic>
        <p:nvPicPr>
          <p:cNvPr id="2" name="Picture 1">
            <a:extLst>
              <a:ext uri="{FF2B5EF4-FFF2-40B4-BE49-F238E27FC236}">
                <a16:creationId xmlns:a16="http://schemas.microsoft.com/office/drawing/2014/main" id="{49B87A80-06E4-FF88-A566-6DC95C76FCC3}"/>
              </a:ext>
            </a:extLst>
          </p:cNvPr>
          <p:cNvPicPr>
            <a:picLocks noChangeAspect="1"/>
          </p:cNvPicPr>
          <p:nvPr/>
        </p:nvPicPr>
        <p:blipFill rotWithShape="1">
          <a:blip r:embed="rId4"/>
          <a:srcRect t="59252"/>
          <a:stretch/>
        </p:blipFill>
        <p:spPr>
          <a:xfrm>
            <a:off x="381000" y="4276725"/>
            <a:ext cx="8649450" cy="2181226"/>
          </a:xfrm>
          <a:prstGeom prst="rect">
            <a:avLst/>
          </a:prstGeom>
        </p:spPr>
      </p:pic>
    </p:spTree>
    <p:extLst>
      <p:ext uri="{BB962C8B-B14F-4D97-AF65-F5344CB8AC3E}">
        <p14:creationId xmlns:p14="http://schemas.microsoft.com/office/powerpoint/2010/main" val="862680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A85B11FB-8422-4D5F-3235-195A1935C713}"/>
              </a:ext>
            </a:extLst>
          </p:cNvPr>
          <p:cNvPicPr>
            <a:picLocks noChangeAspect="1"/>
          </p:cNvPicPr>
          <p:nvPr/>
        </p:nvPicPr>
        <p:blipFill rotWithShape="1">
          <a:blip r:embed="rId3"/>
          <a:srcRect r="12139"/>
          <a:stretch/>
        </p:blipFill>
        <p:spPr>
          <a:xfrm>
            <a:off x="381000" y="400049"/>
            <a:ext cx="7419975" cy="3257551"/>
          </a:xfrm>
          <a:prstGeom prst="rect">
            <a:avLst/>
          </a:prstGeom>
        </p:spPr>
      </p:pic>
      <p:pic>
        <p:nvPicPr>
          <p:cNvPr id="2" name="Picture 1">
            <a:extLst>
              <a:ext uri="{FF2B5EF4-FFF2-40B4-BE49-F238E27FC236}">
                <a16:creationId xmlns:a16="http://schemas.microsoft.com/office/drawing/2014/main" id="{DE2B2BAB-4788-50D5-35C4-83657094D78C}"/>
              </a:ext>
            </a:extLst>
          </p:cNvPr>
          <p:cNvPicPr>
            <a:picLocks noChangeAspect="1"/>
          </p:cNvPicPr>
          <p:nvPr/>
        </p:nvPicPr>
        <p:blipFill>
          <a:blip r:embed="rId4"/>
          <a:stretch>
            <a:fillRect/>
          </a:stretch>
        </p:blipFill>
        <p:spPr>
          <a:xfrm>
            <a:off x="3326985" y="3428999"/>
            <a:ext cx="8664990" cy="3028951"/>
          </a:xfrm>
          <a:prstGeom prst="rect">
            <a:avLst/>
          </a:prstGeom>
        </p:spPr>
      </p:pic>
    </p:spTree>
    <p:extLst>
      <p:ext uri="{BB962C8B-B14F-4D97-AF65-F5344CB8AC3E}">
        <p14:creationId xmlns:p14="http://schemas.microsoft.com/office/powerpoint/2010/main" val="150754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361951"/>
            <a:ext cx="11610975" cy="61055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21510FF-515C-86AD-9A90-4B51F1E3959B}"/>
              </a:ext>
            </a:extLst>
          </p:cNvPr>
          <p:cNvPicPr>
            <a:picLocks noChangeAspect="1"/>
          </p:cNvPicPr>
          <p:nvPr/>
        </p:nvPicPr>
        <p:blipFill rotWithShape="1">
          <a:blip r:embed="rId3"/>
          <a:srcRect t="1076" r="3842"/>
          <a:stretch/>
        </p:blipFill>
        <p:spPr>
          <a:xfrm>
            <a:off x="1244919" y="1143000"/>
            <a:ext cx="8175306" cy="4486274"/>
          </a:xfrm>
          <a:prstGeom prst="rect">
            <a:avLst/>
          </a:prstGeom>
        </p:spPr>
      </p:pic>
    </p:spTree>
    <p:extLst>
      <p:ext uri="{BB962C8B-B14F-4D97-AF65-F5344CB8AC3E}">
        <p14:creationId xmlns:p14="http://schemas.microsoft.com/office/powerpoint/2010/main" val="1417062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B828FA6-E56D-7EA0-8404-47CF51717B51}"/>
              </a:ext>
            </a:extLst>
          </p:cNvPr>
          <p:cNvPicPr>
            <a:picLocks noChangeAspect="1"/>
          </p:cNvPicPr>
          <p:nvPr/>
        </p:nvPicPr>
        <p:blipFill>
          <a:blip r:embed="rId3"/>
          <a:stretch>
            <a:fillRect/>
          </a:stretch>
        </p:blipFill>
        <p:spPr>
          <a:xfrm>
            <a:off x="1790668" y="1070348"/>
            <a:ext cx="8610664" cy="4717304"/>
          </a:xfrm>
          <a:prstGeom prst="rect">
            <a:avLst/>
          </a:prstGeom>
        </p:spPr>
      </p:pic>
    </p:spTree>
    <p:extLst>
      <p:ext uri="{BB962C8B-B14F-4D97-AF65-F5344CB8AC3E}">
        <p14:creationId xmlns:p14="http://schemas.microsoft.com/office/powerpoint/2010/main" val="1148511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9574"/>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4231414-867B-6881-7491-E7BDD734FEAE}"/>
              </a:ext>
            </a:extLst>
          </p:cNvPr>
          <p:cNvPicPr>
            <a:picLocks noChangeAspect="1"/>
          </p:cNvPicPr>
          <p:nvPr/>
        </p:nvPicPr>
        <p:blipFill>
          <a:blip r:embed="rId3"/>
          <a:stretch>
            <a:fillRect/>
          </a:stretch>
        </p:blipFill>
        <p:spPr>
          <a:xfrm>
            <a:off x="381000" y="725229"/>
            <a:ext cx="8239436" cy="2517103"/>
          </a:xfrm>
          <a:prstGeom prst="rect">
            <a:avLst/>
          </a:prstGeom>
        </p:spPr>
      </p:pic>
      <p:pic>
        <p:nvPicPr>
          <p:cNvPr id="2" name="Picture 1">
            <a:extLst>
              <a:ext uri="{FF2B5EF4-FFF2-40B4-BE49-F238E27FC236}">
                <a16:creationId xmlns:a16="http://schemas.microsoft.com/office/drawing/2014/main" id="{EC591EF8-D1EA-B637-6183-24B8721E2A5E}"/>
              </a:ext>
            </a:extLst>
          </p:cNvPr>
          <p:cNvPicPr>
            <a:picLocks noChangeAspect="1"/>
          </p:cNvPicPr>
          <p:nvPr/>
        </p:nvPicPr>
        <p:blipFill>
          <a:blip r:embed="rId4"/>
          <a:stretch>
            <a:fillRect/>
          </a:stretch>
        </p:blipFill>
        <p:spPr>
          <a:xfrm>
            <a:off x="2870366" y="3318531"/>
            <a:ext cx="8492958" cy="3006036"/>
          </a:xfrm>
          <a:prstGeom prst="rect">
            <a:avLst/>
          </a:prstGeom>
        </p:spPr>
      </p:pic>
    </p:spTree>
    <p:extLst>
      <p:ext uri="{BB962C8B-B14F-4D97-AF65-F5344CB8AC3E}">
        <p14:creationId xmlns:p14="http://schemas.microsoft.com/office/powerpoint/2010/main" val="1723310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1C7DAACE-01B3-7D6F-6D93-DAC14D3D3195}"/>
              </a:ext>
            </a:extLst>
          </p:cNvPr>
          <p:cNvPicPr>
            <a:picLocks noChangeAspect="1"/>
          </p:cNvPicPr>
          <p:nvPr/>
        </p:nvPicPr>
        <p:blipFill>
          <a:blip r:embed="rId3"/>
          <a:stretch>
            <a:fillRect/>
          </a:stretch>
        </p:blipFill>
        <p:spPr>
          <a:xfrm>
            <a:off x="1863102" y="1124674"/>
            <a:ext cx="8465795" cy="4608652"/>
          </a:xfrm>
          <a:prstGeom prst="rect">
            <a:avLst/>
          </a:prstGeom>
        </p:spPr>
      </p:pic>
    </p:spTree>
    <p:extLst>
      <p:ext uri="{BB962C8B-B14F-4D97-AF65-F5344CB8AC3E}">
        <p14:creationId xmlns:p14="http://schemas.microsoft.com/office/powerpoint/2010/main" val="1152614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E7AF1AFB-2B3E-B315-009F-C3D11A206B45}"/>
              </a:ext>
            </a:extLst>
          </p:cNvPr>
          <p:cNvPicPr>
            <a:picLocks noChangeAspect="1"/>
          </p:cNvPicPr>
          <p:nvPr/>
        </p:nvPicPr>
        <p:blipFill>
          <a:blip r:embed="rId3"/>
          <a:stretch>
            <a:fillRect/>
          </a:stretch>
        </p:blipFill>
        <p:spPr>
          <a:xfrm>
            <a:off x="457992" y="400049"/>
            <a:ext cx="5160966" cy="857251"/>
          </a:xfrm>
          <a:prstGeom prst="rect">
            <a:avLst/>
          </a:prstGeom>
        </p:spPr>
      </p:pic>
      <p:pic>
        <p:nvPicPr>
          <p:cNvPr id="5" name="Picture 4">
            <a:extLst>
              <a:ext uri="{FF2B5EF4-FFF2-40B4-BE49-F238E27FC236}">
                <a16:creationId xmlns:a16="http://schemas.microsoft.com/office/drawing/2014/main" id="{B19D41B8-1115-6F76-43FF-CBC195650545}"/>
              </a:ext>
            </a:extLst>
          </p:cNvPr>
          <p:cNvPicPr>
            <a:picLocks noChangeAspect="1"/>
          </p:cNvPicPr>
          <p:nvPr/>
        </p:nvPicPr>
        <p:blipFill>
          <a:blip r:embed="rId4"/>
          <a:stretch>
            <a:fillRect/>
          </a:stretch>
        </p:blipFill>
        <p:spPr>
          <a:xfrm>
            <a:off x="1908374" y="1257300"/>
            <a:ext cx="8375251" cy="5143466"/>
          </a:xfrm>
          <a:prstGeom prst="rect">
            <a:avLst/>
          </a:prstGeom>
        </p:spPr>
      </p:pic>
    </p:spTree>
    <p:extLst>
      <p:ext uri="{BB962C8B-B14F-4D97-AF65-F5344CB8AC3E}">
        <p14:creationId xmlns:p14="http://schemas.microsoft.com/office/powerpoint/2010/main" val="3396345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9DDE4349-966D-341E-33AA-1AC7F7E06D47}"/>
              </a:ext>
            </a:extLst>
          </p:cNvPr>
          <p:cNvPicPr>
            <a:picLocks noChangeAspect="1"/>
          </p:cNvPicPr>
          <p:nvPr/>
        </p:nvPicPr>
        <p:blipFill>
          <a:blip r:embed="rId3"/>
          <a:stretch>
            <a:fillRect/>
          </a:stretch>
        </p:blipFill>
        <p:spPr>
          <a:xfrm>
            <a:off x="492258" y="532396"/>
            <a:ext cx="4463783" cy="3259557"/>
          </a:xfrm>
          <a:prstGeom prst="rect">
            <a:avLst/>
          </a:prstGeom>
        </p:spPr>
      </p:pic>
      <p:pic>
        <p:nvPicPr>
          <p:cNvPr id="5" name="Picture 4">
            <a:extLst>
              <a:ext uri="{FF2B5EF4-FFF2-40B4-BE49-F238E27FC236}">
                <a16:creationId xmlns:a16="http://schemas.microsoft.com/office/drawing/2014/main" id="{0F318777-D819-0851-1749-0CE2CE2D3E89}"/>
              </a:ext>
            </a:extLst>
          </p:cNvPr>
          <p:cNvPicPr>
            <a:picLocks noChangeAspect="1"/>
          </p:cNvPicPr>
          <p:nvPr/>
        </p:nvPicPr>
        <p:blipFill>
          <a:blip r:embed="rId4"/>
          <a:stretch>
            <a:fillRect/>
          </a:stretch>
        </p:blipFill>
        <p:spPr>
          <a:xfrm>
            <a:off x="5054735" y="1311067"/>
            <a:ext cx="6863179" cy="4961771"/>
          </a:xfrm>
          <a:prstGeom prst="rect">
            <a:avLst/>
          </a:prstGeom>
        </p:spPr>
      </p:pic>
    </p:spTree>
    <p:extLst>
      <p:ext uri="{BB962C8B-B14F-4D97-AF65-F5344CB8AC3E}">
        <p14:creationId xmlns:p14="http://schemas.microsoft.com/office/powerpoint/2010/main" val="3275317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C5F9568-DCC1-6E39-771C-36425B78A244}"/>
              </a:ext>
            </a:extLst>
          </p:cNvPr>
          <p:cNvPicPr>
            <a:picLocks noChangeAspect="1"/>
          </p:cNvPicPr>
          <p:nvPr/>
        </p:nvPicPr>
        <p:blipFill>
          <a:blip r:embed="rId3"/>
          <a:stretch>
            <a:fillRect/>
          </a:stretch>
        </p:blipFill>
        <p:spPr>
          <a:xfrm>
            <a:off x="380999" y="962025"/>
            <a:ext cx="11610975" cy="5495926"/>
          </a:xfrm>
          <a:prstGeom prst="rect">
            <a:avLst/>
          </a:prstGeom>
        </p:spPr>
      </p:pic>
    </p:spTree>
    <p:extLst>
      <p:ext uri="{BB962C8B-B14F-4D97-AF65-F5344CB8AC3E}">
        <p14:creationId xmlns:p14="http://schemas.microsoft.com/office/powerpoint/2010/main" val="1709522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B2FF056-60A5-33DB-8714-4A54404512C5}"/>
              </a:ext>
            </a:extLst>
          </p:cNvPr>
          <p:cNvPicPr>
            <a:picLocks noChangeAspect="1"/>
          </p:cNvPicPr>
          <p:nvPr/>
        </p:nvPicPr>
        <p:blipFill>
          <a:blip r:embed="rId3"/>
          <a:stretch>
            <a:fillRect/>
          </a:stretch>
        </p:blipFill>
        <p:spPr>
          <a:xfrm>
            <a:off x="1047750" y="490871"/>
            <a:ext cx="7591425" cy="5876257"/>
          </a:xfrm>
          <a:prstGeom prst="rect">
            <a:avLst/>
          </a:prstGeom>
        </p:spPr>
      </p:pic>
    </p:spTree>
    <p:extLst>
      <p:ext uri="{BB962C8B-B14F-4D97-AF65-F5344CB8AC3E}">
        <p14:creationId xmlns:p14="http://schemas.microsoft.com/office/powerpoint/2010/main" val="3573307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D1EDDC35-8605-8C59-6331-1AB0FF5C6C90}"/>
              </a:ext>
            </a:extLst>
          </p:cNvPr>
          <p:cNvPicPr>
            <a:picLocks noChangeAspect="1"/>
          </p:cNvPicPr>
          <p:nvPr/>
        </p:nvPicPr>
        <p:blipFill>
          <a:blip r:embed="rId3"/>
          <a:stretch>
            <a:fillRect/>
          </a:stretch>
        </p:blipFill>
        <p:spPr>
          <a:xfrm>
            <a:off x="381001" y="1160556"/>
            <a:ext cx="11610974" cy="5306918"/>
          </a:xfrm>
          <a:prstGeom prst="rect">
            <a:avLst/>
          </a:prstGeom>
        </p:spPr>
      </p:pic>
    </p:spTree>
    <p:extLst>
      <p:ext uri="{BB962C8B-B14F-4D97-AF65-F5344CB8AC3E}">
        <p14:creationId xmlns:p14="http://schemas.microsoft.com/office/powerpoint/2010/main" val="851907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314CE88-0DB3-2C46-F52B-8230D036E294}"/>
              </a:ext>
            </a:extLst>
          </p:cNvPr>
          <p:cNvPicPr>
            <a:picLocks noChangeAspect="1"/>
          </p:cNvPicPr>
          <p:nvPr/>
        </p:nvPicPr>
        <p:blipFill>
          <a:blip r:embed="rId3"/>
          <a:stretch>
            <a:fillRect/>
          </a:stretch>
        </p:blipFill>
        <p:spPr>
          <a:xfrm>
            <a:off x="1958173" y="1028700"/>
            <a:ext cx="8275654" cy="4994364"/>
          </a:xfrm>
          <a:prstGeom prst="rect">
            <a:avLst/>
          </a:prstGeom>
        </p:spPr>
      </p:pic>
    </p:spTree>
    <p:extLst>
      <p:ext uri="{BB962C8B-B14F-4D97-AF65-F5344CB8AC3E}">
        <p14:creationId xmlns:p14="http://schemas.microsoft.com/office/powerpoint/2010/main" val="29864930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F74D9B7-19D3-5E25-E122-FA0E63711961}"/>
              </a:ext>
            </a:extLst>
          </p:cNvPr>
          <p:cNvPicPr>
            <a:picLocks noChangeAspect="1"/>
          </p:cNvPicPr>
          <p:nvPr/>
        </p:nvPicPr>
        <p:blipFill>
          <a:blip r:embed="rId3"/>
          <a:stretch>
            <a:fillRect/>
          </a:stretch>
        </p:blipFill>
        <p:spPr>
          <a:xfrm>
            <a:off x="1691070" y="1794694"/>
            <a:ext cx="8809859" cy="3268612"/>
          </a:xfrm>
          <a:prstGeom prst="rect">
            <a:avLst/>
          </a:prstGeom>
        </p:spPr>
      </p:pic>
    </p:spTree>
    <p:extLst>
      <p:ext uri="{BB962C8B-B14F-4D97-AF65-F5344CB8AC3E}">
        <p14:creationId xmlns:p14="http://schemas.microsoft.com/office/powerpoint/2010/main" val="26652787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EB101FED-2B8C-27BB-5AA7-A98FA88DD8BB}"/>
              </a:ext>
            </a:extLst>
          </p:cNvPr>
          <p:cNvPicPr>
            <a:picLocks noChangeAspect="1"/>
          </p:cNvPicPr>
          <p:nvPr/>
        </p:nvPicPr>
        <p:blipFill>
          <a:blip r:embed="rId3"/>
          <a:stretch>
            <a:fillRect/>
          </a:stretch>
        </p:blipFill>
        <p:spPr>
          <a:xfrm>
            <a:off x="1786141" y="1351032"/>
            <a:ext cx="8619718" cy="4155936"/>
          </a:xfrm>
          <a:prstGeom prst="rect">
            <a:avLst/>
          </a:prstGeom>
        </p:spPr>
      </p:pic>
    </p:spTree>
    <p:extLst>
      <p:ext uri="{BB962C8B-B14F-4D97-AF65-F5344CB8AC3E}">
        <p14:creationId xmlns:p14="http://schemas.microsoft.com/office/powerpoint/2010/main" val="1569163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E91E92F-19BD-C2CB-17A2-652E5F0723BF}"/>
              </a:ext>
            </a:extLst>
          </p:cNvPr>
          <p:cNvPicPr>
            <a:picLocks noChangeAspect="1"/>
          </p:cNvPicPr>
          <p:nvPr/>
        </p:nvPicPr>
        <p:blipFill>
          <a:blip r:embed="rId3"/>
          <a:stretch>
            <a:fillRect/>
          </a:stretch>
        </p:blipFill>
        <p:spPr>
          <a:xfrm>
            <a:off x="1989863" y="1423467"/>
            <a:ext cx="8212273" cy="4011066"/>
          </a:xfrm>
          <a:prstGeom prst="rect">
            <a:avLst/>
          </a:prstGeom>
        </p:spPr>
      </p:pic>
    </p:spTree>
    <p:extLst>
      <p:ext uri="{BB962C8B-B14F-4D97-AF65-F5344CB8AC3E}">
        <p14:creationId xmlns:p14="http://schemas.microsoft.com/office/powerpoint/2010/main" val="27560971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542D8AD-5A8D-FA83-62F2-BEE4BEC3E763}"/>
              </a:ext>
            </a:extLst>
          </p:cNvPr>
          <p:cNvPicPr>
            <a:picLocks noChangeAspect="1"/>
          </p:cNvPicPr>
          <p:nvPr/>
        </p:nvPicPr>
        <p:blipFill>
          <a:blip r:embed="rId3"/>
          <a:stretch>
            <a:fillRect/>
          </a:stretch>
        </p:blipFill>
        <p:spPr>
          <a:xfrm>
            <a:off x="549705" y="1028700"/>
            <a:ext cx="8139839" cy="1895265"/>
          </a:xfrm>
          <a:prstGeom prst="rect">
            <a:avLst/>
          </a:prstGeom>
        </p:spPr>
      </p:pic>
      <p:pic>
        <p:nvPicPr>
          <p:cNvPr id="5" name="Picture 4">
            <a:extLst>
              <a:ext uri="{FF2B5EF4-FFF2-40B4-BE49-F238E27FC236}">
                <a16:creationId xmlns:a16="http://schemas.microsoft.com/office/drawing/2014/main" id="{CF478B33-1E05-1906-7BF9-7E1494378340}"/>
              </a:ext>
            </a:extLst>
          </p:cNvPr>
          <p:cNvPicPr>
            <a:picLocks noChangeAspect="1"/>
          </p:cNvPicPr>
          <p:nvPr/>
        </p:nvPicPr>
        <p:blipFill>
          <a:blip r:embed="rId4"/>
          <a:stretch>
            <a:fillRect/>
          </a:stretch>
        </p:blipFill>
        <p:spPr>
          <a:xfrm>
            <a:off x="549705" y="2923965"/>
            <a:ext cx="8139838" cy="3476801"/>
          </a:xfrm>
          <a:prstGeom prst="rect">
            <a:avLst/>
          </a:prstGeom>
        </p:spPr>
      </p:pic>
    </p:spTree>
    <p:extLst>
      <p:ext uri="{BB962C8B-B14F-4D97-AF65-F5344CB8AC3E}">
        <p14:creationId xmlns:p14="http://schemas.microsoft.com/office/powerpoint/2010/main" val="1082165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0305FEAE-9899-E04E-9CDB-4C20F5F2C711}"/>
              </a:ext>
            </a:extLst>
          </p:cNvPr>
          <p:cNvPicPr>
            <a:picLocks noChangeAspect="1"/>
          </p:cNvPicPr>
          <p:nvPr/>
        </p:nvPicPr>
        <p:blipFill>
          <a:blip r:embed="rId3"/>
          <a:stretch>
            <a:fillRect/>
          </a:stretch>
        </p:blipFill>
        <p:spPr>
          <a:xfrm>
            <a:off x="381000" y="1002273"/>
            <a:ext cx="8393360" cy="5396378"/>
          </a:xfrm>
          <a:prstGeom prst="rect">
            <a:avLst/>
          </a:prstGeom>
        </p:spPr>
      </p:pic>
    </p:spTree>
    <p:extLst>
      <p:ext uri="{BB962C8B-B14F-4D97-AF65-F5344CB8AC3E}">
        <p14:creationId xmlns:p14="http://schemas.microsoft.com/office/powerpoint/2010/main" val="3024128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AAC78191-D7E9-98F8-C767-2981630283CB}"/>
              </a:ext>
            </a:extLst>
          </p:cNvPr>
          <p:cNvPicPr>
            <a:picLocks noChangeAspect="1"/>
          </p:cNvPicPr>
          <p:nvPr/>
        </p:nvPicPr>
        <p:blipFill>
          <a:blip r:embed="rId3"/>
          <a:stretch>
            <a:fillRect/>
          </a:stretch>
        </p:blipFill>
        <p:spPr>
          <a:xfrm>
            <a:off x="1152524" y="1978536"/>
            <a:ext cx="8162925" cy="2462777"/>
          </a:xfrm>
          <a:prstGeom prst="rect">
            <a:avLst/>
          </a:prstGeom>
        </p:spPr>
      </p:pic>
    </p:spTree>
    <p:extLst>
      <p:ext uri="{BB962C8B-B14F-4D97-AF65-F5344CB8AC3E}">
        <p14:creationId xmlns:p14="http://schemas.microsoft.com/office/powerpoint/2010/main" val="25165817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D54D4AC3-6B66-5CCE-B4C3-71E3339F0A54}"/>
              </a:ext>
            </a:extLst>
          </p:cNvPr>
          <p:cNvPicPr>
            <a:picLocks noChangeAspect="1"/>
          </p:cNvPicPr>
          <p:nvPr/>
        </p:nvPicPr>
        <p:blipFill>
          <a:blip r:embed="rId3"/>
          <a:stretch>
            <a:fillRect/>
          </a:stretch>
        </p:blipFill>
        <p:spPr>
          <a:xfrm>
            <a:off x="954506" y="780609"/>
            <a:ext cx="7406438" cy="5296781"/>
          </a:xfrm>
          <a:prstGeom prst="rect">
            <a:avLst/>
          </a:prstGeom>
        </p:spPr>
      </p:pic>
    </p:spTree>
    <p:extLst>
      <p:ext uri="{BB962C8B-B14F-4D97-AF65-F5344CB8AC3E}">
        <p14:creationId xmlns:p14="http://schemas.microsoft.com/office/powerpoint/2010/main" val="15087458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B76DC2A9-C114-294E-7D43-E3596FA86907}"/>
              </a:ext>
            </a:extLst>
          </p:cNvPr>
          <p:cNvPicPr>
            <a:picLocks noChangeAspect="1"/>
          </p:cNvPicPr>
          <p:nvPr/>
        </p:nvPicPr>
        <p:blipFill>
          <a:blip r:embed="rId3"/>
          <a:stretch>
            <a:fillRect/>
          </a:stretch>
        </p:blipFill>
        <p:spPr>
          <a:xfrm>
            <a:off x="784368" y="448310"/>
            <a:ext cx="7759557" cy="5876257"/>
          </a:xfrm>
          <a:prstGeom prst="rect">
            <a:avLst/>
          </a:prstGeom>
        </p:spPr>
      </p:pic>
    </p:spTree>
    <p:extLst>
      <p:ext uri="{BB962C8B-B14F-4D97-AF65-F5344CB8AC3E}">
        <p14:creationId xmlns:p14="http://schemas.microsoft.com/office/powerpoint/2010/main" val="11663527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219276F-4CD5-F4B5-3E80-BE82F34CD999}"/>
              </a:ext>
            </a:extLst>
          </p:cNvPr>
          <p:cNvPicPr>
            <a:picLocks noChangeAspect="1"/>
          </p:cNvPicPr>
          <p:nvPr/>
        </p:nvPicPr>
        <p:blipFill>
          <a:blip r:embed="rId3"/>
          <a:stretch>
            <a:fillRect/>
          </a:stretch>
        </p:blipFill>
        <p:spPr>
          <a:xfrm>
            <a:off x="1926483" y="1181098"/>
            <a:ext cx="8339034" cy="4085930"/>
          </a:xfrm>
          <a:prstGeom prst="rect">
            <a:avLst/>
          </a:prstGeom>
        </p:spPr>
      </p:pic>
    </p:spTree>
    <p:extLst>
      <p:ext uri="{BB962C8B-B14F-4D97-AF65-F5344CB8AC3E}">
        <p14:creationId xmlns:p14="http://schemas.microsoft.com/office/powerpoint/2010/main" val="26907626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9574"/>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A9E0E074-861A-EEA8-532D-1B98DCDDD218}"/>
              </a:ext>
            </a:extLst>
          </p:cNvPr>
          <p:cNvPicPr>
            <a:picLocks noChangeAspect="1"/>
          </p:cNvPicPr>
          <p:nvPr/>
        </p:nvPicPr>
        <p:blipFill>
          <a:blip r:embed="rId3"/>
          <a:stretch>
            <a:fillRect/>
          </a:stretch>
        </p:blipFill>
        <p:spPr>
          <a:xfrm>
            <a:off x="569920" y="866775"/>
            <a:ext cx="7451710" cy="2767960"/>
          </a:xfrm>
          <a:prstGeom prst="rect">
            <a:avLst/>
          </a:prstGeom>
        </p:spPr>
      </p:pic>
      <p:pic>
        <p:nvPicPr>
          <p:cNvPr id="5" name="Picture 4">
            <a:extLst>
              <a:ext uri="{FF2B5EF4-FFF2-40B4-BE49-F238E27FC236}">
                <a16:creationId xmlns:a16="http://schemas.microsoft.com/office/drawing/2014/main" id="{6A86D3A9-0D49-FD8C-49FA-0EF82E23EC67}"/>
              </a:ext>
            </a:extLst>
          </p:cNvPr>
          <p:cNvPicPr>
            <a:picLocks noChangeAspect="1"/>
          </p:cNvPicPr>
          <p:nvPr/>
        </p:nvPicPr>
        <p:blipFill rotWithShape="1">
          <a:blip r:embed="rId4"/>
          <a:srcRect t="27195"/>
          <a:stretch/>
        </p:blipFill>
        <p:spPr>
          <a:xfrm>
            <a:off x="569920" y="3634734"/>
            <a:ext cx="7451710" cy="2432629"/>
          </a:xfrm>
          <a:prstGeom prst="rect">
            <a:avLst/>
          </a:prstGeom>
        </p:spPr>
      </p:pic>
    </p:spTree>
    <p:extLst>
      <p:ext uri="{BB962C8B-B14F-4D97-AF65-F5344CB8AC3E}">
        <p14:creationId xmlns:p14="http://schemas.microsoft.com/office/powerpoint/2010/main" val="19324218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7DBAFFC-2672-6BB7-4E99-4F7685DEF4A4}"/>
              </a:ext>
            </a:extLst>
          </p:cNvPr>
          <p:cNvPicPr>
            <a:picLocks noChangeAspect="1"/>
          </p:cNvPicPr>
          <p:nvPr/>
        </p:nvPicPr>
        <p:blipFill>
          <a:blip r:embed="rId3"/>
          <a:stretch>
            <a:fillRect/>
          </a:stretch>
        </p:blipFill>
        <p:spPr>
          <a:xfrm>
            <a:off x="381000" y="549668"/>
            <a:ext cx="7985915" cy="3022207"/>
          </a:xfrm>
          <a:prstGeom prst="rect">
            <a:avLst/>
          </a:prstGeom>
        </p:spPr>
      </p:pic>
      <p:pic>
        <p:nvPicPr>
          <p:cNvPr id="5" name="Picture 4">
            <a:extLst>
              <a:ext uri="{FF2B5EF4-FFF2-40B4-BE49-F238E27FC236}">
                <a16:creationId xmlns:a16="http://schemas.microsoft.com/office/drawing/2014/main" id="{75486035-69E6-E061-D502-0FED596A1360}"/>
              </a:ext>
            </a:extLst>
          </p:cNvPr>
          <p:cNvPicPr>
            <a:picLocks noChangeAspect="1"/>
          </p:cNvPicPr>
          <p:nvPr/>
        </p:nvPicPr>
        <p:blipFill>
          <a:blip r:embed="rId4"/>
          <a:stretch>
            <a:fillRect/>
          </a:stretch>
        </p:blipFill>
        <p:spPr>
          <a:xfrm>
            <a:off x="7508749" y="3198394"/>
            <a:ext cx="4518109" cy="3259557"/>
          </a:xfrm>
          <a:prstGeom prst="rect">
            <a:avLst/>
          </a:prstGeom>
        </p:spPr>
      </p:pic>
    </p:spTree>
    <p:extLst>
      <p:ext uri="{BB962C8B-B14F-4D97-AF65-F5344CB8AC3E}">
        <p14:creationId xmlns:p14="http://schemas.microsoft.com/office/powerpoint/2010/main" val="32072703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6EA5E02F-04E8-0BE8-3C97-18246A222EB2}"/>
              </a:ext>
            </a:extLst>
          </p:cNvPr>
          <p:cNvPicPr>
            <a:picLocks noChangeAspect="1"/>
          </p:cNvPicPr>
          <p:nvPr/>
        </p:nvPicPr>
        <p:blipFill>
          <a:blip r:embed="rId3"/>
          <a:stretch>
            <a:fillRect/>
          </a:stretch>
        </p:blipFill>
        <p:spPr>
          <a:xfrm>
            <a:off x="1090097" y="1411074"/>
            <a:ext cx="7859155" cy="4816901"/>
          </a:xfrm>
          <a:prstGeom prst="rect">
            <a:avLst/>
          </a:prstGeom>
        </p:spPr>
      </p:pic>
    </p:spTree>
    <p:extLst>
      <p:ext uri="{BB962C8B-B14F-4D97-AF65-F5344CB8AC3E}">
        <p14:creationId xmlns:p14="http://schemas.microsoft.com/office/powerpoint/2010/main" val="26317111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26CBD937-5E0A-4EE6-7568-0138591B6F78}"/>
              </a:ext>
            </a:extLst>
          </p:cNvPr>
          <p:cNvPicPr>
            <a:picLocks noChangeAspect="1"/>
          </p:cNvPicPr>
          <p:nvPr/>
        </p:nvPicPr>
        <p:blipFill>
          <a:blip r:embed="rId3"/>
          <a:stretch>
            <a:fillRect/>
          </a:stretch>
        </p:blipFill>
        <p:spPr>
          <a:xfrm>
            <a:off x="1989863" y="2057269"/>
            <a:ext cx="8212273" cy="2743461"/>
          </a:xfrm>
          <a:prstGeom prst="rect">
            <a:avLst/>
          </a:prstGeom>
        </p:spPr>
      </p:pic>
    </p:spTree>
    <p:extLst>
      <p:ext uri="{BB962C8B-B14F-4D97-AF65-F5344CB8AC3E}">
        <p14:creationId xmlns:p14="http://schemas.microsoft.com/office/powerpoint/2010/main" val="32724296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80970F0-8F7A-C931-A54D-77D741B63733}"/>
              </a:ext>
            </a:extLst>
          </p:cNvPr>
          <p:cNvPicPr>
            <a:picLocks noChangeAspect="1"/>
          </p:cNvPicPr>
          <p:nvPr/>
        </p:nvPicPr>
        <p:blipFill>
          <a:blip r:embed="rId3"/>
          <a:stretch>
            <a:fillRect/>
          </a:stretch>
        </p:blipFill>
        <p:spPr>
          <a:xfrm>
            <a:off x="2180004" y="1391776"/>
            <a:ext cx="7831992" cy="4675588"/>
          </a:xfrm>
          <a:prstGeom prst="rect">
            <a:avLst/>
          </a:prstGeom>
        </p:spPr>
      </p:pic>
    </p:spTree>
    <p:extLst>
      <p:ext uri="{BB962C8B-B14F-4D97-AF65-F5344CB8AC3E}">
        <p14:creationId xmlns:p14="http://schemas.microsoft.com/office/powerpoint/2010/main" val="4056608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353FE55-FEFE-E8C0-0C02-E42620B84051}"/>
              </a:ext>
            </a:extLst>
          </p:cNvPr>
          <p:cNvPicPr>
            <a:picLocks noChangeAspect="1"/>
          </p:cNvPicPr>
          <p:nvPr/>
        </p:nvPicPr>
        <p:blipFill>
          <a:blip r:embed="rId3"/>
          <a:stretch>
            <a:fillRect/>
          </a:stretch>
        </p:blipFill>
        <p:spPr>
          <a:xfrm>
            <a:off x="2130205" y="1785640"/>
            <a:ext cx="7931589" cy="3286720"/>
          </a:xfrm>
          <a:prstGeom prst="rect">
            <a:avLst/>
          </a:prstGeom>
        </p:spPr>
      </p:pic>
    </p:spTree>
    <p:extLst>
      <p:ext uri="{BB962C8B-B14F-4D97-AF65-F5344CB8AC3E}">
        <p14:creationId xmlns:p14="http://schemas.microsoft.com/office/powerpoint/2010/main" val="27173246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006AB174-C2A7-C349-B8E9-BF0A121C87FF}"/>
              </a:ext>
            </a:extLst>
          </p:cNvPr>
          <p:cNvPicPr>
            <a:picLocks noChangeAspect="1"/>
          </p:cNvPicPr>
          <p:nvPr/>
        </p:nvPicPr>
        <p:blipFill>
          <a:blip r:embed="rId3"/>
          <a:stretch>
            <a:fillRect/>
          </a:stretch>
        </p:blipFill>
        <p:spPr>
          <a:xfrm>
            <a:off x="381000" y="1153552"/>
            <a:ext cx="11525249" cy="5104373"/>
          </a:xfrm>
          <a:prstGeom prst="rect">
            <a:avLst/>
          </a:prstGeom>
        </p:spPr>
      </p:pic>
    </p:spTree>
    <p:extLst>
      <p:ext uri="{BB962C8B-B14F-4D97-AF65-F5344CB8AC3E}">
        <p14:creationId xmlns:p14="http://schemas.microsoft.com/office/powerpoint/2010/main" val="18394413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38099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rPr>
              <a:t>Summary:</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Six sigma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is deﬁned</a:t>
            </a:r>
            <a:r>
              <a:rPr lang="en-US" sz="2400" dirty="0">
                <a:solidFill>
                  <a:prstClr val="black"/>
                </a:solidFill>
                <a:latin typeface="Calibri" panose="020F0502020204030204"/>
              </a:rPr>
              <a:t>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as a business process that allows companies to improve their bottom line by designing and monitoring everyday business activities in ways that minimize waste and resources while increasing customer satisfaction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Six sigma could also be described as an improvement program for reducing variation, which focuses on continuous improvements.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Improvement projects are driven in a wide range of areas and at different levels of</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complexity, in order to reduce variation. The main purpose of reducing variation on a</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product or a service is to satisfy customers. The goal of six sigma is that only 3.4 of</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million customers should be unsatisﬁed. </a:t>
            </a:r>
            <a:r>
              <a:rPr lang="en-US" sz="2400" dirty="0">
                <a:solidFill>
                  <a:prstClr val="black"/>
                </a:solidFill>
                <a:latin typeface="Calibri" panose="020F0502020204030204"/>
              </a:rPr>
              <a:t>T</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he major components for a successful six sigma implementation are management involvement , organization, infrastructure, training and statistical tools. There are improvement methodologies in six sigma</a:t>
            </a:r>
            <a:r>
              <a:rPr lang="en-US" sz="2400" dirty="0">
                <a:solidFill>
                  <a:prstClr val="black"/>
                </a:solidFill>
                <a:latin typeface="Calibri" panose="020F0502020204030204"/>
              </a:rPr>
              <a:t>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for already existing processes and  for new processes. </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15419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methodology used to improve an existing process can be divided into </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ﬁve phases</a:t>
            </a:r>
            <a:endParaRPr lang="en-US" sz="2400" b="1" dirty="0">
              <a:solidFill>
                <a:prstClr val="black"/>
              </a:solidFill>
              <a:latin typeface="Calibri" panose="020F0502020204030204"/>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defTabSz="914400" rtl="0" eaLnBrk="1" fontAlgn="auto" latinLnBrk="0" hangingPunct="1">
              <a:lnSpc>
                <a:spcPct val="100000"/>
              </a:lnSpc>
              <a:spcBef>
                <a:spcPts val="0"/>
              </a:spcBef>
              <a:spcAft>
                <a:spcPts val="0"/>
              </a:spcAft>
              <a:buClrTx/>
              <a:buSzTx/>
              <a:buFontTx/>
              <a:buAutoNum type="arabicParenBoth"/>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Deﬁne: </a:t>
            </a:r>
          </a:p>
          <a:p>
            <a:pPr marR="0" lvl="0"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Deﬁne which process or product that needs improvement. Deﬁne the most suitable team members to work with the improvement. Deﬁne the customers of the process, their needs and requirements, and create a map of the process that should be improved.</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Measure:</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Identify the key factors that have the most inﬂuence on the process, and decide upon how to measure them.</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27450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Analyze: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panose="020F0502020204030204"/>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Analyze the factors that need improvements.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Improve</a:t>
            </a:r>
            <a:r>
              <a:rPr lang="en-US" sz="2800" dirty="0">
                <a:solidFill>
                  <a:prstClr val="black"/>
                </a:solidFill>
                <a:latin typeface="Calibri" panose="020F0502020204030204"/>
              </a:rPr>
              <a: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Design and implement the most effective solution. Cost-beneﬁt analyses should be used to identify the best solution.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Control</a:t>
            </a:r>
            <a:r>
              <a:rPr lang="en-US" sz="2800" dirty="0">
                <a:solidFill>
                  <a:prstClr val="black"/>
                </a:solidFill>
                <a:latin typeface="Calibri" panose="020F0502020204030204"/>
              </a:rPr>
              <a: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Verify if the implementation was successful and ensure that the improvement sustains over time.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118736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a:solidFill>
                  <a:schemeClr val="accent2">
                    <a:lumMod val="75000"/>
                  </a:schemeClr>
                </a:solidFill>
                <a:latin typeface="Calibri" panose="020F0502020204030204"/>
              </a:rPr>
              <a:t>S</a:t>
            </a:r>
            <a:r>
              <a:rPr kumimoji="0" lang="en-US" sz="4000" b="1" i="0" u="none" strike="noStrike" kern="1200" cap="none" spc="0" normalizeH="0" baseline="0" noProof="0" dirty="0" err="1">
                <a:ln>
                  <a:noFill/>
                </a:ln>
                <a:solidFill>
                  <a:schemeClr val="accent2">
                    <a:lumMod val="75000"/>
                  </a:schemeClr>
                </a:solidFill>
                <a:effectLst/>
                <a:uLnTx/>
                <a:uFillTx/>
                <a:latin typeface="Calibri" panose="020F0502020204030204"/>
                <a:ea typeface="+mn-ea"/>
                <a:cs typeface="+mn-cs"/>
              </a:rPr>
              <a:t>ome</a:t>
            </a:r>
            <a:r>
              <a:rPr kumimoji="0" lang="en-US" sz="4000" b="1"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rPr>
              <a:t> similarities and differences between TQM, six sigma and lean </a:t>
            </a:r>
            <a:endParaRPr kumimoji="0" lang="en-US" sz="1800" b="1"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961031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62A77707-C07A-3932-49C5-FEEBA2021BFD}"/>
              </a:ext>
            </a:extLst>
          </p:cNvPr>
          <p:cNvSpPr txBox="1"/>
          <p:nvPr/>
        </p:nvSpPr>
        <p:spPr>
          <a:xfrm>
            <a:off x="923925" y="844034"/>
            <a:ext cx="8534400" cy="1015663"/>
          </a:xfrm>
          <a:prstGeom prst="rect">
            <a:avLst/>
          </a:prstGeom>
          <a:noFill/>
        </p:spPr>
        <p:txBody>
          <a:bodyPr wrap="square">
            <a:spAutoFit/>
          </a:bodyPr>
          <a:lstStyle/>
          <a:p>
            <a:endParaRPr lang="en-US" sz="2000" b="1" dirty="0"/>
          </a:p>
          <a:p>
            <a:r>
              <a:rPr lang="en-US" sz="2000" b="1" dirty="0"/>
              <a:t>Some similarities and differences between TQM, six sigma and lean </a:t>
            </a:r>
          </a:p>
          <a:p>
            <a:endParaRPr lang="en-US" sz="2000" b="1" dirty="0"/>
          </a:p>
        </p:txBody>
      </p:sp>
      <p:pic>
        <p:nvPicPr>
          <p:cNvPr id="4" name="Picture 3">
            <a:extLst>
              <a:ext uri="{FF2B5EF4-FFF2-40B4-BE49-F238E27FC236}">
                <a16:creationId xmlns:a16="http://schemas.microsoft.com/office/drawing/2014/main" id="{CC0D1689-3C91-01E0-5782-27F8D9051A77}"/>
              </a:ext>
            </a:extLst>
          </p:cNvPr>
          <p:cNvPicPr>
            <a:picLocks noChangeAspect="1"/>
          </p:cNvPicPr>
          <p:nvPr/>
        </p:nvPicPr>
        <p:blipFill>
          <a:blip r:embed="rId3"/>
          <a:stretch>
            <a:fillRect/>
          </a:stretch>
        </p:blipFill>
        <p:spPr>
          <a:xfrm>
            <a:off x="485775" y="1914524"/>
            <a:ext cx="11506200" cy="4257675"/>
          </a:xfrm>
          <a:prstGeom prst="rect">
            <a:avLst/>
          </a:prstGeom>
        </p:spPr>
      </p:pic>
    </p:spTree>
    <p:extLst>
      <p:ext uri="{BB962C8B-B14F-4D97-AF65-F5344CB8AC3E}">
        <p14:creationId xmlns:p14="http://schemas.microsoft.com/office/powerpoint/2010/main" val="12610796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gn="ctr" rtl="0">
              <a:lnSpc>
                <a:spcPct val="115000"/>
              </a:lnSpc>
              <a:spcBef>
                <a:spcPts val="0"/>
              </a:spcBef>
              <a:spcAft>
                <a:spcPts val="1000"/>
              </a:spcAft>
            </a:pPr>
            <a:r>
              <a:rPr lang="en-US" sz="2400" b="1" u="sng" dirty="0">
                <a:solidFill>
                  <a:schemeClr val="accent2">
                    <a:lumMod val="75000"/>
                  </a:schemeClr>
                </a:solidFill>
                <a:latin typeface="Calibri" panose="020F0502020204030204" pitchFamily="34" charset="0"/>
                <a:ea typeface="Times New Roman" panose="02020603050405020304" pitchFamily="18" charset="0"/>
                <a:cs typeface="Arial" panose="020B0604020202020204" pitchFamily="34" charset="0"/>
              </a:rPr>
              <a:t>Lean Six Sigma Integration</a:t>
            </a:r>
            <a:endParaRPr lang="en-US" sz="2400" b="1" u="sng" dirty="0">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endParaRPr>
          </a:p>
          <a:p>
            <a:pPr marL="0" marR="0" algn="l" rtl="0">
              <a:lnSpc>
                <a:spcPct val="115000"/>
              </a:lnSpc>
              <a:spcBef>
                <a:spcPts val="0"/>
              </a:spcBef>
              <a:spcAft>
                <a:spcPts val="1000"/>
              </a:spcAft>
            </a:pPr>
            <a:r>
              <a:rPr lang="en-US" sz="2400" b="1" u="sng" dirty="0">
                <a:effectLst/>
                <a:latin typeface="Calibri" panose="020F0502020204030204" pitchFamily="34" charset="0"/>
                <a:ea typeface="Times New Roman" panose="02020603050405020304" pitchFamily="18" charset="0"/>
                <a:cs typeface="Arial" panose="020B0604020202020204" pitchFamily="34" charset="0"/>
              </a:rPr>
              <a:t>Now  we will show each applicable lean tool in six sigma project phase:</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l" rtl="0">
              <a:lnSpc>
                <a:spcPct val="115000"/>
              </a:lnSpc>
              <a:spcBef>
                <a:spcPts val="0"/>
              </a:spcBef>
              <a:spcAft>
                <a:spcPts val="1000"/>
              </a:spcAft>
              <a:buFont typeface="+mj-lt"/>
              <a:buAutoNum type="arabicPeriod"/>
            </a:pPr>
            <a:r>
              <a:rPr lang="en-US" sz="2400" b="1" i="1" u="sng" dirty="0">
                <a:effectLst/>
                <a:latin typeface="Calibri" panose="020F0502020204030204" pitchFamily="34" charset="0"/>
                <a:ea typeface="Times New Roman" panose="02020603050405020304" pitchFamily="18" charset="0"/>
                <a:cs typeface="Arial" panose="020B0604020202020204" pitchFamily="34" charset="0"/>
              </a:rPr>
              <a:t>Define phase:</a:t>
            </a:r>
            <a:endParaRPr lang="en-US" sz="2400" u="sng" dirty="0">
              <a:effectLst/>
              <a:latin typeface="Calibri" panose="020F0502020204030204" pitchFamily="34" charset="0"/>
              <a:ea typeface="Times New Roman" panose="02020603050405020304" pitchFamily="18" charset="0"/>
              <a:cs typeface="Arial" panose="020B0604020202020204" pitchFamily="34" charset="0"/>
            </a:endParaRP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-Introduce lean, Value Stream Map, Financial analysis : identify waste &amp; quantify it financially. Understand the </a:t>
            </a:r>
            <a:r>
              <a:rPr lang="en-US" sz="2400" b="1" dirty="0">
                <a:effectLst/>
                <a:latin typeface="Calibri" panose="020F0502020204030204" pitchFamily="34" charset="0"/>
                <a:ea typeface="Times New Roman" panose="02020603050405020304" pitchFamily="18" charset="0"/>
                <a:cs typeface="Arial" panose="020B0604020202020204" pitchFamily="34" charset="0"/>
              </a:rPr>
              <a:t>Voice Of Customer</a:t>
            </a:r>
            <a:r>
              <a:rPr lang="en-US" sz="2400" dirty="0">
                <a:effectLst/>
                <a:latin typeface="Calibri" panose="020F0502020204030204" pitchFamily="34" charset="0"/>
                <a:ea typeface="Times New Roman" panose="02020603050405020304" pitchFamily="18" charset="0"/>
                <a:cs typeface="Arial" panose="020B0604020202020204" pitchFamily="34" charset="0"/>
              </a:rPr>
              <a:t> &amp; prepare for the </a:t>
            </a:r>
            <a:r>
              <a:rPr lang="en-US" sz="2400" b="1" dirty="0">
                <a:effectLst/>
                <a:latin typeface="Calibri" panose="020F0502020204030204" pitchFamily="34" charset="0"/>
                <a:ea typeface="Times New Roman" panose="02020603050405020304" pitchFamily="18" charset="0"/>
                <a:cs typeface="Arial" panose="020B0604020202020204" pitchFamily="34" charset="0"/>
              </a:rPr>
              <a:t>Value Stream Map</a:t>
            </a:r>
            <a:r>
              <a:rPr lang="en-US" sz="2400" dirty="0">
                <a:effectLst/>
                <a:latin typeface="Calibri" panose="020F0502020204030204" pitchFamily="34" charset="0"/>
                <a:ea typeface="Times New Roman" panose="02020603050405020304" pitchFamily="18" charset="0"/>
                <a:cs typeface="Arial" panose="020B0604020202020204" pitchFamily="34" charset="0"/>
              </a:rPr>
              <a:t>.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-Introduce process baseline performance including VSM metrics, inventory :lead times, cycle time.</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-Value added &amp; non value added activities &amp; downtime.</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-Identify the LSS suitable tools approach to the selected project; determine if the focus is on the product flow or variability.</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655876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gn="l" rtl="0">
              <a:lnSpc>
                <a:spcPct val="115000"/>
              </a:lnSpc>
              <a:spcBef>
                <a:spcPts val="0"/>
              </a:spcBef>
              <a:spcAft>
                <a:spcPts val="1000"/>
              </a:spcAft>
            </a:pPr>
            <a:r>
              <a:rPr lang="en-US" sz="2400" b="1" i="1" u="sng" dirty="0">
                <a:effectLst/>
                <a:latin typeface="Calibri" panose="020F0502020204030204" pitchFamily="34" charset="0"/>
                <a:ea typeface="Times New Roman" panose="02020603050405020304" pitchFamily="18" charset="0"/>
                <a:cs typeface="Arial" panose="020B0604020202020204" pitchFamily="34" charset="0"/>
              </a:rPr>
              <a:t>2-Measure</a:t>
            </a:r>
            <a:r>
              <a:rPr lang="en-US" sz="2400" dirty="0">
                <a:effectLst/>
                <a:latin typeface="Calibri" panose="020F0502020204030204" pitchFamily="34" charset="0"/>
                <a:ea typeface="Times New Roman" panose="02020603050405020304" pitchFamily="18" charset="0"/>
                <a:cs typeface="Arial" panose="020B0604020202020204" pitchFamily="34" charset="0"/>
              </a:rPr>
              <a:t>:</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-Measure the baseline performance of the current process using the lean metrics</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-Present the data graphically.</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-Map the current state value stream,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-Measure process capability (defects per million opportunities -&amp; process sigma level )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-Identify waste &amp; quantify it financially.(identify &amp; quantify cost of variation &amp; defects)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-Use value stream metrics which include inventory , lead times, cycle time value added &amp; non value added activities &amp; downtime.</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-Use a cause &amp; effect diagram to brainstorm potential variables or inputs that affect process output.</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-Use a Kaizen event approach &amp; identify any quick improvement actions that don't need further analysis (just do it items)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0383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algn="l" rtl="0">
              <a:lnSpc>
                <a:spcPct val="115000"/>
              </a:lnSpc>
              <a:spcBef>
                <a:spcPts val="0"/>
              </a:spcBef>
              <a:spcAft>
                <a:spcPts val="1000"/>
              </a:spcAft>
            </a:pPr>
            <a:r>
              <a:rPr lang="en-US" sz="2400" b="1" u="sng" dirty="0">
                <a:effectLst/>
                <a:latin typeface="Calibri" panose="020F0502020204030204" pitchFamily="34" charset="0"/>
                <a:ea typeface="Times New Roman" panose="02020603050405020304" pitchFamily="18" charset="0"/>
                <a:cs typeface="Arial" panose="020B0604020202020204" pitchFamily="34" charset="0"/>
              </a:rPr>
              <a:t>3-Analyze:</a:t>
            </a:r>
            <a:endParaRPr lang="en-US" sz="2400" b="1" u="sng" dirty="0">
              <a:latin typeface="Calibri" panose="020F0502020204030204" pitchFamily="34" charset="0"/>
              <a:ea typeface="Times New Roman" panose="02020603050405020304" pitchFamily="18" charset="0"/>
              <a:cs typeface="Arial" panose="020B0604020202020204" pitchFamily="34" charset="0"/>
            </a:endParaRPr>
          </a:p>
          <a:p>
            <a:pPr marL="22860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-Implement  the quick hits that don't require further analysis.</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-Use graphical tools to investigate the reasons for variation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-Analyze current state VSM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.Ex: Analyze unnecessary steps &amp; ways to minimize waste within &amp; between steps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 analyze flow of products &amp; information , lead times, cycle time, rework &amp; downtime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 Create a lean future VSM to implement the next phase.</a:t>
            </a:r>
          </a:p>
          <a:p>
            <a:pPr marL="0" marR="0" algn="l" rtl="0">
              <a:lnSpc>
                <a:spcPct val="115000"/>
              </a:lnSpc>
              <a:spcBef>
                <a:spcPts val="0"/>
              </a:spcBef>
              <a:spcAft>
                <a:spcPts val="1000"/>
              </a:spcAft>
            </a:pPr>
            <a:r>
              <a:rPr lang="en-US" sz="2400" b="1" u="sng" dirty="0">
                <a:effectLst/>
                <a:latin typeface="Calibri" panose="020F0502020204030204" pitchFamily="34" charset="0"/>
                <a:ea typeface="Times New Roman" panose="02020603050405020304" pitchFamily="18" charset="0"/>
                <a:cs typeface="Arial" panose="020B0604020202020204" pitchFamily="34" charset="0"/>
              </a:rPr>
              <a:t>4-Improve</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 Optimize &amp; standardize the process , eliminate unnecessary steps or at least minimize waste within it, develop standard operating procedures &amp; best practices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 -Build an improvement implementation action plan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498499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-Use a Kaizen event to implement improvements:</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Ex: improve time &amp; use 5s approach, use  mistake-proofing techniques and use visual workplace approach.</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1"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5-Control</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-Update sigma level.</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-Design a control plan using the mistake –proofing approach; design and implement corrective actions , design an audit plan.</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-Reconfirm the financial analysis  by conducting cost benefit analysis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-Hand over responsibilities , train process owner on using the control plan and monitor continuously . </a:t>
            </a:r>
            <a:r>
              <a:rPr kumimoji="0" lang="en-US" sz="2400" b="1"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572444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73B3D55-0DB7-9B83-050F-951B561599D5}"/>
              </a:ext>
            </a:extLst>
          </p:cNvPr>
          <p:cNvPicPr>
            <a:picLocks noChangeAspect="1"/>
          </p:cNvPicPr>
          <p:nvPr/>
        </p:nvPicPr>
        <p:blipFill>
          <a:blip r:embed="rId3"/>
          <a:stretch>
            <a:fillRect/>
          </a:stretch>
        </p:blipFill>
        <p:spPr>
          <a:xfrm>
            <a:off x="1647533" y="957987"/>
            <a:ext cx="6744284" cy="5265876"/>
          </a:xfrm>
          <a:prstGeom prst="rect">
            <a:avLst/>
          </a:prstGeom>
        </p:spPr>
      </p:pic>
    </p:spTree>
    <p:extLst>
      <p:ext uri="{BB962C8B-B14F-4D97-AF65-F5344CB8AC3E}">
        <p14:creationId xmlns:p14="http://schemas.microsoft.com/office/powerpoint/2010/main" val="4893621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Critical Success factors of LSS: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1-Management support &amp; commitment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Company Financial Capability.</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3- Culture change by using facts to show need for using LSS.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4-Clear definition of strategy &amp; goal of the project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5- Frequent information sharing, communication &amp; assessment on Lean &amp; Six Sigma results.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6-Using six sigma as the infrastructure for applying lean tools.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7- Staff involvement , rewards &amp; recognition.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8- Effective training &amp; program improvement efforts.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79464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5499</TotalTime>
  <Words>1101</Words>
  <Application>Microsoft Office PowerPoint</Application>
  <PresentationFormat>Widescreen</PresentationFormat>
  <Paragraphs>283</Paragraphs>
  <Slides>43</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43</vt:i4>
      </vt:variant>
    </vt:vector>
  </HeadingPairs>
  <TitlesOfParts>
    <vt:vector size="49" baseType="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88</cp:revision>
  <dcterms:created xsi:type="dcterms:W3CDTF">2023-04-29T09:08:23Z</dcterms:created>
  <dcterms:modified xsi:type="dcterms:W3CDTF">2023-12-07T12:18:39Z</dcterms:modified>
</cp:coreProperties>
</file>