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9" r:id="rId3"/>
    <p:sldId id="280" r:id="rId4"/>
    <p:sldId id="314" r:id="rId5"/>
    <p:sldId id="304" r:id="rId6"/>
    <p:sldId id="308" r:id="rId7"/>
    <p:sldId id="294" r:id="rId8"/>
    <p:sldId id="295" r:id="rId9"/>
    <p:sldId id="296" r:id="rId10"/>
    <p:sldId id="297" r:id="rId11"/>
    <p:sldId id="298" r:id="rId12"/>
    <p:sldId id="299" r:id="rId13"/>
    <p:sldId id="300" r:id="rId14"/>
    <p:sldId id="301" r:id="rId15"/>
    <p:sldId id="302" r:id="rId16"/>
    <p:sldId id="315" r:id="rId17"/>
    <p:sldId id="309" r:id="rId18"/>
    <p:sldId id="734" r:id="rId19"/>
    <p:sldId id="260" r:id="rId20"/>
    <p:sldId id="266" r:id="rId21"/>
    <p:sldId id="736" r:id="rId22"/>
    <p:sldId id="267" r:id="rId23"/>
    <p:sldId id="268" r:id="rId24"/>
    <p:sldId id="277" r:id="rId25"/>
    <p:sldId id="278" r:id="rId26"/>
    <p:sldId id="261" r:id="rId27"/>
    <p:sldId id="312" r:id="rId28"/>
    <p:sldId id="262" r:id="rId29"/>
    <p:sldId id="305" r:id="rId30"/>
    <p:sldId id="306" r:id="rId31"/>
    <p:sldId id="307" r:id="rId32"/>
    <p:sldId id="265" r:id="rId33"/>
    <p:sldId id="269" r:id="rId34"/>
    <p:sldId id="270" r:id="rId3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E81BE-2533-4B66-BECD-A8FDC23F4011}" type="doc">
      <dgm:prSet loTypeId="urn:microsoft.com/office/officeart/2005/8/layout/default" loCatId="list" qsTypeId="urn:microsoft.com/office/officeart/2005/8/quickstyle/3d1" qsCatId="3D" csTypeId="urn:microsoft.com/office/officeart/2005/8/colors/colorful1" csCatId="colorful" phldr="1"/>
      <dgm:spPr/>
      <dgm:t>
        <a:bodyPr/>
        <a:lstStyle/>
        <a:p>
          <a:pPr rtl="1"/>
          <a:endParaRPr lang="ar-EG"/>
        </a:p>
      </dgm:t>
    </dgm:pt>
    <dgm:pt modelId="{3A896FED-E477-4EB9-A604-AE539AADA3BE}">
      <dgm:prSet phldrT="[Text]" custT="1"/>
      <dgm:spPr/>
      <dgm:t>
        <a:bodyPr/>
        <a:lstStyle/>
        <a:p>
          <a:pPr rtl="1"/>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gm:t>
    </dgm:pt>
    <dgm:pt modelId="{25690290-471E-4D21-844E-CE9430352052}" type="parTrans" cxnId="{B799211E-449E-45D7-9E39-7F6698D52A94}">
      <dgm:prSet/>
      <dgm:spPr/>
      <dgm:t>
        <a:bodyPr/>
        <a:lstStyle/>
        <a:p>
          <a:pPr rtl="1"/>
          <a:endParaRPr lang="ar-EG"/>
        </a:p>
      </dgm:t>
    </dgm:pt>
    <dgm:pt modelId="{39C129CC-1F88-4958-8E35-B7A52E85FC4E}" type="sibTrans" cxnId="{B799211E-449E-45D7-9E39-7F6698D52A94}">
      <dgm:prSet/>
      <dgm:spPr/>
      <dgm:t>
        <a:bodyPr/>
        <a:lstStyle/>
        <a:p>
          <a:pPr rtl="1"/>
          <a:endParaRPr lang="ar-EG"/>
        </a:p>
      </dgm:t>
    </dgm:pt>
    <dgm:pt modelId="{A486B22E-9544-47C8-8976-C1141D082564}">
      <dgm:prSet phldrT="[Text]" custT="1"/>
      <dgm:spPr/>
      <dgm:t>
        <a:bodyPr/>
        <a:lstStyle/>
        <a:p>
          <a:pPr rtl="1"/>
          <a:r>
            <a:rPr lang="en-US" sz="2200" b="0" kern="1200" dirty="0">
              <a:latin typeface="Calibri" panose="020F0502020204030204"/>
              <a:ea typeface="+mn-ea"/>
              <a:cs typeface="+mn-cs"/>
            </a:rPr>
            <a:t>Operations</a:t>
          </a:r>
          <a:r>
            <a:rPr lang="en-US" sz="2400" b="0" kern="1200" dirty="0">
              <a:latin typeface="Muli"/>
            </a:rPr>
            <a:t> </a:t>
          </a:r>
          <a:endParaRPr lang="ar-EG" sz="2400" b="0" kern="1200" dirty="0"/>
        </a:p>
      </dgm:t>
    </dgm:pt>
    <dgm:pt modelId="{EE9AD5E4-63D2-4C76-96D7-F61494DA36A9}" type="parTrans" cxnId="{CB190D85-858D-40B5-A42E-BF77DCADA024}">
      <dgm:prSet/>
      <dgm:spPr/>
      <dgm:t>
        <a:bodyPr/>
        <a:lstStyle/>
        <a:p>
          <a:pPr rtl="1"/>
          <a:endParaRPr lang="ar-EG"/>
        </a:p>
      </dgm:t>
    </dgm:pt>
    <dgm:pt modelId="{1672974A-E242-40F8-990E-77694E21D97B}" type="sibTrans" cxnId="{CB190D85-858D-40B5-A42E-BF77DCADA024}">
      <dgm:prSet/>
      <dgm:spPr/>
      <dgm:t>
        <a:bodyPr/>
        <a:lstStyle/>
        <a:p>
          <a:pPr rtl="1"/>
          <a:endParaRPr lang="ar-EG"/>
        </a:p>
      </dgm:t>
    </dgm:pt>
    <dgm:pt modelId="{2B12612E-56CD-41EC-B916-17935A0D656B}">
      <dgm:prSet phldrT="[Text]" custT="1"/>
      <dgm:spPr/>
      <dgm:t>
        <a:bodyPr/>
        <a:lstStyle/>
        <a:p>
          <a:pPr rtl="1"/>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gm:t>
    </dgm:pt>
    <dgm:pt modelId="{F66E3368-A300-4D35-B7D5-EAE826A552C9}" type="parTrans" cxnId="{CFE548B1-55F0-4DA9-B10B-00B2B48CE2A9}">
      <dgm:prSet/>
      <dgm:spPr/>
      <dgm:t>
        <a:bodyPr/>
        <a:lstStyle/>
        <a:p>
          <a:pPr rtl="1"/>
          <a:endParaRPr lang="ar-EG"/>
        </a:p>
      </dgm:t>
    </dgm:pt>
    <dgm:pt modelId="{35ABDDD8-0C87-4A49-A194-C3DA45F1FA38}" type="sibTrans" cxnId="{CFE548B1-55F0-4DA9-B10B-00B2B48CE2A9}">
      <dgm:prSet/>
      <dgm:spPr/>
      <dgm:t>
        <a:bodyPr/>
        <a:lstStyle/>
        <a:p>
          <a:pPr rtl="1"/>
          <a:endParaRPr lang="ar-EG"/>
        </a:p>
      </dgm:t>
    </dgm:pt>
    <dgm:pt modelId="{7C2E4720-A931-4809-A5A0-02D07FA1F850}">
      <dgm:prSet/>
      <dgm:spPr/>
      <dgm:t>
        <a:bodyPr/>
        <a:lstStyle/>
        <a:p>
          <a:pPr rtl="1"/>
          <a:r>
            <a:rPr lang="en-US" b="0" dirty="0"/>
            <a:t>Supply chain</a:t>
          </a:r>
          <a:endParaRPr lang="ar-EG" b="0" dirty="0"/>
        </a:p>
      </dgm:t>
    </dgm:pt>
    <dgm:pt modelId="{205590D7-E11E-49BE-BC04-A2B5F9B85AF6}" type="parTrans" cxnId="{B4BFBB47-8E74-4299-A48B-711FDBFC214E}">
      <dgm:prSet/>
      <dgm:spPr/>
      <dgm:t>
        <a:bodyPr/>
        <a:lstStyle/>
        <a:p>
          <a:pPr rtl="1"/>
          <a:endParaRPr lang="ar-EG"/>
        </a:p>
      </dgm:t>
    </dgm:pt>
    <dgm:pt modelId="{AD2F1B13-A147-4C7A-88F7-C34F6F67D8E6}" type="sibTrans" cxnId="{B4BFBB47-8E74-4299-A48B-711FDBFC214E}">
      <dgm:prSet/>
      <dgm:spPr/>
      <dgm:t>
        <a:bodyPr/>
        <a:lstStyle/>
        <a:p>
          <a:pPr rtl="1"/>
          <a:endParaRPr lang="ar-EG"/>
        </a:p>
      </dgm:t>
    </dgm:pt>
    <dgm:pt modelId="{89B48CDE-099B-4B54-8DF7-FF89BD813223}">
      <dgm:prSet/>
      <dgm:spPr/>
      <dgm:t>
        <a:bodyPr/>
        <a:lstStyle/>
        <a:p>
          <a:pPr rtl="1"/>
          <a:r>
            <a:rPr lang="en-US" b="0" dirty="0"/>
            <a:t>Market</a:t>
          </a:r>
          <a:endParaRPr lang="ar-EG" b="0" dirty="0"/>
        </a:p>
      </dgm:t>
    </dgm:pt>
    <dgm:pt modelId="{D9397EA7-3932-4978-88CA-B845D00DBD2F}" type="parTrans" cxnId="{663EE62D-2030-4AEE-BB1E-DD993DB515D8}">
      <dgm:prSet/>
      <dgm:spPr/>
      <dgm:t>
        <a:bodyPr/>
        <a:lstStyle/>
        <a:p>
          <a:pPr rtl="1"/>
          <a:endParaRPr lang="ar-EG"/>
        </a:p>
      </dgm:t>
    </dgm:pt>
    <dgm:pt modelId="{A2A3D68F-1D26-4326-8077-A6AE2A24945E}" type="sibTrans" cxnId="{663EE62D-2030-4AEE-BB1E-DD993DB515D8}">
      <dgm:prSet/>
      <dgm:spPr/>
      <dgm:t>
        <a:bodyPr/>
        <a:lstStyle/>
        <a:p>
          <a:pPr rtl="1"/>
          <a:endParaRPr lang="ar-EG"/>
        </a:p>
      </dgm:t>
    </dgm:pt>
    <dgm:pt modelId="{F844CE5D-E8D1-4DD6-9E9D-60F7F503B768}">
      <dgm:prSet/>
      <dgm:spPr/>
      <dgm:t>
        <a:bodyPr/>
        <a:lstStyle/>
        <a:p>
          <a:pPr rtl="1"/>
          <a:r>
            <a:rPr lang="en-US" b="0"/>
            <a:t>Legal</a:t>
          </a:r>
          <a:endParaRPr lang="ar-EG" b="0" dirty="0"/>
        </a:p>
      </dgm:t>
    </dgm:pt>
    <dgm:pt modelId="{6C9444C1-FFF3-40AF-921E-DEF8BBEBBF86}" type="parTrans" cxnId="{EE8528DC-1DA6-462F-B792-1F0A8CB0AE62}">
      <dgm:prSet/>
      <dgm:spPr/>
      <dgm:t>
        <a:bodyPr/>
        <a:lstStyle/>
        <a:p>
          <a:pPr rtl="1"/>
          <a:endParaRPr lang="ar-EG"/>
        </a:p>
      </dgm:t>
    </dgm:pt>
    <dgm:pt modelId="{F4A0CBE6-A6A9-4E0F-AF87-D3CE5621412E}" type="sibTrans" cxnId="{EE8528DC-1DA6-462F-B792-1F0A8CB0AE62}">
      <dgm:prSet/>
      <dgm:spPr/>
      <dgm:t>
        <a:bodyPr/>
        <a:lstStyle/>
        <a:p>
          <a:pPr rtl="1"/>
          <a:endParaRPr lang="ar-EG"/>
        </a:p>
      </dgm:t>
    </dgm:pt>
    <dgm:pt modelId="{36E83248-C796-44CB-8710-96530B72DFC7}">
      <dgm:prSet/>
      <dgm:spPr/>
      <dgm:t>
        <a:bodyPr/>
        <a:lstStyle/>
        <a:p>
          <a:pPr rtl="1"/>
          <a:r>
            <a:rPr lang="en-US" b="0"/>
            <a:t>Political</a:t>
          </a:r>
          <a:endParaRPr lang="ar-EG" b="0" dirty="0"/>
        </a:p>
      </dgm:t>
    </dgm:pt>
    <dgm:pt modelId="{CFF6E708-C732-40F6-97C6-4B4154907B40}" type="parTrans" cxnId="{B9508ADB-DD5A-400A-8D15-050CF764F126}">
      <dgm:prSet/>
      <dgm:spPr/>
      <dgm:t>
        <a:bodyPr/>
        <a:lstStyle/>
        <a:p>
          <a:pPr rtl="1"/>
          <a:endParaRPr lang="ar-EG"/>
        </a:p>
      </dgm:t>
    </dgm:pt>
    <dgm:pt modelId="{93E5183D-28B9-43AC-A217-56F3B33E24ED}" type="sibTrans" cxnId="{B9508ADB-DD5A-400A-8D15-050CF764F126}">
      <dgm:prSet/>
      <dgm:spPr/>
      <dgm:t>
        <a:bodyPr/>
        <a:lstStyle/>
        <a:p>
          <a:pPr rtl="1"/>
          <a:endParaRPr lang="ar-EG"/>
        </a:p>
      </dgm:t>
    </dgm:pt>
    <dgm:pt modelId="{76AE89DB-209B-4BF3-B297-0FDBDCD26EA6}">
      <dgm:prSet/>
      <dgm:spPr/>
      <dgm:t>
        <a:bodyPr/>
        <a:lstStyle/>
        <a:p>
          <a:pPr rtl="1"/>
          <a:r>
            <a:rPr lang="en-US" b="0" dirty="0"/>
            <a:t>Economic</a:t>
          </a:r>
          <a:endParaRPr lang="ar-EG" b="0" dirty="0"/>
        </a:p>
      </dgm:t>
    </dgm:pt>
    <dgm:pt modelId="{102308F1-E9D6-4A9F-8CCC-FCC7396F61D7}" type="parTrans" cxnId="{BF2AEF84-1988-452A-B8BA-B0BEE48AF5AC}">
      <dgm:prSet/>
      <dgm:spPr/>
      <dgm:t>
        <a:bodyPr/>
        <a:lstStyle/>
        <a:p>
          <a:pPr rtl="1"/>
          <a:endParaRPr lang="ar-EG"/>
        </a:p>
      </dgm:t>
    </dgm:pt>
    <dgm:pt modelId="{C6DE4634-D8D9-4471-ACC4-861DF805156D}" type="sibTrans" cxnId="{BF2AEF84-1988-452A-B8BA-B0BEE48AF5AC}">
      <dgm:prSet/>
      <dgm:spPr/>
      <dgm:t>
        <a:bodyPr/>
        <a:lstStyle/>
        <a:p>
          <a:pPr rtl="1"/>
          <a:endParaRPr lang="ar-EG"/>
        </a:p>
      </dgm:t>
    </dgm:pt>
    <dgm:pt modelId="{D8E8CD08-A9A5-41DA-B11A-12D722C635CC}">
      <dgm:prSet/>
      <dgm:spPr/>
      <dgm:t>
        <a:bodyPr/>
        <a:lstStyle/>
        <a:p>
          <a:pPr rtl="1"/>
          <a:r>
            <a:rPr lang="en-US" b="0"/>
            <a:t>Technological</a:t>
          </a:r>
          <a:endParaRPr lang="ar-EG" b="0" dirty="0"/>
        </a:p>
      </dgm:t>
    </dgm:pt>
    <dgm:pt modelId="{7583846C-C199-4DED-863B-351AAE37979C}" type="parTrans" cxnId="{36B39891-E7AF-41C2-B301-1573E186CFA1}">
      <dgm:prSet/>
      <dgm:spPr/>
      <dgm:t>
        <a:bodyPr/>
        <a:lstStyle/>
        <a:p>
          <a:pPr rtl="1"/>
          <a:endParaRPr lang="ar-EG"/>
        </a:p>
      </dgm:t>
    </dgm:pt>
    <dgm:pt modelId="{E5B66C17-64D4-4CD3-9409-1997382AEB36}" type="sibTrans" cxnId="{36B39891-E7AF-41C2-B301-1573E186CFA1}">
      <dgm:prSet/>
      <dgm:spPr/>
      <dgm:t>
        <a:bodyPr/>
        <a:lstStyle/>
        <a:p>
          <a:pPr rtl="1"/>
          <a:endParaRPr lang="ar-EG"/>
        </a:p>
      </dgm:t>
    </dgm:pt>
    <dgm:pt modelId="{F8F669D0-69D7-40C5-87DC-C1574A6E970A}">
      <dgm:prSet phldrT="[Text]" custT="1"/>
      <dgm:spPr/>
      <dgm:t>
        <a:bodyPr/>
        <a:lstStyle/>
        <a:p>
          <a:pPr rtl="1"/>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gm:t>
    </dgm:pt>
    <dgm:pt modelId="{71D40423-398B-40A0-8CFB-03A1190AF690}" type="parTrans" cxnId="{20F163D1-AF8E-4C08-90F4-4F38EBF748F3}">
      <dgm:prSet/>
      <dgm:spPr/>
      <dgm:t>
        <a:bodyPr/>
        <a:lstStyle/>
        <a:p>
          <a:pPr rtl="1"/>
          <a:endParaRPr lang="ar-EG"/>
        </a:p>
      </dgm:t>
    </dgm:pt>
    <dgm:pt modelId="{78FE97C1-2E79-40A7-804C-EC5D5079CFC2}" type="sibTrans" cxnId="{20F163D1-AF8E-4C08-90F4-4F38EBF748F3}">
      <dgm:prSet/>
      <dgm:spPr/>
      <dgm:t>
        <a:bodyPr/>
        <a:lstStyle/>
        <a:p>
          <a:pPr rtl="1"/>
          <a:endParaRPr lang="ar-EG"/>
        </a:p>
      </dgm:t>
    </dgm:pt>
    <dgm:pt modelId="{28D8B8E8-3F1C-4EA9-8F7C-273DA6D5C0FA}">
      <dgm:prSet phldrT="[Text]" custT="1"/>
      <dgm:spPr/>
      <dgm:t>
        <a:bodyPr/>
        <a:lstStyle/>
        <a:p>
          <a:pPr rtl="1"/>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gm:t>
    </dgm:pt>
    <dgm:pt modelId="{6A13B3F6-551F-488C-8101-CA4DA22771E5}" type="parTrans" cxnId="{8520BE3E-4618-4187-A11E-4E082373E79A}">
      <dgm:prSet/>
      <dgm:spPr/>
      <dgm:t>
        <a:bodyPr/>
        <a:lstStyle/>
        <a:p>
          <a:pPr rtl="1"/>
          <a:endParaRPr lang="ar-EG"/>
        </a:p>
      </dgm:t>
    </dgm:pt>
    <dgm:pt modelId="{51FFBA81-5732-43A1-9CE0-B11507BE4289}" type="sibTrans" cxnId="{8520BE3E-4618-4187-A11E-4E082373E79A}">
      <dgm:prSet/>
      <dgm:spPr/>
      <dgm:t>
        <a:bodyPr/>
        <a:lstStyle/>
        <a:p>
          <a:pPr rtl="1"/>
          <a:endParaRPr lang="ar-EG"/>
        </a:p>
      </dgm:t>
    </dgm:pt>
    <dgm:pt modelId="{088DACDB-EDCA-4C24-A88C-2D9B53AA16BC}">
      <dgm:prSet phldrT="[Text]" custT="1"/>
      <dgm:spPr/>
      <dgm:t>
        <a:bodyPr/>
        <a:lstStyle/>
        <a:p>
          <a:pPr rtl="1"/>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gm:t>
    </dgm:pt>
    <dgm:pt modelId="{D87EC877-D30B-4879-873A-D8262AAF733F}" type="parTrans" cxnId="{E37A61BD-978E-4633-8AB5-5E4557318A27}">
      <dgm:prSet/>
      <dgm:spPr/>
      <dgm:t>
        <a:bodyPr/>
        <a:lstStyle/>
        <a:p>
          <a:pPr rtl="1"/>
          <a:endParaRPr lang="ar-EG"/>
        </a:p>
      </dgm:t>
    </dgm:pt>
    <dgm:pt modelId="{D270B0E0-1F08-4D9D-9578-847E629C5751}" type="sibTrans" cxnId="{E37A61BD-978E-4633-8AB5-5E4557318A27}">
      <dgm:prSet/>
      <dgm:spPr/>
      <dgm:t>
        <a:bodyPr/>
        <a:lstStyle/>
        <a:p>
          <a:pPr rtl="1"/>
          <a:endParaRPr lang="ar-EG"/>
        </a:p>
      </dgm:t>
    </dgm:pt>
    <dgm:pt modelId="{94F47E01-8821-4E94-A2B6-8CC949D329D1}" type="pres">
      <dgm:prSet presAssocID="{875E81BE-2533-4B66-BECD-A8FDC23F4011}" presName="diagram" presStyleCnt="0">
        <dgm:presLayoutVars>
          <dgm:dir/>
          <dgm:resizeHandles val="exact"/>
        </dgm:presLayoutVars>
      </dgm:prSet>
      <dgm:spPr/>
    </dgm:pt>
    <dgm:pt modelId="{F3B78F18-A5FB-4A57-9CA1-D048A9982B37}" type="pres">
      <dgm:prSet presAssocID="{F844CE5D-E8D1-4DD6-9E9D-60F7F503B768}" presName="node" presStyleLbl="node1" presStyleIdx="0" presStyleCnt="12" custLinFactX="131986" custLinFactY="100000" custLinFactNeighborX="200000" custLinFactNeighborY="128348">
        <dgm:presLayoutVars>
          <dgm:bulletEnabled val="1"/>
        </dgm:presLayoutVars>
      </dgm:prSet>
      <dgm:spPr/>
    </dgm:pt>
    <dgm:pt modelId="{07DEF5B5-F270-491D-A1F2-ED6E19D16006}" type="pres">
      <dgm:prSet presAssocID="{F4A0CBE6-A6A9-4E0F-AF87-D3CE5621412E}" presName="sibTrans" presStyleCnt="0"/>
      <dgm:spPr/>
    </dgm:pt>
    <dgm:pt modelId="{8ACA7E69-D5D8-4A9B-8CD4-AFA347F5D44B}" type="pres">
      <dgm:prSet presAssocID="{76AE89DB-209B-4BF3-B297-0FDBDCD26EA6}" presName="node" presStyleLbl="node1" presStyleIdx="1" presStyleCnt="12" custLinFactNeighborX="-3973" custLinFactNeighborY="4953">
        <dgm:presLayoutVars>
          <dgm:bulletEnabled val="1"/>
        </dgm:presLayoutVars>
      </dgm:prSet>
      <dgm:spPr/>
    </dgm:pt>
    <dgm:pt modelId="{97362EFB-B4AD-438F-8D76-2F84DA1A36C1}" type="pres">
      <dgm:prSet presAssocID="{C6DE4634-D8D9-4471-ACC4-861DF805156D}" presName="sibTrans" presStyleCnt="0"/>
      <dgm:spPr/>
    </dgm:pt>
    <dgm:pt modelId="{D4905744-D24D-485F-9FE4-6D6D69E52936}" type="pres">
      <dgm:prSet presAssocID="{D8E8CD08-A9A5-41DA-B11A-12D722C635CC}" presName="node" presStyleLbl="node1" presStyleIdx="2" presStyleCnt="12" custLinFactNeighborX="2050" custLinFactNeighborY="4953">
        <dgm:presLayoutVars>
          <dgm:bulletEnabled val="1"/>
        </dgm:presLayoutVars>
      </dgm:prSet>
      <dgm:spPr/>
    </dgm:pt>
    <dgm:pt modelId="{DB223BE3-F760-4FFD-ABA0-1766A23425C7}" type="pres">
      <dgm:prSet presAssocID="{E5B66C17-64D4-4CD3-9409-1997382AEB36}" presName="sibTrans" presStyleCnt="0"/>
      <dgm:spPr/>
    </dgm:pt>
    <dgm:pt modelId="{FACB5C52-1795-4ED9-93F4-E210FA4EEE0B}" type="pres">
      <dgm:prSet presAssocID="{36E83248-C796-44CB-8710-96530B72DFC7}" presName="node" presStyleLbl="node1" presStyleIdx="3" presStyleCnt="12" custLinFactNeighborX="5965" custLinFactNeighborY="4031">
        <dgm:presLayoutVars>
          <dgm:bulletEnabled val="1"/>
        </dgm:presLayoutVars>
      </dgm:prSet>
      <dgm:spPr/>
    </dgm:pt>
    <dgm:pt modelId="{B9E053B3-AC45-4224-AE2A-E77E574FDBB0}" type="pres">
      <dgm:prSet presAssocID="{93E5183D-28B9-43AC-A217-56F3B33E24ED}" presName="sibTrans" presStyleCnt="0"/>
      <dgm:spPr/>
    </dgm:pt>
    <dgm:pt modelId="{6A412EF4-5060-499D-9E99-F636A927623D}" type="pres">
      <dgm:prSet presAssocID="{89B48CDE-099B-4B54-8DF7-FF89BD813223}" presName="node" presStyleLbl="node1" presStyleIdx="4" presStyleCnt="12" custLinFactX="6247" custLinFactNeighborX="100000" custLinFactNeighborY="2481">
        <dgm:presLayoutVars>
          <dgm:bulletEnabled val="1"/>
        </dgm:presLayoutVars>
      </dgm:prSet>
      <dgm:spPr/>
    </dgm:pt>
    <dgm:pt modelId="{990411FC-35D6-4DA8-A9C6-E9E0B9E168DF}" type="pres">
      <dgm:prSet presAssocID="{A2A3D68F-1D26-4326-8077-A6AE2A24945E}" presName="sibTrans" presStyleCnt="0"/>
      <dgm:spPr/>
    </dgm:pt>
    <dgm:pt modelId="{D836AC40-0B37-4B22-A241-3EA7C377C798}" type="pres">
      <dgm:prSet presAssocID="{7C2E4720-A931-4809-A5A0-02D07FA1F850}" presName="node" presStyleLbl="node1" presStyleIdx="5" presStyleCnt="12" custLinFactX="12279" custLinFactNeighborX="100000" custLinFactNeighborY="-999">
        <dgm:presLayoutVars>
          <dgm:bulletEnabled val="1"/>
        </dgm:presLayoutVars>
      </dgm:prSet>
      <dgm:spPr/>
    </dgm:pt>
    <dgm:pt modelId="{23FC876A-2762-4029-A5F7-501E4C0AB171}" type="pres">
      <dgm:prSet presAssocID="{AD2F1B13-A147-4C7A-88F7-C34F6F67D8E6}" presName="sibTrans" presStyleCnt="0"/>
      <dgm:spPr/>
    </dgm:pt>
    <dgm:pt modelId="{014DA9F9-6D64-4423-9140-1C92AA85D337}" type="pres">
      <dgm:prSet presAssocID="{3A896FED-E477-4EB9-A604-AE539AADA3BE}" presName="node" presStyleLbl="node1" presStyleIdx="6" presStyleCnt="12" custLinFactX="-8053" custLinFactY="16090" custLinFactNeighborX="-100000" custLinFactNeighborY="100000">
        <dgm:presLayoutVars>
          <dgm:bulletEnabled val="1"/>
        </dgm:presLayoutVars>
      </dgm:prSet>
      <dgm:spPr/>
    </dgm:pt>
    <dgm:pt modelId="{4E16C773-3E46-4E6A-A84C-A06120E00BF5}" type="pres">
      <dgm:prSet presAssocID="{39C129CC-1F88-4958-8E35-B7A52E85FC4E}" presName="sibTrans" presStyleCnt="0"/>
      <dgm:spPr/>
    </dgm:pt>
    <dgm:pt modelId="{51AD2723-8560-4945-B347-A531543D798C}" type="pres">
      <dgm:prSet presAssocID="{A486B22E-9544-47C8-8976-C1141D082564}" presName="node" presStyleLbl="node1" presStyleIdx="7" presStyleCnt="12" custLinFactNeighborX="2902" custLinFactNeighborY="-999">
        <dgm:presLayoutVars>
          <dgm:bulletEnabled val="1"/>
        </dgm:presLayoutVars>
      </dgm:prSet>
      <dgm:spPr/>
    </dgm:pt>
    <dgm:pt modelId="{CEADB85B-9269-4ED9-86B9-8B05D35A1F1F}" type="pres">
      <dgm:prSet presAssocID="{1672974A-E242-40F8-990E-77694E21D97B}" presName="sibTrans" presStyleCnt="0"/>
      <dgm:spPr/>
    </dgm:pt>
    <dgm:pt modelId="{CB70268B-748E-431F-9B30-32B23DE740A5}" type="pres">
      <dgm:prSet presAssocID="{2B12612E-56CD-41EC-B916-17935A0D656B}" presName="node" presStyleLbl="node1" presStyleIdx="8" presStyleCnt="12" custLinFactX="100000" custLinFactNeighborX="125020" custLinFactNeighborY="-8030">
        <dgm:presLayoutVars>
          <dgm:bulletEnabled val="1"/>
        </dgm:presLayoutVars>
      </dgm:prSet>
      <dgm:spPr/>
    </dgm:pt>
    <dgm:pt modelId="{5F7CD6A2-31A4-49F6-A603-EF2FD388D421}" type="pres">
      <dgm:prSet presAssocID="{35ABDDD8-0C87-4A49-A194-C3DA45F1FA38}" presName="sibTrans" presStyleCnt="0"/>
      <dgm:spPr/>
    </dgm:pt>
    <dgm:pt modelId="{47EC5FE6-C9D2-4871-BA48-E1730141ECC1}" type="pres">
      <dgm:prSet presAssocID="{F8F669D0-69D7-40C5-87DC-C1574A6E970A}" presName="node" presStyleLbl="node1" presStyleIdx="9" presStyleCnt="12" custLinFactX="-23062" custLinFactY="-100000" custLinFactNeighborX="-100000" custLinFactNeighborY="-127607">
        <dgm:presLayoutVars>
          <dgm:bulletEnabled val="1"/>
        </dgm:presLayoutVars>
      </dgm:prSet>
      <dgm:spPr/>
    </dgm:pt>
    <dgm:pt modelId="{678B565E-46B7-4554-B1B4-1B6D3E553C70}" type="pres">
      <dgm:prSet presAssocID="{78FE97C1-2E79-40A7-804C-EC5D5079CFC2}" presName="sibTrans" presStyleCnt="0"/>
      <dgm:spPr/>
    </dgm:pt>
    <dgm:pt modelId="{A60EA6B0-0A27-4C78-A2ED-1272FFDB9097}" type="pres">
      <dgm:prSet presAssocID="{28D8B8E8-3F1C-4EA9-8F7C-273DA6D5C0FA}" presName="node" presStyleLbl="node1" presStyleIdx="10" presStyleCnt="12" custLinFactX="-100000" custLinFactY="-7750" custLinFactNeighborX="-133062" custLinFactNeighborY="-100000">
        <dgm:presLayoutVars>
          <dgm:bulletEnabled val="1"/>
        </dgm:presLayoutVars>
      </dgm:prSet>
      <dgm:spPr/>
    </dgm:pt>
    <dgm:pt modelId="{5380F971-B63E-4F43-9851-B17C0B26C29B}" type="pres">
      <dgm:prSet presAssocID="{51FFBA81-5732-43A1-9CE0-B11507BE4289}" presName="sibTrans" presStyleCnt="0"/>
      <dgm:spPr/>
    </dgm:pt>
    <dgm:pt modelId="{56DD9483-C289-4290-9EE9-BBB795F2B394}" type="pres">
      <dgm:prSet presAssocID="{088DACDB-EDCA-4C24-A88C-2D9B53AA16BC}" presName="node" presStyleLbl="node1" presStyleIdx="11" presStyleCnt="12" custLinFactX="-137617" custLinFactNeighborX="-200000" custLinFactNeighborY="-4797">
        <dgm:presLayoutVars>
          <dgm:bulletEnabled val="1"/>
        </dgm:presLayoutVars>
      </dgm:prSet>
      <dgm:spPr/>
    </dgm:pt>
  </dgm:ptLst>
  <dgm:cxnLst>
    <dgm:cxn modelId="{A8264C06-8EAA-45CD-BEE6-C2016D5EAC6A}" type="presOf" srcId="{2B12612E-56CD-41EC-B916-17935A0D656B}" destId="{CB70268B-748E-431F-9B30-32B23DE740A5}" srcOrd="0" destOrd="0" presId="urn:microsoft.com/office/officeart/2005/8/layout/default"/>
    <dgm:cxn modelId="{B799211E-449E-45D7-9E39-7F6698D52A94}" srcId="{875E81BE-2533-4B66-BECD-A8FDC23F4011}" destId="{3A896FED-E477-4EB9-A604-AE539AADA3BE}" srcOrd="6" destOrd="0" parTransId="{25690290-471E-4D21-844E-CE9430352052}" sibTransId="{39C129CC-1F88-4958-8E35-B7A52E85FC4E}"/>
    <dgm:cxn modelId="{5BA3B426-4970-4145-B747-97D4ACBC2958}" type="presOf" srcId="{28D8B8E8-3F1C-4EA9-8F7C-273DA6D5C0FA}" destId="{A60EA6B0-0A27-4C78-A2ED-1272FFDB9097}" srcOrd="0" destOrd="0" presId="urn:microsoft.com/office/officeart/2005/8/layout/default"/>
    <dgm:cxn modelId="{663EE62D-2030-4AEE-BB1E-DD993DB515D8}" srcId="{875E81BE-2533-4B66-BECD-A8FDC23F4011}" destId="{89B48CDE-099B-4B54-8DF7-FF89BD813223}" srcOrd="4" destOrd="0" parTransId="{D9397EA7-3932-4978-88CA-B845D00DBD2F}" sibTransId="{A2A3D68F-1D26-4326-8077-A6AE2A24945E}"/>
    <dgm:cxn modelId="{3412103A-C36C-4F68-999C-9BDB7FAC4E46}" type="presOf" srcId="{875E81BE-2533-4B66-BECD-A8FDC23F4011}" destId="{94F47E01-8821-4E94-A2B6-8CC949D329D1}" srcOrd="0" destOrd="0" presId="urn:microsoft.com/office/officeart/2005/8/layout/default"/>
    <dgm:cxn modelId="{8520BE3E-4618-4187-A11E-4E082373E79A}" srcId="{875E81BE-2533-4B66-BECD-A8FDC23F4011}" destId="{28D8B8E8-3F1C-4EA9-8F7C-273DA6D5C0FA}" srcOrd="10" destOrd="0" parTransId="{6A13B3F6-551F-488C-8101-CA4DA22771E5}" sibTransId="{51FFBA81-5732-43A1-9CE0-B11507BE4289}"/>
    <dgm:cxn modelId="{B4BFBB47-8E74-4299-A48B-711FDBFC214E}" srcId="{875E81BE-2533-4B66-BECD-A8FDC23F4011}" destId="{7C2E4720-A931-4809-A5A0-02D07FA1F850}" srcOrd="5" destOrd="0" parTransId="{205590D7-E11E-49BE-BC04-A2B5F9B85AF6}" sibTransId="{AD2F1B13-A147-4C7A-88F7-C34F6F67D8E6}"/>
    <dgm:cxn modelId="{26412655-DD28-42F0-850F-E26BEE419947}" type="presOf" srcId="{D8E8CD08-A9A5-41DA-B11A-12D722C635CC}" destId="{D4905744-D24D-485F-9FE4-6D6D69E52936}" srcOrd="0" destOrd="0" presId="urn:microsoft.com/office/officeart/2005/8/layout/default"/>
    <dgm:cxn modelId="{7C5E0B7E-97F9-4B61-9249-84D387AF2563}" type="presOf" srcId="{3A896FED-E477-4EB9-A604-AE539AADA3BE}" destId="{014DA9F9-6D64-4423-9140-1C92AA85D337}" srcOrd="0" destOrd="0" presId="urn:microsoft.com/office/officeart/2005/8/layout/default"/>
    <dgm:cxn modelId="{BF2AEF84-1988-452A-B8BA-B0BEE48AF5AC}" srcId="{875E81BE-2533-4B66-BECD-A8FDC23F4011}" destId="{76AE89DB-209B-4BF3-B297-0FDBDCD26EA6}" srcOrd="1" destOrd="0" parTransId="{102308F1-E9D6-4A9F-8CCC-FCC7396F61D7}" sibTransId="{C6DE4634-D8D9-4471-ACC4-861DF805156D}"/>
    <dgm:cxn modelId="{CB190D85-858D-40B5-A42E-BF77DCADA024}" srcId="{875E81BE-2533-4B66-BECD-A8FDC23F4011}" destId="{A486B22E-9544-47C8-8976-C1141D082564}" srcOrd="7" destOrd="0" parTransId="{EE9AD5E4-63D2-4C76-96D7-F61494DA36A9}" sibTransId="{1672974A-E242-40F8-990E-77694E21D97B}"/>
    <dgm:cxn modelId="{36B39891-E7AF-41C2-B301-1573E186CFA1}" srcId="{875E81BE-2533-4B66-BECD-A8FDC23F4011}" destId="{D8E8CD08-A9A5-41DA-B11A-12D722C635CC}" srcOrd="2" destOrd="0" parTransId="{7583846C-C199-4DED-863B-351AAE37979C}" sibTransId="{E5B66C17-64D4-4CD3-9409-1997382AEB36}"/>
    <dgm:cxn modelId="{482FBB98-1C6F-45B0-BEAE-F2E51F85AA30}" type="presOf" srcId="{89B48CDE-099B-4B54-8DF7-FF89BD813223}" destId="{6A412EF4-5060-499D-9E99-F636A927623D}" srcOrd="0" destOrd="0" presId="urn:microsoft.com/office/officeart/2005/8/layout/default"/>
    <dgm:cxn modelId="{C34E819D-0F80-4308-88B6-33F35F108AFA}" type="presOf" srcId="{76AE89DB-209B-4BF3-B297-0FDBDCD26EA6}" destId="{8ACA7E69-D5D8-4A9B-8CD4-AFA347F5D44B}" srcOrd="0" destOrd="0" presId="urn:microsoft.com/office/officeart/2005/8/layout/default"/>
    <dgm:cxn modelId="{9CA2B1A5-8C2A-4FDC-B454-B2C8758CE417}" type="presOf" srcId="{F844CE5D-E8D1-4DD6-9E9D-60F7F503B768}" destId="{F3B78F18-A5FB-4A57-9CA1-D048A9982B37}" srcOrd="0" destOrd="0" presId="urn:microsoft.com/office/officeart/2005/8/layout/default"/>
    <dgm:cxn modelId="{191D89A9-AA1E-48E7-8146-8DA3C702B7E6}" type="presOf" srcId="{A486B22E-9544-47C8-8976-C1141D082564}" destId="{51AD2723-8560-4945-B347-A531543D798C}" srcOrd="0" destOrd="0" presId="urn:microsoft.com/office/officeart/2005/8/layout/default"/>
    <dgm:cxn modelId="{8B1E24AA-C844-4777-930B-59805AD4353B}" type="presOf" srcId="{F8F669D0-69D7-40C5-87DC-C1574A6E970A}" destId="{47EC5FE6-C9D2-4871-BA48-E1730141ECC1}" srcOrd="0" destOrd="0" presId="urn:microsoft.com/office/officeart/2005/8/layout/default"/>
    <dgm:cxn modelId="{CFE548B1-55F0-4DA9-B10B-00B2B48CE2A9}" srcId="{875E81BE-2533-4B66-BECD-A8FDC23F4011}" destId="{2B12612E-56CD-41EC-B916-17935A0D656B}" srcOrd="8" destOrd="0" parTransId="{F66E3368-A300-4D35-B7D5-EAE826A552C9}" sibTransId="{35ABDDD8-0C87-4A49-A194-C3DA45F1FA38}"/>
    <dgm:cxn modelId="{E37A61BD-978E-4633-8AB5-5E4557318A27}" srcId="{875E81BE-2533-4B66-BECD-A8FDC23F4011}" destId="{088DACDB-EDCA-4C24-A88C-2D9B53AA16BC}" srcOrd="11" destOrd="0" parTransId="{D87EC877-D30B-4879-873A-D8262AAF733F}" sibTransId="{D270B0E0-1F08-4D9D-9578-847E629C5751}"/>
    <dgm:cxn modelId="{2FF702CD-6F5D-460F-8AD3-333A476BD951}" type="presOf" srcId="{088DACDB-EDCA-4C24-A88C-2D9B53AA16BC}" destId="{56DD9483-C289-4290-9EE9-BBB795F2B394}" srcOrd="0" destOrd="0" presId="urn:microsoft.com/office/officeart/2005/8/layout/default"/>
    <dgm:cxn modelId="{20F163D1-AF8E-4C08-90F4-4F38EBF748F3}" srcId="{875E81BE-2533-4B66-BECD-A8FDC23F4011}" destId="{F8F669D0-69D7-40C5-87DC-C1574A6E970A}" srcOrd="9" destOrd="0" parTransId="{71D40423-398B-40A0-8CFB-03A1190AF690}" sibTransId="{78FE97C1-2E79-40A7-804C-EC5D5079CFC2}"/>
    <dgm:cxn modelId="{B9508ADB-DD5A-400A-8D15-050CF764F126}" srcId="{875E81BE-2533-4B66-BECD-A8FDC23F4011}" destId="{36E83248-C796-44CB-8710-96530B72DFC7}" srcOrd="3" destOrd="0" parTransId="{CFF6E708-C732-40F6-97C6-4B4154907B40}" sibTransId="{93E5183D-28B9-43AC-A217-56F3B33E24ED}"/>
    <dgm:cxn modelId="{EE8528DC-1DA6-462F-B792-1F0A8CB0AE62}" srcId="{875E81BE-2533-4B66-BECD-A8FDC23F4011}" destId="{F844CE5D-E8D1-4DD6-9E9D-60F7F503B768}" srcOrd="0" destOrd="0" parTransId="{6C9444C1-FFF3-40AF-921E-DEF8BBEBBF86}" sibTransId="{F4A0CBE6-A6A9-4E0F-AF87-D3CE5621412E}"/>
    <dgm:cxn modelId="{34F4C8DE-592F-4D7C-AC9E-2F503945925F}" type="presOf" srcId="{36E83248-C796-44CB-8710-96530B72DFC7}" destId="{FACB5C52-1795-4ED9-93F4-E210FA4EEE0B}" srcOrd="0" destOrd="0" presId="urn:microsoft.com/office/officeart/2005/8/layout/default"/>
    <dgm:cxn modelId="{EA7020F9-4661-44FB-A13E-978F91CD9208}" type="presOf" srcId="{7C2E4720-A931-4809-A5A0-02D07FA1F850}" destId="{D836AC40-0B37-4B22-A241-3EA7C377C798}" srcOrd="0" destOrd="0" presId="urn:microsoft.com/office/officeart/2005/8/layout/default"/>
    <dgm:cxn modelId="{1FEA2FF1-51C2-4D3D-A624-28B3D49EA778}" type="presParOf" srcId="{94F47E01-8821-4E94-A2B6-8CC949D329D1}" destId="{F3B78F18-A5FB-4A57-9CA1-D048A9982B37}" srcOrd="0" destOrd="0" presId="urn:microsoft.com/office/officeart/2005/8/layout/default"/>
    <dgm:cxn modelId="{4112D249-7995-40FC-AB32-CA45F66BFC6D}" type="presParOf" srcId="{94F47E01-8821-4E94-A2B6-8CC949D329D1}" destId="{07DEF5B5-F270-491D-A1F2-ED6E19D16006}" srcOrd="1" destOrd="0" presId="urn:microsoft.com/office/officeart/2005/8/layout/default"/>
    <dgm:cxn modelId="{28E6A0FE-FC54-400E-9030-F310F733C285}" type="presParOf" srcId="{94F47E01-8821-4E94-A2B6-8CC949D329D1}" destId="{8ACA7E69-D5D8-4A9B-8CD4-AFA347F5D44B}" srcOrd="2" destOrd="0" presId="urn:microsoft.com/office/officeart/2005/8/layout/default"/>
    <dgm:cxn modelId="{74266B88-4427-4622-8DA9-2658B36DAFB6}" type="presParOf" srcId="{94F47E01-8821-4E94-A2B6-8CC949D329D1}" destId="{97362EFB-B4AD-438F-8D76-2F84DA1A36C1}" srcOrd="3" destOrd="0" presId="urn:microsoft.com/office/officeart/2005/8/layout/default"/>
    <dgm:cxn modelId="{2CE6863A-7FE5-48AA-B889-E43FCA27BDB0}" type="presParOf" srcId="{94F47E01-8821-4E94-A2B6-8CC949D329D1}" destId="{D4905744-D24D-485F-9FE4-6D6D69E52936}" srcOrd="4" destOrd="0" presId="urn:microsoft.com/office/officeart/2005/8/layout/default"/>
    <dgm:cxn modelId="{167E3AB0-8109-4321-994C-1A2FC7A3EB7D}" type="presParOf" srcId="{94F47E01-8821-4E94-A2B6-8CC949D329D1}" destId="{DB223BE3-F760-4FFD-ABA0-1766A23425C7}" srcOrd="5" destOrd="0" presId="urn:microsoft.com/office/officeart/2005/8/layout/default"/>
    <dgm:cxn modelId="{3CED134B-1303-4372-98ED-8088713B561F}" type="presParOf" srcId="{94F47E01-8821-4E94-A2B6-8CC949D329D1}" destId="{FACB5C52-1795-4ED9-93F4-E210FA4EEE0B}" srcOrd="6" destOrd="0" presId="urn:microsoft.com/office/officeart/2005/8/layout/default"/>
    <dgm:cxn modelId="{DEC9AF6C-791B-4DF9-99BB-1D50A66F4E0E}" type="presParOf" srcId="{94F47E01-8821-4E94-A2B6-8CC949D329D1}" destId="{B9E053B3-AC45-4224-AE2A-E77E574FDBB0}" srcOrd="7" destOrd="0" presId="urn:microsoft.com/office/officeart/2005/8/layout/default"/>
    <dgm:cxn modelId="{54FC5FB4-6C06-41B2-87A8-94F965464FF9}" type="presParOf" srcId="{94F47E01-8821-4E94-A2B6-8CC949D329D1}" destId="{6A412EF4-5060-499D-9E99-F636A927623D}" srcOrd="8" destOrd="0" presId="urn:microsoft.com/office/officeart/2005/8/layout/default"/>
    <dgm:cxn modelId="{C05839C2-798F-4F0F-90C0-70C8A34E783A}" type="presParOf" srcId="{94F47E01-8821-4E94-A2B6-8CC949D329D1}" destId="{990411FC-35D6-4DA8-A9C6-E9E0B9E168DF}" srcOrd="9" destOrd="0" presId="urn:microsoft.com/office/officeart/2005/8/layout/default"/>
    <dgm:cxn modelId="{63E05B68-DC2C-49A7-AEE8-20D971E0A699}" type="presParOf" srcId="{94F47E01-8821-4E94-A2B6-8CC949D329D1}" destId="{D836AC40-0B37-4B22-A241-3EA7C377C798}" srcOrd="10" destOrd="0" presId="urn:microsoft.com/office/officeart/2005/8/layout/default"/>
    <dgm:cxn modelId="{79A1F52F-21A5-4373-AA65-5D329300152B}" type="presParOf" srcId="{94F47E01-8821-4E94-A2B6-8CC949D329D1}" destId="{23FC876A-2762-4029-A5F7-501E4C0AB171}" srcOrd="11" destOrd="0" presId="urn:microsoft.com/office/officeart/2005/8/layout/default"/>
    <dgm:cxn modelId="{8C305724-AFB7-4E86-9367-651D5408BD63}" type="presParOf" srcId="{94F47E01-8821-4E94-A2B6-8CC949D329D1}" destId="{014DA9F9-6D64-4423-9140-1C92AA85D337}" srcOrd="12" destOrd="0" presId="urn:microsoft.com/office/officeart/2005/8/layout/default"/>
    <dgm:cxn modelId="{0C57960B-A332-4577-946A-72C85E88B1BD}" type="presParOf" srcId="{94F47E01-8821-4E94-A2B6-8CC949D329D1}" destId="{4E16C773-3E46-4E6A-A84C-A06120E00BF5}" srcOrd="13" destOrd="0" presId="urn:microsoft.com/office/officeart/2005/8/layout/default"/>
    <dgm:cxn modelId="{CAE9D59E-58AF-4A76-9543-4F527E3FFD88}" type="presParOf" srcId="{94F47E01-8821-4E94-A2B6-8CC949D329D1}" destId="{51AD2723-8560-4945-B347-A531543D798C}" srcOrd="14" destOrd="0" presId="urn:microsoft.com/office/officeart/2005/8/layout/default"/>
    <dgm:cxn modelId="{755C680F-3406-4B7B-BA9C-511A6C93A725}" type="presParOf" srcId="{94F47E01-8821-4E94-A2B6-8CC949D329D1}" destId="{CEADB85B-9269-4ED9-86B9-8B05D35A1F1F}" srcOrd="15" destOrd="0" presId="urn:microsoft.com/office/officeart/2005/8/layout/default"/>
    <dgm:cxn modelId="{602C133D-8962-4678-BE87-871987B907AB}" type="presParOf" srcId="{94F47E01-8821-4E94-A2B6-8CC949D329D1}" destId="{CB70268B-748E-431F-9B30-32B23DE740A5}" srcOrd="16" destOrd="0" presId="urn:microsoft.com/office/officeart/2005/8/layout/default"/>
    <dgm:cxn modelId="{EB8CC3E5-CB35-4171-853B-626FC72783E9}" type="presParOf" srcId="{94F47E01-8821-4E94-A2B6-8CC949D329D1}" destId="{5F7CD6A2-31A4-49F6-A603-EF2FD388D421}" srcOrd="17" destOrd="0" presId="urn:microsoft.com/office/officeart/2005/8/layout/default"/>
    <dgm:cxn modelId="{8216523A-4964-475F-8B82-5FF629B06480}" type="presParOf" srcId="{94F47E01-8821-4E94-A2B6-8CC949D329D1}" destId="{47EC5FE6-C9D2-4871-BA48-E1730141ECC1}" srcOrd="18" destOrd="0" presId="urn:microsoft.com/office/officeart/2005/8/layout/default"/>
    <dgm:cxn modelId="{903D59D1-E937-4F3A-99EF-9C3838CAA2A8}" type="presParOf" srcId="{94F47E01-8821-4E94-A2B6-8CC949D329D1}" destId="{678B565E-46B7-4554-B1B4-1B6D3E553C70}" srcOrd="19" destOrd="0" presId="urn:microsoft.com/office/officeart/2005/8/layout/default"/>
    <dgm:cxn modelId="{74B80F6D-27A7-4512-A306-332000440D58}" type="presParOf" srcId="{94F47E01-8821-4E94-A2B6-8CC949D329D1}" destId="{A60EA6B0-0A27-4C78-A2ED-1272FFDB9097}" srcOrd="20" destOrd="0" presId="urn:microsoft.com/office/officeart/2005/8/layout/default"/>
    <dgm:cxn modelId="{F3F63EB5-D3F1-4064-9349-51A029A87DC5}" type="presParOf" srcId="{94F47E01-8821-4E94-A2B6-8CC949D329D1}" destId="{5380F971-B63E-4F43-9851-B17C0B26C29B}" srcOrd="21" destOrd="0" presId="urn:microsoft.com/office/officeart/2005/8/layout/default"/>
    <dgm:cxn modelId="{4B12AF8B-A33F-484E-A975-10E26C952D9A}" type="presParOf" srcId="{94F47E01-8821-4E94-A2B6-8CC949D329D1}" destId="{56DD9483-C289-4290-9EE9-BBB795F2B394}" srcOrd="2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78F18-A5FB-4A57-9CA1-D048A9982B37}">
      <dsp:nvSpPr>
        <dsp:cNvPr id="0" name=""/>
        <dsp:cNvSpPr/>
      </dsp:nvSpPr>
      <dsp:spPr>
        <a:xfrm>
          <a:off x="6869102" y="2728159"/>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Legal</a:t>
          </a:r>
          <a:endParaRPr lang="ar-EG" sz="2500" b="0" kern="1200" dirty="0"/>
        </a:p>
      </dsp:txBody>
      <dsp:txXfrm>
        <a:off x="6869102" y="2728159"/>
        <a:ext cx="1990765" cy="1194459"/>
      </dsp:txXfrm>
    </dsp:sp>
    <dsp:sp modelId="{8ACA7E69-D5D8-4A9B-8CD4-AFA347F5D44B}">
      <dsp:nvSpPr>
        <dsp:cNvPr id="0" name=""/>
        <dsp:cNvSpPr/>
      </dsp:nvSpPr>
      <dsp:spPr>
        <a:xfrm>
          <a:off x="2370789" y="59797"/>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Economic</a:t>
          </a:r>
          <a:endParaRPr lang="ar-EG" sz="2500" b="0" kern="1200" dirty="0"/>
        </a:p>
      </dsp:txBody>
      <dsp:txXfrm>
        <a:off x="2370789" y="59797"/>
        <a:ext cx="1990765" cy="1194459"/>
      </dsp:txXfrm>
    </dsp:sp>
    <dsp:sp modelId="{D4905744-D24D-485F-9FE4-6D6D69E52936}">
      <dsp:nvSpPr>
        <dsp:cNvPr id="0" name=""/>
        <dsp:cNvSpPr/>
      </dsp:nvSpPr>
      <dsp:spPr>
        <a:xfrm>
          <a:off x="4680534" y="59797"/>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Technological</a:t>
          </a:r>
          <a:endParaRPr lang="ar-EG" sz="2500" b="0" kern="1200" dirty="0"/>
        </a:p>
      </dsp:txBody>
      <dsp:txXfrm>
        <a:off x="4680534" y="59797"/>
        <a:ext cx="1990765" cy="1194459"/>
      </dsp:txXfrm>
    </dsp:sp>
    <dsp:sp modelId="{FACB5C52-1795-4ED9-93F4-E210FA4EEE0B}">
      <dsp:nvSpPr>
        <dsp:cNvPr id="0" name=""/>
        <dsp:cNvSpPr/>
      </dsp:nvSpPr>
      <dsp:spPr>
        <a:xfrm>
          <a:off x="6948315" y="48784"/>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Political</a:t>
          </a:r>
          <a:endParaRPr lang="ar-EG" sz="2500" b="0" kern="1200" dirty="0"/>
        </a:p>
      </dsp:txBody>
      <dsp:txXfrm>
        <a:off x="6948315" y="48784"/>
        <a:ext cx="1990765" cy="1194459"/>
      </dsp:txXfrm>
    </dsp:sp>
    <dsp:sp modelId="{6A412EF4-5060-499D-9E99-F636A927623D}">
      <dsp:nvSpPr>
        <dsp:cNvPr id="0" name=""/>
        <dsp:cNvSpPr/>
      </dsp:nvSpPr>
      <dsp:spPr>
        <a:xfrm>
          <a:off x="2375169" y="1423805"/>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Market</a:t>
          </a:r>
          <a:endParaRPr lang="ar-EG" sz="2500" b="0" kern="1200" dirty="0"/>
        </a:p>
      </dsp:txBody>
      <dsp:txXfrm>
        <a:off x="2375169" y="1423805"/>
        <a:ext cx="1990765" cy="1194459"/>
      </dsp:txXfrm>
    </dsp:sp>
    <dsp:sp modelId="{D836AC40-0B37-4B22-A241-3EA7C377C798}">
      <dsp:nvSpPr>
        <dsp:cNvPr id="0" name=""/>
        <dsp:cNvSpPr/>
      </dsp:nvSpPr>
      <dsp:spPr>
        <a:xfrm>
          <a:off x="4685093" y="1382238"/>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Supply chain</a:t>
          </a:r>
          <a:endParaRPr lang="ar-EG" sz="2500" b="0" kern="1200" dirty="0"/>
        </a:p>
      </dsp:txBody>
      <dsp:txXfrm>
        <a:off x="4685093" y="1382238"/>
        <a:ext cx="1990765" cy="1194459"/>
      </dsp:txXfrm>
    </dsp:sp>
    <dsp:sp modelId="{014DA9F9-6D64-4423-9140-1C92AA85D337}">
      <dsp:nvSpPr>
        <dsp:cNvPr id="0" name=""/>
        <dsp:cNvSpPr/>
      </dsp:nvSpPr>
      <dsp:spPr>
        <a:xfrm>
          <a:off x="2488642" y="2780819"/>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sp:txBody>
      <dsp:txXfrm>
        <a:off x="2488642" y="2780819"/>
        <a:ext cx="1990765" cy="1194459"/>
      </dsp:txXfrm>
    </dsp:sp>
    <dsp:sp modelId="{51AD2723-8560-4945-B347-A531543D798C}">
      <dsp:nvSpPr>
        <dsp:cNvPr id="0" name=""/>
        <dsp:cNvSpPr/>
      </dsp:nvSpPr>
      <dsp:spPr>
        <a:xfrm>
          <a:off x="6887337" y="1382238"/>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dirty="0">
              <a:latin typeface="Calibri" panose="020F0502020204030204"/>
              <a:ea typeface="+mn-ea"/>
              <a:cs typeface="+mn-cs"/>
            </a:rPr>
            <a:t>Operations</a:t>
          </a:r>
          <a:r>
            <a:rPr lang="en-US" sz="2400" b="0" kern="1200" dirty="0">
              <a:latin typeface="Muli"/>
            </a:rPr>
            <a:t> </a:t>
          </a:r>
          <a:endParaRPr lang="ar-EG" sz="2400" b="0" kern="1200" dirty="0"/>
        </a:p>
      </dsp:txBody>
      <dsp:txXfrm>
        <a:off x="6887337" y="1382238"/>
        <a:ext cx="1990765" cy="1194459"/>
      </dsp:txXfrm>
    </dsp:sp>
    <dsp:sp modelId="{CB70268B-748E-431F-9B30-32B23DE740A5}">
      <dsp:nvSpPr>
        <dsp:cNvPr id="0" name=""/>
        <dsp:cNvSpPr/>
      </dsp:nvSpPr>
      <dsp:spPr>
        <a:xfrm>
          <a:off x="4739660" y="2691791"/>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sp:txBody>
      <dsp:txXfrm>
        <a:off x="4739660" y="2691791"/>
        <a:ext cx="1990765" cy="1194459"/>
      </dsp:txXfrm>
    </dsp:sp>
    <dsp:sp modelId="{47EC5FE6-C9D2-4871-BA48-E1730141ECC1}">
      <dsp:nvSpPr>
        <dsp:cNvPr id="0" name=""/>
        <dsp:cNvSpPr/>
      </dsp:nvSpPr>
      <dsp:spPr>
        <a:xfrm>
          <a:off x="7" y="69034"/>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sp:txBody>
      <dsp:txXfrm>
        <a:off x="7" y="69034"/>
        <a:ext cx="1990765" cy="1194459"/>
      </dsp:txXfrm>
    </dsp:sp>
    <dsp:sp modelId="{A60EA6B0-0A27-4C78-A2ED-1272FFDB9097}">
      <dsp:nvSpPr>
        <dsp:cNvPr id="0" name=""/>
        <dsp:cNvSpPr/>
      </dsp:nvSpPr>
      <dsp:spPr>
        <a:xfrm>
          <a:off x="7" y="1500677"/>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sp:txBody>
      <dsp:txXfrm>
        <a:off x="7" y="1500677"/>
        <a:ext cx="1990765" cy="1194459"/>
      </dsp:txXfrm>
    </dsp:sp>
    <dsp:sp modelId="{56DD9483-C289-4290-9EE9-BBB795F2B394}">
      <dsp:nvSpPr>
        <dsp:cNvPr id="0" name=""/>
        <dsp:cNvSpPr/>
      </dsp:nvSpPr>
      <dsp:spPr>
        <a:xfrm>
          <a:off x="108404" y="2730408"/>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sp:txBody>
      <dsp:txXfrm>
        <a:off x="108404" y="2730408"/>
        <a:ext cx="1990765" cy="119445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986D7-B83F-FD8F-0DC1-D77088EE65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8DDF17AC-70E0-15EF-AE77-9B12ADCA8B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B0E1899E-21DC-C8B9-04D9-0DAD82B4635C}"/>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68AC4F01-56B0-4439-D7B0-C85A6012FF0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76CCB76-4F88-A246-EB46-1EC6A2F2B3D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3648736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3C2A4-A5CB-2106-41CE-6B5BA4A14EF5}"/>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2282089-9717-172C-657F-E548FC6087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4E7AFF0F-6023-07EC-1A90-120E2669D826}"/>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032C1D7E-B762-6494-AAC7-D0C6CB58C26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03F75D0-1E89-6FAF-DEC9-93E1774212E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130614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3A94F-D603-1BC1-25FE-5D3A81021C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49BBC52D-8063-B379-8CAC-102C80F549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2D31E4-CF7E-DFF2-8D13-D007A3105F00}"/>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58F62D54-74D5-BB1A-9A4A-77803043881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5115FF9-3348-B05F-EA95-55962027B031}"/>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2520126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BB07-4E78-909E-183F-642F1ECC97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341E3DE-CEB2-CA76-17C4-78FD575EDB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0166C0B1-32FE-3493-E226-347A4FFA1F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4F36931C-B833-7D63-7543-1DFDAC7E1978}"/>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6" name="Footer Placeholder 5">
            <a:extLst>
              <a:ext uri="{FF2B5EF4-FFF2-40B4-BE49-F238E27FC236}">
                <a16:creationId xmlns:a16="http://schemas.microsoft.com/office/drawing/2014/main" id="{D7EE0294-176D-B562-703E-A920E6AD6ED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93EF142-8FA0-587E-5B1F-FE055C3F63A5}"/>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294654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C9EE-5842-8AEE-94C8-5FE8FBFECB0E}"/>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ECDA416E-B5AE-C83E-FD0C-F3B6CA2DDA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255312-779F-CB57-9DB4-3B49B14E6E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66403B85-139D-4400-12D4-6BEF422C68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17E90C-33E2-8404-305B-D2E22AC3E7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81B42746-AC1F-99AE-4A24-CBC1FF8776C1}"/>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8" name="Footer Placeholder 7">
            <a:extLst>
              <a:ext uri="{FF2B5EF4-FFF2-40B4-BE49-F238E27FC236}">
                <a16:creationId xmlns:a16="http://schemas.microsoft.com/office/drawing/2014/main" id="{30B24F78-F758-03EC-061E-422B4C1CA4B2}"/>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129FCCB5-97BC-E8CE-5FAB-D01E9002E548}"/>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3351546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6E5B5-0210-E9AD-BB7D-46D11B91A669}"/>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4C779F04-48B8-F6BD-2EC5-2EEC607FF75B}"/>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4" name="Footer Placeholder 3">
            <a:extLst>
              <a:ext uri="{FF2B5EF4-FFF2-40B4-BE49-F238E27FC236}">
                <a16:creationId xmlns:a16="http://schemas.microsoft.com/office/drawing/2014/main" id="{F7DEEBBC-A5A7-E738-A4F3-36419A802E94}"/>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BF5C3DD1-BF33-CDA4-B6FD-35D90C3CA6C2}"/>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1526188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719B4B-8D03-EF1B-6FDE-B64C2B26728F}"/>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3" name="Footer Placeholder 2">
            <a:extLst>
              <a:ext uri="{FF2B5EF4-FFF2-40B4-BE49-F238E27FC236}">
                <a16:creationId xmlns:a16="http://schemas.microsoft.com/office/drawing/2014/main" id="{E2FE52C7-C879-75B8-0BA7-5031E683ADD0}"/>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D72E509A-E0E2-76C5-416C-A222CD323907}"/>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2150512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E7A15-0BBF-E5EF-E8A3-724EB241F4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EFB5E491-4EEF-4F79-831D-303D245918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F901EF-E9A2-B6A9-D6FF-3B324DFC00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A1B933-6ADE-4BB9-77D7-A3CEDA7C1608}"/>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6" name="Footer Placeholder 5">
            <a:extLst>
              <a:ext uri="{FF2B5EF4-FFF2-40B4-BE49-F238E27FC236}">
                <a16:creationId xmlns:a16="http://schemas.microsoft.com/office/drawing/2014/main" id="{A1933744-7B83-C9CE-C7E6-8B20A401CD7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1723915-3A6D-0D05-A844-DDF45381BFB4}"/>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45165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D1DF9-EA66-E18D-2807-87C16797F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B1F59995-2AE1-CD59-ED0F-8262887994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DB6B3136-2C5C-4105-1A53-8CE9B0DB21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55DAFB-9823-FC69-BCCB-EAE8804832E2}"/>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6" name="Footer Placeholder 5">
            <a:extLst>
              <a:ext uri="{FF2B5EF4-FFF2-40B4-BE49-F238E27FC236}">
                <a16:creationId xmlns:a16="http://schemas.microsoft.com/office/drawing/2014/main" id="{3E5E5292-A392-5341-C269-F26C6204CF07}"/>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8F17198-D86A-042A-9F47-E93CD67968A7}"/>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665171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7FC3E-7774-4D56-A4C3-8C20205BEF1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4D88CC9-C57C-7BE0-4907-8D30FC9CD5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CD13B60-2CC1-3AE0-60FE-FAC40884F406}"/>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CE108987-09B0-FBF4-D07B-0BDBF3271A4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4FF7A11-2307-576A-74E2-1E6A92E4CA42}"/>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188282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0B7DB7-4297-8414-E0C3-10B0464600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05E11112-EF68-171E-623F-5F05E65FB3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303F24E-1E7B-744F-903E-0B68D594E93B}"/>
              </a:ext>
            </a:extLst>
          </p:cNvPr>
          <p:cNvSpPr>
            <a:spLocks noGrp="1"/>
          </p:cNvSpPr>
          <p:nvPr>
            <p:ph type="dt" sz="half" idx="10"/>
          </p:nvPr>
        </p:nvSpPr>
        <p:spPr/>
        <p:txBody>
          <a:body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4B5908E6-0043-B329-71AA-8B070197012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FF6DFF1-5C37-D53E-51B2-9E6AF274882B}"/>
              </a:ext>
            </a:extLst>
          </p:cNvPr>
          <p:cNvSpPr>
            <a:spLocks noGrp="1"/>
          </p:cNvSpPr>
          <p:nvPr>
            <p:ph type="sldNum" sz="quarter" idx="12"/>
          </p:nvPr>
        </p:nvSpPr>
        <p:spPr/>
        <p:txBody>
          <a:bodyPr/>
          <a:lstStyle/>
          <a:p>
            <a:fld id="{9E2FA916-0BCF-496C-A86D-9955FD3339CF}" type="slidenum">
              <a:rPr lang="ar-EG" smtClean="0"/>
              <a:t>‹#›</a:t>
            </a:fld>
            <a:endParaRPr lang="ar-EG"/>
          </a:p>
        </p:txBody>
      </p:sp>
    </p:spTree>
    <p:extLst>
      <p:ext uri="{BB962C8B-B14F-4D97-AF65-F5344CB8AC3E}">
        <p14:creationId xmlns:p14="http://schemas.microsoft.com/office/powerpoint/2010/main" val="7847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8B02EC-1FCB-D7B2-7CF3-5DDBB7C1AE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975CAB7-2294-9D92-CAAE-E7BB7C70AB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7437030-A418-EAD2-5751-0A9D16BA4D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A4A173-043E-4521-8E5A-E6FF72DDE4C8}" type="datetimeFigureOut">
              <a:rPr lang="ar-EG" smtClean="0"/>
              <a:t>26/10/1443</a:t>
            </a:fld>
            <a:endParaRPr lang="ar-EG"/>
          </a:p>
        </p:txBody>
      </p:sp>
      <p:sp>
        <p:nvSpPr>
          <p:cNvPr id="5" name="Footer Placeholder 4">
            <a:extLst>
              <a:ext uri="{FF2B5EF4-FFF2-40B4-BE49-F238E27FC236}">
                <a16:creationId xmlns:a16="http://schemas.microsoft.com/office/drawing/2014/main" id="{D21555E8-282E-F35D-F0FC-B3197D61C3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DE42B10-E812-9BB3-D29F-9D25E3D1AC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FA916-0BCF-496C-A86D-9955FD3339CF}" type="slidenum">
              <a:rPr lang="ar-EG" smtClean="0"/>
              <a:t>‹#›</a:t>
            </a:fld>
            <a:endParaRPr lang="ar-EG"/>
          </a:p>
        </p:txBody>
      </p:sp>
    </p:spTree>
    <p:extLst>
      <p:ext uri="{BB962C8B-B14F-4D97-AF65-F5344CB8AC3E}">
        <p14:creationId xmlns:p14="http://schemas.microsoft.com/office/powerpoint/2010/main" val="269447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7.xml.rels><?xml version="1.0" encoding="UTF-8" standalone="yes"?>
<Relationships xmlns="http://schemas.openxmlformats.org/package/2006/relationships"><Relationship Id="rId8" Type="http://schemas.openxmlformats.org/officeDocument/2006/relationships/hyperlink" Target="https://www.northeastern.edu/graduate/blog/develop-project-scope-statement/" TargetMode="External"/><Relationship Id="rId3" Type="http://schemas.openxmlformats.org/officeDocument/2006/relationships/image" Target="../media/image6.png"/><Relationship Id="rId7" Type="http://schemas.openxmlformats.org/officeDocument/2006/relationships/hyperlink" Target="https://www.northeastern.edu/graduate/blog/cost-estimation-in-project-management/" TargetMode="Externa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northeastern.edu/graduate/blog/developing-project-management-plan/"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image" Target="../media/image22.wmf"/><Relationship Id="rId18" Type="http://schemas.openxmlformats.org/officeDocument/2006/relationships/image" Target="../media/image27.wmf"/><Relationship Id="rId3" Type="http://schemas.openxmlformats.org/officeDocument/2006/relationships/image" Target="../media/image6.png"/><Relationship Id="rId7" Type="http://schemas.openxmlformats.org/officeDocument/2006/relationships/image" Target="../media/image16.gif"/><Relationship Id="rId12" Type="http://schemas.openxmlformats.org/officeDocument/2006/relationships/image" Target="../media/image21.wmf"/><Relationship Id="rId17" Type="http://schemas.openxmlformats.org/officeDocument/2006/relationships/image" Target="../media/image26.png"/><Relationship Id="rId2" Type="http://schemas.openxmlformats.org/officeDocument/2006/relationships/slideLayout" Target="../slideLayouts/slideLayout7.xml"/><Relationship Id="rId16" Type="http://schemas.openxmlformats.org/officeDocument/2006/relationships/image" Target="../media/image25.gif"/><Relationship Id="rId1" Type="http://schemas.openxmlformats.org/officeDocument/2006/relationships/tags" Target="../tags/tag14.xml"/><Relationship Id="rId6" Type="http://schemas.openxmlformats.org/officeDocument/2006/relationships/image" Target="../media/image9.emf"/><Relationship Id="rId11" Type="http://schemas.openxmlformats.org/officeDocument/2006/relationships/image" Target="../media/image20.wmf"/><Relationship Id="rId5" Type="http://schemas.openxmlformats.org/officeDocument/2006/relationships/image" Target="../media/image8.emf"/><Relationship Id="rId15" Type="http://schemas.openxmlformats.org/officeDocument/2006/relationships/image" Target="../media/image24.wmf"/><Relationship Id="rId10" Type="http://schemas.openxmlformats.org/officeDocument/2006/relationships/image" Target="../media/image19.wmf"/><Relationship Id="rId19" Type="http://schemas.openxmlformats.org/officeDocument/2006/relationships/image" Target="../media/image28.wmf"/><Relationship Id="rId4" Type="http://schemas.openxmlformats.org/officeDocument/2006/relationships/image" Target="../media/image7.emf"/><Relationship Id="rId9" Type="http://schemas.openxmlformats.org/officeDocument/2006/relationships/image" Target="../media/image18.gif"/><Relationship Id="rId14" Type="http://schemas.openxmlformats.org/officeDocument/2006/relationships/image" Target="../media/image23.w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49630"/>
    </mc:Choice>
    <mc:Fallback xmlns="">
      <p:transition spd="slow" advTm="496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3783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peech Bubble: Rectangle with Corners Rounded 9">
            <a:extLst>
              <a:ext uri="{FF2B5EF4-FFF2-40B4-BE49-F238E27FC236}">
                <a16:creationId xmlns:a16="http://schemas.microsoft.com/office/drawing/2014/main" id="{B0738465-7CF1-5A16-FE7B-D05CF3C456C9}"/>
              </a:ext>
            </a:extLst>
          </p:cNvPr>
          <p:cNvSpPr/>
          <p:nvPr/>
        </p:nvSpPr>
        <p:spPr>
          <a:xfrm>
            <a:off x="1512264" y="1388683"/>
            <a:ext cx="2032817" cy="1650751"/>
          </a:xfrm>
          <a:prstGeom prst="wedgeRoundRectCallout">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rPr>
              <a:t>What Is a Project?</a:t>
            </a:r>
            <a:endParaRPr lang="en-US" altLang="ar-EG"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endParaRPr>
          </a:p>
        </p:txBody>
      </p:sp>
      <p:sp>
        <p:nvSpPr>
          <p:cNvPr id="12" name="Speech Bubble: Rectangle with Corners Rounded 11">
            <a:extLst>
              <a:ext uri="{FF2B5EF4-FFF2-40B4-BE49-F238E27FC236}">
                <a16:creationId xmlns:a16="http://schemas.microsoft.com/office/drawing/2014/main" id="{65650428-F74C-578A-CDD5-3C80AC73FBE1}"/>
              </a:ext>
            </a:extLst>
          </p:cNvPr>
          <p:cNvSpPr/>
          <p:nvPr/>
        </p:nvSpPr>
        <p:spPr>
          <a:xfrm>
            <a:off x="4063183" y="1470526"/>
            <a:ext cx="2032817" cy="1650751"/>
          </a:xfrm>
          <a:prstGeom prst="wedgeRoundRectCallout">
            <a:avLst/>
          </a:prstGeom>
          <a:ln w="28575"/>
        </p:spPr>
        <p:style>
          <a:lnRef idx="2">
            <a:schemeClr val="dk1"/>
          </a:lnRef>
          <a:fillRef idx="1">
            <a:schemeClr val="lt1"/>
          </a:fillRef>
          <a:effectRef idx="0">
            <a:schemeClr val="dk1"/>
          </a:effectRef>
          <a:fontRef idx="minor">
            <a:schemeClr val="dk1"/>
          </a:fontRef>
        </p:style>
        <p:txBody>
          <a:bodyPr rtlCol="1" anchor="ct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rPr>
              <a:t>What Is a Risk?</a:t>
            </a:r>
            <a:endParaRPr lang="en-US" altLang="ar-EG"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endParaRPr>
          </a:p>
        </p:txBody>
      </p:sp>
      <p:sp>
        <p:nvSpPr>
          <p:cNvPr id="13" name="Speech Bubble: Rectangle with Corners Rounded 12">
            <a:extLst>
              <a:ext uri="{FF2B5EF4-FFF2-40B4-BE49-F238E27FC236}">
                <a16:creationId xmlns:a16="http://schemas.microsoft.com/office/drawing/2014/main" id="{51DE6806-A79E-216A-FD22-8B70D5D4445B}"/>
              </a:ext>
            </a:extLst>
          </p:cNvPr>
          <p:cNvSpPr/>
          <p:nvPr/>
        </p:nvSpPr>
        <p:spPr>
          <a:xfrm>
            <a:off x="7110165" y="1359427"/>
            <a:ext cx="2032817" cy="1650751"/>
          </a:xfrm>
          <a:prstGeom prst="wedgeRoundRectCallou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Tajawal Medium" panose="00000600000000000000" pitchFamily="2" charset="-78"/>
              </a:rPr>
              <a:t>Types of Project Risk</a:t>
            </a:r>
          </a:p>
        </p:txBody>
      </p:sp>
      <p:pic>
        <p:nvPicPr>
          <p:cNvPr id="1032" name="Picture 8" descr="Everything you need to know but are afraid to ask | Blackstone Management">
            <a:extLst>
              <a:ext uri="{FF2B5EF4-FFF2-40B4-BE49-F238E27FC236}">
                <a16:creationId xmlns:a16="http://schemas.microsoft.com/office/drawing/2014/main" id="{B8A227FC-1E8F-A5C1-8ED8-2F5D897373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5065" y="1070899"/>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17" name="Speech Bubble: Rectangle with Corners Rounded 16">
            <a:extLst>
              <a:ext uri="{FF2B5EF4-FFF2-40B4-BE49-F238E27FC236}">
                <a16:creationId xmlns:a16="http://schemas.microsoft.com/office/drawing/2014/main" id="{B57C0705-1A86-7B8D-C71C-8049D5B91AA7}"/>
              </a:ext>
            </a:extLst>
          </p:cNvPr>
          <p:cNvSpPr/>
          <p:nvPr/>
        </p:nvSpPr>
        <p:spPr>
          <a:xfrm>
            <a:off x="1633968"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Supply chain management </a:t>
            </a:r>
          </a:p>
        </p:txBody>
      </p:sp>
      <p:sp>
        <p:nvSpPr>
          <p:cNvPr id="18" name="Speech Bubble: Rectangle with Corners Rounded 17">
            <a:extLst>
              <a:ext uri="{FF2B5EF4-FFF2-40B4-BE49-F238E27FC236}">
                <a16:creationId xmlns:a16="http://schemas.microsoft.com/office/drawing/2014/main" id="{B5A30544-0E14-6E71-1206-7180F84DA658}"/>
              </a:ext>
            </a:extLst>
          </p:cNvPr>
          <p:cNvSpPr/>
          <p:nvPr/>
        </p:nvSpPr>
        <p:spPr>
          <a:xfrm>
            <a:off x="4926731"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 Risk in Supply chain</a:t>
            </a:r>
          </a:p>
        </p:txBody>
      </p:sp>
      <p:sp>
        <p:nvSpPr>
          <p:cNvPr id="19" name="Speech Bubble: Rectangle with Corners Rounded 18">
            <a:extLst>
              <a:ext uri="{FF2B5EF4-FFF2-40B4-BE49-F238E27FC236}">
                <a16:creationId xmlns:a16="http://schemas.microsoft.com/office/drawing/2014/main" id="{2F490B34-7138-C650-A0C6-152F020B8FAD}"/>
              </a:ext>
            </a:extLst>
          </p:cNvPr>
          <p:cNvSpPr/>
          <p:nvPr/>
        </p:nvSpPr>
        <p:spPr>
          <a:xfrm>
            <a:off x="7954226" y="3270012"/>
            <a:ext cx="3554283" cy="1786378"/>
          </a:xfrm>
          <a:prstGeom prst="wedgeRoundRectCallout">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b="1" dirty="0">
                <a:ln w="22225">
                  <a:solidFill>
                    <a:schemeClr val="accent2"/>
                  </a:solidFill>
                  <a:prstDash val="solid"/>
                </a:ln>
                <a:solidFill>
                  <a:schemeClr val="accent2">
                    <a:lumMod val="40000"/>
                    <a:lumOff val="60000"/>
                  </a:schemeClr>
                </a:solidFill>
              </a:rPr>
              <a:t>Supply Chain Risk Management (SCRM)</a:t>
            </a:r>
            <a:endParaRPr lang="en-US" sz="3200" b="1" dirty="0">
              <a:ln w="22225">
                <a:solidFill>
                  <a:schemeClr val="accent2"/>
                </a:solidFill>
                <a:prstDash val="solid"/>
              </a:ln>
              <a:solidFill>
                <a:schemeClr val="accent2">
                  <a:lumMod val="40000"/>
                  <a:lumOff val="60000"/>
                </a:schemeClr>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892350943"/>
      </p:ext>
    </p:extLst>
  </p:cSld>
  <p:clrMapOvr>
    <a:masterClrMapping/>
  </p:clrMapOvr>
  <mc:AlternateContent xmlns:mc="http://schemas.openxmlformats.org/markup-compatibility/2006" xmlns:p14="http://schemas.microsoft.com/office/powerpoint/2010/main">
    <mc:Choice Requires="p14">
      <p:transition spd="slow" p14:dur="2000" advTm="64074"/>
    </mc:Choice>
    <mc:Fallback xmlns="">
      <p:transition spd="slow" advTm="640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0"/>
            <a:ext cx="9533101" cy="1610200"/>
          </a:xfrm>
          <a:prstGeom prst="rect">
            <a:avLst/>
          </a:prstGeom>
        </p:spPr>
      </p:pic>
      <p:sp>
        <p:nvSpPr>
          <p:cNvPr id="7" name="TextBox 6"/>
          <p:cNvSpPr txBox="1"/>
          <p:nvPr/>
        </p:nvSpPr>
        <p:spPr>
          <a:xfrm>
            <a:off x="2872050" y="526136"/>
            <a:ext cx="4129114" cy="954107"/>
          </a:xfrm>
          <a:prstGeom prst="rect">
            <a:avLst/>
          </a:prstGeom>
          <a:noFill/>
        </p:spPr>
        <p:txBody>
          <a:bodyPr wrap="square" rtlCol="0">
            <a:spAutoFit/>
          </a:bodyPr>
          <a:lstStyle/>
          <a:p>
            <a:r>
              <a:rPr lang="en-US" sz="2800" dirty="0">
                <a:solidFill>
                  <a:srgbClr val="FF9518"/>
                </a:solidFill>
                <a:cs typeface="Tajawal Medium" panose="00000600000000000000" pitchFamily="2" charset="-78"/>
              </a:rPr>
              <a:t>What Is a Project?</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3416320"/>
          </a:xfrm>
          <a:prstGeom prst="rect">
            <a:avLst/>
          </a:prstGeom>
          <a:noFill/>
        </p:spPr>
        <p:txBody>
          <a:bodyPr wrap="square" rtlCol="0">
            <a:spAutoFit/>
          </a:bodyPr>
          <a:lstStyle/>
          <a:p>
            <a:r>
              <a:rPr lang="en-US" sz="2400" dirty="0">
                <a:solidFill>
                  <a:srgbClr val="0A1F61"/>
                </a:solidFill>
                <a:cs typeface="Tajawal ExtraBold" panose="00000800000000000000" pitchFamily="2" charset="-78"/>
              </a:rPr>
              <a:t>A Project : </a:t>
            </a:r>
            <a:r>
              <a:rPr lang="en-US" altLang="ar-EG" sz="2400" b="1" dirty="0">
                <a:solidFill>
                  <a:srgbClr val="0A1F61"/>
                </a:solidFill>
                <a:cs typeface="Tajawal ExtraBold" panose="00000800000000000000" pitchFamily="2" charset="-78"/>
              </a:rPr>
              <a:t>A temporary efforts that has a defined goal and definitive start and stop point </a:t>
            </a:r>
          </a:p>
          <a:p>
            <a:pPr algn="l"/>
            <a:endParaRPr lang="en-US"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A ‘progressive elaboration</a:t>
            </a:r>
            <a:r>
              <a:rPr lang="en-US" b="0" i="0" u="none" strike="noStrike" baseline="0" dirty="0"/>
              <a:t>’</a:t>
            </a: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84282212"/>
      </p:ext>
    </p:extLst>
  </p:cSld>
  <p:clrMapOvr>
    <a:masterClrMapping/>
  </p:clrMapOvr>
  <mc:AlternateContent xmlns:mc="http://schemas.openxmlformats.org/markup-compatibility/2006" xmlns:p14="http://schemas.microsoft.com/office/powerpoint/2010/main">
    <mc:Choice Requires="p14">
      <p:transition spd="slow" p14:dur="2000" advTm="113904"/>
    </mc:Choice>
    <mc:Fallback xmlns="">
      <p:transition spd="slow" advTm="113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 calcmode="lin" valueType="num">
                                      <p:cBhvr additive="base">
                                        <p:cTn id="1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additive="base">
                                        <p:cTn id="2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 calcmode="lin" valueType="num">
                                      <p:cBhvr additive="base">
                                        <p:cTn id="2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3735318" cy="954107"/>
          </a:xfrm>
          <a:prstGeom prst="rect">
            <a:avLst/>
          </a:prstGeom>
          <a:noFill/>
        </p:spPr>
        <p:txBody>
          <a:bodyPr wrap="non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lvl="1"/>
            <a:r>
              <a:rPr lang="en-US" sz="2800" dirty="0">
                <a:solidFill>
                  <a:srgbClr val="FF9518"/>
                </a:solidFill>
                <a:cs typeface="Tajawal Medium" panose="00000600000000000000" pitchFamily="2" charset="-78"/>
              </a:rPr>
              <a:t>The Project Life Cycle</a:t>
            </a:r>
            <a:endParaRPr lang="en-US" altLang="ar-EG" sz="2800" dirty="0">
              <a:solidFill>
                <a:srgbClr val="FF9518"/>
              </a:solidFill>
              <a:cs typeface="Tajawal Medium" panose="00000600000000000000" pitchFamily="2" charset="-78"/>
            </a:endParaRPr>
          </a:p>
          <a:p>
            <a:endParaRPr lang="en-US" dirty="0"/>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738664"/>
          </a:xfrm>
          <a:prstGeom prst="rect">
            <a:avLst/>
          </a:prstGeom>
          <a:noFill/>
        </p:spPr>
        <p:txBody>
          <a:bodyPr wrap="square" rtlCol="0">
            <a:spAutoFit/>
          </a:bodyPr>
          <a:lstStyle/>
          <a:p>
            <a:pPr algn="l"/>
            <a:r>
              <a:rPr lang="en-US" sz="1800" b="1" i="0" u="none" strike="noStrike" baseline="0" dirty="0">
                <a:solidFill>
                  <a:srgbClr val="4F82BE"/>
                </a:solidFill>
                <a:latin typeface="Cambria,Bold"/>
              </a:rPr>
              <a:t>Defining the Product Life Cycle</a:t>
            </a:r>
          </a:p>
          <a:p>
            <a:pPr algn="l"/>
            <a:r>
              <a:rPr lang="en-US" sz="2400" dirty="0">
                <a:solidFill>
                  <a:srgbClr val="0A1F61"/>
                </a:solidFill>
                <a:cs typeface="Tajawal ExtraBold" panose="00000800000000000000" pitchFamily="2" charset="-78"/>
              </a:rPr>
              <a:t> </a:t>
            </a:r>
            <a:endParaRPr lang="en-US" altLang="ar-EG" sz="2400" dirty="0">
              <a:solidFill>
                <a:srgbClr val="0A1F61"/>
              </a:solidFill>
              <a:cs typeface="Tajawal ExtraBold" panose="00000800000000000000" pitchFamily="2" charset="-78"/>
            </a:endParaRPr>
          </a:p>
        </p:txBody>
      </p:sp>
      <p:pic>
        <p:nvPicPr>
          <p:cNvPr id="11" name="Picture 10">
            <a:extLst>
              <a:ext uri="{FF2B5EF4-FFF2-40B4-BE49-F238E27FC236}">
                <a16:creationId xmlns:a16="http://schemas.microsoft.com/office/drawing/2014/main" id="{8E7B3407-F999-41F0-BBB6-A0667E521C22}"/>
              </a:ext>
            </a:extLst>
          </p:cNvPr>
          <p:cNvPicPr>
            <a:picLocks noChangeAspect="1"/>
          </p:cNvPicPr>
          <p:nvPr/>
        </p:nvPicPr>
        <p:blipFill>
          <a:blip r:embed="rId6"/>
          <a:stretch>
            <a:fillRect/>
          </a:stretch>
        </p:blipFill>
        <p:spPr>
          <a:xfrm>
            <a:off x="2801005" y="2317148"/>
            <a:ext cx="8645029" cy="3471761"/>
          </a:xfrm>
          <a:prstGeom prst="rect">
            <a:avLst/>
          </a:prstGeom>
        </p:spPr>
      </p:pic>
      <p:sp>
        <p:nvSpPr>
          <p:cNvPr id="12" name="TextBox 11">
            <a:extLst>
              <a:ext uri="{FF2B5EF4-FFF2-40B4-BE49-F238E27FC236}">
                <a16:creationId xmlns:a16="http://schemas.microsoft.com/office/drawing/2014/main" id="{0E11E24A-E97B-F753-4776-1CCCCD8B3C9B}"/>
              </a:ext>
            </a:extLst>
          </p:cNvPr>
          <p:cNvSpPr txBox="1"/>
          <p:nvPr/>
        </p:nvSpPr>
        <p:spPr>
          <a:xfrm>
            <a:off x="5908002" y="1347652"/>
            <a:ext cx="5983130" cy="1938992"/>
          </a:xfrm>
          <a:prstGeom prst="rect">
            <a:avLst/>
          </a:prstGeom>
          <a:noFill/>
        </p:spPr>
        <p:txBody>
          <a:bodyPr wrap="square">
            <a:spAutoFit/>
          </a:bodyPr>
          <a:lstStyle/>
          <a:p>
            <a:pPr algn="just"/>
            <a:r>
              <a:rPr lang="en-US" sz="1600" b="0" i="0" u="none" strike="noStrike" baseline="0" dirty="0">
                <a:latin typeface="Calibri" panose="020F0502020204030204" pitchFamily="34" charset="0"/>
              </a:rPr>
              <a:t> </a:t>
            </a:r>
            <a:r>
              <a:rPr lang="en-US" sz="2000" dirty="0">
                <a:solidFill>
                  <a:srgbClr val="0A1F61"/>
                </a:solidFill>
                <a:cs typeface="Tajawal ExtraBold" panose="00000800000000000000" pitchFamily="2" charset="-78"/>
              </a:rPr>
              <a:t>The Product is what is created as a result of executing a project .  When is talk about project  management what we are talking about is the work that is being done in the project to produce and deliver the product of the project.</a:t>
            </a:r>
            <a:endParaRPr lang="ar-EG" sz="2000" dirty="0">
              <a:solidFill>
                <a:srgbClr val="0A1F61"/>
              </a:solidFill>
              <a:cs typeface="Tajawal ExtraBold" panose="00000800000000000000" pitchFamily="2" charset="-78"/>
            </a:endParaRPr>
          </a:p>
          <a:p>
            <a:pPr algn="l"/>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81216700"/>
      </p:ext>
    </p:extLst>
  </p:cSld>
  <p:clrMapOvr>
    <a:masterClrMapping/>
  </p:clrMapOvr>
  <mc:AlternateContent xmlns:mc="http://schemas.openxmlformats.org/markup-compatibility/2006" xmlns:p14="http://schemas.microsoft.com/office/powerpoint/2010/main">
    <mc:Choice Requires="p14">
      <p:transition spd="slow" p14:dur="2000" advTm="325205"/>
    </mc:Choice>
    <mc:Fallback xmlns="">
      <p:transition spd="slow" advTm="3252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98925610"/>
      </p:ext>
    </p:extLst>
  </p:cSld>
  <p:clrMapOvr>
    <a:masterClrMapping/>
  </p:clrMapOvr>
  <mc:AlternateContent xmlns:mc="http://schemas.openxmlformats.org/markup-compatibility/2006" xmlns:p14="http://schemas.microsoft.com/office/powerpoint/2010/main">
    <mc:Choice Requires="p14">
      <p:transition spd="slow" p14:dur="2000" advTm="42553"/>
    </mc:Choice>
    <mc:Fallback xmlns="">
      <p:transition spd="slow" advTm="4255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75103"/>
    </mc:Choice>
    <mc:Fallback xmlns="">
      <p:transition spd="slow" advTm="751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6" y="329056"/>
            <a:ext cx="5782423" cy="769441"/>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649FC89-01F9-AA38-F4AB-EA73E60F5E22}"/>
              </a:ext>
            </a:extLst>
          </p:cNvPr>
          <p:cNvSpPr txBox="1"/>
          <p:nvPr/>
        </p:nvSpPr>
        <p:spPr>
          <a:xfrm>
            <a:off x="133890" y="1855277"/>
            <a:ext cx="8298909" cy="1815882"/>
          </a:xfrm>
          <a:prstGeom prst="rect">
            <a:avLst/>
          </a:prstGeom>
          <a:noFill/>
        </p:spPr>
        <p:txBody>
          <a:bodyPr wrap="square">
            <a:spAutoFit/>
          </a:bodyPr>
          <a:lstStyle/>
          <a:p>
            <a:pPr algn="l"/>
            <a:r>
              <a:rPr lang="en-US" sz="2800" dirty="0">
                <a:solidFill>
                  <a:srgbClr val="0A1F61"/>
                </a:solidFill>
                <a:cs typeface="Tajawal ExtraBold" panose="00000800000000000000" pitchFamily="2" charset="-78"/>
              </a:rPr>
              <a:t>Beyond the basics of what “risk” means, project managers should also know the different types of risks they may encounter. Depending on the project type, the factors that should be considered will differ.</a:t>
            </a:r>
          </a:p>
        </p:txBody>
      </p:sp>
      <p:sp>
        <p:nvSpPr>
          <p:cNvPr id="16" name="TextBox 15">
            <a:extLst>
              <a:ext uri="{FF2B5EF4-FFF2-40B4-BE49-F238E27FC236}">
                <a16:creationId xmlns:a16="http://schemas.microsoft.com/office/drawing/2014/main" id="{1AB09F5F-865B-428F-35E0-104756ED2324}"/>
              </a:ext>
            </a:extLst>
          </p:cNvPr>
          <p:cNvSpPr txBox="1"/>
          <p:nvPr/>
        </p:nvSpPr>
        <p:spPr>
          <a:xfrm>
            <a:off x="1597891" y="3852398"/>
            <a:ext cx="8026399" cy="369332"/>
          </a:xfrm>
          <a:prstGeom prst="rect">
            <a:avLst/>
          </a:prstGeom>
          <a:noFill/>
        </p:spPr>
        <p:txBody>
          <a:bodyPr wrap="square">
            <a:spAutoFit/>
          </a:bodyPr>
          <a:lstStyle/>
          <a:p>
            <a:r>
              <a:rPr lang="en-US" b="1" i="0" dirty="0">
                <a:solidFill>
                  <a:srgbClr val="FF0000"/>
                </a:solidFill>
                <a:effectLst/>
                <a:latin typeface="Muli"/>
              </a:rPr>
              <a:t>So, let’s jump straight in and look at these categories for project risks..</a:t>
            </a:r>
            <a:endParaRPr lang="ar-EG" b="1" dirty="0">
              <a:solidFill>
                <a:srgbClr val="FF0000"/>
              </a:solidFill>
            </a:endParaRPr>
          </a:p>
        </p:txBody>
      </p:sp>
    </p:spTree>
    <p:extLst>
      <p:ext uri="{BB962C8B-B14F-4D97-AF65-F5344CB8AC3E}">
        <p14:creationId xmlns:p14="http://schemas.microsoft.com/office/powerpoint/2010/main" val="310151524"/>
      </p:ext>
    </p:extLst>
  </p:cSld>
  <p:clrMapOvr>
    <a:masterClrMapping/>
  </p:clrMapOvr>
  <mc:AlternateContent xmlns:mc="http://schemas.openxmlformats.org/markup-compatibility/2006" xmlns:p14="http://schemas.microsoft.com/office/powerpoint/2010/main">
    <mc:Choice Requires="p14">
      <p:transition spd="slow" p14:dur="2000" advTm="63702"/>
    </mc:Choice>
    <mc:Fallback xmlns="">
      <p:transition spd="slow" advTm="637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257869" y="1720840"/>
            <a:ext cx="7861332" cy="3416320"/>
          </a:xfrm>
          <a:prstGeom prst="rect">
            <a:avLst/>
          </a:prstGeom>
          <a:noFill/>
        </p:spPr>
        <p:txBody>
          <a:bodyPr wrap="square">
            <a:spAutoFit/>
          </a:bodyPr>
          <a:lstStyle/>
          <a:p>
            <a:pPr algn="justLow"/>
            <a:r>
              <a:rPr lang="en-US" sz="2400" b="1" i="0" dirty="0">
                <a:solidFill>
                  <a:srgbClr val="5D4C70"/>
                </a:solidFill>
                <a:effectLst/>
                <a:latin typeface="Muli"/>
              </a:rPr>
              <a:t>1- Political: </a:t>
            </a:r>
          </a:p>
          <a:p>
            <a:pPr algn="justLow"/>
            <a:r>
              <a:rPr lang="en-US" sz="2400" b="0" i="0" dirty="0">
                <a:solidFill>
                  <a:srgbClr val="000000"/>
                </a:solidFill>
                <a:effectLst/>
                <a:latin typeface="Muli"/>
              </a:rPr>
              <a:t>Most projects will be affected by organizational politics, but you should also be aware of the possibilities of impact from local or national politics (or even international politics, if that’s appropriate for your project).</a:t>
            </a:r>
          </a:p>
          <a:p>
            <a:pPr algn="justLow"/>
            <a:r>
              <a:rPr lang="en-US" sz="2400" b="0" i="0" dirty="0">
                <a:solidFill>
                  <a:srgbClr val="000000"/>
                </a:solidFill>
                <a:effectLst/>
                <a:latin typeface="Muli"/>
              </a:rPr>
              <a:t>A change in government will affect policy decisions and potentially funding, especially for projects with an element of public sector work or those working with government bodies.</a:t>
            </a:r>
          </a:p>
          <a:p>
            <a:pPr algn="justLow"/>
            <a:endParaRPr lang="en-US" sz="2400" b="1" i="0" dirty="0">
              <a:solidFill>
                <a:srgbClr val="5D4C70"/>
              </a:solidFill>
              <a:effectLst/>
              <a:latin typeface="Muli"/>
            </a:endParaRPr>
          </a:p>
        </p:txBody>
      </p:sp>
    </p:spTree>
    <p:custDataLst>
      <p:tags r:id="rId1"/>
    </p:custDataLst>
    <p:extLst>
      <p:ext uri="{BB962C8B-B14F-4D97-AF65-F5344CB8AC3E}">
        <p14:creationId xmlns:p14="http://schemas.microsoft.com/office/powerpoint/2010/main" val="1513986775"/>
      </p:ext>
    </p:extLst>
  </p:cSld>
  <p:clrMapOvr>
    <a:masterClrMapping/>
  </p:clrMapOvr>
  <mc:AlternateContent xmlns:mc="http://schemas.openxmlformats.org/markup-compatibility/2006" xmlns:p14="http://schemas.microsoft.com/office/powerpoint/2010/main">
    <mc:Choice Requires="p14">
      <p:transition spd="slow" p14:dur="2000" advTm="95464"/>
    </mc:Choice>
    <mc:Fallback xmlns="">
      <p:transition spd="slow" advTm="95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00868" y="1674854"/>
            <a:ext cx="7861332" cy="1200329"/>
          </a:xfrm>
          <a:prstGeom prst="rect">
            <a:avLst/>
          </a:prstGeom>
          <a:noFill/>
        </p:spPr>
        <p:txBody>
          <a:bodyPr wrap="square">
            <a:spAutoFit/>
          </a:bodyPr>
          <a:lstStyle/>
          <a:p>
            <a:pPr algn="justLow"/>
            <a:r>
              <a:rPr lang="en-US" sz="2400" b="1" dirty="0">
                <a:solidFill>
                  <a:srgbClr val="5D4C70"/>
                </a:solidFill>
                <a:latin typeface="Muli"/>
              </a:rPr>
              <a:t>2- </a:t>
            </a:r>
            <a:r>
              <a:rPr lang="en-US" sz="2400" b="1" i="0" dirty="0">
                <a:solidFill>
                  <a:srgbClr val="5D4C70"/>
                </a:solidFill>
                <a:effectLst/>
                <a:latin typeface="Muli"/>
              </a:rPr>
              <a:t> Economic</a:t>
            </a:r>
          </a:p>
          <a:p>
            <a:pPr algn="justLow"/>
            <a:r>
              <a:rPr lang="en-US" sz="2400" b="0" i="0" dirty="0">
                <a:solidFill>
                  <a:srgbClr val="000000"/>
                </a:solidFill>
                <a:effectLst/>
                <a:latin typeface="Muli"/>
              </a:rPr>
              <a:t>The economy has a huge impact on businesses, and that filters down to have an impact on certain projects. </a:t>
            </a:r>
            <a:endParaRPr lang="en-US" sz="2400" b="1" i="0" dirty="0">
              <a:solidFill>
                <a:srgbClr val="5D4C70"/>
              </a:solidFill>
              <a:effectLst/>
              <a:latin typeface="Muli"/>
            </a:endParaRPr>
          </a:p>
        </p:txBody>
      </p:sp>
      <p:sp>
        <p:nvSpPr>
          <p:cNvPr id="12" name="TextBox 11">
            <a:extLst>
              <a:ext uri="{FF2B5EF4-FFF2-40B4-BE49-F238E27FC236}">
                <a16:creationId xmlns:a16="http://schemas.microsoft.com/office/drawing/2014/main" id="{967EE352-6E6D-41EF-704A-5BCEA803966D}"/>
              </a:ext>
            </a:extLst>
          </p:cNvPr>
          <p:cNvSpPr txBox="1"/>
          <p:nvPr/>
        </p:nvSpPr>
        <p:spPr>
          <a:xfrm>
            <a:off x="444212" y="3054897"/>
            <a:ext cx="7536006" cy="2308324"/>
          </a:xfrm>
          <a:prstGeom prst="rect">
            <a:avLst/>
          </a:prstGeom>
          <a:noFill/>
        </p:spPr>
        <p:txBody>
          <a:bodyPr wrap="square">
            <a:spAutoFit/>
          </a:bodyPr>
          <a:lstStyle/>
          <a:p>
            <a:pPr algn="l"/>
            <a:r>
              <a:rPr lang="en-US" sz="2400" b="1" dirty="0">
                <a:solidFill>
                  <a:srgbClr val="5D4C70"/>
                </a:solidFill>
                <a:latin typeface="Muli"/>
              </a:rPr>
              <a:t>3</a:t>
            </a:r>
            <a:r>
              <a:rPr lang="en-US" b="1" i="0" dirty="0">
                <a:solidFill>
                  <a:srgbClr val="5D4C70"/>
                </a:solidFill>
                <a:effectLst/>
                <a:latin typeface="Muli"/>
              </a:rPr>
              <a:t>- </a:t>
            </a:r>
            <a:r>
              <a:rPr lang="en-US" sz="2400" b="1" dirty="0">
                <a:solidFill>
                  <a:srgbClr val="5D4C70"/>
                </a:solidFill>
                <a:latin typeface="Muli"/>
              </a:rPr>
              <a:t>Technological:</a:t>
            </a:r>
            <a:r>
              <a:rPr lang="en-US" sz="2400" b="0" i="0" dirty="0">
                <a:solidFill>
                  <a:srgbClr val="000000"/>
                </a:solidFill>
                <a:effectLst/>
                <a:latin typeface="Muli"/>
              </a:rPr>
              <a:t> Technology is moving on at a rapid speed, and it’s possible that technological changes could make your project more or less viable over a period of time. This should be built into your approach to managing volatile projects.</a:t>
            </a:r>
            <a:r>
              <a:rPr lang="en-US" sz="2400" b="1" dirty="0">
                <a:solidFill>
                  <a:srgbClr val="5D4C70"/>
                </a:solidFill>
                <a:latin typeface="Muli"/>
              </a:rPr>
              <a:t> </a:t>
            </a:r>
            <a:r>
              <a:rPr lang="en-US" sz="2400" b="1" i="0" dirty="0">
                <a:solidFill>
                  <a:srgbClr val="FF0000"/>
                </a:solidFill>
                <a:effectLst/>
                <a:latin typeface="Muli"/>
              </a:rPr>
              <a:t>There are also risks relating to using new technology for the first time, or in an immature way</a:t>
            </a:r>
            <a:r>
              <a:rPr lang="en-US" sz="2400" b="0" i="0" dirty="0">
                <a:solidFill>
                  <a:srgbClr val="000000"/>
                </a:solidFill>
                <a:effectLst/>
                <a:latin typeface="Muli"/>
              </a:rPr>
              <a:t>.</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1805165563"/>
      </p:ext>
    </p:extLst>
  </p:cSld>
  <p:clrMapOvr>
    <a:masterClrMapping/>
  </p:clrMapOvr>
  <mc:AlternateContent xmlns:mc="http://schemas.openxmlformats.org/markup-compatibility/2006" xmlns:p14="http://schemas.microsoft.com/office/powerpoint/2010/main">
    <mc:Choice Requires="p14">
      <p:transition spd="slow" p14:dur="2000" advTm="118673"/>
    </mc:Choice>
    <mc:Fallback xmlns="">
      <p:transition spd="slow" advTm="11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40" y="1545546"/>
            <a:ext cx="7861332" cy="2308324"/>
          </a:xfrm>
          <a:prstGeom prst="rect">
            <a:avLst/>
          </a:prstGeom>
          <a:noFill/>
        </p:spPr>
        <p:txBody>
          <a:bodyPr wrap="square">
            <a:spAutoFit/>
          </a:bodyPr>
          <a:lstStyle/>
          <a:p>
            <a:pPr algn="justLow"/>
            <a:r>
              <a:rPr lang="en-US" sz="2400" b="1" dirty="0">
                <a:solidFill>
                  <a:srgbClr val="5D4C70"/>
                </a:solidFill>
                <a:latin typeface="Muli"/>
              </a:rPr>
              <a:t>4-  </a:t>
            </a:r>
            <a:r>
              <a:rPr lang="en-US" sz="2400" b="1" i="0" dirty="0">
                <a:solidFill>
                  <a:srgbClr val="5D4C70"/>
                </a:solidFill>
                <a:effectLst/>
                <a:latin typeface="Muli"/>
              </a:rPr>
              <a:t> Legal: </a:t>
            </a:r>
          </a:p>
          <a:p>
            <a:pPr algn="justLow"/>
            <a:r>
              <a:rPr lang="en-US" sz="2400" b="0" i="0" dirty="0">
                <a:solidFill>
                  <a:srgbClr val="000000"/>
                </a:solidFill>
                <a:effectLst/>
                <a:latin typeface="Muli"/>
              </a:rPr>
              <a:t>Your Legal team or advisors should be connected to changes in the law and regulations affecting your industry. These may have implications for projects that should be considered. A risk resulting from legal changes that may mean your project is no longer viable.</a:t>
            </a:r>
            <a:endParaRPr lang="en-US" sz="2400" b="1" i="0" dirty="0">
              <a:solidFill>
                <a:srgbClr val="5D4C70"/>
              </a:solidFill>
              <a:effectLst/>
              <a:latin typeface="Muli"/>
            </a:endParaRPr>
          </a:p>
        </p:txBody>
      </p:sp>
      <p:sp>
        <p:nvSpPr>
          <p:cNvPr id="14" name="TextBox 13">
            <a:extLst>
              <a:ext uri="{FF2B5EF4-FFF2-40B4-BE49-F238E27FC236}">
                <a16:creationId xmlns:a16="http://schemas.microsoft.com/office/drawing/2014/main" id="{DCDB6048-C4FC-5CF5-A1E5-C1AB60A75BE7}"/>
              </a:ext>
            </a:extLst>
          </p:cNvPr>
          <p:cNvSpPr txBox="1"/>
          <p:nvPr/>
        </p:nvSpPr>
        <p:spPr>
          <a:xfrm>
            <a:off x="351040" y="3699437"/>
            <a:ext cx="8478983" cy="1938992"/>
          </a:xfrm>
          <a:prstGeom prst="rect">
            <a:avLst/>
          </a:prstGeom>
          <a:noFill/>
        </p:spPr>
        <p:txBody>
          <a:bodyPr wrap="square">
            <a:spAutoFit/>
          </a:bodyPr>
          <a:lstStyle/>
          <a:p>
            <a:pPr algn="l"/>
            <a:r>
              <a:rPr lang="en-US" sz="2400" b="1" dirty="0">
                <a:solidFill>
                  <a:srgbClr val="5D4C70"/>
                </a:solidFill>
                <a:latin typeface="Muli"/>
              </a:rPr>
              <a:t>5- Market: </a:t>
            </a:r>
          </a:p>
          <a:p>
            <a:pPr algn="l"/>
            <a:r>
              <a:rPr lang="en-US" sz="2400" b="0" i="0" dirty="0">
                <a:solidFill>
                  <a:srgbClr val="000000"/>
                </a:solidFill>
                <a:effectLst/>
                <a:latin typeface="Muli"/>
              </a:rPr>
              <a:t>Some industries have a more stable marketplace than others, and you’ll know your own market well. Risks relating to your position in the market, the demand for your goods and services and the rise of new competitors can all affect your project. </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877592887"/>
      </p:ext>
    </p:extLst>
  </p:cSld>
  <p:clrMapOvr>
    <a:masterClrMapping/>
  </p:clrMapOvr>
  <mc:AlternateContent xmlns:mc="http://schemas.openxmlformats.org/markup-compatibility/2006" xmlns:p14="http://schemas.microsoft.com/office/powerpoint/2010/main">
    <mc:Choice Requires="p14">
      <p:transition spd="slow" p14:dur="2000" advTm="145809"/>
    </mc:Choice>
    <mc:Fallback xmlns="">
      <p:transition spd="slow" advTm="1458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4093428"/>
          </a:xfrm>
          <a:prstGeom prst="rect">
            <a:avLst/>
          </a:prstGeom>
          <a:noFill/>
        </p:spPr>
        <p:txBody>
          <a:bodyPr wrap="square">
            <a:spAutoFit/>
          </a:bodyPr>
          <a:lstStyle/>
          <a:p>
            <a:pPr algn="justLow"/>
            <a:r>
              <a:rPr lang="en-US" sz="2000" b="1" i="0" dirty="0">
                <a:solidFill>
                  <a:srgbClr val="5D4C70"/>
                </a:solidFill>
                <a:effectLst/>
                <a:latin typeface="Muli"/>
              </a:rPr>
              <a:t>6- </a:t>
            </a:r>
            <a:r>
              <a:rPr lang="en-US" sz="2000" b="1" dirty="0">
                <a:solidFill>
                  <a:srgbClr val="5D4C70"/>
                </a:solidFill>
                <a:latin typeface="Muli"/>
              </a:rPr>
              <a:t>Supply Chain:                     </a:t>
            </a:r>
            <a:r>
              <a:rPr lang="en-US" sz="2000" b="1" dirty="0">
                <a:solidFill>
                  <a:srgbClr val="FF0000"/>
                </a:solidFill>
                <a:latin typeface="Muli"/>
              </a:rPr>
              <a:t>Internal</a:t>
            </a:r>
            <a:r>
              <a:rPr lang="en-US" sz="2000" b="1" dirty="0">
                <a:solidFill>
                  <a:srgbClr val="5D4C70"/>
                </a:solidFill>
                <a:latin typeface="Muli"/>
              </a:rPr>
              <a:t>                                            </a:t>
            </a:r>
            <a:r>
              <a:rPr lang="en-US" sz="2000" b="1" dirty="0">
                <a:solidFill>
                  <a:srgbClr val="FF0000"/>
                </a:solidFill>
                <a:latin typeface="Muli"/>
              </a:rPr>
              <a:t>External</a:t>
            </a:r>
            <a:r>
              <a:rPr lang="en-US" sz="2000" b="1" dirty="0">
                <a:solidFill>
                  <a:srgbClr val="5D4C70"/>
                </a:solidFill>
                <a:latin typeface="Muli"/>
              </a:rPr>
              <a:t> </a:t>
            </a:r>
          </a:p>
          <a:p>
            <a:pPr algn="justLow"/>
            <a:r>
              <a:rPr lang="en-US" sz="2000" b="0" i="0" dirty="0">
                <a:solidFill>
                  <a:srgbClr val="000000"/>
                </a:solidFill>
                <a:effectLst/>
                <a:latin typeface="Muli"/>
              </a:rPr>
              <a:t>Rarely these days will you do a project that has no reliance on anyone else. Whether that’s the manufacturer of a critical part for your product, or a vendor supplying you with cloud-based software, our organizations are more linked together than ever before.</a:t>
            </a:r>
          </a:p>
          <a:p>
            <a:pPr algn="justLow"/>
            <a:r>
              <a:rPr lang="en-US" sz="2000" b="0" i="0" dirty="0">
                <a:solidFill>
                  <a:srgbClr val="000000"/>
                </a:solidFill>
                <a:effectLst/>
                <a:latin typeface="Muli"/>
              </a:rPr>
              <a:t>This creates risk, because when one part of the supply chain fails, the downstream implications can be significant. A supplier going bankrupt could put your project back months. Bad weather on the other side of the world could lead to crucial electrical components failing to make it your manufacturing plant on time.</a:t>
            </a:r>
          </a:p>
          <a:p>
            <a:pPr algn="justLow"/>
            <a:r>
              <a:rPr lang="en-US" sz="2000" b="0" i="0" dirty="0">
                <a:solidFill>
                  <a:srgbClr val="000000"/>
                </a:solidFill>
                <a:effectLst/>
                <a:latin typeface="Muli"/>
              </a:rPr>
              <a:t>Supply chain risk can also be internal, as your project team will rely on other departments to provide subject matter expertise to the project. If the people or services you need from your own staff are delayed, this can also affect the success of your project.</a:t>
            </a:r>
          </a:p>
        </p:txBody>
      </p:sp>
    </p:spTree>
    <p:custDataLst>
      <p:tags r:id="rId1"/>
    </p:custDataLst>
    <p:extLst>
      <p:ext uri="{BB962C8B-B14F-4D97-AF65-F5344CB8AC3E}">
        <p14:creationId xmlns:p14="http://schemas.microsoft.com/office/powerpoint/2010/main" val="2107015646"/>
      </p:ext>
    </p:extLst>
  </p:cSld>
  <p:clrMapOvr>
    <a:masterClrMapping/>
  </p:clrMapOvr>
  <mc:AlternateContent xmlns:mc="http://schemas.openxmlformats.org/markup-compatibility/2006" xmlns:p14="http://schemas.microsoft.com/office/powerpoint/2010/main">
    <mc:Choice Requires="p14">
      <p:transition spd="slow" p14:dur="2000" advTm="207712"/>
    </mc:Choice>
    <mc:Fallback xmlns="">
      <p:transition spd="slow" advTm="2077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246769"/>
          </a:xfrm>
          <a:prstGeom prst="rect">
            <a:avLst/>
          </a:prstGeom>
          <a:noFill/>
        </p:spPr>
        <p:txBody>
          <a:bodyPr wrap="square">
            <a:spAutoFit/>
          </a:bodyPr>
          <a:lstStyle/>
          <a:p>
            <a:pPr algn="justLow"/>
            <a:r>
              <a:rPr lang="en-US" sz="2000" b="1" dirty="0">
                <a:solidFill>
                  <a:srgbClr val="5D4C70"/>
                </a:solidFill>
                <a:latin typeface="Muli"/>
              </a:rPr>
              <a:t>7</a:t>
            </a:r>
            <a:r>
              <a:rPr lang="en-US" sz="2000" b="0" i="0" dirty="0">
                <a:solidFill>
                  <a:srgbClr val="000000"/>
                </a:solidFill>
                <a:effectLst/>
                <a:latin typeface="Muli"/>
              </a:rPr>
              <a:t>- </a:t>
            </a:r>
            <a:r>
              <a:rPr lang="en-US" sz="2000" b="1" i="0" dirty="0">
                <a:solidFill>
                  <a:srgbClr val="5D4C70"/>
                </a:solidFill>
                <a:effectLst/>
                <a:latin typeface="Muli"/>
              </a:rPr>
              <a:t>Organizational</a:t>
            </a:r>
          </a:p>
          <a:p>
            <a:pPr algn="justLow"/>
            <a:r>
              <a:rPr lang="en-US" sz="2000" b="0" i="0" dirty="0">
                <a:solidFill>
                  <a:srgbClr val="000000"/>
                </a:solidFill>
                <a:effectLst/>
                <a:latin typeface="Muli"/>
              </a:rPr>
              <a:t>This type of risk relates to changes in the organizational structure. This might apply if you have a change of leadership, which might in turn lead to a change in strategic direction. It’s crucial to make sure project teams are aware of these risks and then what to do if they happen, because something like this could quickly make a project unviable</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776286"/>
            <a:ext cx="9707362" cy="1323439"/>
          </a:xfrm>
          <a:prstGeom prst="rect">
            <a:avLst/>
          </a:prstGeom>
          <a:noFill/>
        </p:spPr>
        <p:txBody>
          <a:bodyPr wrap="square">
            <a:spAutoFit/>
          </a:bodyPr>
          <a:lstStyle/>
          <a:p>
            <a:pPr algn="l"/>
            <a:r>
              <a:rPr lang="en-US" sz="2000" b="1" dirty="0">
                <a:solidFill>
                  <a:srgbClr val="5D4C70"/>
                </a:solidFill>
                <a:latin typeface="Muli"/>
              </a:rPr>
              <a:t>8- Operations </a:t>
            </a:r>
          </a:p>
          <a:p>
            <a:pPr algn="l"/>
            <a:r>
              <a:rPr lang="en-US" sz="2000" b="0" i="0" dirty="0">
                <a:solidFill>
                  <a:srgbClr val="000000"/>
                </a:solidFill>
                <a:effectLst/>
                <a:latin typeface="Muli"/>
              </a:rPr>
              <a:t>These risks relate to impacts </a:t>
            </a:r>
            <a:r>
              <a:rPr lang="en-US" sz="2000" b="1" i="0" dirty="0">
                <a:solidFill>
                  <a:srgbClr val="FF0000"/>
                </a:solidFill>
                <a:effectLst/>
                <a:latin typeface="Muli"/>
              </a:rPr>
              <a:t>on how your business </a:t>
            </a:r>
            <a:r>
              <a:rPr lang="en-US" sz="2000" b="0" i="0" dirty="0">
                <a:solidFill>
                  <a:srgbClr val="000000"/>
                </a:solidFill>
                <a:effectLst/>
                <a:latin typeface="Muli"/>
              </a:rPr>
              <a:t>is run. That could be anything from risk that would impact the ability to keep a critical process running in the factory through to making sure the project goes ahead without impacting your customer services.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987540403"/>
      </p:ext>
    </p:extLst>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862322"/>
          </a:xfrm>
          <a:prstGeom prst="rect">
            <a:avLst/>
          </a:prstGeom>
          <a:noFill/>
        </p:spPr>
        <p:txBody>
          <a:bodyPr wrap="square">
            <a:spAutoFit/>
          </a:bodyPr>
          <a:lstStyle/>
          <a:p>
            <a:pPr algn="just"/>
            <a:r>
              <a:rPr lang="en-US" sz="2000" b="1" i="0" dirty="0">
                <a:solidFill>
                  <a:srgbClr val="5D4C70"/>
                </a:solidFill>
                <a:effectLst/>
                <a:latin typeface="Muli"/>
              </a:rPr>
              <a:t>9- </a:t>
            </a:r>
            <a:r>
              <a:rPr lang="en-US" sz="2000" b="0" i="0" dirty="0">
                <a:solidFill>
                  <a:srgbClr val="000000"/>
                </a:solidFill>
                <a:effectLst/>
                <a:latin typeface="Muli"/>
              </a:rPr>
              <a:t> </a:t>
            </a:r>
            <a:r>
              <a:rPr lang="en-US" sz="2000" b="1" i="0" dirty="0">
                <a:solidFill>
                  <a:srgbClr val="5D4C70"/>
                </a:solidFill>
                <a:effectLst/>
                <a:latin typeface="Muli"/>
              </a:rPr>
              <a:t>Environmental:</a:t>
            </a:r>
          </a:p>
          <a:p>
            <a:pPr algn="just"/>
            <a:r>
              <a:rPr lang="en-US" sz="2000" b="0" i="0" dirty="0">
                <a:solidFill>
                  <a:srgbClr val="000000"/>
                </a:solidFill>
                <a:effectLst/>
                <a:latin typeface="Muli"/>
              </a:rPr>
              <a:t>Environmental risks range from those that could expose your organization to fines or even legislative action, such as illegal dumping, through to ensuring that your internal environmental policies are adhered to.</a:t>
            </a:r>
          </a:p>
          <a:p>
            <a:pPr algn="just"/>
            <a:r>
              <a:rPr lang="en-US" sz="2000" b="0" i="0" dirty="0">
                <a:solidFill>
                  <a:srgbClr val="000000"/>
                </a:solidFill>
                <a:effectLst/>
                <a:latin typeface="Muli"/>
              </a:rPr>
              <a:t>Risks in this category are likely to be heavily tied to your position on corporate and social responsibility, and can also affect reputational risk, for example if your business is seen to be polluting.</a:t>
            </a:r>
          </a:p>
          <a:p>
            <a:pPr algn="just"/>
            <a:endParaRPr lang="en-US" sz="2000" b="1" i="0" dirty="0">
              <a:solidFill>
                <a:srgbClr val="5D4C70"/>
              </a:solidFill>
              <a:effectLst/>
              <a:latin typeface="Muli"/>
            </a:endParaRPr>
          </a:p>
          <a:p>
            <a:pPr algn="just"/>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877763"/>
            <a:ext cx="9707362" cy="1631216"/>
          </a:xfrm>
          <a:prstGeom prst="rect">
            <a:avLst/>
          </a:prstGeom>
          <a:noFill/>
        </p:spPr>
        <p:txBody>
          <a:bodyPr wrap="square">
            <a:spAutoFit/>
          </a:bodyPr>
          <a:lstStyle/>
          <a:p>
            <a:pPr algn="l"/>
            <a:r>
              <a:rPr lang="en-US" sz="2000" b="1" dirty="0">
                <a:solidFill>
                  <a:srgbClr val="5D4C70"/>
                </a:solidFill>
                <a:latin typeface="Muli"/>
              </a:rPr>
              <a:t>10-  Financial  </a:t>
            </a:r>
          </a:p>
          <a:p>
            <a:pPr algn="l"/>
            <a:r>
              <a:rPr lang="en-US" sz="2000" b="0" i="0" dirty="0">
                <a:solidFill>
                  <a:srgbClr val="000000"/>
                </a:solidFill>
                <a:effectLst/>
                <a:latin typeface="Muli"/>
              </a:rPr>
              <a:t>Financial risks on projects relate to funding cycles, access to funding and making sure that the cash flow is available to pay invoices on time. It’s prudent to consider financial risks to projects because if there are problems in this area, projects could stall, putting all prior investment at risk of being wasted.</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1503350116"/>
      </p:ext>
    </p:extLst>
  </p:cSld>
  <p:clrMapOvr>
    <a:masterClrMapping/>
  </p:clrMapOvr>
  <mc:AlternateContent xmlns:mc="http://schemas.openxmlformats.org/markup-compatibility/2006" xmlns:p14="http://schemas.microsoft.com/office/powerpoint/2010/main">
    <mc:Choice Requires="p14">
      <p:transition spd="slow" p14:dur="2000" advTm="196334"/>
    </mc:Choice>
    <mc:Fallback xmlns="">
      <p:transition spd="slow" advTm="1963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1938992"/>
          </a:xfrm>
          <a:prstGeom prst="rect">
            <a:avLst/>
          </a:prstGeom>
          <a:noFill/>
        </p:spPr>
        <p:txBody>
          <a:bodyPr wrap="square">
            <a:spAutoFit/>
          </a:bodyPr>
          <a:lstStyle/>
          <a:p>
            <a:pPr algn="justLow"/>
            <a:r>
              <a:rPr lang="en-US" sz="2000" b="1" dirty="0">
                <a:solidFill>
                  <a:srgbClr val="5D4C70"/>
                </a:solidFill>
                <a:latin typeface="Muli"/>
              </a:rPr>
              <a:t>11-</a:t>
            </a:r>
            <a:r>
              <a:rPr lang="en-US" sz="2000" b="1" i="0" dirty="0">
                <a:solidFill>
                  <a:srgbClr val="5D4C70"/>
                </a:solidFill>
                <a:effectLst/>
                <a:latin typeface="Muli"/>
              </a:rPr>
              <a:t> </a:t>
            </a:r>
            <a:r>
              <a:rPr lang="en-US" sz="2000" b="0" i="0" dirty="0">
                <a:solidFill>
                  <a:srgbClr val="000000"/>
                </a:solidFill>
                <a:effectLst/>
                <a:latin typeface="Muli"/>
              </a:rPr>
              <a:t> </a:t>
            </a:r>
            <a:r>
              <a:rPr lang="en-US" sz="2000" b="1" i="0" dirty="0">
                <a:solidFill>
                  <a:srgbClr val="5D4C70"/>
                </a:solidFill>
                <a:effectLst/>
                <a:latin typeface="Muli"/>
              </a:rPr>
              <a:t>Resources:</a:t>
            </a:r>
          </a:p>
          <a:p>
            <a:pPr algn="l"/>
            <a:r>
              <a:rPr lang="en-US" sz="2000" b="0" i="0" dirty="0">
                <a:solidFill>
                  <a:srgbClr val="000000"/>
                </a:solidFill>
                <a:effectLst/>
                <a:latin typeface="Muli"/>
              </a:rPr>
              <a:t>Specifically, non-people resources. This kind of risk relates to whether you can get access to the equipment, materials and other resources required to deliver the project in a timely fashion. Risks around delivery of equipment or the inability to source specialist materials would fall into this category.</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636180"/>
            <a:ext cx="9707362" cy="1631216"/>
          </a:xfrm>
          <a:prstGeom prst="rect">
            <a:avLst/>
          </a:prstGeom>
          <a:noFill/>
        </p:spPr>
        <p:txBody>
          <a:bodyPr wrap="square">
            <a:spAutoFit/>
          </a:bodyPr>
          <a:lstStyle/>
          <a:p>
            <a:r>
              <a:rPr lang="en-US" sz="2000" b="1" dirty="0">
                <a:solidFill>
                  <a:srgbClr val="5D4C70"/>
                </a:solidFill>
                <a:latin typeface="Muli"/>
              </a:rPr>
              <a:t>12-  </a:t>
            </a:r>
            <a:r>
              <a:rPr lang="en-US" sz="2000" b="1" i="0" dirty="0">
                <a:solidFill>
                  <a:srgbClr val="5D4C70"/>
                </a:solidFill>
                <a:effectLst/>
                <a:latin typeface="Muli"/>
              </a:rPr>
              <a:t>Staffing: </a:t>
            </a:r>
            <a:endParaRPr lang="en-US" sz="2000" b="1" dirty="0">
              <a:solidFill>
                <a:srgbClr val="5D4C70"/>
              </a:solidFill>
              <a:latin typeface="Muli"/>
            </a:endParaRPr>
          </a:p>
          <a:p>
            <a:pPr algn="l"/>
            <a:r>
              <a:rPr lang="en-US" sz="2000" b="0" i="0" dirty="0">
                <a:solidFill>
                  <a:srgbClr val="000000"/>
                </a:solidFill>
                <a:effectLst/>
                <a:latin typeface="Muli"/>
              </a:rPr>
              <a:t>Alongside non-people resources, you also have to consider staffing risks. These are things like the right people not being available at the right time due to other projects overrunning, or lack of expertise within your business. It would also extend to the risk of staff sickness, and poorly timed vacations.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046068977"/>
      </p:ext>
    </p:extLst>
  </p:cSld>
  <p:clrMapOvr>
    <a:masterClrMapping/>
  </p:clrMapOvr>
  <mc:AlternateContent xmlns:mc="http://schemas.openxmlformats.org/markup-compatibility/2006" xmlns:p14="http://schemas.microsoft.com/office/powerpoint/2010/main">
    <mc:Choice Requires="p14">
      <p:transition spd="slow" p14:dur="2000" advTm="170235"/>
    </mc:Choice>
    <mc:Fallback xmlns="">
      <p:transition spd="slow" advTm="170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746779" cy="1631216"/>
          </a:xfrm>
          <a:prstGeom prst="rect">
            <a:avLst/>
          </a:prstGeom>
          <a:noFill/>
        </p:spPr>
        <p:txBody>
          <a:bodyPr wrap="square">
            <a:spAutoFit/>
          </a:bodyPr>
          <a:lstStyle/>
          <a:p>
            <a:pPr algn="justLow"/>
            <a:r>
              <a:rPr lang="en-US" sz="2000" b="1" dirty="0">
                <a:solidFill>
                  <a:srgbClr val="5D4C70"/>
                </a:solidFill>
                <a:latin typeface="Muli"/>
              </a:rPr>
              <a:t>13- </a:t>
            </a:r>
            <a:r>
              <a:rPr lang="en-US" sz="2000" b="1" i="0" dirty="0">
                <a:solidFill>
                  <a:srgbClr val="5D4C70"/>
                </a:solidFill>
                <a:effectLst/>
                <a:latin typeface="Muli"/>
              </a:rPr>
              <a:t>Scheduling : </a:t>
            </a:r>
          </a:p>
          <a:p>
            <a:pPr algn="justLow"/>
            <a:r>
              <a:rPr lang="en-US" sz="2000" b="0" i="0" dirty="0">
                <a:solidFill>
                  <a:srgbClr val="000000"/>
                </a:solidFill>
                <a:effectLst/>
                <a:latin typeface="Muli"/>
              </a:rPr>
              <a:t>Risks in this category affect the project timeline. A common risk here is that a task turns out to be more complicated than expected, and so it takes longer. This would add delay to the schedule if the task is on the critical path.</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358321"/>
            <a:ext cx="9707362" cy="1323439"/>
          </a:xfrm>
          <a:prstGeom prst="rect">
            <a:avLst/>
          </a:prstGeom>
          <a:noFill/>
        </p:spPr>
        <p:txBody>
          <a:bodyPr wrap="square">
            <a:spAutoFit/>
          </a:bodyPr>
          <a:lstStyle/>
          <a:p>
            <a:r>
              <a:rPr lang="en-US" sz="2000" b="1" dirty="0">
                <a:solidFill>
                  <a:srgbClr val="5D4C70"/>
                </a:solidFill>
                <a:latin typeface="Muli"/>
              </a:rPr>
              <a:t>14-   </a:t>
            </a:r>
            <a:r>
              <a:rPr lang="en-US" sz="2000" b="1" i="0" dirty="0">
                <a:solidFill>
                  <a:srgbClr val="5D4C70"/>
                </a:solidFill>
                <a:effectLst/>
                <a:latin typeface="Muli"/>
              </a:rPr>
              <a:t>Reputation: </a:t>
            </a:r>
            <a:endParaRPr lang="en-US" sz="2000" b="1" dirty="0">
              <a:solidFill>
                <a:srgbClr val="5D4C70"/>
              </a:solidFill>
              <a:latin typeface="Muli"/>
            </a:endParaRPr>
          </a:p>
          <a:p>
            <a:pPr algn="l"/>
            <a:r>
              <a:rPr lang="en-US" sz="2000" b="0" i="0" dirty="0">
                <a:solidFill>
                  <a:srgbClr val="000000"/>
                </a:solidFill>
                <a:effectLst/>
                <a:latin typeface="Muli"/>
              </a:rPr>
              <a:t>focusing on the public face of your business, think about the impact on investors and on your own staff.</a:t>
            </a:r>
          </a:p>
          <a:p>
            <a:pPr algn="l"/>
            <a:endParaRPr lang="en-US" sz="2000" b="1" dirty="0">
              <a:solidFill>
                <a:srgbClr val="5D4C70"/>
              </a:solidFill>
              <a:latin typeface="Muli"/>
            </a:endParaRPr>
          </a:p>
        </p:txBody>
      </p:sp>
      <p:sp>
        <p:nvSpPr>
          <p:cNvPr id="14" name="TextBox 13">
            <a:extLst>
              <a:ext uri="{FF2B5EF4-FFF2-40B4-BE49-F238E27FC236}">
                <a16:creationId xmlns:a16="http://schemas.microsoft.com/office/drawing/2014/main" id="{F5F1C4A6-1194-D44E-D074-41E5DC817031}"/>
              </a:ext>
            </a:extLst>
          </p:cNvPr>
          <p:cNvSpPr txBox="1"/>
          <p:nvPr/>
        </p:nvSpPr>
        <p:spPr>
          <a:xfrm>
            <a:off x="4662746" y="4681760"/>
            <a:ext cx="7376854" cy="677108"/>
          </a:xfrm>
          <a:prstGeom prst="rect">
            <a:avLst/>
          </a:prstGeom>
          <a:noFill/>
        </p:spPr>
        <p:txBody>
          <a:bodyPr wrap="square">
            <a:spAutoFit/>
          </a:bodyPr>
          <a:lstStyle/>
          <a:p>
            <a:r>
              <a:rPr lang="en-US" b="0" i="0" dirty="0">
                <a:solidFill>
                  <a:srgbClr val="000000"/>
                </a:solidFill>
                <a:effectLst/>
                <a:latin typeface="Muli"/>
              </a:rPr>
              <a:t> </a:t>
            </a:r>
            <a:r>
              <a:rPr lang="en-US" sz="2000" b="1" dirty="0">
                <a:solidFill>
                  <a:srgbClr val="5D4C70"/>
                </a:solidFill>
                <a:latin typeface="Muli"/>
              </a:rPr>
              <a:t>15- Other</a:t>
            </a:r>
          </a:p>
          <a:p>
            <a:r>
              <a:rPr lang="en-US" dirty="0">
                <a:solidFill>
                  <a:srgbClr val="000000"/>
                </a:solidFill>
                <a:latin typeface="Muli"/>
              </a:rPr>
              <a:t>                          It’s useful to </a:t>
            </a:r>
            <a:r>
              <a:rPr lang="en-US" b="0" i="0" dirty="0">
                <a:solidFill>
                  <a:srgbClr val="000000"/>
                </a:solidFill>
                <a:effectLst/>
                <a:latin typeface="Muli"/>
              </a:rPr>
              <a:t>have an ‘other’ category! </a:t>
            </a:r>
            <a:endParaRPr lang="ar-EG" dirty="0"/>
          </a:p>
        </p:txBody>
      </p:sp>
    </p:spTree>
    <p:custDataLst>
      <p:tags r:id="rId1"/>
    </p:custDataLst>
    <p:extLst>
      <p:ext uri="{BB962C8B-B14F-4D97-AF65-F5344CB8AC3E}">
        <p14:creationId xmlns:p14="http://schemas.microsoft.com/office/powerpoint/2010/main" val="4197881049"/>
      </p:ext>
    </p:extLst>
  </p:cSld>
  <p:clrMapOvr>
    <a:masterClrMapping/>
  </p:clrMapOvr>
  <mc:AlternateContent xmlns:mc="http://schemas.openxmlformats.org/markup-compatibility/2006" xmlns:p14="http://schemas.microsoft.com/office/powerpoint/2010/main">
    <mc:Choice Requires="p14">
      <p:transition spd="slow" p14:dur="2000" advTm="220251"/>
    </mc:Choice>
    <mc:Fallback xmlns="">
      <p:transition spd="slow" advTm="220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8998" y="-1662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8DE7021E-7FF8-77F9-1691-E8011A4FF26E}"/>
              </a:ext>
            </a:extLst>
          </p:cNvPr>
          <p:cNvGraphicFramePr/>
          <p:nvPr/>
        </p:nvGraphicFramePr>
        <p:xfrm>
          <a:off x="1727862" y="1148941"/>
          <a:ext cx="9080372" cy="39828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Rectangle 9">
            <a:extLst>
              <a:ext uri="{FF2B5EF4-FFF2-40B4-BE49-F238E27FC236}">
                <a16:creationId xmlns:a16="http://schemas.microsoft.com/office/drawing/2014/main" id="{AE02B5F2-A5F7-2046-4840-887320EC453E}"/>
              </a:ext>
            </a:extLst>
          </p:cNvPr>
          <p:cNvSpPr/>
          <p:nvPr/>
        </p:nvSpPr>
        <p:spPr>
          <a:xfrm>
            <a:off x="2013527" y="5148760"/>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Scheduling</a:t>
            </a:r>
            <a:endParaRPr lang="ar-EG" sz="2500"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DFC96ACB-13E4-0169-AC92-62530E5977AB}"/>
              </a:ext>
            </a:extLst>
          </p:cNvPr>
          <p:cNvSpPr/>
          <p:nvPr/>
        </p:nvSpPr>
        <p:spPr>
          <a:xfrm>
            <a:off x="5121562" y="5171767"/>
            <a:ext cx="2193637"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Reputation</a:t>
            </a:r>
            <a:endParaRPr lang="ar-EG" sz="2500"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CAEC2D5F-802E-6969-1E16-5A09299BC4D1}"/>
              </a:ext>
            </a:extLst>
          </p:cNvPr>
          <p:cNvSpPr/>
          <p:nvPr/>
        </p:nvSpPr>
        <p:spPr>
          <a:xfrm>
            <a:off x="8676172" y="5188783"/>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Other</a:t>
            </a:r>
            <a:endParaRPr lang="ar-EG" sz="2500" dirty="0">
              <a:solidFill>
                <a:prstClr val="white"/>
              </a:solidFill>
              <a:latin typeface="Calibri" panose="020F0502020204030204"/>
            </a:endParaRPr>
          </a:p>
        </p:txBody>
      </p:sp>
    </p:spTree>
    <p:extLst>
      <p:ext uri="{BB962C8B-B14F-4D97-AF65-F5344CB8AC3E}">
        <p14:creationId xmlns:p14="http://schemas.microsoft.com/office/powerpoint/2010/main" val="3441996062"/>
      </p:ext>
    </p:extLst>
  </p:cSld>
  <p:clrMapOvr>
    <a:masterClrMapping/>
  </p:clrMapOvr>
  <mc:AlternateContent xmlns:mc="http://schemas.openxmlformats.org/markup-compatibility/2006" xmlns:p14="http://schemas.microsoft.com/office/powerpoint/2010/main">
    <mc:Choice Requires="p14">
      <p:transition spd="slow" p14:dur="2000" advTm="116109"/>
    </mc:Choice>
    <mc:Fallback xmlns="">
      <p:transition spd="slow" advTm="1161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3169842"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336AD51-D58C-06BF-645B-2760F9BE6E6C}"/>
              </a:ext>
            </a:extLst>
          </p:cNvPr>
          <p:cNvSpPr txBox="1"/>
          <p:nvPr/>
        </p:nvSpPr>
        <p:spPr>
          <a:xfrm>
            <a:off x="1847186" y="1509246"/>
            <a:ext cx="10344814" cy="830997"/>
          </a:xfrm>
          <a:prstGeom prst="rect">
            <a:avLst/>
          </a:prstGeom>
          <a:noFill/>
        </p:spPr>
        <p:txBody>
          <a:bodyPr wrap="square">
            <a:spAutoFit/>
          </a:bodyPr>
          <a:lstStyle/>
          <a:p>
            <a:pPr algn="l"/>
            <a:r>
              <a:rPr lang="en-US" sz="2400" dirty="0">
                <a:solidFill>
                  <a:srgbClr val="0A1F61"/>
                </a:solidFill>
                <a:cs typeface="Tajawal ExtraBold" panose="00000800000000000000" pitchFamily="2" charset="-78"/>
              </a:rPr>
              <a:t>There are several types of risks that occur frequently, regardless of the specifics of the project. These common types of risk include:</a:t>
            </a:r>
          </a:p>
        </p:txBody>
      </p:sp>
      <p:sp>
        <p:nvSpPr>
          <p:cNvPr id="20" name="TextBox 19">
            <a:extLst>
              <a:ext uri="{FF2B5EF4-FFF2-40B4-BE49-F238E27FC236}">
                <a16:creationId xmlns:a16="http://schemas.microsoft.com/office/drawing/2014/main" id="{60103760-58C2-8272-05D1-6CFABF4EA3BD}"/>
              </a:ext>
            </a:extLst>
          </p:cNvPr>
          <p:cNvSpPr txBox="1"/>
          <p:nvPr/>
        </p:nvSpPr>
        <p:spPr>
          <a:xfrm>
            <a:off x="781498" y="2452829"/>
            <a:ext cx="11161119" cy="3046988"/>
          </a:xfrm>
          <a:prstGeom prst="rect">
            <a:avLst/>
          </a:prstGeom>
          <a:noFill/>
        </p:spPr>
        <p:txBody>
          <a:bodyPr wrap="square">
            <a:spAutoFit/>
          </a:bodyPr>
          <a:lstStyle/>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Cost</a:t>
            </a:r>
            <a:r>
              <a:rPr lang="en-US" sz="2000" b="1" i="0" dirty="0">
                <a:solidFill>
                  <a:srgbClr val="333333"/>
                </a:solidFill>
                <a:effectLst/>
                <a:latin typeface="Lato" panose="020F0502020204030203" pitchFamily="34" charset="0"/>
              </a:rPr>
              <a:t>:</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impact the budget, especially those that cause the project to be completed over budget. Errors in </a:t>
            </a:r>
            <a:r>
              <a:rPr lang="en-US" sz="2400" dirty="0">
                <a:solidFill>
                  <a:srgbClr val="0A1F61"/>
                </a:solidFill>
                <a:cs typeface="Tajawal ExtraBold" panose="00000800000000000000" pitchFamily="2" charset="-78"/>
                <a:hlinkClick r:id="rId7">
                  <a:extLst>
                    <a:ext uri="{A12FA001-AC4F-418D-AE19-62706E023703}">
                      <ahyp:hlinkClr xmlns:ahyp="http://schemas.microsoft.com/office/drawing/2018/hyperlinkcolor" val="tx"/>
                    </a:ext>
                  </a:extLst>
                </a:hlinkClick>
              </a:rPr>
              <a:t>cost estimation</a:t>
            </a:r>
            <a:r>
              <a:rPr lang="en-US" sz="2400" dirty="0">
                <a:solidFill>
                  <a:srgbClr val="0A1F61"/>
                </a:solidFill>
                <a:cs typeface="Tajawal ExtraBold" panose="00000800000000000000" pitchFamily="2" charset="-78"/>
              </a:rPr>
              <a:t> commonly generate risk in addition to external factors.</a:t>
            </a:r>
          </a:p>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Schedule</a:t>
            </a:r>
            <a:r>
              <a:rPr lang="en-US" sz="2000" b="1"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unplanned scheduling conflicts, such as events that cause the project to be delayed. </a:t>
            </a:r>
            <a:r>
              <a:rPr lang="en-US" sz="2400" dirty="0">
                <a:solidFill>
                  <a:srgbClr val="0A1F61"/>
                </a:solidFill>
                <a:cs typeface="Tajawal ExtraBold" panose="00000800000000000000" pitchFamily="2" charset="-78"/>
                <a:hlinkClick r:id="rId8">
                  <a:extLst>
                    <a:ext uri="{A12FA001-AC4F-418D-AE19-62706E023703}">
                      <ahyp:hlinkClr xmlns:ahyp="http://schemas.microsoft.com/office/drawing/2018/hyperlinkcolor" val="tx"/>
                    </a:ext>
                  </a:extLst>
                </a:hlinkClick>
              </a:rPr>
              <a:t>Scope creep</a:t>
            </a:r>
            <a:r>
              <a:rPr lang="en-US" sz="2400" dirty="0">
                <a:solidFill>
                  <a:srgbClr val="0A1F61"/>
                </a:solidFill>
                <a:cs typeface="Tajawal ExtraBold" panose="00000800000000000000" pitchFamily="2" charset="-78"/>
              </a:rPr>
              <a:t> is a common reason for scheduling issues and project delays.</a:t>
            </a:r>
          </a:p>
          <a:p>
            <a:pPr algn="l">
              <a:buFont typeface="Arial" panose="020B0604020202020204" pitchFamily="34" charset="0"/>
              <a:buChar char="•"/>
            </a:pPr>
            <a:r>
              <a:rPr lang="en-US" sz="2000" b="1" i="0" dirty="0">
                <a:solidFill>
                  <a:srgbClr val="FF0000"/>
                </a:solidFill>
                <a:effectLst/>
                <a:latin typeface="Lato" panose="020F0502020204030203" pitchFamily="34" charset="0"/>
              </a:rPr>
              <a:t>Performance</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cause the project to produce results that are inconsistent with the </a:t>
            </a:r>
            <a:r>
              <a:rPr lang="en-US" sz="2400" dirty="0">
                <a:solidFill>
                  <a:srgbClr val="0A1F61"/>
                </a:solidFill>
                <a:cs typeface="Tajawal ExtraBold" panose="00000800000000000000" pitchFamily="2" charset="-78"/>
                <a:hlinkClick r:id="rId9">
                  <a:extLst>
                    <a:ext uri="{A12FA001-AC4F-418D-AE19-62706E023703}">
                      <ahyp:hlinkClr xmlns:ahyp="http://schemas.microsoft.com/office/drawing/2018/hyperlinkcolor" val="tx"/>
                    </a:ext>
                  </a:extLst>
                </a:hlinkClick>
              </a:rPr>
              <a:t>project specifications</a:t>
            </a:r>
            <a:r>
              <a:rPr lang="en-US" sz="2400" dirty="0">
                <a:solidFill>
                  <a:srgbClr val="0A1F61"/>
                </a:solidFill>
                <a:cs typeface="Tajawal ExtraBold" panose="00000800000000000000" pitchFamily="2" charset="-78"/>
              </a:rPr>
              <a:t>.</a:t>
            </a:r>
          </a:p>
        </p:txBody>
      </p:sp>
    </p:spTree>
    <p:custDataLst>
      <p:tags r:id="rId1"/>
    </p:custDataLst>
    <p:extLst>
      <p:ext uri="{BB962C8B-B14F-4D97-AF65-F5344CB8AC3E}">
        <p14:creationId xmlns:p14="http://schemas.microsoft.com/office/powerpoint/2010/main" val="3225271224"/>
      </p:ext>
    </p:extLst>
  </p:cSld>
  <p:clrMapOvr>
    <a:masterClrMapping/>
  </p:clrMapOvr>
  <mc:AlternateContent xmlns:mc="http://schemas.openxmlformats.org/markup-compatibility/2006" xmlns:p14="http://schemas.microsoft.com/office/powerpoint/2010/main">
    <mc:Choice Requires="p14">
      <p:transition spd="slow" p14:dur="2000" advTm="230575"/>
    </mc:Choice>
    <mc:Fallback xmlns="">
      <p:transition spd="slow" advTm="230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Text Box 2"/>
          <p:cNvSpPr txBox="1">
            <a:spLocks noChangeArrowheads="1"/>
          </p:cNvSpPr>
          <p:nvPr/>
        </p:nvSpPr>
        <p:spPr bwMode="auto">
          <a:xfrm>
            <a:off x="1322137" y="986671"/>
            <a:ext cx="6096000" cy="748025"/>
          </a:xfrm>
          <a:prstGeom prst="rect">
            <a:avLst/>
          </a:prstGeom>
          <a:noFill/>
          <a:ln w="9525">
            <a:noFill/>
            <a:miter lim="800000"/>
            <a:headEnd/>
            <a:tailEnd/>
          </a:ln>
          <a:effectLst/>
        </p:spPr>
        <p:txBody>
          <a:bodyPr lIns="0" tIns="0" rIns="0" bIns="0">
            <a:spAutoFit/>
          </a:bodyPr>
          <a:lstStyle/>
          <a:p>
            <a:pPr algn="ctr" rtl="0">
              <a:lnSpc>
                <a:spcPct val="50000"/>
              </a:lnSpc>
              <a:spcBef>
                <a:spcPct val="50000"/>
              </a:spcBef>
              <a:defRPr/>
            </a:pPr>
            <a:r>
              <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charset="0"/>
                <a:cs typeface="Arial" charset="0"/>
              </a:rPr>
              <a:t>EVOLUTION OF MANAGEMENT FOCUS</a:t>
            </a:r>
          </a:p>
          <a:p>
            <a:pPr algn="ctr">
              <a:lnSpc>
                <a:spcPct val="50000"/>
              </a:lnSpc>
              <a:spcBef>
                <a:spcPct val="50000"/>
              </a:spcBef>
              <a:defRPr/>
            </a:pPr>
            <a:r>
              <a:rPr lang="ar-SA"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تطور اهتمام الإدارة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21539" name="Group 5"/>
          <p:cNvGrpSpPr>
            <a:grpSpLocks/>
          </p:cNvGrpSpPr>
          <p:nvPr/>
        </p:nvGrpSpPr>
        <p:grpSpPr bwMode="auto">
          <a:xfrm>
            <a:off x="8638077" y="1473300"/>
            <a:ext cx="1298575" cy="1200150"/>
            <a:chOff x="3936" y="2544"/>
            <a:chExt cx="912" cy="672"/>
          </a:xfrm>
        </p:grpSpPr>
        <p:sp>
          <p:nvSpPr>
            <p:cNvPr id="602118" name="Rectangle 6"/>
            <p:cNvSpPr>
              <a:spLocks noChangeArrowheads="1"/>
            </p:cNvSpPr>
            <p:nvPr/>
          </p:nvSpPr>
          <p:spPr bwMode="auto">
            <a:xfrm>
              <a:off x="4224" y="2544"/>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19" name="Rectangle 7"/>
            <p:cNvSpPr>
              <a:spLocks noChangeArrowheads="1"/>
            </p:cNvSpPr>
            <p:nvPr/>
          </p:nvSpPr>
          <p:spPr bwMode="auto">
            <a:xfrm>
              <a:off x="4080" y="2688"/>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0" name="Rectangle 8"/>
            <p:cNvSpPr>
              <a:spLocks noChangeArrowheads="1"/>
            </p:cNvSpPr>
            <p:nvPr/>
          </p:nvSpPr>
          <p:spPr bwMode="auto">
            <a:xfrm>
              <a:off x="3936" y="2832"/>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34" name="Group 11"/>
          <p:cNvGrpSpPr>
            <a:grpSpLocks/>
          </p:cNvGrpSpPr>
          <p:nvPr/>
        </p:nvGrpSpPr>
        <p:grpSpPr bwMode="auto">
          <a:xfrm>
            <a:off x="6826469" y="2362200"/>
            <a:ext cx="1298028" cy="1066800"/>
            <a:chOff x="3936" y="2544"/>
            <a:chExt cx="912" cy="672"/>
          </a:xfrm>
        </p:grpSpPr>
        <p:sp>
          <p:nvSpPr>
            <p:cNvPr id="602124" name="Rectangle 12"/>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25" name="Rectangle 13"/>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6" name="Rectangle 14"/>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09" name="Group 15"/>
          <p:cNvGrpSpPr>
            <a:grpSpLocks/>
          </p:cNvGrpSpPr>
          <p:nvPr/>
        </p:nvGrpSpPr>
        <p:grpSpPr bwMode="auto">
          <a:xfrm>
            <a:off x="4953000" y="2895600"/>
            <a:ext cx="1981200" cy="1828800"/>
            <a:chOff x="2688" y="1440"/>
            <a:chExt cx="1392" cy="1152"/>
          </a:xfrm>
        </p:grpSpPr>
        <p:sp>
          <p:nvSpPr>
            <p:cNvPr id="602128" name="Rectangle 16"/>
            <p:cNvSpPr>
              <a:spLocks noChangeArrowheads="1"/>
            </p:cNvSpPr>
            <p:nvPr/>
          </p:nvSpPr>
          <p:spPr bwMode="auto">
            <a:xfrm>
              <a:off x="2688" y="1440"/>
              <a:ext cx="1392" cy="1152"/>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21529" name="Group 17"/>
            <p:cNvGrpSpPr>
              <a:grpSpLocks/>
            </p:cNvGrpSpPr>
            <p:nvPr/>
          </p:nvGrpSpPr>
          <p:grpSpPr bwMode="auto">
            <a:xfrm>
              <a:off x="2880" y="1680"/>
              <a:ext cx="912" cy="672"/>
              <a:chOff x="3936" y="2544"/>
              <a:chExt cx="912" cy="672"/>
            </a:xfrm>
          </p:grpSpPr>
          <p:sp>
            <p:nvSpPr>
              <p:cNvPr id="602130" name="Rectangle 18"/>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1" name="Rectangle 19"/>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2" name="Rectangle 20"/>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0" name="Group 21"/>
          <p:cNvGrpSpPr>
            <a:grpSpLocks/>
          </p:cNvGrpSpPr>
          <p:nvPr/>
        </p:nvGrpSpPr>
        <p:grpSpPr bwMode="auto">
          <a:xfrm>
            <a:off x="3379158" y="3781687"/>
            <a:ext cx="1981200" cy="1828800"/>
            <a:chOff x="2688" y="1440"/>
            <a:chExt cx="1392" cy="1152"/>
          </a:xfrm>
        </p:grpSpPr>
        <p:sp>
          <p:nvSpPr>
            <p:cNvPr id="602134" name="Rectangle 22"/>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1960s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Marketing</a:t>
              </a:r>
              <a:endParaRPr lang="en-US" sz="1600">
                <a:latin typeface="Arial Narrow" pitchFamily="34" charset="0"/>
              </a:endParaRPr>
            </a:p>
          </p:txBody>
        </p:sp>
        <p:grpSp>
          <p:nvGrpSpPr>
            <p:cNvPr id="21524" name="Group 23"/>
            <p:cNvGrpSpPr>
              <a:grpSpLocks/>
            </p:cNvGrpSpPr>
            <p:nvPr/>
          </p:nvGrpSpPr>
          <p:grpSpPr bwMode="auto">
            <a:xfrm>
              <a:off x="2880" y="1680"/>
              <a:ext cx="912" cy="672"/>
              <a:chOff x="3936" y="2544"/>
              <a:chExt cx="912" cy="672"/>
            </a:xfrm>
          </p:grpSpPr>
          <p:sp>
            <p:nvSpPr>
              <p:cNvPr id="602136" name="Rectangle 24"/>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7" name="Rectangle 25"/>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8" name="Rectangle 26"/>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1" name="Group 27"/>
          <p:cNvGrpSpPr>
            <a:grpSpLocks/>
          </p:cNvGrpSpPr>
          <p:nvPr/>
        </p:nvGrpSpPr>
        <p:grpSpPr bwMode="auto">
          <a:xfrm>
            <a:off x="1421524" y="4588931"/>
            <a:ext cx="1981200" cy="1828800"/>
            <a:chOff x="2688" y="1440"/>
            <a:chExt cx="1392" cy="1152"/>
          </a:xfrm>
        </p:grpSpPr>
        <p:sp>
          <p:nvSpPr>
            <p:cNvPr id="602140" name="Rectangle 28"/>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1950s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Production</a:t>
              </a:r>
              <a:endParaRPr lang="en-US" sz="1600" dirty="0">
                <a:latin typeface="Arial Narrow" pitchFamily="34" charset="0"/>
              </a:endParaRPr>
            </a:p>
          </p:txBody>
        </p:sp>
        <p:grpSp>
          <p:nvGrpSpPr>
            <p:cNvPr id="21519" name="Group 29"/>
            <p:cNvGrpSpPr>
              <a:grpSpLocks/>
            </p:cNvGrpSpPr>
            <p:nvPr/>
          </p:nvGrpSpPr>
          <p:grpSpPr bwMode="auto">
            <a:xfrm>
              <a:off x="2880" y="1680"/>
              <a:ext cx="912" cy="672"/>
              <a:chOff x="3936" y="2544"/>
              <a:chExt cx="912" cy="672"/>
            </a:xfrm>
          </p:grpSpPr>
          <p:sp>
            <p:nvSpPr>
              <p:cNvPr id="602142" name="Rectangle 30"/>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43" name="Rectangle 31"/>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44" name="Rectangle 32"/>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602145" name="Text Box 33"/>
          <p:cNvSpPr txBox="1">
            <a:spLocks noChangeArrowheads="1"/>
          </p:cNvSpPr>
          <p:nvPr/>
        </p:nvSpPr>
        <p:spPr bwMode="auto">
          <a:xfrm>
            <a:off x="3429000" y="5836443"/>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الإنتاج</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6" name="Text Box 34"/>
          <p:cNvSpPr txBox="1">
            <a:spLocks noChangeArrowheads="1"/>
          </p:cNvSpPr>
          <p:nvPr/>
        </p:nvSpPr>
        <p:spPr bwMode="auto">
          <a:xfrm>
            <a:off x="4953000" y="5148113"/>
            <a:ext cx="18288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التسويق</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7" name="Text Box 35"/>
          <p:cNvSpPr txBox="1">
            <a:spLocks noChangeArrowheads="1"/>
          </p:cNvSpPr>
          <p:nvPr/>
        </p:nvSpPr>
        <p:spPr bwMode="auto">
          <a:xfrm>
            <a:off x="6822527" y="4311588"/>
            <a:ext cx="17526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الاستراتيجية</a:t>
            </a:r>
            <a:endPar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8" name="Text Box 36"/>
          <p:cNvSpPr txBox="1">
            <a:spLocks noChangeArrowheads="1"/>
          </p:cNvSpPr>
          <p:nvPr/>
        </p:nvSpPr>
        <p:spPr bwMode="auto">
          <a:xfrm>
            <a:off x="8382000" y="3474243"/>
            <a:ext cx="16002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21516" name="Text Box 37"/>
          <p:cNvSpPr txBox="1">
            <a:spLocks noChangeArrowheads="1"/>
          </p:cNvSpPr>
          <p:nvPr/>
        </p:nvSpPr>
        <p:spPr bwMode="auto">
          <a:xfrm>
            <a:off x="8229600" y="533400"/>
            <a:ext cx="2133600" cy="369332"/>
          </a:xfrm>
          <a:prstGeom prst="rect">
            <a:avLst/>
          </a:prstGeom>
          <a:noFill/>
          <a:ln w="12700">
            <a:noFill/>
            <a:miter lim="800000"/>
            <a:headEnd type="none" w="sm" len="sm"/>
            <a:tailEnd type="none" w="sm" len="sm"/>
          </a:ln>
        </p:spPr>
        <p:txBody>
          <a:bodyPr>
            <a:spAutoFit/>
          </a:bodyPr>
          <a:lstStyle/>
          <a:p>
            <a:pPr defTabSz="762000">
              <a:spcBef>
                <a:spcPct val="50000"/>
              </a:spcBef>
            </a:pPr>
            <a:endParaRPr lang="en-US"/>
          </a:p>
        </p:txBody>
      </p:sp>
      <p:sp>
        <p:nvSpPr>
          <p:cNvPr id="602150" name="Text Box 38"/>
          <p:cNvSpPr txBox="1">
            <a:spLocks noChangeArrowheads="1"/>
          </p:cNvSpPr>
          <p:nvPr/>
        </p:nvSpPr>
        <p:spPr bwMode="auto">
          <a:xfrm>
            <a:off x="9323877" y="607218"/>
            <a:ext cx="20574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39" name="Group 3">
            <a:extLst>
              <a:ext uri="{FF2B5EF4-FFF2-40B4-BE49-F238E27FC236}">
                <a16:creationId xmlns:a16="http://schemas.microsoft.com/office/drawing/2014/main" id="{C8BA3F1E-1358-4C0F-B56D-09EB2B945812}"/>
              </a:ext>
            </a:extLst>
          </p:cNvPr>
          <p:cNvGrpSpPr>
            <a:grpSpLocks/>
          </p:cNvGrpSpPr>
          <p:nvPr/>
        </p:nvGrpSpPr>
        <p:grpSpPr bwMode="auto">
          <a:xfrm>
            <a:off x="8888663" y="1143000"/>
            <a:ext cx="1981200" cy="2057400"/>
            <a:chOff x="4272" y="672"/>
            <a:chExt cx="1248" cy="1296"/>
          </a:xfrm>
        </p:grpSpPr>
        <p:sp>
          <p:nvSpPr>
            <p:cNvPr id="40" name="Rectangle 4">
              <a:extLst>
                <a:ext uri="{FF2B5EF4-FFF2-40B4-BE49-F238E27FC236}">
                  <a16:creationId xmlns:a16="http://schemas.microsoft.com/office/drawing/2014/main" id="{607B5F6D-62C5-4FDE-8D39-EFA08AA1E7A4}"/>
                </a:ext>
              </a:extLst>
            </p:cNvPr>
            <p:cNvSpPr>
              <a:spLocks noChangeArrowheads="1"/>
            </p:cNvSpPr>
            <p:nvPr/>
          </p:nvSpPr>
          <p:spPr bwMode="auto">
            <a:xfrm>
              <a:off x="4272" y="672"/>
              <a:ext cx="1248" cy="1296"/>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1990-2000</a:t>
              </a: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Customer Value</a:t>
              </a:r>
            </a:p>
          </p:txBody>
        </p:sp>
        <p:grpSp>
          <p:nvGrpSpPr>
            <p:cNvPr id="41" name="Group 5">
              <a:extLst>
                <a:ext uri="{FF2B5EF4-FFF2-40B4-BE49-F238E27FC236}">
                  <a16:creationId xmlns:a16="http://schemas.microsoft.com/office/drawing/2014/main" id="{118B9B8B-4650-4AC1-B1FB-946B64C362AA}"/>
                </a:ext>
              </a:extLst>
            </p:cNvPr>
            <p:cNvGrpSpPr>
              <a:grpSpLocks/>
            </p:cNvGrpSpPr>
            <p:nvPr/>
          </p:nvGrpSpPr>
          <p:grpSpPr bwMode="auto">
            <a:xfrm>
              <a:off x="4464" y="912"/>
              <a:ext cx="818" cy="756"/>
              <a:chOff x="3936" y="2544"/>
              <a:chExt cx="912" cy="672"/>
            </a:xfrm>
          </p:grpSpPr>
          <p:sp>
            <p:nvSpPr>
              <p:cNvPr id="42" name="Rectangle 6">
                <a:extLst>
                  <a:ext uri="{FF2B5EF4-FFF2-40B4-BE49-F238E27FC236}">
                    <a16:creationId xmlns:a16="http://schemas.microsoft.com/office/drawing/2014/main" id="{E8274353-FAB6-4032-BED1-CB9972096C83}"/>
                  </a:ext>
                </a:extLst>
              </p:cNvPr>
              <p:cNvSpPr>
                <a:spLocks noChangeArrowheads="1"/>
              </p:cNvSpPr>
              <p:nvPr/>
            </p:nvSpPr>
            <p:spPr bwMode="auto">
              <a:xfrm>
                <a:off x="4224" y="2544"/>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3" name="Rectangle 7">
                <a:extLst>
                  <a:ext uri="{FF2B5EF4-FFF2-40B4-BE49-F238E27FC236}">
                    <a16:creationId xmlns:a16="http://schemas.microsoft.com/office/drawing/2014/main" id="{79F57E8F-AF26-42B4-BEF3-216B85A20552}"/>
                  </a:ext>
                </a:extLst>
              </p:cNvPr>
              <p:cNvSpPr>
                <a:spLocks noChangeArrowheads="1"/>
              </p:cNvSpPr>
              <p:nvPr/>
            </p:nvSpPr>
            <p:spPr bwMode="auto">
              <a:xfrm>
                <a:off x="4080" y="2688"/>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44" name="Rectangle 8">
                <a:extLst>
                  <a:ext uri="{FF2B5EF4-FFF2-40B4-BE49-F238E27FC236}">
                    <a16:creationId xmlns:a16="http://schemas.microsoft.com/office/drawing/2014/main" id="{544074C3-B2C6-4765-8086-89258F3A8A84}"/>
                  </a:ext>
                </a:extLst>
              </p:cNvPr>
              <p:cNvSpPr>
                <a:spLocks noChangeArrowheads="1"/>
              </p:cNvSpPr>
              <p:nvPr/>
            </p:nvSpPr>
            <p:spPr bwMode="auto">
              <a:xfrm>
                <a:off x="3936" y="2832"/>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45" name="Group 9">
            <a:extLst>
              <a:ext uri="{FF2B5EF4-FFF2-40B4-BE49-F238E27FC236}">
                <a16:creationId xmlns:a16="http://schemas.microsoft.com/office/drawing/2014/main" id="{49DC119D-080F-4478-8B03-458E0B940680}"/>
              </a:ext>
            </a:extLst>
          </p:cNvPr>
          <p:cNvGrpSpPr>
            <a:grpSpLocks/>
          </p:cNvGrpSpPr>
          <p:nvPr/>
        </p:nvGrpSpPr>
        <p:grpSpPr bwMode="auto">
          <a:xfrm>
            <a:off x="6884462" y="1994523"/>
            <a:ext cx="1981200" cy="1828800"/>
            <a:chOff x="2688" y="1440"/>
            <a:chExt cx="1392" cy="1152"/>
          </a:xfrm>
        </p:grpSpPr>
        <p:sp>
          <p:nvSpPr>
            <p:cNvPr id="46" name="Rectangle 10">
              <a:extLst>
                <a:ext uri="{FF2B5EF4-FFF2-40B4-BE49-F238E27FC236}">
                  <a16:creationId xmlns:a16="http://schemas.microsoft.com/office/drawing/2014/main" id="{9DDA9F1C-C8FC-477E-8F11-6083DFFD818B}"/>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1980s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Quality</a:t>
              </a:r>
              <a:endParaRPr lang="en-US" sz="1600">
                <a:latin typeface="Arial Narrow" pitchFamily="34" charset="0"/>
              </a:endParaRPr>
            </a:p>
          </p:txBody>
        </p:sp>
        <p:grpSp>
          <p:nvGrpSpPr>
            <p:cNvPr id="47" name="Group 11">
              <a:extLst>
                <a:ext uri="{FF2B5EF4-FFF2-40B4-BE49-F238E27FC236}">
                  <a16:creationId xmlns:a16="http://schemas.microsoft.com/office/drawing/2014/main" id="{9865706A-6D67-4612-8F31-1309438885B3}"/>
                </a:ext>
              </a:extLst>
            </p:cNvPr>
            <p:cNvGrpSpPr>
              <a:grpSpLocks/>
            </p:cNvGrpSpPr>
            <p:nvPr/>
          </p:nvGrpSpPr>
          <p:grpSpPr bwMode="auto">
            <a:xfrm>
              <a:off x="2880" y="1680"/>
              <a:ext cx="912" cy="672"/>
              <a:chOff x="3936" y="2544"/>
              <a:chExt cx="912" cy="672"/>
            </a:xfrm>
          </p:grpSpPr>
          <p:sp>
            <p:nvSpPr>
              <p:cNvPr id="48" name="Rectangle 12">
                <a:extLst>
                  <a:ext uri="{FF2B5EF4-FFF2-40B4-BE49-F238E27FC236}">
                    <a16:creationId xmlns:a16="http://schemas.microsoft.com/office/drawing/2014/main" id="{03A5A919-7EB0-4404-84FC-64494D65597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9" name="Rectangle 13">
                <a:extLst>
                  <a:ext uri="{FF2B5EF4-FFF2-40B4-BE49-F238E27FC236}">
                    <a16:creationId xmlns:a16="http://schemas.microsoft.com/office/drawing/2014/main" id="{5BE9FFEE-901F-4B4B-9A12-82783549765B}"/>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0" name="Rectangle 14">
                <a:extLst>
                  <a:ext uri="{FF2B5EF4-FFF2-40B4-BE49-F238E27FC236}">
                    <a16:creationId xmlns:a16="http://schemas.microsoft.com/office/drawing/2014/main" id="{A2BA7C0F-D7E4-4B10-9DBD-231EA7363BFC}"/>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51" name="Group 15">
            <a:extLst>
              <a:ext uri="{FF2B5EF4-FFF2-40B4-BE49-F238E27FC236}">
                <a16:creationId xmlns:a16="http://schemas.microsoft.com/office/drawing/2014/main" id="{301D2B77-6735-4874-8F24-05B244D794F5}"/>
              </a:ext>
            </a:extLst>
          </p:cNvPr>
          <p:cNvGrpSpPr>
            <a:grpSpLocks/>
          </p:cNvGrpSpPr>
          <p:nvPr/>
        </p:nvGrpSpPr>
        <p:grpSpPr bwMode="auto">
          <a:xfrm>
            <a:off x="4953000" y="2974443"/>
            <a:ext cx="1981200" cy="1828800"/>
            <a:chOff x="2688" y="1440"/>
            <a:chExt cx="1392" cy="1152"/>
          </a:xfrm>
        </p:grpSpPr>
        <p:sp>
          <p:nvSpPr>
            <p:cNvPr id="52" name="Rectangle 16">
              <a:extLst>
                <a:ext uri="{FF2B5EF4-FFF2-40B4-BE49-F238E27FC236}">
                  <a16:creationId xmlns:a16="http://schemas.microsoft.com/office/drawing/2014/main" id="{698D727E-F098-4C9A-8319-4522C9BB099E}"/>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53" name="Group 17">
              <a:extLst>
                <a:ext uri="{FF2B5EF4-FFF2-40B4-BE49-F238E27FC236}">
                  <a16:creationId xmlns:a16="http://schemas.microsoft.com/office/drawing/2014/main" id="{800062A4-B1DC-4C6D-BABE-8BE2C3D08364}"/>
                </a:ext>
              </a:extLst>
            </p:cNvPr>
            <p:cNvGrpSpPr>
              <a:grpSpLocks/>
            </p:cNvGrpSpPr>
            <p:nvPr/>
          </p:nvGrpSpPr>
          <p:grpSpPr bwMode="auto">
            <a:xfrm>
              <a:off x="2880" y="1680"/>
              <a:ext cx="912" cy="672"/>
              <a:chOff x="3936" y="2544"/>
              <a:chExt cx="912" cy="672"/>
            </a:xfrm>
          </p:grpSpPr>
          <p:sp>
            <p:nvSpPr>
              <p:cNvPr id="54" name="Rectangle 18">
                <a:extLst>
                  <a:ext uri="{FF2B5EF4-FFF2-40B4-BE49-F238E27FC236}">
                    <a16:creationId xmlns:a16="http://schemas.microsoft.com/office/drawing/2014/main" id="{E4DF3C85-6D7A-4DAA-B0B4-DDBE867A85D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55" name="Rectangle 19">
                <a:extLst>
                  <a:ext uri="{FF2B5EF4-FFF2-40B4-BE49-F238E27FC236}">
                    <a16:creationId xmlns:a16="http://schemas.microsoft.com/office/drawing/2014/main" id="{926C9325-F769-4F9C-9070-1CABEAF295D5}"/>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6" name="Rectangle 20">
                <a:extLst>
                  <a:ext uri="{FF2B5EF4-FFF2-40B4-BE49-F238E27FC236}">
                    <a16:creationId xmlns:a16="http://schemas.microsoft.com/office/drawing/2014/main" id="{71C72345-532C-46FC-8DE9-67A521888B44}"/>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57" name="Text Box 36">
            <a:extLst>
              <a:ext uri="{FF2B5EF4-FFF2-40B4-BE49-F238E27FC236}">
                <a16:creationId xmlns:a16="http://schemas.microsoft.com/office/drawing/2014/main" id="{13773C95-9443-4176-42E7-3692288802C1}"/>
              </a:ext>
            </a:extLst>
          </p:cNvPr>
          <p:cNvSpPr txBox="1">
            <a:spLocks noChangeArrowheads="1"/>
          </p:cNvSpPr>
          <p:nvPr/>
        </p:nvSpPr>
        <p:spPr bwMode="auto">
          <a:xfrm>
            <a:off x="8378541" y="3474243"/>
            <a:ext cx="16002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58" name="Text Box 38">
            <a:extLst>
              <a:ext uri="{FF2B5EF4-FFF2-40B4-BE49-F238E27FC236}">
                <a16:creationId xmlns:a16="http://schemas.microsoft.com/office/drawing/2014/main" id="{4A159F70-2737-249B-EA5C-C4566ECF581D}"/>
              </a:ext>
            </a:extLst>
          </p:cNvPr>
          <p:cNvSpPr txBox="1">
            <a:spLocks noChangeArrowheads="1"/>
          </p:cNvSpPr>
          <p:nvPr/>
        </p:nvSpPr>
        <p:spPr bwMode="auto">
          <a:xfrm>
            <a:off x="9320418" y="607218"/>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1358750232"/>
      </p:ext>
    </p:extLst>
  </p:cSld>
  <p:clrMapOvr>
    <a:masterClrMapping/>
  </p:clrMapOvr>
  <mc:AlternateContent xmlns:mc="http://schemas.openxmlformats.org/markup-compatibility/2006" xmlns:p14="http://schemas.microsoft.com/office/powerpoint/2010/main">
    <mc:Choice Requires="p14">
      <p:transition spd="slow" p14:dur="2000" advTm="176365"/>
    </mc:Choice>
    <mc:Fallback xmlns="">
      <p:transition spd="slow" advTm="1763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766935" y="365151"/>
            <a:ext cx="5237478" cy="954107"/>
          </a:xfrm>
          <a:prstGeom prst="rect">
            <a:avLst/>
          </a:prstGeom>
          <a:noFill/>
        </p:spPr>
        <p:txBody>
          <a:bodyPr wrap="square" rtlCol="0">
            <a:spAutoFit/>
          </a:bodyPr>
          <a:lstStyle/>
          <a:p>
            <a:pPr algn="ctr"/>
            <a:r>
              <a:rPr lang="en-US" sz="2800" dirty="0">
                <a:solidFill>
                  <a:schemeClr val="bg1"/>
                </a:solidFill>
              </a:rPr>
              <a:t> Supply chain management </a:t>
            </a:r>
            <a:br>
              <a:rPr lang="en-US" sz="2800" dirty="0">
                <a:solidFill>
                  <a:schemeClr val="bg1"/>
                </a:solidFill>
              </a:rPr>
            </a:br>
            <a:r>
              <a:rPr lang="en-US" sz="2800" dirty="0">
                <a:solidFill>
                  <a:schemeClr val="bg1"/>
                </a:solidFill>
              </a:rPr>
              <a:t>Introduction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t>Recently, managing risk has become a </a:t>
            </a:r>
            <a:r>
              <a:rPr lang="en-US" sz="2400" dirty="0">
                <a:solidFill>
                  <a:srgbClr val="FF0000"/>
                </a:solidFill>
              </a:rPr>
              <a:t>crucial</a:t>
            </a:r>
            <a:r>
              <a:rPr lang="en-US" sz="2400" dirty="0"/>
              <a:t> </a:t>
            </a:r>
            <a:r>
              <a:rPr lang="en-US" sz="2400" dirty="0">
                <a:solidFill>
                  <a:srgbClr val="FF0000"/>
                </a:solidFill>
              </a:rPr>
              <a:t>challenge</a:t>
            </a:r>
            <a:r>
              <a:rPr lang="en-US" sz="2400" dirty="0"/>
              <a:t> for supply </a:t>
            </a:r>
            <a:r>
              <a:rPr lang="en-US" sz="2400" dirty="0">
                <a:solidFill>
                  <a:srgbClr val="FF0000"/>
                </a:solidFill>
              </a:rPr>
              <a:t>chain managers </a:t>
            </a:r>
            <a:r>
              <a:rPr lang="en-US" sz="2400" dirty="0"/>
              <a:t>owing to several factors, such as </a:t>
            </a:r>
            <a:r>
              <a:rPr lang="en-US" sz="2400" b="1" dirty="0">
                <a:solidFill>
                  <a:schemeClr val="accent6"/>
                </a:solidFill>
              </a:rPr>
              <a:t>growing global competition</a:t>
            </a:r>
            <a:r>
              <a:rPr lang="en-US" sz="2400" dirty="0"/>
              <a:t>, </a:t>
            </a:r>
            <a:r>
              <a:rPr lang="en-US" sz="2400" b="1" dirty="0">
                <a:solidFill>
                  <a:srgbClr val="00B0F0"/>
                </a:solidFill>
              </a:rPr>
              <a:t>rising cost pressures</a:t>
            </a:r>
            <a:r>
              <a:rPr lang="en-US" sz="2400" dirty="0"/>
              <a:t>, </a:t>
            </a:r>
            <a:r>
              <a:rPr lang="en-US" sz="2400" b="1" dirty="0">
                <a:solidFill>
                  <a:srgbClr val="0070C0"/>
                </a:solidFill>
              </a:rPr>
              <a:t>increasing customer expectations</a:t>
            </a:r>
            <a:r>
              <a:rPr lang="en-US" sz="2400" dirty="0"/>
              <a:t>, and </a:t>
            </a:r>
            <a:r>
              <a:rPr lang="en-US" sz="2400" b="1" dirty="0">
                <a:solidFill>
                  <a:srgbClr val="FFC000"/>
                </a:solidFill>
              </a:rPr>
              <a:t>ever-increasing complexity</a:t>
            </a:r>
          </a:p>
          <a:p>
            <a:pPr marL="342900" indent="-342900" algn="just">
              <a:buFont typeface="Wingdings" panose="05000000000000000000" pitchFamily="2" charset="2"/>
              <a:buChar char="§"/>
            </a:pPr>
            <a:r>
              <a:rPr lang="en-US" sz="2400" dirty="0"/>
              <a:t>Due to the increasing complexity and interrelation of modern supply chains, the type and nature of </a:t>
            </a:r>
            <a:r>
              <a:rPr lang="en-US" sz="2400" b="1" dirty="0">
                <a:solidFill>
                  <a:srgbClr val="FF0000"/>
                </a:solidFill>
              </a:rPr>
              <a:t>uncertain</a:t>
            </a:r>
            <a:r>
              <a:rPr lang="en-US" sz="2400" dirty="0"/>
              <a:t> developments and the impact of an action have become difficult, or even impossible, to predict</a:t>
            </a:r>
          </a:p>
          <a:p>
            <a:pPr marL="342900" indent="-342900" algn="just">
              <a:buFont typeface="Wingdings" panose="05000000000000000000" pitchFamily="2" charset="2"/>
              <a:buChar char="§"/>
            </a:pPr>
            <a:r>
              <a:rPr lang="en-US" sz="2400" dirty="0"/>
              <a:t>Risks and uncertainties frequently interrupt the operational efficiency of the supply chain and hence adversely impact a firm’s profits</a:t>
            </a:r>
          </a:p>
        </p:txBody>
      </p:sp>
    </p:spTree>
    <p:extLst>
      <p:ext uri="{BB962C8B-B14F-4D97-AF65-F5344CB8AC3E}">
        <p14:creationId xmlns:p14="http://schemas.microsoft.com/office/powerpoint/2010/main" val="3806555408"/>
      </p:ext>
    </p:extLst>
  </p:cSld>
  <p:clrMapOvr>
    <a:masterClrMapping/>
  </p:clrMapOvr>
  <mc:AlternateContent xmlns:mc="http://schemas.openxmlformats.org/markup-compatibility/2006" xmlns:p14="http://schemas.microsoft.com/office/powerpoint/2010/main">
    <mc:Choice Requires="p14">
      <p:transition spd="slow" p14:dur="2000" advTm="210974"/>
    </mc:Choice>
    <mc:Fallback xmlns="">
      <p:transition spd="slow" advTm="2109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0625FC-6B77-9E70-416D-CB2D263C9E86}"/>
              </a:ext>
            </a:extLst>
          </p:cNvPr>
          <p:cNvSpPr txBox="1"/>
          <p:nvPr/>
        </p:nvSpPr>
        <p:spPr>
          <a:xfrm>
            <a:off x="1939636" y="1235149"/>
            <a:ext cx="9384146" cy="1200329"/>
          </a:xfrm>
          <a:prstGeom prst="rect">
            <a:avLst/>
          </a:prstGeom>
          <a:noFill/>
        </p:spPr>
        <p:txBody>
          <a:bodyPr wrap="square">
            <a:spAutoFit/>
          </a:bodyPr>
          <a:lstStyle/>
          <a:p>
            <a:r>
              <a:rPr lang="en-US" dirty="0">
                <a:solidFill>
                  <a:srgbClr val="0000FF"/>
                </a:solidFill>
                <a:latin typeface="GpjhsgCvqdsrPtcxlnAdvTT5ada87cc"/>
              </a:rPr>
              <a:t>First appearing in 1982 </a:t>
            </a:r>
            <a:r>
              <a:rPr lang="en-US" dirty="0">
                <a:latin typeface="GpjhsgCvqdsrPtcxlnAdvTT5ada87cc"/>
              </a:rPr>
              <a:t>:</a:t>
            </a:r>
            <a:r>
              <a:rPr lang="en-US" sz="1800" b="0" i="0" u="none" strike="noStrike" baseline="0" dirty="0">
                <a:latin typeface="GpjhsgCvqdsrPtcxlnAdvTT5ada87cc"/>
              </a:rPr>
              <a:t>and used to describe connecting logistics with other functions.</a:t>
            </a:r>
            <a:endParaRPr lang="ar-EG" dirty="0"/>
          </a:p>
          <a:p>
            <a:r>
              <a:rPr lang="en-US" sz="1800" b="0" i="0" u="none" strike="noStrike" baseline="0" dirty="0">
                <a:solidFill>
                  <a:srgbClr val="000000"/>
                </a:solidFill>
                <a:latin typeface="GpjhsgCvqdsrPtcxlnAdvTT5ada87cc"/>
              </a:rPr>
              <a:t>The term was also used by Houlihan (</a:t>
            </a:r>
            <a:r>
              <a:rPr lang="en-US" sz="1800" b="0" i="0" u="none" strike="noStrike" baseline="0" dirty="0">
                <a:solidFill>
                  <a:srgbClr val="0000FF"/>
                </a:solidFill>
                <a:latin typeface="GpjhsgCvqdsrPtcxlnAdvTT5ada87cc"/>
              </a:rPr>
              <a:t>1985</a:t>
            </a:r>
            <a:r>
              <a:rPr lang="en-US" sz="1800" b="0" i="0" u="none" strike="noStrike" baseline="0" dirty="0">
                <a:solidFill>
                  <a:srgbClr val="000000"/>
                </a:solidFill>
                <a:latin typeface="GpjhsgCvqdsrPtcxlnAdvTT5ada87cc"/>
              </a:rPr>
              <a:t>, </a:t>
            </a:r>
            <a:r>
              <a:rPr lang="en-US" sz="1800" b="0" i="0" u="none" strike="noStrike" baseline="0" dirty="0">
                <a:solidFill>
                  <a:srgbClr val="0000FF"/>
                </a:solidFill>
                <a:latin typeface="GpjhsgCvqdsrPtcxlnAdvTT5ada87cc"/>
              </a:rPr>
              <a:t>1988</a:t>
            </a:r>
            <a:r>
              <a:rPr lang="en-US" dirty="0">
                <a:solidFill>
                  <a:srgbClr val="000000"/>
                </a:solidFill>
                <a:latin typeface="GpjhsgCvqdsrPtcxlnAdvTT5ada87cc"/>
              </a:rPr>
              <a:t>) to describe the connections between logistics and internal functions and external</a:t>
            </a:r>
          </a:p>
          <a:p>
            <a:r>
              <a:rPr lang="en-US" dirty="0">
                <a:solidFill>
                  <a:srgbClr val="000000"/>
                </a:solidFill>
                <a:latin typeface="GpjhsgCvqdsrPtcxlnAdvTT5ada87cc"/>
              </a:rPr>
              <a:t>organizations</a:t>
            </a:r>
            <a:endParaRPr lang="en-US"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1091943" y="3402773"/>
            <a:ext cx="4614023" cy="1323439"/>
          </a:xfrm>
          <a:prstGeom prst="rect">
            <a:avLst/>
          </a:prstGeom>
          <a:noFill/>
        </p:spPr>
        <p:txBody>
          <a:bodyPr wrap="square">
            <a:spAutoFit/>
          </a:bodyPr>
          <a:lstStyle/>
          <a:p>
            <a:pPr algn="justLow"/>
            <a:r>
              <a:rPr lang="en-US" sz="2000" b="1" i="0" u="none" strike="noStrike" baseline="0" dirty="0">
                <a:solidFill>
                  <a:srgbClr val="0070C0"/>
                </a:solidFill>
                <a:latin typeface="GpjhsgCvqdsrPtcxlnAdvTT5ada87cc"/>
              </a:rPr>
              <a:t>A supply chain consists of all activities associated with the </a:t>
            </a:r>
            <a:r>
              <a:rPr lang="en-US" sz="2000" b="1" i="0" u="none" strike="noStrike" baseline="0" dirty="0">
                <a:solidFill>
                  <a:srgbClr val="0070C0"/>
                </a:solidFill>
                <a:latin typeface="BdjrfwCjqfnwFjtcybAdvGTIMES-R"/>
              </a:rPr>
              <a:t>fl</a:t>
            </a:r>
            <a:r>
              <a:rPr lang="en-US" sz="2000" b="1" i="0" u="none" strike="noStrike" baseline="0" dirty="0">
                <a:solidFill>
                  <a:srgbClr val="0070C0"/>
                </a:solidFill>
                <a:latin typeface="GpjhsgCvqdsrPtcxlnAdvTT5ada87cc"/>
              </a:rPr>
              <a:t>ow and </a:t>
            </a:r>
            <a:r>
              <a:rPr lang="en-US" sz="2000" b="1" dirty="0">
                <a:solidFill>
                  <a:srgbClr val="0070C0"/>
                </a:solidFill>
                <a:latin typeface="GpjhsgCvqdsrPtcxlnAdvTT5ada87cc"/>
              </a:rPr>
              <a:t>transformation of goods from raw materials to end users</a:t>
            </a:r>
            <a:endParaRPr lang="ar-EG" sz="20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9527" y="1921164"/>
            <a:ext cx="6040582" cy="397094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7568379"/>
      </p:ext>
    </p:extLst>
  </p:cSld>
  <p:clrMapOvr>
    <a:masterClrMapping/>
  </p:clrMapOvr>
  <mc:AlternateContent xmlns:mc="http://schemas.openxmlformats.org/markup-compatibility/2006" xmlns:p14="http://schemas.microsoft.com/office/powerpoint/2010/main">
    <mc:Choice Requires="p14">
      <p:transition spd="slow" p14:dur="2000" advTm="228364"/>
    </mc:Choice>
    <mc:Fallback xmlns="">
      <p:transition spd="slow" advTm="2283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E4AE4E8-5356-E1F3-5F39-ADD0FB3BAFFD}"/>
              </a:ext>
            </a:extLst>
          </p:cNvPr>
          <p:cNvSpPr txBox="1"/>
          <p:nvPr/>
        </p:nvSpPr>
        <p:spPr>
          <a:xfrm>
            <a:off x="2068946" y="1429486"/>
            <a:ext cx="6225308" cy="461665"/>
          </a:xfrm>
          <a:prstGeom prst="rect">
            <a:avLst/>
          </a:prstGeom>
          <a:noFill/>
        </p:spPr>
        <p:txBody>
          <a:bodyPr wrap="square">
            <a:spAutoFit/>
          </a:bodyPr>
          <a:lstStyle/>
          <a:p>
            <a:pPr algn="l"/>
            <a:r>
              <a:rPr lang="en-US" sz="2400" b="1" i="0" dirty="0">
                <a:solidFill>
                  <a:srgbClr val="132E57"/>
                </a:solidFill>
                <a:effectLst/>
                <a:latin typeface="Open Sans" panose="020B0606030504020204" pitchFamily="34" charset="0"/>
              </a:rPr>
              <a:t>What is a Supply Chain?</a:t>
            </a:r>
          </a:p>
        </p:txBody>
      </p:sp>
      <p:sp>
        <p:nvSpPr>
          <p:cNvPr id="14" name="TextBox 13">
            <a:extLst>
              <a:ext uri="{FF2B5EF4-FFF2-40B4-BE49-F238E27FC236}">
                <a16:creationId xmlns:a16="http://schemas.microsoft.com/office/drawing/2014/main" id="{7D4F06E9-E26C-364D-B518-FDE4E5E2A33D}"/>
              </a:ext>
            </a:extLst>
          </p:cNvPr>
          <p:cNvSpPr txBox="1"/>
          <p:nvPr/>
        </p:nvSpPr>
        <p:spPr>
          <a:xfrm>
            <a:off x="300867" y="2012194"/>
            <a:ext cx="11650987" cy="3046988"/>
          </a:xfrm>
          <a:prstGeom prst="rect">
            <a:avLst/>
          </a:prstGeom>
          <a:noFill/>
        </p:spPr>
        <p:txBody>
          <a:bodyPr wrap="square">
            <a:spAutoFit/>
          </a:bodyPr>
          <a:lstStyle/>
          <a:p>
            <a:pPr algn="justLow"/>
            <a:r>
              <a:rPr lang="en-US" sz="2400" b="0" i="0" dirty="0">
                <a:effectLst/>
                <a:latin typeface="Open Sans" panose="020B0606030504020204" pitchFamily="34" charset="0"/>
              </a:rPr>
              <a:t>A supply chain is an entire system of producing and delivering a product or service, from the very beginning stage of </a:t>
            </a:r>
            <a:r>
              <a:rPr lang="en-US" sz="2400" b="0" i="0" dirty="0">
                <a:solidFill>
                  <a:srgbClr val="FF0000"/>
                </a:solidFill>
                <a:effectLst/>
                <a:latin typeface="Open Sans" panose="020B0606030504020204" pitchFamily="34" charset="0"/>
              </a:rPr>
              <a:t>sourcing</a:t>
            </a:r>
            <a:r>
              <a:rPr lang="en-US" sz="2400" b="0" i="0" dirty="0">
                <a:effectLst/>
                <a:latin typeface="Open Sans" panose="020B0606030504020204" pitchFamily="34" charset="0"/>
              </a:rPr>
              <a:t> the </a:t>
            </a:r>
            <a:r>
              <a:rPr lang="en-US" sz="2400" b="0" i="0" dirty="0">
                <a:solidFill>
                  <a:srgbClr val="FF0000"/>
                </a:solidFill>
                <a:effectLst/>
                <a:latin typeface="Open Sans" panose="020B0606030504020204" pitchFamily="34" charset="0"/>
              </a:rPr>
              <a:t>raw</a:t>
            </a:r>
            <a:r>
              <a:rPr lang="en-US" sz="2400" b="0" i="0" dirty="0">
                <a:effectLst/>
                <a:latin typeface="Open Sans" panose="020B0606030504020204" pitchFamily="34" charset="0"/>
              </a:rPr>
              <a:t> </a:t>
            </a:r>
            <a:r>
              <a:rPr lang="en-US" sz="2400" b="0" i="0" dirty="0">
                <a:solidFill>
                  <a:srgbClr val="FF0000"/>
                </a:solidFill>
                <a:effectLst/>
                <a:latin typeface="Open Sans" panose="020B0606030504020204" pitchFamily="34" charset="0"/>
              </a:rPr>
              <a:t>materials</a:t>
            </a:r>
            <a:r>
              <a:rPr lang="en-US" sz="2400" b="0" i="0" dirty="0">
                <a:effectLst/>
                <a:latin typeface="Open Sans" panose="020B0606030504020204" pitchFamily="34" charset="0"/>
              </a:rPr>
              <a:t> to the </a:t>
            </a:r>
            <a:r>
              <a:rPr lang="en-US" sz="2400" b="1" i="0" dirty="0">
                <a:solidFill>
                  <a:schemeClr val="accent1"/>
                </a:solidFill>
                <a:effectLst/>
                <a:latin typeface="Open Sans" panose="020B0606030504020204" pitchFamily="34" charset="0"/>
              </a:rPr>
              <a:t>final delivery of the product or service </a:t>
            </a:r>
            <a:r>
              <a:rPr lang="en-US" sz="2400" b="0" i="0" dirty="0">
                <a:effectLst/>
                <a:latin typeface="Open Sans" panose="020B0606030504020204" pitchFamily="34" charset="0"/>
              </a:rPr>
              <a:t>to </a:t>
            </a:r>
            <a:r>
              <a:rPr lang="en-US" sz="2400" b="1" i="0" dirty="0">
                <a:solidFill>
                  <a:srgbClr val="0070C0"/>
                </a:solidFill>
                <a:effectLst/>
                <a:latin typeface="Open Sans" panose="020B0606030504020204" pitchFamily="34" charset="0"/>
              </a:rPr>
              <a:t>end-users</a:t>
            </a:r>
            <a:r>
              <a:rPr lang="en-US" sz="2400" b="0" i="0" dirty="0">
                <a:effectLst/>
                <a:latin typeface="Open Sans" panose="020B0606030504020204" pitchFamily="34" charset="0"/>
              </a:rPr>
              <a:t>. </a:t>
            </a:r>
          </a:p>
          <a:p>
            <a:pPr algn="justLow"/>
            <a:r>
              <a:rPr lang="en-US" sz="2400" b="0" i="0" dirty="0">
                <a:effectLst/>
                <a:latin typeface="Open Sans" panose="020B0606030504020204" pitchFamily="34" charset="0"/>
              </a:rPr>
              <a:t>The supply chain lays out all aspects of the production process, including the activities involved at each stage, information that is being communicated, natural resources that are transformed into useful materials, human resources, and other components that go into the finished product or service.</a:t>
            </a:r>
          </a:p>
          <a:p>
            <a:pPr algn="justLow"/>
            <a:r>
              <a:rPr lang="en-US" sz="2400" b="0" i="0" dirty="0">
                <a:effectLst/>
                <a:latin typeface="Open Sans" panose="020B0606030504020204" pitchFamily="34" charset="0"/>
              </a:rPr>
              <a:t> </a:t>
            </a:r>
          </a:p>
        </p:txBody>
      </p:sp>
    </p:spTree>
    <p:custDataLst>
      <p:tags r:id="rId1"/>
    </p:custDataLst>
    <p:extLst>
      <p:ext uri="{BB962C8B-B14F-4D97-AF65-F5344CB8AC3E}">
        <p14:creationId xmlns:p14="http://schemas.microsoft.com/office/powerpoint/2010/main" val="767062278"/>
      </p:ext>
    </p:extLst>
  </p:cSld>
  <p:clrMapOvr>
    <a:masterClrMapping/>
  </p:clrMapOvr>
  <mc:AlternateContent xmlns:mc="http://schemas.openxmlformats.org/markup-compatibility/2006" xmlns:p14="http://schemas.microsoft.com/office/powerpoint/2010/main">
    <mc:Choice Requires="p14">
      <p:transition spd="slow" p14:dur="2000" advTm="70459"/>
    </mc:Choice>
    <mc:Fallback xmlns="">
      <p:transition spd="slow" advTm="7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Tree>
    <p:custDataLst>
      <p:tags r:id="rId1"/>
    </p:custDataLst>
    <p:extLst>
      <p:ext uri="{BB962C8B-B14F-4D97-AF65-F5344CB8AC3E}">
        <p14:creationId xmlns:p14="http://schemas.microsoft.com/office/powerpoint/2010/main" val="1935529263"/>
      </p:ext>
    </p:extLst>
  </p:cSld>
  <p:clrMapOvr>
    <a:masterClrMapping/>
  </p:clrMapOvr>
  <mc:AlternateContent xmlns:mc="http://schemas.openxmlformats.org/markup-compatibility/2006" xmlns:p14="http://schemas.microsoft.com/office/powerpoint/2010/main">
    <mc:Choice Requires="p14">
      <p:transition spd="slow" p14:dur="2000" advTm="274987"/>
    </mc:Choice>
    <mc:Fallback xmlns="">
      <p:transition spd="slow" advTm="2749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580627"/>
      </p:ext>
    </p:extLst>
  </p:cSld>
  <p:clrMapOvr>
    <a:masterClrMapping/>
  </p:clrMapOvr>
  <mc:AlternateContent xmlns:mc="http://schemas.openxmlformats.org/markup-compatibility/2006" xmlns:p14="http://schemas.microsoft.com/office/powerpoint/2010/main">
    <mc:Choice Requires="p14">
      <p:transition spd="slow" p14:dur="2000" advTm="119444"/>
    </mc:Choice>
    <mc:Fallback xmlns="">
      <p:transition spd="slow" advTm="11944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3262F1-566B-6FA8-1279-4E70745548F0}"/>
              </a:ext>
            </a:extLst>
          </p:cNvPr>
          <p:cNvSpPr txBox="1"/>
          <p:nvPr/>
        </p:nvSpPr>
        <p:spPr>
          <a:xfrm>
            <a:off x="1727862" y="1701523"/>
            <a:ext cx="9533101" cy="2554545"/>
          </a:xfrm>
          <a:prstGeom prst="rect">
            <a:avLst/>
          </a:prstGeom>
          <a:noFill/>
        </p:spPr>
        <p:txBody>
          <a:bodyPr wrap="square">
            <a:spAutoFit/>
          </a:bodyPr>
          <a:lstStyle/>
          <a:p>
            <a:pPr algn="justLow"/>
            <a:r>
              <a:rPr lang="en-US" sz="3200" dirty="0"/>
              <a:t>Supply chain management is responsible for the movement of materials all the way from initial suppliers through to final customers. Supply chain risk appears as any event that might affect this movement and </a:t>
            </a:r>
            <a:r>
              <a:rPr lang="en-US" sz="3200" b="1" dirty="0">
                <a:solidFill>
                  <a:srgbClr val="C00000"/>
                </a:solidFill>
              </a:rPr>
              <a:t>disrupt</a:t>
            </a:r>
            <a:r>
              <a:rPr lang="en-US" sz="3200" dirty="0"/>
              <a:t> the planned flow of materials.</a:t>
            </a:r>
            <a:endParaRPr lang="ar-EG" sz="3200" dirty="0"/>
          </a:p>
        </p:txBody>
      </p:sp>
      <p:sp>
        <p:nvSpPr>
          <p:cNvPr id="13" name="TextBox 12">
            <a:extLst>
              <a:ext uri="{FF2B5EF4-FFF2-40B4-BE49-F238E27FC236}">
                <a16:creationId xmlns:a16="http://schemas.microsoft.com/office/drawing/2014/main" id="{EC995179-F27D-8ECA-E226-78897A3BB150}"/>
              </a:ext>
            </a:extLst>
          </p:cNvPr>
          <p:cNvSpPr txBox="1"/>
          <p:nvPr/>
        </p:nvSpPr>
        <p:spPr>
          <a:xfrm>
            <a:off x="2440788" y="4373898"/>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Tree>
    <p:custDataLst>
      <p:tags r:id="rId1"/>
    </p:custDataLst>
    <p:extLst>
      <p:ext uri="{BB962C8B-B14F-4D97-AF65-F5344CB8AC3E}">
        <p14:creationId xmlns:p14="http://schemas.microsoft.com/office/powerpoint/2010/main" val="3141237030"/>
      </p:ext>
    </p:extLst>
  </p:cSld>
  <p:clrMapOvr>
    <a:masterClrMapping/>
  </p:clrMapOvr>
  <mc:AlternateContent xmlns:mc="http://schemas.openxmlformats.org/markup-compatibility/2006" xmlns:p14="http://schemas.microsoft.com/office/powerpoint/2010/main">
    <mc:Choice Requires="p14">
      <p:transition spd="slow" p14:dur="2000" advTm="138819"/>
    </mc:Choice>
    <mc:Fallback xmlns="">
      <p:transition spd="slow" advTm="1388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1874165" y="1455267"/>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1570182" y="2345403"/>
            <a:ext cx="10012218" cy="2739211"/>
          </a:xfrm>
          <a:prstGeom prst="rect">
            <a:avLst/>
          </a:prstGeom>
          <a:noFill/>
        </p:spPr>
        <p:txBody>
          <a:bodyPr wrap="square">
            <a:spAutoFit/>
          </a:bodyPr>
          <a:lstStyle/>
          <a:p>
            <a:pPr algn="justLow"/>
            <a:r>
              <a:rPr lang="en-US" sz="24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a:t>
            </a:r>
            <a:r>
              <a:rPr lang="en-US" sz="2800" dirty="0"/>
              <a:t>work</a:t>
            </a:r>
            <a:r>
              <a:rPr lang="en-US" sz="2400" dirty="0"/>
              <a:t> in progress; it might make partners reconsider their trading relationships. An interruption to the supply chain can have widespread effects,</a:t>
            </a:r>
            <a:endParaRPr lang="ar-EG" sz="2400" dirty="0"/>
          </a:p>
        </p:txBody>
      </p:sp>
    </p:spTree>
    <p:custDataLst>
      <p:tags r:id="rId1"/>
    </p:custDataLst>
    <p:extLst>
      <p:ext uri="{BB962C8B-B14F-4D97-AF65-F5344CB8AC3E}">
        <p14:creationId xmlns:p14="http://schemas.microsoft.com/office/powerpoint/2010/main" val="3730096696"/>
      </p:ext>
    </p:extLst>
  </p:cSld>
  <p:clrMapOvr>
    <a:masterClrMapping/>
  </p:clrMapOvr>
  <mc:AlternateContent xmlns:mc="http://schemas.openxmlformats.org/markup-compatibility/2006" xmlns:p14="http://schemas.microsoft.com/office/powerpoint/2010/main">
    <mc:Choice Requires="p14">
      <p:transition spd="slow" p14:dur="2000" advTm="191458"/>
    </mc:Choice>
    <mc:Fallback xmlns="">
      <p:transition spd="slow" advTm="1914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1498769" y="1846924"/>
            <a:ext cx="10490031" cy="5139869"/>
          </a:xfrm>
          <a:prstGeom prst="rect">
            <a:avLst/>
          </a:prstGeom>
          <a:no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p>
          <a:p>
            <a:pPr algn="just"/>
            <a:endParaRPr lang="en-US" sz="2400" b="0" i="0" u="none" strike="noStrike" baseline="0" dirty="0">
              <a:solidFill>
                <a:srgbClr val="111111"/>
              </a:solidFill>
              <a:latin typeface="Fira Sans" panose="020B0503050000020004" pitchFamily="34" charset="0"/>
            </a:endParaRPr>
          </a:p>
          <a:p>
            <a:pPr algn="just"/>
            <a:endParaRPr lang="ar-EG" sz="2400" b="0" i="0" u="none" strike="noStrike" baseline="0" dirty="0">
              <a:solidFill>
                <a:srgbClr val="111111"/>
              </a:solidFill>
              <a:latin typeface="Fira Sans" panose="020B0503050000020004" pitchFamily="34" charset="0"/>
            </a:endParaRPr>
          </a:p>
          <a:p>
            <a:pPr marL="342900" indent="-34290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ar-EG" sz="2800" dirty="0"/>
          </a:p>
        </p:txBody>
      </p:sp>
    </p:spTree>
    <p:custDataLst>
      <p:tags r:id="rId1"/>
    </p:custDataLst>
    <p:extLst>
      <p:ext uri="{BB962C8B-B14F-4D97-AF65-F5344CB8AC3E}">
        <p14:creationId xmlns:p14="http://schemas.microsoft.com/office/powerpoint/2010/main" val="1710922609"/>
      </p:ext>
    </p:extLst>
  </p:cSld>
  <p:clrMapOvr>
    <a:masterClrMapping/>
  </p:clrMapOvr>
  <mc:AlternateContent xmlns:mc="http://schemas.openxmlformats.org/markup-compatibility/2006" xmlns:p14="http://schemas.microsoft.com/office/powerpoint/2010/main">
    <mc:Choice Requires="p14">
      <p:transition spd="slow" p14:dur="2000" advTm="204382"/>
    </mc:Choice>
    <mc:Fallback xmlns="">
      <p:transition spd="slow" advTm="204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41238" y="1470774"/>
            <a:ext cx="8996217" cy="830997"/>
          </a:xfrm>
          <a:prstGeom prst="rect">
            <a:avLst/>
          </a:prstGeom>
          <a:no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421231" y="2510551"/>
            <a:ext cx="6225308" cy="1077218"/>
          </a:xfrm>
          <a:prstGeom prst="rect">
            <a:avLst/>
          </a:prstGeom>
          <a:no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pic>
        <p:nvPicPr>
          <p:cNvPr id="16" name="Picture 15">
            <a:extLst>
              <a:ext uri="{FF2B5EF4-FFF2-40B4-BE49-F238E27FC236}">
                <a16:creationId xmlns:a16="http://schemas.microsoft.com/office/drawing/2014/main" id="{B4E69AD3-346A-D639-7BD1-D49CDA1EFCAE}"/>
              </a:ext>
            </a:extLst>
          </p:cNvPr>
          <p:cNvPicPr>
            <a:picLocks noChangeAspect="1"/>
          </p:cNvPicPr>
          <p:nvPr/>
        </p:nvPicPr>
        <p:blipFill>
          <a:blip r:embed="rId7"/>
          <a:stretch>
            <a:fillRect/>
          </a:stretch>
        </p:blipFill>
        <p:spPr>
          <a:xfrm>
            <a:off x="4394948" y="3770331"/>
            <a:ext cx="4713668" cy="1738648"/>
          </a:xfrm>
          <a:prstGeom prst="rect">
            <a:avLst/>
          </a:prstGeom>
        </p:spPr>
      </p:pic>
      <p:sp>
        <p:nvSpPr>
          <p:cNvPr id="18" name="TextBox 17">
            <a:extLst>
              <a:ext uri="{FF2B5EF4-FFF2-40B4-BE49-F238E27FC236}">
                <a16:creationId xmlns:a16="http://schemas.microsoft.com/office/drawing/2014/main" id="{437E1E6C-52AF-0369-0F37-BD21E7EF8095}"/>
              </a:ext>
            </a:extLst>
          </p:cNvPr>
          <p:cNvSpPr txBox="1"/>
          <p:nvPr/>
        </p:nvSpPr>
        <p:spPr>
          <a:xfrm>
            <a:off x="7121237" y="3330114"/>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spTree>
    <p:custDataLst>
      <p:tags r:id="rId1"/>
    </p:custDataLst>
    <p:extLst>
      <p:ext uri="{BB962C8B-B14F-4D97-AF65-F5344CB8AC3E}">
        <p14:creationId xmlns:p14="http://schemas.microsoft.com/office/powerpoint/2010/main" val="108749121"/>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2802498" cy="523220"/>
          </a:xfrm>
          <a:prstGeom prst="rect">
            <a:avLst/>
          </a:prstGeom>
          <a:noFill/>
        </p:spPr>
        <p:txBody>
          <a:bodyPr wrap="none" rtlCol="0">
            <a:spAutoFit/>
          </a:bodyPr>
          <a:lstStyle/>
          <a:p>
            <a:r>
              <a:rPr lang="en-US" sz="2800" dirty="0">
                <a:solidFill>
                  <a:schemeClr val="bg1"/>
                </a:solidFill>
              </a:rPr>
              <a:t>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23637" y="2101598"/>
            <a:ext cx="11915656" cy="2677656"/>
          </a:xfrm>
          <a:prstGeom prst="rect">
            <a:avLst/>
          </a:prstGeom>
          <a:noFill/>
        </p:spPr>
        <p:txBody>
          <a:bodyPr wrap="square" rtlCol="0">
            <a:spAutoFit/>
          </a:bodyPr>
          <a:lstStyle/>
          <a:p>
            <a:pPr algn="just"/>
            <a:r>
              <a:rPr lang="en-US" sz="2800" dirty="0"/>
              <a:t>Ritchie and Brindley (2007) pointed out three dimensions of risk as follows:</a:t>
            </a:r>
          </a:p>
          <a:p>
            <a:pPr marL="457200" indent="-457200" algn="just">
              <a:buFont typeface="+mj-lt"/>
              <a:buAutoNum type="arabicPeriod"/>
            </a:pPr>
            <a:r>
              <a:rPr lang="en-US" sz="2800" dirty="0"/>
              <a:t>  Likelihood/probability of the occurrence of particular events/outcomes; </a:t>
            </a:r>
          </a:p>
          <a:p>
            <a:pPr marL="457200" indent="-457200" algn="just">
              <a:buFont typeface="+mj-lt"/>
              <a:buAutoNum type="arabicPeriod"/>
            </a:pPr>
            <a:r>
              <a:rPr lang="en-US" sz="2800" dirty="0"/>
              <a:t> Consequences/severity of the occurrence of particular events; </a:t>
            </a:r>
          </a:p>
          <a:p>
            <a:pPr marL="457200" indent="-457200" algn="just">
              <a:buFont typeface="+mj-lt"/>
              <a:buAutoNum type="arabicPeriod"/>
            </a:pPr>
            <a:r>
              <a:rPr lang="en-US" sz="2800" dirty="0"/>
              <a:t> Causal pathways leading to these events (detection).</a:t>
            </a:r>
          </a:p>
          <a:p>
            <a:pPr algn="just"/>
            <a:endParaRPr lang="en-US" sz="2800" dirty="0"/>
          </a:p>
          <a:p>
            <a:pPr lvl="3" algn="just"/>
            <a:r>
              <a:rPr lang="en-US" sz="2800" b="1" dirty="0">
                <a:solidFill>
                  <a:srgbClr val="FF0000"/>
                </a:solidFill>
              </a:rPr>
              <a:t>               Risk</a:t>
            </a:r>
            <a:r>
              <a:rPr lang="en-US" sz="2800" dirty="0"/>
              <a:t> = </a:t>
            </a:r>
            <a:r>
              <a:rPr lang="en-US" sz="2800" b="1" dirty="0">
                <a:solidFill>
                  <a:schemeClr val="tx2"/>
                </a:solidFill>
              </a:rPr>
              <a:t>Likelihood</a:t>
            </a:r>
            <a:r>
              <a:rPr lang="en-US" sz="2800" dirty="0"/>
              <a:t>  X </a:t>
            </a:r>
            <a:r>
              <a:rPr lang="en-US" sz="2800" b="1" dirty="0">
                <a:solidFill>
                  <a:srgbClr val="00B0F0"/>
                </a:solidFill>
              </a:rPr>
              <a:t>Severity</a:t>
            </a:r>
            <a:r>
              <a:rPr lang="en-US" sz="2800" dirty="0"/>
              <a:t> X </a:t>
            </a:r>
            <a:r>
              <a:rPr lang="en-US" sz="2800" b="1" dirty="0">
                <a:solidFill>
                  <a:srgbClr val="00B050"/>
                </a:solidFill>
              </a:rPr>
              <a:t>Detection</a:t>
            </a:r>
          </a:p>
        </p:txBody>
      </p:sp>
    </p:spTree>
    <p:custDataLst>
      <p:tags r:id="rId1"/>
    </p:custDataLst>
    <p:extLst>
      <p:ext uri="{BB962C8B-B14F-4D97-AF65-F5344CB8AC3E}">
        <p14:creationId xmlns:p14="http://schemas.microsoft.com/office/powerpoint/2010/main" val="3767553652"/>
      </p:ext>
    </p:extLst>
  </p:cSld>
  <p:clrMapOvr>
    <a:masterClrMapping/>
  </p:clrMapOvr>
  <mc:AlternateContent xmlns:mc="http://schemas.openxmlformats.org/markup-compatibility/2006" xmlns:p14="http://schemas.microsoft.com/office/powerpoint/2010/main">
    <mc:Choice Requires="p14">
      <p:transition spd="slow" p14:dur="2000" advTm="143759"/>
    </mc:Choice>
    <mc:Fallback xmlns="">
      <p:transition spd="slow" advTm="1437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What is risk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727862" y="2204822"/>
            <a:ext cx="9129745" cy="2308324"/>
          </a:xfrm>
          <a:prstGeom prst="rect">
            <a:avLst/>
          </a:prstGeom>
          <a:noFill/>
        </p:spPr>
        <p:txBody>
          <a:bodyPr wrap="square" rtlCol="1">
            <a:spAutoFit/>
          </a:bodyPr>
          <a:lstStyle/>
          <a:p>
            <a:pPr algn="ctr"/>
            <a:r>
              <a:rPr lang="en-US" sz="3600" dirty="0"/>
              <a:t>Risk Management in project is the identification, analysis and treatment of potential impacts to the project based on an assessment of likelihood and consequence  </a:t>
            </a:r>
            <a:endParaRPr lang="ar-EG" sz="3600" dirty="0"/>
          </a:p>
        </p:txBody>
      </p:sp>
    </p:spTree>
    <p:custDataLst>
      <p:tags r:id="rId1"/>
    </p:custDataLst>
    <p:extLst>
      <p:ext uri="{BB962C8B-B14F-4D97-AF65-F5344CB8AC3E}">
        <p14:creationId xmlns:p14="http://schemas.microsoft.com/office/powerpoint/2010/main" val="4226801789"/>
      </p:ext>
    </p:extLst>
  </p:cSld>
  <p:clrMapOvr>
    <a:masterClrMapping/>
  </p:clrMapOvr>
  <mc:AlternateContent xmlns:mc="http://schemas.openxmlformats.org/markup-compatibility/2006" xmlns:p14="http://schemas.microsoft.com/office/powerpoint/2010/main">
    <mc:Choice Requires="p14">
      <p:transition spd="slow" p14:dur="2000" advTm="66005"/>
    </mc:Choice>
    <mc:Fallback xmlns="">
      <p:transition spd="slow" advTm="660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7064060"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968007" y="1491334"/>
            <a:ext cx="9129745" cy="4154984"/>
          </a:xfrm>
          <a:prstGeom prst="rect">
            <a:avLst/>
          </a:prstGeom>
          <a:noFill/>
        </p:spPr>
        <p:txBody>
          <a:bodyPr wrap="square" rtlCol="1">
            <a:spAutoFit/>
          </a:bodyPr>
          <a:lstStyle/>
          <a:p>
            <a:r>
              <a:rPr lang="en-US" sz="2400" b="0" i="0" dirty="0">
                <a:solidFill>
                  <a:srgbClr val="192647"/>
                </a:solidFill>
                <a:effectLst/>
                <a:latin typeface="Runda-Normal"/>
              </a:rPr>
              <a:t>Risk management is a very important part of project management because it can exponentially increase the chances of a project's successful outcome. By developing and sticking to the project risk management plan, you are getting benefits such as:</a:t>
            </a:r>
          </a:p>
          <a:p>
            <a:pPr marL="2171700" lvl="4" indent="-342900">
              <a:buFont typeface="Wingdings" panose="05000000000000000000" pitchFamily="2" charset="2"/>
              <a:buChar char="q"/>
            </a:pPr>
            <a:r>
              <a:rPr lang="en-US" sz="2400" b="0" i="0" dirty="0">
                <a:solidFill>
                  <a:srgbClr val="192647"/>
                </a:solidFill>
                <a:effectLst/>
                <a:latin typeface="Runda-Normal"/>
              </a:rPr>
              <a:t>Assists you in avoiding major disasters.</a:t>
            </a:r>
          </a:p>
          <a:p>
            <a:pPr marL="2171700" lvl="4" indent="-342900">
              <a:buFont typeface="Wingdings" panose="05000000000000000000" pitchFamily="2" charset="2"/>
              <a:buChar char="q"/>
            </a:pPr>
            <a:r>
              <a:rPr lang="en-US" sz="2400" b="0" i="0" dirty="0">
                <a:solidFill>
                  <a:srgbClr val="192647"/>
                </a:solidFill>
                <a:effectLst/>
                <a:latin typeface="Runda-Normal"/>
              </a:rPr>
              <a:t>Increases your revenue by lowering your costs</a:t>
            </a:r>
          </a:p>
          <a:p>
            <a:pPr marL="2171700" lvl="4" indent="-342900">
              <a:buFont typeface="Wingdings" panose="05000000000000000000" pitchFamily="2" charset="2"/>
              <a:buChar char="q"/>
            </a:pPr>
            <a:r>
              <a:rPr lang="en-US" sz="2400" b="0" i="0" dirty="0">
                <a:solidFill>
                  <a:srgbClr val="192647"/>
                </a:solidFill>
                <a:effectLst/>
                <a:latin typeface="Runda-Normal"/>
              </a:rPr>
              <a:t>Ensures successful project completion</a:t>
            </a:r>
          </a:p>
          <a:p>
            <a:pPr marL="2171700" lvl="4" indent="-342900">
              <a:buFont typeface="Wingdings" panose="05000000000000000000" pitchFamily="2" charset="2"/>
              <a:buChar char="q"/>
            </a:pPr>
            <a:r>
              <a:rPr lang="en-US" sz="2400" b="0" i="0" dirty="0">
                <a:solidFill>
                  <a:srgbClr val="192647"/>
                </a:solidFill>
                <a:effectLst/>
                <a:latin typeface="Runda-Normal"/>
              </a:rPr>
              <a:t>Gives you a competitive advantage</a:t>
            </a:r>
          </a:p>
          <a:p>
            <a:pPr marL="2171700" lvl="4" indent="-342900">
              <a:buFont typeface="Wingdings" panose="05000000000000000000" pitchFamily="2" charset="2"/>
              <a:buChar char="q"/>
            </a:pPr>
            <a:r>
              <a:rPr lang="en-US" sz="2400" b="0" i="0" dirty="0">
                <a:solidFill>
                  <a:srgbClr val="192647"/>
                </a:solidFill>
                <a:effectLst/>
                <a:latin typeface="Runda-Normal"/>
              </a:rPr>
              <a:t>Increases a sense of accountability and responsibility</a:t>
            </a:r>
          </a:p>
          <a:p>
            <a:pPr marL="2171700" lvl="4" indent="-342900">
              <a:buFont typeface="Wingdings" panose="05000000000000000000" pitchFamily="2" charset="2"/>
              <a:buChar char="q"/>
            </a:pPr>
            <a:r>
              <a:rPr lang="en-US" sz="2400" b="0" i="0" dirty="0">
                <a:solidFill>
                  <a:srgbClr val="192647"/>
                </a:solidFill>
                <a:effectLst/>
                <a:latin typeface="Runda-Normal"/>
              </a:rPr>
              <a:t>Assists you in discovering new possibilities</a:t>
            </a:r>
          </a:p>
          <a:p>
            <a:pPr lvl="4"/>
            <a:endParaRPr lang="ar-EG" sz="2400" dirty="0"/>
          </a:p>
        </p:txBody>
      </p:sp>
    </p:spTree>
    <p:custDataLst>
      <p:tags r:id="rId1"/>
    </p:custDataLst>
    <p:extLst>
      <p:ext uri="{BB962C8B-B14F-4D97-AF65-F5344CB8AC3E}">
        <p14:creationId xmlns:p14="http://schemas.microsoft.com/office/powerpoint/2010/main" val="95869571"/>
      </p:ext>
    </p:extLst>
  </p:cSld>
  <p:clrMapOvr>
    <a:masterClrMapping/>
  </p:clrMapOvr>
  <mc:AlternateContent xmlns:mc="http://schemas.openxmlformats.org/markup-compatibility/2006" xmlns:p14="http://schemas.microsoft.com/office/powerpoint/2010/main">
    <mc:Choice Requires="p14">
      <p:transition spd="slow" p14:dur="2000" advTm="180847"/>
    </mc:Choice>
    <mc:Fallback xmlns="">
      <p:transition spd="slow" advTm="1808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7064060"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661954" y="2302562"/>
            <a:ext cx="9671063" cy="1569660"/>
          </a:xfrm>
          <a:prstGeom prst="rect">
            <a:avLst/>
          </a:prstGeom>
          <a:noFill/>
        </p:spPr>
        <p:txBody>
          <a:bodyPr wrap="square" rtlCol="1">
            <a:spAutoFit/>
          </a:bodyPr>
          <a:lstStyle/>
          <a:p>
            <a:pPr marL="0" lvl="4"/>
            <a:r>
              <a:rPr lang="en-US" sz="3200" b="0" i="0" dirty="0">
                <a:solidFill>
                  <a:srgbClr val="0A1F61"/>
                </a:solidFill>
                <a:effectLst/>
                <a:latin typeface="Runda-Normal"/>
              </a:rPr>
              <a:t>Risk management is inseparable from the cost, schedule and quality of the project. Consequently, it has to be a key component of the project management process.</a:t>
            </a:r>
            <a:endParaRPr lang="ar-EG" sz="3200" dirty="0">
              <a:solidFill>
                <a:srgbClr val="0A1F61"/>
              </a:solidFill>
            </a:endParaRPr>
          </a:p>
        </p:txBody>
      </p:sp>
    </p:spTree>
    <p:custDataLst>
      <p:tags r:id="rId1"/>
    </p:custDataLst>
    <p:extLst>
      <p:ext uri="{BB962C8B-B14F-4D97-AF65-F5344CB8AC3E}">
        <p14:creationId xmlns:p14="http://schemas.microsoft.com/office/powerpoint/2010/main" val="597888400"/>
      </p:ext>
    </p:extLst>
  </p:cSld>
  <p:clrMapOvr>
    <a:masterClrMapping/>
  </p:clrMapOvr>
  <mc:AlternateContent xmlns:mc="http://schemas.openxmlformats.org/markup-compatibility/2006" xmlns:p14="http://schemas.microsoft.com/office/powerpoint/2010/main">
    <mc:Choice Requires="p14">
      <p:transition spd="slow" p14:dur="2000" advTm="65745"/>
    </mc:Choice>
    <mc:Fallback xmlns="">
      <p:transition spd="slow" advTm="65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3520"/>
            <a:ext cx="9533101" cy="1610200"/>
          </a:xfrm>
          <a:prstGeom prst="rect">
            <a:avLst/>
          </a:prstGeom>
        </p:spPr>
      </p:pic>
      <p:sp>
        <p:nvSpPr>
          <p:cNvPr id="7" name="TextBox 6"/>
          <p:cNvSpPr txBox="1"/>
          <p:nvPr/>
        </p:nvSpPr>
        <p:spPr>
          <a:xfrm>
            <a:off x="2440788" y="543490"/>
            <a:ext cx="6664197" cy="523220"/>
          </a:xfrm>
          <a:prstGeom prst="rect">
            <a:avLst/>
          </a:prstGeom>
          <a:noFill/>
        </p:spPr>
        <p:txBody>
          <a:bodyPr wrap="none" rtlCol="0">
            <a:spAutoFit/>
          </a:bodyPr>
          <a:lstStyle/>
          <a:p>
            <a:r>
              <a:rPr lang="en-US" sz="2800" dirty="0">
                <a:solidFill>
                  <a:schemeClr val="bg1"/>
                </a:solidFill>
              </a:rPr>
              <a:t>Definition of Supply Chain 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69A0E95-3CD2-D55C-5FF5-35FAFABD1DEF}"/>
              </a:ext>
            </a:extLst>
          </p:cNvPr>
          <p:cNvSpPr txBox="1"/>
          <p:nvPr/>
        </p:nvSpPr>
        <p:spPr>
          <a:xfrm>
            <a:off x="1606309" y="1674855"/>
            <a:ext cx="9533101" cy="2246769"/>
          </a:xfrm>
          <a:prstGeom prst="rect">
            <a:avLst/>
          </a:prstGeom>
          <a:noFill/>
        </p:spPr>
        <p:txBody>
          <a:bodyPr wrap="square">
            <a:spAutoFit/>
          </a:bodyPr>
          <a:lstStyle/>
          <a:p>
            <a:r>
              <a:rPr lang="en-US" sz="2000" b="1" dirty="0">
                <a:solidFill>
                  <a:schemeClr val="accent1"/>
                </a:solidFill>
              </a:rPr>
              <a:t>SCRM has been defined in a number of ways</a:t>
            </a:r>
          </a:p>
          <a:p>
            <a:pPr marL="1257300" lvl="2" indent="-342900">
              <a:buFont typeface="Wingdings" panose="05000000000000000000" pitchFamily="2" charset="2"/>
              <a:buChar char="q"/>
            </a:pPr>
            <a:r>
              <a:rPr lang="en-US" sz="2000" dirty="0"/>
              <a:t>SCRM as the management of supply chain risk through coordination or collaboration among supply chain partners so as to ensure profitability and continuity.</a:t>
            </a:r>
          </a:p>
          <a:p>
            <a:pPr marL="1257300" lvl="2" indent="-342900">
              <a:buFont typeface="Wingdings" panose="05000000000000000000" pitchFamily="2" charset="2"/>
              <a:buChar char="q"/>
            </a:pPr>
            <a:r>
              <a:rPr lang="en-US" sz="2000" dirty="0"/>
              <a:t>SCRM “The implementation of strategies to manage both everyday and exceptional risks along the supply chain based on continuous risk assessment with the objective of reducing vulnerability and ensuring continuity”.</a:t>
            </a:r>
          </a:p>
        </p:txBody>
      </p:sp>
      <p:sp>
        <p:nvSpPr>
          <p:cNvPr id="11" name="TextBox 10">
            <a:extLst>
              <a:ext uri="{FF2B5EF4-FFF2-40B4-BE49-F238E27FC236}">
                <a16:creationId xmlns:a16="http://schemas.microsoft.com/office/drawing/2014/main" id="{9B8CA640-E8B9-B3CD-B833-0E3D0C70ECAD}"/>
              </a:ext>
            </a:extLst>
          </p:cNvPr>
          <p:cNvSpPr txBox="1"/>
          <p:nvPr/>
        </p:nvSpPr>
        <p:spPr>
          <a:xfrm>
            <a:off x="523598" y="3953936"/>
            <a:ext cx="10172111" cy="1323439"/>
          </a:xfrm>
          <a:prstGeom prst="rect">
            <a:avLst/>
          </a:prstGeom>
          <a:noFill/>
        </p:spPr>
        <p:txBody>
          <a:bodyPr wrap="square">
            <a:spAutoFit/>
          </a:bodyPr>
          <a:lstStyle/>
          <a:p>
            <a:r>
              <a:rPr lang="en-US" sz="2000" b="1" dirty="0">
                <a:solidFill>
                  <a:srgbClr val="0070C0"/>
                </a:solidFill>
              </a:rPr>
              <a:t>Supply chain risk management </a:t>
            </a:r>
            <a:r>
              <a:rPr lang="en-US" sz="2000" dirty="0"/>
              <a:t>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000" dirty="0"/>
          </a:p>
        </p:txBody>
      </p:sp>
    </p:spTree>
    <p:custDataLst>
      <p:tags r:id="rId1"/>
    </p:custDataLst>
    <p:extLst>
      <p:ext uri="{BB962C8B-B14F-4D97-AF65-F5344CB8AC3E}">
        <p14:creationId xmlns:p14="http://schemas.microsoft.com/office/powerpoint/2010/main" val="683622472"/>
      </p:ext>
    </p:extLst>
  </p:cSld>
  <p:clrMapOvr>
    <a:masterClrMapping/>
  </p:clrMapOvr>
  <mc:AlternateContent xmlns:mc="http://schemas.openxmlformats.org/markup-compatibility/2006" xmlns:p14="http://schemas.microsoft.com/office/powerpoint/2010/main">
    <mc:Choice Requires="p14">
      <p:transition spd="slow" p14:dur="2000" advTm="106617"/>
    </mc:Choice>
    <mc:Fallback xmlns="">
      <p:transition spd="slow" advTm="106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543490"/>
            <a:ext cx="5057795" cy="523220"/>
          </a:xfrm>
          <a:prstGeom prst="rect">
            <a:avLst/>
          </a:prstGeom>
          <a:noFill/>
        </p:spPr>
        <p:txBody>
          <a:bodyPr wrap="none" rtlCol="0">
            <a:spAutoFit/>
          </a:bodyPr>
          <a:lstStyle/>
          <a:p>
            <a:pPr algn="l" fontAlgn="base"/>
            <a:r>
              <a:rPr lang="en-US" sz="2800" b="1" i="0" dirty="0">
                <a:solidFill>
                  <a:schemeClr val="bg1"/>
                </a:solidFill>
                <a:effectLst/>
                <a:latin typeface="Fira Sans" panose="020B0503050000020004" pitchFamily="34" charset="0"/>
              </a:rPr>
              <a:t>External</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Supply</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Chain</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Risks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BB3BFCE-61C0-5870-0383-A6CEB85B997F}"/>
              </a:ext>
            </a:extLst>
          </p:cNvPr>
          <p:cNvSpPr txBox="1"/>
          <p:nvPr/>
        </p:nvSpPr>
        <p:spPr>
          <a:xfrm>
            <a:off x="517236" y="1501433"/>
            <a:ext cx="10695709" cy="923330"/>
          </a:xfrm>
          <a:prstGeom prst="rect">
            <a:avLst/>
          </a:prstGeom>
          <a:noFill/>
        </p:spPr>
        <p:txBody>
          <a:bodyPr wrap="square">
            <a:spAutoFit/>
          </a:bodyPr>
          <a:lstStyle/>
          <a:p>
            <a:r>
              <a:rPr lang="en-US"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dirty="0"/>
          </a:p>
        </p:txBody>
      </p:sp>
      <p:sp>
        <p:nvSpPr>
          <p:cNvPr id="15" name="TextBox 14">
            <a:extLst>
              <a:ext uri="{FF2B5EF4-FFF2-40B4-BE49-F238E27FC236}">
                <a16:creationId xmlns:a16="http://schemas.microsoft.com/office/drawing/2014/main" id="{99562CEC-D80A-F954-1BB5-AA1B89C0CD2F}"/>
              </a:ext>
            </a:extLst>
          </p:cNvPr>
          <p:cNvSpPr txBox="1"/>
          <p:nvPr/>
        </p:nvSpPr>
        <p:spPr>
          <a:xfrm>
            <a:off x="697237" y="2466544"/>
            <a:ext cx="10695709" cy="4247317"/>
          </a:xfrm>
          <a:prstGeom prst="rect">
            <a:avLst/>
          </a:prstGeom>
          <a:noFill/>
        </p:spPr>
        <p:txBody>
          <a:bodyPr wrap="square">
            <a:spAutoFit/>
          </a:bodyPr>
          <a:lstStyle/>
          <a:p>
            <a:pPr marL="1657350" lvl="3" indent="-285750" fontAlgn="base">
              <a:buFont typeface="Wingdings" panose="05000000000000000000" pitchFamily="2" charset="2"/>
              <a:buChar char="q"/>
            </a:pPr>
            <a:r>
              <a:rPr lang="en-US" b="1" i="0" dirty="0">
                <a:solidFill>
                  <a:srgbClr val="00B0F0"/>
                </a:solidFill>
                <a:effectLst/>
                <a:latin typeface="Fira Sans" panose="020B0503050000020004" pitchFamily="34" charset="0"/>
              </a:rPr>
              <a:t>Demand Risks: </a:t>
            </a:r>
            <a:r>
              <a:rPr lang="en-US"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Supply Risks: </a:t>
            </a:r>
            <a:r>
              <a:rPr lang="en-US"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Environmental Risks: </a:t>
            </a:r>
            <a:r>
              <a:rPr lang="en-US"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Business Risks: </a:t>
            </a:r>
            <a:r>
              <a:rPr lang="en-US"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2333206674"/>
      </p:ext>
    </p:extLst>
  </p:cSld>
  <p:clrMapOvr>
    <a:masterClrMapping/>
  </p:clrMapOvr>
  <mc:AlternateContent xmlns:mc="http://schemas.openxmlformats.org/markup-compatibility/2006" xmlns:p14="http://schemas.microsoft.com/office/powerpoint/2010/main">
    <mc:Choice Requires="p14">
      <p:transition spd="slow" p14:dur="2000" advTm="186884"/>
    </mc:Choice>
    <mc:Fallback xmlns="">
      <p:transition spd="slow" advTm="186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 calcmode="lin" valueType="num">
                                      <p:cBhvr additive="base">
                                        <p:cTn id="19"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3" end="3"/>
                                            </p:txEl>
                                          </p:spTgt>
                                        </p:tgtEl>
                                        <p:attrNameLst>
                                          <p:attrName>style.visibility</p:attrName>
                                        </p:attrNameLst>
                                      </p:cBhvr>
                                      <p:to>
                                        <p:strVal val="visible"/>
                                      </p:to>
                                    </p:set>
                                    <p:anim calcmode="lin" valueType="num">
                                      <p:cBhvr additive="base">
                                        <p:cTn id="31"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chemeClr val="bg1"/>
                </a:solidFill>
                <a:latin typeface="Fira Sans" panose="020B0503050000020004" pitchFamily="34" charset="0"/>
              </a:rPr>
              <a:t>Internal</a:t>
            </a:r>
            <a:r>
              <a:rPr lang="en-US" sz="2800" b="1" i="0" dirty="0">
                <a:solidFill>
                  <a:srgbClr val="111111"/>
                </a:solidFill>
                <a:effectLst/>
                <a:latin typeface="Fira Sans" panose="020B0503050000020004" pitchFamily="34" charset="0"/>
              </a:rPr>
              <a:t> </a:t>
            </a:r>
            <a:r>
              <a:rPr lang="en-US" sz="2800" b="1" dirty="0">
                <a:solidFill>
                  <a:schemeClr val="bg1"/>
                </a:solidFill>
                <a:latin typeface="Fira Sans" panose="020B0503050000020004" pitchFamily="34" charset="0"/>
              </a:rPr>
              <a:t>Supply</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Chain</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Risks</a:t>
            </a:r>
            <a:endParaRPr lang="en-US" sz="2800" b="1" i="0" dirty="0">
              <a:solidFill>
                <a:srgbClr val="111111"/>
              </a:solidFill>
              <a:effectLst/>
              <a:latin typeface="Fira Sans" panose="020B0503050000020004" pitchFamily="34" charset="0"/>
            </a:endParaRPr>
          </a:p>
          <a:p>
            <a:pPr algn="l" fontAlgn="base"/>
            <a:r>
              <a:rPr lang="en-US" sz="2800" b="1" i="0" dirty="0">
                <a:solidFill>
                  <a:srgbClr val="111111"/>
                </a:solidFill>
                <a:effectLst/>
                <a:latin typeface="Fira Sans" panose="020B0503050000020004" pitchFamily="34" charset="0"/>
              </a:rPr>
              <a:t> </a:t>
            </a:r>
            <a:endParaRPr lang="en-US" sz="2800" b="1" i="0" dirty="0">
              <a:solidFill>
                <a:schemeClr val="bg1"/>
              </a:solidFill>
              <a:effectLst/>
              <a:latin typeface="Fira Sans" panose="020B0503050000020004" pitchFamily="34"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727862" y="1384485"/>
            <a:ext cx="9902229" cy="4893647"/>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247024"/>
    </mc:Choice>
    <mc:Fallback xmlns="">
      <p:transition spd="slow" advTm="247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2.xml><?xml version="1.0" encoding="utf-8"?>
<p:tagLst xmlns:a="http://schemas.openxmlformats.org/drawingml/2006/main" xmlns:r="http://schemas.openxmlformats.org/officeDocument/2006/relationships" xmlns:p="http://schemas.openxmlformats.org/presentationml/2006/main">
  <p:tag name="TIMING" val="|9.2|60"/>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ags/tag4.xml><?xml version="1.0" encoding="utf-8"?>
<p:tagLst xmlns:a="http://schemas.openxmlformats.org/drawingml/2006/main" xmlns:r="http://schemas.openxmlformats.org/officeDocument/2006/relationships" xmlns:p="http://schemas.openxmlformats.org/presentationml/2006/main">
  <p:tag name="TIMING" val="|1.9|23.5"/>
</p:tagLst>
</file>

<file path=ppt/tags/tag5.xml><?xml version="1.0" encoding="utf-8"?>
<p:tagLst xmlns:a="http://schemas.openxmlformats.org/drawingml/2006/main" xmlns:r="http://schemas.openxmlformats.org/officeDocument/2006/relationships" xmlns:p="http://schemas.openxmlformats.org/presentationml/2006/main">
  <p:tag name="TIMING" val="|2.3|53.8"/>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ags/tag7.xml><?xml version="1.0" encoding="utf-8"?>
<p:tagLst xmlns:a="http://schemas.openxmlformats.org/drawingml/2006/main" xmlns:r="http://schemas.openxmlformats.org/officeDocument/2006/relationships" xmlns:p="http://schemas.openxmlformats.org/presentationml/2006/main">
  <p:tag name="TIMING" val="|2.6|88.5"/>
</p:tagLst>
</file>

<file path=ppt/tags/tag8.xml><?xml version="1.0" encoding="utf-8"?>
<p:tagLst xmlns:a="http://schemas.openxmlformats.org/drawingml/2006/main" xmlns:r="http://schemas.openxmlformats.org/officeDocument/2006/relationships" xmlns:p="http://schemas.openxmlformats.org/presentationml/2006/main">
  <p:tag name="TIMING" val="|2.1|117.3"/>
</p:tagLst>
</file>

<file path=ppt/tags/tag9.xml><?xml version="1.0" encoding="utf-8"?>
<p:tagLst xmlns:a="http://schemas.openxmlformats.org/drawingml/2006/main" xmlns:r="http://schemas.openxmlformats.org/officeDocument/2006/relationships" xmlns:p="http://schemas.openxmlformats.org/presentationml/2006/main">
  <p:tag name="TIMING" val="|1.1|68.8"/>
</p:tagLst>
</file>

<file path=ppt/tags/tag10.xml><?xml version="1.0" encoding="utf-8"?>
<p:tagLst xmlns:a="http://schemas.openxmlformats.org/drawingml/2006/main" xmlns:r="http://schemas.openxmlformats.org/officeDocument/2006/relationships" xmlns:p="http://schemas.openxmlformats.org/presentationml/2006/main">
  <p:tag name="TIMING" val="|2.3|106.3|96.6"/>
</p:tagLst>
</file>

<file path=ppt/tags/tag11.xml><?xml version="1.0" encoding="utf-8"?>
<p:tagLst xmlns:a="http://schemas.openxmlformats.org/drawingml/2006/main" xmlns:r="http://schemas.openxmlformats.org/officeDocument/2006/relationships" xmlns:p="http://schemas.openxmlformats.org/presentationml/2006/main">
  <p:tag name="TIMING" val="|3.7|6.4"/>
</p:tagLst>
</file>

<file path=ppt/tags/tag12.xml><?xml version="1.0" encoding="utf-8"?>
<p:tagLst xmlns:a="http://schemas.openxmlformats.org/drawingml/2006/main" xmlns:r="http://schemas.openxmlformats.org/officeDocument/2006/relationships" xmlns:p="http://schemas.openxmlformats.org/presentationml/2006/main">
  <p:tag name="TIMING" val="|1.9|27|41.7"/>
</p:tagLst>
</file>

<file path=ppt/tags/tag13.xml><?xml version="1.0" encoding="utf-8"?>
<p:tagLst xmlns:a="http://schemas.openxmlformats.org/drawingml/2006/main" xmlns:r="http://schemas.openxmlformats.org/officeDocument/2006/relationships" xmlns:p="http://schemas.openxmlformats.org/presentationml/2006/main">
  <p:tag name="TIMING" val="|3"/>
</p:tagLst>
</file>

<file path=ppt/tags/tag14.xml><?xml version="1.0" encoding="utf-8"?>
<p:tagLst xmlns:a="http://schemas.openxmlformats.org/drawingml/2006/main" xmlns:r="http://schemas.openxmlformats.org/officeDocument/2006/relationships" xmlns:p="http://schemas.openxmlformats.org/presentationml/2006/main">
  <p:tag name="TIMING" val="|22.5|18.6|34.9|2.1"/>
</p:tagLst>
</file>

<file path=ppt/tags/tag15.xml><?xml version="1.0" encoding="utf-8"?>
<p:tagLst xmlns:a="http://schemas.openxmlformats.org/drawingml/2006/main" xmlns:r="http://schemas.openxmlformats.org/officeDocument/2006/relationships" xmlns:p="http://schemas.openxmlformats.org/presentationml/2006/main">
  <p:tag name="TIMING" val="|5.6"/>
</p:tagLst>
</file>

<file path=ppt/tags/tag16.xml><?xml version="1.0" encoding="utf-8"?>
<p:tagLst xmlns:a="http://schemas.openxmlformats.org/drawingml/2006/main" xmlns:r="http://schemas.openxmlformats.org/officeDocument/2006/relationships" xmlns:p="http://schemas.openxmlformats.org/presentationml/2006/main">
  <p:tag name="TIMING" val="|5.1|14"/>
</p:tagLst>
</file>

<file path=ppt/tags/tag17.xml><?xml version="1.0" encoding="utf-8"?>
<p:tagLst xmlns:a="http://schemas.openxmlformats.org/drawingml/2006/main" xmlns:r="http://schemas.openxmlformats.org/officeDocument/2006/relationships" xmlns:p="http://schemas.openxmlformats.org/presentationml/2006/main">
  <p:tag name="TIMING" val="|10.2|31.4|39.2"/>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9|10.2|21.6|8.5|64.9"/>
</p:tagLst>
</file>

<file path=ppt/tags/tag20.xml><?xml version="1.0" encoding="utf-8"?>
<p:tagLst xmlns:a="http://schemas.openxmlformats.org/drawingml/2006/main" xmlns:r="http://schemas.openxmlformats.org/officeDocument/2006/relationships" xmlns:p="http://schemas.openxmlformats.org/presentationml/2006/main">
  <p:tag name="TIMING" val="|4.2"/>
</p:tagLst>
</file>

<file path=ppt/tags/tag21.xml><?xml version="1.0" encoding="utf-8"?>
<p:tagLst xmlns:a="http://schemas.openxmlformats.org/drawingml/2006/main" xmlns:r="http://schemas.openxmlformats.org/officeDocument/2006/relationships" xmlns:p="http://schemas.openxmlformats.org/presentationml/2006/main">
  <p:tag name="TIMING" val="|8|34.1|21.5|27.3|11.1|38.8|20.2"/>
</p:tagLst>
</file>

<file path=ppt/tags/tag22.xml><?xml version="1.0" encoding="utf-8"?>
<p:tagLst xmlns:a="http://schemas.openxmlformats.org/drawingml/2006/main" xmlns:r="http://schemas.openxmlformats.org/officeDocument/2006/relationships" xmlns:p="http://schemas.openxmlformats.org/presentationml/2006/main">
  <p:tag name="TIMING" val="|1.3"/>
</p:tagLst>
</file>

<file path=ppt/tags/tag23.xml><?xml version="1.0" encoding="utf-8"?>
<p:tagLst xmlns:a="http://schemas.openxmlformats.org/drawingml/2006/main" xmlns:r="http://schemas.openxmlformats.org/officeDocument/2006/relationships" xmlns:p="http://schemas.openxmlformats.org/presentationml/2006/main">
  <p:tag name="TIMING" val="|9.5|56.7"/>
</p:tagLst>
</file>

<file path=ppt/tags/tag24.xml><?xml version="1.0" encoding="utf-8"?>
<p:tagLst xmlns:a="http://schemas.openxmlformats.org/drawingml/2006/main" xmlns:r="http://schemas.openxmlformats.org/officeDocument/2006/relationships" xmlns:p="http://schemas.openxmlformats.org/presentationml/2006/main">
  <p:tag name="TIMING" val="|5.1|17.8|40.1|43.3|18.2"/>
</p:tagLst>
</file>

<file path=ppt/tags/tag25.xml><?xml version="1.0" encoding="utf-8"?>
<p:tagLst xmlns:a="http://schemas.openxmlformats.org/drawingml/2006/main" xmlns:r="http://schemas.openxmlformats.org/officeDocument/2006/relationships" xmlns:p="http://schemas.openxmlformats.org/presentationml/2006/main">
  <p:tag name="TIMING" val="|1.5|34.8|36.5|35.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2912</Words>
  <Application>Microsoft Office PowerPoint</Application>
  <PresentationFormat>Widescreen</PresentationFormat>
  <Paragraphs>363</Paragraphs>
  <Slides>34</Slides>
  <Notes>0</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34</vt:i4>
      </vt:variant>
    </vt:vector>
  </HeadingPairs>
  <TitlesOfParts>
    <vt:vector size="52" baseType="lpstr">
      <vt:lpstr>Arial</vt:lpstr>
      <vt:lpstr>Arial Narrow</vt:lpstr>
      <vt:lpstr>BdjrfwCjqfnwFjtcybAdvGTIMES-R</vt:lpstr>
      <vt:lpstr>Calibri</vt:lpstr>
      <vt:lpstr>Calibri Light</vt:lpstr>
      <vt:lpstr>Cambria,Bold</vt:lpstr>
      <vt:lpstr>Fira Sans</vt:lpstr>
      <vt:lpstr>GpjhsgCvqdsrPtcxlnAdvTT5ada87cc</vt:lpstr>
      <vt:lpstr>Lato</vt:lpstr>
      <vt:lpstr>Monotype Sorts</vt:lpstr>
      <vt:lpstr>Muli</vt:lpstr>
      <vt:lpstr>Open Sans</vt:lpstr>
      <vt:lpstr>Runda-Medium</vt:lpstr>
      <vt:lpstr>Runda-Normal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Ramy Muhamed ElBadry</cp:lastModifiedBy>
  <cp:revision>2</cp:revision>
  <dcterms:created xsi:type="dcterms:W3CDTF">2022-05-27T14:12:29Z</dcterms:created>
  <dcterms:modified xsi:type="dcterms:W3CDTF">2022-05-27T20:34:07Z</dcterms:modified>
</cp:coreProperties>
</file>