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slides/slide49.xml" ContentType="application/vnd.openxmlformats-officedocument.presentationml.slide+xml"/>
  <Override PartName="/ppt/presentation.xml" ContentType="application/vnd.openxmlformats-officedocument.presentationml.presentation.main+xml"/>
  <Override PartName="/ppt/slides/slide48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40.xml" ContentType="application/vnd.openxmlformats-officedocument.presentationml.slide+xml"/>
  <Override PartName="/ppt/slides/slide39.xml" ContentType="application/vnd.openxmlformats-officedocument.presentationml.slide+xml"/>
  <Override PartName="/ppt/slides/slide38.xml" ContentType="application/vnd.openxmlformats-officedocument.presentationml.slide+xml"/>
  <Override PartName="/ppt/slides/slide37.xml" ContentType="application/vnd.openxmlformats-officedocument.presentationml.slide+xml"/>
  <Override PartName="/ppt/slides/slide36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2.xml" ContentType="application/vnd.openxmlformats-officedocument.presentationml.slide+xml"/>
  <Override PartName="/ppt/slides/slide44.xml" ContentType="application/vnd.openxmlformats-officedocument.presentationml.slide+xml"/>
  <Override PartName="/ppt/slides/slide32.xml" ContentType="application/vnd.openxmlformats-officedocument.presentationml.slide+xml"/>
  <Override PartName="/ppt/slides/slide47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7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6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customXml/itemProps2.xml" ContentType="application/vnd.openxmlformats-officedocument.customXml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3"/>
  </p:sldMasterIdLst>
  <p:notesMasterIdLst>
    <p:notesMasterId r:id="rId53"/>
  </p:notesMasterIdLst>
  <p:sldIdLst>
    <p:sldId id="698" r:id="rId4"/>
    <p:sldId id="268" r:id="rId5"/>
    <p:sldId id="651" r:id="rId6"/>
    <p:sldId id="487" r:id="rId7"/>
    <p:sldId id="652" r:id="rId8"/>
    <p:sldId id="691" r:id="rId9"/>
    <p:sldId id="654" r:id="rId10"/>
    <p:sldId id="655" r:id="rId11"/>
    <p:sldId id="660" r:id="rId12"/>
    <p:sldId id="661" r:id="rId13"/>
    <p:sldId id="662" r:id="rId14"/>
    <p:sldId id="656" r:id="rId15"/>
    <p:sldId id="657" r:id="rId16"/>
    <p:sldId id="658" r:id="rId17"/>
    <p:sldId id="663" r:id="rId18"/>
    <p:sldId id="692" r:id="rId19"/>
    <p:sldId id="693" r:id="rId20"/>
    <p:sldId id="659" r:id="rId21"/>
    <p:sldId id="664" r:id="rId22"/>
    <p:sldId id="694" r:id="rId23"/>
    <p:sldId id="665" r:id="rId24"/>
    <p:sldId id="666" r:id="rId25"/>
    <p:sldId id="667" r:id="rId26"/>
    <p:sldId id="668" r:id="rId27"/>
    <p:sldId id="669" r:id="rId28"/>
    <p:sldId id="670" r:id="rId29"/>
    <p:sldId id="672" r:id="rId30"/>
    <p:sldId id="671" r:id="rId31"/>
    <p:sldId id="673" r:id="rId32"/>
    <p:sldId id="674" r:id="rId33"/>
    <p:sldId id="675" r:id="rId34"/>
    <p:sldId id="676" r:id="rId35"/>
    <p:sldId id="677" r:id="rId36"/>
    <p:sldId id="678" r:id="rId37"/>
    <p:sldId id="679" r:id="rId38"/>
    <p:sldId id="680" r:id="rId39"/>
    <p:sldId id="681" r:id="rId40"/>
    <p:sldId id="682" r:id="rId41"/>
    <p:sldId id="683" r:id="rId42"/>
    <p:sldId id="684" r:id="rId43"/>
    <p:sldId id="685" r:id="rId44"/>
    <p:sldId id="686" r:id="rId45"/>
    <p:sldId id="687" r:id="rId46"/>
    <p:sldId id="688" r:id="rId47"/>
    <p:sldId id="695" r:id="rId48"/>
    <p:sldId id="696" r:id="rId49"/>
    <p:sldId id="697" r:id="rId50"/>
    <p:sldId id="690" r:id="rId51"/>
    <p:sldId id="68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83" autoAdjust="0"/>
    <p:restoredTop sz="80090" autoAdjust="0"/>
  </p:normalViewPr>
  <p:slideViewPr>
    <p:cSldViewPr snapToGrid="0">
      <p:cViewPr varScale="1">
        <p:scale>
          <a:sx n="91" d="100"/>
          <a:sy n="91" d="100"/>
        </p:scale>
        <p:origin x="1416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notesMaster" Target="notesMasters/notesMaster1.xml"/><Relationship Id="rId58" Type="http://schemas.openxmlformats.org/officeDocument/2006/relationships/customXml" Target="../customXml/item3.xml"/><Relationship Id="rId5" Type="http://schemas.openxmlformats.org/officeDocument/2006/relationships/slide" Target="slides/slide2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tableStyles" Target="tableStyles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34210C7-725C-0ADB-6E0B-414AD92072A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8BFE201-E403-5AA1-2491-FEEC3F13F25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D33F8B98-94F3-4193-A637-B638294B041A}" type="datetimeFigureOut">
              <a:rPr lang="en-US"/>
              <a:pPr>
                <a:defRPr/>
              </a:pPr>
              <a:t>10/2/25</a:t>
            </a:fld>
            <a:endParaRPr 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843C072D-1FFE-D050-B05A-67E53AFF4AD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62AD75E9-9901-8D6A-5BB2-DF650FCAF0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B67D57C-FA87-24D4-16B6-7D516219EB1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474024-E0AF-9189-58D2-C0C9B8526E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0CFB642-6CD0-4AFB-B628-3C28DD8F1FC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8832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7092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70A73-4BAE-443F-9BDD-32D50BB49839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6060003-DA91-4EB5-94C4-41C6DCC8726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4810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853D781-BA47-43E6-A5BB-FBFAE9EC1B84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C5B44AF-89FE-4842-AE16-1F8F5AD7AA6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560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24C4515-1F57-4E0C-A297-58C77C04886C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2490F1-B1FC-4294-88FC-76BF595B8E9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90882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059592-A15B-4BFB-8271-113A6013DEE2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6E532F-6AAA-4629-A609-22A4A227F95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83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D3D63A-890D-4F9E-8104-32CEB82F68CC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AD6BE9-2F59-403A-8F83-72EF93A1979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523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F4577E-320E-450A-BD94-A6BB63CC64C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40126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804AAF-6152-4E1C-8912-67086E5DC72F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C2D6A6-0AB6-4A34-8CEA-C3D7BF2EBFE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3326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E07EA14-D766-4432-B60D-B94AC329E19D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0CB0EF-5530-4E60-B27B-ADD4853B537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79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522E95C-25DB-46AD-81E5-E1493010BC1F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046F6F-E42D-4B7B-ADBB-D4D5BEDBACB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735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066DC4-6009-4709-9AA5-B695C1F8498F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94988D-0265-4A3E-959D-9914A9ED760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42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A3FFCC-07AD-4087-A29D-47D0012E1D02}" type="datetimeFigureOut">
              <a:rPr lang="en-US" smtClean="0"/>
              <a:pPr>
                <a:defRPr/>
              </a:pPr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E063C39-77FA-4A24-9994-6C9D48AF60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35186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639843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44082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7649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900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010721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009002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606046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938BC77-4E98-4643-89BE-DBC45A493270}"/>
              </a:ext>
            </a:extLst>
          </p:cNvPr>
          <p:cNvSpPr txBox="1"/>
          <p:nvPr userDrawn="1"/>
        </p:nvSpPr>
        <p:spPr>
          <a:xfrm>
            <a:off x="8737600" y="63119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DB95EB2-8ADB-424F-88DD-3E8CF92F0C2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0045700" y="294449"/>
            <a:ext cx="1570801" cy="7334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40349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  <p:sldLayoutId id="2147483719" r:id="rId18"/>
    <p:sldLayoutId id="2147483667" r:id="rId1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51150" y="4417963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9269" y="2006808"/>
            <a:ext cx="571525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Network and Network Security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2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26301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FNT625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Cybersecurity Concepts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2536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02750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dirty="0">
                <a:latin typeface="Alexandria" charset="0"/>
                <a:ea typeface="+mn-ea"/>
                <a:cs typeface="+mn-cs"/>
              </a:rPr>
              <a:t>Learning Goals</a:t>
            </a:r>
            <a:endParaRPr lang="en-US" altLang="en-US" dirty="0">
              <a:latin typeface="Alexandria" charset="0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4393"/>
            <a:ext cx="10515600" cy="4332849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br>
              <a:rPr lang="en-US" dirty="0"/>
            </a:br>
            <a:r>
              <a:rPr lang="en-US" dirty="0">
                <a:latin typeface="Alexandria" charset="0"/>
              </a:rPr>
              <a:t>By the end of this lecture, you will be able to:</a:t>
            </a:r>
          </a:p>
          <a:p>
            <a:r>
              <a:rPr lang="en-US" dirty="0">
                <a:latin typeface="Alexandria" charset="0"/>
              </a:rPr>
              <a:t>Define what a network is and why it matters in fintech.</a:t>
            </a:r>
          </a:p>
          <a:p>
            <a:r>
              <a:rPr lang="en-US" dirty="0">
                <a:latin typeface="Alexandria" charset="0"/>
              </a:rPr>
              <a:t>Explain OSI and TCP/IP communication models.</a:t>
            </a:r>
          </a:p>
          <a:p>
            <a:r>
              <a:rPr lang="en-US" dirty="0">
                <a:latin typeface="Alexandria" charset="0"/>
              </a:rPr>
              <a:t>Identify key devices and protocols.</a:t>
            </a:r>
          </a:p>
          <a:p>
            <a:r>
              <a:rPr lang="en-US" dirty="0">
                <a:latin typeface="Alexandria" charset="0"/>
              </a:rPr>
              <a:t>Recognize common network threats.</a:t>
            </a:r>
          </a:p>
          <a:p>
            <a:r>
              <a:rPr lang="en-US" dirty="0">
                <a:latin typeface="Alexandria" charset="0"/>
              </a:rPr>
              <a:t>Apply network defenses and best practices.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702750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dirty="0">
                <a:latin typeface="Alexandria" charset="0"/>
                <a:ea typeface="+mn-ea"/>
                <a:cs typeface="+mn-cs"/>
              </a:rPr>
              <a:t>What is a Computer Network? </a:t>
            </a:r>
            <a:endParaRPr lang="en-US" altLang="en-US" dirty="0">
              <a:latin typeface="Alexandria" charset="0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2867"/>
            <a:ext cx="10515600" cy="4557933"/>
          </a:xfrm>
        </p:spPr>
        <p:txBody>
          <a:bodyPr rtlCol="0"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US" dirty="0">
                <a:latin typeface="Alexandria" charset="0"/>
              </a:rPr>
              <a:t>A </a:t>
            </a:r>
            <a:r>
              <a:rPr lang="en-US" b="1" dirty="0">
                <a:latin typeface="Alexandria" charset="0"/>
              </a:rPr>
              <a:t>computer network </a:t>
            </a:r>
            <a:r>
              <a:rPr lang="en-US" dirty="0">
                <a:latin typeface="Alexandria" charset="0"/>
              </a:rPr>
              <a:t>is a group of two or more devices (computers, servers, smartphones, printers, etc.) that are connected to share information and resources.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b="1" dirty="0">
                <a:latin typeface="Alexandria" charset="0"/>
              </a:rPr>
              <a:t>Why it matters?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Networks are the foundation of modern communication—enabling email, online shopping, streaming, banking, and cloud services. Without networks, devices would work in isolation.</a:t>
            </a:r>
          </a:p>
          <a:p>
            <a:pPr marL="0" indent="0">
              <a:lnSpc>
                <a:spcPct val="11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  <a:br>
              <a:rPr lang="en-US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-At home, your laptop, smart TV, and phone connect to the same Wi-Fi router so you can stream movies, share files, or print documents wirelessly.</a:t>
            </a:r>
          </a:p>
        </p:txBody>
      </p:sp>
    </p:spTree>
    <p:extLst>
      <p:ext uri="{BB962C8B-B14F-4D97-AF65-F5344CB8AC3E}">
        <p14:creationId xmlns:p14="http://schemas.microsoft.com/office/powerpoint/2010/main" val="19581432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Why Networks Matter in Fintech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Enable payments, trading, and online banking.</a:t>
            </a:r>
          </a:p>
          <a:p>
            <a:r>
              <a:rPr lang="en-US" dirty="0">
                <a:latin typeface="Alexandria" charset="0"/>
              </a:rPr>
              <a:t>Without secure networks, financial systems are exposed to fraud.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-Mobile wallets depend on secure internet connectivity.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-Bank ATMs connect to central servers over a secure network to verify balances and approve withdrawals in real time.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258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LAN (Local Area Network):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Connects computers within a small area (office, home, or single building).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 1: A bank branch network connecting staff computers.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 2: Home Wi-Fi router connecting laptop and phone.</a:t>
            </a:r>
          </a:p>
          <a:p>
            <a:pPr marL="0" indent="0">
              <a:buNone/>
            </a:pP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Metropolitan Area Network (MAN)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Between LAN and WAN, there is also MAN (Metropolitan Area Network), which covers city-wide networks, such as linking government offices across a city. </a:t>
            </a:r>
          </a:p>
          <a:p>
            <a:pPr>
              <a:buFont typeface="Wingdings" pitchFamily="2" charset="2"/>
              <a:buChar char="v"/>
            </a:pPr>
            <a:r>
              <a:rPr lang="en-US" dirty="0">
                <a:latin typeface="Alexandria" charset="0"/>
              </a:rPr>
              <a:t>It’s less common in fintech, but useful to know.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078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Wide Area Network (WAN)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A network that connects multiple LANs across large distances, often using public infrastructure like the internet.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Key Features: Covers cities, countries, or even continents; usually slower and more expensive than LANs.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global bank uses a WAN to link its offices in New York, London, and Tokyo for secure data exchange.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university connects different campuses in different cities using a WAN.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88579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64086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  <a:ea typeface="+mn-ea"/>
                <a:cs typeface="+mn-cs"/>
              </a:rPr>
              <a:t>Types of Networks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0160"/>
            <a:ext cx="10740683" cy="5373857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en-US" sz="2400" b="1" dirty="0">
                <a:latin typeface="Alexandria" charset="0"/>
              </a:rPr>
              <a:t>Internet</a:t>
            </a:r>
          </a:p>
          <a:p>
            <a:pPr marL="0" indent="0">
              <a:buNone/>
            </a:pPr>
            <a:r>
              <a:rPr lang="en-US" sz="2000" dirty="0">
                <a:latin typeface="Alexandria" charset="0"/>
              </a:rPr>
              <a:t>The Internet is the largest network in the world, connecting millions of LANs and WANs together.</a:t>
            </a:r>
          </a:p>
          <a:p>
            <a:r>
              <a:rPr lang="en-US" sz="2000" dirty="0">
                <a:latin typeface="Alexandria" charset="0"/>
              </a:rPr>
              <a:t>It is the backbone of global communication and the digital economy.</a:t>
            </a:r>
          </a:p>
          <a:p>
            <a:r>
              <a:rPr lang="en-US" sz="2000" dirty="0">
                <a:latin typeface="Alexandria" charset="0"/>
              </a:rPr>
              <a:t>Without the Internet, e-commerce, global trading, and international payments would not be possible.</a:t>
            </a:r>
          </a:p>
          <a:p>
            <a:r>
              <a:rPr lang="en-US" sz="2000" dirty="0">
                <a:latin typeface="Alexandria" charset="0"/>
              </a:rPr>
              <a:t>It allows access to information, services, and communication between people and organizations anywhere.</a:t>
            </a:r>
            <a:endParaRPr lang="ar-SA" sz="2000" dirty="0">
              <a:latin typeface="Alexandria" charset="0"/>
            </a:endParaRPr>
          </a:p>
          <a:p>
            <a:pPr marL="0" indent="0">
              <a:buNone/>
            </a:pPr>
            <a:r>
              <a:rPr lang="en-US" sz="2000" dirty="0">
                <a:latin typeface="Alexandria" charset="0"/>
              </a:rPr>
              <a:t>Examples:</a:t>
            </a:r>
          </a:p>
          <a:p>
            <a:r>
              <a:rPr lang="en-US" sz="2000" dirty="0">
                <a:latin typeface="Alexandria" charset="0"/>
              </a:rPr>
              <a:t>PayPal: Uses the Internet to securely process financial transactions between different countries.</a:t>
            </a:r>
          </a:p>
          <a:p>
            <a:r>
              <a:rPr lang="en-US" sz="2000" dirty="0">
                <a:latin typeface="Alexandria" charset="0"/>
              </a:rPr>
              <a:t>Video Calls (Zoom, WhatsApp): Connect people from different continents in real time with audio and video.</a:t>
            </a:r>
          </a:p>
          <a:p>
            <a:r>
              <a:rPr lang="en-US" sz="2000" dirty="0">
                <a:latin typeface="Alexandria" charset="0"/>
              </a:rPr>
              <a:t>E-commerce (Amazon, eBay): Relies on the Internet to display products, receive orders, and process payments.</a:t>
            </a:r>
          </a:p>
          <a:p>
            <a:r>
              <a:rPr lang="en-US" sz="2000" dirty="0">
                <a:latin typeface="Alexandria" charset="0"/>
              </a:rPr>
              <a:t>E-Government Services: Paying bills or applying for official documents online instead of visiting offices.</a:t>
            </a:r>
          </a:p>
        </p:txBody>
      </p:sp>
    </p:spTree>
    <p:extLst>
      <p:ext uri="{BB962C8B-B14F-4D97-AF65-F5344CB8AC3E}">
        <p14:creationId xmlns:p14="http://schemas.microsoft.com/office/powerpoint/2010/main" val="16400716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r>
              <a:rPr lang="en-US" dirty="0">
                <a:latin typeface="Alexandria" charset="0"/>
              </a:rPr>
              <a:t>The physical or logical structure of how devices are arranged in a network.</a:t>
            </a:r>
          </a:p>
          <a:p>
            <a:r>
              <a:rPr lang="en-US" dirty="0">
                <a:latin typeface="Alexandria" charset="0"/>
              </a:rPr>
              <a:t>Topology affects performance of a network, it influences speed, reliability, cost, and security</a:t>
            </a:r>
          </a:p>
        </p:txBody>
      </p:sp>
    </p:spTree>
    <p:extLst>
      <p:ext uri="{BB962C8B-B14F-4D97-AF65-F5344CB8AC3E}">
        <p14:creationId xmlns:p14="http://schemas.microsoft.com/office/powerpoint/2010/main" val="25886457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1. Star Topology</a:t>
            </a:r>
          </a:p>
          <a:p>
            <a:r>
              <a:rPr lang="en-US" dirty="0">
                <a:latin typeface="Alexandria" charset="0"/>
              </a:rPr>
              <a:t>All devices connect to a central hub or switch.</a:t>
            </a:r>
          </a:p>
          <a:p>
            <a:r>
              <a:rPr lang="en-US" dirty="0">
                <a:latin typeface="Alexandria" charset="0"/>
              </a:rPr>
              <a:t>Easy to manage, but if the hub fails, the whole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network stops.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-A bank branch connects all teller computers to one central server.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 Home Wi-Fi router connects laptops, phones, and smart TVs.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1AD4511-4927-3E4E-9043-5F804B2093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3685" y="1519311"/>
            <a:ext cx="3147574" cy="3147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24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2. Bus Topology</a:t>
            </a:r>
          </a:p>
          <a:p>
            <a:r>
              <a:rPr lang="en-US" dirty="0">
                <a:latin typeface="Alexandria" charset="0"/>
              </a:rPr>
              <a:t>All devices share a single communication line (a “backbone”).</a:t>
            </a:r>
          </a:p>
          <a:p>
            <a:r>
              <a:rPr lang="en-US" dirty="0">
                <a:latin typeface="Alexandria" charset="0"/>
              </a:rPr>
              <a:t>Cheap but vulnerable: if the backbone fails, the network goes down.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-Rare in banks today, but older branches sometimes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 used it for cost savings.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-Early home networks with one coaxial cable.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4F0A1B5-5C62-A445-A2CC-7FC81FD4FD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10600" y="3426556"/>
            <a:ext cx="2743200" cy="295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7192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Network Topologies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3. Mesh Topology</a:t>
            </a:r>
          </a:p>
          <a:p>
            <a:r>
              <a:rPr lang="en-US" dirty="0">
                <a:latin typeface="Alexandria" charset="0"/>
              </a:rPr>
              <a:t>Devices are interconnected (many-to-many links).</a:t>
            </a:r>
          </a:p>
          <a:p>
            <a:r>
              <a:rPr lang="en-US" dirty="0">
                <a:latin typeface="Alexandria" charset="0"/>
              </a:rPr>
              <a:t>Very reliable, but costly to set up.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-Data centers or stock exchanges use mesh for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redundancy.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-Some smart home systems (IoT) use mesh so devices relay signals to each other.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827922-C6D9-FE4C-AD3E-28E1C26CDD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36501" y="1661991"/>
            <a:ext cx="3152287" cy="315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8385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>
              <a:spcBef>
                <a:spcPts val="1000"/>
              </a:spcBef>
            </a:pPr>
            <a:r>
              <a:rPr lang="en-US" sz="4000" dirty="0">
                <a:latin typeface="Alexandria" charset="0"/>
                <a:ea typeface="+mn-ea"/>
                <a:cs typeface="+mn-cs"/>
              </a:rPr>
              <a:t>Data in Transit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r>
              <a:rPr lang="en-US" dirty="0"/>
              <a:t>Information sent across a network is broken into small units called </a:t>
            </a:r>
            <a:r>
              <a:rPr lang="en-US" b="1" dirty="0"/>
              <a:t>packets</a:t>
            </a:r>
            <a:r>
              <a:rPr lang="en-US" dirty="0"/>
              <a:t>.</a:t>
            </a:r>
          </a:p>
          <a:p>
            <a:r>
              <a:rPr lang="en-US" dirty="0"/>
              <a:t>Understanding packets helps in analyzing and securing data transfer.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dirty="0"/>
              <a:t>Example: </a:t>
            </a:r>
          </a:p>
          <a:p>
            <a:pPr marL="0" indent="0">
              <a:buNone/>
            </a:pPr>
            <a:r>
              <a:rPr lang="en-US" dirty="0"/>
              <a:t>-A stock order is divided into packets </a:t>
            </a:r>
          </a:p>
          <a:p>
            <a:pPr marL="0" indent="0">
              <a:buNone/>
            </a:pPr>
            <a:r>
              <a:rPr lang="en-US" dirty="0"/>
              <a:t>before it reaches the trading server.</a:t>
            </a:r>
            <a:endParaRPr lang="en-US" b="1" dirty="0"/>
          </a:p>
          <a:p>
            <a:pPr marL="0" indent="0">
              <a:buNone/>
            </a:pPr>
            <a:r>
              <a:rPr lang="en-US" b="1" dirty="0"/>
              <a:t>-</a:t>
            </a:r>
            <a:r>
              <a:rPr lang="en-US" dirty="0"/>
              <a:t>Streaming a movie means thousands of</a:t>
            </a:r>
          </a:p>
          <a:p>
            <a:pPr marL="0" indent="0">
              <a:buNone/>
            </a:pPr>
            <a:r>
              <a:rPr lang="en-US" dirty="0"/>
              <a:t>small packets arriving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0CD729E-A577-9F47-9C1A-8F8500C747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93169" y="3238134"/>
            <a:ext cx="5298830" cy="2961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1113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Key Terms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Bandwidth: </a:t>
            </a:r>
            <a:r>
              <a:rPr lang="en-US" dirty="0">
                <a:latin typeface="Alexandria" charset="0"/>
              </a:rPr>
              <a:t>Maximum data capacity of a connection.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Latency:</a:t>
            </a:r>
            <a:r>
              <a:rPr lang="en-US" dirty="0">
                <a:latin typeface="Alexandria" charset="0"/>
              </a:rPr>
              <a:t> Delay in sending/receiving data.</a:t>
            </a:r>
          </a:p>
          <a:p>
            <a:r>
              <a:rPr lang="en-US" dirty="0">
                <a:latin typeface="Alexandria" charset="0"/>
              </a:rPr>
              <a:t>Low latency and high bandwidth are critical for real-time fintech operations.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-High-frequency trading firms need ultra-low latency to execute trades.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-Online gaming suffers lag if latency is high.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79195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OSI Model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1895"/>
            <a:ext cx="8563903" cy="4178740"/>
          </a:xfrm>
        </p:spPr>
        <p:txBody>
          <a:bodyPr rtlCol="0">
            <a:normAutofit/>
          </a:bodyPr>
          <a:lstStyle/>
          <a:p>
            <a:r>
              <a:rPr lang="en-US" sz="2600" dirty="0">
                <a:latin typeface="Alexandria" charset="0"/>
              </a:rPr>
              <a:t>A 7-layer model describing how data moves through a network.</a:t>
            </a:r>
          </a:p>
          <a:p>
            <a:r>
              <a:rPr lang="en-US" sz="2600" dirty="0">
                <a:latin typeface="Alexandria" charset="0"/>
              </a:rPr>
              <a:t>Provides a standard way to design and troubleshoot networks.</a:t>
            </a:r>
          </a:p>
          <a:p>
            <a:pPr marL="0" indent="0">
              <a:buNone/>
            </a:pPr>
            <a:endParaRPr lang="en-US" sz="2600" dirty="0">
              <a:latin typeface="Alexandria" charset="0"/>
            </a:endParaRPr>
          </a:p>
          <a:p>
            <a:pPr marL="0" indent="0">
              <a:buNone/>
            </a:pPr>
            <a:r>
              <a:rPr lang="en-US" sz="26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2600" dirty="0">
                <a:latin typeface="Alexandria" charset="0"/>
              </a:rPr>
              <a:t>-An online banking request passes through OSI layers to </a:t>
            </a:r>
            <a:r>
              <a:rPr lang="en-US" sz="2600">
                <a:latin typeface="Alexandria" charset="0"/>
              </a:rPr>
              <a:t>ensure secure </a:t>
            </a:r>
            <a:r>
              <a:rPr lang="en-US" sz="2600" dirty="0">
                <a:latin typeface="Alexandria" charset="0"/>
              </a:rPr>
              <a:t>delivery.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4B53D2-2F19-FF42-ABB2-A537DD0DB6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0800" y="587009"/>
            <a:ext cx="2874303" cy="572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74033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1.Application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10000"/>
          </a:bodyPr>
          <a:lstStyle/>
          <a:p>
            <a:r>
              <a:rPr lang="en-US" dirty="0">
                <a:latin typeface="Alexandria" charset="0"/>
              </a:rPr>
              <a:t>The closest layer to the end-user. It provides network services directly to applications (like web browsers, email clients).</a:t>
            </a:r>
            <a:br>
              <a:rPr lang="en-US" dirty="0">
                <a:latin typeface="Alexandria" charset="0"/>
              </a:rPr>
            </a:br>
            <a:endParaRPr lang="en-US" dirty="0">
              <a:latin typeface="Alexandria" charset="0"/>
            </a:endParaRPr>
          </a:p>
          <a:p>
            <a:r>
              <a:rPr lang="en-US" dirty="0">
                <a:latin typeface="Alexandria" charset="0"/>
              </a:rPr>
              <a:t>Functions: User interfaces, communication protocols, resource sharing.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When you open Gmail and send an email, Gmail uses SMTP (protocol at this layer).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Other protocols: HTTP/HTTPS (web), FTP (file transfer), DNS (domain name lookup).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9062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2.Presentation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lnSpcReduction="10000"/>
          </a:bodyPr>
          <a:lstStyle/>
          <a:p>
            <a:r>
              <a:rPr lang="en-US" dirty="0">
                <a:latin typeface="Alexandria" charset="0"/>
              </a:rPr>
              <a:t>Translates, formats, compresses, or encrypts the data so both sender and receiver understand it.</a:t>
            </a:r>
          </a:p>
          <a:p>
            <a:r>
              <a:rPr lang="en-US" dirty="0">
                <a:latin typeface="Alexandria" charset="0"/>
              </a:rPr>
              <a:t>Functions: Data encoding, encryption/decryption, compression.</a:t>
            </a:r>
          </a:p>
          <a:p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-Email text is encoded in UTF-8 so it looks the same on any device.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-If you send a PDF as an attachment, it might be compressed into a ZIP file.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-For secure emails, data is encrypted using SSL/TLS.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0138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3.Session Layer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20000"/>
          </a:bodyPr>
          <a:lstStyle/>
          <a:p>
            <a:r>
              <a:rPr lang="en-US" dirty="0">
                <a:latin typeface="Alexandria" charset="0"/>
              </a:rPr>
              <a:t>Manages and controls the dialog (session) between two devices. It keeps connections alive and synchronizes communication.</a:t>
            </a:r>
          </a:p>
          <a:p>
            <a:r>
              <a:rPr lang="en-US" dirty="0">
                <a:latin typeface="Alexandria" charset="0"/>
              </a:rPr>
              <a:t>Functions: Establish, maintain, and terminate sessions.</a:t>
            </a:r>
            <a:br>
              <a:rPr lang="en-US" dirty="0">
                <a:latin typeface="Alexandria" charset="0"/>
              </a:rPr>
            </a:b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-When you log in to Gmail, a session is created between your device and the server.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-If the connection drops, the session layer can re-establish it without you logging in again.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-Video calls (Zoom/Teams) rely on session management to keep streams continuous.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07940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4.Transport &amp;  5.Network 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852"/>
            <a:ext cx="10515600" cy="4768948"/>
          </a:xfrm>
        </p:spPr>
        <p:txBody>
          <a:bodyPr rtlCol="0">
            <a:normAutofit fontScale="85000" lnSpcReduction="10000"/>
          </a:bodyPr>
          <a:lstStyle/>
          <a:p>
            <a:pPr marL="0" indent="0">
              <a:buNone/>
            </a:pPr>
            <a:r>
              <a:rPr lang="en-US" dirty="0">
                <a:latin typeface="Alexandria" charset="0"/>
              </a:rPr>
              <a:t>4.Transport Layer: Ensures reliable delivery of data between devices by breaking it into segments and managing error checking.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-Sending an email: data is split into TCP segments.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-TCP ensures the email arrives complete and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5.Network Layer: Handles logical addressing (IP addresses) and decides the best route for data across networks.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email data gets an IP address (source = your PC, destination = Gmail server).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-Routers along the way use this address to deliver the packet.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-Protocols: IP, ICMP, OSPF, RIP.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032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6.Data Link &amp; 7.Physical Layers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4055"/>
            <a:ext cx="10515600" cy="5022167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>
                <a:latin typeface="Alexandria" charset="0"/>
              </a:rPr>
              <a:t>6.Data Link: Transfers packets between nearby devices (Ethernet, Wi-Fi).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laptop’s MAC address (like 00:1A:2B:3C:4D:5E) is used to deliver the packet to your Wi-Fi router.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-Protocols: Ethernet, Wi-Fi (802.11), ARP.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7.Physical: The lowest layer — transmits raw bits (0s and 1s) as electrical signals, light pulses, or radio waves over the physical medium (cables, signals, fiber optics).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-Your email data becomes electrical signals in copper cables, light pulses in fiber optics, or radio signals in Wi-Fi.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-Devices: Cables, switches, hubs.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90248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4573" y="661182"/>
            <a:ext cx="11324492" cy="5992837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Alexandria" charset="0"/>
              </a:rPr>
              <a:t>Example: Sending an Email – OSI Model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Application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You write your email in Gmail/Outlook. This is the app you see and use.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Presentation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The email is turned into a format the computer understands (like changing letters into numbers) and may be locked (encrypted) for safety.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Session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A “conversation” is opened between your computer and the email server so they can keep talking until the email is sent.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Transport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Your email is cut into smaller pieces (like pages of a book). Each piece is numbered so it arrives in the right order, with checks to make sure nothing is missing.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Network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Each piece is given an address (your IP and the server’s IP), like writing the sender and receiver addresses on an envelope. Routers use this address to find the path.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Data Link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The data is packed with a local delivery tag (MAC address) so it can move from your computer to the nearest device (like your Wi-Fi router).</a:t>
            </a: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Physical Layer:</a:t>
            </a:r>
            <a:br>
              <a:rPr lang="en-US" b="1" dirty="0">
                <a:latin typeface="Alexandria" charset="0"/>
              </a:rPr>
            </a:br>
            <a:r>
              <a:rPr lang="en-US" dirty="0">
                <a:latin typeface="Alexandria" charset="0"/>
              </a:rPr>
              <a:t>Finally, the data becomes tiny signals (electric pulses, light, or radio waves) that travel through cables or Wi-Fi until it reaches the email server.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98083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TCP/IP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853"/>
            <a:ext cx="10515600" cy="4797082"/>
          </a:xfrm>
        </p:spPr>
        <p:txBody>
          <a:bodyPr rtlCol="0">
            <a:normAutofit fontScale="92500" lnSpcReduction="10000"/>
          </a:bodyPr>
          <a:lstStyle/>
          <a:p>
            <a:r>
              <a:rPr lang="en-US" dirty="0">
                <a:latin typeface="Alexandria" charset="0"/>
              </a:rPr>
              <a:t>The 4-layer </a:t>
            </a:r>
            <a:r>
              <a:rPr lang="en-US" dirty="0"/>
              <a:t>the practical networking </a:t>
            </a:r>
            <a:r>
              <a:rPr lang="en-US" dirty="0">
                <a:latin typeface="Alexandria" charset="0"/>
              </a:rPr>
              <a:t>model used in real-world internet communication.</a:t>
            </a:r>
          </a:p>
          <a:p>
            <a:r>
              <a:rPr lang="en-US" dirty="0">
                <a:latin typeface="Alexandria" charset="0"/>
              </a:rPr>
              <a:t>Simpler and more practical than OSI (Academic with 7 layers).</a:t>
            </a:r>
          </a:p>
          <a:p>
            <a:pPr marL="0" indent="0">
              <a:buNone/>
            </a:pPr>
            <a:r>
              <a:rPr lang="en-US" b="1" dirty="0"/>
              <a:t>The 4 Layers:</a:t>
            </a:r>
          </a:p>
          <a:p>
            <a:r>
              <a:rPr lang="en-US" b="1" dirty="0"/>
              <a:t>Application Layer</a:t>
            </a:r>
            <a:endParaRPr lang="en-US" dirty="0"/>
          </a:p>
          <a:p>
            <a:pPr lvl="1"/>
            <a:r>
              <a:rPr lang="en-US" dirty="0"/>
              <a:t>What the user interacts with (websites, apps, email).</a:t>
            </a:r>
          </a:p>
          <a:p>
            <a:pPr lvl="1"/>
            <a:r>
              <a:rPr lang="en-US" dirty="0"/>
              <a:t>Examples: HTTP/HTTPS, FTP, SMTP, DNS.</a:t>
            </a:r>
          </a:p>
          <a:p>
            <a:pPr lvl="1"/>
            <a:r>
              <a:rPr lang="en-US" b="1" dirty="0"/>
              <a:t>Finance:</a:t>
            </a:r>
            <a:r>
              <a:rPr lang="en-US" dirty="0"/>
              <a:t> Fintech APIs (like PayPal, Stripe) send/receive data using HTTPS here.</a:t>
            </a:r>
          </a:p>
          <a:p>
            <a:r>
              <a:rPr lang="en-US" b="1" dirty="0"/>
              <a:t>Transport Layer</a:t>
            </a:r>
            <a:endParaRPr lang="en-US" dirty="0"/>
          </a:p>
          <a:p>
            <a:pPr lvl="1"/>
            <a:r>
              <a:rPr lang="en-US" dirty="0"/>
              <a:t>Ensures reliable communication between two devices.</a:t>
            </a:r>
          </a:p>
          <a:p>
            <a:pPr lvl="1"/>
            <a:r>
              <a:rPr lang="en-US" dirty="0"/>
              <a:t>Protocols: </a:t>
            </a:r>
            <a:r>
              <a:rPr lang="en-US" b="1" dirty="0"/>
              <a:t>TCP</a:t>
            </a:r>
            <a:r>
              <a:rPr lang="en-US" dirty="0"/>
              <a:t> (reliable, ordered, error-checked) and </a:t>
            </a:r>
            <a:r>
              <a:rPr lang="en-US" b="1" dirty="0"/>
              <a:t>UDP</a:t>
            </a:r>
            <a:r>
              <a:rPr lang="en-US" dirty="0"/>
              <a:t> (faster, no guarantees).</a:t>
            </a:r>
          </a:p>
          <a:p>
            <a:pPr lvl="1"/>
            <a:r>
              <a:rPr lang="en-US" b="1" dirty="0"/>
              <a:t>Example:</a:t>
            </a:r>
            <a:r>
              <a:rPr lang="en-US" dirty="0"/>
              <a:t> YouTube uses TCP so video packets arrive in order.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624551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TCP/IP Model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30325"/>
            <a:ext cx="10515600" cy="4684543"/>
          </a:xfrm>
        </p:spPr>
        <p:txBody>
          <a:bodyPr rtlCol="0">
            <a:normAutofit fontScale="62500" lnSpcReduction="20000"/>
          </a:bodyPr>
          <a:lstStyle/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Internet Layer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Decides how data packets travel across networks (addressing + routing).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Protocol: IP (Internet Protocol).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Example Your request to YouTube is routed using your IP address.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Network Access Layer (Link Layer)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Physical delivery of data over Wi-Fi, Ethernet, or mobile networks.</a:t>
            </a:r>
          </a:p>
          <a:p>
            <a:pPr lvl="1"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Everyday: Your laptop sends signals through Wi-Fi to the router.</a:t>
            </a:r>
          </a:p>
          <a:p>
            <a:pPr marL="0" indent="0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US" sz="3800" b="1" dirty="0">
                <a:latin typeface="Alexandria" charset="0"/>
              </a:rPr>
              <a:t>Why It Matters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Simpler than OSI (4 vs 7 layers).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Practical: This is the real backbone of the internet.</a:t>
            </a:r>
          </a:p>
          <a:p>
            <a:pPr>
              <a:lnSpc>
                <a:spcPct val="100000"/>
              </a:lnSpc>
            </a:pPr>
            <a:r>
              <a:rPr lang="en-US" sz="3800" dirty="0">
                <a:latin typeface="Alexandria" charset="0"/>
              </a:rPr>
              <a:t>Cybersecurity: Attacks can target different layers (e.g., DDoS at transport layer, phishing at application layer).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364257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/>
          </a:bodyPr>
          <a:lstStyle/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b="1" dirty="0">
                <a:latin typeface="Alexandria" charset="0"/>
              </a:rPr>
              <a:t>Routers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Alexandria" charset="0"/>
              </a:rPr>
              <a:t>Devices that forward data between networks.</a:t>
            </a:r>
          </a:p>
          <a:p>
            <a:pPr>
              <a:lnSpc>
                <a:spcPct val="80000"/>
              </a:lnSpc>
            </a:pPr>
            <a:r>
              <a:rPr lang="en-US" dirty="0">
                <a:latin typeface="Alexandria" charset="0"/>
              </a:rPr>
              <a:t>Directs traffic efficiently and securely.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-Router connects branch LAN to central banking servers.</a:t>
            </a:r>
          </a:p>
          <a:p>
            <a:pPr marL="0" indent="0">
              <a:lnSpc>
                <a:spcPct val="80000"/>
              </a:lnSpc>
              <a:buFont typeface="Arial" panose="020B0604020202020204" pitchFamily="34" charset="0"/>
              <a:buNone/>
            </a:pPr>
            <a:r>
              <a:rPr lang="en-US" dirty="0">
                <a:latin typeface="Alexandria" charset="0"/>
              </a:rPr>
              <a:t>-Home router connects your devices to your Internet Service Provider (ISP).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64593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Devices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12572"/>
            <a:ext cx="10515600" cy="4178740"/>
          </a:xfrm>
        </p:spPr>
        <p:txBody>
          <a:bodyPr rtlCol="0"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Switches</a:t>
            </a:r>
          </a:p>
          <a:p>
            <a:r>
              <a:rPr lang="en-US" sz="3000" dirty="0">
                <a:latin typeface="Alexandria" charset="0"/>
              </a:rPr>
              <a:t>Devices that connect multiple computers in the same LAN.</a:t>
            </a:r>
          </a:p>
          <a:p>
            <a:r>
              <a:rPr lang="en-US" sz="3000" dirty="0">
                <a:latin typeface="Alexandria" charset="0"/>
              </a:rPr>
              <a:t>Reduces traffic and improves efficiency.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-Switch connects all tellers’ computers in a branch.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	     -Office switch connects employees’ PCs and printers.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b="1" dirty="0">
                <a:latin typeface="Alexandria" charset="0"/>
              </a:rPr>
              <a:t>Firewalls</a:t>
            </a:r>
          </a:p>
          <a:p>
            <a:r>
              <a:rPr lang="en-US" sz="3000" dirty="0">
                <a:latin typeface="Alexandria" charset="0"/>
              </a:rPr>
              <a:t>Hardware or software that filters traffic based on rules.</a:t>
            </a:r>
          </a:p>
          <a:p>
            <a:r>
              <a:rPr lang="en-US" sz="3000" dirty="0">
                <a:latin typeface="Alexandria" charset="0"/>
              </a:rPr>
              <a:t>Prevents unauthorized access.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000" dirty="0">
                <a:latin typeface="Alexandria" charset="0"/>
              </a:rPr>
              <a:t>Example: Firewall blocks suspicious logins to online banking.</a:t>
            </a:r>
          </a:p>
          <a:p>
            <a:pPr marL="0" indent="0">
              <a:buNone/>
            </a:pPr>
            <a:endParaRPr lang="en-US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520704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(Key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70000"/>
              </a:lnSpc>
              <a:buFont typeface="Arial" panose="020B0604020202020204" pitchFamily="34" charset="0"/>
              <a:buNone/>
            </a:pPr>
            <a:r>
              <a:rPr lang="en-US" b="1" dirty="0">
                <a:latin typeface="Alexandria" charset="0"/>
              </a:rPr>
              <a:t>HTTP/HTTPS (</a:t>
            </a:r>
            <a:r>
              <a:rPr lang="en-US" b="1" dirty="0" err="1">
                <a:latin typeface="Alexandria" charset="0"/>
              </a:rPr>
              <a:t>HyperText</a:t>
            </a:r>
            <a:r>
              <a:rPr lang="en-US" b="1" dirty="0">
                <a:latin typeface="Alexandria" charset="0"/>
              </a:rPr>
              <a:t> Transfer Protocol / Secure)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What it does: Web communication; HTTPS encrypts data.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Online banking protects passwords &amp; transactions.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“https://” when shopping online.</a:t>
            </a:r>
          </a:p>
          <a:p>
            <a:pPr marL="0" indent="0">
              <a:buNone/>
            </a:pP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en-US" b="1" dirty="0">
                <a:latin typeface="Alexandria" charset="0"/>
              </a:rPr>
              <a:t>DNS (Domain Name System)</a:t>
            </a:r>
            <a:endParaRPr lang="ar-SA" b="1" dirty="0">
              <a:latin typeface="Alexandria" charset="0"/>
            </a:endParaRP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What it does: Converts website names into IP addresses.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Bank website loads correctly for customers.</a:t>
            </a: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Typing “</a:t>
            </a:r>
            <a:r>
              <a:rPr lang="en-US" dirty="0" err="1">
                <a:latin typeface="Alexandria" charset="0"/>
              </a:rPr>
              <a:t>google.com</a:t>
            </a:r>
            <a:r>
              <a:rPr lang="en-US" dirty="0">
                <a:latin typeface="Alexandria" charset="0"/>
              </a:rPr>
              <a:t>” opens Google.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64887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(Key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SMTP (Simple Mail Transfer Protocol)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What it does: Sends emails between servers.</a:t>
            </a:r>
          </a:p>
          <a:p>
            <a:pPr marL="0" indent="0">
              <a:buNone/>
            </a:pPr>
            <a:r>
              <a:rPr lang="en-US" dirty="0">
                <a:latin typeface="Alexandria" charset="0"/>
              </a:rPr>
              <a:t>Example: </a:t>
            </a:r>
            <a:endParaRPr lang="ar-SA" dirty="0">
              <a:latin typeface="Alexandria" charset="0"/>
            </a:endParaRP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Banks send transaction alerts or statements.</a:t>
            </a:r>
          </a:p>
          <a:p>
            <a:pPr marL="0" indent="0">
              <a:buNone/>
            </a:pPr>
            <a:r>
              <a:rPr lang="ar-SA" dirty="0">
                <a:latin typeface="Alexandria" charset="0"/>
              </a:rPr>
              <a:t>-</a:t>
            </a:r>
            <a:r>
              <a:rPr lang="en-US" dirty="0">
                <a:latin typeface="Alexandria" charset="0"/>
              </a:rPr>
              <a:t>Sending an email via Gmail or Outlook.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89902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Protocols (Secure Protocols)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SFTP (Secure File Transfer Protocol)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What it does: Transfers files securely between computers.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-Banks use SFTP to send sensitive reports to regulators.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-Uploading files to a secure cloud storage service.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TLS / SSL (Transport Layer Security / Secure Sockets Layer)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What it does: Encrypts data during communication to prevent eavesdropping.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-Online banking websites encrypt login and transaction data.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-Checkout pages on e-commerce sites use SSL (https://).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43983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CIA Triad (Security Principles)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lnSpcReduction="10000"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Confidentiality</a:t>
            </a:r>
            <a:r>
              <a:rPr lang="en-US" dirty="0">
                <a:latin typeface="Alexandria" charset="0"/>
              </a:rPr>
              <a:t>: Keep data private.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-Encrypt customer transactions.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-WhatsApp uses end-to-end encryption.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Integrity:</a:t>
            </a:r>
            <a:r>
              <a:rPr lang="en-US" dirty="0">
                <a:latin typeface="Alexandria" charset="0"/>
              </a:rPr>
              <a:t> Ensure data is not altered or tampered with.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-Bank balances cannot be changed by attackers.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-Digital signatures verify files are original.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Availability:</a:t>
            </a:r>
            <a:r>
              <a:rPr lang="en-US" dirty="0">
                <a:latin typeface="Alexandria" charset="0"/>
              </a:rPr>
              <a:t> Keep systems online and accessible.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-ATMs and online banking must be operational.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-Websites must load reliably for users.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64838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DDoS Attacks (Distributed Denial of Service)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An attack that overwhelms a server, website, or network with a massive number of fake requests from multiple sources, making the service slow or completely unavailable to legitimate users.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stock exchange website is knocked offline during a DDoS attack, preventing trading.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-Online gaming servers crash when targeted by a coordinated flood of traffic.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27110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MITM (Man-in-the-Middle) Attacks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A cyberattack where the attacker secretly intercepts or modifies communication between two parties, allowing them to eavesdrop, steal credentials, or inject malicious content.</a:t>
            </a:r>
          </a:p>
          <a:p>
            <a:pPr marL="0" indent="0">
              <a:lnSpc>
                <a:spcPct val="70000"/>
              </a:lnSpc>
              <a:buNone/>
            </a:pPr>
            <a:endParaRPr lang="ar-SA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Prevention: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Use secure networks.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Ensure websites start with HTTPS.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Avoid entering sensitive information on public networks without a VPN.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hacker sets up a fake Wi-Fi hotspot in a café to steal mobile banking login details.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-Someone intercepts messages sent over an unsecured public Wi-Fi network.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0245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Spoofing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When an attacker pretends to be a trusted entity by faking their IP address, MAC address, email address, or phone number to deceive victims and gain unauthorized access or information.</a:t>
            </a:r>
          </a:p>
          <a:p>
            <a:pPr marL="0" indent="0">
              <a:lnSpc>
                <a:spcPct val="70000"/>
              </a:lnSpc>
              <a:buNone/>
            </a:pPr>
            <a:endParaRPr lang="ar-SA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>
                <a:latin typeface="Alexandria" charset="0"/>
              </a:rPr>
              <a:t>Example</a:t>
            </a:r>
            <a:r>
              <a:rPr lang="en-US" dirty="0">
                <a:latin typeface="Alexandria" charset="0"/>
              </a:rPr>
              <a:t>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-Email spoofing tricks bank customers into providing login credentials or account details.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-Caller ID spoofing makes a scammer appear as a trusted number like a friend or the police.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18639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Sniffing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The process of capturing and analyzing network traffic, especially unencrypted data, to gain sensitive information such as passwords, credit card numbers, or private messages.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-Hackers capture payment card data transmitted over an unsecured Wi-Fi network at a café.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-Someone uses a packet sniffer to read unprotected messages on a public hotspot.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595353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Insider Threats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Security risks originating from employees, contractors, or trusted individuals who misuse their access privileges, either intentionally or accidentally, to harm the organization.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bank employee leaks sensitive customer information to a competitor or hacker.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-IT staff copying confidential files without permission.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79742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Supply Chain Risks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Security vulnerabilities introduced through third-party vendors, service providers, or software dependencies, which attackers can exploit to infiltrate an organization.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-Hackers breach a fintech API provider, compromising multiple banks that rely on it.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-Installing a malicious browser extension that steals saved passwords.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32995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Ransomware Spread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Malware that encrypts a victim’s files or systems and demands a ransom payment for the decryption key, often spreading across networks to maximize damage.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-A payment company’s shared drives are locked, halting operations until ransom is paid.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-Personal laptop is locked with a ransomware message demanding money to regain access.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177160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Network Threats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 marL="0" indent="0">
              <a:lnSpc>
                <a:spcPct val="70000"/>
              </a:lnSpc>
              <a:buNone/>
            </a:pPr>
            <a:r>
              <a:rPr lang="en-US" b="1" dirty="0">
                <a:latin typeface="Alexandria" charset="0"/>
              </a:rPr>
              <a:t>Social Engineering Over Networks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Manipulating or deceiving individuals over digital channels (email, messages, calls) to divulge confidential information or perform actions that compromise security.</a:t>
            </a:r>
          </a:p>
          <a:p>
            <a:pPr marL="0" indent="0">
              <a:lnSpc>
                <a:spcPct val="70000"/>
              </a:lnSpc>
              <a:buNone/>
            </a:pPr>
            <a:endParaRPr lang="en-US" dirty="0">
              <a:latin typeface="Alexandria" charset="0"/>
            </a:endParaRP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Example: 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-Employees receive a phishing email pretending to be IT support, tricking them into revealing credentials.</a:t>
            </a:r>
          </a:p>
          <a:p>
            <a:pPr marL="0" indent="0">
              <a:lnSpc>
                <a:spcPct val="70000"/>
              </a:lnSpc>
              <a:buNone/>
            </a:pPr>
            <a:r>
              <a:rPr lang="en-US" dirty="0">
                <a:latin typeface="Alexandria" charset="0"/>
              </a:rPr>
              <a:t>-Receiving an SMS saying “Your package is delayed, click here” to steal personal info.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50637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Threat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Networks face technical threats (DDoS, MITM, sniffing) that target systems and human threats (insider attacks, phishing) that exploit human behavior.</a:t>
            </a:r>
          </a:p>
          <a:p>
            <a:pPr>
              <a:lnSpc>
                <a:spcPct val="70000"/>
              </a:lnSpc>
            </a:pPr>
            <a:r>
              <a:rPr lang="en-US" dirty="0">
                <a:latin typeface="Alexandria" charset="0"/>
              </a:rPr>
              <a:t>Effective security requires both protective tools and user awareness, combining technology and training to mitigate risks.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05217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Firewalls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Firewalls are security systems that monitor and control incoming and outgoing network traffic based on rules. They act as a barrier between trusted internal networks and untrusted external networks.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Types :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sz="3000" dirty="0">
                <a:latin typeface="Alexandria" charset="0"/>
              </a:rPr>
              <a:t>Packet Filtering, Stateful Inspection, Next-Gen Firewalls (NGFW): 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-A bank’s firewall blocks malicious SQL injection attempts targeting customer databases.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-Windows Defender Firewall stops unknown apps or programs from connecting to the internet.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62351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VPNs (Virtual Private Networks)</a:t>
            </a:r>
          </a:p>
          <a:p>
            <a:r>
              <a:rPr lang="en-US" sz="3000" dirty="0">
                <a:latin typeface="Alexandria" charset="0"/>
              </a:rPr>
              <a:t>A VPN creates a secure, encrypted tunnel over the internet, hiding your data and IP address from attackers or eavesdroppers.</a:t>
            </a:r>
          </a:p>
          <a:p>
            <a:r>
              <a:rPr lang="en-US" sz="3000" dirty="0">
                <a:latin typeface="Alexandria" charset="0"/>
              </a:rPr>
              <a:t>Employees or users connect to a VPN client, which routes all internet traffic through a secure server.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 staff working remotely connect via VPN to access internal systems safely.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-Students use VPN to securely access restricted university library resources from home.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64483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20000"/>
          </a:bodyPr>
          <a:lstStyle/>
          <a:p>
            <a:pPr>
              <a:lnSpc>
                <a:spcPct val="70000"/>
              </a:lnSpc>
            </a:pPr>
            <a:endParaRPr lang="en-US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IDS &amp; IPS (Intrusion Detection &amp; Prevention Systems)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IDS</a:t>
            </a:r>
            <a:r>
              <a:rPr lang="en-US" sz="3000" dirty="0">
                <a:latin typeface="Alexandria" charset="0"/>
              </a:rPr>
              <a:t>: Monitors network or system activity to detect suspicious patterns or intrusions.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IPS</a:t>
            </a:r>
            <a:r>
              <a:rPr lang="en-US" sz="3000" dirty="0">
                <a:latin typeface="Alexandria" charset="0"/>
              </a:rPr>
              <a:t>: Goes further by automatically blocking or preventing detected threats.</a:t>
            </a:r>
          </a:p>
          <a:p>
            <a:r>
              <a:rPr lang="en-US" sz="3000" dirty="0">
                <a:latin typeface="Alexandria" charset="0"/>
              </a:rPr>
              <a:t>IDS alerts security teams of suspicious activity; IPS can block attacks in real-time.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-An IPS blocks repeated brute-force login attempts on an online trading platform.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-Home network IDS alerts if someone tries to hack your Wi-Fi.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8876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Network Segmentation</a:t>
            </a:r>
          </a:p>
          <a:p>
            <a:r>
              <a:rPr lang="en-US" sz="3000" dirty="0">
                <a:latin typeface="Alexandria" charset="0"/>
              </a:rPr>
              <a:t>Dividing a network into separate zones or segments to limit access and contain potential breaches.</a:t>
            </a:r>
          </a:p>
          <a:p>
            <a:r>
              <a:rPr lang="en-US" sz="3000" dirty="0">
                <a:latin typeface="Alexandria" charset="0"/>
              </a:rPr>
              <a:t>Critical systems (payment servers) are isolated from non-critical systems (HR), reducing risk of lateral movement in attacks.</a:t>
            </a:r>
          </a:p>
          <a:p>
            <a:pPr marL="0" indent="0">
              <a:buNone/>
            </a:pPr>
            <a:endParaRPr lang="en-US" sz="3000" dirty="0">
              <a:latin typeface="Alexandria" charset="0"/>
            </a:endParaRP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-Payment processing servers are separated from human resources and email systems to reduce breach impact.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-Guest Wi-Fi is isolated from the main home network to protect personal devices.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616550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 lnSpcReduction="1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Networking</a:t>
            </a:r>
          </a:p>
          <a:p>
            <a:r>
              <a:rPr lang="en-US" sz="3000" dirty="0">
                <a:latin typeface="Alexandria" charset="0"/>
              </a:rPr>
              <a:t>Security model based on “never trust, always verify”; every user or device must be authenticated and authorized before accessing resources.</a:t>
            </a:r>
          </a:p>
          <a:p>
            <a:r>
              <a:rPr lang="en-US" sz="3000" dirty="0">
                <a:latin typeface="Alexandria" charset="0"/>
              </a:rPr>
              <a:t>Continuous authentication, multi-factor verification, and strict access controls are applied to every request.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-Employees must re-authenticate with MFA to access payment or customer data systems.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-Logging into Gmail requires re-entering password and verification code each session.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461526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Alexandria" charset="0"/>
              </a:rPr>
              <a:t>Security Tools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 fontScale="925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Monitoring &amp; Patching</a:t>
            </a:r>
          </a:p>
          <a:p>
            <a:r>
              <a:rPr lang="en-US" sz="3000" dirty="0">
                <a:latin typeface="Alexandria" charset="0"/>
              </a:rPr>
              <a:t>Continuous monitoring tracks activity for unusual behavior, while patching fixes software vulnerabilities before attackers exploit them.</a:t>
            </a:r>
          </a:p>
          <a:p>
            <a:r>
              <a:rPr lang="en-US" sz="3000" dirty="0">
                <a:latin typeface="Alexandria" charset="0"/>
              </a:rPr>
              <a:t>Organizations monitor logs, alerts, and traffic, then deploy updates and patches to systems regularly.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Example: </a:t>
            </a:r>
          </a:p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-Banks update routers, servers, and applications to protect against newly discovered exploits.</a:t>
            </a:r>
          </a:p>
          <a:p>
            <a:pPr marL="0" indent="0">
              <a:buNone/>
            </a:pPr>
            <a:r>
              <a:rPr lang="en-US" sz="3000">
                <a:latin typeface="Alexandria" charset="0"/>
              </a:rPr>
              <a:t>-Smartphone </a:t>
            </a:r>
            <a:r>
              <a:rPr lang="en-US" sz="3000" dirty="0">
                <a:latin typeface="Alexandria" charset="0"/>
              </a:rPr>
              <a:t>or laptop updates install patches that fix security flaws and bugs.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73042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02603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“How would you protect online payments on public Wi-Fi?” </a:t>
            </a:r>
            <a:r>
              <a:rPr lang="en-US" sz="3200" dirty="0">
                <a:latin typeface="Alexandria" charset="0"/>
              </a:rPr>
              <a:t>(Individual level)</a:t>
            </a:r>
            <a:r>
              <a:rPr lang="ar-SA" sz="3200" dirty="0"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8714"/>
            <a:ext cx="10515600" cy="4635305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dirty="0">
                <a:latin typeface="Alexandria" charset="0"/>
              </a:rPr>
              <a:t>To protect online payments on public Wi-Fi, you should: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Check the Website Security (HTTPS)</a:t>
            </a:r>
          </a:p>
          <a:p>
            <a:r>
              <a:rPr lang="en-US" sz="3000" dirty="0">
                <a:latin typeface="Alexandria" charset="0"/>
              </a:rPr>
              <a:t>Before entering payment details, ensure the website uses HTTPS (look for the lock icon in the browser).</a:t>
            </a:r>
          </a:p>
          <a:p>
            <a:r>
              <a:rPr lang="en-US" sz="3000" dirty="0">
                <a:latin typeface="Alexandria" charset="0"/>
              </a:rPr>
              <a:t>HTTPS encrypts data between your browser and the server.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Use a VPN</a:t>
            </a:r>
          </a:p>
          <a:p>
            <a:r>
              <a:rPr lang="en-US" sz="3000" dirty="0">
                <a:latin typeface="Alexandria" charset="0"/>
              </a:rPr>
              <a:t>Install a trusted VPN app (e.g., </a:t>
            </a:r>
            <a:r>
              <a:rPr lang="en-US" sz="3000" dirty="0" err="1">
                <a:latin typeface="Alexandria" charset="0"/>
              </a:rPr>
              <a:t>NordVPN</a:t>
            </a:r>
            <a:r>
              <a:rPr lang="en-US" sz="3000" dirty="0">
                <a:latin typeface="Alexandria" charset="0"/>
              </a:rPr>
              <a:t>, </a:t>
            </a:r>
            <a:r>
              <a:rPr lang="en-US" sz="3000" dirty="0" err="1">
                <a:latin typeface="Alexandria" charset="0"/>
              </a:rPr>
              <a:t>ExpressVPN</a:t>
            </a:r>
            <a:r>
              <a:rPr lang="en-US" sz="3000" dirty="0">
                <a:latin typeface="Alexandria" charset="0"/>
              </a:rPr>
              <a:t>) on your device.</a:t>
            </a:r>
          </a:p>
          <a:p>
            <a:r>
              <a:rPr lang="en-US" sz="3000" dirty="0">
                <a:latin typeface="Alexandria" charset="0"/>
              </a:rPr>
              <a:t>Connect to the VPN before accessing the payment site.</a:t>
            </a:r>
          </a:p>
          <a:p>
            <a:r>
              <a:rPr lang="en-US" sz="3000" dirty="0">
                <a:latin typeface="Alexandria" charset="0"/>
              </a:rPr>
              <a:t>The VPN encrypts all your internet traffic, hiding it from hackers on public Wi-Fi.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Enable Firewall</a:t>
            </a:r>
          </a:p>
          <a:p>
            <a:r>
              <a:rPr lang="en-US" sz="3000" dirty="0">
                <a:latin typeface="Alexandria" charset="0"/>
              </a:rPr>
              <a:t>Ensure your system firewall is active (Windows Defender Firewall or macOS firewall).</a:t>
            </a:r>
          </a:p>
          <a:p>
            <a:r>
              <a:rPr lang="en-US" sz="3000" dirty="0">
                <a:latin typeface="Alexandria" charset="0"/>
              </a:rPr>
              <a:t>Configure it to block unknown applications from accessing the internet while performing payments.</a:t>
            </a:r>
          </a:p>
        </p:txBody>
      </p:sp>
    </p:spTree>
    <p:extLst>
      <p:ext uri="{BB962C8B-B14F-4D97-AF65-F5344CB8AC3E}">
        <p14:creationId xmlns:p14="http://schemas.microsoft.com/office/powerpoint/2010/main" val="183566034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“How would you protect online payments on public Wi-Fi? (</a:t>
            </a:r>
            <a:r>
              <a:rPr lang="en-US" sz="2800" dirty="0">
                <a:latin typeface="Alexandria" charset="0"/>
              </a:rPr>
              <a:t>Individual level</a:t>
            </a:r>
            <a:r>
              <a:rPr lang="en-US" sz="3800" dirty="0">
                <a:latin typeface="Alexandria" charset="0"/>
              </a:rPr>
              <a:t>)</a:t>
            </a:r>
            <a:r>
              <a:rPr lang="ar-SA" sz="3800" dirty="0">
                <a:latin typeface="Alexandria" charset="0"/>
              </a:rPr>
              <a:t> </a:t>
            </a:r>
            <a:endParaRPr lang="en-US" sz="38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8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Run Antivirus / EDR</a:t>
            </a:r>
          </a:p>
          <a:p>
            <a:r>
              <a:rPr lang="en-US" sz="3000" dirty="0">
                <a:latin typeface="Alexandria" charset="0"/>
              </a:rPr>
              <a:t>Make sure your antivirus or endpoint security is up-to-date and running.</a:t>
            </a:r>
          </a:p>
          <a:p>
            <a:r>
              <a:rPr lang="en-US" sz="3000" dirty="0">
                <a:latin typeface="Alexandria" charset="0"/>
              </a:rPr>
              <a:t>Scan your device for malware before entering payment information.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</a:t>
            </a:r>
          </a:p>
          <a:p>
            <a:r>
              <a:rPr lang="en-US" sz="3000" dirty="0">
                <a:latin typeface="Alexandria" charset="0"/>
              </a:rPr>
              <a:t>Use MFA / one-time passwords (OTP), SMS codes, or authenticator apps to verify your identity for every transaction.</a:t>
            </a:r>
          </a:p>
          <a:p>
            <a:r>
              <a:rPr lang="en-US" sz="3000" dirty="0">
                <a:latin typeface="Alexandria" charset="0"/>
              </a:rPr>
              <a:t>Avoid Auto-Connect &amp; Unsafe Networks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Disable automatic Wi-Fi connection to public hotspots.</a:t>
            </a:r>
          </a:p>
          <a:p>
            <a:r>
              <a:rPr lang="en-US" sz="3000" dirty="0">
                <a:latin typeface="Alexandria" charset="0"/>
              </a:rPr>
              <a:t>Only connect manually to trusted networks, preferably with a VPN.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Verify After Payment</a:t>
            </a:r>
          </a:p>
          <a:p>
            <a:r>
              <a:rPr lang="en-US" sz="3000" dirty="0">
                <a:latin typeface="Alexandria" charset="0"/>
              </a:rPr>
              <a:t>Log out from the payment site after completing the transaction.</a:t>
            </a:r>
          </a:p>
          <a:p>
            <a:r>
              <a:rPr lang="en-US" sz="3000" dirty="0">
                <a:latin typeface="Alexandria" charset="0"/>
              </a:rPr>
              <a:t>Check account activity to ensure no unauthorized access occurred.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8163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Protecting Online Payments at a Digital Bank 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(</a:t>
            </a: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Organization level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)</a:t>
            </a:r>
            <a:r>
              <a:rPr lang="ar-SA" sz="3800" dirty="0">
                <a:solidFill>
                  <a:prstClr val="black"/>
                </a:solidFill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550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Deploy Firewalls (NGFW)</a:t>
            </a:r>
          </a:p>
          <a:p>
            <a:r>
              <a:rPr lang="en-US" sz="3000" dirty="0">
                <a:latin typeface="Alexandria" charset="0"/>
              </a:rPr>
              <a:t>Protect the online banking servers and payment gateways.</a:t>
            </a:r>
          </a:p>
          <a:p>
            <a:r>
              <a:rPr lang="en-US" sz="3000" dirty="0">
                <a:latin typeface="Alexandria" charset="0"/>
              </a:rPr>
              <a:t>Block malicious traffic (SQL injections, malware, </a:t>
            </a:r>
            <a:r>
              <a:rPr lang="en-US" sz="3000" dirty="0" err="1">
                <a:latin typeface="Alexandria" charset="0"/>
              </a:rPr>
              <a:t>DoS</a:t>
            </a:r>
            <a:r>
              <a:rPr lang="en-US" sz="3000" dirty="0">
                <a:latin typeface="Alexandria" charset="0"/>
              </a:rPr>
              <a:t> attacks).</a:t>
            </a:r>
          </a:p>
          <a:p>
            <a:r>
              <a:rPr lang="en-US" sz="3000" dirty="0">
                <a:latin typeface="Alexandria" charset="0"/>
              </a:rPr>
              <a:t>Segment networks: payment processing, customer database, HR, marketing.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Implement VPN for Employees</a:t>
            </a:r>
          </a:p>
          <a:p>
            <a:r>
              <a:rPr lang="en-US" sz="3000" dirty="0">
                <a:latin typeface="Alexandria" charset="0"/>
              </a:rPr>
              <a:t>Remote staff (support, finance, IT) must connect via a corporate VPN before accessing sensitive systems.</a:t>
            </a:r>
          </a:p>
          <a:p>
            <a:r>
              <a:rPr lang="en-US" sz="3000" dirty="0">
                <a:latin typeface="Alexandria" charset="0"/>
              </a:rPr>
              <a:t>Encrypts all traffic between employee devices and internal servers.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Deploy IDS/IPS</a:t>
            </a:r>
          </a:p>
          <a:p>
            <a:r>
              <a:rPr lang="en-US" sz="3000" dirty="0">
                <a:latin typeface="Alexandria" charset="0"/>
              </a:rPr>
              <a:t>Network IPS monitors incoming payment requests for suspicious activity.</a:t>
            </a:r>
          </a:p>
          <a:p>
            <a:r>
              <a:rPr lang="en-US" sz="3000" dirty="0">
                <a:latin typeface="Alexandria" charset="0"/>
              </a:rPr>
              <a:t>Host-based IPS on critical servers detects and blocks brute-force login attempts or malware in real-time.</a:t>
            </a:r>
          </a:p>
          <a:p>
            <a:r>
              <a:rPr lang="en-US" sz="3000" dirty="0">
                <a:latin typeface="Alexandria" charset="0"/>
              </a:rPr>
              <a:t>Alerts security team to investigate potential fraud attempts.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Network Segmentation</a:t>
            </a:r>
          </a:p>
          <a:p>
            <a:r>
              <a:rPr lang="en-US" sz="3000" dirty="0">
                <a:latin typeface="Alexandria" charset="0"/>
              </a:rPr>
              <a:t>Isolate payment processing servers from HR/email servers.</a:t>
            </a:r>
          </a:p>
          <a:p>
            <a:r>
              <a:rPr lang="en-US" sz="3000" dirty="0">
                <a:latin typeface="Alexandria" charset="0"/>
              </a:rPr>
              <a:t>Use VLANs or zones in data centers to reduce lateral movement in case of a breach.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549212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446966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3800" dirty="0">
                <a:latin typeface="Alexandria" charset="0"/>
              </a:rPr>
              <a:t>Practice: Protecting Online Payments at a Digital Bank 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(</a:t>
            </a:r>
            <a:r>
              <a:rPr lang="en-US" sz="2800" dirty="0">
                <a:solidFill>
                  <a:prstClr val="black"/>
                </a:solidFill>
                <a:latin typeface="Alexandria" charset="0"/>
              </a:rPr>
              <a:t>Organization level</a:t>
            </a:r>
            <a:r>
              <a:rPr lang="en-US" sz="3800" dirty="0">
                <a:solidFill>
                  <a:prstClr val="black"/>
                </a:solidFill>
                <a:latin typeface="Alexandria" charset="0"/>
              </a:rPr>
              <a:t>)</a:t>
            </a:r>
            <a:r>
              <a:rPr lang="ar-SA" sz="3800" dirty="0">
                <a:solidFill>
                  <a:prstClr val="black"/>
                </a:solidFill>
                <a:latin typeface="Alexandria" charset="0"/>
              </a:rPr>
              <a:t> </a:t>
            </a:r>
            <a:endParaRPr lang="en-US" sz="32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6596"/>
            <a:ext cx="10515600" cy="4698609"/>
          </a:xfrm>
        </p:spPr>
        <p:txBody>
          <a:bodyPr rtlCol="0"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Zero Trust / MFA</a:t>
            </a:r>
          </a:p>
          <a:p>
            <a:r>
              <a:rPr lang="en-US" sz="3000" dirty="0">
                <a:latin typeface="Alexandria" charset="0"/>
              </a:rPr>
              <a:t>Require MFA for employees accessing payment systems or customer data.</a:t>
            </a:r>
          </a:p>
          <a:p>
            <a:r>
              <a:rPr lang="en-US" sz="3000" dirty="0">
                <a:latin typeface="Alexandria" charset="0"/>
              </a:rPr>
              <a:t>Enforce device compliance (antivirus active, OS updated).</a:t>
            </a:r>
          </a:p>
          <a:p>
            <a:r>
              <a:rPr lang="en-US" sz="3000" dirty="0">
                <a:latin typeface="Alexandria" charset="0"/>
              </a:rPr>
              <a:t>Employees only access systems necessary for their role (least privilege).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Antivirus / EDR</a:t>
            </a:r>
          </a:p>
          <a:p>
            <a:r>
              <a:rPr lang="en-US" sz="3000" dirty="0">
                <a:latin typeface="Alexandria" charset="0"/>
              </a:rPr>
              <a:t>Enterprise EDR installed on all servers, workstations, and employee devices.</a:t>
            </a:r>
          </a:p>
          <a:p>
            <a:r>
              <a:rPr lang="en-US" sz="3000" dirty="0">
                <a:latin typeface="Alexandria" charset="0"/>
              </a:rPr>
              <a:t>Detects malware, ransomware, and suspicious scripts.</a:t>
            </a:r>
          </a:p>
          <a:p>
            <a:r>
              <a:rPr lang="en-US" sz="3000" dirty="0">
                <a:latin typeface="Alexandria" charset="0"/>
              </a:rPr>
              <a:t>Security team isolates infected devices immediately.</a:t>
            </a:r>
          </a:p>
          <a:p>
            <a:pPr marL="0" indent="0">
              <a:buNone/>
            </a:pPr>
            <a:r>
              <a:rPr lang="en-US" sz="3000" b="1" dirty="0">
                <a:latin typeface="Alexandria" charset="0"/>
              </a:rPr>
              <a:t>Customer-side Security Advice (Optional for Training)</a:t>
            </a:r>
          </a:p>
          <a:p>
            <a:r>
              <a:rPr lang="en-US" sz="3000" dirty="0">
                <a:latin typeface="Alexandria" charset="0"/>
              </a:rPr>
              <a:t>Encourage customers to use VPN on public Wi-Fi.</a:t>
            </a:r>
          </a:p>
          <a:p>
            <a:r>
              <a:rPr lang="en-US" sz="3000" dirty="0">
                <a:latin typeface="Alexandria" charset="0"/>
              </a:rPr>
              <a:t>Ensure transactions use HTTPS.</a:t>
            </a:r>
          </a:p>
          <a:p>
            <a:r>
              <a:rPr lang="en-US" sz="3000" dirty="0">
                <a:latin typeface="Alexandria" charset="0"/>
              </a:rPr>
              <a:t>Enable MFA/OTP for account verification.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58981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4000" dirty="0">
                <a:latin typeface="Alexandria" charset="0"/>
              </a:rPr>
              <a:t>Learning Recap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Networks = backbone of fintech → enable banking, trading, and global payments.</a:t>
            </a:r>
          </a:p>
          <a:p>
            <a:r>
              <a:rPr lang="en-US" sz="3000" dirty="0">
                <a:latin typeface="Alexandria" charset="0"/>
              </a:rPr>
              <a:t>Data flow: OSI (7 layers) and TCP/IP (practical model) show how data travels securely.</a:t>
            </a:r>
          </a:p>
          <a:p>
            <a:r>
              <a:rPr lang="en-US" sz="3000" dirty="0">
                <a:latin typeface="Alexandria" charset="0"/>
              </a:rPr>
              <a:t>Threats: DDoS, MITM, spoofing, sniffing, insider misuse.</a:t>
            </a:r>
          </a:p>
          <a:p>
            <a:r>
              <a:rPr lang="en-US" sz="3000" dirty="0">
                <a:latin typeface="Alexandria" charset="0"/>
              </a:rPr>
              <a:t>Defenses: Firewalls, VPN, IDS/IPS, segmentation, zero trust.</a:t>
            </a:r>
          </a:p>
          <a:p>
            <a:r>
              <a:rPr lang="en-US" sz="3000" dirty="0">
                <a:latin typeface="Alexandria" charset="0"/>
              </a:rPr>
              <a:t>Key lesson: Secure networks build trust and keep fintech systems reliable.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509833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>
            <a:extLst>
              <a:ext uri="{FF2B5EF4-FFF2-40B4-BE49-F238E27FC236}">
                <a16:creationId xmlns:a16="http://schemas.microsoft.com/office/drawing/2014/main" id="{83F5E93E-116B-F11A-322E-A4539ECB6A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87009"/>
            <a:ext cx="10515600" cy="1325563"/>
          </a:xfrm>
        </p:spPr>
        <p:txBody>
          <a:bodyPr>
            <a:normAutofit/>
          </a:bodyPr>
          <a:lstStyle/>
          <a:p>
            <a:pPr rtl="1"/>
            <a:r>
              <a:rPr lang="en-US" sz="4000" dirty="0">
                <a:latin typeface="Alexandria" charset="0"/>
              </a:rPr>
              <a:t>References</a:t>
            </a:r>
            <a:endParaRPr lang="en-US" sz="3800" dirty="0">
              <a:latin typeface="Alexandria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30D4B4-1758-294B-5F39-4B458EA40F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72529"/>
            <a:ext cx="10515600" cy="4698609"/>
          </a:xfrm>
        </p:spPr>
        <p:txBody>
          <a:bodyPr rtlCol="0">
            <a:normAutofit/>
          </a:bodyPr>
          <a:lstStyle/>
          <a:p>
            <a:r>
              <a:rPr lang="en-US" sz="3000" dirty="0">
                <a:latin typeface="Alexandria" charset="0"/>
              </a:rPr>
              <a:t>Stallings, W. (2014). Foundations of Security: Principles and Practice. Pearson.</a:t>
            </a:r>
          </a:p>
          <a:p>
            <a:r>
              <a:rPr lang="en-US" sz="3000" dirty="0" err="1">
                <a:latin typeface="Alexandria" charset="0"/>
              </a:rPr>
              <a:t>Paar</a:t>
            </a:r>
            <a:r>
              <a:rPr lang="en-US" sz="3000" dirty="0">
                <a:latin typeface="Alexandria" charset="0"/>
              </a:rPr>
              <a:t>, C., &amp; </a:t>
            </a:r>
            <a:r>
              <a:rPr lang="en-US" sz="3000" dirty="0" err="1">
                <a:latin typeface="Alexandria" charset="0"/>
              </a:rPr>
              <a:t>Pelzl</a:t>
            </a:r>
            <a:r>
              <a:rPr lang="en-US" sz="3000" dirty="0">
                <a:latin typeface="Alexandria" charset="0"/>
              </a:rPr>
              <a:t>, J. (2010). Understanding Cryptography. Springer.</a:t>
            </a:r>
          </a:p>
          <a:p>
            <a:r>
              <a:rPr lang="en-US" sz="3000" dirty="0">
                <a:latin typeface="Alexandria" charset="0"/>
              </a:rPr>
              <a:t>Gupta, R. (2022). Cybersecurity Tools. CRC Press.</a:t>
            </a:r>
          </a:p>
          <a:p>
            <a:r>
              <a:rPr lang="en-US" sz="3000" dirty="0" err="1">
                <a:latin typeface="Alexandria" charset="0"/>
              </a:rPr>
              <a:t>Britz</a:t>
            </a:r>
            <a:r>
              <a:rPr lang="en-US" sz="3000" dirty="0">
                <a:latin typeface="Alexandria" charset="0"/>
              </a:rPr>
              <a:t>, M. T. (2013). Computer Forensics and Cyber Crime. Pearson.</a:t>
            </a:r>
          </a:p>
          <a:p>
            <a:r>
              <a:rPr lang="en-US" sz="3000" dirty="0">
                <a:latin typeface="Alexandria" charset="0"/>
              </a:rPr>
              <a:t>NIST (2023). Cybersecurity Framework 2.0.</a:t>
            </a:r>
          </a:p>
          <a:p>
            <a:r>
              <a:rPr lang="en-US" sz="3000" dirty="0">
                <a:latin typeface="Alexandria" charset="0"/>
              </a:rPr>
              <a:t>ENISA (2022). Threat Landscape Report.</a:t>
            </a:r>
          </a:p>
          <a:p>
            <a:r>
              <a:rPr lang="en-US" sz="3000" dirty="0">
                <a:latin typeface="Alexandria" charset="0"/>
              </a:rPr>
              <a:t>Kaspersky (2023). Financial Cyberthreats Report.</a:t>
            </a:r>
          </a:p>
          <a:p>
            <a:pPr marL="0" indent="0">
              <a:buNone/>
            </a:pPr>
            <a:endParaRPr lang="en-US" b="1" dirty="0">
              <a:latin typeface="Alexandria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12509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Midocea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Midocean" id="{287B35FA-9EAD-7F4D-8049-0CFD1E79B479}" vid="{6EFCDA38-2FC0-E74B-B35B-99DDF38C09F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880dc9877293ebf2faca7b9d343d34ce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5dfb1ab78987afd1256aa7b970095f3f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48BFCB2D-C3FF-4ECF-B723-56B1DECD043E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11BCE0-1C3D-4D39-AF36-D7398919FA5B}"/>
</file>

<file path=customXml/itemProps3.xml><?xml version="1.0" encoding="utf-8"?>
<ds:datastoreItem xmlns:ds="http://schemas.openxmlformats.org/officeDocument/2006/customXml" ds:itemID="{25D4D285-CC03-4A0B-852C-DEA781D27173}"/>
</file>

<file path=docProps/app.xml><?xml version="1.0" encoding="utf-8"?>
<Properties xmlns="http://schemas.openxmlformats.org/officeDocument/2006/extended-properties" xmlns:vt="http://schemas.openxmlformats.org/officeDocument/2006/docPropsVTypes">
  <Template>ThemeMidocean</Template>
  <TotalTime>1624</TotalTime>
  <Words>4047</Words>
  <Application>Microsoft Macintosh PowerPoint</Application>
  <PresentationFormat>Widescreen</PresentationFormat>
  <Paragraphs>413</Paragraphs>
  <Slides>49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6" baseType="lpstr">
      <vt:lpstr>Alexandria</vt:lpstr>
      <vt:lpstr>Arial</vt:lpstr>
      <vt:lpstr>Calibri</vt:lpstr>
      <vt:lpstr>Calibri Light</vt:lpstr>
      <vt:lpstr>Times New Roman</vt:lpstr>
      <vt:lpstr>Wingdings</vt:lpstr>
      <vt:lpstr>ThemeMidocean</vt:lpstr>
      <vt:lpstr>PowerPoint Presentation</vt:lpstr>
      <vt:lpstr>Learning Goals</vt:lpstr>
      <vt:lpstr>What is a Computer Network? </vt:lpstr>
      <vt:lpstr>Why Networks Matter in Fintech</vt:lpstr>
      <vt:lpstr>Types of Networks</vt:lpstr>
      <vt:lpstr>Types of Networks</vt:lpstr>
      <vt:lpstr>Types of Networks</vt:lpstr>
      <vt:lpstr>Network Topologies</vt:lpstr>
      <vt:lpstr>Network Topologies</vt:lpstr>
      <vt:lpstr>Network Topologies</vt:lpstr>
      <vt:lpstr>Network Topologies</vt:lpstr>
      <vt:lpstr>Data in Transit</vt:lpstr>
      <vt:lpstr>Key Terms</vt:lpstr>
      <vt:lpstr>OSI Model Overview</vt:lpstr>
      <vt:lpstr>1.Application Layer</vt:lpstr>
      <vt:lpstr>2.Presentation Layer</vt:lpstr>
      <vt:lpstr>3.Session Layer</vt:lpstr>
      <vt:lpstr>4.Transport &amp;  5.Network Layers</vt:lpstr>
      <vt:lpstr>6.Data Link &amp; 7.Physical Layers</vt:lpstr>
      <vt:lpstr>PowerPoint Presentation</vt:lpstr>
      <vt:lpstr>TCP/IP Model</vt:lpstr>
      <vt:lpstr>TCP/IP Model</vt:lpstr>
      <vt:lpstr>Network Devices</vt:lpstr>
      <vt:lpstr>Network Devices</vt:lpstr>
      <vt:lpstr>Network Protocols (Key Protocols)</vt:lpstr>
      <vt:lpstr>Network Protocols (Key Protocols)</vt:lpstr>
      <vt:lpstr>Network Protocols (Secure Protocols)</vt:lpstr>
      <vt:lpstr>CIA Triad (Security Principles)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Network Threats </vt:lpstr>
      <vt:lpstr>Threat Recap</vt:lpstr>
      <vt:lpstr>Security Tools </vt:lpstr>
      <vt:lpstr>Security Tools </vt:lpstr>
      <vt:lpstr>Security Tools </vt:lpstr>
      <vt:lpstr>Security Tools </vt:lpstr>
      <vt:lpstr>Security Tools </vt:lpstr>
      <vt:lpstr>Security Tools </vt:lpstr>
      <vt:lpstr>Practice: “How would you protect online payments on public Wi-Fi?” (Individual level) </vt:lpstr>
      <vt:lpstr>Practice: “How would you protect online payments on public Wi-Fi? (Individual level) </vt:lpstr>
      <vt:lpstr>Practice: Protecting Online Payments at a Digital Bank (Organization level) </vt:lpstr>
      <vt:lpstr>Practice: Protecting Online Payments at a Digital Bank (Organization level) </vt:lpstr>
      <vt:lpstr>Learning Recap</vt:lpstr>
      <vt:lpstr>References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Mohamed Sleem</dc:creator>
  <cp:lastModifiedBy>Author</cp:lastModifiedBy>
  <cp:revision>122</cp:revision>
  <cp:lastPrinted>2025-10-02T18:05:30Z</cp:lastPrinted>
  <dcterms:created xsi:type="dcterms:W3CDTF">2023-09-20T05:57:41Z</dcterms:created>
  <dcterms:modified xsi:type="dcterms:W3CDTF">2025-10-02T18:05:38Z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