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8"/>
  </p:notesMasterIdLst>
  <p:sldIdLst>
    <p:sldId id="480" r:id="rId5"/>
    <p:sldId id="271" r:id="rId6"/>
    <p:sldId id="482" r:id="rId7"/>
    <p:sldId id="417" r:id="rId8"/>
    <p:sldId id="420" r:id="rId9"/>
    <p:sldId id="412" r:id="rId10"/>
    <p:sldId id="410" r:id="rId11"/>
    <p:sldId id="421" r:id="rId12"/>
    <p:sldId id="404" r:id="rId13"/>
    <p:sldId id="405" r:id="rId14"/>
    <p:sldId id="406" r:id="rId15"/>
    <p:sldId id="422" r:id="rId16"/>
    <p:sldId id="407" r:id="rId17"/>
    <p:sldId id="408" r:id="rId18"/>
    <p:sldId id="409" r:id="rId19"/>
    <p:sldId id="411" r:id="rId20"/>
    <p:sldId id="413" r:id="rId21"/>
    <p:sldId id="423" r:id="rId22"/>
    <p:sldId id="414" r:id="rId23"/>
    <p:sldId id="415" r:id="rId24"/>
    <p:sldId id="416" r:id="rId25"/>
    <p:sldId id="361" r:id="rId26"/>
    <p:sldId id="424" r:id="rId27"/>
    <p:sldId id="418" r:id="rId28"/>
    <p:sldId id="419" r:id="rId29"/>
    <p:sldId id="384" r:id="rId30"/>
    <p:sldId id="425" r:id="rId31"/>
    <p:sldId id="402" r:id="rId32"/>
    <p:sldId id="385" r:id="rId33"/>
    <p:sldId id="403" r:id="rId34"/>
    <p:sldId id="386" r:id="rId35"/>
    <p:sldId id="387" r:id="rId36"/>
    <p:sldId id="388" r:id="rId37"/>
    <p:sldId id="426" r:id="rId38"/>
    <p:sldId id="389" r:id="rId39"/>
    <p:sldId id="390" r:id="rId40"/>
    <p:sldId id="397" r:id="rId41"/>
    <p:sldId id="372" r:id="rId42"/>
    <p:sldId id="373" r:id="rId43"/>
    <p:sldId id="483" r:id="rId44"/>
    <p:sldId id="484" r:id="rId45"/>
    <p:sldId id="485"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81" d="100"/>
          <a:sy n="81" d="100"/>
        </p:scale>
        <p:origin x="-288" y="-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EE46CA-F39F-4FAD-87E7-04882FA1EB5E}" type="datetimeFigureOut">
              <a:rPr lang="x-none" smtClean="0"/>
              <a:t>12/04/2026</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FF16C1-6358-40CF-817D-566351AF5318}" type="slidenum">
              <a:rPr lang="x-none" smtClean="0"/>
              <a:t>‹#›</a:t>
            </a:fld>
            <a:endParaRPr lang="x-none"/>
          </a:p>
        </p:txBody>
      </p:sp>
    </p:spTree>
    <p:extLst>
      <p:ext uri="{BB962C8B-B14F-4D97-AF65-F5344CB8AC3E}">
        <p14:creationId xmlns:p14="http://schemas.microsoft.com/office/powerpoint/2010/main" val="5888912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x-non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x-non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05484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31046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83207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79700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s://www.youtube.com/watch?v=Bvc1MiRKV7M" TargetMode="External"/><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hyperlink" Target="https://libguides.reading.ac.uk/ld.php?content_id=21472806"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83818" y="3664523"/>
            <a:ext cx="5216525" cy="400110"/>
          </a:xfrm>
          <a:prstGeom prst="rect">
            <a:avLst/>
          </a:prstGeom>
          <a:noFill/>
        </p:spPr>
        <p:txBody>
          <a:bodyPr wrap="square" rtlCol="0">
            <a:spAutoFit/>
          </a:bodyPr>
          <a:lstStyle/>
          <a:p>
            <a:r>
              <a:rPr lang="en-US" sz="2000" dirty="0">
                <a:latin typeface="Alexandria" charset="0"/>
                <a:cs typeface="Alexandria" charset="0"/>
              </a:rPr>
              <a:t>Prepared by Dr.</a:t>
            </a:r>
            <a:r>
              <a:rPr lang="ar-EG" sz="2000" dirty="0">
                <a:latin typeface="Alexandria" charset="0"/>
                <a:cs typeface="Alexandria" charset="0"/>
              </a:rPr>
              <a:t> </a:t>
            </a:r>
            <a:r>
              <a:rPr lang="en-GB" b="1" dirty="0" err="1"/>
              <a:t>Mahitab</a:t>
            </a:r>
            <a:r>
              <a:rPr lang="en-GB" b="1" dirty="0"/>
              <a:t> </a:t>
            </a:r>
            <a:r>
              <a:rPr lang="en-GB" b="1" dirty="0" err="1"/>
              <a:t>ELrafii</a:t>
            </a:r>
            <a:r>
              <a:rPr lang="en-GB" b="1" dirty="0"/>
              <a:t> </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6256" y="58152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3021083" cy="646331"/>
          </a:xfrm>
          <a:prstGeom prst="rect">
            <a:avLst/>
          </a:prstGeom>
          <a:noFill/>
        </p:spPr>
        <p:txBody>
          <a:bodyPr wrap="none" rtlCol="0">
            <a:spAutoFit/>
          </a:bodyPr>
          <a:lstStyle/>
          <a:p>
            <a:endParaRPr lang="x-none" dirty="0"/>
          </a:p>
          <a:p>
            <a:r>
              <a:rPr lang="en-GB" dirty="0"/>
              <a:t> </a:t>
            </a:r>
            <a:r>
              <a:rPr lang="en-GB" b="1" dirty="0"/>
              <a:t>Research Methods (RSC 701) </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3933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9" y="500900"/>
            <a:ext cx="9139724" cy="1055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758815" cy="369332"/>
          </a:xfrm>
          <a:prstGeom prst="rect">
            <a:avLst/>
          </a:prstGeom>
          <a:noFill/>
        </p:spPr>
        <p:txBody>
          <a:bodyPr wrap="none" rtlCol="0">
            <a:spAutoFit/>
          </a:bodyPr>
          <a:lstStyle/>
          <a:p>
            <a:r>
              <a:rPr lang="en-GB" b="1"/>
              <a:t>Lecture Content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7777"/>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71247" y="1410307"/>
            <a:ext cx="942618"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C89D5729-A509-CEB9-B44D-4AB67F8B43D9}"/>
              </a:ext>
            </a:extLst>
          </p:cNvPr>
          <p:cNvSpPr txBox="1"/>
          <p:nvPr/>
        </p:nvSpPr>
        <p:spPr>
          <a:xfrm>
            <a:off x="2493779" y="5447693"/>
            <a:ext cx="6097554" cy="646331"/>
          </a:xfrm>
          <a:prstGeom prst="rect">
            <a:avLst/>
          </a:prstGeom>
          <a:noFill/>
        </p:spPr>
        <p:txBody>
          <a:bodyPr wrap="square">
            <a:spAutoFit/>
          </a:bodyPr>
          <a:lstStyle/>
          <a:p>
            <a:r>
              <a:rPr lang="en-US" sz="3600" b="1" dirty="0"/>
              <a:t>references</a:t>
            </a:r>
            <a:endParaRPr lang="en-GB" sz="3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xmlns="" id="{85AE4528-83B6-81B6-387E-61FCE27A1EAE}"/>
              </a:ext>
            </a:extLst>
          </p:cNvPr>
          <p:cNvSpPr txBox="1"/>
          <p:nvPr/>
        </p:nvSpPr>
        <p:spPr>
          <a:xfrm>
            <a:off x="3778785" y="2150478"/>
            <a:ext cx="7144854" cy="530915"/>
          </a:xfrm>
          <a:prstGeom prst="rect">
            <a:avLst/>
          </a:prstGeom>
          <a:noFill/>
        </p:spPr>
        <p:txBody>
          <a:bodyPr wrap="square">
            <a:spAutoFit/>
          </a:bodyPr>
          <a:lstStyle/>
          <a:p>
            <a:pPr algn="l"/>
            <a:endParaRPr lang="x-none" sz="1050" b="0" i="0" u="none" strike="noStrike" baseline="0" dirty="0">
              <a:solidFill>
                <a:srgbClr val="000000"/>
              </a:solidFill>
              <a:latin typeface="Calibri" panose="020F0502020204030204" pitchFamily="34" charset="0"/>
            </a:endParaRPr>
          </a:p>
          <a:p>
            <a:endParaRPr lang="en-GB" dirty="0"/>
          </a:p>
        </p:txBody>
      </p:sp>
      <p:sp>
        <p:nvSpPr>
          <p:cNvPr id="7" name="TextBox 6">
            <a:extLst>
              <a:ext uri="{FF2B5EF4-FFF2-40B4-BE49-F238E27FC236}">
                <a16:creationId xmlns:a16="http://schemas.microsoft.com/office/drawing/2014/main" xmlns="" id="{6E7014C8-C64B-A154-AC8C-D0C573F8AB41}"/>
              </a:ext>
            </a:extLst>
          </p:cNvPr>
          <p:cNvSpPr txBox="1"/>
          <p:nvPr/>
        </p:nvSpPr>
        <p:spPr>
          <a:xfrm>
            <a:off x="5304337" y="1074509"/>
            <a:ext cx="6097554" cy="4708981"/>
          </a:xfrm>
          <a:prstGeom prst="rect">
            <a:avLst/>
          </a:prstGeom>
          <a:noFill/>
        </p:spPr>
        <p:txBody>
          <a:bodyPr wrap="square">
            <a:spAutoFit/>
          </a:bodyPr>
          <a:lstStyle/>
          <a:p>
            <a:pPr algn="just">
              <a:lnSpc>
                <a:spcPct val="150000"/>
              </a:lnSpc>
            </a:pPr>
            <a:r>
              <a:rPr lang="en-GB" sz="2000" b="1" dirty="0"/>
              <a:t>The Content of lecture 10 Includes the following:</a:t>
            </a:r>
          </a:p>
          <a:p>
            <a:pPr algn="just">
              <a:lnSpc>
                <a:spcPct val="150000"/>
              </a:lnSpc>
            </a:pPr>
            <a:r>
              <a:rPr lang="en-US" sz="2000" dirty="0"/>
              <a:t>1. What are the scientific references?</a:t>
            </a:r>
          </a:p>
          <a:p>
            <a:pPr algn="just">
              <a:lnSpc>
                <a:spcPct val="150000"/>
              </a:lnSpc>
            </a:pPr>
            <a:r>
              <a:rPr lang="en-GB" sz="2000" dirty="0"/>
              <a:t>2. </a:t>
            </a:r>
            <a:r>
              <a:rPr lang="en-US" sz="2000" dirty="0"/>
              <a:t>What kind of information do I need for reference?</a:t>
            </a:r>
          </a:p>
          <a:p>
            <a:pPr algn="just">
              <a:lnSpc>
                <a:spcPct val="150000"/>
              </a:lnSpc>
            </a:pPr>
            <a:r>
              <a:rPr lang="en-US" sz="2000" dirty="0"/>
              <a:t>3. </a:t>
            </a:r>
            <a:r>
              <a:rPr lang="en-GB" sz="2000" dirty="0"/>
              <a:t>Different kinds of sources.</a:t>
            </a:r>
          </a:p>
          <a:p>
            <a:pPr algn="just">
              <a:lnSpc>
                <a:spcPct val="150000"/>
              </a:lnSpc>
            </a:pPr>
            <a:r>
              <a:rPr lang="en-GB" sz="2000" dirty="0"/>
              <a:t>4.</a:t>
            </a:r>
            <a:r>
              <a:rPr lang="en-GB" sz="2000" dirty="0">
                <a:latin typeface="Georgia" panose="02040502050405020303" pitchFamily="18" charset="0"/>
              </a:rPr>
              <a:t> Source and reference.</a:t>
            </a:r>
          </a:p>
          <a:p>
            <a:pPr algn="just">
              <a:lnSpc>
                <a:spcPct val="150000"/>
              </a:lnSpc>
            </a:pPr>
            <a:r>
              <a:rPr lang="en-GB" sz="2000" dirty="0">
                <a:latin typeface="Georgia" panose="02040502050405020303" pitchFamily="18" charset="0"/>
              </a:rPr>
              <a:t>5. Common types of publications.</a:t>
            </a:r>
          </a:p>
          <a:p>
            <a:pPr algn="just">
              <a:lnSpc>
                <a:spcPct val="150000"/>
              </a:lnSpc>
            </a:pPr>
            <a:r>
              <a:rPr lang="en-GB" sz="2000" dirty="0">
                <a:latin typeface="Georgia" panose="02040502050405020303" pitchFamily="18" charset="0"/>
              </a:rPr>
              <a:t>6. How to choose sources.</a:t>
            </a:r>
          </a:p>
          <a:p>
            <a:pPr algn="just">
              <a:lnSpc>
                <a:spcPct val="150000"/>
              </a:lnSpc>
            </a:pPr>
            <a:r>
              <a:rPr lang="en-GB" sz="2000" dirty="0">
                <a:latin typeface="Georgia" panose="02040502050405020303" pitchFamily="18" charset="0"/>
              </a:rPr>
              <a:t>7.</a:t>
            </a:r>
            <a:r>
              <a:rPr lang="en-GB" sz="2000" dirty="0"/>
              <a:t> Harvard </a:t>
            </a:r>
            <a:r>
              <a:rPr lang="en-GB" sz="2000" dirty="0" smtClean="0"/>
              <a:t>style</a:t>
            </a:r>
          </a:p>
          <a:p>
            <a:pPr algn="just">
              <a:lnSpc>
                <a:spcPct val="150000"/>
              </a:lnSpc>
            </a:pPr>
            <a:r>
              <a:rPr lang="en-US" sz="2000" dirty="0"/>
              <a:t>8- What kind of information do I need for reference?</a:t>
            </a:r>
          </a:p>
          <a:p>
            <a:pPr algn="just">
              <a:lnSpc>
                <a:spcPct val="150000"/>
              </a:lnSpc>
            </a:pPr>
            <a:endParaRPr lang="en-GB" sz="2000"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1937F197-4D9E-E40A-37A4-007D860C1C8C}"/>
              </a:ext>
            </a:extLst>
          </p:cNvPr>
          <p:cNvSpPr txBox="1"/>
          <p:nvPr/>
        </p:nvSpPr>
        <p:spPr>
          <a:xfrm>
            <a:off x="457362" y="1584872"/>
            <a:ext cx="8303223" cy="4204356"/>
          </a:xfrm>
          <a:prstGeom prst="rect">
            <a:avLst/>
          </a:prstGeom>
          <a:noFill/>
        </p:spPr>
        <p:txBody>
          <a:bodyPr wrap="square">
            <a:spAutoFit/>
          </a:bodyPr>
          <a:lstStyle/>
          <a:p>
            <a:pPr algn="just">
              <a:lnSpc>
                <a:spcPct val="150000"/>
              </a:lnSpc>
            </a:pPr>
            <a:r>
              <a:rPr lang="en-US" dirty="0"/>
              <a:t>Referencing allows you to acknowledge the contribution of other writers and researchers in your work. Any university assignments that draw on the ideas, words or research of other writers must contain citations.</a:t>
            </a:r>
          </a:p>
          <a:p>
            <a:pPr algn="just">
              <a:lnSpc>
                <a:spcPct val="150000"/>
              </a:lnSpc>
            </a:pPr>
            <a:endParaRPr lang="en-US" dirty="0"/>
          </a:p>
          <a:p>
            <a:pPr algn="just">
              <a:lnSpc>
                <a:spcPct val="150000"/>
              </a:lnSpc>
            </a:pPr>
            <a:r>
              <a:rPr lang="en-US" dirty="0"/>
              <a:t>Referencing is also a way to give credit to the writers from whom you have borrowed words and ideas. By citing the work of a particular scholar, you acknowledge and respect the intellectual property rights of that researcher. As a student or academic, you can draw on any of the millions of ideas, insights and arguments published by other writers, many of whom have spent years researching and writing. All you need to do is acknowledge their contribution to your assignment.</a:t>
            </a:r>
            <a:endParaRPr lang="en-GB" dirty="0"/>
          </a:p>
        </p:txBody>
      </p:sp>
      <p:sp>
        <p:nvSpPr>
          <p:cNvPr id="12" name="TextBox 11">
            <a:extLst>
              <a:ext uri="{FF2B5EF4-FFF2-40B4-BE49-F238E27FC236}">
                <a16:creationId xmlns:a16="http://schemas.microsoft.com/office/drawing/2014/main" xmlns="" id="{899A7FE1-571E-0D1C-0C64-C9B87C77875A}"/>
              </a:ext>
            </a:extLst>
          </p:cNvPr>
          <p:cNvSpPr txBox="1"/>
          <p:nvPr/>
        </p:nvSpPr>
        <p:spPr>
          <a:xfrm>
            <a:off x="3325165" y="692085"/>
            <a:ext cx="6228522" cy="461665"/>
          </a:xfrm>
          <a:prstGeom prst="rect">
            <a:avLst/>
          </a:prstGeom>
          <a:noFill/>
        </p:spPr>
        <p:txBody>
          <a:bodyPr wrap="square">
            <a:spAutoFit/>
          </a:bodyPr>
          <a:lstStyle/>
          <a:p>
            <a:r>
              <a:rPr lang="en-US" sz="2400" dirty="0"/>
              <a:t>What are the scientific references?</a:t>
            </a:r>
            <a:endParaRPr lang="en-GB" sz="2400" dirty="0"/>
          </a:p>
        </p:txBody>
      </p:sp>
      <p:pic>
        <p:nvPicPr>
          <p:cNvPr id="5" name="Picture 4" descr="A logo for a university&#10;&#10;Description automatically generated">
            <a:extLst>
              <a:ext uri="{FF2B5EF4-FFF2-40B4-BE49-F238E27FC236}">
                <a16:creationId xmlns:a16="http://schemas.microsoft.com/office/drawing/2014/main" xmlns="" id="{38031FC5-EADB-E8C6-7A2F-8BC0C3BA25CA}"/>
              </a:ext>
            </a:extLst>
          </p:cNvPr>
          <p:cNvPicPr>
            <a:picLocks noChangeAspect="1"/>
          </p:cNvPicPr>
          <p:nvPr/>
        </p:nvPicPr>
        <p:blipFill>
          <a:blip r:embed="rId3"/>
          <a:stretch>
            <a:fillRect/>
          </a:stretch>
        </p:blipFill>
        <p:spPr>
          <a:xfrm>
            <a:off x="304094" y="141543"/>
            <a:ext cx="1981905" cy="968028"/>
          </a:xfrm>
          <a:prstGeom prst="rect">
            <a:avLst/>
          </a:prstGeom>
        </p:spPr>
      </p:pic>
    </p:spTree>
    <p:extLst>
      <p:ext uri="{BB962C8B-B14F-4D97-AF65-F5344CB8AC3E}">
        <p14:creationId xmlns:p14="http://schemas.microsoft.com/office/powerpoint/2010/main" val="437739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20" name="TextBox 19">
            <a:extLst>
              <a:ext uri="{FF2B5EF4-FFF2-40B4-BE49-F238E27FC236}">
                <a16:creationId xmlns:a16="http://schemas.microsoft.com/office/drawing/2014/main" xmlns="" id="{3D4CF839-6C1B-B996-F018-DFEADD7987DF}"/>
              </a:ext>
            </a:extLst>
          </p:cNvPr>
          <p:cNvSpPr txBox="1"/>
          <p:nvPr/>
        </p:nvSpPr>
        <p:spPr>
          <a:xfrm>
            <a:off x="353410" y="1050998"/>
            <a:ext cx="7661786" cy="4559390"/>
          </a:xfrm>
          <a:prstGeom prst="rect">
            <a:avLst/>
          </a:prstGeom>
          <a:noFill/>
        </p:spPr>
        <p:txBody>
          <a:bodyPr wrap="square">
            <a:spAutoFit/>
          </a:bodyPr>
          <a:lstStyle/>
          <a:p>
            <a:pPr algn="just">
              <a:lnSpc>
                <a:spcPct val="150000"/>
              </a:lnSpc>
            </a:pPr>
            <a:endParaRPr lang="en-US" sz="2800" dirty="0"/>
          </a:p>
          <a:p>
            <a:pPr algn="just">
              <a:lnSpc>
                <a:spcPct val="150000"/>
              </a:lnSpc>
            </a:pPr>
            <a:r>
              <a:rPr lang="en-US" sz="2400" dirty="0"/>
              <a:t>Referencing is a way to provide evidence to support the assertions and claims in your own assignments. By citing experts in your field, you are showing your marker that you are aware of the field in which you are operating. Your citations map the space of your discipline and allow you to navigate your way through your chosen field of study, in the same way that sailors steer by the stars.</a:t>
            </a:r>
            <a:endParaRPr lang="en-GB" sz="2400" dirty="0"/>
          </a:p>
        </p:txBody>
      </p:sp>
      <p:sp>
        <p:nvSpPr>
          <p:cNvPr id="6" name="TextBox 5">
            <a:extLst>
              <a:ext uri="{FF2B5EF4-FFF2-40B4-BE49-F238E27FC236}">
                <a16:creationId xmlns:a16="http://schemas.microsoft.com/office/drawing/2014/main" xmlns="" id="{5F48DFE0-5352-DDF5-C529-92438FE86596}"/>
              </a:ext>
            </a:extLst>
          </p:cNvPr>
          <p:cNvSpPr txBox="1"/>
          <p:nvPr/>
        </p:nvSpPr>
        <p:spPr>
          <a:xfrm>
            <a:off x="3605447" y="814224"/>
            <a:ext cx="6228522" cy="461665"/>
          </a:xfrm>
          <a:prstGeom prst="rect">
            <a:avLst/>
          </a:prstGeom>
          <a:noFill/>
        </p:spPr>
        <p:txBody>
          <a:bodyPr wrap="square">
            <a:spAutoFit/>
          </a:bodyPr>
          <a:lstStyle/>
          <a:p>
            <a:r>
              <a:rPr lang="en-US" sz="2400" b="1" dirty="0"/>
              <a:t>What are the scientific references?</a:t>
            </a:r>
            <a:endParaRPr lang="en-GB" sz="2400" b="1" dirty="0"/>
          </a:p>
        </p:txBody>
      </p:sp>
      <p:pic>
        <p:nvPicPr>
          <p:cNvPr id="11" name="Picture 10" descr="A logo for a university&#10;&#10;Description automatically generated">
            <a:extLst>
              <a:ext uri="{FF2B5EF4-FFF2-40B4-BE49-F238E27FC236}">
                <a16:creationId xmlns:a16="http://schemas.microsoft.com/office/drawing/2014/main" xmlns="" id="{55D7AE6A-D2E9-2C3A-D934-7839FEC72419}"/>
              </a:ext>
            </a:extLst>
          </p:cNvPr>
          <p:cNvPicPr>
            <a:picLocks noChangeAspect="1"/>
          </p:cNvPicPr>
          <p:nvPr/>
        </p:nvPicPr>
        <p:blipFill>
          <a:blip r:embed="rId3"/>
          <a:stretch>
            <a:fillRect/>
          </a:stretch>
        </p:blipFill>
        <p:spPr>
          <a:xfrm>
            <a:off x="568013" y="245657"/>
            <a:ext cx="1790017" cy="968028"/>
          </a:xfrm>
          <a:prstGeom prst="rect">
            <a:avLst/>
          </a:prstGeom>
        </p:spPr>
      </p:pic>
    </p:spTree>
    <p:extLst>
      <p:ext uri="{BB962C8B-B14F-4D97-AF65-F5344CB8AC3E}">
        <p14:creationId xmlns:p14="http://schemas.microsoft.com/office/powerpoint/2010/main" val="235783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F9B6C73C-2E1D-B766-FB58-1DCB41632F8F}"/>
              </a:ext>
            </a:extLst>
          </p:cNvPr>
          <p:cNvSpPr txBox="1"/>
          <p:nvPr/>
        </p:nvSpPr>
        <p:spPr>
          <a:xfrm>
            <a:off x="523664" y="1640543"/>
            <a:ext cx="7494839" cy="3359061"/>
          </a:xfrm>
          <a:prstGeom prst="rect">
            <a:avLst/>
          </a:prstGeom>
          <a:noFill/>
        </p:spPr>
        <p:txBody>
          <a:bodyPr wrap="square">
            <a:spAutoFit/>
          </a:bodyPr>
          <a:lstStyle/>
          <a:p>
            <a:pPr algn="just">
              <a:lnSpc>
                <a:spcPct val="150000"/>
              </a:lnSpc>
            </a:pPr>
            <a:r>
              <a:rPr lang="en-US" sz="2400" dirty="0"/>
              <a:t>References should always be accurate, allowing readers to keep track of the sources of information you used. The best way to make sure you reference accurately is to keep a record of all the sources you used when reading and researching an assignment.</a:t>
            </a:r>
          </a:p>
          <a:p>
            <a:pPr algn="just">
              <a:lnSpc>
                <a:spcPct val="150000"/>
              </a:lnSpc>
            </a:pPr>
            <a:r>
              <a:rPr lang="en-US" sz="2400" dirty="0"/>
              <a:t>Quotes make your writing more compelling.</a:t>
            </a:r>
            <a:endParaRPr lang="en-GB" sz="2400" dirty="0"/>
          </a:p>
        </p:txBody>
      </p:sp>
      <p:sp>
        <p:nvSpPr>
          <p:cNvPr id="15" name="TextBox 14">
            <a:extLst>
              <a:ext uri="{FF2B5EF4-FFF2-40B4-BE49-F238E27FC236}">
                <a16:creationId xmlns:a16="http://schemas.microsoft.com/office/drawing/2014/main" xmlns="" id="{D0E7AA07-BE67-E2ED-6745-AAA945891314}"/>
              </a:ext>
            </a:extLst>
          </p:cNvPr>
          <p:cNvSpPr txBox="1"/>
          <p:nvPr/>
        </p:nvSpPr>
        <p:spPr>
          <a:xfrm>
            <a:off x="3433660" y="1007063"/>
            <a:ext cx="6228522" cy="461665"/>
          </a:xfrm>
          <a:prstGeom prst="rect">
            <a:avLst/>
          </a:prstGeom>
          <a:noFill/>
        </p:spPr>
        <p:txBody>
          <a:bodyPr wrap="square">
            <a:spAutoFit/>
          </a:bodyPr>
          <a:lstStyle/>
          <a:p>
            <a:r>
              <a:rPr lang="en-US" sz="2400" b="1" dirty="0"/>
              <a:t>What are the scientific references?</a:t>
            </a:r>
            <a:endParaRPr lang="en-GB" sz="2400" b="1" dirty="0"/>
          </a:p>
        </p:txBody>
      </p:sp>
      <p:pic>
        <p:nvPicPr>
          <p:cNvPr id="11" name="Picture 10" descr="A logo for a university&#10;&#10;Description automatically generated">
            <a:extLst>
              <a:ext uri="{FF2B5EF4-FFF2-40B4-BE49-F238E27FC236}">
                <a16:creationId xmlns:a16="http://schemas.microsoft.com/office/drawing/2014/main" xmlns="" id="{1CE581A7-A705-BA67-BA55-5A897B8E681B}"/>
              </a:ext>
            </a:extLst>
          </p:cNvPr>
          <p:cNvPicPr>
            <a:picLocks noChangeAspect="1"/>
          </p:cNvPicPr>
          <p:nvPr/>
        </p:nvPicPr>
        <p:blipFill>
          <a:blip r:embed="rId3"/>
          <a:stretch>
            <a:fillRect/>
          </a:stretch>
        </p:blipFill>
        <p:spPr>
          <a:xfrm>
            <a:off x="276103" y="269867"/>
            <a:ext cx="1804624" cy="968028"/>
          </a:xfrm>
          <a:prstGeom prst="rect">
            <a:avLst/>
          </a:prstGeom>
        </p:spPr>
      </p:pic>
    </p:spTree>
    <p:extLst>
      <p:ext uri="{BB962C8B-B14F-4D97-AF65-F5344CB8AC3E}">
        <p14:creationId xmlns:p14="http://schemas.microsoft.com/office/powerpoint/2010/main" val="2458186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7AA9CF5C-B2C5-F733-9415-B2B29F402B1E}"/>
              </a:ext>
            </a:extLst>
          </p:cNvPr>
          <p:cNvSpPr txBox="1"/>
          <p:nvPr/>
        </p:nvSpPr>
        <p:spPr>
          <a:xfrm>
            <a:off x="238564" y="1594603"/>
            <a:ext cx="8563822" cy="4519186"/>
          </a:xfrm>
          <a:prstGeom prst="rect">
            <a:avLst/>
          </a:prstGeom>
          <a:noFill/>
        </p:spPr>
        <p:txBody>
          <a:bodyPr wrap="square">
            <a:spAutoFit/>
          </a:bodyPr>
          <a:lstStyle/>
          <a:p>
            <a:pPr algn="just">
              <a:lnSpc>
                <a:spcPct val="150000"/>
              </a:lnSpc>
            </a:pPr>
            <a:r>
              <a:rPr lang="en-US" sz="1600" b="1" i="0" dirty="0">
                <a:solidFill>
                  <a:srgbClr val="333333"/>
                </a:solidFill>
                <a:effectLst/>
                <a:latin typeface="Roboto" panose="02000000000000000000" pitchFamily="2" charset="0"/>
              </a:rPr>
              <a:t>Exercise:</a:t>
            </a:r>
            <a:r>
              <a:rPr lang="en-US" sz="1600" b="0" i="0" dirty="0">
                <a:solidFill>
                  <a:srgbClr val="333333"/>
                </a:solidFill>
                <a:effectLst/>
                <a:latin typeface="Roboto" panose="02000000000000000000" pitchFamily="2" charset="0"/>
              </a:rPr>
              <a:t> Look at the two paragraphs below: which one seems more authoritative?</a:t>
            </a:r>
            <a:endParaRPr lang="ar-EG" sz="1600" b="0" i="0" dirty="0">
              <a:solidFill>
                <a:srgbClr val="333333"/>
              </a:solidFill>
              <a:effectLst/>
              <a:latin typeface="Roboto" panose="02000000000000000000" pitchFamily="2" charset="0"/>
            </a:endParaRPr>
          </a:p>
          <a:p>
            <a:pPr algn="just">
              <a:lnSpc>
                <a:spcPct val="150000"/>
              </a:lnSpc>
            </a:pPr>
            <a:r>
              <a:rPr lang="en-US" sz="1600" b="1" i="0" dirty="0">
                <a:solidFill>
                  <a:srgbClr val="333333"/>
                </a:solidFill>
                <a:effectLst/>
                <a:latin typeface="Roboto" panose="02000000000000000000" pitchFamily="2" charset="0"/>
              </a:rPr>
              <a:t>Paragraph one</a:t>
            </a:r>
            <a:endParaRPr lang="en-US" sz="1600" b="0" i="0" dirty="0">
              <a:solidFill>
                <a:srgbClr val="333333"/>
              </a:solidFill>
              <a:effectLst/>
              <a:latin typeface="Roboto" panose="02000000000000000000" pitchFamily="2" charset="0"/>
            </a:endParaRPr>
          </a:p>
          <a:p>
            <a:pPr algn="just">
              <a:lnSpc>
                <a:spcPct val="150000"/>
              </a:lnSpc>
            </a:pPr>
            <a:r>
              <a:rPr lang="en-US" sz="1600" b="0" i="0" dirty="0">
                <a:solidFill>
                  <a:srgbClr val="333333"/>
                </a:solidFill>
                <a:effectLst/>
                <a:latin typeface="Roboto" panose="02000000000000000000" pitchFamily="2" charset="0"/>
              </a:rPr>
              <a:t>The importance, or otherwise, of lyrics in popular music, and academic approaches to song lyrics, is subject to much debate. The supposed ‘poor’ standard or presumed meaninglessness of popular music lyrics, become a means to critique popular music. Conversely, it could be argued that too much attention is given to a song’s lyrics, to the point where the music itself is overlooked; it is also possible to overestimate the degree to which the music listener actually listens to the words, or perceives them to be the site of meaning in a song. Nonetheless, Simon Frith suggests that lyrics do allow songs to be ‘used in particular ways’: lyrics facilitate certain ‘creative articulations’. In the case of protest music, the lyrics allow a song to be made to speak to political issues.</a:t>
            </a:r>
          </a:p>
          <a:p>
            <a:pPr algn="just">
              <a:lnSpc>
                <a:spcPct val="150000"/>
              </a:lnSpc>
            </a:pPr>
            <a:endParaRPr lang="ar-EG" sz="1600" dirty="0">
              <a:solidFill>
                <a:srgbClr val="333333"/>
              </a:solidFill>
              <a:latin typeface="Roboto" panose="02000000000000000000" pitchFamily="2" charset="0"/>
            </a:endParaRPr>
          </a:p>
        </p:txBody>
      </p:sp>
      <p:sp>
        <p:nvSpPr>
          <p:cNvPr id="7" name="TextBox 6">
            <a:extLst>
              <a:ext uri="{FF2B5EF4-FFF2-40B4-BE49-F238E27FC236}">
                <a16:creationId xmlns:a16="http://schemas.microsoft.com/office/drawing/2014/main" xmlns="" id="{A878680C-D492-8499-EF26-A2286BB373DE}"/>
              </a:ext>
            </a:extLst>
          </p:cNvPr>
          <p:cNvSpPr txBox="1"/>
          <p:nvPr/>
        </p:nvSpPr>
        <p:spPr>
          <a:xfrm>
            <a:off x="3470983" y="565545"/>
            <a:ext cx="4914263" cy="461665"/>
          </a:xfrm>
          <a:prstGeom prst="rect">
            <a:avLst/>
          </a:prstGeom>
          <a:noFill/>
        </p:spPr>
        <p:txBody>
          <a:bodyPr wrap="square">
            <a:spAutoFit/>
          </a:bodyPr>
          <a:lstStyle/>
          <a:p>
            <a:r>
              <a:rPr lang="en-US" sz="2400" b="1" dirty="0"/>
              <a:t>What are the scientific references?</a:t>
            </a:r>
            <a:endParaRPr lang="en-GB" sz="2400" b="1" dirty="0"/>
          </a:p>
        </p:txBody>
      </p:sp>
      <p:pic>
        <p:nvPicPr>
          <p:cNvPr id="12" name="Picture 11" descr="A logo for a university&#10;&#10;Description automatically generated">
            <a:extLst>
              <a:ext uri="{FF2B5EF4-FFF2-40B4-BE49-F238E27FC236}">
                <a16:creationId xmlns:a16="http://schemas.microsoft.com/office/drawing/2014/main" xmlns="" id="{169857B0-F678-4E17-70A8-985A32C84A57}"/>
              </a:ext>
            </a:extLst>
          </p:cNvPr>
          <p:cNvPicPr>
            <a:picLocks noChangeAspect="1"/>
          </p:cNvPicPr>
          <p:nvPr/>
        </p:nvPicPr>
        <p:blipFill>
          <a:blip r:embed="rId3"/>
          <a:stretch>
            <a:fillRect/>
          </a:stretch>
        </p:blipFill>
        <p:spPr>
          <a:xfrm>
            <a:off x="313425" y="59182"/>
            <a:ext cx="1804624" cy="968028"/>
          </a:xfrm>
          <a:prstGeom prst="rect">
            <a:avLst/>
          </a:prstGeom>
        </p:spPr>
      </p:pic>
    </p:spTree>
    <p:extLst>
      <p:ext uri="{BB962C8B-B14F-4D97-AF65-F5344CB8AC3E}">
        <p14:creationId xmlns:p14="http://schemas.microsoft.com/office/powerpoint/2010/main" val="713624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79A05654-4378-72EE-B13D-69AAECA0B0C9}"/>
              </a:ext>
            </a:extLst>
          </p:cNvPr>
          <p:cNvSpPr txBox="1"/>
          <p:nvPr/>
        </p:nvSpPr>
        <p:spPr>
          <a:xfrm>
            <a:off x="431239" y="1576501"/>
            <a:ext cx="8391311" cy="4298613"/>
          </a:xfrm>
          <a:prstGeom prst="rect">
            <a:avLst/>
          </a:prstGeom>
          <a:noFill/>
        </p:spPr>
        <p:txBody>
          <a:bodyPr wrap="square">
            <a:spAutoFit/>
          </a:bodyPr>
          <a:lstStyle/>
          <a:p>
            <a:pPr algn="l"/>
            <a:r>
              <a:rPr lang="en-US" b="1" i="0" dirty="0">
                <a:solidFill>
                  <a:srgbClr val="333333"/>
                </a:solidFill>
                <a:effectLst/>
                <a:latin typeface="Roboto" panose="02000000000000000000" pitchFamily="2" charset="0"/>
              </a:rPr>
              <a:t>Paragraph two</a:t>
            </a:r>
            <a:endParaRPr lang="en-US" b="0" i="0" dirty="0">
              <a:solidFill>
                <a:srgbClr val="333333"/>
              </a:solidFill>
              <a:effectLst/>
              <a:latin typeface="Roboto" panose="02000000000000000000" pitchFamily="2" charset="0"/>
            </a:endParaRPr>
          </a:p>
          <a:p>
            <a:pPr algn="l"/>
            <a:r>
              <a:rPr lang="en-US" b="0" i="0" dirty="0">
                <a:solidFill>
                  <a:srgbClr val="333333"/>
                </a:solidFill>
                <a:effectLst/>
                <a:latin typeface="Roboto" panose="02000000000000000000" pitchFamily="2" charset="0"/>
              </a:rPr>
              <a:t> </a:t>
            </a:r>
          </a:p>
          <a:p>
            <a:pPr algn="just">
              <a:lnSpc>
                <a:spcPct val="150000"/>
              </a:lnSpc>
            </a:pPr>
            <a:r>
              <a:rPr lang="en-US" sz="1600" dirty="0">
                <a:solidFill>
                  <a:srgbClr val="333333"/>
                </a:solidFill>
                <a:latin typeface="Roboto" panose="02000000000000000000" pitchFamily="2" charset="0"/>
              </a:rPr>
              <a:t>The importance, or otherwise, of lyrics in popular music, and academic approaches to song lyrics, is subject to much debate (Frith, 1998; Shepherd, 1999; </a:t>
            </a:r>
            <a:r>
              <a:rPr lang="en-US" sz="1600" dirty="0" err="1">
                <a:solidFill>
                  <a:srgbClr val="333333"/>
                </a:solidFill>
                <a:latin typeface="Roboto" panose="02000000000000000000" pitchFamily="2" charset="0"/>
              </a:rPr>
              <a:t>Fornas</a:t>
            </a:r>
            <a:r>
              <a:rPr lang="en-US" sz="1600" dirty="0">
                <a:solidFill>
                  <a:srgbClr val="333333"/>
                </a:solidFill>
                <a:latin typeface="Roboto" panose="02000000000000000000" pitchFamily="2" charset="0"/>
              </a:rPr>
              <a:t>, 2003). The supposed ‘poor’ standard or presumed meaninglessness of popular music lyrics, become a means to critique popular music. Conversely, it could be argued that too much attention is given to a song’s lyrics, to the point where the music itself is overlooked; it is also possible to overestimate the degree to which the music listener actually listens to the words, or perceives them to be the site of meaning in a song (Shepherd, 1999:172). Nonetheless, Simon Frith suggests that lyrics do allow songs to be ‘used in particular ways’ (cited in Martin, 1995:273): lyrics facilitate certain ‘creative articulations’ (Johnson, 2000). In the case of protest music, the lyrics allow a song to be made to speak to political issues.</a:t>
            </a:r>
          </a:p>
        </p:txBody>
      </p:sp>
      <p:pic>
        <p:nvPicPr>
          <p:cNvPr id="7" name="Picture 6" descr="A logo for a university&#10;&#10;Description automatically generated">
            <a:extLst>
              <a:ext uri="{FF2B5EF4-FFF2-40B4-BE49-F238E27FC236}">
                <a16:creationId xmlns:a16="http://schemas.microsoft.com/office/drawing/2014/main" xmlns="" id="{C1108C73-5E0D-9168-FB53-A881512380E4}"/>
              </a:ext>
            </a:extLst>
          </p:cNvPr>
          <p:cNvPicPr>
            <a:picLocks noChangeAspect="1"/>
          </p:cNvPicPr>
          <p:nvPr/>
        </p:nvPicPr>
        <p:blipFill>
          <a:blip r:embed="rId3"/>
          <a:stretch>
            <a:fillRect/>
          </a:stretch>
        </p:blipFill>
        <p:spPr>
          <a:xfrm>
            <a:off x="272619" y="257454"/>
            <a:ext cx="1789445" cy="968028"/>
          </a:xfrm>
          <a:prstGeom prst="rect">
            <a:avLst/>
          </a:prstGeom>
        </p:spPr>
      </p:pic>
    </p:spTree>
    <p:extLst>
      <p:ext uri="{BB962C8B-B14F-4D97-AF65-F5344CB8AC3E}">
        <p14:creationId xmlns:p14="http://schemas.microsoft.com/office/powerpoint/2010/main" val="2278029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346DDE4C-B556-C89C-C621-ACF55D89C750}"/>
              </a:ext>
            </a:extLst>
          </p:cNvPr>
          <p:cNvSpPr txBox="1"/>
          <p:nvPr/>
        </p:nvSpPr>
        <p:spPr>
          <a:xfrm>
            <a:off x="322727" y="1456027"/>
            <a:ext cx="8644930" cy="3913059"/>
          </a:xfrm>
          <a:prstGeom prst="rect">
            <a:avLst/>
          </a:prstGeom>
          <a:noFill/>
        </p:spPr>
        <p:txBody>
          <a:bodyPr wrap="square">
            <a:spAutoFit/>
          </a:bodyPr>
          <a:lstStyle/>
          <a:p>
            <a:pPr algn="just">
              <a:lnSpc>
                <a:spcPct val="150000"/>
              </a:lnSpc>
            </a:pPr>
            <a:r>
              <a:rPr lang="en-US" sz="2400" dirty="0"/>
              <a:t>The two paragraphs are identical, except for the absence of citations from Paragraph 1.</a:t>
            </a:r>
          </a:p>
          <a:p>
            <a:pPr algn="just">
              <a:lnSpc>
                <a:spcPct val="150000"/>
              </a:lnSpc>
            </a:pPr>
            <a:r>
              <a:rPr lang="en-US" sz="2400" dirty="0"/>
              <a:t>The first paragraph may be as interesting as the second, but within an academic context, one that requires you to show where you got the ideas from, the second has much more authority, and is much more persuasive. It shows that the ideas you discuss are important to your own academic community</a:t>
            </a:r>
            <a:endParaRPr lang="en-US" sz="2000" dirty="0"/>
          </a:p>
        </p:txBody>
      </p:sp>
      <p:pic>
        <p:nvPicPr>
          <p:cNvPr id="7" name="Picture 6" descr="A logo for a university&#10;&#10;Description automatically generated">
            <a:extLst>
              <a:ext uri="{FF2B5EF4-FFF2-40B4-BE49-F238E27FC236}">
                <a16:creationId xmlns:a16="http://schemas.microsoft.com/office/drawing/2014/main" xmlns="" id="{5796716A-4134-8682-6690-9122F5C988AF}"/>
              </a:ext>
            </a:extLst>
          </p:cNvPr>
          <p:cNvPicPr>
            <a:picLocks noChangeAspect="1"/>
          </p:cNvPicPr>
          <p:nvPr/>
        </p:nvPicPr>
        <p:blipFill>
          <a:blip r:embed="rId3"/>
          <a:stretch>
            <a:fillRect/>
          </a:stretch>
        </p:blipFill>
        <p:spPr>
          <a:xfrm>
            <a:off x="509367" y="131286"/>
            <a:ext cx="1673995" cy="968028"/>
          </a:xfrm>
          <a:prstGeom prst="rect">
            <a:avLst/>
          </a:prstGeom>
        </p:spPr>
      </p:pic>
    </p:spTree>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4DA1B6E7-3CCB-ED3E-E3BB-236FB84ECF4F}"/>
              </a:ext>
            </a:extLst>
          </p:cNvPr>
          <p:cNvSpPr txBox="1"/>
          <p:nvPr/>
        </p:nvSpPr>
        <p:spPr>
          <a:xfrm>
            <a:off x="555231" y="1767950"/>
            <a:ext cx="8099713" cy="3785652"/>
          </a:xfrm>
          <a:prstGeom prst="rect">
            <a:avLst/>
          </a:prstGeom>
          <a:noFill/>
        </p:spPr>
        <p:txBody>
          <a:bodyPr wrap="square">
            <a:spAutoFit/>
          </a:bodyPr>
          <a:lstStyle/>
          <a:p>
            <a:pPr algn="just"/>
            <a:r>
              <a:rPr lang="en-US" sz="2000" dirty="0"/>
              <a:t>Print books are not the only sources that require acknowledgment. Any words, ideas or information taken from any source require a reference.</a:t>
            </a:r>
            <a:endParaRPr lang="ar-EG" sz="2000" dirty="0"/>
          </a:p>
          <a:p>
            <a:pPr algn="just"/>
            <a:r>
              <a:rPr lang="en-US" sz="2000" dirty="0"/>
              <a:t>Indicate when you use words or ideas from:</a:t>
            </a:r>
          </a:p>
          <a:p>
            <a:pPr algn="just"/>
            <a:r>
              <a:rPr lang="en-US" sz="2000" dirty="0"/>
              <a:t>Books and journal articles</a:t>
            </a:r>
          </a:p>
          <a:p>
            <a:pPr algn="just"/>
            <a:r>
              <a:rPr lang="en-US" sz="2000" dirty="0"/>
              <a:t>Newspapers and magazines</a:t>
            </a:r>
          </a:p>
          <a:p>
            <a:pPr algn="just"/>
            <a:r>
              <a:rPr lang="en-US" sz="2000" dirty="0"/>
              <a:t>brochures or brochures</a:t>
            </a:r>
          </a:p>
          <a:p>
            <a:pPr algn="just"/>
            <a:r>
              <a:rPr lang="en-US" sz="2000" dirty="0"/>
              <a:t>Movies, documentaries, TV shows or advertisements</a:t>
            </a:r>
          </a:p>
          <a:p>
            <a:pPr algn="just"/>
            <a:r>
              <a:rPr lang="en-US" sz="2000" dirty="0"/>
              <a:t>Websites or electronic resources</a:t>
            </a:r>
          </a:p>
          <a:p>
            <a:pPr algn="just"/>
            <a:r>
              <a:rPr lang="en-US" sz="2000" dirty="0"/>
              <a:t>Messages, emails, and online discussion forums</a:t>
            </a:r>
          </a:p>
          <a:p>
            <a:pPr algn="just"/>
            <a:r>
              <a:rPr lang="en-US" sz="2000" dirty="0"/>
              <a:t>Personal interviews</a:t>
            </a:r>
          </a:p>
          <a:p>
            <a:pPr algn="just"/>
            <a:r>
              <a:rPr lang="en-US" sz="2000" dirty="0"/>
              <a:t>Lecturers or teachers. (Not always necessary but check with your lecturer or tutor about their preferences before relying on their ideas.)</a:t>
            </a:r>
            <a:endParaRPr lang="ar-EG" sz="2000" dirty="0"/>
          </a:p>
        </p:txBody>
      </p:sp>
      <p:sp>
        <p:nvSpPr>
          <p:cNvPr id="8" name="TextBox 7">
            <a:extLst>
              <a:ext uri="{FF2B5EF4-FFF2-40B4-BE49-F238E27FC236}">
                <a16:creationId xmlns:a16="http://schemas.microsoft.com/office/drawing/2014/main" xmlns="" id="{CE059338-B483-7F50-298F-F9DDA91DDBFD}"/>
              </a:ext>
            </a:extLst>
          </p:cNvPr>
          <p:cNvSpPr txBox="1"/>
          <p:nvPr/>
        </p:nvSpPr>
        <p:spPr>
          <a:xfrm>
            <a:off x="2859993" y="776231"/>
            <a:ext cx="7724243" cy="461665"/>
          </a:xfrm>
          <a:prstGeom prst="rect">
            <a:avLst/>
          </a:prstGeom>
          <a:noFill/>
        </p:spPr>
        <p:txBody>
          <a:bodyPr wrap="square">
            <a:spAutoFit/>
          </a:bodyPr>
          <a:lstStyle/>
          <a:p>
            <a:r>
              <a:rPr lang="en-US" sz="2400" b="1" dirty="0"/>
              <a:t>What kind of information do I need for reference?</a:t>
            </a:r>
            <a:endParaRPr lang="en-GB" sz="2400" b="1" dirty="0"/>
          </a:p>
        </p:txBody>
      </p:sp>
      <p:pic>
        <p:nvPicPr>
          <p:cNvPr id="11" name="Picture 10" descr="A logo for a university&#10;&#10;Description automatically generated">
            <a:extLst>
              <a:ext uri="{FF2B5EF4-FFF2-40B4-BE49-F238E27FC236}">
                <a16:creationId xmlns:a16="http://schemas.microsoft.com/office/drawing/2014/main" xmlns="" id="{631D59B8-3CCC-AA19-D104-E3285EDC1CEA}"/>
              </a:ext>
            </a:extLst>
          </p:cNvPr>
          <p:cNvPicPr>
            <a:picLocks noChangeAspect="1"/>
          </p:cNvPicPr>
          <p:nvPr/>
        </p:nvPicPr>
        <p:blipFill>
          <a:blip r:embed="rId3"/>
          <a:stretch>
            <a:fillRect/>
          </a:stretch>
        </p:blipFill>
        <p:spPr>
          <a:xfrm>
            <a:off x="294763" y="168609"/>
            <a:ext cx="1823285" cy="968028"/>
          </a:xfrm>
          <a:prstGeom prst="rect">
            <a:avLst/>
          </a:prstGeom>
        </p:spPr>
      </p:pic>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BB37B057-45AA-F1D8-E767-35DA44D99CCF}"/>
              </a:ext>
            </a:extLst>
          </p:cNvPr>
          <p:cNvSpPr txBox="1"/>
          <p:nvPr/>
        </p:nvSpPr>
        <p:spPr>
          <a:xfrm>
            <a:off x="295565" y="1565728"/>
            <a:ext cx="8591366" cy="3908762"/>
          </a:xfrm>
          <a:prstGeom prst="rect">
            <a:avLst/>
          </a:prstGeom>
          <a:noFill/>
        </p:spPr>
        <p:txBody>
          <a:bodyPr wrap="square">
            <a:spAutoFit/>
          </a:bodyPr>
          <a:lstStyle/>
          <a:p>
            <a:pPr algn="just">
              <a:lnSpc>
                <a:spcPct val="150000"/>
              </a:lnSpc>
            </a:pPr>
            <a:r>
              <a:rPr lang="en-US" sz="2400" b="0" i="0" dirty="0">
                <a:solidFill>
                  <a:srgbClr val="333333"/>
                </a:solidFill>
                <a:effectLst/>
                <a:latin typeface="Roboto" panose="02000000000000000000" pitchFamily="2" charset="0"/>
              </a:rPr>
              <a:t>You also need to reference when you reprint any diagrams, illustrations, charts or pictures.</a:t>
            </a:r>
          </a:p>
          <a:p>
            <a:pPr algn="just">
              <a:lnSpc>
                <a:spcPct val="150000"/>
              </a:lnSpc>
            </a:pPr>
            <a:r>
              <a:rPr lang="en-US" sz="2400" b="0" i="0" dirty="0">
                <a:solidFill>
                  <a:srgbClr val="333333"/>
                </a:solidFill>
                <a:effectLst/>
                <a:latin typeface="Roboto" panose="02000000000000000000" pitchFamily="2" charset="0"/>
              </a:rPr>
              <a:t>No need to reference when you are:</a:t>
            </a:r>
          </a:p>
          <a:p>
            <a:pPr algn="just">
              <a:lnSpc>
                <a:spcPct val="150000"/>
              </a:lnSpc>
              <a:buFont typeface="Arial" panose="020B0604020202020204" pitchFamily="34" charset="0"/>
              <a:buChar char="•"/>
            </a:pPr>
            <a:r>
              <a:rPr lang="en-US" sz="2400" b="0" i="0" dirty="0">
                <a:solidFill>
                  <a:srgbClr val="333333"/>
                </a:solidFill>
                <a:effectLst/>
                <a:latin typeface="Roboto" panose="02000000000000000000" pitchFamily="2" charset="0"/>
              </a:rPr>
              <a:t>writing your own observations or experiment results, for example, a report on a field trip</a:t>
            </a:r>
          </a:p>
          <a:p>
            <a:pPr algn="just">
              <a:lnSpc>
                <a:spcPct val="150000"/>
              </a:lnSpc>
              <a:buFont typeface="Arial" panose="020B0604020202020204" pitchFamily="34" charset="0"/>
              <a:buChar char="•"/>
            </a:pPr>
            <a:r>
              <a:rPr lang="en-US" sz="2400" b="0" i="0" dirty="0">
                <a:solidFill>
                  <a:srgbClr val="333333"/>
                </a:solidFill>
                <a:effectLst/>
                <a:latin typeface="Roboto" panose="02000000000000000000" pitchFamily="2" charset="0"/>
              </a:rPr>
              <a:t>writing about your own experiences, for example, a reflective journal</a:t>
            </a:r>
          </a:p>
        </p:txBody>
      </p:sp>
      <p:pic>
        <p:nvPicPr>
          <p:cNvPr id="7" name="Picture 6" descr="A logo for a university&#10;&#10;Description automatically generated">
            <a:extLst>
              <a:ext uri="{FF2B5EF4-FFF2-40B4-BE49-F238E27FC236}">
                <a16:creationId xmlns:a16="http://schemas.microsoft.com/office/drawing/2014/main" xmlns="" id="{9369C57D-10F5-B422-57E3-088BA8B912FC}"/>
              </a:ext>
            </a:extLst>
          </p:cNvPr>
          <p:cNvPicPr>
            <a:picLocks noChangeAspect="1"/>
          </p:cNvPicPr>
          <p:nvPr/>
        </p:nvPicPr>
        <p:blipFill>
          <a:blip r:embed="rId3"/>
          <a:stretch>
            <a:fillRect/>
          </a:stretch>
        </p:blipFill>
        <p:spPr>
          <a:xfrm>
            <a:off x="295565" y="287963"/>
            <a:ext cx="1869137" cy="968028"/>
          </a:xfrm>
          <a:prstGeom prst="rect">
            <a:avLst/>
          </a:prstGeom>
        </p:spPr>
      </p:pic>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E27297F7-D75A-34CA-0451-B5960FCC533A}"/>
              </a:ext>
            </a:extLst>
          </p:cNvPr>
          <p:cNvSpPr txBox="1"/>
          <p:nvPr/>
        </p:nvSpPr>
        <p:spPr>
          <a:xfrm>
            <a:off x="266412" y="1695237"/>
            <a:ext cx="8413761" cy="3272691"/>
          </a:xfrm>
          <a:prstGeom prst="rect">
            <a:avLst/>
          </a:prstGeom>
          <a:noFill/>
        </p:spPr>
        <p:txBody>
          <a:bodyPr wrap="square">
            <a:spAutoFit/>
          </a:bodyPr>
          <a:lstStyle/>
          <a:p>
            <a:pPr indent="-342900" algn="just">
              <a:lnSpc>
                <a:spcPct val="150000"/>
              </a:lnSpc>
              <a:buFont typeface="Arial" panose="020B0604020202020204" pitchFamily="34" charset="0"/>
              <a:buChar char="•"/>
            </a:pPr>
            <a:r>
              <a:rPr lang="en-US" sz="2000" dirty="0">
                <a:solidFill>
                  <a:srgbClr val="333333"/>
                </a:solidFill>
                <a:latin typeface="Roboto" panose="02000000000000000000" pitchFamily="2" charset="0"/>
              </a:rPr>
              <a:t>writing your own thoughts, comments or conclusions in an assignment</a:t>
            </a:r>
          </a:p>
          <a:p>
            <a:pPr indent="-342900" algn="just">
              <a:lnSpc>
                <a:spcPct val="150000"/>
              </a:lnSpc>
              <a:buFont typeface="Arial" panose="020B0604020202020204" pitchFamily="34" charset="0"/>
              <a:buChar char="•"/>
            </a:pPr>
            <a:r>
              <a:rPr lang="en-US" sz="2000" dirty="0">
                <a:solidFill>
                  <a:srgbClr val="333333"/>
                </a:solidFill>
                <a:latin typeface="Roboto" panose="02000000000000000000" pitchFamily="2" charset="0"/>
              </a:rPr>
              <a:t>evaluating or offering your own analysis</a:t>
            </a:r>
          </a:p>
          <a:p>
            <a:pPr indent="-342900" algn="just">
              <a:lnSpc>
                <a:spcPct val="150000"/>
              </a:lnSpc>
              <a:buFont typeface="Arial" panose="020B0604020202020204" pitchFamily="34" charset="0"/>
              <a:buChar char="•"/>
            </a:pPr>
            <a:r>
              <a:rPr lang="en-US" sz="2000" dirty="0">
                <a:solidFill>
                  <a:srgbClr val="333333"/>
                </a:solidFill>
                <a:latin typeface="Roboto" panose="02000000000000000000" pitchFamily="2" charset="0"/>
              </a:rPr>
              <a:t>using 'common knowledge' (facts that can be found in numerous places and are likely to be known by a lot of people) or folklore</a:t>
            </a:r>
          </a:p>
          <a:p>
            <a:pPr indent="-342900" algn="just">
              <a:lnSpc>
                <a:spcPct val="150000"/>
              </a:lnSpc>
              <a:buFont typeface="Arial" panose="020B0604020202020204" pitchFamily="34" charset="0"/>
              <a:buChar char="•"/>
            </a:pPr>
            <a:r>
              <a:rPr lang="en-US" sz="2000" dirty="0">
                <a:solidFill>
                  <a:srgbClr val="333333"/>
                </a:solidFill>
                <a:latin typeface="Roboto" panose="02000000000000000000" pitchFamily="2" charset="0"/>
              </a:rPr>
              <a:t>using generally accepted facts or information. This will vary in different disciplines of study. If in doubt, ask your tutor.</a:t>
            </a:r>
          </a:p>
        </p:txBody>
      </p:sp>
      <p:pic>
        <p:nvPicPr>
          <p:cNvPr id="11" name="Picture 10" descr="A logo for a university&#10;&#10;Description automatically generated">
            <a:extLst>
              <a:ext uri="{FF2B5EF4-FFF2-40B4-BE49-F238E27FC236}">
                <a16:creationId xmlns:a16="http://schemas.microsoft.com/office/drawing/2014/main" xmlns="" id="{53487809-C102-CBFC-92AB-5316CA254230}"/>
              </a:ext>
            </a:extLst>
          </p:cNvPr>
          <p:cNvPicPr>
            <a:picLocks noChangeAspect="1"/>
          </p:cNvPicPr>
          <p:nvPr/>
        </p:nvPicPr>
        <p:blipFill>
          <a:blip r:embed="rId3"/>
          <a:stretch>
            <a:fillRect/>
          </a:stretch>
        </p:blipFill>
        <p:spPr>
          <a:xfrm>
            <a:off x="136143" y="252585"/>
            <a:ext cx="1804623" cy="968028"/>
          </a:xfrm>
          <a:prstGeom prst="rect">
            <a:avLst/>
          </a:prstGeom>
        </p:spPr>
      </p:pic>
    </p:spTree>
    <p:extLst>
      <p:ext uri="{BB962C8B-B14F-4D97-AF65-F5344CB8AC3E}">
        <p14:creationId xmlns:p14="http://schemas.microsoft.com/office/powerpoint/2010/main" val="2191718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733058" y="-27434"/>
            <a:ext cx="2584161" cy="6912868"/>
          </a:xfrm>
          <a:prstGeom prst="rect">
            <a:avLst/>
          </a:prstGeom>
        </p:spPr>
      </p:pic>
      <p:sp>
        <p:nvSpPr>
          <p:cNvPr id="11" name="TextBox 10">
            <a:extLst>
              <a:ext uri="{FF2B5EF4-FFF2-40B4-BE49-F238E27FC236}">
                <a16:creationId xmlns:a16="http://schemas.microsoft.com/office/drawing/2014/main" xmlns="" id="{C1C936A3-AAB6-B2AB-4727-D6DBFDF89C49}"/>
              </a:ext>
            </a:extLst>
          </p:cNvPr>
          <p:cNvSpPr txBox="1"/>
          <p:nvPr/>
        </p:nvSpPr>
        <p:spPr>
          <a:xfrm>
            <a:off x="510467" y="1536174"/>
            <a:ext cx="8487759" cy="4401205"/>
          </a:xfrm>
          <a:prstGeom prst="rect">
            <a:avLst/>
          </a:prstGeom>
          <a:noFill/>
        </p:spPr>
        <p:txBody>
          <a:bodyPr wrap="square">
            <a:spAutoFit/>
          </a:bodyPr>
          <a:lstStyle/>
          <a:p>
            <a:pPr algn="just"/>
            <a:r>
              <a:rPr lang="en-US" sz="2000" b="0" i="0" dirty="0">
                <a:solidFill>
                  <a:srgbClr val="0D405F"/>
                </a:solidFill>
                <a:effectLst/>
                <a:latin typeface="Inter"/>
              </a:rPr>
              <a:t>References list (sometimes called a reference page):</a:t>
            </a:r>
          </a:p>
          <a:p>
            <a:pPr algn="just"/>
            <a:r>
              <a:rPr lang="en-US" sz="2000" b="0" i="0" dirty="0">
                <a:solidFill>
                  <a:srgbClr val="0D405F"/>
                </a:solidFill>
                <a:effectLst/>
                <a:latin typeface="Inter"/>
              </a:rPr>
              <a:t>Appears at the end of a paper, presentation, or project</a:t>
            </a:r>
          </a:p>
          <a:p>
            <a:pPr algn="just"/>
            <a:r>
              <a:rPr lang="en-US" sz="2000" b="0" i="0" dirty="0">
                <a:solidFill>
                  <a:srgbClr val="0D405F"/>
                </a:solidFill>
                <a:effectLst/>
                <a:latin typeface="Inter"/>
              </a:rPr>
              <a:t>It is a list of all the material referenced (quoted, cited, paraphrased, summarized) in the paper</a:t>
            </a:r>
          </a:p>
          <a:p>
            <a:pPr algn="just"/>
            <a:r>
              <a:rPr lang="en-US" sz="2000" b="0" i="0" dirty="0">
                <a:solidFill>
                  <a:srgbClr val="0D405F"/>
                </a:solidFill>
                <a:effectLst/>
                <a:latin typeface="Inter"/>
              </a:rPr>
              <a:t>Includes complete information about the materials so that the reader can find them later</a:t>
            </a:r>
          </a:p>
          <a:p>
            <a:pPr algn="just"/>
            <a:r>
              <a:rPr lang="en-US" sz="2000" b="0" i="0" dirty="0">
                <a:solidFill>
                  <a:srgbClr val="0D405F"/>
                </a:solidFill>
                <a:effectLst/>
                <a:latin typeface="Inter"/>
              </a:rPr>
              <a:t>Written by/Created by (Author)</a:t>
            </a:r>
          </a:p>
          <a:p>
            <a:pPr algn="just"/>
            <a:r>
              <a:rPr lang="en-US" sz="2000" b="0" i="0" dirty="0">
                <a:solidFill>
                  <a:srgbClr val="0D405F"/>
                </a:solidFill>
                <a:effectLst/>
                <a:latin typeface="Inter"/>
              </a:rPr>
              <a:t>When they created it (date published)</a:t>
            </a:r>
          </a:p>
          <a:p>
            <a:pPr algn="just"/>
            <a:r>
              <a:rPr lang="en-US" sz="2000" b="0" i="0" dirty="0">
                <a:solidFill>
                  <a:srgbClr val="0D405F"/>
                </a:solidFill>
                <a:effectLst/>
                <a:latin typeface="Inter"/>
              </a:rPr>
              <a:t>What is called the source (address)</a:t>
            </a:r>
          </a:p>
          <a:p>
            <a:pPr algn="just"/>
            <a:r>
              <a:rPr lang="en-US" sz="2000" b="0" i="0" dirty="0">
                <a:solidFill>
                  <a:srgbClr val="0D405F"/>
                </a:solidFill>
                <a:effectLst/>
                <a:latin typeface="Inter"/>
              </a:rPr>
              <a:t>Where to find it (varies by article format)</a:t>
            </a:r>
          </a:p>
          <a:p>
            <a:pPr algn="just"/>
            <a:r>
              <a:rPr lang="en-US" sz="2000" b="0" i="0" dirty="0">
                <a:solidFill>
                  <a:srgbClr val="0D405F"/>
                </a:solidFill>
                <a:effectLst/>
                <a:latin typeface="Inter"/>
              </a:rPr>
              <a:t>Items on a reference page/list are sometimes called sources, references, or citations.</a:t>
            </a:r>
          </a:p>
          <a:p>
            <a:pPr algn="just"/>
            <a:endParaRPr lang="en-US" sz="2000" b="0" i="0" dirty="0">
              <a:solidFill>
                <a:srgbClr val="0D405F"/>
              </a:solidFill>
              <a:effectLst/>
              <a:latin typeface="Inter"/>
            </a:endParaRPr>
          </a:p>
          <a:p>
            <a:pPr algn="just"/>
            <a:endParaRPr lang="en-US" sz="2000" b="0" i="0" dirty="0">
              <a:solidFill>
                <a:srgbClr val="0D405F"/>
              </a:solidFill>
              <a:effectLst/>
              <a:latin typeface="Inter"/>
            </a:endParaRPr>
          </a:p>
        </p:txBody>
      </p:sp>
      <p:sp>
        <p:nvSpPr>
          <p:cNvPr id="6" name="TextBox 5">
            <a:extLst>
              <a:ext uri="{FF2B5EF4-FFF2-40B4-BE49-F238E27FC236}">
                <a16:creationId xmlns:a16="http://schemas.microsoft.com/office/drawing/2014/main" xmlns=""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 </a:t>
            </a:r>
          </a:p>
        </p:txBody>
      </p:sp>
      <p:pic>
        <p:nvPicPr>
          <p:cNvPr id="7" name="Picture 6" descr="A logo for a university&#10;&#10;Description automatically generated">
            <a:extLst>
              <a:ext uri="{FF2B5EF4-FFF2-40B4-BE49-F238E27FC236}">
                <a16:creationId xmlns:a16="http://schemas.microsoft.com/office/drawing/2014/main" xmlns="" id="{0B97E257-1E4E-CAD7-E3FA-75CE7D7B109A}"/>
              </a:ext>
            </a:extLst>
          </p:cNvPr>
          <p:cNvPicPr>
            <a:picLocks noChangeAspect="1"/>
          </p:cNvPicPr>
          <p:nvPr/>
        </p:nvPicPr>
        <p:blipFill>
          <a:blip r:embed="rId3"/>
          <a:stretch>
            <a:fillRect/>
          </a:stretch>
        </p:blipFill>
        <p:spPr>
          <a:xfrm>
            <a:off x="422130" y="3422"/>
            <a:ext cx="1742572" cy="968028"/>
          </a:xfrm>
          <a:prstGeom prst="rect">
            <a:avLst/>
          </a:prstGeom>
        </p:spPr>
      </p:pic>
    </p:spTree>
    <p:extLst>
      <p:ext uri="{BB962C8B-B14F-4D97-AF65-F5344CB8AC3E}">
        <p14:creationId xmlns:p14="http://schemas.microsoft.com/office/powerpoint/2010/main" val="665038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C72856E8-F956-62CD-6039-FFEA9547096D}"/>
              </a:ext>
            </a:extLst>
          </p:cNvPr>
          <p:cNvSpPr txBox="1"/>
          <p:nvPr/>
        </p:nvSpPr>
        <p:spPr>
          <a:xfrm>
            <a:off x="357458" y="1527597"/>
            <a:ext cx="8364248" cy="3737946"/>
          </a:xfrm>
          <a:prstGeom prst="rect">
            <a:avLst/>
          </a:prstGeom>
          <a:noFill/>
        </p:spPr>
        <p:txBody>
          <a:bodyPr wrap="square">
            <a:spAutoFit/>
          </a:bodyPr>
          <a:lstStyle/>
          <a:p>
            <a:pPr algn="l">
              <a:lnSpc>
                <a:spcPct val="150000"/>
              </a:lnSpc>
            </a:pPr>
            <a:r>
              <a:rPr lang="en-US" sz="2000" b="0" i="0" dirty="0">
                <a:solidFill>
                  <a:srgbClr val="0D405F"/>
                </a:solidFill>
                <a:effectLst/>
                <a:latin typeface="Inter"/>
              </a:rPr>
              <a:t>In-text quotations appear within a sheet and tell the reader:</a:t>
            </a:r>
          </a:p>
          <a:p>
            <a:pPr algn="l">
              <a:lnSpc>
                <a:spcPct val="150000"/>
              </a:lnSpc>
            </a:pPr>
            <a:endParaRPr lang="en-US" sz="2000" b="0" i="0" dirty="0">
              <a:solidFill>
                <a:srgbClr val="0D405F"/>
              </a:solidFill>
              <a:effectLst/>
              <a:latin typeface="Inter"/>
            </a:endParaRPr>
          </a:p>
          <a:p>
            <a:pPr algn="l">
              <a:lnSpc>
                <a:spcPct val="150000"/>
              </a:lnSpc>
            </a:pPr>
            <a:r>
              <a:rPr lang="en-US" sz="2000" b="0" i="0" dirty="0">
                <a:solidFill>
                  <a:srgbClr val="0D405F"/>
                </a:solidFill>
                <a:effectLst/>
                <a:latin typeface="Inter"/>
              </a:rPr>
              <a:t>That a particular piece of information comes from an external source rather than the author of the paper</a:t>
            </a:r>
          </a:p>
          <a:p>
            <a:pPr algn="l">
              <a:lnSpc>
                <a:spcPct val="150000"/>
              </a:lnSpc>
            </a:pPr>
            <a:r>
              <a:rPr lang="en-US" sz="2000" b="0" i="0" dirty="0">
                <a:solidFill>
                  <a:srgbClr val="0D405F"/>
                </a:solidFill>
                <a:effectLst/>
                <a:latin typeface="Inter"/>
              </a:rPr>
              <a:t>That there is a "matching" item in the bibliography they can look up to get complete information about the source of the information</a:t>
            </a:r>
          </a:p>
          <a:p>
            <a:pPr algn="l">
              <a:lnSpc>
                <a:spcPct val="150000"/>
              </a:lnSpc>
            </a:pPr>
            <a:r>
              <a:rPr lang="en-US" sz="2000" b="0" i="0" dirty="0">
                <a:solidFill>
                  <a:srgbClr val="0D405F"/>
                </a:solidFill>
                <a:effectLst/>
                <a:latin typeface="Inter"/>
              </a:rPr>
              <a:t>To learn more about APA in general, visit the APA Handbook. Take a close look at specific sections of the guide such as citations and references in the text.</a:t>
            </a:r>
          </a:p>
        </p:txBody>
      </p:sp>
      <p:pic>
        <p:nvPicPr>
          <p:cNvPr id="11" name="Picture 10" descr="A logo for a university&#10;&#10;Description automatically generated">
            <a:extLst>
              <a:ext uri="{FF2B5EF4-FFF2-40B4-BE49-F238E27FC236}">
                <a16:creationId xmlns:a16="http://schemas.microsoft.com/office/drawing/2014/main" xmlns="" id="{3B49F2D5-491E-4F37-780C-7CA5F684ECB6}"/>
              </a:ext>
            </a:extLst>
          </p:cNvPr>
          <p:cNvPicPr>
            <a:picLocks noChangeAspect="1"/>
          </p:cNvPicPr>
          <p:nvPr/>
        </p:nvPicPr>
        <p:blipFill>
          <a:blip r:embed="rId3"/>
          <a:stretch>
            <a:fillRect/>
          </a:stretch>
        </p:blipFill>
        <p:spPr>
          <a:xfrm>
            <a:off x="357457" y="103295"/>
            <a:ext cx="1788583" cy="968028"/>
          </a:xfrm>
          <a:prstGeom prst="rect">
            <a:avLst/>
          </a:prstGeom>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40A4DA16-3382-246E-54C0-B733E5F9C1C6}"/>
              </a:ext>
            </a:extLst>
          </p:cNvPr>
          <p:cNvSpPr txBox="1"/>
          <p:nvPr/>
        </p:nvSpPr>
        <p:spPr>
          <a:xfrm>
            <a:off x="3432263" y="985582"/>
            <a:ext cx="6579704" cy="523220"/>
          </a:xfrm>
          <a:prstGeom prst="rect">
            <a:avLst/>
          </a:prstGeom>
          <a:noFill/>
        </p:spPr>
        <p:txBody>
          <a:bodyPr wrap="square">
            <a:spAutoFit/>
          </a:bodyPr>
          <a:lstStyle/>
          <a:p>
            <a:r>
              <a:rPr lang="en-GB" sz="2800" b="1" dirty="0"/>
              <a:t>Different kinds of sources</a:t>
            </a:r>
          </a:p>
        </p:txBody>
      </p:sp>
      <p:sp>
        <p:nvSpPr>
          <p:cNvPr id="15" name="TextBox 14">
            <a:extLst>
              <a:ext uri="{FF2B5EF4-FFF2-40B4-BE49-F238E27FC236}">
                <a16:creationId xmlns:a16="http://schemas.microsoft.com/office/drawing/2014/main" xmlns="" id="{1F4D3E5D-82EA-D37E-9E7D-A5BA6DBCEE7C}"/>
              </a:ext>
            </a:extLst>
          </p:cNvPr>
          <p:cNvSpPr txBox="1"/>
          <p:nvPr/>
        </p:nvSpPr>
        <p:spPr>
          <a:xfrm>
            <a:off x="284412" y="1688821"/>
            <a:ext cx="8957136" cy="3359061"/>
          </a:xfrm>
          <a:prstGeom prst="rect">
            <a:avLst/>
          </a:prstGeom>
          <a:noFill/>
        </p:spPr>
        <p:txBody>
          <a:bodyPr wrap="square">
            <a:spAutoFit/>
          </a:bodyPr>
          <a:lstStyle/>
          <a:p>
            <a:pPr algn="just">
              <a:lnSpc>
                <a:spcPct val="150000"/>
              </a:lnSpc>
            </a:pPr>
            <a:r>
              <a:rPr lang="en-US" sz="2400" dirty="0"/>
              <a:t>Different types of sources</a:t>
            </a:r>
          </a:p>
          <a:p>
            <a:pPr algn="just">
              <a:lnSpc>
                <a:spcPct val="150000"/>
              </a:lnSpc>
            </a:pPr>
            <a:r>
              <a:rPr lang="en-US" sz="2400" dirty="0"/>
              <a:t>For writers who use prior research, it is important to be able to distinguish between different types of sources and to know whether they are useful or not. If you're a student and you're asked to identify some important sources, for example, you need to know what kinds of sources you've found to see if they can be used.</a:t>
            </a:r>
            <a:endParaRPr lang="en-GB" sz="2400" dirty="0"/>
          </a:p>
        </p:txBody>
      </p:sp>
      <p:pic>
        <p:nvPicPr>
          <p:cNvPr id="11" name="Picture 10" descr="A logo for a university&#10;&#10;Description automatically generated">
            <a:extLst>
              <a:ext uri="{FF2B5EF4-FFF2-40B4-BE49-F238E27FC236}">
                <a16:creationId xmlns:a16="http://schemas.microsoft.com/office/drawing/2014/main" xmlns="" id="{10264FDB-2D8D-801F-DE05-7866C106530E}"/>
              </a:ext>
            </a:extLst>
          </p:cNvPr>
          <p:cNvPicPr>
            <a:picLocks noChangeAspect="1"/>
          </p:cNvPicPr>
          <p:nvPr/>
        </p:nvPicPr>
        <p:blipFill>
          <a:blip r:embed="rId3"/>
          <a:stretch>
            <a:fillRect/>
          </a:stretch>
        </p:blipFill>
        <p:spPr>
          <a:xfrm>
            <a:off x="164134" y="-25989"/>
            <a:ext cx="1851277" cy="968028"/>
          </a:xfrm>
          <a:prstGeom prst="rect">
            <a:avLst/>
          </a:prstGeom>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sp>
        <p:nvSpPr>
          <p:cNvPr id="7" name="TextBox 6">
            <a:extLst>
              <a:ext uri="{FF2B5EF4-FFF2-40B4-BE49-F238E27FC236}">
                <a16:creationId xmlns:a16="http://schemas.microsoft.com/office/drawing/2014/main" xmlns="" id="{4FBCD2B9-45D3-32B5-CD1E-F482B8F4D4EB}"/>
              </a:ext>
            </a:extLst>
          </p:cNvPr>
          <p:cNvSpPr txBox="1"/>
          <p:nvPr/>
        </p:nvSpPr>
        <p:spPr>
          <a:xfrm>
            <a:off x="3722387" y="911765"/>
            <a:ext cx="6228522" cy="461665"/>
          </a:xfrm>
          <a:prstGeom prst="rect">
            <a:avLst/>
          </a:prstGeom>
          <a:noFill/>
        </p:spPr>
        <p:txBody>
          <a:bodyPr wrap="square">
            <a:spAutoFit/>
          </a:bodyPr>
          <a:lstStyle/>
          <a:p>
            <a:pPr algn="l"/>
            <a:r>
              <a:rPr lang="en-GB" sz="2400" b="1" i="0" dirty="0">
                <a:effectLst/>
                <a:latin typeface="Georgia" panose="02040502050405020303" pitchFamily="18" charset="0"/>
              </a:rPr>
              <a:t>Source and reference</a:t>
            </a:r>
          </a:p>
        </p:txBody>
      </p:sp>
      <p:sp>
        <p:nvSpPr>
          <p:cNvPr id="15" name="TextBox 14">
            <a:extLst>
              <a:ext uri="{FF2B5EF4-FFF2-40B4-BE49-F238E27FC236}">
                <a16:creationId xmlns:a16="http://schemas.microsoft.com/office/drawing/2014/main" xmlns="" id="{624514F4-5432-17A9-B6E6-F3FF48AC49B7}"/>
              </a:ext>
            </a:extLst>
          </p:cNvPr>
          <p:cNvSpPr txBox="1"/>
          <p:nvPr/>
        </p:nvSpPr>
        <p:spPr>
          <a:xfrm>
            <a:off x="245198" y="1571511"/>
            <a:ext cx="8384324" cy="3913059"/>
          </a:xfrm>
          <a:prstGeom prst="rect">
            <a:avLst/>
          </a:prstGeom>
          <a:noFill/>
        </p:spPr>
        <p:txBody>
          <a:bodyPr wrap="square">
            <a:spAutoFit/>
          </a:bodyPr>
          <a:lstStyle/>
          <a:p>
            <a:pPr algn="just">
              <a:lnSpc>
                <a:spcPct val="150000"/>
              </a:lnSpc>
            </a:pPr>
            <a:r>
              <a:rPr lang="en-US" sz="2400" dirty="0"/>
              <a:t>A source is the text or other work that provides the information that is being used, while the actual reference to the source used is called a reference. To some extent, these terms are synonymous; In many styles of bibliography, the list of sources used in an academic text is called bibliography .When discussing the actual function of the signal in the written text, it can be helpful to distinguish between the two terms</a:t>
            </a:r>
            <a:endParaRPr lang="en-GB" sz="2400" dirty="0"/>
          </a:p>
        </p:txBody>
      </p:sp>
      <p:pic>
        <p:nvPicPr>
          <p:cNvPr id="12" name="Picture 11" descr="A logo for a university&#10;&#10;Description automatically generated">
            <a:extLst>
              <a:ext uri="{FF2B5EF4-FFF2-40B4-BE49-F238E27FC236}">
                <a16:creationId xmlns:a16="http://schemas.microsoft.com/office/drawing/2014/main" xmlns="" id="{08B01603-78D0-4C0B-8148-043F26956722}"/>
              </a:ext>
            </a:extLst>
          </p:cNvPr>
          <p:cNvPicPr>
            <a:picLocks noChangeAspect="1"/>
          </p:cNvPicPr>
          <p:nvPr/>
        </p:nvPicPr>
        <p:blipFill>
          <a:blip r:embed="rId3"/>
          <a:stretch>
            <a:fillRect/>
          </a:stretch>
        </p:blipFill>
        <p:spPr>
          <a:xfrm>
            <a:off x="137416" y="101801"/>
            <a:ext cx="1756697" cy="968028"/>
          </a:xfrm>
          <a:prstGeom prst="rect">
            <a:avLst/>
          </a:prstGeom>
        </p:spPr>
      </p:pic>
    </p:spTree>
    <p:extLst>
      <p:ext uri="{BB962C8B-B14F-4D97-AF65-F5344CB8AC3E}">
        <p14:creationId xmlns:p14="http://schemas.microsoft.com/office/powerpoint/2010/main" val="421291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F0F9D8AF-E0FB-FD6C-0763-87CF5F5ADB23}"/>
              </a:ext>
            </a:extLst>
          </p:cNvPr>
          <p:cNvSpPr txBox="1"/>
          <p:nvPr/>
        </p:nvSpPr>
        <p:spPr>
          <a:xfrm>
            <a:off x="267767" y="1547546"/>
            <a:ext cx="8306266" cy="4204356"/>
          </a:xfrm>
          <a:prstGeom prst="rect">
            <a:avLst/>
          </a:prstGeom>
          <a:noFill/>
        </p:spPr>
        <p:txBody>
          <a:bodyPr wrap="square">
            <a:spAutoFit/>
          </a:bodyPr>
          <a:lstStyle/>
          <a:p>
            <a:pPr algn="just">
              <a:lnSpc>
                <a:spcPct val="150000"/>
              </a:lnSpc>
            </a:pPr>
            <a:r>
              <a:rPr lang="en-US" dirty="0"/>
              <a:t>In order to use sources efficiently and correctly, you must be able to identify the nature of each resource and the reason for its use. By making it clear to yourself the kind of use you make of different types of sources, you will be able to distinguish between your own contribution and the argument expressed by the sources you use.</a:t>
            </a:r>
          </a:p>
          <a:p>
            <a:pPr algn="just">
              <a:lnSpc>
                <a:spcPct val="150000"/>
              </a:lnSpc>
            </a:pPr>
            <a:endParaRPr lang="en-US" dirty="0"/>
          </a:p>
          <a:p>
            <a:pPr algn="just">
              <a:lnSpc>
                <a:spcPct val="150000"/>
              </a:lnSpc>
            </a:pPr>
            <a:r>
              <a:rPr lang="en-US" dirty="0"/>
              <a:t>It should be noted that the differences presented below may be more significant in some areas than in others. If you are a student, discuss the use of the sources with your supervisors and with the library staff in your department library. Note, however, that all writers need to recognize the importance of originality, in the sense of immediate results, in scholarly writing.</a:t>
            </a:r>
            <a:endParaRPr lang="en-GB" dirty="0"/>
          </a:p>
        </p:txBody>
      </p:sp>
      <p:pic>
        <p:nvPicPr>
          <p:cNvPr id="11" name="Picture 10" descr="A logo for a university&#10;&#10;Description automatically generated">
            <a:extLst>
              <a:ext uri="{FF2B5EF4-FFF2-40B4-BE49-F238E27FC236}">
                <a16:creationId xmlns:a16="http://schemas.microsoft.com/office/drawing/2014/main" xmlns="" id="{1B70D6BF-C3D4-EC3A-CBC1-E9132CE42332}"/>
              </a:ext>
            </a:extLst>
          </p:cNvPr>
          <p:cNvPicPr>
            <a:picLocks noChangeAspect="1"/>
          </p:cNvPicPr>
          <p:nvPr/>
        </p:nvPicPr>
        <p:blipFill>
          <a:blip r:embed="rId3"/>
          <a:stretch>
            <a:fillRect/>
          </a:stretch>
        </p:blipFill>
        <p:spPr>
          <a:xfrm>
            <a:off x="462715" y="218514"/>
            <a:ext cx="2047219" cy="968028"/>
          </a:xfrm>
          <a:prstGeom prst="rect">
            <a:avLst/>
          </a:prstGeom>
        </p:spPr>
      </p:pic>
    </p:spTree>
    <p:extLst>
      <p:ext uri="{BB962C8B-B14F-4D97-AF65-F5344CB8AC3E}">
        <p14:creationId xmlns:p14="http://schemas.microsoft.com/office/powerpoint/2010/main" val="2387193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30D262DF-CCC5-B6E7-916D-3070A8CD8EE0}"/>
              </a:ext>
            </a:extLst>
          </p:cNvPr>
          <p:cNvSpPr txBox="1"/>
          <p:nvPr/>
        </p:nvSpPr>
        <p:spPr>
          <a:xfrm>
            <a:off x="3686843" y="617507"/>
            <a:ext cx="6228522" cy="400110"/>
          </a:xfrm>
          <a:prstGeom prst="rect">
            <a:avLst/>
          </a:prstGeom>
          <a:noFill/>
        </p:spPr>
        <p:txBody>
          <a:bodyPr wrap="square">
            <a:spAutoFit/>
          </a:bodyPr>
          <a:lstStyle/>
          <a:p>
            <a:pPr algn="l"/>
            <a:r>
              <a:rPr lang="en-GB" sz="2000" b="1" i="0" dirty="0">
                <a:effectLst/>
                <a:latin typeface="Georgia" panose="02040502050405020303" pitchFamily="18" charset="0"/>
              </a:rPr>
              <a:t>Common types of publications</a:t>
            </a:r>
          </a:p>
        </p:txBody>
      </p:sp>
      <p:sp>
        <p:nvSpPr>
          <p:cNvPr id="15" name="TextBox 14">
            <a:extLst>
              <a:ext uri="{FF2B5EF4-FFF2-40B4-BE49-F238E27FC236}">
                <a16:creationId xmlns:a16="http://schemas.microsoft.com/office/drawing/2014/main" xmlns="" id="{7B0D8A46-C536-EC9E-7FEB-DECA4F824DE0}"/>
              </a:ext>
            </a:extLst>
          </p:cNvPr>
          <p:cNvSpPr txBox="1"/>
          <p:nvPr/>
        </p:nvSpPr>
        <p:spPr>
          <a:xfrm>
            <a:off x="300869" y="1855649"/>
            <a:ext cx="8076652" cy="3788858"/>
          </a:xfrm>
          <a:prstGeom prst="rect">
            <a:avLst/>
          </a:prstGeom>
          <a:noFill/>
        </p:spPr>
        <p:txBody>
          <a:bodyPr wrap="square">
            <a:spAutoFit/>
          </a:bodyPr>
          <a:lstStyle/>
          <a:p>
            <a:pPr algn="just">
              <a:lnSpc>
                <a:spcPct val="150000"/>
              </a:lnSpc>
            </a:pPr>
            <a:r>
              <a:rPr lang="en-US" dirty="0"/>
              <a:t>Research writing is published in various formats. Depending on the discipline, some posting models are more popular and relevant than others. Here we show some common types of posts:</a:t>
            </a:r>
          </a:p>
          <a:p>
            <a:pPr algn="just">
              <a:lnSpc>
                <a:spcPct val="150000"/>
              </a:lnSpc>
            </a:pPr>
            <a:r>
              <a:rPr lang="en-US" b="1" dirty="0"/>
              <a:t>Edited anthologies/volumes</a:t>
            </a:r>
          </a:p>
          <a:p>
            <a:pPr algn="just">
              <a:lnSpc>
                <a:spcPct val="150000"/>
              </a:lnSpc>
            </a:pPr>
            <a:r>
              <a:rPr lang="en-US" dirty="0"/>
              <a:t>An anthology (or edited volume) is a collection of texts (or other works created) on a given topic that are published (or otherwise presented) together. Usually, the different chapters in a book will be written by different authors, and there will be an introductory chapter written by the editor(s), providing a general introduction to the contents of the book.</a:t>
            </a:r>
            <a:endParaRPr lang="en-GB" dirty="0"/>
          </a:p>
        </p:txBody>
      </p:sp>
      <p:pic>
        <p:nvPicPr>
          <p:cNvPr id="5" name="Picture 4" descr="A logo for a university&#10;&#10;Description automatically generated">
            <a:extLst>
              <a:ext uri="{FF2B5EF4-FFF2-40B4-BE49-F238E27FC236}">
                <a16:creationId xmlns:a16="http://schemas.microsoft.com/office/drawing/2014/main" xmlns="" id="{4AFC0BDE-3FFE-9139-FBA1-DDF1B70F8AD3}"/>
              </a:ext>
            </a:extLst>
          </p:cNvPr>
          <p:cNvPicPr>
            <a:picLocks noChangeAspect="1"/>
          </p:cNvPicPr>
          <p:nvPr/>
        </p:nvPicPr>
        <p:blipFill>
          <a:blip r:embed="rId3"/>
          <a:stretch>
            <a:fillRect/>
          </a:stretch>
        </p:blipFill>
        <p:spPr>
          <a:xfrm>
            <a:off x="300869" y="333548"/>
            <a:ext cx="1975766" cy="968028"/>
          </a:xfrm>
          <a:prstGeom prst="rect">
            <a:avLst/>
          </a:prstGeom>
        </p:spPr>
      </p:pic>
    </p:spTree>
    <p:extLst>
      <p:ext uri="{BB962C8B-B14F-4D97-AF65-F5344CB8AC3E}">
        <p14:creationId xmlns:p14="http://schemas.microsoft.com/office/powerpoint/2010/main" val="3447093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C1C936A3-AAB6-B2AB-4727-D6DBFDF89C49}"/>
              </a:ext>
            </a:extLst>
          </p:cNvPr>
          <p:cNvSpPr txBox="1"/>
          <p:nvPr/>
        </p:nvSpPr>
        <p:spPr>
          <a:xfrm>
            <a:off x="380071" y="1691585"/>
            <a:ext cx="8286444" cy="3737946"/>
          </a:xfrm>
          <a:prstGeom prst="rect">
            <a:avLst/>
          </a:prstGeom>
          <a:noFill/>
        </p:spPr>
        <p:txBody>
          <a:bodyPr wrap="square">
            <a:spAutoFit/>
          </a:bodyPr>
          <a:lstStyle/>
          <a:p>
            <a:pPr marR="0" lvl="0" indent="0" algn="just" fontAlgn="auto">
              <a:lnSpc>
                <a:spcPct val="150000"/>
              </a:lnSpc>
              <a:spcBef>
                <a:spcPts val="0"/>
              </a:spcBef>
              <a:spcAft>
                <a:spcPts val="0"/>
              </a:spcAft>
              <a:buClrTx/>
              <a:buSzTx/>
              <a:buFontTx/>
              <a:buNone/>
              <a:tabLst/>
              <a:defRPr/>
            </a:pPr>
            <a:r>
              <a:rPr lang="en-US" sz="2000" b="1" dirty="0"/>
              <a:t>Conference proceedings</a:t>
            </a:r>
          </a:p>
          <a:p>
            <a:pPr marR="0" lvl="0" indent="0" algn="just" fontAlgn="auto">
              <a:lnSpc>
                <a:spcPct val="150000"/>
              </a:lnSpc>
              <a:spcBef>
                <a:spcPts val="0"/>
              </a:spcBef>
              <a:spcAft>
                <a:spcPts val="0"/>
              </a:spcAft>
              <a:buClrTx/>
              <a:buSzTx/>
              <a:buFontTx/>
              <a:buNone/>
              <a:tabLst/>
              <a:defRPr/>
            </a:pPr>
            <a:r>
              <a:rPr lang="en-US" sz="2000" dirty="0"/>
              <a:t>Volumes made up of papers presented at a conference are often referred to as conference proceedings. These publications typically consist of articles based on public lectures and a selected number of conference presentations.</a:t>
            </a:r>
          </a:p>
          <a:p>
            <a:pPr marR="0" lvl="0" indent="0" algn="just" fontAlgn="auto">
              <a:lnSpc>
                <a:spcPct val="150000"/>
              </a:lnSpc>
              <a:spcBef>
                <a:spcPts val="0"/>
              </a:spcBef>
              <a:spcAft>
                <a:spcPts val="0"/>
              </a:spcAft>
              <a:buClrTx/>
              <a:buSzTx/>
              <a:buFontTx/>
              <a:buNone/>
              <a:tabLst/>
              <a:defRPr/>
            </a:pPr>
            <a:endParaRPr lang="en-US" sz="2000" dirty="0"/>
          </a:p>
          <a:p>
            <a:pPr marR="0" lvl="0" indent="0" algn="just" fontAlgn="auto">
              <a:lnSpc>
                <a:spcPct val="150000"/>
              </a:lnSpc>
              <a:spcBef>
                <a:spcPts val="0"/>
              </a:spcBef>
              <a:spcAft>
                <a:spcPts val="0"/>
              </a:spcAft>
              <a:buClrTx/>
              <a:buSzTx/>
              <a:buFontTx/>
              <a:buNone/>
              <a:tabLst/>
              <a:defRPr/>
            </a:pPr>
            <a:r>
              <a:rPr lang="en-US" sz="2000" b="1" dirty="0"/>
              <a:t>Magazine / periodical</a:t>
            </a:r>
          </a:p>
          <a:p>
            <a:pPr marR="0" lvl="0" indent="0" algn="just" fontAlgn="auto">
              <a:lnSpc>
                <a:spcPct val="150000"/>
              </a:lnSpc>
              <a:spcBef>
                <a:spcPts val="0"/>
              </a:spcBef>
              <a:spcAft>
                <a:spcPts val="0"/>
              </a:spcAft>
              <a:buClrTx/>
              <a:buSzTx/>
              <a:buFontTx/>
              <a:buNone/>
              <a:tabLst/>
              <a:defRPr/>
            </a:pPr>
            <a:r>
              <a:rPr lang="en-US" sz="2000" dirty="0"/>
              <a:t>A magazine (or periodical) is a publication that is issued regularly (periodically = "at regular intervals").</a:t>
            </a:r>
          </a:p>
        </p:txBody>
      </p:sp>
      <p:pic>
        <p:nvPicPr>
          <p:cNvPr id="7" name="Picture 6" descr="A logo for a university&#10;&#10;Description automatically generated">
            <a:extLst>
              <a:ext uri="{FF2B5EF4-FFF2-40B4-BE49-F238E27FC236}">
                <a16:creationId xmlns:a16="http://schemas.microsoft.com/office/drawing/2014/main" xmlns="" id="{2591FDF3-FD48-9E1B-25D7-85AF2F38EDBD}"/>
              </a:ext>
            </a:extLst>
          </p:cNvPr>
          <p:cNvPicPr>
            <a:picLocks noChangeAspect="1"/>
          </p:cNvPicPr>
          <p:nvPr/>
        </p:nvPicPr>
        <p:blipFill>
          <a:blip r:embed="rId3"/>
          <a:stretch>
            <a:fillRect/>
          </a:stretch>
        </p:blipFill>
        <p:spPr>
          <a:xfrm>
            <a:off x="380070" y="75304"/>
            <a:ext cx="1756639" cy="968028"/>
          </a:xfrm>
          <a:prstGeom prst="rect">
            <a:avLst/>
          </a:prstGeom>
        </p:spPr>
      </p:pic>
    </p:spTree>
    <p:extLst>
      <p:ext uri="{BB962C8B-B14F-4D97-AF65-F5344CB8AC3E}">
        <p14:creationId xmlns:p14="http://schemas.microsoft.com/office/powerpoint/2010/main" val="1372933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F95411E8-4B63-C886-2F47-B6C5346B6665}"/>
              </a:ext>
            </a:extLst>
          </p:cNvPr>
          <p:cNvSpPr txBox="1"/>
          <p:nvPr/>
        </p:nvSpPr>
        <p:spPr>
          <a:xfrm>
            <a:off x="525322" y="1604516"/>
            <a:ext cx="8059723" cy="3553280"/>
          </a:xfrm>
          <a:prstGeom prst="rect">
            <a:avLst/>
          </a:prstGeom>
          <a:noFill/>
        </p:spPr>
        <p:txBody>
          <a:bodyPr wrap="square">
            <a:spAutoFit/>
          </a:bodyPr>
          <a:lstStyle/>
          <a:p>
            <a:r>
              <a:rPr lang="en-US" sz="2400" b="1" dirty="0"/>
              <a:t>Journal article</a:t>
            </a:r>
          </a:p>
          <a:p>
            <a:endParaRPr lang="en-US" sz="2400" b="1" dirty="0"/>
          </a:p>
          <a:p>
            <a:pPr algn="just">
              <a:lnSpc>
                <a:spcPct val="150000"/>
              </a:lnSpc>
              <a:defRPr/>
            </a:pPr>
            <a:r>
              <a:rPr lang="en-US" sz="2000" dirty="0"/>
              <a:t>An article is a text that has been published in a journal (periodical), magazine or newspaper. There are different types of articles. Apart from original articles (articles presenting new and original research), there are review articles, letters and editorials, for example. Original articles can be divided, for example, into methodological articles, theoretical articles, and case studies. For more information about the different types of essays, see</a:t>
            </a:r>
            <a:endParaRPr lang="en-GB" sz="2000" dirty="0"/>
          </a:p>
        </p:txBody>
      </p:sp>
      <p:pic>
        <p:nvPicPr>
          <p:cNvPr id="11" name="Picture 10" descr="A logo for a university&#10;&#10;Description automatically generated">
            <a:extLst>
              <a:ext uri="{FF2B5EF4-FFF2-40B4-BE49-F238E27FC236}">
                <a16:creationId xmlns:a16="http://schemas.microsoft.com/office/drawing/2014/main" xmlns="" id="{33D546FC-AC5D-8439-165C-B593CFE162AC}"/>
              </a:ext>
            </a:extLst>
          </p:cNvPr>
          <p:cNvPicPr>
            <a:picLocks noChangeAspect="1"/>
          </p:cNvPicPr>
          <p:nvPr/>
        </p:nvPicPr>
        <p:blipFill>
          <a:blip r:embed="rId3"/>
          <a:stretch>
            <a:fillRect/>
          </a:stretch>
        </p:blipFill>
        <p:spPr>
          <a:xfrm>
            <a:off x="434722" y="121956"/>
            <a:ext cx="1795293" cy="968028"/>
          </a:xfrm>
          <a:prstGeom prst="rect">
            <a:avLst/>
          </a:prstGeom>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C1C936A3-AAB6-B2AB-4727-D6DBFDF89C49}"/>
              </a:ext>
            </a:extLst>
          </p:cNvPr>
          <p:cNvSpPr txBox="1"/>
          <p:nvPr/>
        </p:nvSpPr>
        <p:spPr>
          <a:xfrm>
            <a:off x="510467" y="1536174"/>
            <a:ext cx="773642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D405F"/>
                </a:solidFill>
                <a:effectLst/>
                <a:uLnTx/>
                <a:uFillTx/>
                <a:latin typeface="Inter"/>
                <a:ea typeface="+mn-ea"/>
                <a:cs typeface="+mn-cs"/>
              </a:rPr>
              <a:t>.</a:t>
            </a:r>
          </a:p>
        </p:txBody>
      </p:sp>
      <p:sp>
        <p:nvSpPr>
          <p:cNvPr id="7" name="TextBox 6">
            <a:extLst>
              <a:ext uri="{FF2B5EF4-FFF2-40B4-BE49-F238E27FC236}">
                <a16:creationId xmlns:a16="http://schemas.microsoft.com/office/drawing/2014/main" xmlns="" id="{0F2853EF-351B-1D81-E43E-E91BC2B0958F}"/>
              </a:ext>
            </a:extLst>
          </p:cNvPr>
          <p:cNvSpPr txBox="1"/>
          <p:nvPr/>
        </p:nvSpPr>
        <p:spPr>
          <a:xfrm>
            <a:off x="319286" y="1794043"/>
            <a:ext cx="8393984" cy="3553280"/>
          </a:xfrm>
          <a:prstGeom prst="rect">
            <a:avLst/>
          </a:prstGeom>
          <a:noFill/>
        </p:spPr>
        <p:txBody>
          <a:bodyPr wrap="square">
            <a:spAutoFit/>
          </a:bodyPr>
          <a:lstStyle/>
          <a:p>
            <a:r>
              <a:rPr lang="en-US" sz="2400" b="1" dirty="0"/>
              <a:t>study</a:t>
            </a:r>
          </a:p>
          <a:p>
            <a:pPr algn="just">
              <a:lnSpc>
                <a:spcPct val="150000"/>
              </a:lnSpc>
              <a:defRPr/>
            </a:pPr>
            <a:r>
              <a:rPr lang="en-US" sz="2000" dirty="0"/>
              <a:t>A monograph is a text (often book-length) that treats one specific topic.</a:t>
            </a:r>
          </a:p>
          <a:p>
            <a:r>
              <a:rPr lang="en-US" sz="2400" b="1" dirty="0"/>
              <a:t>Dissertation / Dissertation</a:t>
            </a:r>
          </a:p>
          <a:p>
            <a:pPr algn="just">
              <a:lnSpc>
                <a:spcPct val="150000"/>
              </a:lnSpc>
              <a:defRPr/>
            </a:pPr>
            <a:r>
              <a:rPr lang="en-US" sz="2000" dirty="0"/>
              <a:t>A dissertation (thesis) is an extensive research paper written as a partial realization of an academic degree.</a:t>
            </a:r>
          </a:p>
          <a:p>
            <a:pPr algn="just">
              <a:lnSpc>
                <a:spcPct val="150000"/>
              </a:lnSpc>
              <a:defRPr/>
            </a:pPr>
            <a:r>
              <a:rPr lang="en-US" sz="2000" dirty="0"/>
              <a:t>thesis? Most reference style manuals have been published in the United States, and thus American English uses "thesis" for "doctoral dissertation", while "dissertation" or "doctoral dissertation" is more common in British English.</a:t>
            </a:r>
            <a:endParaRPr lang="en-GB" sz="2000" dirty="0"/>
          </a:p>
        </p:txBody>
      </p:sp>
      <p:pic>
        <p:nvPicPr>
          <p:cNvPr id="12" name="Picture 11" descr="A logo for a university&#10;&#10;Description automatically generated">
            <a:extLst>
              <a:ext uri="{FF2B5EF4-FFF2-40B4-BE49-F238E27FC236}">
                <a16:creationId xmlns:a16="http://schemas.microsoft.com/office/drawing/2014/main" xmlns="" id="{7122C81F-0882-68C0-8021-D73EC924A25A}"/>
              </a:ext>
            </a:extLst>
          </p:cNvPr>
          <p:cNvPicPr>
            <a:picLocks noChangeAspect="1"/>
          </p:cNvPicPr>
          <p:nvPr/>
        </p:nvPicPr>
        <p:blipFill>
          <a:blip r:embed="rId3"/>
          <a:stretch>
            <a:fillRect/>
          </a:stretch>
        </p:blipFill>
        <p:spPr>
          <a:xfrm>
            <a:off x="192126" y="197516"/>
            <a:ext cx="2009897" cy="968028"/>
          </a:xfrm>
          <a:prstGeom prst="rect">
            <a:avLst/>
          </a:prstGeom>
        </p:spPr>
      </p:pic>
    </p:spTree>
    <p:extLst>
      <p:ext uri="{BB962C8B-B14F-4D97-AF65-F5344CB8AC3E}">
        <p14:creationId xmlns:p14="http://schemas.microsoft.com/office/powerpoint/2010/main" val="3878948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B9339191-2B39-ABCC-6B31-95014D0DB826}"/>
              </a:ext>
            </a:extLst>
          </p:cNvPr>
          <p:cNvSpPr txBox="1"/>
          <p:nvPr/>
        </p:nvSpPr>
        <p:spPr>
          <a:xfrm>
            <a:off x="3456332" y="1004825"/>
            <a:ext cx="6221894" cy="461665"/>
          </a:xfrm>
          <a:prstGeom prst="rect">
            <a:avLst/>
          </a:prstGeom>
          <a:noFill/>
        </p:spPr>
        <p:txBody>
          <a:bodyPr wrap="square">
            <a:spAutoFit/>
          </a:bodyPr>
          <a:lstStyle/>
          <a:p>
            <a:pPr algn="l"/>
            <a:r>
              <a:rPr lang="en-GB" sz="2400" b="1" i="0" dirty="0">
                <a:effectLst/>
                <a:latin typeface="Georgia" panose="02040502050405020303" pitchFamily="18" charset="0"/>
              </a:rPr>
              <a:t>How to choose sources</a:t>
            </a:r>
          </a:p>
        </p:txBody>
      </p:sp>
      <p:sp>
        <p:nvSpPr>
          <p:cNvPr id="12" name="TextBox 11">
            <a:extLst>
              <a:ext uri="{FF2B5EF4-FFF2-40B4-BE49-F238E27FC236}">
                <a16:creationId xmlns:a16="http://schemas.microsoft.com/office/drawing/2014/main" xmlns="" id="{94BB45BA-E24C-440A-865D-D05DED1D60F1}"/>
              </a:ext>
            </a:extLst>
          </p:cNvPr>
          <p:cNvSpPr txBox="1"/>
          <p:nvPr/>
        </p:nvSpPr>
        <p:spPr>
          <a:xfrm>
            <a:off x="329708" y="1609667"/>
            <a:ext cx="8072741" cy="3913059"/>
          </a:xfrm>
          <a:prstGeom prst="rect">
            <a:avLst/>
          </a:prstGeom>
          <a:noFill/>
        </p:spPr>
        <p:txBody>
          <a:bodyPr wrap="square">
            <a:spAutoFit/>
          </a:bodyPr>
          <a:lstStyle/>
          <a:p>
            <a:pPr>
              <a:lnSpc>
                <a:spcPct val="150000"/>
              </a:lnSpc>
            </a:pPr>
            <a:r>
              <a:rPr lang="en-US" sz="2400" dirty="0"/>
              <a:t>One of the learning outcomes central to undergraduate studies is the ability to evaluate information. When writing, students train their ability to determine if the infinitive is appropriate and how to use it.</a:t>
            </a:r>
          </a:p>
          <a:p>
            <a:pPr>
              <a:lnSpc>
                <a:spcPct val="150000"/>
              </a:lnSpc>
            </a:pPr>
            <a:r>
              <a:rPr lang="en-US" sz="2400" dirty="0"/>
              <a:t>Remember that libraries provide valuable resources for students who need help choosing resources. College and department libraries provide support tailored to student areas.</a:t>
            </a:r>
            <a:endParaRPr lang="en-GB" sz="2400" dirty="0"/>
          </a:p>
        </p:txBody>
      </p:sp>
      <p:pic>
        <p:nvPicPr>
          <p:cNvPr id="11" name="Picture 10" descr="A logo for a university&#10;&#10;Description automatically generated">
            <a:extLst>
              <a:ext uri="{FF2B5EF4-FFF2-40B4-BE49-F238E27FC236}">
                <a16:creationId xmlns:a16="http://schemas.microsoft.com/office/drawing/2014/main" xmlns="" id="{98EAE7A5-7BC8-8DD7-4C05-BCD1DF9AC5FD}"/>
              </a:ext>
            </a:extLst>
          </p:cNvPr>
          <p:cNvPicPr>
            <a:picLocks noChangeAspect="1"/>
          </p:cNvPicPr>
          <p:nvPr/>
        </p:nvPicPr>
        <p:blipFill>
          <a:blip r:embed="rId3"/>
          <a:stretch>
            <a:fillRect/>
          </a:stretch>
        </p:blipFill>
        <p:spPr>
          <a:xfrm>
            <a:off x="453385" y="205425"/>
            <a:ext cx="1907260" cy="968028"/>
          </a:xfrm>
          <a:prstGeom prst="rect">
            <a:avLst/>
          </a:prstGeom>
        </p:spPr>
      </p:pic>
    </p:spTree>
    <p:extLst>
      <p:ext uri="{BB962C8B-B14F-4D97-AF65-F5344CB8AC3E}">
        <p14:creationId xmlns:p14="http://schemas.microsoft.com/office/powerpoint/2010/main" val="2498046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C125B5B8-1CED-9CB1-27AD-9F9C036D9A20}"/>
              </a:ext>
            </a:extLst>
          </p:cNvPr>
          <p:cNvSpPr txBox="1"/>
          <p:nvPr/>
        </p:nvSpPr>
        <p:spPr>
          <a:xfrm>
            <a:off x="245942" y="1757515"/>
            <a:ext cx="8401030" cy="2970685"/>
          </a:xfrm>
          <a:prstGeom prst="rect">
            <a:avLst/>
          </a:prstGeom>
          <a:noFill/>
        </p:spPr>
        <p:txBody>
          <a:bodyPr wrap="square">
            <a:spAutoFit/>
          </a:bodyPr>
          <a:lstStyle/>
          <a:p>
            <a:pPr algn="just">
              <a:lnSpc>
                <a:spcPct val="150000"/>
              </a:lnSpc>
            </a:pPr>
            <a:r>
              <a:rPr lang="en-US" sz="3200" b="1" dirty="0"/>
              <a:t>Primary, secondary and tertiary sources</a:t>
            </a:r>
          </a:p>
          <a:p>
            <a:pPr algn="just">
              <a:lnSpc>
                <a:spcPct val="150000"/>
              </a:lnSpc>
            </a:pPr>
            <a:r>
              <a:rPr lang="en-US" sz="3200" dirty="0"/>
              <a:t>Sources are sometimes divided into three types, depending on the way in which they relate to the subject of study</a:t>
            </a:r>
          </a:p>
        </p:txBody>
      </p:sp>
      <p:pic>
        <p:nvPicPr>
          <p:cNvPr id="11" name="Picture 10" descr="A logo for a university&#10;&#10;Description automatically generated">
            <a:extLst>
              <a:ext uri="{FF2B5EF4-FFF2-40B4-BE49-F238E27FC236}">
                <a16:creationId xmlns:a16="http://schemas.microsoft.com/office/drawing/2014/main" xmlns="" id="{36FD71FB-FF47-1A34-E7F9-9E9A3B8F5EB0}"/>
              </a:ext>
            </a:extLst>
          </p:cNvPr>
          <p:cNvPicPr>
            <a:picLocks noChangeAspect="1"/>
          </p:cNvPicPr>
          <p:nvPr/>
        </p:nvPicPr>
        <p:blipFill>
          <a:blip r:embed="rId3"/>
          <a:stretch>
            <a:fillRect/>
          </a:stretch>
        </p:blipFill>
        <p:spPr>
          <a:xfrm>
            <a:off x="117481" y="168609"/>
            <a:ext cx="1879269" cy="968028"/>
          </a:xfrm>
          <a:prstGeom prst="rect">
            <a:avLst/>
          </a:prstGeom>
        </p:spPr>
      </p:pic>
    </p:spTree>
    <p:extLst>
      <p:ext uri="{BB962C8B-B14F-4D97-AF65-F5344CB8AC3E}">
        <p14:creationId xmlns:p14="http://schemas.microsoft.com/office/powerpoint/2010/main" val="177587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CA1AE166-16CB-72A5-0E37-977A56BF4556}"/>
              </a:ext>
            </a:extLst>
          </p:cNvPr>
          <p:cNvSpPr txBox="1"/>
          <p:nvPr/>
        </p:nvSpPr>
        <p:spPr>
          <a:xfrm>
            <a:off x="300869" y="1690551"/>
            <a:ext cx="8357688" cy="3785652"/>
          </a:xfrm>
          <a:prstGeom prst="rect">
            <a:avLst/>
          </a:prstGeom>
          <a:noFill/>
        </p:spPr>
        <p:txBody>
          <a:bodyPr wrap="square">
            <a:spAutoFit/>
          </a:bodyPr>
          <a:lstStyle/>
          <a:p>
            <a:pPr algn="just"/>
            <a:r>
              <a:rPr lang="en-US" sz="2000" b="1" dirty="0"/>
              <a:t>primary sources</a:t>
            </a:r>
          </a:p>
          <a:p>
            <a:pPr algn="just"/>
            <a:r>
              <a:rPr lang="en-US" sz="2000" dirty="0"/>
              <a:t>The primary source is usually a document or result that is reported directly. In other words, primary sources are original sources, not interpretations made by someone else. The following types of texts/sources often serve as primary sources:</a:t>
            </a:r>
          </a:p>
          <a:p>
            <a:pPr algn="just"/>
            <a:r>
              <a:rPr lang="en-US" sz="2000" dirty="0"/>
              <a:t>fictional works</a:t>
            </a:r>
          </a:p>
          <a:p>
            <a:pPr algn="just"/>
            <a:r>
              <a:rPr lang="en-US" sz="2000" dirty="0"/>
              <a:t>memoirs</a:t>
            </a:r>
          </a:p>
          <a:p>
            <a:pPr algn="just"/>
            <a:r>
              <a:rPr lang="en-US" sz="2000" dirty="0"/>
              <a:t>interviews</a:t>
            </a:r>
          </a:p>
          <a:p>
            <a:pPr algn="just"/>
            <a:r>
              <a:rPr lang="en-US" sz="2000" dirty="0"/>
              <a:t>Official documents, such as census data and legal texts</a:t>
            </a:r>
          </a:p>
          <a:p>
            <a:pPr algn="just"/>
            <a:r>
              <a:rPr lang="en-US" sz="2000" dirty="0"/>
              <a:t>Artefacts, such as archaeological finds</a:t>
            </a:r>
          </a:p>
          <a:p>
            <a:pPr algn="just"/>
            <a:r>
              <a:rPr lang="en-US" sz="2000" dirty="0"/>
              <a:t>Numeric data, such as statistical data</a:t>
            </a:r>
          </a:p>
          <a:p>
            <a:pPr algn="just"/>
            <a:r>
              <a:rPr lang="en-US" sz="2000" dirty="0"/>
              <a:t>corpora, such as large collections of texts or recordings of speech</a:t>
            </a:r>
            <a:endParaRPr lang="en-GB" sz="2000" dirty="0"/>
          </a:p>
        </p:txBody>
      </p:sp>
      <p:pic>
        <p:nvPicPr>
          <p:cNvPr id="7" name="Picture 6" descr="A logo for a university&#10;&#10;Description automatically generated">
            <a:extLst>
              <a:ext uri="{FF2B5EF4-FFF2-40B4-BE49-F238E27FC236}">
                <a16:creationId xmlns:a16="http://schemas.microsoft.com/office/drawing/2014/main" xmlns="" id="{E2D1F597-9DF2-392A-F762-F70A80938096}"/>
              </a:ext>
            </a:extLst>
          </p:cNvPr>
          <p:cNvPicPr>
            <a:picLocks noChangeAspect="1"/>
          </p:cNvPicPr>
          <p:nvPr/>
        </p:nvPicPr>
        <p:blipFill>
          <a:blip r:embed="rId3"/>
          <a:stretch>
            <a:fillRect/>
          </a:stretch>
        </p:blipFill>
        <p:spPr>
          <a:xfrm>
            <a:off x="182797" y="205932"/>
            <a:ext cx="1841946" cy="968028"/>
          </a:xfrm>
          <a:prstGeom prst="rect">
            <a:avLst/>
          </a:prstGeom>
        </p:spPr>
      </p:pic>
    </p:spTree>
    <p:extLst>
      <p:ext uri="{BB962C8B-B14F-4D97-AF65-F5344CB8AC3E}">
        <p14:creationId xmlns:p14="http://schemas.microsoft.com/office/powerpoint/2010/main" val="153914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47E134D6-B1BA-726F-3BAC-E13681820710}"/>
              </a:ext>
            </a:extLst>
          </p:cNvPr>
          <p:cNvSpPr txBox="1"/>
          <p:nvPr/>
        </p:nvSpPr>
        <p:spPr>
          <a:xfrm>
            <a:off x="396077" y="1943188"/>
            <a:ext cx="7748886" cy="3046988"/>
          </a:xfrm>
          <a:prstGeom prst="rect">
            <a:avLst/>
          </a:prstGeom>
          <a:noFill/>
        </p:spPr>
        <p:txBody>
          <a:bodyPr wrap="square">
            <a:spAutoFit/>
          </a:bodyPr>
          <a:lstStyle/>
          <a:p>
            <a:pPr algn="just"/>
            <a:r>
              <a:rPr lang="en-US" sz="2400" b="1" i="0" dirty="0">
                <a:effectLst/>
                <a:latin typeface="Georgia" panose="02040502050405020303" pitchFamily="18" charset="0"/>
              </a:rPr>
              <a:t>Secondary sources</a:t>
            </a:r>
          </a:p>
          <a:p>
            <a:pPr algn="just"/>
            <a:r>
              <a:rPr lang="en-US" sz="2400" b="0" i="0" dirty="0">
                <a:effectLst/>
                <a:latin typeface="Hind" panose="02000000000000000000" pitchFamily="2" charset="0"/>
              </a:rPr>
              <a:t>Secondary sources are texts that value, discuss or comment on primary source materials. Previous research in the field is often defined as secondary sources. The following are examples of such secondary sources:</a:t>
            </a:r>
          </a:p>
          <a:p>
            <a:pPr algn="just">
              <a:buFont typeface="Arial" panose="020B0604020202020204" pitchFamily="34" charset="0"/>
              <a:buChar char="•"/>
            </a:pPr>
            <a:r>
              <a:rPr lang="en-US" sz="2400" b="0" i="0" dirty="0">
                <a:effectLst/>
                <a:latin typeface="Hind" panose="02000000000000000000" pitchFamily="2" charset="0"/>
              </a:rPr>
              <a:t>research articles</a:t>
            </a:r>
          </a:p>
          <a:p>
            <a:pPr algn="just">
              <a:buFont typeface="Arial" panose="020B0604020202020204" pitchFamily="34" charset="0"/>
              <a:buChar char="•"/>
            </a:pPr>
            <a:r>
              <a:rPr lang="en-US" sz="2400" b="0" i="0" dirty="0">
                <a:effectLst/>
                <a:latin typeface="Hind" panose="02000000000000000000" pitchFamily="2" charset="0"/>
              </a:rPr>
              <a:t>biographies</a:t>
            </a:r>
          </a:p>
          <a:p>
            <a:pPr algn="just">
              <a:buFont typeface="Arial" panose="020B0604020202020204" pitchFamily="34" charset="0"/>
              <a:buChar char="•"/>
            </a:pPr>
            <a:r>
              <a:rPr lang="en-US" sz="2400" b="0" i="0" dirty="0">
                <a:effectLst/>
                <a:latin typeface="Hind" panose="02000000000000000000" pitchFamily="2" charset="0"/>
              </a:rPr>
              <a:t>monographs</a:t>
            </a:r>
          </a:p>
        </p:txBody>
      </p:sp>
      <p:pic>
        <p:nvPicPr>
          <p:cNvPr id="11" name="Picture 10" descr="A logo for a university&#10;&#10;Description automatically generated">
            <a:extLst>
              <a:ext uri="{FF2B5EF4-FFF2-40B4-BE49-F238E27FC236}">
                <a16:creationId xmlns:a16="http://schemas.microsoft.com/office/drawing/2014/main" xmlns="" id="{19F93572-1042-6415-6DFC-537099A623C0}"/>
              </a:ext>
            </a:extLst>
          </p:cNvPr>
          <p:cNvPicPr>
            <a:picLocks noChangeAspect="1"/>
          </p:cNvPicPr>
          <p:nvPr/>
        </p:nvPicPr>
        <p:blipFill>
          <a:blip r:embed="rId3"/>
          <a:stretch>
            <a:fillRect/>
          </a:stretch>
        </p:blipFill>
        <p:spPr>
          <a:xfrm>
            <a:off x="136144" y="383213"/>
            <a:ext cx="2028558" cy="968028"/>
          </a:xfrm>
          <a:prstGeom prst="rect">
            <a:avLst/>
          </a:prstGeom>
        </p:spPr>
      </p:pic>
    </p:spTree>
    <p:extLst>
      <p:ext uri="{BB962C8B-B14F-4D97-AF65-F5344CB8AC3E}">
        <p14:creationId xmlns:p14="http://schemas.microsoft.com/office/powerpoint/2010/main" val="2432156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791D6463-24C2-3761-004B-315CFE8627C2}"/>
              </a:ext>
            </a:extLst>
          </p:cNvPr>
          <p:cNvSpPr txBox="1"/>
          <p:nvPr/>
        </p:nvSpPr>
        <p:spPr>
          <a:xfrm>
            <a:off x="331319" y="1620422"/>
            <a:ext cx="8136819" cy="3693319"/>
          </a:xfrm>
          <a:prstGeom prst="rect">
            <a:avLst/>
          </a:prstGeom>
          <a:noFill/>
        </p:spPr>
        <p:txBody>
          <a:bodyPr wrap="square">
            <a:spAutoFit/>
          </a:bodyPr>
          <a:lstStyle/>
          <a:p>
            <a:pPr algn="just"/>
            <a:r>
              <a:rPr lang="en-US" b="1" dirty="0"/>
              <a:t>higher education resources</a:t>
            </a:r>
          </a:p>
          <a:p>
            <a:pPr algn="just"/>
            <a:r>
              <a:rPr lang="en-US" dirty="0"/>
              <a:t>A third source is a source that summarizes, or aggregates facts and knowledge produced by someone else. Tertiary sources are often a kind of compilation of primary and secondary sources. They are convenient for quick access to summary facts, but not all sources that fall into this category are suitable for science writing. In most cases, it is not acceptable to use sets of facts instead of reading the original sources, for example. Therefore, students writing essays are advised to consult with their teachers and their library about the appropriateness of using higher education resources in their writing. Sources that may be considered third sources include:</a:t>
            </a:r>
          </a:p>
          <a:p>
            <a:pPr algn="just"/>
            <a:r>
              <a:rPr lang="en-US" dirty="0"/>
              <a:t>school books</a:t>
            </a:r>
          </a:p>
          <a:p>
            <a:pPr algn="just"/>
            <a:r>
              <a:rPr lang="en-US" dirty="0"/>
              <a:t>Study guides</a:t>
            </a:r>
          </a:p>
          <a:p>
            <a:pPr algn="just"/>
            <a:r>
              <a:rPr lang="en-US" dirty="0"/>
              <a:t>Encyclopedias and wikis</a:t>
            </a:r>
          </a:p>
          <a:p>
            <a:pPr algn="just"/>
            <a:r>
              <a:rPr lang="en-US" dirty="0"/>
              <a:t>Indexes and other classification systems</a:t>
            </a:r>
            <a:endParaRPr lang="en-GB" dirty="0"/>
          </a:p>
        </p:txBody>
      </p:sp>
      <p:pic>
        <p:nvPicPr>
          <p:cNvPr id="11" name="Picture 10" descr="A logo for a university&#10;&#10;Description automatically generated">
            <a:extLst>
              <a:ext uri="{FF2B5EF4-FFF2-40B4-BE49-F238E27FC236}">
                <a16:creationId xmlns:a16="http://schemas.microsoft.com/office/drawing/2014/main" xmlns="" id="{BFDCA6E1-6EB5-9B24-9B0A-6906C3B478A7}"/>
              </a:ext>
            </a:extLst>
          </p:cNvPr>
          <p:cNvPicPr>
            <a:picLocks noChangeAspect="1"/>
          </p:cNvPicPr>
          <p:nvPr/>
        </p:nvPicPr>
        <p:blipFill>
          <a:blip r:embed="rId3"/>
          <a:stretch>
            <a:fillRect/>
          </a:stretch>
        </p:blipFill>
        <p:spPr>
          <a:xfrm>
            <a:off x="257441" y="187270"/>
            <a:ext cx="1701987" cy="968028"/>
          </a:xfrm>
          <a:prstGeom prst="rect">
            <a:avLst/>
          </a:prstGeom>
        </p:spPr>
      </p:pic>
    </p:spTree>
    <p:extLst>
      <p:ext uri="{BB962C8B-B14F-4D97-AF65-F5344CB8AC3E}">
        <p14:creationId xmlns:p14="http://schemas.microsoft.com/office/powerpoint/2010/main" val="1822015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37DC8745-697F-78EB-6CA7-51D7462CEBDE}"/>
              </a:ext>
            </a:extLst>
          </p:cNvPr>
          <p:cNvSpPr txBox="1"/>
          <p:nvPr/>
        </p:nvSpPr>
        <p:spPr>
          <a:xfrm>
            <a:off x="4054624" y="805186"/>
            <a:ext cx="6907695" cy="523220"/>
          </a:xfrm>
          <a:prstGeom prst="rect">
            <a:avLst/>
          </a:prstGeom>
          <a:noFill/>
        </p:spPr>
        <p:txBody>
          <a:bodyPr wrap="square">
            <a:spAutoFit/>
          </a:bodyPr>
          <a:lstStyle/>
          <a:p>
            <a:r>
              <a:rPr lang="en-GB" sz="2800" b="1" dirty="0"/>
              <a:t>Harvard style</a:t>
            </a:r>
          </a:p>
        </p:txBody>
      </p:sp>
      <p:sp>
        <p:nvSpPr>
          <p:cNvPr id="12" name="TextBox 11">
            <a:extLst>
              <a:ext uri="{FF2B5EF4-FFF2-40B4-BE49-F238E27FC236}">
                <a16:creationId xmlns:a16="http://schemas.microsoft.com/office/drawing/2014/main" xmlns="" id="{FD30F2C0-EF36-96EE-D001-7760E3EF0C58}"/>
              </a:ext>
            </a:extLst>
          </p:cNvPr>
          <p:cNvSpPr txBox="1"/>
          <p:nvPr/>
        </p:nvSpPr>
        <p:spPr>
          <a:xfrm>
            <a:off x="354718" y="1623131"/>
            <a:ext cx="7901386" cy="2862322"/>
          </a:xfrm>
          <a:prstGeom prst="rect">
            <a:avLst/>
          </a:prstGeom>
          <a:noFill/>
        </p:spPr>
        <p:txBody>
          <a:bodyPr wrap="square">
            <a:spAutoFit/>
          </a:bodyPr>
          <a:lstStyle/>
          <a:p>
            <a:pPr algn="just"/>
            <a:r>
              <a:rPr lang="en-US" sz="2000" dirty="0"/>
              <a:t>Bibliography refers to the manner in which your bibliography or bibliography will be cited when using Harvard's "properly cited" method.</a:t>
            </a:r>
          </a:p>
          <a:p>
            <a:pPr algn="just"/>
            <a:r>
              <a:rPr lang="en-US" sz="2000" dirty="0"/>
              <a:t>In-text citation refers to the way a work is cited either in the body of the text or in footnotes when using the Harvard "Cite Them Right" style.</a:t>
            </a:r>
          </a:p>
          <a:p>
            <a:pPr algn="just"/>
            <a:r>
              <a:rPr lang="en-US" sz="2000" dirty="0"/>
              <a:t>Your school/department may use a different method or version of Harvard. Always check your course brochure for the exact format preferred at your school. If there is no preferred format, choose one and use it all the time. Even if your course favors Harvard, this is a style, not a set of rules, so details of punctuation and text formatting may vary.</a:t>
            </a:r>
          </a:p>
        </p:txBody>
      </p:sp>
      <p:pic>
        <p:nvPicPr>
          <p:cNvPr id="11" name="Picture 10" descr="A logo for a university&#10;&#10;Description automatically generated">
            <a:extLst>
              <a:ext uri="{FF2B5EF4-FFF2-40B4-BE49-F238E27FC236}">
                <a16:creationId xmlns:a16="http://schemas.microsoft.com/office/drawing/2014/main" xmlns="" id="{BBC6D3ED-FB35-990A-784F-25601E396F67}"/>
              </a:ext>
            </a:extLst>
          </p:cNvPr>
          <p:cNvPicPr>
            <a:picLocks noChangeAspect="1"/>
          </p:cNvPicPr>
          <p:nvPr/>
        </p:nvPicPr>
        <p:blipFill>
          <a:blip r:embed="rId3"/>
          <a:stretch>
            <a:fillRect/>
          </a:stretch>
        </p:blipFill>
        <p:spPr>
          <a:xfrm>
            <a:off x="462714" y="17507"/>
            <a:ext cx="1739309" cy="968028"/>
          </a:xfrm>
          <a:prstGeom prst="rect">
            <a:avLst/>
          </a:prstGeom>
        </p:spPr>
      </p:pic>
    </p:spTree>
    <p:extLst>
      <p:ext uri="{BB962C8B-B14F-4D97-AF65-F5344CB8AC3E}">
        <p14:creationId xmlns:p14="http://schemas.microsoft.com/office/powerpoint/2010/main" val="1667608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37DC8745-697F-78EB-6CA7-51D7462CEBDE}"/>
              </a:ext>
            </a:extLst>
          </p:cNvPr>
          <p:cNvSpPr txBox="1"/>
          <p:nvPr/>
        </p:nvSpPr>
        <p:spPr>
          <a:xfrm>
            <a:off x="3765375" y="1101263"/>
            <a:ext cx="6907695" cy="584775"/>
          </a:xfrm>
          <a:prstGeom prst="rect">
            <a:avLst/>
          </a:prstGeom>
          <a:noFill/>
        </p:spPr>
        <p:txBody>
          <a:bodyPr wrap="square">
            <a:spAutoFit/>
          </a:bodyPr>
          <a:lstStyle/>
          <a:p>
            <a:r>
              <a:rPr lang="en-GB" sz="3200" b="1" dirty="0"/>
              <a:t>Harvard style</a:t>
            </a:r>
          </a:p>
        </p:txBody>
      </p:sp>
      <p:sp>
        <p:nvSpPr>
          <p:cNvPr id="12" name="TextBox 11">
            <a:extLst>
              <a:ext uri="{FF2B5EF4-FFF2-40B4-BE49-F238E27FC236}">
                <a16:creationId xmlns:a16="http://schemas.microsoft.com/office/drawing/2014/main" xmlns="" id="{FD30F2C0-EF36-96EE-D001-7760E3EF0C58}"/>
              </a:ext>
            </a:extLst>
          </p:cNvPr>
          <p:cNvSpPr txBox="1"/>
          <p:nvPr/>
        </p:nvSpPr>
        <p:spPr>
          <a:xfrm>
            <a:off x="379512" y="2052817"/>
            <a:ext cx="8060576" cy="3170099"/>
          </a:xfrm>
          <a:prstGeom prst="rect">
            <a:avLst/>
          </a:prstGeom>
          <a:noFill/>
        </p:spPr>
        <p:txBody>
          <a:bodyPr wrap="square">
            <a:spAutoFit/>
          </a:bodyPr>
          <a:lstStyle/>
          <a:p>
            <a:r>
              <a:rPr lang="en-US" sz="2000" dirty="0"/>
              <a:t>Find out which style your administration is using by following the link below:</a:t>
            </a:r>
          </a:p>
          <a:p>
            <a:r>
              <a:rPr lang="en-US" sz="2000" dirty="0"/>
              <a:t>Style references used in the university</a:t>
            </a:r>
          </a:p>
          <a:p>
            <a:r>
              <a:rPr lang="en-US" sz="2000" dirty="0"/>
              <a:t>Find out what style your department is using. Please refer to the course handbook for final instructions on which technique to use.</a:t>
            </a:r>
          </a:p>
          <a:p>
            <a:r>
              <a:rPr lang="en-US" sz="2000" dirty="0"/>
              <a:t>Reference styles</a:t>
            </a:r>
          </a:p>
          <a:p>
            <a:r>
              <a:rPr lang="en-US" sz="2000" dirty="0"/>
              <a:t>An overview of the different reference styles used in the university.</a:t>
            </a:r>
          </a:p>
          <a:p>
            <a:r>
              <a:rPr lang="en-US" sz="2000" dirty="0"/>
              <a:t>Note that, regardless of source type, the title of the containing folder (</a:t>
            </a:r>
            <a:r>
              <a:rPr lang="en-US" sz="2000" dirty="0" err="1"/>
              <a:t>eg</a:t>
            </a:r>
            <a:r>
              <a:rPr lang="en-US" sz="2000" dirty="0"/>
              <a:t> book, journal, collection, etc.) should always be highlighted, usually by italics but sometimes underlining. Whatever you use, be consistent and use the same format in your quotes</a:t>
            </a:r>
            <a:r>
              <a:rPr lang="en-US" dirty="0"/>
              <a:t>.</a:t>
            </a:r>
            <a:endParaRPr lang="en-GB" dirty="0"/>
          </a:p>
        </p:txBody>
      </p:sp>
      <p:pic>
        <p:nvPicPr>
          <p:cNvPr id="11" name="Picture 10" descr="A logo for a university&#10;&#10;Description automatically generated">
            <a:extLst>
              <a:ext uri="{FF2B5EF4-FFF2-40B4-BE49-F238E27FC236}">
                <a16:creationId xmlns:a16="http://schemas.microsoft.com/office/drawing/2014/main" xmlns="" id="{C0B18853-4438-AB8A-5148-236810050C3E}"/>
              </a:ext>
            </a:extLst>
          </p:cNvPr>
          <p:cNvPicPr>
            <a:picLocks noChangeAspect="1"/>
          </p:cNvPicPr>
          <p:nvPr/>
        </p:nvPicPr>
        <p:blipFill>
          <a:blip r:embed="rId3"/>
          <a:stretch>
            <a:fillRect/>
          </a:stretch>
        </p:blipFill>
        <p:spPr>
          <a:xfrm>
            <a:off x="379511" y="504511"/>
            <a:ext cx="1859835" cy="968028"/>
          </a:xfrm>
          <a:prstGeom prst="rect">
            <a:avLst/>
          </a:prstGeom>
        </p:spPr>
      </p:pic>
    </p:spTree>
    <p:extLst>
      <p:ext uri="{BB962C8B-B14F-4D97-AF65-F5344CB8AC3E}">
        <p14:creationId xmlns:p14="http://schemas.microsoft.com/office/powerpoint/2010/main" val="514875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A1BB7B4F-F36D-A447-66C9-2D1FA93D8986}"/>
              </a:ext>
            </a:extLst>
          </p:cNvPr>
          <p:cNvSpPr txBox="1"/>
          <p:nvPr/>
        </p:nvSpPr>
        <p:spPr>
          <a:xfrm>
            <a:off x="4107798" y="722729"/>
            <a:ext cx="6684823" cy="461665"/>
          </a:xfrm>
          <a:prstGeom prst="rect">
            <a:avLst/>
          </a:prstGeom>
          <a:noFill/>
        </p:spPr>
        <p:txBody>
          <a:bodyPr wrap="square">
            <a:spAutoFit/>
          </a:bodyPr>
          <a:lstStyle/>
          <a:p>
            <a:pPr algn="l"/>
            <a:r>
              <a:rPr lang="en-GB" sz="2400" i="0" dirty="0">
                <a:effectLst/>
                <a:latin typeface="Arial" panose="020B0604020202020204" pitchFamily="34" charset="0"/>
              </a:rPr>
              <a:t>Book</a:t>
            </a:r>
          </a:p>
        </p:txBody>
      </p:sp>
      <p:sp>
        <p:nvSpPr>
          <p:cNvPr id="18" name="TextBox 17">
            <a:extLst>
              <a:ext uri="{FF2B5EF4-FFF2-40B4-BE49-F238E27FC236}">
                <a16:creationId xmlns:a16="http://schemas.microsoft.com/office/drawing/2014/main" xmlns="" id="{74B4CB10-8DD7-6931-B1D5-607136CDE947}"/>
              </a:ext>
            </a:extLst>
          </p:cNvPr>
          <p:cNvSpPr txBox="1"/>
          <p:nvPr/>
        </p:nvSpPr>
        <p:spPr>
          <a:xfrm>
            <a:off x="282538" y="1574430"/>
            <a:ext cx="6215268" cy="3970318"/>
          </a:xfrm>
          <a:prstGeom prst="rect">
            <a:avLst/>
          </a:prstGeom>
          <a:noFill/>
        </p:spPr>
        <p:txBody>
          <a:bodyPr wrap="square">
            <a:spAutoFit/>
          </a:bodyPr>
          <a:lstStyle/>
          <a:p>
            <a:pPr algn="l"/>
            <a:r>
              <a:rPr lang="en-US" b="0" i="0" dirty="0">
                <a:solidFill>
                  <a:srgbClr val="333333"/>
                </a:solidFill>
                <a:effectLst/>
                <a:latin typeface="Arial" panose="020B0604020202020204" pitchFamily="34" charset="0"/>
              </a:rPr>
              <a:t>Elements to include:</a:t>
            </a:r>
          </a:p>
          <a:p>
            <a:pPr algn="l">
              <a:buFont typeface="+mj-lt"/>
              <a:buAutoNum type="arabicPeriod"/>
            </a:pPr>
            <a:r>
              <a:rPr lang="en-US" b="0" i="0" dirty="0">
                <a:solidFill>
                  <a:srgbClr val="333333"/>
                </a:solidFill>
                <a:effectLst/>
                <a:latin typeface="Arial" panose="020B0604020202020204" pitchFamily="34" charset="0"/>
              </a:rPr>
              <a:t>Authors or Editors</a:t>
            </a:r>
          </a:p>
          <a:p>
            <a:pPr algn="l">
              <a:buFont typeface="+mj-lt"/>
              <a:buAutoNum type="arabicPeriod"/>
            </a:pPr>
            <a:r>
              <a:rPr lang="en-US" b="0" i="0" dirty="0">
                <a:solidFill>
                  <a:srgbClr val="333333"/>
                </a:solidFill>
                <a:effectLst/>
                <a:latin typeface="Arial" panose="020B0604020202020204" pitchFamily="34" charset="0"/>
              </a:rPr>
              <a:t>Year of publication (in round brackets)</a:t>
            </a:r>
          </a:p>
          <a:p>
            <a:pPr algn="l">
              <a:buFont typeface="+mj-lt"/>
              <a:buAutoNum type="arabicPeriod"/>
            </a:pPr>
            <a:r>
              <a:rPr lang="en-US" b="0" i="1" dirty="0">
                <a:solidFill>
                  <a:srgbClr val="333333"/>
                </a:solidFill>
                <a:effectLst/>
                <a:latin typeface="Arial" panose="020B0604020202020204" pitchFamily="34" charset="0"/>
              </a:rPr>
              <a:t>Title </a:t>
            </a:r>
            <a:r>
              <a:rPr lang="en-US" b="0" i="0" dirty="0">
                <a:solidFill>
                  <a:srgbClr val="333333"/>
                </a:solidFill>
                <a:effectLst/>
                <a:latin typeface="Arial" panose="020B0604020202020204" pitchFamily="34" charset="0"/>
              </a:rPr>
              <a:t>(in italics)</a:t>
            </a:r>
          </a:p>
          <a:p>
            <a:pPr algn="l">
              <a:buFont typeface="+mj-lt"/>
              <a:buAutoNum type="arabicPeriod"/>
            </a:pPr>
            <a:r>
              <a:rPr lang="en-US" b="0" i="0" dirty="0">
                <a:solidFill>
                  <a:srgbClr val="333333"/>
                </a:solidFill>
                <a:effectLst/>
                <a:latin typeface="Arial" panose="020B0604020202020204" pitchFamily="34" charset="0"/>
              </a:rPr>
              <a:t>Edition (if applicable)</a:t>
            </a:r>
          </a:p>
          <a:p>
            <a:pPr algn="l">
              <a:buFont typeface="+mj-lt"/>
              <a:buAutoNum type="arabicPeriod"/>
            </a:pPr>
            <a:r>
              <a:rPr lang="en-US" b="0" i="0" dirty="0">
                <a:solidFill>
                  <a:srgbClr val="333333"/>
                </a:solidFill>
                <a:effectLst/>
                <a:latin typeface="Arial" panose="020B0604020202020204" pitchFamily="34" charset="0"/>
              </a:rPr>
              <a:t>Place published</a:t>
            </a:r>
          </a:p>
          <a:p>
            <a:pPr algn="l">
              <a:buFont typeface="+mj-lt"/>
              <a:buAutoNum type="arabicPeriod"/>
            </a:pPr>
            <a:r>
              <a:rPr lang="en-US" b="0" i="0" dirty="0">
                <a:solidFill>
                  <a:srgbClr val="333333"/>
                </a:solidFill>
                <a:effectLst/>
                <a:latin typeface="Arial" panose="020B0604020202020204" pitchFamily="34" charset="0"/>
              </a:rPr>
              <a:t>Publisher</a:t>
            </a:r>
          </a:p>
          <a:p>
            <a:pPr algn="l">
              <a:buFont typeface="+mj-lt"/>
              <a:buAutoNum type="arabicPeriod"/>
            </a:pPr>
            <a:r>
              <a:rPr lang="en-US" b="0" i="0" dirty="0">
                <a:solidFill>
                  <a:srgbClr val="333333"/>
                </a:solidFill>
                <a:effectLst/>
                <a:latin typeface="Arial" panose="020B0604020202020204" pitchFamily="34" charset="0"/>
              </a:rPr>
              <a:t>Series and volume number (if applicable)</a:t>
            </a:r>
          </a:p>
          <a:p>
            <a:pPr algn="l"/>
            <a:r>
              <a:rPr lang="en-US" b="1" i="0" dirty="0">
                <a:solidFill>
                  <a:srgbClr val="333333"/>
                </a:solidFill>
                <a:effectLst/>
                <a:latin typeface="Arial" panose="020B0604020202020204" pitchFamily="34" charset="0"/>
              </a:rPr>
              <a:t>Examples</a:t>
            </a:r>
            <a:endParaRPr lang="en-US" b="0" i="0" dirty="0">
              <a:solidFill>
                <a:srgbClr val="333333"/>
              </a:solidFill>
              <a:effectLst/>
              <a:latin typeface="Arial" panose="020B0604020202020204" pitchFamily="34" charset="0"/>
            </a:endParaRPr>
          </a:p>
          <a:p>
            <a:pPr algn="l"/>
            <a:r>
              <a:rPr lang="en-US" b="0" i="0" dirty="0">
                <a:solidFill>
                  <a:srgbClr val="333333"/>
                </a:solidFill>
                <a:effectLst/>
                <a:latin typeface="Arial" panose="020B0604020202020204" pitchFamily="34" charset="0"/>
              </a:rPr>
              <a:t>Authored book:</a:t>
            </a:r>
          </a:p>
          <a:p>
            <a:pPr algn="l"/>
            <a:r>
              <a:rPr lang="en-US" b="0" i="0" dirty="0">
                <a:solidFill>
                  <a:srgbClr val="000000"/>
                </a:solidFill>
                <a:effectLst/>
                <a:latin typeface="Arial" panose="020B0604020202020204" pitchFamily="34" charset="0"/>
              </a:rPr>
              <a:t>Reference list: </a:t>
            </a:r>
            <a:r>
              <a:rPr lang="en-US" b="0" i="0" dirty="0" err="1">
                <a:solidFill>
                  <a:srgbClr val="0000FF"/>
                </a:solidFill>
                <a:effectLst/>
                <a:latin typeface="Arial" panose="020B0604020202020204" pitchFamily="34" charset="0"/>
              </a:rPr>
              <a:t>Ashbourn</a:t>
            </a:r>
            <a:r>
              <a:rPr lang="en-US" b="0" i="0" dirty="0">
                <a:solidFill>
                  <a:srgbClr val="0000FF"/>
                </a:solidFill>
                <a:effectLst/>
                <a:latin typeface="Arial" panose="020B0604020202020204" pitchFamily="34" charset="0"/>
              </a:rPr>
              <a:t>, J. (2014) </a:t>
            </a:r>
            <a:r>
              <a:rPr lang="en-US" b="0" i="1" dirty="0">
                <a:solidFill>
                  <a:srgbClr val="0000FF"/>
                </a:solidFill>
                <a:effectLst/>
                <a:latin typeface="Arial" panose="020B0604020202020204" pitchFamily="34" charset="0"/>
              </a:rPr>
              <a:t>Biometrics in the new world: the cloud, mobile technology and pervasive identity</a:t>
            </a:r>
            <a:r>
              <a:rPr lang="en-US" b="0" i="0" dirty="0">
                <a:solidFill>
                  <a:srgbClr val="0000FF"/>
                </a:solidFill>
                <a:effectLst/>
                <a:latin typeface="Arial" panose="020B0604020202020204" pitchFamily="34" charset="0"/>
              </a:rPr>
              <a:t>. 2nd </a:t>
            </a:r>
            <a:r>
              <a:rPr lang="en-US" b="0" i="0" dirty="0" err="1">
                <a:solidFill>
                  <a:srgbClr val="0000FF"/>
                </a:solidFill>
                <a:effectLst/>
                <a:latin typeface="Arial" panose="020B0604020202020204" pitchFamily="34" charset="0"/>
              </a:rPr>
              <a:t>edn</a:t>
            </a:r>
            <a:r>
              <a:rPr lang="en-US" b="0" i="0" dirty="0">
                <a:solidFill>
                  <a:srgbClr val="0000FF"/>
                </a:solidFill>
                <a:effectLst/>
                <a:latin typeface="Arial" panose="020B0604020202020204" pitchFamily="34" charset="0"/>
              </a:rPr>
              <a:t>. London: Springer</a:t>
            </a:r>
            <a:r>
              <a:rPr lang="en-US" b="0" i="0" dirty="0">
                <a:solidFill>
                  <a:srgbClr val="0000CD"/>
                </a:solidFill>
                <a:effectLst/>
                <a:latin typeface="Arial" panose="020B0604020202020204" pitchFamily="34" charset="0"/>
              </a:rPr>
              <a:t>.</a:t>
            </a:r>
            <a:endParaRPr lang="en-US" b="0" i="0" dirty="0">
              <a:solidFill>
                <a:srgbClr val="333333"/>
              </a:solidFill>
              <a:effectLst/>
              <a:latin typeface="Arial" panose="020B0604020202020204" pitchFamily="34" charset="0"/>
            </a:endParaRPr>
          </a:p>
          <a:p>
            <a:pPr algn="l"/>
            <a:r>
              <a:rPr lang="en-US" b="0" i="0" dirty="0">
                <a:solidFill>
                  <a:srgbClr val="000000"/>
                </a:solidFill>
                <a:effectLst/>
                <a:latin typeface="Arial" panose="020B0604020202020204" pitchFamily="34" charset="0"/>
              </a:rPr>
              <a:t>In-text citation:</a:t>
            </a:r>
            <a:r>
              <a:rPr lang="en-US" b="0" i="0" dirty="0">
                <a:solidFill>
                  <a:srgbClr val="333399"/>
                </a:solidFill>
                <a:effectLst/>
                <a:latin typeface="Arial" panose="020B0604020202020204" pitchFamily="34" charset="0"/>
              </a:rPr>
              <a:t> </a:t>
            </a:r>
            <a:r>
              <a:rPr lang="en-US" b="0" i="0" dirty="0">
                <a:solidFill>
                  <a:srgbClr val="0000FF"/>
                </a:solidFill>
                <a:effectLst/>
                <a:latin typeface="Arial" panose="020B0604020202020204" pitchFamily="34" charset="0"/>
              </a:rPr>
              <a:t>(</a:t>
            </a:r>
            <a:r>
              <a:rPr lang="en-US" b="0" i="0" dirty="0" err="1">
                <a:solidFill>
                  <a:srgbClr val="0000FF"/>
                </a:solidFill>
                <a:effectLst/>
                <a:latin typeface="Arial" panose="020B0604020202020204" pitchFamily="34" charset="0"/>
              </a:rPr>
              <a:t>Ashbourn</a:t>
            </a:r>
            <a:r>
              <a:rPr lang="en-US" b="0" i="0" dirty="0">
                <a:solidFill>
                  <a:srgbClr val="0000FF"/>
                </a:solidFill>
                <a:effectLst/>
                <a:latin typeface="Arial" panose="020B0604020202020204" pitchFamily="34" charset="0"/>
              </a:rPr>
              <a:t>, 2014)</a:t>
            </a:r>
            <a:endParaRPr lang="en-US" b="0" i="0" dirty="0">
              <a:solidFill>
                <a:srgbClr val="333333"/>
              </a:solidFill>
              <a:effectLst/>
              <a:latin typeface="Arial" panose="020B0604020202020204" pitchFamily="34" charset="0"/>
            </a:endParaRPr>
          </a:p>
        </p:txBody>
      </p:sp>
      <p:pic>
        <p:nvPicPr>
          <p:cNvPr id="7" name="Picture 6" descr="A logo for a university&#10;&#10;Description automatically generated">
            <a:extLst>
              <a:ext uri="{FF2B5EF4-FFF2-40B4-BE49-F238E27FC236}">
                <a16:creationId xmlns:a16="http://schemas.microsoft.com/office/drawing/2014/main" xmlns="" id="{978C5BA4-6467-16DB-CFAD-D5A79F34EDD3}"/>
              </a:ext>
            </a:extLst>
          </p:cNvPr>
          <p:cNvPicPr>
            <a:picLocks noChangeAspect="1"/>
          </p:cNvPicPr>
          <p:nvPr/>
        </p:nvPicPr>
        <p:blipFill>
          <a:blip r:embed="rId3"/>
          <a:stretch>
            <a:fillRect/>
          </a:stretch>
        </p:blipFill>
        <p:spPr>
          <a:xfrm>
            <a:off x="369408" y="238715"/>
            <a:ext cx="2000567" cy="968028"/>
          </a:xfrm>
          <a:prstGeom prst="rect">
            <a:avLst/>
          </a:prstGeom>
        </p:spPr>
      </p:pic>
    </p:spTree>
    <p:extLst>
      <p:ext uri="{BB962C8B-B14F-4D97-AF65-F5344CB8AC3E}">
        <p14:creationId xmlns:p14="http://schemas.microsoft.com/office/powerpoint/2010/main" val="1111693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E4EFDED8-F986-F858-DE04-E3335874D595}"/>
              </a:ext>
            </a:extLst>
          </p:cNvPr>
          <p:cNvSpPr txBox="1"/>
          <p:nvPr/>
        </p:nvSpPr>
        <p:spPr>
          <a:xfrm>
            <a:off x="741825" y="2067324"/>
            <a:ext cx="7016345" cy="2308324"/>
          </a:xfrm>
          <a:prstGeom prst="rect">
            <a:avLst/>
          </a:prstGeom>
          <a:noFill/>
        </p:spPr>
        <p:txBody>
          <a:bodyPr wrap="square">
            <a:spAutoFit/>
          </a:bodyPr>
          <a:lstStyle/>
          <a:p>
            <a:pPr algn="l"/>
            <a:r>
              <a:rPr lang="en-US" sz="2400" b="0" i="0" dirty="0">
                <a:solidFill>
                  <a:srgbClr val="333333"/>
                </a:solidFill>
                <a:effectLst/>
                <a:latin typeface="Arial" panose="020B0604020202020204" pitchFamily="34" charset="0"/>
              </a:rPr>
              <a:t>Edited book:</a:t>
            </a:r>
          </a:p>
          <a:p>
            <a:pPr algn="l"/>
            <a:r>
              <a:rPr lang="en-US" sz="2400" b="0" i="0" dirty="0">
                <a:solidFill>
                  <a:srgbClr val="000000"/>
                </a:solidFill>
                <a:effectLst/>
                <a:latin typeface="Arial" panose="020B0604020202020204" pitchFamily="34" charset="0"/>
              </a:rPr>
              <a:t>Reference list:</a:t>
            </a:r>
            <a:r>
              <a:rPr lang="en-US" sz="2400" b="0" i="0" dirty="0">
                <a:solidFill>
                  <a:srgbClr val="333399"/>
                </a:solidFill>
                <a:effectLst/>
                <a:latin typeface="Arial" panose="020B0604020202020204" pitchFamily="34" charset="0"/>
              </a:rPr>
              <a:t> </a:t>
            </a:r>
            <a:r>
              <a:rPr lang="en-US" sz="2400" b="0" i="0" dirty="0" err="1">
                <a:solidFill>
                  <a:srgbClr val="0000FF"/>
                </a:solidFill>
                <a:effectLst/>
                <a:latin typeface="Arial" panose="020B0604020202020204" pitchFamily="34" charset="0"/>
              </a:rPr>
              <a:t>Nasta</a:t>
            </a:r>
            <a:r>
              <a:rPr lang="en-US" sz="2400" b="0" i="0" dirty="0">
                <a:solidFill>
                  <a:srgbClr val="0000FF"/>
                </a:solidFill>
                <a:effectLst/>
                <a:latin typeface="Arial" panose="020B0604020202020204" pitchFamily="34" charset="0"/>
              </a:rPr>
              <a:t>, S. and Stein, M.U. (eds) (2020) </a:t>
            </a:r>
            <a:r>
              <a:rPr lang="en-US" sz="2400" b="0" i="1" dirty="0">
                <a:solidFill>
                  <a:srgbClr val="0000FF"/>
                </a:solidFill>
                <a:effectLst/>
                <a:latin typeface="Arial" panose="020B0604020202020204" pitchFamily="34" charset="0"/>
              </a:rPr>
              <a:t>The Cambridge history of Black and Asian British writing</a:t>
            </a:r>
            <a:r>
              <a:rPr lang="en-US" sz="2400" b="0" i="0" dirty="0">
                <a:solidFill>
                  <a:srgbClr val="0000FF"/>
                </a:solidFill>
                <a:effectLst/>
                <a:latin typeface="Arial" panose="020B0604020202020204" pitchFamily="34" charset="0"/>
              </a:rPr>
              <a:t>. Cambridge: Cambridge University Press.</a:t>
            </a:r>
            <a:endParaRPr lang="en-US" sz="2400" b="0" i="0" dirty="0">
              <a:solidFill>
                <a:srgbClr val="333333"/>
              </a:solidFill>
              <a:effectLst/>
              <a:latin typeface="Arial" panose="020B0604020202020204" pitchFamily="34" charset="0"/>
            </a:endParaRPr>
          </a:p>
          <a:p>
            <a:pPr algn="l"/>
            <a:r>
              <a:rPr lang="en-US" sz="2400" b="0" i="0" dirty="0">
                <a:solidFill>
                  <a:srgbClr val="000000"/>
                </a:solidFill>
                <a:effectLst/>
                <a:latin typeface="Arial" panose="020B0604020202020204" pitchFamily="34" charset="0"/>
              </a:rPr>
              <a:t>In-text citation:</a:t>
            </a:r>
            <a:r>
              <a:rPr lang="en-US" sz="2400" b="0" i="0" dirty="0">
                <a:solidFill>
                  <a:srgbClr val="333399"/>
                </a:solidFill>
                <a:effectLst/>
                <a:latin typeface="Arial" panose="020B0604020202020204" pitchFamily="34" charset="0"/>
              </a:rPr>
              <a:t> </a:t>
            </a:r>
            <a:r>
              <a:rPr lang="en-US" sz="2400" b="0" i="0" dirty="0">
                <a:solidFill>
                  <a:srgbClr val="0000FF"/>
                </a:solidFill>
                <a:effectLst/>
                <a:latin typeface="Arial" panose="020B0604020202020204" pitchFamily="34" charset="0"/>
              </a:rPr>
              <a:t>(</a:t>
            </a:r>
            <a:r>
              <a:rPr lang="en-US" sz="2400" b="0" i="0" dirty="0" err="1">
                <a:solidFill>
                  <a:srgbClr val="0000FF"/>
                </a:solidFill>
                <a:effectLst/>
                <a:latin typeface="Arial" panose="020B0604020202020204" pitchFamily="34" charset="0"/>
              </a:rPr>
              <a:t>Nasta</a:t>
            </a:r>
            <a:r>
              <a:rPr lang="en-US" sz="2400" b="0" i="0" dirty="0">
                <a:solidFill>
                  <a:srgbClr val="0000FF"/>
                </a:solidFill>
                <a:effectLst/>
                <a:latin typeface="Arial" panose="020B0604020202020204" pitchFamily="34" charset="0"/>
              </a:rPr>
              <a:t> and Stein, 2020)</a:t>
            </a:r>
            <a:endParaRPr lang="en-US" sz="2400" b="0" i="0" dirty="0">
              <a:solidFill>
                <a:srgbClr val="333333"/>
              </a:solidFill>
              <a:effectLst/>
              <a:latin typeface="Arial" panose="020B0604020202020204" pitchFamily="34" charset="0"/>
            </a:endParaRPr>
          </a:p>
        </p:txBody>
      </p:sp>
      <p:pic>
        <p:nvPicPr>
          <p:cNvPr id="11" name="Picture 10" descr="A logo for a university&#10;&#10;Description automatically generated">
            <a:extLst>
              <a:ext uri="{FF2B5EF4-FFF2-40B4-BE49-F238E27FC236}">
                <a16:creationId xmlns:a16="http://schemas.microsoft.com/office/drawing/2014/main" xmlns="" id="{9F198DE2-C10E-CFFC-625E-3EE3BF167A50}"/>
              </a:ext>
            </a:extLst>
          </p:cNvPr>
          <p:cNvPicPr>
            <a:picLocks noChangeAspect="1"/>
          </p:cNvPicPr>
          <p:nvPr/>
        </p:nvPicPr>
        <p:blipFill>
          <a:blip r:embed="rId3"/>
          <a:stretch>
            <a:fillRect/>
          </a:stretch>
        </p:blipFill>
        <p:spPr>
          <a:xfrm>
            <a:off x="416062" y="495180"/>
            <a:ext cx="2112534" cy="968028"/>
          </a:xfrm>
          <a:prstGeom prst="rect">
            <a:avLst/>
          </a:prstGeom>
        </p:spPr>
      </p:pic>
    </p:spTree>
    <p:extLst>
      <p:ext uri="{BB962C8B-B14F-4D97-AF65-F5344CB8AC3E}">
        <p14:creationId xmlns:p14="http://schemas.microsoft.com/office/powerpoint/2010/main" val="3166282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138CF054-8687-5D75-6224-D48FE3D8BCCA}"/>
              </a:ext>
            </a:extLst>
          </p:cNvPr>
          <p:cNvSpPr txBox="1"/>
          <p:nvPr/>
        </p:nvSpPr>
        <p:spPr>
          <a:xfrm>
            <a:off x="345622" y="1570271"/>
            <a:ext cx="7375999" cy="4247317"/>
          </a:xfrm>
          <a:prstGeom prst="rect">
            <a:avLst/>
          </a:prstGeom>
          <a:noFill/>
        </p:spPr>
        <p:txBody>
          <a:bodyPr wrap="square">
            <a:spAutoFit/>
          </a:bodyPr>
          <a:lstStyle/>
          <a:p>
            <a:pPr algn="l"/>
            <a:r>
              <a:rPr lang="en-US" b="0" i="0" dirty="0">
                <a:solidFill>
                  <a:srgbClr val="333333"/>
                </a:solidFill>
                <a:effectLst/>
                <a:latin typeface="Arial" panose="020B0604020202020204" pitchFamily="34" charset="0"/>
              </a:rPr>
              <a:t>E-book:</a:t>
            </a:r>
          </a:p>
          <a:p>
            <a:pPr algn="l"/>
            <a:r>
              <a:rPr lang="en-US" b="0" i="0" dirty="0">
                <a:solidFill>
                  <a:srgbClr val="333333"/>
                </a:solidFill>
                <a:effectLst/>
                <a:latin typeface="Arial" panose="020B0604020202020204" pitchFamily="34" charset="0"/>
              </a:rPr>
              <a:t>Where an e-book looks like a printed book (usually PDFs) with publication information and page numbers - cite it in the same way as a printed book (above). Where specific pagination details are not available use the information you have e.g. %, loc, chapter/page/paragraph. Also add the DOI or web address to the full reference.</a:t>
            </a:r>
          </a:p>
          <a:p>
            <a:pPr algn="l"/>
            <a:r>
              <a:rPr lang="en-US" b="0" i="0" dirty="0">
                <a:solidFill>
                  <a:srgbClr val="333333"/>
                </a:solidFill>
                <a:effectLst/>
                <a:latin typeface="Arial" panose="020B0604020202020204" pitchFamily="34" charset="0"/>
              </a:rPr>
              <a:t>Reference list: </a:t>
            </a:r>
            <a:r>
              <a:rPr lang="en-US" b="0" i="0" dirty="0">
                <a:solidFill>
                  <a:srgbClr val="0000FF"/>
                </a:solidFill>
                <a:effectLst/>
                <a:latin typeface="Arial" panose="020B0604020202020204" pitchFamily="34" charset="0"/>
              </a:rPr>
              <a:t>Prior, H. (2020) </a:t>
            </a:r>
            <a:r>
              <a:rPr lang="en-US" b="0" i="1" dirty="0">
                <a:solidFill>
                  <a:srgbClr val="0000FF"/>
                </a:solidFill>
                <a:effectLst/>
                <a:latin typeface="Arial" panose="020B0604020202020204" pitchFamily="34" charset="0"/>
              </a:rPr>
              <a:t>Away with the penguins</a:t>
            </a:r>
            <a:r>
              <a:rPr lang="en-US" b="0" i="0" dirty="0">
                <a:solidFill>
                  <a:srgbClr val="0000FF"/>
                </a:solidFill>
                <a:effectLst/>
                <a:latin typeface="Arial" panose="020B0604020202020204" pitchFamily="34" charset="0"/>
              </a:rPr>
              <a:t>. Available at: https://www.amazon.co.uk/Away-Penguins-Hazel-Prior-ebook (Accessed: 20 September 2021).</a:t>
            </a:r>
            <a:endParaRPr lang="en-US" b="0" i="0" dirty="0">
              <a:solidFill>
                <a:srgbClr val="333333"/>
              </a:solidFill>
              <a:effectLst/>
              <a:latin typeface="Arial" panose="020B0604020202020204" pitchFamily="34" charset="0"/>
            </a:endParaRPr>
          </a:p>
          <a:p>
            <a:pPr algn="l"/>
            <a:r>
              <a:rPr lang="en-US" b="0" i="0" dirty="0">
                <a:solidFill>
                  <a:srgbClr val="333333"/>
                </a:solidFill>
                <a:effectLst/>
                <a:latin typeface="Arial" panose="020B0604020202020204" pitchFamily="34" charset="0"/>
              </a:rPr>
              <a:t>In-text citation: </a:t>
            </a:r>
            <a:r>
              <a:rPr lang="en-US" b="0" i="0" dirty="0">
                <a:solidFill>
                  <a:srgbClr val="0000FF"/>
                </a:solidFill>
                <a:effectLst/>
                <a:latin typeface="Arial" panose="020B0604020202020204" pitchFamily="34" charset="0"/>
              </a:rPr>
              <a:t>(Prior, 2020, 74%)</a:t>
            </a:r>
            <a:endParaRPr lang="en-US" b="0" i="0" dirty="0">
              <a:solidFill>
                <a:srgbClr val="333333"/>
              </a:solidFill>
              <a:effectLst/>
              <a:latin typeface="Arial" panose="020B0604020202020204" pitchFamily="34" charset="0"/>
            </a:endParaRPr>
          </a:p>
          <a:p>
            <a:pPr algn="l"/>
            <a:r>
              <a:rPr lang="en-US" b="0" i="0" dirty="0">
                <a:solidFill>
                  <a:srgbClr val="333333"/>
                </a:solidFill>
                <a:effectLst/>
                <a:latin typeface="Arial" panose="020B0604020202020204" pitchFamily="34" charset="0"/>
              </a:rPr>
              <a:t>Reference list: </a:t>
            </a:r>
            <a:r>
              <a:rPr lang="en-US" b="0" i="0" dirty="0">
                <a:solidFill>
                  <a:srgbClr val="0000FF"/>
                </a:solidFill>
                <a:effectLst/>
                <a:latin typeface="Arial" panose="020B0604020202020204" pitchFamily="34" charset="0"/>
              </a:rPr>
              <a:t>Faulkner, W. (2000) </a:t>
            </a:r>
            <a:r>
              <a:rPr lang="en-US" b="0" i="1" dirty="0">
                <a:solidFill>
                  <a:srgbClr val="0000FF"/>
                </a:solidFill>
                <a:effectLst/>
                <a:latin typeface="Arial" panose="020B0604020202020204" pitchFamily="34" charset="0"/>
              </a:rPr>
              <a:t>Light in August.</a:t>
            </a:r>
            <a:r>
              <a:rPr lang="en-US" b="0" i="0" dirty="0">
                <a:solidFill>
                  <a:srgbClr val="0000FF"/>
                </a:solidFill>
                <a:effectLst/>
                <a:latin typeface="Arial" panose="020B0604020202020204" pitchFamily="34" charset="0"/>
              </a:rPr>
              <a:t> Available at: https://www.vlebooks.com/vleweb/product/openreader?id=UniReading&amp;isbn=9781446485521 (Accessed: 10 September 2021).</a:t>
            </a:r>
            <a:endParaRPr lang="en-US" b="0" i="0" dirty="0">
              <a:solidFill>
                <a:srgbClr val="333333"/>
              </a:solidFill>
              <a:effectLst/>
              <a:latin typeface="Arial" panose="020B0604020202020204" pitchFamily="34" charset="0"/>
            </a:endParaRPr>
          </a:p>
          <a:p>
            <a:pPr algn="l"/>
            <a:r>
              <a:rPr lang="en-US" b="0" i="0" dirty="0">
                <a:solidFill>
                  <a:srgbClr val="333333"/>
                </a:solidFill>
                <a:effectLst/>
                <a:latin typeface="Arial" panose="020B0604020202020204" pitchFamily="34" charset="0"/>
              </a:rPr>
              <a:t>In-text citation: </a:t>
            </a:r>
            <a:r>
              <a:rPr lang="en-US" b="0" i="0" dirty="0">
                <a:solidFill>
                  <a:srgbClr val="0000FF"/>
                </a:solidFill>
                <a:effectLst/>
                <a:latin typeface="Arial" panose="020B0604020202020204" pitchFamily="34" charset="0"/>
              </a:rPr>
              <a:t>(Faulkner, 2000, </a:t>
            </a:r>
            <a:r>
              <a:rPr lang="en-US" b="0" i="0" dirty="0" err="1">
                <a:solidFill>
                  <a:srgbClr val="0000FF"/>
                </a:solidFill>
                <a:effectLst/>
                <a:latin typeface="Arial" panose="020B0604020202020204" pitchFamily="34" charset="0"/>
              </a:rPr>
              <a:t>ch.</a:t>
            </a:r>
            <a:r>
              <a:rPr lang="en-US" b="0" i="0" dirty="0">
                <a:solidFill>
                  <a:srgbClr val="0000FF"/>
                </a:solidFill>
                <a:effectLst/>
                <a:latin typeface="Arial" panose="020B0604020202020204" pitchFamily="34" charset="0"/>
              </a:rPr>
              <a:t> 7, p. 105)</a:t>
            </a:r>
            <a:endParaRPr lang="en-US" b="0" i="0" dirty="0">
              <a:solidFill>
                <a:srgbClr val="333333"/>
              </a:solidFill>
              <a:effectLst/>
              <a:latin typeface="Arial" panose="020B0604020202020204" pitchFamily="34" charset="0"/>
            </a:endParaRPr>
          </a:p>
        </p:txBody>
      </p:sp>
      <p:pic>
        <p:nvPicPr>
          <p:cNvPr id="7" name="Picture 6" descr="A logo for a university&#10;&#10;Description automatically generated">
            <a:extLst>
              <a:ext uri="{FF2B5EF4-FFF2-40B4-BE49-F238E27FC236}">
                <a16:creationId xmlns:a16="http://schemas.microsoft.com/office/drawing/2014/main" xmlns="" id="{01D425E4-B368-EBB3-3C16-FCBA6853D597}"/>
              </a:ext>
            </a:extLst>
          </p:cNvPr>
          <p:cNvPicPr>
            <a:picLocks noChangeAspect="1"/>
          </p:cNvPicPr>
          <p:nvPr/>
        </p:nvPicPr>
        <p:blipFill>
          <a:blip r:embed="rId3"/>
          <a:stretch>
            <a:fillRect/>
          </a:stretch>
        </p:blipFill>
        <p:spPr>
          <a:xfrm>
            <a:off x="238779" y="72384"/>
            <a:ext cx="2056551" cy="968028"/>
          </a:xfrm>
          <a:prstGeom prst="rect">
            <a:avLst/>
          </a:prstGeom>
        </p:spPr>
      </p:pic>
    </p:spTree>
    <p:extLst>
      <p:ext uri="{BB962C8B-B14F-4D97-AF65-F5344CB8AC3E}">
        <p14:creationId xmlns:p14="http://schemas.microsoft.com/office/powerpoint/2010/main" val="3511888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5C5E86C4-B77B-3E7D-697C-9E3235D75647}"/>
              </a:ext>
            </a:extLst>
          </p:cNvPr>
          <p:cNvSpPr txBox="1"/>
          <p:nvPr/>
        </p:nvSpPr>
        <p:spPr>
          <a:xfrm>
            <a:off x="4229393" y="853648"/>
            <a:ext cx="7016346" cy="461665"/>
          </a:xfrm>
          <a:prstGeom prst="rect">
            <a:avLst/>
          </a:prstGeom>
          <a:noFill/>
        </p:spPr>
        <p:txBody>
          <a:bodyPr wrap="square">
            <a:spAutoFit/>
          </a:bodyPr>
          <a:lstStyle/>
          <a:p>
            <a:pPr algn="l"/>
            <a:r>
              <a:rPr lang="en-GB" sz="2400" i="0" dirty="0">
                <a:effectLst/>
                <a:latin typeface="Arial" panose="020B0604020202020204" pitchFamily="34" charset="0"/>
              </a:rPr>
              <a:t>Journal article</a:t>
            </a:r>
          </a:p>
        </p:txBody>
      </p:sp>
      <p:sp>
        <p:nvSpPr>
          <p:cNvPr id="6" name="TextBox 5">
            <a:extLst>
              <a:ext uri="{FF2B5EF4-FFF2-40B4-BE49-F238E27FC236}">
                <a16:creationId xmlns:a16="http://schemas.microsoft.com/office/drawing/2014/main" xmlns="" id="{31741BDA-79DB-CC57-AE95-1EC0BF708C41}"/>
              </a:ext>
            </a:extLst>
          </p:cNvPr>
          <p:cNvSpPr txBox="1"/>
          <p:nvPr/>
        </p:nvSpPr>
        <p:spPr>
          <a:xfrm>
            <a:off x="479242" y="1741646"/>
            <a:ext cx="8146685" cy="4031873"/>
          </a:xfrm>
          <a:prstGeom prst="rect">
            <a:avLst/>
          </a:prstGeom>
          <a:noFill/>
        </p:spPr>
        <p:txBody>
          <a:bodyPr wrap="square">
            <a:spAutoFit/>
          </a:bodyPr>
          <a:lstStyle/>
          <a:p>
            <a:pPr algn="l"/>
            <a:r>
              <a:rPr lang="en-US" sz="1600" b="0" i="0" dirty="0">
                <a:solidFill>
                  <a:srgbClr val="333333"/>
                </a:solidFill>
                <a:effectLst/>
                <a:latin typeface="Arial" panose="020B0604020202020204" pitchFamily="34" charset="0"/>
              </a:rPr>
              <a:t>The information you include in the reference will depend on whether the journal is published in print (but uploaded for electronic access), only published online, or is a version found in an institutional repository. You can usually tell the difference by looking for page numbers. If each article in the journal begins at page 1, or has no page number at all, it is likely to be an online-only journal. </a:t>
            </a:r>
          </a:p>
          <a:p>
            <a:pPr algn="l"/>
            <a:r>
              <a:rPr lang="en-US" sz="1600" b="0" i="0" dirty="0">
                <a:solidFill>
                  <a:srgbClr val="333333"/>
                </a:solidFill>
                <a:effectLst/>
                <a:latin typeface="Arial" panose="020B0604020202020204" pitchFamily="34" charset="0"/>
              </a:rPr>
              <a:t>Elements to include:</a:t>
            </a:r>
          </a:p>
          <a:p>
            <a:pPr algn="l">
              <a:buFont typeface="+mj-lt"/>
              <a:buAutoNum type="arabicPeriod"/>
            </a:pPr>
            <a:r>
              <a:rPr lang="en-US" sz="1600" b="0" i="0" dirty="0">
                <a:solidFill>
                  <a:srgbClr val="333333"/>
                </a:solidFill>
                <a:effectLst/>
                <a:latin typeface="Arial" panose="020B0604020202020204" pitchFamily="34" charset="0"/>
              </a:rPr>
              <a:t>Authors</a:t>
            </a:r>
          </a:p>
          <a:p>
            <a:pPr algn="l">
              <a:buFont typeface="+mj-lt"/>
              <a:buAutoNum type="arabicPeriod"/>
            </a:pPr>
            <a:r>
              <a:rPr lang="en-US" sz="1600" b="0" i="0" dirty="0">
                <a:solidFill>
                  <a:srgbClr val="333333"/>
                </a:solidFill>
                <a:effectLst/>
                <a:latin typeface="Arial" panose="020B0604020202020204" pitchFamily="34" charset="0"/>
              </a:rPr>
              <a:t>Year of publication (in round brackets)</a:t>
            </a:r>
          </a:p>
          <a:p>
            <a:pPr algn="l">
              <a:buFont typeface="+mj-lt"/>
              <a:buAutoNum type="arabicPeriod"/>
            </a:pPr>
            <a:r>
              <a:rPr lang="en-US" sz="1600" b="0" i="0" dirty="0">
                <a:solidFill>
                  <a:srgbClr val="333333"/>
                </a:solidFill>
                <a:effectLst/>
                <a:latin typeface="Arial" panose="020B0604020202020204" pitchFamily="34" charset="0"/>
              </a:rPr>
              <a:t>Article title (in single quotation marks)</a:t>
            </a:r>
          </a:p>
          <a:p>
            <a:pPr algn="l">
              <a:buFont typeface="+mj-lt"/>
              <a:buAutoNum type="arabicPeriod"/>
            </a:pPr>
            <a:r>
              <a:rPr lang="en-US" sz="1600" b="0" i="1" dirty="0">
                <a:solidFill>
                  <a:srgbClr val="333333"/>
                </a:solidFill>
                <a:effectLst/>
                <a:latin typeface="Arial" panose="020B0604020202020204" pitchFamily="34" charset="0"/>
              </a:rPr>
              <a:t>Journal title</a:t>
            </a:r>
            <a:r>
              <a:rPr lang="en-US" sz="1600" b="0" i="0" dirty="0">
                <a:solidFill>
                  <a:srgbClr val="333333"/>
                </a:solidFill>
                <a:effectLst/>
                <a:latin typeface="Arial" panose="020B0604020202020204" pitchFamily="34" charset="0"/>
              </a:rPr>
              <a:t> (in italics, </a:t>
            </a:r>
            <a:r>
              <a:rPr lang="en-US" sz="1600" b="0" i="0" dirty="0" err="1">
                <a:solidFill>
                  <a:srgbClr val="333333"/>
                </a:solidFill>
                <a:effectLst/>
                <a:latin typeface="Arial" panose="020B0604020202020204" pitchFamily="34" charset="0"/>
              </a:rPr>
              <a:t>capitalise</a:t>
            </a:r>
            <a:r>
              <a:rPr lang="en-US" sz="1600" b="0" i="0" dirty="0">
                <a:solidFill>
                  <a:srgbClr val="333333"/>
                </a:solidFill>
                <a:effectLst/>
                <a:latin typeface="Arial" panose="020B0604020202020204" pitchFamily="34" charset="0"/>
              </a:rPr>
              <a:t> the first letter of each word except linking words)</a:t>
            </a:r>
          </a:p>
          <a:p>
            <a:pPr algn="l">
              <a:buFont typeface="+mj-lt"/>
              <a:buAutoNum type="arabicPeriod"/>
            </a:pPr>
            <a:r>
              <a:rPr lang="en-US" sz="1600" b="0" i="0" dirty="0">
                <a:solidFill>
                  <a:srgbClr val="333333"/>
                </a:solidFill>
                <a:effectLst/>
                <a:latin typeface="Arial" panose="020B0604020202020204" pitchFamily="34" charset="0"/>
              </a:rPr>
              <a:t>Volume number</a:t>
            </a:r>
          </a:p>
          <a:p>
            <a:pPr algn="l">
              <a:buFont typeface="+mj-lt"/>
              <a:buAutoNum type="arabicPeriod"/>
            </a:pPr>
            <a:r>
              <a:rPr lang="en-US" sz="1600" b="0" i="0" dirty="0">
                <a:solidFill>
                  <a:srgbClr val="333333"/>
                </a:solidFill>
                <a:effectLst/>
                <a:latin typeface="Arial" panose="020B0604020202020204" pitchFamily="34" charset="0"/>
              </a:rPr>
              <a:t>Issue number (if present, in round brackets)</a:t>
            </a:r>
          </a:p>
          <a:p>
            <a:pPr algn="l">
              <a:buFont typeface="+mj-lt"/>
              <a:buAutoNum type="arabicPeriod"/>
            </a:pPr>
            <a:r>
              <a:rPr lang="en-US" sz="1600" b="0" i="0" dirty="0">
                <a:solidFill>
                  <a:srgbClr val="333333"/>
                </a:solidFill>
                <a:effectLst/>
                <a:latin typeface="Arial" panose="020B0604020202020204" pitchFamily="34" charset="0"/>
              </a:rPr>
              <a:t>Page numbers or article reference number (Include the page numbers of the whole article when writing your full citation, not just the pages you have referred to)</a:t>
            </a:r>
          </a:p>
          <a:p>
            <a:pPr algn="l">
              <a:buFont typeface="+mj-lt"/>
              <a:buAutoNum type="arabicPeriod"/>
            </a:pPr>
            <a:r>
              <a:rPr lang="en-US" sz="1600" b="0" i="0" dirty="0">
                <a:solidFill>
                  <a:srgbClr val="333333"/>
                </a:solidFill>
                <a:effectLst/>
                <a:latin typeface="Arial" panose="020B0604020202020204" pitchFamily="34" charset="0"/>
              </a:rPr>
              <a:t>DOI or web link for online-only articles</a:t>
            </a:r>
          </a:p>
          <a:p>
            <a:pPr algn="l"/>
            <a:r>
              <a:rPr lang="en-US" sz="1600" b="0" i="0" dirty="0">
                <a:solidFill>
                  <a:srgbClr val="333333"/>
                </a:solidFill>
                <a:effectLst/>
                <a:latin typeface="Arial" panose="020B0604020202020204" pitchFamily="34" charset="0"/>
              </a:rPr>
              <a:t>See the examples in the other tabs in this box.</a:t>
            </a:r>
          </a:p>
        </p:txBody>
      </p:sp>
      <p:pic>
        <p:nvPicPr>
          <p:cNvPr id="11" name="Picture 10" descr="A logo for a university&#10;&#10;Description automatically generated">
            <a:extLst>
              <a:ext uri="{FF2B5EF4-FFF2-40B4-BE49-F238E27FC236}">
                <a16:creationId xmlns:a16="http://schemas.microsoft.com/office/drawing/2014/main" xmlns="" id="{A6D007F8-B68C-D73F-2484-E005DD77A63E}"/>
              </a:ext>
            </a:extLst>
          </p:cNvPr>
          <p:cNvPicPr>
            <a:picLocks noChangeAspect="1"/>
          </p:cNvPicPr>
          <p:nvPr/>
        </p:nvPicPr>
        <p:blipFill>
          <a:blip r:embed="rId3"/>
          <a:stretch>
            <a:fillRect/>
          </a:stretch>
        </p:blipFill>
        <p:spPr>
          <a:xfrm>
            <a:off x="208445" y="116452"/>
            <a:ext cx="1816298" cy="968028"/>
          </a:xfrm>
          <a:prstGeom prst="rect">
            <a:avLst/>
          </a:prstGeom>
        </p:spPr>
      </p:pic>
    </p:spTree>
    <p:extLst>
      <p:ext uri="{BB962C8B-B14F-4D97-AF65-F5344CB8AC3E}">
        <p14:creationId xmlns:p14="http://schemas.microsoft.com/office/powerpoint/2010/main" val="3258764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5C5E86C4-B77B-3E7D-697C-9E3235D75647}"/>
              </a:ext>
            </a:extLst>
          </p:cNvPr>
          <p:cNvSpPr txBox="1"/>
          <p:nvPr/>
        </p:nvSpPr>
        <p:spPr>
          <a:xfrm>
            <a:off x="3543786" y="776231"/>
            <a:ext cx="5393840" cy="461665"/>
          </a:xfrm>
          <a:prstGeom prst="rect">
            <a:avLst/>
          </a:prstGeom>
          <a:noFill/>
        </p:spPr>
        <p:txBody>
          <a:bodyPr wrap="square">
            <a:spAutoFit/>
          </a:bodyPr>
          <a:lstStyle/>
          <a:p>
            <a:pPr algn="l"/>
            <a:r>
              <a:rPr lang="en-US" sz="2400" b="1" i="0" dirty="0">
                <a:effectLst/>
                <a:latin typeface="Arial" panose="020B0604020202020204" pitchFamily="34" charset="0"/>
              </a:rPr>
              <a:t>Chapter in an edited collection</a:t>
            </a:r>
          </a:p>
        </p:txBody>
      </p:sp>
      <p:sp>
        <p:nvSpPr>
          <p:cNvPr id="6" name="TextBox 5">
            <a:extLst>
              <a:ext uri="{FF2B5EF4-FFF2-40B4-BE49-F238E27FC236}">
                <a16:creationId xmlns:a16="http://schemas.microsoft.com/office/drawing/2014/main" xmlns="" id="{99FB02A3-F4D3-3313-539F-3247027D982C}"/>
              </a:ext>
            </a:extLst>
          </p:cNvPr>
          <p:cNvSpPr txBox="1"/>
          <p:nvPr/>
        </p:nvSpPr>
        <p:spPr>
          <a:xfrm>
            <a:off x="300868" y="1633429"/>
            <a:ext cx="8203344" cy="4031873"/>
          </a:xfrm>
          <a:prstGeom prst="rect">
            <a:avLst/>
          </a:prstGeom>
          <a:noFill/>
        </p:spPr>
        <p:txBody>
          <a:bodyPr wrap="square">
            <a:spAutoFit/>
          </a:bodyPr>
          <a:lstStyle/>
          <a:p>
            <a:r>
              <a:rPr lang="en-US" sz="1600" dirty="0"/>
              <a:t>Items to include:</a:t>
            </a:r>
          </a:p>
          <a:p>
            <a:r>
              <a:rPr lang="en-US" sz="1600" dirty="0"/>
              <a:t>The author(s) of the chapter</a:t>
            </a:r>
          </a:p>
          <a:p>
            <a:r>
              <a:rPr lang="en-US" sz="1600" dirty="0"/>
              <a:t>Publication year (in round brackets)</a:t>
            </a:r>
          </a:p>
          <a:p>
            <a:r>
              <a:rPr lang="en-US" sz="1600" dirty="0"/>
              <a:t>The title of the chapter is in single quotation marks</a:t>
            </a:r>
          </a:p>
          <a:p>
            <a:r>
              <a:rPr lang="en-US" sz="1600" dirty="0"/>
              <a:t>“in” followed by the book’s author(s)/editor(s)</a:t>
            </a:r>
          </a:p>
          <a:p>
            <a:r>
              <a:rPr lang="en-US" sz="1600" dirty="0"/>
              <a:t>Book title (in italics)</a:t>
            </a:r>
          </a:p>
          <a:p>
            <a:r>
              <a:rPr lang="en-US" sz="1600" dirty="0"/>
              <a:t>published mode</a:t>
            </a:r>
          </a:p>
          <a:p>
            <a:r>
              <a:rPr lang="en-US" sz="1600" dirty="0"/>
              <a:t>Publisher name</a:t>
            </a:r>
          </a:p>
          <a:p>
            <a:r>
              <a:rPr lang="en-US" sz="1600" dirty="0"/>
              <a:t>Chapter pagination</a:t>
            </a:r>
          </a:p>
          <a:p>
            <a:r>
              <a:rPr lang="en-US" sz="1600" dirty="0"/>
              <a:t>Include the page span of the entire chapter when writing the full citation. Put only the pages you have referenced in the in-text citation.</a:t>
            </a:r>
          </a:p>
          <a:p>
            <a:r>
              <a:rPr lang="en-US" sz="1600" dirty="0"/>
              <a:t>Example:</a:t>
            </a:r>
          </a:p>
          <a:p>
            <a:r>
              <a:rPr lang="en-US" sz="1600" dirty="0"/>
              <a:t>Bibliography: Singh, H., Khurana, L.K. and Singh, R. (2018) 'Pharmaceutical development', in </a:t>
            </a:r>
            <a:r>
              <a:rPr lang="en-US" sz="1600" dirty="0" err="1"/>
              <a:t>Vohora</a:t>
            </a:r>
            <a:r>
              <a:rPr lang="en-US" sz="1600" dirty="0"/>
              <a:t>, D. and Singh, G. (eds) Pharmaceutical and Clinical Research Translated, London: Academic Press, pp. 33-46.</a:t>
            </a:r>
          </a:p>
          <a:p>
            <a:r>
              <a:rPr lang="en-US" sz="1600" dirty="0"/>
              <a:t>Quote in the text: (Singh, Khurana &amp; Singh, 2018, pg. 35)</a:t>
            </a:r>
            <a:endParaRPr lang="en-GB" sz="1600" dirty="0"/>
          </a:p>
        </p:txBody>
      </p:sp>
      <p:pic>
        <p:nvPicPr>
          <p:cNvPr id="11" name="Picture 10" descr="A logo for a university&#10;&#10;Description automatically generated">
            <a:extLst>
              <a:ext uri="{FF2B5EF4-FFF2-40B4-BE49-F238E27FC236}">
                <a16:creationId xmlns:a16="http://schemas.microsoft.com/office/drawing/2014/main" xmlns="" id="{F4904508-79AB-AD53-21CE-5A1ED71D65F2}"/>
              </a:ext>
            </a:extLst>
          </p:cNvPr>
          <p:cNvPicPr>
            <a:picLocks noChangeAspect="1"/>
          </p:cNvPicPr>
          <p:nvPr/>
        </p:nvPicPr>
        <p:blipFill>
          <a:blip r:embed="rId3"/>
          <a:stretch>
            <a:fillRect/>
          </a:stretch>
        </p:blipFill>
        <p:spPr>
          <a:xfrm>
            <a:off x="300867" y="224670"/>
            <a:ext cx="1658561" cy="968028"/>
          </a:xfrm>
          <a:prstGeom prst="rect">
            <a:avLst/>
          </a:prstGeom>
        </p:spPr>
      </p:pic>
    </p:spTree>
    <p:extLst>
      <p:ext uri="{BB962C8B-B14F-4D97-AF65-F5344CB8AC3E}">
        <p14:creationId xmlns:p14="http://schemas.microsoft.com/office/powerpoint/2010/main" val="987483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FE89E979-2824-88F0-F423-25D0A54B00F8}"/>
              </a:ext>
            </a:extLst>
          </p:cNvPr>
          <p:cNvSpPr txBox="1"/>
          <p:nvPr/>
        </p:nvSpPr>
        <p:spPr>
          <a:xfrm>
            <a:off x="4104918" y="846471"/>
            <a:ext cx="6221894" cy="400110"/>
          </a:xfrm>
          <a:prstGeom prst="rect">
            <a:avLst/>
          </a:prstGeom>
          <a:noFill/>
        </p:spPr>
        <p:txBody>
          <a:bodyPr wrap="square">
            <a:spAutoFit/>
          </a:bodyPr>
          <a:lstStyle/>
          <a:p>
            <a:pPr algn="l"/>
            <a:r>
              <a:rPr lang="en-GB" sz="2000" b="1" i="0" dirty="0">
                <a:effectLst/>
                <a:latin typeface="Arial" panose="020B0604020202020204" pitchFamily="34" charset="0"/>
              </a:rPr>
              <a:t>Website</a:t>
            </a:r>
          </a:p>
        </p:txBody>
      </p:sp>
      <p:sp>
        <p:nvSpPr>
          <p:cNvPr id="11" name="TextBox 10">
            <a:extLst>
              <a:ext uri="{FF2B5EF4-FFF2-40B4-BE49-F238E27FC236}">
                <a16:creationId xmlns:a16="http://schemas.microsoft.com/office/drawing/2014/main" xmlns="" id="{22B6E0DE-B147-0E49-62F4-6CF1DB7300BB}"/>
              </a:ext>
            </a:extLst>
          </p:cNvPr>
          <p:cNvSpPr txBox="1"/>
          <p:nvPr/>
        </p:nvSpPr>
        <p:spPr>
          <a:xfrm>
            <a:off x="477369" y="2000157"/>
            <a:ext cx="7512983" cy="3170099"/>
          </a:xfrm>
          <a:prstGeom prst="rect">
            <a:avLst/>
          </a:prstGeom>
          <a:noFill/>
        </p:spPr>
        <p:txBody>
          <a:bodyPr wrap="square">
            <a:spAutoFit/>
          </a:bodyPr>
          <a:lstStyle/>
          <a:p>
            <a:pPr algn="l"/>
            <a:r>
              <a:rPr lang="en-US" sz="2000" b="0" i="0" dirty="0">
                <a:solidFill>
                  <a:srgbClr val="333333"/>
                </a:solidFill>
                <a:effectLst/>
                <a:latin typeface="Arial" panose="020B0604020202020204" pitchFamily="34" charset="0"/>
              </a:rPr>
              <a:t>You can find many different types of information on the Internet. Check that the item you are referencing isn't a journal article, book chapter, or another type of publication which you should be citing in a different way.</a:t>
            </a:r>
          </a:p>
          <a:p>
            <a:pPr algn="l"/>
            <a:r>
              <a:rPr lang="en-US" sz="2000" b="0" i="0" dirty="0">
                <a:solidFill>
                  <a:srgbClr val="333333"/>
                </a:solidFill>
                <a:effectLst/>
                <a:latin typeface="Arial" panose="020B0604020202020204" pitchFamily="34" charset="0"/>
              </a:rPr>
              <a:t>Elements to include:</a:t>
            </a:r>
          </a:p>
          <a:p>
            <a:pPr algn="l">
              <a:buFont typeface="+mj-lt"/>
              <a:buAutoNum type="arabicPeriod"/>
            </a:pPr>
            <a:r>
              <a:rPr lang="en-US" sz="2000" b="0" i="0" dirty="0">
                <a:solidFill>
                  <a:srgbClr val="333333"/>
                </a:solidFill>
                <a:effectLst/>
                <a:latin typeface="Arial" panose="020B0604020202020204" pitchFamily="34" charset="0"/>
              </a:rPr>
              <a:t>Author (person or company that created the webpage)</a:t>
            </a:r>
          </a:p>
          <a:p>
            <a:pPr algn="l">
              <a:buFont typeface="+mj-lt"/>
              <a:buAutoNum type="arabicPeriod"/>
            </a:pPr>
            <a:r>
              <a:rPr lang="en-US" sz="2000" b="0" i="0" dirty="0">
                <a:solidFill>
                  <a:srgbClr val="333333"/>
                </a:solidFill>
                <a:effectLst/>
                <a:latin typeface="Arial" panose="020B0604020202020204" pitchFamily="34" charset="0"/>
              </a:rPr>
              <a:t>Year of publication or last update (in round brackets). Scroll to the bottom of the page but if there is no date put (no date)</a:t>
            </a:r>
          </a:p>
          <a:p>
            <a:pPr algn="l">
              <a:buFont typeface="+mj-lt"/>
              <a:buAutoNum type="arabicPeriod"/>
            </a:pPr>
            <a:r>
              <a:rPr lang="en-US" sz="2000" b="0" i="1" dirty="0">
                <a:solidFill>
                  <a:srgbClr val="333333"/>
                </a:solidFill>
                <a:effectLst/>
                <a:latin typeface="Arial" panose="020B0604020202020204" pitchFamily="34" charset="0"/>
              </a:rPr>
              <a:t>Page title</a:t>
            </a:r>
            <a:r>
              <a:rPr lang="en-US" sz="2000" b="0" i="0" dirty="0">
                <a:solidFill>
                  <a:srgbClr val="333333"/>
                </a:solidFill>
                <a:effectLst/>
                <a:latin typeface="Arial" panose="020B0604020202020204" pitchFamily="34" charset="0"/>
              </a:rPr>
              <a:t> (in italics)</a:t>
            </a:r>
          </a:p>
          <a:p>
            <a:pPr algn="l">
              <a:buFont typeface="+mj-lt"/>
              <a:buAutoNum type="arabicPeriod"/>
            </a:pPr>
            <a:r>
              <a:rPr lang="en-US" sz="2000" b="0" i="0" dirty="0">
                <a:solidFill>
                  <a:srgbClr val="333333"/>
                </a:solidFill>
                <a:effectLst/>
                <a:latin typeface="Arial" panose="020B0604020202020204" pitchFamily="34" charset="0"/>
              </a:rPr>
              <a:t>Available at: URL (Accessed: date)</a:t>
            </a:r>
          </a:p>
        </p:txBody>
      </p:sp>
      <p:pic>
        <p:nvPicPr>
          <p:cNvPr id="7" name="Picture 6" descr="A logo for a university&#10;&#10;Description automatically generated">
            <a:extLst>
              <a:ext uri="{FF2B5EF4-FFF2-40B4-BE49-F238E27FC236}">
                <a16:creationId xmlns:a16="http://schemas.microsoft.com/office/drawing/2014/main" xmlns="" id="{5E2B80EB-6BD5-0235-9041-99EAB0836CD2}"/>
              </a:ext>
            </a:extLst>
          </p:cNvPr>
          <p:cNvPicPr>
            <a:picLocks noChangeAspect="1"/>
          </p:cNvPicPr>
          <p:nvPr/>
        </p:nvPicPr>
        <p:blipFill>
          <a:blip r:embed="rId3"/>
          <a:stretch>
            <a:fillRect/>
          </a:stretch>
        </p:blipFill>
        <p:spPr>
          <a:xfrm>
            <a:off x="388069" y="278553"/>
            <a:ext cx="1907261" cy="968028"/>
          </a:xfrm>
          <a:prstGeom prst="rect">
            <a:avLst/>
          </a:prstGeom>
        </p:spPr>
      </p:pic>
    </p:spTree>
    <p:extLst>
      <p:ext uri="{BB962C8B-B14F-4D97-AF65-F5344CB8AC3E}">
        <p14:creationId xmlns:p14="http://schemas.microsoft.com/office/powerpoint/2010/main" val="3386199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FE89E979-2824-88F0-F423-25D0A54B00F8}"/>
              </a:ext>
            </a:extLst>
          </p:cNvPr>
          <p:cNvSpPr txBox="1"/>
          <p:nvPr/>
        </p:nvSpPr>
        <p:spPr>
          <a:xfrm>
            <a:off x="3324889" y="735635"/>
            <a:ext cx="6221894" cy="400110"/>
          </a:xfrm>
          <a:prstGeom prst="rect">
            <a:avLst/>
          </a:prstGeom>
          <a:noFill/>
        </p:spPr>
        <p:txBody>
          <a:bodyPr wrap="square">
            <a:spAutoFit/>
          </a:bodyPr>
          <a:lstStyle/>
          <a:p>
            <a:pPr algn="l"/>
            <a:r>
              <a:rPr lang="en-GB" sz="2000" b="1" i="0" dirty="0">
                <a:effectLst/>
                <a:latin typeface="Arial" panose="020B0604020202020204" pitchFamily="34" charset="0"/>
              </a:rPr>
              <a:t>Website</a:t>
            </a:r>
          </a:p>
        </p:txBody>
      </p:sp>
      <p:sp>
        <p:nvSpPr>
          <p:cNvPr id="11" name="TextBox 10">
            <a:extLst>
              <a:ext uri="{FF2B5EF4-FFF2-40B4-BE49-F238E27FC236}">
                <a16:creationId xmlns:a16="http://schemas.microsoft.com/office/drawing/2014/main" xmlns="" id="{22B6E0DE-B147-0E49-62F4-6CF1DB7300BB}"/>
              </a:ext>
            </a:extLst>
          </p:cNvPr>
          <p:cNvSpPr txBox="1"/>
          <p:nvPr/>
        </p:nvSpPr>
        <p:spPr>
          <a:xfrm>
            <a:off x="379346" y="1585575"/>
            <a:ext cx="8362115" cy="4185761"/>
          </a:xfrm>
          <a:prstGeom prst="rect">
            <a:avLst/>
          </a:prstGeom>
          <a:noFill/>
        </p:spPr>
        <p:txBody>
          <a:bodyPr wrap="square">
            <a:spAutoFit/>
          </a:bodyPr>
          <a:lstStyle/>
          <a:p>
            <a:pPr algn="l"/>
            <a:r>
              <a:rPr lang="en-US" sz="1600" b="1" i="0" dirty="0">
                <a:solidFill>
                  <a:srgbClr val="333333"/>
                </a:solidFill>
                <a:effectLst/>
                <a:latin typeface="inherit"/>
              </a:rPr>
              <a:t>Examples</a:t>
            </a:r>
            <a:endParaRPr lang="en-US" sz="1600" b="0" i="0" dirty="0">
              <a:solidFill>
                <a:srgbClr val="333333"/>
              </a:solidFill>
              <a:effectLst/>
              <a:latin typeface="inherit"/>
            </a:endParaRPr>
          </a:p>
          <a:p>
            <a:pPr algn="l"/>
            <a:r>
              <a:rPr lang="en-US" sz="1600" b="0" i="0" dirty="0">
                <a:solidFill>
                  <a:srgbClr val="333333"/>
                </a:solidFill>
                <a:effectLst/>
                <a:latin typeface="Arial" panose="020B0604020202020204" pitchFamily="34" charset="0"/>
              </a:rPr>
              <a:t>Webpage created by a person</a:t>
            </a:r>
          </a:p>
          <a:p>
            <a:pPr algn="l"/>
            <a:r>
              <a:rPr lang="en-US" sz="1600" b="0" i="0" dirty="0">
                <a:solidFill>
                  <a:srgbClr val="333333"/>
                </a:solidFill>
                <a:effectLst/>
                <a:latin typeface="Arial" panose="020B0604020202020204" pitchFamily="34" charset="0"/>
              </a:rPr>
              <a:t>Reference list: </a:t>
            </a:r>
            <a:r>
              <a:rPr lang="en-US" sz="1600" b="0" i="0" dirty="0">
                <a:solidFill>
                  <a:srgbClr val="0000FF"/>
                </a:solidFill>
                <a:effectLst/>
                <a:latin typeface="Arial" panose="020B0604020202020204" pitchFamily="34" charset="0"/>
              </a:rPr>
              <a:t>Bologna, C. (2018) </a:t>
            </a:r>
            <a:r>
              <a:rPr lang="en-US" sz="1600" b="0" i="1" dirty="0">
                <a:solidFill>
                  <a:srgbClr val="0000FF"/>
                </a:solidFill>
                <a:effectLst/>
                <a:latin typeface="Arial" panose="020B0604020202020204" pitchFamily="34" charset="0"/>
              </a:rPr>
              <a:t>What happens to your mind and body when you feel homesick?</a:t>
            </a:r>
            <a:r>
              <a:rPr lang="en-US" sz="1600" b="0" i="0" dirty="0">
                <a:solidFill>
                  <a:srgbClr val="0000FF"/>
                </a:solidFill>
                <a:effectLst/>
                <a:latin typeface="Arial" panose="020B0604020202020204" pitchFamily="34" charset="0"/>
              </a:rPr>
              <a:t> Available at: https://www.huffingtonpost.com/entry/what-happens-mindbody-homesick_us_5b201ebde4b09d7a3d77eee1 (Accessed: 24 June 2021)</a:t>
            </a:r>
            <a:endParaRPr lang="en-US" sz="1600" b="0" i="0" dirty="0">
              <a:solidFill>
                <a:srgbClr val="333333"/>
              </a:solidFill>
              <a:effectLst/>
              <a:latin typeface="Arial" panose="020B0604020202020204" pitchFamily="34" charset="0"/>
            </a:endParaRPr>
          </a:p>
          <a:p>
            <a:pPr algn="l"/>
            <a:r>
              <a:rPr lang="en-US" sz="1600" b="0" i="0" dirty="0">
                <a:solidFill>
                  <a:srgbClr val="333333"/>
                </a:solidFill>
                <a:effectLst/>
                <a:latin typeface="Arial" panose="020B0604020202020204" pitchFamily="34" charset="0"/>
              </a:rPr>
              <a:t>In-text citation:</a:t>
            </a:r>
            <a:r>
              <a:rPr lang="en-US" sz="1600" b="0" i="0" dirty="0">
                <a:solidFill>
                  <a:srgbClr val="0000FF"/>
                </a:solidFill>
                <a:effectLst/>
                <a:latin typeface="Arial" panose="020B0604020202020204" pitchFamily="34" charset="0"/>
              </a:rPr>
              <a:t> (Bologna, 2018)</a:t>
            </a:r>
            <a:endParaRPr lang="en-US" sz="1600" b="0" i="0" dirty="0">
              <a:solidFill>
                <a:srgbClr val="333333"/>
              </a:solidFill>
              <a:effectLst/>
              <a:latin typeface="Arial" panose="020B0604020202020204" pitchFamily="34" charset="0"/>
            </a:endParaRPr>
          </a:p>
          <a:p>
            <a:pPr algn="l"/>
            <a:r>
              <a:rPr lang="en-US" sz="1600" b="0" i="0" dirty="0">
                <a:solidFill>
                  <a:srgbClr val="333333"/>
                </a:solidFill>
                <a:effectLst/>
                <a:latin typeface="Arial" panose="020B0604020202020204" pitchFamily="34" charset="0"/>
              </a:rPr>
              <a:t>Webpage created by an </a:t>
            </a:r>
            <a:r>
              <a:rPr lang="en-US" sz="1600" b="0" i="0" dirty="0" err="1">
                <a:solidFill>
                  <a:srgbClr val="333333"/>
                </a:solidFill>
                <a:effectLst/>
                <a:latin typeface="Arial" panose="020B0604020202020204" pitchFamily="34" charset="0"/>
              </a:rPr>
              <a:t>organisation</a:t>
            </a:r>
            <a:endParaRPr lang="en-US" sz="1600" b="0" i="0" dirty="0">
              <a:solidFill>
                <a:srgbClr val="333333"/>
              </a:solidFill>
              <a:effectLst/>
              <a:latin typeface="Arial" panose="020B0604020202020204" pitchFamily="34" charset="0"/>
            </a:endParaRPr>
          </a:p>
          <a:p>
            <a:pPr algn="l"/>
            <a:r>
              <a:rPr lang="en-US" sz="1600" b="0" i="0" dirty="0">
                <a:solidFill>
                  <a:srgbClr val="333333"/>
                </a:solidFill>
                <a:effectLst/>
                <a:latin typeface="Arial" panose="020B0604020202020204" pitchFamily="34" charset="0"/>
              </a:rPr>
              <a:t>Reference list: </a:t>
            </a:r>
            <a:r>
              <a:rPr lang="en-US" sz="1600" b="0" i="0" dirty="0">
                <a:solidFill>
                  <a:srgbClr val="0000FF"/>
                </a:solidFill>
                <a:effectLst/>
                <a:latin typeface="Arial" panose="020B0604020202020204" pitchFamily="34" charset="0"/>
              </a:rPr>
              <a:t>World Health Organization (2020) </a:t>
            </a:r>
            <a:r>
              <a:rPr lang="en-US" sz="1600" b="0" i="1" dirty="0">
                <a:solidFill>
                  <a:srgbClr val="0000FF"/>
                </a:solidFill>
                <a:effectLst/>
                <a:latin typeface="Arial" panose="020B0604020202020204" pitchFamily="34" charset="0"/>
              </a:rPr>
              <a:t>Salt reduction</a:t>
            </a:r>
            <a:r>
              <a:rPr lang="en-US" sz="1600" b="0" i="0" dirty="0">
                <a:solidFill>
                  <a:srgbClr val="0000FF"/>
                </a:solidFill>
                <a:effectLst/>
                <a:latin typeface="Arial" panose="020B0604020202020204" pitchFamily="34" charset="0"/>
              </a:rPr>
              <a:t>. Available at: https://www.who.int/news-room/fact-sheets/detail/salt-reduction (Accessed: 24 June 2021)</a:t>
            </a:r>
            <a:endParaRPr lang="en-US" sz="1600" b="0" i="0" dirty="0">
              <a:solidFill>
                <a:srgbClr val="333333"/>
              </a:solidFill>
              <a:effectLst/>
              <a:latin typeface="Arial" panose="020B0604020202020204" pitchFamily="34" charset="0"/>
            </a:endParaRPr>
          </a:p>
          <a:p>
            <a:pPr algn="l"/>
            <a:r>
              <a:rPr lang="en-US" sz="1600" b="0" i="0" dirty="0">
                <a:solidFill>
                  <a:srgbClr val="333333"/>
                </a:solidFill>
                <a:effectLst/>
                <a:latin typeface="Arial" panose="020B0604020202020204" pitchFamily="34" charset="0"/>
              </a:rPr>
              <a:t>In-text citation: </a:t>
            </a:r>
            <a:r>
              <a:rPr lang="en-US" sz="1600" b="0" i="0" dirty="0">
                <a:solidFill>
                  <a:srgbClr val="0000FF"/>
                </a:solidFill>
                <a:effectLst/>
                <a:latin typeface="Arial" panose="020B0604020202020204" pitchFamily="34" charset="0"/>
              </a:rPr>
              <a:t>(World Health Organization, 2020)</a:t>
            </a:r>
            <a:endParaRPr lang="en-US" sz="1600" b="0" i="0" dirty="0">
              <a:solidFill>
                <a:srgbClr val="333333"/>
              </a:solidFill>
              <a:effectLst/>
              <a:latin typeface="Arial" panose="020B0604020202020204" pitchFamily="34" charset="0"/>
            </a:endParaRPr>
          </a:p>
          <a:p>
            <a:pPr algn="l"/>
            <a:r>
              <a:rPr lang="en-US" sz="1600" b="1" i="0" dirty="0">
                <a:solidFill>
                  <a:srgbClr val="333333"/>
                </a:solidFill>
                <a:effectLst/>
                <a:latin typeface="inherit"/>
              </a:rPr>
              <a:t>Further guidance on referencing websites</a:t>
            </a:r>
            <a:endParaRPr lang="en-US" sz="1600" b="0" i="0" dirty="0">
              <a:solidFill>
                <a:srgbClr val="333333"/>
              </a:solidFill>
              <a:effectLst/>
              <a:latin typeface="inherit"/>
            </a:endParaRPr>
          </a:p>
          <a:p>
            <a:pPr algn="l"/>
            <a:r>
              <a:rPr lang="en-US" sz="1600" b="0" i="0" dirty="0">
                <a:solidFill>
                  <a:srgbClr val="333333"/>
                </a:solidFill>
                <a:effectLst/>
                <a:latin typeface="Arial" panose="020B0604020202020204" pitchFamily="34" charset="0"/>
              </a:rPr>
              <a:t>Have a look at this Study Advice video tutorial (note that the format of the examples may not match the guidance given above):</a:t>
            </a:r>
          </a:p>
          <a:p>
            <a:pPr algn="l">
              <a:buFont typeface="Arial" panose="020B0604020202020204" pitchFamily="34" charset="0"/>
              <a:buChar char="•"/>
            </a:pPr>
            <a:r>
              <a:rPr lang="en-US" sz="1600" b="0" i="0" u="none" strike="noStrike" dirty="0">
                <a:solidFill>
                  <a:srgbClr val="2954D1"/>
                </a:solidFill>
                <a:effectLst/>
                <a:latin typeface="Arial" panose="020B0604020202020204" pitchFamily="34" charset="0"/>
                <a:hlinkClick r:id="rId3"/>
              </a:rPr>
              <a:t>Referencing websites (video)</a:t>
            </a:r>
            <a:r>
              <a:rPr lang="en-US" sz="1600" b="0" i="0" dirty="0">
                <a:solidFill>
                  <a:srgbClr val="333333"/>
                </a:solidFill>
                <a:effectLst/>
                <a:latin typeface="Arial" panose="020B0604020202020204" pitchFamily="34" charset="0"/>
              </a:rPr>
              <a:t>Watch this brief video tutorial for more on the topic.</a:t>
            </a:r>
          </a:p>
          <a:p>
            <a:pPr algn="l">
              <a:buFont typeface="Arial" panose="020B0604020202020204" pitchFamily="34" charset="0"/>
              <a:buChar char="•"/>
            </a:pPr>
            <a:r>
              <a:rPr lang="en-US" sz="1600" b="0" i="0" u="none" strike="noStrike" dirty="0">
                <a:solidFill>
                  <a:srgbClr val="2954D1"/>
                </a:solidFill>
                <a:effectLst/>
                <a:latin typeface="Arial" panose="020B0604020202020204" pitchFamily="34" charset="0"/>
                <a:hlinkClick r:id="rId4"/>
              </a:rPr>
              <a:t>Referencing websites (transcript)</a:t>
            </a:r>
            <a:r>
              <a:rPr lang="en-US" sz="1600" b="0" i="0" dirty="0">
                <a:solidFill>
                  <a:srgbClr val="333333"/>
                </a:solidFill>
                <a:effectLst/>
                <a:latin typeface="Arial" panose="020B0604020202020204" pitchFamily="34" charset="0"/>
              </a:rPr>
              <a:t>Read along while watching the video tutorial.</a:t>
            </a:r>
          </a:p>
        </p:txBody>
      </p:sp>
      <p:pic>
        <p:nvPicPr>
          <p:cNvPr id="7" name="Picture 6" descr="A logo for a university&#10;&#10;Description automatically generated">
            <a:extLst>
              <a:ext uri="{FF2B5EF4-FFF2-40B4-BE49-F238E27FC236}">
                <a16:creationId xmlns:a16="http://schemas.microsoft.com/office/drawing/2014/main" xmlns="" id="{AD0A105C-44E6-9F91-5900-2C5A59724D05}"/>
              </a:ext>
            </a:extLst>
          </p:cNvPr>
          <p:cNvPicPr>
            <a:picLocks noChangeAspect="1"/>
          </p:cNvPicPr>
          <p:nvPr/>
        </p:nvPicPr>
        <p:blipFill>
          <a:blip r:embed="rId5"/>
          <a:stretch>
            <a:fillRect/>
          </a:stretch>
        </p:blipFill>
        <p:spPr>
          <a:xfrm>
            <a:off x="285432" y="0"/>
            <a:ext cx="1785963" cy="968028"/>
          </a:xfrm>
          <a:prstGeom prst="rect">
            <a:avLst/>
          </a:prstGeom>
        </p:spPr>
      </p:pic>
    </p:spTree>
    <p:extLst>
      <p:ext uri="{BB962C8B-B14F-4D97-AF65-F5344CB8AC3E}">
        <p14:creationId xmlns:p14="http://schemas.microsoft.com/office/powerpoint/2010/main" val="1316992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ADB44520-EF99-3F88-2D67-E4BD6109E3DB}"/>
              </a:ext>
            </a:extLst>
          </p:cNvPr>
          <p:cNvSpPr txBox="1"/>
          <p:nvPr/>
        </p:nvSpPr>
        <p:spPr>
          <a:xfrm>
            <a:off x="3504178" y="743841"/>
            <a:ext cx="6221894" cy="400110"/>
          </a:xfrm>
          <a:prstGeom prst="rect">
            <a:avLst/>
          </a:prstGeom>
          <a:noFill/>
        </p:spPr>
        <p:txBody>
          <a:bodyPr wrap="square">
            <a:spAutoFit/>
          </a:bodyPr>
          <a:lstStyle/>
          <a:p>
            <a:pPr algn="l"/>
            <a:r>
              <a:rPr lang="en-GB" sz="2000" b="1" i="0" dirty="0">
                <a:effectLst/>
                <a:latin typeface="Arial" panose="020B0604020202020204" pitchFamily="34" charset="0"/>
              </a:rPr>
              <a:t>Secondary referencing</a:t>
            </a:r>
          </a:p>
        </p:txBody>
      </p:sp>
      <p:sp>
        <p:nvSpPr>
          <p:cNvPr id="12" name="TextBox 11">
            <a:extLst>
              <a:ext uri="{FF2B5EF4-FFF2-40B4-BE49-F238E27FC236}">
                <a16:creationId xmlns:a16="http://schemas.microsoft.com/office/drawing/2014/main" xmlns="" id="{67F93487-8CAD-0F92-5143-608DF054D0E9}"/>
              </a:ext>
            </a:extLst>
          </p:cNvPr>
          <p:cNvSpPr txBox="1"/>
          <p:nvPr/>
        </p:nvSpPr>
        <p:spPr>
          <a:xfrm>
            <a:off x="737384" y="1658663"/>
            <a:ext cx="6941650" cy="3416320"/>
          </a:xfrm>
          <a:prstGeom prst="rect">
            <a:avLst/>
          </a:prstGeom>
          <a:noFill/>
        </p:spPr>
        <p:txBody>
          <a:bodyPr wrap="square">
            <a:spAutoFit/>
          </a:bodyPr>
          <a:lstStyle/>
          <a:p>
            <a:pPr algn="l"/>
            <a:r>
              <a:rPr lang="en-US" b="0" i="0" dirty="0">
                <a:solidFill>
                  <a:srgbClr val="333333"/>
                </a:solidFill>
                <a:effectLst/>
                <a:latin typeface="Arial" panose="020B0604020202020204" pitchFamily="34" charset="0"/>
              </a:rPr>
              <a:t>A secondary reference is used when you are referring to a source which you have not read yourself but have seen quoted or read about in another source. </a:t>
            </a:r>
            <a:r>
              <a:rPr lang="en-US" b="1" i="0" dirty="0">
                <a:solidFill>
                  <a:srgbClr val="333333"/>
                </a:solidFill>
                <a:effectLst/>
                <a:latin typeface="Arial" panose="020B0604020202020204" pitchFamily="34" charset="0"/>
              </a:rPr>
              <a:t>Where possible, you should always try to read the original of anything you wish to refer to</a:t>
            </a:r>
            <a:r>
              <a:rPr lang="en-US" b="0" i="0" dirty="0">
                <a:solidFill>
                  <a:srgbClr val="333333"/>
                </a:solidFill>
                <a:effectLst/>
                <a:latin typeface="Arial" panose="020B0604020202020204" pitchFamily="34" charset="0"/>
              </a:rPr>
              <a:t>; otherwise, you are relying on the author who cited the reference to have interpreted it correctly and not taken it out of context. Use the reference list at the end of the source you are reading to find details of the reference and search for it using the search boxes below.</a:t>
            </a:r>
          </a:p>
          <a:p>
            <a:pPr algn="l"/>
            <a:r>
              <a:rPr lang="en-US" b="1" i="0" dirty="0">
                <a:solidFill>
                  <a:srgbClr val="333333"/>
                </a:solidFill>
                <a:effectLst/>
                <a:latin typeface="Arial" panose="020B0604020202020204" pitchFamily="34" charset="0"/>
              </a:rPr>
              <a:t>Find books using the Enterprise catalogue</a:t>
            </a:r>
            <a:endParaRPr lang="en-US" b="0" i="0" dirty="0">
              <a:solidFill>
                <a:srgbClr val="333333"/>
              </a:solidFill>
              <a:effectLst/>
              <a:latin typeface="Arial" panose="020B0604020202020204" pitchFamily="34" charset="0"/>
            </a:endParaRPr>
          </a:p>
          <a:p>
            <a:pPr algn="l"/>
            <a:r>
              <a:rPr lang="en-US" b="0" i="0" dirty="0">
                <a:solidFill>
                  <a:srgbClr val="333333"/>
                </a:solidFill>
                <a:effectLst/>
                <a:latin typeface="Arial" panose="020B0604020202020204" pitchFamily="34" charset="0"/>
              </a:rPr>
              <a:t>Just type in the first author's surname and a few words from the title</a:t>
            </a:r>
          </a:p>
        </p:txBody>
      </p:sp>
      <p:pic>
        <p:nvPicPr>
          <p:cNvPr id="7" name="Picture 6" descr="A logo for a university&#10;&#10;Description automatically generated">
            <a:extLst>
              <a:ext uri="{FF2B5EF4-FFF2-40B4-BE49-F238E27FC236}">
                <a16:creationId xmlns:a16="http://schemas.microsoft.com/office/drawing/2014/main" xmlns="" id="{B9216165-0DD9-175B-E8BF-803B53A9E59F}"/>
              </a:ext>
            </a:extLst>
          </p:cNvPr>
          <p:cNvPicPr>
            <a:picLocks noChangeAspect="1"/>
          </p:cNvPicPr>
          <p:nvPr/>
        </p:nvPicPr>
        <p:blipFill>
          <a:blip r:embed="rId3"/>
          <a:stretch>
            <a:fillRect/>
          </a:stretch>
        </p:blipFill>
        <p:spPr>
          <a:xfrm>
            <a:off x="378740" y="259827"/>
            <a:ext cx="1879268" cy="968028"/>
          </a:xfrm>
          <a:prstGeom prst="rect">
            <a:avLst/>
          </a:prstGeom>
        </p:spPr>
      </p:pic>
    </p:spTree>
    <p:extLst>
      <p:ext uri="{BB962C8B-B14F-4D97-AF65-F5344CB8AC3E}">
        <p14:creationId xmlns:p14="http://schemas.microsoft.com/office/powerpoint/2010/main" val="939796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0563225" y="-54868"/>
            <a:ext cx="5917141" cy="6912868"/>
          </a:xfrm>
          <a:prstGeom prst="rect">
            <a:avLst/>
          </a:prstGeom>
        </p:spPr>
      </p:pic>
      <p:sp>
        <p:nvSpPr>
          <p:cNvPr id="18" name="TextBox 17">
            <a:extLst>
              <a:ext uri="{FF2B5EF4-FFF2-40B4-BE49-F238E27FC236}">
                <a16:creationId xmlns:a16="http://schemas.microsoft.com/office/drawing/2014/main" xmlns="" id="{3974A31F-2AB9-D613-64B0-BFB1C9DE620E}"/>
              </a:ext>
            </a:extLst>
          </p:cNvPr>
          <p:cNvSpPr txBox="1"/>
          <p:nvPr/>
        </p:nvSpPr>
        <p:spPr>
          <a:xfrm>
            <a:off x="242747" y="2027700"/>
            <a:ext cx="8983140" cy="3785652"/>
          </a:xfrm>
          <a:prstGeom prst="rect">
            <a:avLst/>
          </a:prstGeom>
          <a:noFill/>
        </p:spPr>
        <p:txBody>
          <a:bodyPr wrap="square">
            <a:spAutoFit/>
          </a:bodyPr>
          <a:lstStyle/>
          <a:p>
            <a:pPr algn="l"/>
            <a:r>
              <a:rPr lang="en-US" sz="1600" b="0" i="0" dirty="0">
                <a:solidFill>
                  <a:srgbClr val="333333"/>
                </a:solidFill>
                <a:effectLst/>
                <a:latin typeface="Arial" panose="020B0604020202020204" pitchFamily="34" charset="0"/>
              </a:rPr>
              <a:t>if you can't get hold of the original source, you'll need to do a secondary reference and you should make clear that you are not using the original source. </a:t>
            </a:r>
            <a:r>
              <a:rPr lang="en-US" sz="1600" b="1" i="0" dirty="0">
                <a:solidFill>
                  <a:srgbClr val="333333"/>
                </a:solidFill>
                <a:effectLst/>
                <a:latin typeface="Arial" panose="020B0604020202020204" pitchFamily="34" charset="0"/>
              </a:rPr>
              <a:t>Only include the source you have used in your list of references</a:t>
            </a:r>
            <a:r>
              <a:rPr lang="en-US" sz="1600" b="0" i="0" dirty="0">
                <a:solidFill>
                  <a:srgbClr val="333333"/>
                </a:solidFill>
                <a:effectLst/>
                <a:latin typeface="Arial" panose="020B0604020202020204" pitchFamily="34" charset="0"/>
              </a:rPr>
              <a:t> following the guidance for citing that type of publication. </a:t>
            </a:r>
          </a:p>
          <a:p>
            <a:pPr algn="l"/>
            <a:r>
              <a:rPr lang="en-US" sz="1600" b="0" i="0" dirty="0">
                <a:solidFill>
                  <a:srgbClr val="333333"/>
                </a:solidFill>
                <a:effectLst/>
                <a:latin typeface="Arial" panose="020B0604020202020204" pitchFamily="34" charset="0"/>
              </a:rPr>
              <a:t>Different Schools/Departments might have different preferred ways of doing this, so </a:t>
            </a:r>
            <a:r>
              <a:rPr lang="en-US" sz="1600" b="1" i="0" dirty="0">
                <a:solidFill>
                  <a:srgbClr val="333333"/>
                </a:solidFill>
                <a:effectLst/>
                <a:latin typeface="Arial" panose="020B0604020202020204" pitchFamily="34" charset="0"/>
              </a:rPr>
              <a:t>do check</a:t>
            </a:r>
            <a:r>
              <a:rPr lang="en-US" sz="1600" b="0" i="0" dirty="0">
                <a:solidFill>
                  <a:srgbClr val="333333"/>
                </a:solidFill>
                <a:effectLst/>
                <a:latin typeface="Arial" panose="020B0604020202020204" pitchFamily="34" charset="0"/>
              </a:rPr>
              <a:t> any advice you are given or ask your course tutor if you are not sure. Otherwise, this is general guidance.</a:t>
            </a:r>
          </a:p>
          <a:p>
            <a:pPr algn="l"/>
            <a:r>
              <a:rPr lang="en-US" sz="1600" b="1" i="0" dirty="0">
                <a:solidFill>
                  <a:srgbClr val="333333"/>
                </a:solidFill>
                <a:effectLst/>
                <a:latin typeface="Arial" panose="020B0604020202020204" pitchFamily="34" charset="0"/>
              </a:rPr>
              <a:t>Examples</a:t>
            </a:r>
            <a:endParaRPr lang="en-US" sz="1600" b="0" i="0" dirty="0">
              <a:solidFill>
                <a:srgbClr val="333333"/>
              </a:solidFill>
              <a:effectLst/>
              <a:latin typeface="Arial" panose="020B0604020202020204" pitchFamily="34" charset="0"/>
            </a:endParaRPr>
          </a:p>
          <a:p>
            <a:pPr algn="l"/>
            <a:r>
              <a:rPr lang="en-US" sz="1600" b="0" i="0" dirty="0">
                <a:solidFill>
                  <a:srgbClr val="333333"/>
                </a:solidFill>
                <a:effectLst/>
                <a:latin typeface="Arial" panose="020B0604020202020204" pitchFamily="34" charset="0"/>
              </a:rPr>
              <a:t>If the author quotes another source:</a:t>
            </a:r>
          </a:p>
          <a:p>
            <a:pPr algn="l"/>
            <a:r>
              <a:rPr lang="en-US" sz="1600" b="0" i="0" dirty="0">
                <a:solidFill>
                  <a:srgbClr val="0000FF"/>
                </a:solidFill>
                <a:effectLst/>
                <a:latin typeface="Arial" panose="020B0604020202020204" pitchFamily="34" charset="0"/>
              </a:rPr>
              <a:t>France (2003, quoted in Weingart </a:t>
            </a:r>
            <a:r>
              <a:rPr lang="en-US" sz="1600" b="0" i="1" dirty="0">
                <a:solidFill>
                  <a:srgbClr val="0000FF"/>
                </a:solidFill>
                <a:effectLst/>
                <a:latin typeface="Arial" panose="020B0604020202020204" pitchFamily="34" charset="0"/>
              </a:rPr>
              <a:t>et al</a:t>
            </a:r>
            <a:r>
              <a:rPr lang="en-US" sz="1600" b="0" i="0" dirty="0">
                <a:solidFill>
                  <a:srgbClr val="0000FF"/>
                </a:solidFill>
                <a:effectLst/>
                <a:latin typeface="Arial" panose="020B0604020202020204" pitchFamily="34" charset="0"/>
              </a:rPr>
              <a:t>., 2018, p. 24) </a:t>
            </a:r>
            <a:r>
              <a:rPr lang="en-US" sz="1600" b="0" i="0" dirty="0">
                <a:solidFill>
                  <a:srgbClr val="333333"/>
                </a:solidFill>
                <a:effectLst/>
                <a:latin typeface="Arial" panose="020B0604020202020204" pitchFamily="34" charset="0"/>
              </a:rPr>
              <a:t>provides evidence that hospitals use internal reporting procedures to identify...</a:t>
            </a:r>
          </a:p>
          <a:p>
            <a:pPr algn="l"/>
            <a:r>
              <a:rPr lang="en-US" sz="1600" b="0" i="0" dirty="0">
                <a:solidFill>
                  <a:srgbClr val="333333"/>
                </a:solidFill>
                <a:effectLst/>
                <a:latin typeface="Arial" panose="020B0604020202020204" pitchFamily="34" charset="0"/>
              </a:rPr>
              <a:t>If the author summarises another source</a:t>
            </a:r>
          </a:p>
          <a:p>
            <a:pPr algn="l"/>
            <a:r>
              <a:rPr lang="en-US" sz="1600" b="0" i="0" dirty="0">
                <a:solidFill>
                  <a:srgbClr val="333333"/>
                </a:solidFill>
                <a:effectLst/>
                <a:latin typeface="Arial" panose="020B0604020202020204" pitchFamily="34" charset="0"/>
              </a:rPr>
              <a:t>In-text citation: According to </a:t>
            </a:r>
            <a:r>
              <a:rPr lang="en-US" sz="1600" b="0" i="0" dirty="0">
                <a:solidFill>
                  <a:srgbClr val="0000FF"/>
                </a:solidFill>
                <a:effectLst/>
                <a:latin typeface="Arial" panose="020B0604020202020204" pitchFamily="34" charset="0"/>
              </a:rPr>
              <a:t>France (2003, cited in Weingart </a:t>
            </a:r>
            <a:r>
              <a:rPr lang="en-US" sz="1600" b="0" i="1" dirty="0">
                <a:solidFill>
                  <a:srgbClr val="0000FF"/>
                </a:solidFill>
                <a:effectLst/>
                <a:latin typeface="Arial" panose="020B0604020202020204" pitchFamily="34" charset="0"/>
              </a:rPr>
              <a:t>et al.</a:t>
            </a:r>
            <a:r>
              <a:rPr lang="en-US" sz="1600" b="0" i="0" dirty="0">
                <a:solidFill>
                  <a:srgbClr val="0000FF"/>
                </a:solidFill>
                <a:effectLst/>
                <a:latin typeface="Arial" panose="020B0604020202020204" pitchFamily="34" charset="0"/>
              </a:rPr>
              <a:t>, 2018, p. 24)</a:t>
            </a:r>
            <a:r>
              <a:rPr lang="en-US" sz="1600" b="0" i="0" dirty="0">
                <a:solidFill>
                  <a:srgbClr val="333333"/>
                </a:solidFill>
                <a:effectLst/>
                <a:latin typeface="Arial" panose="020B0604020202020204" pitchFamily="34" charset="0"/>
              </a:rPr>
              <a:t>, hospitals use internal reporting procedures to identify...</a:t>
            </a:r>
          </a:p>
          <a:p>
            <a:pPr algn="l"/>
            <a:r>
              <a:rPr lang="en-US" sz="1600" b="0" i="0" dirty="0">
                <a:solidFill>
                  <a:srgbClr val="333333"/>
                </a:solidFill>
                <a:effectLst/>
                <a:latin typeface="Arial" panose="020B0604020202020204" pitchFamily="34" charset="0"/>
              </a:rPr>
              <a:t>In both examples only the full reference for the article by Weingart </a:t>
            </a:r>
            <a:r>
              <a:rPr lang="en-US" sz="1600" b="0" i="1" dirty="0">
                <a:solidFill>
                  <a:srgbClr val="333333"/>
                </a:solidFill>
                <a:effectLst/>
                <a:latin typeface="Arial" panose="020B0604020202020204" pitchFamily="34" charset="0"/>
              </a:rPr>
              <a:t>et al</a:t>
            </a:r>
            <a:r>
              <a:rPr lang="en-US" sz="1600" b="0" i="0" dirty="0">
                <a:solidFill>
                  <a:srgbClr val="333333"/>
                </a:solidFill>
                <a:effectLst/>
                <a:latin typeface="Arial" panose="020B0604020202020204" pitchFamily="34" charset="0"/>
              </a:rPr>
              <a:t>. would be included in the reference list.</a:t>
            </a:r>
          </a:p>
        </p:txBody>
      </p:sp>
      <p:pic>
        <p:nvPicPr>
          <p:cNvPr id="8" name="Picture 7" descr="A logo for a university&#10;&#10;Description automatically generated">
            <a:extLst>
              <a:ext uri="{FF2B5EF4-FFF2-40B4-BE49-F238E27FC236}">
                <a16:creationId xmlns:a16="http://schemas.microsoft.com/office/drawing/2014/main" xmlns="" id="{990275AC-8224-F808-6243-7499E3D57998}"/>
              </a:ext>
            </a:extLst>
          </p:cNvPr>
          <p:cNvPicPr>
            <a:picLocks noChangeAspect="1"/>
          </p:cNvPicPr>
          <p:nvPr/>
        </p:nvPicPr>
        <p:blipFill>
          <a:blip r:embed="rId3"/>
          <a:stretch>
            <a:fillRect/>
          </a:stretch>
        </p:blipFill>
        <p:spPr>
          <a:xfrm>
            <a:off x="420164" y="328925"/>
            <a:ext cx="2113486" cy="968028"/>
          </a:xfrm>
          <a:prstGeom prst="rect">
            <a:avLst/>
          </a:prstGeom>
        </p:spPr>
      </p:pic>
    </p:spTree>
    <p:extLst>
      <p:ext uri="{BB962C8B-B14F-4D97-AF65-F5344CB8AC3E}">
        <p14:creationId xmlns:p14="http://schemas.microsoft.com/office/powerpoint/2010/main" val="2784316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0967349" y="-54868"/>
            <a:ext cx="5513017" cy="6912868"/>
          </a:xfrm>
          <a:prstGeom prst="rect">
            <a:avLst/>
          </a:prstGeom>
        </p:spPr>
      </p:pic>
      <p:sp>
        <p:nvSpPr>
          <p:cNvPr id="7" name="TextBox 6">
            <a:extLst>
              <a:ext uri="{FF2B5EF4-FFF2-40B4-BE49-F238E27FC236}">
                <a16:creationId xmlns:a16="http://schemas.microsoft.com/office/drawing/2014/main" xmlns="" id="{E4537BBB-AC63-5AA4-2165-3E49C8F9E475}"/>
              </a:ext>
            </a:extLst>
          </p:cNvPr>
          <p:cNvSpPr txBox="1"/>
          <p:nvPr/>
        </p:nvSpPr>
        <p:spPr>
          <a:xfrm>
            <a:off x="4765579" y="825267"/>
            <a:ext cx="8318310" cy="461665"/>
          </a:xfrm>
          <a:prstGeom prst="rect">
            <a:avLst/>
          </a:prstGeom>
          <a:noFill/>
        </p:spPr>
        <p:txBody>
          <a:bodyPr wrap="square">
            <a:spAutoFit/>
          </a:bodyPr>
          <a:lstStyle/>
          <a:p>
            <a:r>
              <a:rPr lang="en-GB" sz="2400" b="1" dirty="0"/>
              <a:t>Archival materials</a:t>
            </a:r>
          </a:p>
        </p:txBody>
      </p:sp>
      <p:sp>
        <p:nvSpPr>
          <p:cNvPr id="10" name="TextBox 9">
            <a:extLst>
              <a:ext uri="{FF2B5EF4-FFF2-40B4-BE49-F238E27FC236}">
                <a16:creationId xmlns:a16="http://schemas.microsoft.com/office/drawing/2014/main" xmlns="" id="{6363975E-E356-CF55-9B9A-E0F2042EED13}"/>
              </a:ext>
            </a:extLst>
          </p:cNvPr>
          <p:cNvSpPr txBox="1"/>
          <p:nvPr/>
        </p:nvSpPr>
        <p:spPr>
          <a:xfrm>
            <a:off x="426424" y="1785416"/>
            <a:ext cx="8318310" cy="3785652"/>
          </a:xfrm>
          <a:prstGeom prst="rect">
            <a:avLst/>
          </a:prstGeom>
          <a:noFill/>
        </p:spPr>
        <p:txBody>
          <a:bodyPr wrap="square">
            <a:spAutoFit/>
          </a:bodyPr>
          <a:lstStyle/>
          <a:p>
            <a:r>
              <a:rPr lang="en-US" sz="1600" dirty="0"/>
              <a:t>Items </a:t>
            </a:r>
            <a:r>
              <a:rPr lang="en-US" sz="1400" dirty="0"/>
              <a:t>to include:</a:t>
            </a:r>
          </a:p>
          <a:p>
            <a:endParaRPr lang="en-US" sz="1400" dirty="0"/>
          </a:p>
          <a:p>
            <a:r>
              <a:rPr lang="en-US" sz="1400" dirty="0"/>
              <a:t>Author, initials.</a:t>
            </a:r>
          </a:p>
          <a:p>
            <a:r>
              <a:rPr lang="en-US" sz="1400" dirty="0"/>
              <a:t>year (in round brackets)</a:t>
            </a:r>
          </a:p>
          <a:p>
            <a:r>
              <a:rPr lang="en-US" sz="1400" dirty="0"/>
              <a:t>document title.</a:t>
            </a:r>
          </a:p>
          <a:p>
            <a:r>
              <a:rPr lang="en-US" sz="1400" dirty="0"/>
              <a:t>date (if applicable)</a:t>
            </a:r>
          </a:p>
          <a:p>
            <a:r>
              <a:rPr lang="en-US" sz="1400" dirty="0"/>
              <a:t>group name</a:t>
            </a:r>
          </a:p>
          <a:p>
            <a:r>
              <a:rPr lang="en-US" sz="1400" dirty="0"/>
              <a:t>Document number.</a:t>
            </a:r>
          </a:p>
          <a:p>
            <a:r>
              <a:rPr lang="en-US" sz="1400" dirty="0"/>
              <a:t>Archive name</a:t>
            </a:r>
          </a:p>
          <a:p>
            <a:r>
              <a:rPr lang="en-US" sz="1400" dirty="0"/>
              <a:t>Archive site</a:t>
            </a:r>
          </a:p>
          <a:p>
            <a:r>
              <a:rPr lang="en-US" sz="1400" dirty="0"/>
              <a:t>Quoting in the text: (author, year)</a:t>
            </a:r>
          </a:p>
          <a:p>
            <a:endParaRPr lang="en-US" sz="1400" dirty="0"/>
          </a:p>
          <a:p>
            <a:r>
              <a:rPr lang="en-US" sz="1400" dirty="0"/>
              <a:t>Example</a:t>
            </a:r>
          </a:p>
          <a:p>
            <a:r>
              <a:rPr lang="en-US" sz="1400" dirty="0"/>
              <a:t>Bibliography: Beckett, S. (1974) Letter from Samuel Beckett to Vera Beckett. January 1, 1974. Letters from Samuel Beckett to Vera Beckett BC Series. MS 5411 B, Reading University Special Collections, Reading.</a:t>
            </a:r>
          </a:p>
          <a:p>
            <a:endParaRPr lang="en-US" sz="1400" dirty="0"/>
          </a:p>
          <a:p>
            <a:r>
              <a:rPr lang="en-US" sz="1400" dirty="0"/>
              <a:t>Quote in the text: (Beckett, 1974)</a:t>
            </a:r>
            <a:endParaRPr lang="en-GB" sz="1400" dirty="0"/>
          </a:p>
        </p:txBody>
      </p:sp>
      <p:pic>
        <p:nvPicPr>
          <p:cNvPr id="8" name="Picture 7" descr="A logo for a university&#10;&#10;Description automatically generated">
            <a:extLst>
              <a:ext uri="{FF2B5EF4-FFF2-40B4-BE49-F238E27FC236}">
                <a16:creationId xmlns:a16="http://schemas.microsoft.com/office/drawing/2014/main" xmlns="" id="{CE62B51C-1758-FDA4-3335-EE569AFC87F5}"/>
              </a:ext>
            </a:extLst>
          </p:cNvPr>
          <p:cNvPicPr>
            <a:picLocks noChangeAspect="1"/>
          </p:cNvPicPr>
          <p:nvPr/>
        </p:nvPicPr>
        <p:blipFill>
          <a:blip r:embed="rId3"/>
          <a:stretch>
            <a:fillRect/>
          </a:stretch>
        </p:blipFill>
        <p:spPr>
          <a:xfrm>
            <a:off x="326837" y="568146"/>
            <a:ext cx="1797237" cy="968028"/>
          </a:xfrm>
          <a:prstGeom prst="rect">
            <a:avLst/>
          </a:prstGeom>
        </p:spPr>
      </p:pic>
    </p:spTree>
    <p:extLst>
      <p:ext uri="{BB962C8B-B14F-4D97-AF65-F5344CB8AC3E}">
        <p14:creationId xmlns:p14="http://schemas.microsoft.com/office/powerpoint/2010/main" val="1514415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0601325" y="-54868"/>
            <a:ext cx="5879041" cy="6912868"/>
          </a:xfrm>
          <a:prstGeom prst="rect">
            <a:avLst/>
          </a:prstGeom>
        </p:spPr>
      </p:pic>
      <p:sp>
        <p:nvSpPr>
          <p:cNvPr id="7" name="TextBox 6">
            <a:extLst>
              <a:ext uri="{FF2B5EF4-FFF2-40B4-BE49-F238E27FC236}">
                <a16:creationId xmlns:a16="http://schemas.microsoft.com/office/drawing/2014/main" xmlns="" id="{12EE048C-797F-FE85-EA49-03E99FA6C2DD}"/>
              </a:ext>
            </a:extLst>
          </p:cNvPr>
          <p:cNvSpPr txBox="1"/>
          <p:nvPr/>
        </p:nvSpPr>
        <p:spPr>
          <a:xfrm>
            <a:off x="4526832" y="857782"/>
            <a:ext cx="8318310" cy="369332"/>
          </a:xfrm>
          <a:prstGeom prst="rect">
            <a:avLst/>
          </a:prstGeom>
          <a:noFill/>
        </p:spPr>
        <p:txBody>
          <a:bodyPr wrap="square">
            <a:spAutoFit/>
          </a:bodyPr>
          <a:lstStyle/>
          <a:p>
            <a:pPr algn="l"/>
            <a:r>
              <a:rPr lang="en-GB" b="1" i="0" dirty="0">
                <a:effectLst/>
                <a:latin typeface="Arial" panose="020B0604020202020204" pitchFamily="34" charset="0"/>
              </a:rPr>
              <a:t>Conference papers</a:t>
            </a:r>
          </a:p>
        </p:txBody>
      </p:sp>
      <p:sp>
        <p:nvSpPr>
          <p:cNvPr id="11" name="TextBox 10">
            <a:extLst>
              <a:ext uri="{FF2B5EF4-FFF2-40B4-BE49-F238E27FC236}">
                <a16:creationId xmlns:a16="http://schemas.microsoft.com/office/drawing/2014/main" xmlns="" id="{6AD3D294-AB72-B4E8-2FB4-86334FC705FB}"/>
              </a:ext>
            </a:extLst>
          </p:cNvPr>
          <p:cNvSpPr txBox="1"/>
          <p:nvPr/>
        </p:nvSpPr>
        <p:spPr>
          <a:xfrm>
            <a:off x="85726" y="1721371"/>
            <a:ext cx="9713368" cy="3812206"/>
          </a:xfrm>
          <a:prstGeom prst="rect">
            <a:avLst/>
          </a:prstGeom>
          <a:noFill/>
        </p:spPr>
        <p:txBody>
          <a:bodyPr wrap="square">
            <a:spAutoFit/>
          </a:bodyPr>
          <a:lstStyle/>
          <a:p>
            <a:pPr algn="l"/>
            <a:r>
              <a:rPr lang="en-US" b="0" i="0" dirty="0">
                <a:solidFill>
                  <a:srgbClr val="333333"/>
                </a:solidFill>
                <a:effectLst/>
                <a:latin typeface="Arial" panose="020B0604020202020204" pitchFamily="34" charset="0"/>
              </a:rPr>
              <a:t>Elements to include:</a:t>
            </a:r>
          </a:p>
          <a:p>
            <a:pPr algn="l">
              <a:buFont typeface="+mj-lt"/>
              <a:buAutoNum type="arabicPeriod"/>
            </a:pPr>
            <a:r>
              <a:rPr lang="en-US" b="0" i="0" dirty="0">
                <a:solidFill>
                  <a:srgbClr val="333333"/>
                </a:solidFill>
                <a:effectLst/>
                <a:latin typeface="Arial" panose="020B0604020202020204" pitchFamily="34" charset="0"/>
              </a:rPr>
              <a:t>Author of paper</a:t>
            </a:r>
          </a:p>
          <a:p>
            <a:pPr algn="l">
              <a:buFont typeface="+mj-lt"/>
              <a:buAutoNum type="arabicPeriod"/>
            </a:pPr>
            <a:r>
              <a:rPr lang="en-US" b="0" i="0" dirty="0">
                <a:solidFill>
                  <a:srgbClr val="333333"/>
                </a:solidFill>
                <a:effectLst/>
                <a:latin typeface="Arial" panose="020B0604020202020204" pitchFamily="34" charset="0"/>
              </a:rPr>
              <a:t>Year of publication (in round brackets)</a:t>
            </a:r>
          </a:p>
          <a:p>
            <a:pPr algn="l">
              <a:buFont typeface="+mj-lt"/>
              <a:buAutoNum type="arabicPeriod"/>
            </a:pPr>
            <a:r>
              <a:rPr lang="en-US" b="0" i="0" dirty="0">
                <a:solidFill>
                  <a:srgbClr val="333333"/>
                </a:solidFill>
                <a:effectLst/>
                <a:latin typeface="Arial" panose="020B0604020202020204" pitchFamily="34" charset="0"/>
              </a:rPr>
              <a:t>Title of paper (in single quotation marks)</a:t>
            </a:r>
          </a:p>
          <a:p>
            <a:pPr algn="l">
              <a:buFont typeface="+mj-lt"/>
              <a:buAutoNum type="arabicPeriod"/>
            </a:pPr>
            <a:r>
              <a:rPr lang="en-US" b="0" i="1" dirty="0">
                <a:solidFill>
                  <a:srgbClr val="333333"/>
                </a:solidFill>
                <a:effectLst/>
                <a:latin typeface="Arial" panose="020B0604020202020204" pitchFamily="34" charset="0"/>
              </a:rPr>
              <a:t>Title of conference proceedings: subtitle</a:t>
            </a:r>
            <a:r>
              <a:rPr lang="en-US" b="0" i="0" dirty="0">
                <a:solidFill>
                  <a:srgbClr val="333333"/>
                </a:solidFill>
                <a:effectLst/>
                <a:latin typeface="Arial" panose="020B0604020202020204" pitchFamily="34" charset="0"/>
              </a:rPr>
              <a:t> (in italics)</a:t>
            </a:r>
          </a:p>
          <a:p>
            <a:pPr algn="l">
              <a:buFont typeface="+mj-lt"/>
              <a:buAutoNum type="arabicPeriod"/>
            </a:pPr>
            <a:r>
              <a:rPr lang="en-US" b="0" i="0" dirty="0">
                <a:solidFill>
                  <a:srgbClr val="333333"/>
                </a:solidFill>
                <a:effectLst/>
                <a:latin typeface="Arial" panose="020B0604020202020204" pitchFamily="34" charset="0"/>
              </a:rPr>
              <a:t>Location and date of conference</a:t>
            </a:r>
          </a:p>
          <a:p>
            <a:pPr algn="l">
              <a:buFont typeface="+mj-lt"/>
              <a:buAutoNum type="arabicPeriod"/>
            </a:pPr>
            <a:r>
              <a:rPr lang="en-US" b="0" i="0" dirty="0">
                <a:solidFill>
                  <a:srgbClr val="333333"/>
                </a:solidFill>
                <a:effectLst/>
                <a:latin typeface="Arial" panose="020B0604020202020204" pitchFamily="34" charset="0"/>
              </a:rPr>
              <a:t>Place of publication: Publisher</a:t>
            </a:r>
          </a:p>
          <a:p>
            <a:pPr algn="l">
              <a:buFont typeface="+mj-lt"/>
              <a:buAutoNum type="arabicPeriod"/>
            </a:pPr>
            <a:r>
              <a:rPr lang="en-US" b="0" i="0" dirty="0">
                <a:solidFill>
                  <a:srgbClr val="333333"/>
                </a:solidFill>
                <a:effectLst/>
                <a:latin typeface="Arial" panose="020B0604020202020204" pitchFamily="34" charset="0"/>
              </a:rPr>
              <a:t>Page references for the paper</a:t>
            </a:r>
          </a:p>
          <a:p>
            <a:pPr algn="l"/>
            <a:r>
              <a:rPr lang="en-US" b="1" i="0" dirty="0">
                <a:solidFill>
                  <a:srgbClr val="333333"/>
                </a:solidFill>
                <a:effectLst/>
                <a:latin typeface="Arial" panose="020B0604020202020204" pitchFamily="34" charset="0"/>
              </a:rPr>
              <a:t>Example</a:t>
            </a:r>
            <a:endParaRPr lang="en-US" b="0" i="0" dirty="0">
              <a:solidFill>
                <a:srgbClr val="333333"/>
              </a:solidFill>
              <a:effectLst/>
              <a:latin typeface="Arial" panose="020B0604020202020204" pitchFamily="34" charset="0"/>
            </a:endParaRPr>
          </a:p>
          <a:p>
            <a:pPr algn="l"/>
            <a:r>
              <a:rPr lang="en-US" b="0" i="0" dirty="0">
                <a:solidFill>
                  <a:srgbClr val="333333"/>
                </a:solidFill>
                <a:effectLst/>
                <a:latin typeface="Arial" panose="020B0604020202020204" pitchFamily="34" charset="0"/>
              </a:rPr>
              <a:t>Reference list: </a:t>
            </a:r>
            <a:r>
              <a:rPr lang="en-US" b="0" i="0" dirty="0">
                <a:solidFill>
                  <a:srgbClr val="0000FF"/>
                </a:solidFill>
                <a:effectLst/>
                <a:latin typeface="Arial" panose="020B0604020202020204" pitchFamily="34" charset="0"/>
              </a:rPr>
              <a:t>Jones, L. (2018) 'Polymer blends based on compact disc scrap', </a:t>
            </a:r>
            <a:r>
              <a:rPr lang="en-US" b="0" i="1" dirty="0">
                <a:solidFill>
                  <a:srgbClr val="0000FF"/>
                </a:solidFill>
                <a:effectLst/>
                <a:latin typeface="Arial" panose="020B0604020202020204" pitchFamily="34" charset="0"/>
              </a:rPr>
              <a:t>Proceedings of the Annual Technical Conference - Society of Plastics Engineers. </a:t>
            </a:r>
            <a:r>
              <a:rPr lang="en-US" b="0" i="0" dirty="0">
                <a:solidFill>
                  <a:srgbClr val="0000FF"/>
                </a:solidFill>
                <a:effectLst/>
                <a:latin typeface="Arial" panose="020B0604020202020204" pitchFamily="34" charset="0"/>
              </a:rPr>
              <a:t>San Francisco, May 6-9. Brookfield, CT: Society of Plastics Engineers. pp.236-254.</a:t>
            </a:r>
            <a:endParaRPr lang="en-US" b="0" i="0" dirty="0">
              <a:solidFill>
                <a:srgbClr val="333333"/>
              </a:solidFill>
              <a:effectLst/>
              <a:latin typeface="Arial" panose="020B0604020202020204" pitchFamily="34" charset="0"/>
            </a:endParaRPr>
          </a:p>
          <a:p>
            <a:pPr algn="l"/>
            <a:r>
              <a:rPr lang="en-US" b="0" i="0" dirty="0">
                <a:solidFill>
                  <a:srgbClr val="333333"/>
                </a:solidFill>
                <a:effectLst/>
                <a:latin typeface="Arial" panose="020B0604020202020204" pitchFamily="34" charset="0"/>
              </a:rPr>
              <a:t>In-text citation: </a:t>
            </a:r>
            <a:r>
              <a:rPr lang="en-US" b="0" i="0" dirty="0">
                <a:solidFill>
                  <a:srgbClr val="0000FF"/>
                </a:solidFill>
                <a:effectLst/>
                <a:latin typeface="Arial" panose="020B0604020202020204" pitchFamily="34" charset="0"/>
              </a:rPr>
              <a:t>(Jones, 2018)</a:t>
            </a:r>
            <a:endParaRPr lang="en-US" b="0" i="0" dirty="0">
              <a:solidFill>
                <a:srgbClr val="333333"/>
              </a:solidFill>
              <a:effectLst/>
              <a:latin typeface="Arial" panose="020B0604020202020204" pitchFamily="34" charset="0"/>
            </a:endParaRPr>
          </a:p>
        </p:txBody>
      </p:sp>
      <p:pic>
        <p:nvPicPr>
          <p:cNvPr id="8" name="Picture 7" descr="A logo for a university&#10;&#10;Description automatically generated">
            <a:extLst>
              <a:ext uri="{FF2B5EF4-FFF2-40B4-BE49-F238E27FC236}">
                <a16:creationId xmlns:a16="http://schemas.microsoft.com/office/drawing/2014/main" xmlns="" id="{71566BD2-7FD5-EB41-FE63-D848F5A3C216}"/>
              </a:ext>
            </a:extLst>
          </p:cNvPr>
          <p:cNvPicPr>
            <a:picLocks noChangeAspect="1"/>
          </p:cNvPicPr>
          <p:nvPr/>
        </p:nvPicPr>
        <p:blipFill>
          <a:blip r:embed="rId3"/>
          <a:stretch>
            <a:fillRect/>
          </a:stretch>
        </p:blipFill>
        <p:spPr>
          <a:xfrm>
            <a:off x="203013" y="259086"/>
            <a:ext cx="1863912" cy="968028"/>
          </a:xfrm>
          <a:prstGeom prst="rect">
            <a:avLst/>
          </a:prstGeom>
        </p:spPr>
      </p:pic>
    </p:spTree>
    <p:extLst>
      <p:ext uri="{BB962C8B-B14F-4D97-AF65-F5344CB8AC3E}">
        <p14:creationId xmlns:p14="http://schemas.microsoft.com/office/powerpoint/2010/main" val="1254470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11E6FC7-6BF3-D8BC-0F32-E32EAF3B82E7}"/>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xmlns="" id="{E71500E7-8E97-5902-ADB6-533C795A80AB}"/>
              </a:ext>
            </a:extLst>
          </p:cNvPr>
          <p:cNvPicPr>
            <a:picLocks noChangeAspect="1"/>
          </p:cNvPicPr>
          <p:nvPr/>
        </p:nvPicPr>
        <p:blipFill>
          <a:blip r:embed="rId2"/>
          <a:stretch>
            <a:fillRect/>
          </a:stretch>
        </p:blipFill>
        <p:spPr>
          <a:xfrm>
            <a:off x="10601325" y="-54868"/>
            <a:ext cx="5879041" cy="6912868"/>
          </a:xfrm>
          <a:prstGeom prst="rect">
            <a:avLst/>
          </a:prstGeom>
        </p:spPr>
      </p:pic>
      <p:pic>
        <p:nvPicPr>
          <p:cNvPr id="8" name="Picture 7" descr="A logo for a university&#10;&#10;Description automatically generated">
            <a:extLst>
              <a:ext uri="{FF2B5EF4-FFF2-40B4-BE49-F238E27FC236}">
                <a16:creationId xmlns:a16="http://schemas.microsoft.com/office/drawing/2014/main" xmlns="" id="{CFA153F3-7935-4DBA-F8ED-1244CC5DA62D}"/>
              </a:ext>
            </a:extLst>
          </p:cNvPr>
          <p:cNvPicPr>
            <a:picLocks noChangeAspect="1"/>
          </p:cNvPicPr>
          <p:nvPr/>
        </p:nvPicPr>
        <p:blipFill>
          <a:blip r:embed="rId3"/>
          <a:stretch>
            <a:fillRect/>
          </a:stretch>
        </p:blipFill>
        <p:spPr>
          <a:xfrm>
            <a:off x="203013" y="259086"/>
            <a:ext cx="2473512" cy="968028"/>
          </a:xfrm>
          <a:prstGeom prst="rect">
            <a:avLst/>
          </a:prstGeom>
        </p:spPr>
      </p:pic>
      <p:sp>
        <p:nvSpPr>
          <p:cNvPr id="3" name="TextBox 2">
            <a:extLst>
              <a:ext uri="{FF2B5EF4-FFF2-40B4-BE49-F238E27FC236}">
                <a16:creationId xmlns:a16="http://schemas.microsoft.com/office/drawing/2014/main" xmlns="" id="{FD270A29-35C5-3DC6-8038-A18BFA8D17A2}"/>
              </a:ext>
            </a:extLst>
          </p:cNvPr>
          <p:cNvSpPr txBox="1"/>
          <p:nvPr/>
        </p:nvSpPr>
        <p:spPr>
          <a:xfrm>
            <a:off x="890587" y="1559689"/>
            <a:ext cx="8682037" cy="4154984"/>
          </a:xfrm>
          <a:prstGeom prst="rect">
            <a:avLst/>
          </a:prstGeom>
          <a:noFill/>
        </p:spPr>
        <p:txBody>
          <a:bodyPr wrap="square">
            <a:spAutoFit/>
          </a:bodyPr>
          <a:lstStyle/>
          <a:p>
            <a:pPr>
              <a:buNone/>
            </a:pPr>
            <a:r>
              <a:rPr lang="en-GB" sz="2400" b="1" dirty="0"/>
              <a:t>Artificial Intelligence and Research Methodologies</a:t>
            </a:r>
            <a:r>
              <a:rPr lang="ar-EG" sz="2400" b="1" dirty="0"/>
              <a:t>:</a:t>
            </a:r>
          </a:p>
          <a:p>
            <a:pPr>
              <a:buNone/>
            </a:pPr>
            <a:endParaRPr lang="en-GB" sz="2400" b="1" dirty="0"/>
          </a:p>
          <a:p>
            <a:pPr>
              <a:buFont typeface="Arial" panose="020B0604020202020204" pitchFamily="34" charset="0"/>
              <a:buChar char="•"/>
            </a:pPr>
            <a:r>
              <a:rPr lang="en-GB" sz="2400" dirty="0"/>
              <a:t>Scientific research in digital media is undergoing a significant transformation due to artificial intelligence tools.</a:t>
            </a:r>
            <a:endParaRPr lang="ar-EG" sz="2400" dirty="0"/>
          </a:p>
          <a:p>
            <a:pPr>
              <a:buFont typeface="Arial" panose="020B0604020202020204" pitchFamily="34" charset="0"/>
              <a:buChar char="•"/>
            </a:pPr>
            <a:r>
              <a:rPr lang="en-GB" sz="2400" dirty="0"/>
              <a:t>These tools contribute to: </a:t>
            </a:r>
          </a:p>
          <a:p>
            <a:pPr marL="742950" lvl="1" indent="-285750">
              <a:buFont typeface="Arial" panose="020B0604020202020204" pitchFamily="34" charset="0"/>
              <a:buChar char="•"/>
            </a:pPr>
            <a:r>
              <a:rPr lang="en-GB" sz="2400" dirty="0"/>
              <a:t>Accelerating data collection and analysis processes. </a:t>
            </a:r>
          </a:p>
          <a:p>
            <a:pPr marL="742950" lvl="1" indent="-285750">
              <a:buFont typeface="Arial" panose="020B0604020202020204" pitchFamily="34" charset="0"/>
              <a:buChar char="•"/>
            </a:pPr>
            <a:r>
              <a:rPr lang="en-GB" sz="2400" dirty="0"/>
              <a:t>Improving the accuracy of results and reducing human bias.</a:t>
            </a:r>
            <a:endParaRPr lang="ar-EG" sz="2400" dirty="0"/>
          </a:p>
          <a:p>
            <a:pPr lvl="1"/>
            <a:r>
              <a:rPr lang="en-GB" sz="2400" dirty="0"/>
              <a:t> Artificial intelligence has become an integral component across all stages of the research process, from design to publication. </a:t>
            </a:r>
          </a:p>
          <a:p>
            <a:pPr>
              <a:buFont typeface="Arial" panose="020B0604020202020204" pitchFamily="34" charset="0"/>
              <a:buChar char="•"/>
            </a:pPr>
            <a:r>
              <a:rPr lang="en-GB" sz="2400" dirty="0"/>
              <a:t>This transformation necessitates the development of researchers’ skills in handling modern digital technologies.</a:t>
            </a:r>
          </a:p>
        </p:txBody>
      </p:sp>
    </p:spTree>
    <p:extLst>
      <p:ext uri="{BB962C8B-B14F-4D97-AF65-F5344CB8AC3E}">
        <p14:creationId xmlns:p14="http://schemas.microsoft.com/office/powerpoint/2010/main" val="2418759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B306422-77A3-9BB5-7B9A-8570232D7374}"/>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xmlns="" id="{278C4F55-4667-DC31-FA9C-C4F7E5DE17B8}"/>
              </a:ext>
            </a:extLst>
          </p:cNvPr>
          <p:cNvPicPr>
            <a:picLocks noChangeAspect="1"/>
          </p:cNvPicPr>
          <p:nvPr/>
        </p:nvPicPr>
        <p:blipFill>
          <a:blip r:embed="rId2"/>
          <a:stretch>
            <a:fillRect/>
          </a:stretch>
        </p:blipFill>
        <p:spPr>
          <a:xfrm>
            <a:off x="10601325" y="-54868"/>
            <a:ext cx="5879041" cy="6912868"/>
          </a:xfrm>
          <a:prstGeom prst="rect">
            <a:avLst/>
          </a:prstGeom>
        </p:spPr>
      </p:pic>
      <p:pic>
        <p:nvPicPr>
          <p:cNvPr id="8" name="Picture 7" descr="A logo for a university&#10;&#10;Description automatically generated">
            <a:extLst>
              <a:ext uri="{FF2B5EF4-FFF2-40B4-BE49-F238E27FC236}">
                <a16:creationId xmlns:a16="http://schemas.microsoft.com/office/drawing/2014/main" xmlns="" id="{1485C8BE-C963-2F44-415D-0E3F9A13BF47}"/>
              </a:ext>
            </a:extLst>
          </p:cNvPr>
          <p:cNvPicPr>
            <a:picLocks noChangeAspect="1"/>
          </p:cNvPicPr>
          <p:nvPr/>
        </p:nvPicPr>
        <p:blipFill>
          <a:blip r:embed="rId3"/>
          <a:stretch>
            <a:fillRect/>
          </a:stretch>
        </p:blipFill>
        <p:spPr>
          <a:xfrm>
            <a:off x="203013" y="259086"/>
            <a:ext cx="2359212" cy="968028"/>
          </a:xfrm>
          <a:prstGeom prst="rect">
            <a:avLst/>
          </a:prstGeom>
        </p:spPr>
      </p:pic>
      <p:sp>
        <p:nvSpPr>
          <p:cNvPr id="3" name="TextBox 2">
            <a:extLst>
              <a:ext uri="{FF2B5EF4-FFF2-40B4-BE49-F238E27FC236}">
                <a16:creationId xmlns:a16="http://schemas.microsoft.com/office/drawing/2014/main" xmlns="" id="{D7B1DFDA-89EF-1836-2A6E-014EB0EFF52C}"/>
              </a:ext>
            </a:extLst>
          </p:cNvPr>
          <p:cNvSpPr txBox="1"/>
          <p:nvPr/>
        </p:nvSpPr>
        <p:spPr>
          <a:xfrm>
            <a:off x="900113" y="1227114"/>
            <a:ext cx="8239124" cy="4893647"/>
          </a:xfrm>
          <a:prstGeom prst="rect">
            <a:avLst/>
          </a:prstGeom>
          <a:noFill/>
        </p:spPr>
        <p:txBody>
          <a:bodyPr wrap="square">
            <a:spAutoFit/>
          </a:bodyPr>
          <a:lstStyle/>
          <a:p>
            <a:pPr>
              <a:buNone/>
            </a:pPr>
            <a:r>
              <a:rPr lang="en-GB" sz="2400" b="1" dirty="0"/>
              <a:t>Applications of AI in Research Methodologies</a:t>
            </a:r>
          </a:p>
          <a:p>
            <a:pPr>
              <a:buFont typeface="Arial" panose="020B0604020202020204" pitchFamily="34" charset="0"/>
              <a:buChar char="•"/>
            </a:pPr>
            <a:r>
              <a:rPr lang="en-GB" sz="2400" b="1" dirty="0"/>
              <a:t>Data Collection Stage:</a:t>
            </a:r>
            <a:r>
              <a:rPr lang="en-GB" sz="2400" dirty="0"/>
              <a:t> </a:t>
            </a:r>
          </a:p>
          <a:p>
            <a:pPr marL="742950" lvl="1" indent="-285750">
              <a:buFont typeface="Arial" panose="020B0604020202020204" pitchFamily="34" charset="0"/>
              <a:buChar char="•"/>
            </a:pPr>
            <a:r>
              <a:rPr lang="en-GB" sz="2400" dirty="0"/>
              <a:t>Using web scraping techniques to gather data from media platforms. </a:t>
            </a:r>
          </a:p>
          <a:p>
            <a:pPr marL="742950" lvl="1" indent="-285750">
              <a:buFont typeface="Arial" panose="020B0604020202020204" pitchFamily="34" charset="0"/>
              <a:buChar char="•"/>
            </a:pPr>
            <a:r>
              <a:rPr lang="en-GB" sz="2400" dirty="0"/>
              <a:t>Analyzing big data from social media. </a:t>
            </a:r>
          </a:p>
          <a:p>
            <a:pPr>
              <a:buFont typeface="Arial" panose="020B0604020202020204" pitchFamily="34" charset="0"/>
              <a:buChar char="•"/>
            </a:pPr>
            <a:r>
              <a:rPr lang="en-GB" sz="2400" b="1" dirty="0"/>
              <a:t>Analysis Stage:</a:t>
            </a:r>
            <a:r>
              <a:rPr lang="en-GB" sz="2400" dirty="0"/>
              <a:t> </a:t>
            </a:r>
          </a:p>
          <a:p>
            <a:pPr marL="742950" lvl="1" indent="-285750">
              <a:buFont typeface="Arial" panose="020B0604020202020204" pitchFamily="34" charset="0"/>
              <a:buChar char="•"/>
            </a:pPr>
            <a:r>
              <a:rPr lang="en-GB" sz="2400" dirty="0"/>
              <a:t>Content analysis using Natural Language Processing (NLP). </a:t>
            </a:r>
          </a:p>
          <a:p>
            <a:pPr marL="742950" lvl="1" indent="-285750">
              <a:buFont typeface="Arial" panose="020B0604020202020204" pitchFamily="34" charset="0"/>
              <a:buChar char="•"/>
            </a:pPr>
            <a:r>
              <a:rPr lang="en-GB" sz="2400" dirty="0"/>
              <a:t>Applying machine learning to detect patterns and media trends. </a:t>
            </a:r>
          </a:p>
          <a:p>
            <a:pPr>
              <a:buFont typeface="Arial" panose="020B0604020202020204" pitchFamily="34" charset="0"/>
              <a:buChar char="•"/>
            </a:pPr>
            <a:r>
              <a:rPr lang="en-GB" sz="2400" b="1" dirty="0"/>
              <a:t>Interpretation Stage:</a:t>
            </a:r>
            <a:r>
              <a:rPr lang="en-GB" sz="2400" dirty="0"/>
              <a:t> </a:t>
            </a:r>
          </a:p>
          <a:p>
            <a:pPr marL="742950" lvl="1" indent="-285750">
              <a:buFont typeface="Arial" panose="020B0604020202020204" pitchFamily="34" charset="0"/>
              <a:buChar char="•"/>
            </a:pPr>
            <a:r>
              <a:rPr lang="en-GB" sz="2400" dirty="0"/>
              <a:t>Supporting research decision-making through predictive models. </a:t>
            </a:r>
          </a:p>
          <a:p>
            <a:pPr marL="742950" lvl="1" indent="-285750">
              <a:buFont typeface="Arial" panose="020B0604020202020204" pitchFamily="34" charset="0"/>
              <a:buChar char="•"/>
            </a:pPr>
            <a:r>
              <a:rPr lang="en-GB" sz="2400" dirty="0"/>
              <a:t>Providing in-depth insights into digital audience behaviour.</a:t>
            </a:r>
          </a:p>
        </p:txBody>
      </p:sp>
    </p:spTree>
    <p:extLst>
      <p:ext uri="{BB962C8B-B14F-4D97-AF65-F5344CB8AC3E}">
        <p14:creationId xmlns:p14="http://schemas.microsoft.com/office/powerpoint/2010/main" val="2427466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0E650A0-AF5A-158D-4B6B-A9C1E5257EA5}"/>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xmlns="" id="{629F69D6-F766-8EF9-ECA4-57A8B0D18E7E}"/>
              </a:ext>
            </a:extLst>
          </p:cNvPr>
          <p:cNvPicPr>
            <a:picLocks noChangeAspect="1"/>
          </p:cNvPicPr>
          <p:nvPr/>
        </p:nvPicPr>
        <p:blipFill>
          <a:blip r:embed="rId2"/>
          <a:stretch>
            <a:fillRect/>
          </a:stretch>
        </p:blipFill>
        <p:spPr>
          <a:xfrm>
            <a:off x="10601325" y="-54868"/>
            <a:ext cx="5879041" cy="6912868"/>
          </a:xfrm>
          <a:prstGeom prst="rect">
            <a:avLst/>
          </a:prstGeom>
        </p:spPr>
      </p:pic>
      <p:pic>
        <p:nvPicPr>
          <p:cNvPr id="8" name="Picture 7" descr="A logo for a university&#10;&#10;Description automatically generated">
            <a:extLst>
              <a:ext uri="{FF2B5EF4-FFF2-40B4-BE49-F238E27FC236}">
                <a16:creationId xmlns:a16="http://schemas.microsoft.com/office/drawing/2014/main" xmlns="" id="{0C41EA54-273E-F7D5-AFBB-8DF20CDFE4AC}"/>
              </a:ext>
            </a:extLst>
          </p:cNvPr>
          <p:cNvPicPr>
            <a:picLocks noChangeAspect="1"/>
          </p:cNvPicPr>
          <p:nvPr/>
        </p:nvPicPr>
        <p:blipFill>
          <a:blip r:embed="rId3"/>
          <a:stretch>
            <a:fillRect/>
          </a:stretch>
        </p:blipFill>
        <p:spPr>
          <a:xfrm>
            <a:off x="203012" y="259086"/>
            <a:ext cx="2578287" cy="968028"/>
          </a:xfrm>
          <a:prstGeom prst="rect">
            <a:avLst/>
          </a:prstGeom>
        </p:spPr>
      </p:pic>
      <p:sp>
        <p:nvSpPr>
          <p:cNvPr id="3" name="TextBox 2">
            <a:extLst>
              <a:ext uri="{FF2B5EF4-FFF2-40B4-BE49-F238E27FC236}">
                <a16:creationId xmlns:a16="http://schemas.microsoft.com/office/drawing/2014/main" xmlns="" id="{014E87F6-3126-A777-C2E4-E555FBCD6E7A}"/>
              </a:ext>
            </a:extLst>
          </p:cNvPr>
          <p:cNvSpPr txBox="1"/>
          <p:nvPr/>
        </p:nvSpPr>
        <p:spPr>
          <a:xfrm>
            <a:off x="547688" y="1227114"/>
            <a:ext cx="8239124" cy="4893647"/>
          </a:xfrm>
          <a:prstGeom prst="rect">
            <a:avLst/>
          </a:prstGeom>
          <a:noFill/>
        </p:spPr>
        <p:txBody>
          <a:bodyPr wrap="square">
            <a:spAutoFit/>
          </a:bodyPr>
          <a:lstStyle/>
          <a:p>
            <a:pPr>
              <a:buNone/>
            </a:pPr>
            <a:r>
              <a:rPr lang="en-GB" sz="2400" b="1" dirty="0"/>
              <a:t>Challenges and Ethical Considerations</a:t>
            </a:r>
          </a:p>
          <a:p>
            <a:pPr>
              <a:buFont typeface="Arial" panose="020B0604020202020204" pitchFamily="34" charset="0"/>
              <a:buChar char="•"/>
            </a:pPr>
            <a:r>
              <a:rPr lang="en-GB" sz="2400" b="1" dirty="0"/>
              <a:t>Challenges:</a:t>
            </a:r>
            <a:r>
              <a:rPr lang="en-GB" sz="2400" dirty="0"/>
              <a:t> </a:t>
            </a:r>
          </a:p>
          <a:p>
            <a:pPr marL="742950" lvl="1" indent="-285750">
              <a:buFont typeface="Arial" panose="020B0604020202020204" pitchFamily="34" charset="0"/>
              <a:buChar char="•"/>
            </a:pPr>
            <a:r>
              <a:rPr lang="en-GB" sz="2400" dirty="0"/>
              <a:t>Over-reliance on algorithms may lead to inaccurate results. </a:t>
            </a:r>
          </a:p>
          <a:p>
            <a:pPr marL="742950" lvl="1" indent="-285750">
              <a:buFont typeface="Arial" panose="020B0604020202020204" pitchFamily="34" charset="0"/>
              <a:buChar char="•"/>
            </a:pPr>
            <a:r>
              <a:rPr lang="en-GB" sz="2400" dirty="0"/>
              <a:t>Difficulty in interpreting some models (black box problem). </a:t>
            </a:r>
          </a:p>
          <a:p>
            <a:pPr>
              <a:buFont typeface="Arial" panose="020B0604020202020204" pitchFamily="34" charset="0"/>
              <a:buChar char="•"/>
            </a:pPr>
            <a:r>
              <a:rPr lang="en-GB" sz="2400" b="1" dirty="0"/>
              <a:t>Ethical Considerations:</a:t>
            </a:r>
            <a:r>
              <a:rPr lang="en-GB" sz="2400" dirty="0"/>
              <a:t> </a:t>
            </a:r>
          </a:p>
          <a:p>
            <a:pPr marL="742950" lvl="1" indent="-285750">
              <a:buFont typeface="Arial" panose="020B0604020202020204" pitchFamily="34" charset="0"/>
              <a:buChar char="•"/>
            </a:pPr>
            <a:r>
              <a:rPr lang="en-GB" sz="2400" dirty="0"/>
              <a:t>Protecting privacy and personal data. </a:t>
            </a:r>
          </a:p>
          <a:p>
            <a:pPr marL="742950" lvl="1" indent="-285750">
              <a:buFont typeface="Arial" panose="020B0604020202020204" pitchFamily="34" charset="0"/>
              <a:buChar char="•"/>
            </a:pPr>
            <a:r>
              <a:rPr lang="en-GB" sz="2400" dirty="0"/>
              <a:t>Ensuring transparency and credibility in the use of tools. </a:t>
            </a:r>
          </a:p>
          <a:p>
            <a:pPr>
              <a:buFont typeface="Arial" panose="020B0604020202020204" pitchFamily="34" charset="0"/>
              <a:buChar char="•"/>
            </a:pPr>
            <a:r>
              <a:rPr lang="en-GB" sz="2400" b="1" dirty="0"/>
              <a:t>Recommendations:</a:t>
            </a:r>
            <a:r>
              <a:rPr lang="en-GB" sz="2400" dirty="0"/>
              <a:t> </a:t>
            </a:r>
          </a:p>
          <a:p>
            <a:pPr marL="742950" lvl="1" indent="-285750">
              <a:buFont typeface="Arial" panose="020B0604020202020204" pitchFamily="34" charset="0"/>
              <a:buChar char="•"/>
            </a:pPr>
            <a:r>
              <a:rPr lang="en-GB" sz="2400" dirty="0"/>
              <a:t>Integrating AI with human analysis. </a:t>
            </a:r>
          </a:p>
          <a:p>
            <a:pPr marL="742950" lvl="1" indent="-285750">
              <a:buFont typeface="Arial" panose="020B0604020202020204" pitchFamily="34" charset="0"/>
              <a:buChar char="•"/>
            </a:pPr>
            <a:r>
              <a:rPr lang="en-GB" sz="2400" dirty="0"/>
              <a:t>Developing ethical frameworks for its use in scientific research. </a:t>
            </a:r>
          </a:p>
          <a:p>
            <a:pPr marL="742950" lvl="1" indent="-285750">
              <a:buFont typeface="Arial" panose="020B0604020202020204" pitchFamily="34" charset="0"/>
              <a:buChar char="•"/>
            </a:pPr>
            <a:r>
              <a:rPr lang="en-GB" sz="2400" i="1" dirty="0"/>
              <a:t>Training researchers on the responsible use of modern technologies.</a:t>
            </a:r>
            <a:endParaRPr lang="en-GB" sz="2400" dirty="0"/>
          </a:p>
        </p:txBody>
      </p:sp>
    </p:spTree>
    <p:extLst>
      <p:ext uri="{BB962C8B-B14F-4D97-AF65-F5344CB8AC3E}">
        <p14:creationId xmlns:p14="http://schemas.microsoft.com/office/powerpoint/2010/main" val="2361866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738EC1C-3A4E-4AA1-BC6A-1784D4CE6D2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4287E32-D43C-4213-B2E1-23802A4D568F}">
  <ds:schemaRefs>
    <ds:schemaRef ds:uri="http://purl.org/dc/elements/1.1/"/>
    <ds:schemaRef ds:uri="http://schemas.openxmlformats.org/package/2006/metadata/core-properties"/>
    <ds:schemaRef ds:uri="d13aca44-ef33-4cf4-9980-7f0b00e6eeb9"/>
    <ds:schemaRef ds:uri="http://schemas.microsoft.com/office/infopath/2007/PartnerControls"/>
    <ds:schemaRef ds:uri="http://purl.org/dc/terms/"/>
    <ds:schemaRef ds:uri="http://schemas.microsoft.com/office/2006/documentManagement/types"/>
    <ds:schemaRef ds:uri="49100919-8a76-4266-be0c-7dc583902cb4"/>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237B34B1-F05E-472C-866D-6B28257ED2E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10428</TotalTime>
  <Words>2734</Words>
  <Application>Microsoft Office PowerPoint</Application>
  <PresentationFormat>Custom</PresentationFormat>
  <Paragraphs>275</Paragraphs>
  <Slides>43</Slides>
  <Notes>2</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admin2</cp:lastModifiedBy>
  <cp:revision>179</cp:revision>
  <dcterms:created xsi:type="dcterms:W3CDTF">2021-08-03T13:03:26Z</dcterms:created>
  <dcterms:modified xsi:type="dcterms:W3CDTF">2026-04-12T19:50:21Z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