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2"/>
  </p:notesMasterIdLst>
  <p:sldIdLst>
    <p:sldId id="352" r:id="rId2"/>
    <p:sldId id="382" r:id="rId3"/>
    <p:sldId id="354" r:id="rId4"/>
    <p:sldId id="498" r:id="rId5"/>
    <p:sldId id="413" r:id="rId6"/>
    <p:sldId id="497" r:id="rId7"/>
    <p:sldId id="499" r:id="rId8"/>
    <p:sldId id="500" r:id="rId9"/>
    <p:sldId id="502" r:id="rId10"/>
    <p:sldId id="503" r:id="rId11"/>
    <p:sldId id="504" r:id="rId12"/>
    <p:sldId id="394" r:id="rId13"/>
    <p:sldId id="507" r:id="rId14"/>
    <p:sldId id="508" r:id="rId15"/>
    <p:sldId id="510" r:id="rId16"/>
    <p:sldId id="511" r:id="rId17"/>
    <p:sldId id="512" r:id="rId18"/>
    <p:sldId id="513" r:id="rId19"/>
    <p:sldId id="509" r:id="rId20"/>
    <p:sldId id="395" r:id="rId21"/>
    <p:sldId id="458" r:id="rId22"/>
    <p:sldId id="534" r:id="rId23"/>
    <p:sldId id="535" r:id="rId24"/>
    <p:sldId id="536" r:id="rId25"/>
    <p:sldId id="537" r:id="rId26"/>
    <p:sldId id="396" r:id="rId27"/>
    <p:sldId id="519" r:id="rId28"/>
    <p:sldId id="521" r:id="rId29"/>
    <p:sldId id="520" r:id="rId30"/>
    <p:sldId id="523" r:id="rId31"/>
    <p:sldId id="522" r:id="rId32"/>
    <p:sldId id="524" r:id="rId33"/>
    <p:sldId id="525" r:id="rId34"/>
    <p:sldId id="526" r:id="rId35"/>
    <p:sldId id="527" r:id="rId36"/>
    <p:sldId id="528" r:id="rId37"/>
    <p:sldId id="529" r:id="rId38"/>
    <p:sldId id="540" r:id="rId39"/>
    <p:sldId id="392" r:id="rId40"/>
    <p:sldId id="41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2633"/>
    <a:srgbClr val="C7A5B1"/>
    <a:srgbClr val="DDC9D0"/>
    <a:srgbClr val="8E5A6D"/>
    <a:srgbClr val="2E3957"/>
    <a:srgbClr val="D8D9D8"/>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1583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55696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2400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get-cc-savvy/copyright-creativecommons-are-friends/"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4.png"/><Relationship Id="rId7"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a:solidFill>
                  <a:srgbClr val="FAC748"/>
                </a:solidFill>
                <a:latin typeface="Tajawal Medium" panose="00000600000000000000" pitchFamily="2" charset="-78"/>
                <a:cs typeface="Tajawal Medium" panose="00000600000000000000" pitchFamily="2" charset="-78"/>
              </a:rPr>
              <a:t>DGM 730</a:t>
            </a:r>
          </a:p>
          <a:p>
            <a:r>
              <a:rPr lang="en-US" sz="200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061909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938992"/>
          </a:xfrm>
          <a:prstGeom prst="rect">
            <a:avLst/>
          </a:prstGeom>
          <a:noFill/>
        </p:spPr>
        <p:txBody>
          <a:bodyPr wrap="square" rtlCol="0">
            <a:spAutoFit/>
          </a:bodyPr>
          <a:lstStyle/>
          <a:p>
            <a:pPr algn="ctr"/>
            <a:r>
              <a:rPr lang="en-US" sz="6000"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6000" dirty="0">
                <a:solidFill>
                  <a:srgbClr val="2E3957"/>
                </a:solidFill>
                <a:latin typeface="Tajawal ExtraBold" panose="00000800000000000000" pitchFamily="2" charset="-78"/>
                <a:cs typeface="Tajawal ExtraBold" panose="00000800000000000000" pitchFamily="2" charset="-78"/>
              </a:rPr>
              <a:t>and adherence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become a large part of our everyday lives. 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people may forgive your brand, the internet never forgets, so it’s better to be safe than sorry! Implementing a social media policy will help protect your company and give employees the space to advocate for themselves while staying true to the brand and its values.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code of conduct that tells employees how they should represent themselves and the brand on social media. It includes guidelines to protect the brand’s security, privacy and legal interests.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policies allow you to unlock all the benefits of employee advocacy, without putting your brand credibility at risk.</a:t>
            </a:r>
          </a:p>
          <a:p>
            <a:pPr algn="just"/>
            <a:r>
              <a:rPr lang="en-US" sz="2400" b="1" dirty="0">
                <a:solidFill>
                  <a:srgbClr val="2D3956"/>
                </a:solidFill>
                <a:latin typeface="Tajawal ExtraBold" panose="00000800000000000000" pitchFamily="2" charset="-78"/>
                <a:cs typeface="Tajawal ExtraBold" panose="00000800000000000000" pitchFamily="2" charset="-78"/>
              </a:rPr>
              <a:t>When your employees post 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2D3956"/>
                </a:solidFill>
                <a:latin typeface="Tajawal ExtraBold" panose="00000800000000000000" pitchFamily="2" charset="-78"/>
                <a:cs typeface="Tajawal ExtraBold" panose="00000800000000000000" pitchFamily="2" charset="-78"/>
              </a:rPr>
              <a:t>Your social media policy is a critical advocacy tool, giving your employees the guidance they need to represent your brand accurately within social networks.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just"/>
            <a:r>
              <a:rPr lang="en-US" sz="2400" b="1" dirty="0">
                <a:solidFill>
                  <a:srgbClr val="2D3956"/>
                </a:solidFill>
                <a:latin typeface="Tajawal ExtraBold" panose="00000800000000000000" pitchFamily="2" charset="-78"/>
                <a:cs typeface="Tajawal ExtraBold" panose="00000800000000000000" pitchFamily="2" charset="-78"/>
              </a:rPr>
              <a:t>Brand diversity in social media is more important than ever. Company alignment with personal values is 74% more important to consumers than it was in 2021, so brands need to show and tell audiences what the company values.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Amplifying diverse voices via social media is an actionable step brands can take to prioritize representation and attract top talent from marginalized communities. An inclusive social media policy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Maintain a consistent brand identity</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social media policy ensures that whenever someone interacts with your company online, either through a brand channel or an employee, they get the same consistent experience. This develops a more reliable, trustworthy identity for your company, turning customers into loyal fans and ambassadors.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75213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 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 list of do’s and don’ts for the company to follow. These rules of thumb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2D3956"/>
                </a:solidFill>
                <a:latin typeface="Tajawal ExtraBold" panose="00000800000000000000" pitchFamily="2" charset="-78"/>
                <a:cs typeface="Tajawal ExtraBold" panose="00000800000000000000" pitchFamily="2" charset="-78"/>
              </a:rPr>
              <a:t>The larger your team is, the larger those risks become. A good social media policy combined with 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social media policy includes guidelines that protect both your employees and company. Whether it’s defending against phishing scams or ransomware attacks, make sure that everyone in your organization is vigilant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800767"/>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Prevent a public relations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Many organizations make the mistake of waiting until they’ve faced a public relations disaster to put a policy in place. Be proactive and implement a strategy in advance to minimize crisis.</a:t>
            </a:r>
          </a:p>
          <a:p>
            <a:pPr algn="just"/>
            <a:r>
              <a:rPr lang="en-US" sz="2200" b="1" dirty="0">
                <a:solidFill>
                  <a:srgbClr val="2D3956"/>
                </a:solidFill>
                <a:latin typeface="Tajawal ExtraBold" panose="00000800000000000000" pitchFamily="2" charset="-78"/>
                <a:cs typeface="Tajawal ExtraBold" panose="00000800000000000000" pitchFamily="2" charset="-78"/>
              </a:rPr>
              <a:t>Your social media crisis plan should align with your social media policy. For example, the policy can designate which teams are responsible for handling a PR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34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975615" y="3334277"/>
            <a:ext cx="3796466" cy="2163986"/>
          </a:xfrm>
          <a:prstGeom prst="rect">
            <a:avLst/>
          </a:prstGeom>
        </p:spPr>
      </p:pic>
    </p:spTree>
    <p:extLst>
      <p:ext uri="{BB962C8B-B14F-4D97-AF65-F5344CB8AC3E}">
        <p14:creationId xmlns:p14="http://schemas.microsoft.com/office/powerpoint/2010/main" val="51289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123658"/>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law gives creators certain kinds of control over their creative work. If people want to use copyrighted work, they often have to ask for permission from the creator.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1" y="5596696"/>
            <a:ext cx="2700646" cy="369332"/>
          </a:xfrm>
          <a:prstGeom prst="rect">
            <a:avLst/>
          </a:prstGeom>
          <a:noFill/>
        </p:spPr>
        <p:txBody>
          <a:bodyPr wrap="square">
            <a:spAutoFit/>
          </a:bodyPr>
          <a:lstStyle/>
          <a:p>
            <a:r>
              <a:rPr lang="en-US"/>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and copyright both refer to legal explanations and sanctions regarding authorship. Both authorizations refer to creators’ conditions regarding their original outputs such as books, websites, software, movies, and songs. However, creative commons is only applicable to those protected by copyright while copyright covers original work. </a:t>
            </a:r>
          </a:p>
          <a:p>
            <a:pPr algn="just"/>
            <a:r>
              <a:rPr lang="en-US" sz="2200" b="1" dirty="0">
                <a:solidFill>
                  <a:srgbClr val="FF0000"/>
                </a:solidFill>
                <a:latin typeface="Tajawal ExtraBold" panose="00000800000000000000" pitchFamily="2" charset="-78"/>
                <a:cs typeface="Tajawal ExtraBold" panose="00000800000000000000" pitchFamily="2" charset="-78"/>
              </a:rPr>
              <a:t>What is Creative Commons?</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(CC) aims to increase the number of legally available creative works. CC licenses give creators the freedom to decide which rights are being reserved and waived. It is currently being incorporated in popular online platforms such as YouTube and Flickr. CC licenses are based upon copyright specifics and only utilize one page of highly comprehensible explanation of rights.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720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 of books and pamphlets. This legal concept was then adapted by various countries. </a:t>
            </a:r>
          </a:p>
          <a:p>
            <a:pPr algn="just"/>
            <a:r>
              <a:rPr lang="en-US" sz="2200" b="1" dirty="0">
                <a:solidFill>
                  <a:srgbClr val="2D3956"/>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 However, when an employee gets paid for creating a certain material, the employer often gets the copyright. An infringement of copyright occurs when an owner’s product is reproduced without permission. Copyright registration is not needed in most countries;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83209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Implementation of Creative Commons vs.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only applied to already copyrighted materials as it is a license which specifies the author’s conditions regarding the baseline permissions of reproduction, distribution, display, and performance. On the contrary, copyright instantly applies when a work is originally created; this is why it is described as “magical”. </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Profit</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 non-profit organization, lets other people copy and use a creator’s work for noncommercial purposes only. However, Copyright allows commercial goals, hence profit, to be achieved. The author may also lend or assign the copyright with the pertinent signed contracts.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42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Nature</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an organization and a license which can take the forms of differing attributions while copyright is a law which allows owners to license their work.</a:t>
            </a:r>
          </a:p>
          <a:p>
            <a:pPr algn="just"/>
            <a:endParaRPr lang="en-US" sz="22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Expiration</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licenses of Creative Commons expire when the elemental copyright also expires. As for Copyright, the US constitution mandates that it expires 50 years after the author’s death. However, this may vary in other countries, for example, the UK regulation dictates the expiration to be 70 years after the author’s death.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927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2616101"/>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Pro-User</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shows more advantages to the user as it allows free reproduction and utilization under certain circumstances. On the other hand, Copyright features more advantages to the owner regarding protection and commercial use.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85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4670749" y="60403"/>
            <a:ext cx="4362472" cy="6747994"/>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1443972" y="1680074"/>
            <a:ext cx="3226777" cy="3170099"/>
          </a:xfrm>
          <a:prstGeom prst="rect">
            <a:avLst/>
          </a:prstGeom>
          <a:noFill/>
        </p:spPr>
        <p:txBody>
          <a:bodyPr wrap="square">
            <a:spAutoFit/>
          </a:bodyPr>
          <a:lstStyle/>
          <a:p>
            <a:pPr algn="just"/>
            <a:r>
              <a:rPr lang="en-US" sz="2000" b="1">
                <a:solidFill>
                  <a:srgbClr val="C82633"/>
                </a:solidFill>
              </a:rPr>
              <a:t>Copyright laws for social media are, well, pretty much exactly the same as copyright laws everywhere else. If you want to use an image that isn’t yours, you must obtain permission. That might be through a license or through the creator directly.</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17651" y="2526347"/>
            <a:ext cx="2971917" cy="2971917"/>
          </a:xfrm>
          <a:prstGeom prst="rect">
            <a:avLst/>
          </a:prstGeom>
        </p:spPr>
      </p:pic>
    </p:spTree>
    <p:extLst>
      <p:ext uri="{BB962C8B-B14F-4D97-AF65-F5344CB8AC3E}">
        <p14:creationId xmlns:p14="http://schemas.microsoft.com/office/powerpoint/2010/main" val="1240725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Transparency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Disclosure to users includes revealing information about the content moderation standards a social media company 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p>
          <a:p>
            <a:pPr algn="just"/>
            <a:endParaRPr lang="en-US" sz="1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Seeing all that is involved in implementing transparency measures brings us back to one question: Why do this at all? What good does transparency do? In general, the answer is that it provides public accountability. </a:t>
            </a:r>
          </a:p>
          <a:p>
            <a:pPr algn="just"/>
            <a:r>
              <a:rPr lang="en-US" sz="2400" b="1" dirty="0">
                <a:solidFill>
                  <a:srgbClr val="2D3956"/>
                </a:solidFill>
                <a:latin typeface="Tajawal ExtraBold" panose="00000800000000000000" pitchFamily="2" charset="-78"/>
                <a:cs typeface="Tajawal ExtraBold" panose="00000800000000000000" pitchFamily="2" charset="-78"/>
              </a:rPr>
              <a:t>Without transparency, due process for social media users is impossible. If users do not know what the rules are, how can they stay within the guardrails? If they have no mechanism to complain about problematic content or about mistaken moderation decisions, how can the content moderation process satisfy the demands of procedural fairness for users?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1021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Disclosure and due process are so intimately linked that user transparency measures often include due process requirements. For instance, often legislation does not merely require platforms to disclose whatever complaint process they happen to have, it also requires platforms to have a complaint process.</a:t>
            </a:r>
          </a:p>
          <a:p>
            <a:pPr algn="just"/>
            <a:r>
              <a:rPr lang="en-US" sz="2400" b="1" dirty="0">
                <a:solidFill>
                  <a:srgbClr val="2D3956"/>
                </a:solidFill>
                <a:latin typeface="Tajawal ExtraBold" panose="00000800000000000000" pitchFamily="2" charset="-78"/>
                <a:cs typeface="Tajawal ExtraBold" panose="00000800000000000000" pitchFamily="2" charset="-78"/>
              </a:rPr>
              <a:t>Policy makers should explore various transparency measures for digital social media platforms. A balanced and clear legal structure for disclosure can help to restore public trust in these platforms and provide assurances that they are operating in the public interest.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64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35503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Mandated public reports on moderation practices are likely to improve content moderation, just as accounting reporting requirements encourage good corporate financial conduct. When companies know that they will have to issue these detailed assessments, they are more likely to take steps to mitigate problems to reduce the reputational risks that would come with a poor report card.</a:t>
            </a:r>
          </a:p>
          <a:p>
            <a:pPr algn="just"/>
            <a:r>
              <a:rPr lang="en-US" sz="2300" b="1" dirty="0">
                <a:solidFill>
                  <a:srgbClr val="2D3956"/>
                </a:solidFill>
                <a:latin typeface="Tajawal ExtraBold" panose="00000800000000000000" pitchFamily="2" charset="-78"/>
                <a:cs typeface="Tajawal ExtraBold" panose="00000800000000000000" pitchFamily="2" charset="-78"/>
              </a:rPr>
              <a:t>Researcher access to internal company data allows independent outside assessments of company conduct and can indicate areas for improvement that the companies themselves might have missed or tried to cover up in their public reports.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998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5309047"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largest number of people say transparency is when businesses are open (59%), clear (53%) and honest (49%).</a:t>
            </a:r>
          </a:p>
          <a:p>
            <a:pPr algn="just"/>
            <a:r>
              <a:rPr lang="en-US" sz="2400" b="1" dirty="0">
                <a:solidFill>
                  <a:srgbClr val="2D3956"/>
                </a:solidFill>
                <a:latin typeface="Tajawal ExtraBold" panose="00000800000000000000" pitchFamily="2" charset="-78"/>
                <a:cs typeface="Tajawal ExtraBold" panose="00000800000000000000" pitchFamily="2" charset="-78"/>
              </a:rPr>
              <a:t>These guiding principles give a sense of what consumers are looking for. A study proves no channel is better suited than social media as communication channel to make good on the interest in more transparency.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circle, font&#10;&#10;Description automatically generated">
            <a:extLst>
              <a:ext uri="{FF2B5EF4-FFF2-40B4-BE49-F238E27FC236}">
                <a16:creationId xmlns:a16="http://schemas.microsoft.com/office/drawing/2014/main" id="{1C1A27E1-9CC7-1789-ACFD-2BBE495B0A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84640" y="1542580"/>
            <a:ext cx="4373259" cy="4373259"/>
          </a:xfrm>
          <a:prstGeom prst="rect">
            <a:avLst/>
          </a:prstGeom>
        </p:spPr>
      </p:pic>
    </p:spTree>
    <p:extLst>
      <p:ext uri="{BB962C8B-B14F-4D97-AF65-F5344CB8AC3E}">
        <p14:creationId xmlns:p14="http://schemas.microsoft.com/office/powerpoint/2010/main" val="188043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55369" y="2526347"/>
            <a:ext cx="2296481" cy="2971917"/>
          </a:xfrm>
          <a:prstGeom prst="rect">
            <a:avLst/>
          </a:prstGeom>
        </p:spPr>
      </p:pic>
    </p:spTree>
    <p:extLst>
      <p:ext uri="{BB962C8B-B14F-4D97-AF65-F5344CB8AC3E}">
        <p14:creationId xmlns:p14="http://schemas.microsoft.com/office/powerpoint/2010/main" val="1340758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56290"/>
            <a:ext cx="5759755"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expand their brand value; it can also tarnish a brand overnight. </a:t>
            </a: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companies must establish extensive protocols for use by their organization in order to engage with external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972" y="1735882"/>
            <a:ext cx="3810000" cy="3810000"/>
          </a:xfrm>
          <a:prstGeom prst="rect">
            <a:avLst/>
          </a:prstGeom>
        </p:spPr>
      </p:pic>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a:solidFill>
                  <a:srgbClr val="2D3956"/>
                </a:solidFill>
                <a:latin typeface="Tajawal ExtraBold" panose="00000800000000000000" pitchFamily="2" charset="-78"/>
                <a:cs typeface="Tajawal ExtraBold" panose="00000800000000000000" pitchFamily="2" charset="-78"/>
              </a:rPr>
              <a:t>    </a:t>
            </a:r>
            <a:r>
              <a:rPr lang="en-US" sz="2400" b="1">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Developing a brand and promoting it through various channels of social media can create further brand value and awareness.</a:t>
            </a:r>
          </a:p>
          <a:p>
            <a:pPr algn="just"/>
            <a:r>
              <a:rPr lang="en-US" sz="2400" b="1">
                <a:solidFill>
                  <a:srgbClr val="2D3956"/>
                </a:solidFill>
                <a:latin typeface="Tajawal ExtraBold" panose="00000800000000000000" pitchFamily="2" charset="-78"/>
                <a:cs typeface="Tajawal ExtraBold" panose="00000800000000000000" pitchFamily="2" charset="-78"/>
              </a:rPr>
              <a:t>    </a:t>
            </a:r>
            <a:r>
              <a:rPr lang="en-US" sz="2400" b="1">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en-US" sz="2400" b="1">
                <a:solidFill>
                  <a:srgbClr val="2D3956"/>
                </a:solidFill>
                <a:latin typeface="Tajawal ExtraBold" panose="00000800000000000000" pitchFamily="2" charset="-78"/>
                <a:cs typeface="Tajawal ExtraBold" panose="00000800000000000000" pitchFamily="2" charset="-78"/>
              </a:rPr>
              <a:t>—Social media marketing gives the organization the ability to monitor the brand and listen 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a:solidFill>
                  <a:srgbClr val="2D3956"/>
                </a:solidFill>
                <a:latin typeface="Tajawal ExtraBold" panose="00000800000000000000" pitchFamily="2" charset="-78"/>
                <a:cs typeface="Tajawal ExtraBold" panose="00000800000000000000" pitchFamily="2" charset="-78"/>
              </a:rPr>
              <a:t>    </a:t>
            </a:r>
            <a:r>
              <a:rPr lang="en-US" sz="2400" b="1">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a:solidFill>
                  <a:schemeClr val="accent6">
                    <a:lumMod val="75000"/>
                  </a:schemeClr>
                </a:solidFill>
                <a:latin typeface="Tajawal ExtraBold" panose="00000800000000000000" pitchFamily="2" charset="-78"/>
                <a:cs typeface="Tajawal ExtraBold" panose="00000800000000000000" pitchFamily="2" charset="-78"/>
              </a:rPr>
              <a:t>Reputational risk</a:t>
            </a:r>
            <a:r>
              <a:rPr lang="en-US" sz="2400" b="1">
                <a:solidFill>
                  <a:srgbClr val="2D3956"/>
                </a:solidFill>
                <a:latin typeface="Tajawal ExtraBold" panose="00000800000000000000" pitchFamily="2" charset="-78"/>
                <a:cs typeface="Tajawal ExtraBold" panose="00000800000000000000" pitchFamily="2" charset="-78"/>
              </a:rPr>
              <a:t>—Damage to an organization’s reputation stemming from a social media mishap can bring the organization to its knees, whether it is the chief executive officer (CEO) stating something controversial on his/her Twitter account or an organization-bashing employee video that goes viral. According to a leading publisher, “A reputational crisis can wipe tens of millions of pounds from a company’s value, and this risk has increased because the rise of online and social media means crises are now less predictable and can happen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70081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a:solidFill>
                  <a:schemeClr val="accent6">
                    <a:lumMod val="75000"/>
                  </a:schemeClr>
                </a:solidFill>
                <a:latin typeface="Tajawal ExtraBold" panose="00000800000000000000" pitchFamily="2" charset="-78"/>
                <a:cs typeface="Tajawal ExtraBold" panose="00000800000000000000" pitchFamily="2" charset="-78"/>
              </a:rPr>
              <a:t>Data security breach</a:t>
            </a:r>
            <a:r>
              <a:rPr lang="en-US" sz="2400" b="1">
                <a:solidFill>
                  <a:srgbClr val="2D3956"/>
                </a:solidFill>
                <a:latin typeface="Tajawal ExtraBold" panose="00000800000000000000" pitchFamily="2" charset="-78"/>
                <a:cs typeface="Tajawal ExtraBold" panose="00000800000000000000" pitchFamily="2" charset="-78"/>
              </a:rPr>
              <a:t>—According to research from Forrester:</a:t>
            </a:r>
          </a:p>
          <a:p>
            <a:pPr algn="just"/>
            <a:r>
              <a:rPr lang="en-US" sz="2400" b="1">
                <a:solidFill>
                  <a:srgbClr val="2D3956"/>
                </a:solidFill>
                <a:latin typeface="Tajawal ExtraBold" panose="00000800000000000000" pitchFamily="2" charset="-78"/>
                <a:cs typeface="Tajawal ExtraBold" panose="00000800000000000000" pitchFamily="2" charset="-78"/>
              </a:rPr>
              <a:t>    From reconnaissance to brand hijacking and threat coordination, cyber criminals have been using social media to boost the effectiveness of their attacks for years. It’s clear that social media risk isn’t solely about brand and reputation damage but is a sinister cybersecurity threat that can lead to major data breaches, numerous compliance issues, and large amounts of lost revenue due to fraud and counterfeit sales, along with a slew of other risks.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74311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18789"/>
            <a:ext cx="7481677" cy="4693593"/>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Social engineering</a:t>
            </a:r>
            <a:r>
              <a:rPr lang="en-US" sz="2300" b="1">
                <a:solidFill>
                  <a:srgbClr val="2D3956"/>
                </a:solidFill>
                <a:latin typeface="Tajawal ExtraBold" panose="00000800000000000000" pitchFamily="2" charset="-78"/>
                <a:cs typeface="Tajawal ExtraBold" panose="00000800000000000000" pitchFamily="2" charset="-78"/>
              </a:rPr>
              <a:t>—Employees in almost all organizations are savvy, and many have a social media presence on major sites such as Facebook, LinkedIn, Quora and Twitter. Each platform has the potential to provide a hacker several key data points about employees, which can enable use of the data to hack the employee account at the enterprise layer by spoofing and launching a social engineering attack on the company. Due to the multitude of options of going through social media accounts with exposed data, attackers can gather these data to further their advances in terms of hacking into accounts.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16147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Compliance or regulatory violations</a:t>
            </a:r>
            <a:r>
              <a:rPr lang="en-US" sz="2300" b="1">
                <a:solidFill>
                  <a:srgbClr val="2D3956"/>
                </a:solidFill>
                <a:latin typeface="Tajawal ExtraBold" panose="00000800000000000000" pitchFamily="2" charset="-78"/>
                <a:cs typeface="Tajawal ExtraBold" panose="00000800000000000000" pitchFamily="2" charset="-78"/>
              </a:rPr>
              <a:t>—The growing number of privacy changes and regulations globally is impacting how customer data are utilized in the social media space. There are four key areas with which to be concerned:</a:t>
            </a:r>
          </a:p>
          <a:p>
            <a:pPr algn="just"/>
            <a:endParaRPr lang="en-US" sz="2300" b="1">
              <a:solidFill>
                <a:srgbClr val="2D3956"/>
              </a:solidFill>
              <a:latin typeface="Tajawal ExtraBold" panose="00000800000000000000" pitchFamily="2" charset="-78"/>
              <a:cs typeface="Tajawal ExtraBold" panose="00000800000000000000" pitchFamily="2" charset="-78"/>
            </a:endParaRPr>
          </a:p>
          <a:p>
            <a:pPr algn="just"/>
            <a:r>
              <a:rPr lang="en-US" sz="2300" b="1">
                <a:solidFill>
                  <a:srgbClr val="2D3956"/>
                </a:solidFill>
                <a:latin typeface="Tajawal ExtraBold" panose="00000800000000000000" pitchFamily="2" charset="-78"/>
                <a:cs typeface="Tajawal ExtraBold" panose="00000800000000000000" pitchFamily="2" charset="-78"/>
              </a:rPr>
              <a:t>    Privacy</a:t>
            </a:r>
          </a:p>
          <a:p>
            <a:pPr algn="just"/>
            <a:r>
              <a:rPr lang="en-US" sz="2300" b="1">
                <a:solidFill>
                  <a:srgbClr val="2D3956"/>
                </a:solidFill>
                <a:latin typeface="Tajawal ExtraBold" panose="00000800000000000000" pitchFamily="2" charset="-78"/>
                <a:cs typeface="Tajawal ExtraBold" panose="00000800000000000000" pitchFamily="2" charset="-78"/>
              </a:rPr>
              <a:t>    Content ownership</a:t>
            </a:r>
          </a:p>
          <a:p>
            <a:pPr algn="just"/>
            <a:r>
              <a:rPr lang="en-US" sz="2300" b="1">
                <a:solidFill>
                  <a:srgbClr val="2D3956"/>
                </a:solidFill>
                <a:latin typeface="Tajawal ExtraBold" panose="00000800000000000000" pitchFamily="2" charset="-78"/>
                <a:cs typeface="Tajawal ExtraBold" panose="00000800000000000000" pitchFamily="2" charset="-78"/>
              </a:rPr>
              <a:t>    Intellectual property (IP) infringement</a:t>
            </a:r>
          </a:p>
          <a:p>
            <a:pPr algn="just"/>
            <a:r>
              <a:rPr lang="en-US" sz="2300" b="1">
                <a:solidFill>
                  <a:srgbClr val="2D3956"/>
                </a:solidFill>
                <a:latin typeface="Tajawal ExtraBold" panose="00000800000000000000" pitchFamily="2" charset="-78"/>
                <a:cs typeface="Tajawal ExtraBold" panose="00000800000000000000" pitchFamily="2" charset="-78"/>
              </a:rPr>
              <a:t>    Unauthorized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26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Compliance to changing the regulatory climate</a:t>
            </a:r>
            <a:r>
              <a:rPr lang="en-US" sz="2300" b="1">
                <a:solidFill>
                  <a:srgbClr val="2D3956"/>
                </a:solidFill>
                <a:latin typeface="Tajawal ExtraBold" panose="00000800000000000000" pitchFamily="2" charset="-78"/>
                <a:cs typeface="Tajawal ExtraBold" panose="00000800000000000000" pitchFamily="2" charset="-78"/>
              </a:rPr>
              <a:t>—These regulatory changes require the organization to adapt its strategy if it wishes to comply on a global basis. This approach, while necessary for an organization that uses social media regularly, may result in the organization’s increased visibility with authorities.</a:t>
            </a:r>
          </a:p>
          <a:p>
            <a:pPr algn="just"/>
            <a:r>
              <a:rPr lang="en-US" sz="2300" b="1">
                <a:solidFill>
                  <a:srgbClr val="2D3956"/>
                </a:solidFill>
                <a:latin typeface="Tajawal ExtraBold" panose="00000800000000000000" pitchFamily="2" charset="-78"/>
                <a:cs typeface="Tajawal ExtraBold" panose="00000800000000000000" pitchFamily="2" charset="-78"/>
              </a:rPr>
              <a:t>Some industries may shy away from this situation in light of audits that occur due to being in the social media space so frequently.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6819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2923877"/>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Return on investment</a:t>
            </a:r>
            <a:r>
              <a:rPr lang="en-US" sz="2300" b="1">
                <a:solidFill>
                  <a:srgbClr val="2D3956"/>
                </a:solidFill>
                <a:latin typeface="Tajawal ExtraBold" panose="00000800000000000000" pitchFamily="2" charset="-78"/>
                <a:cs typeface="Tajawal ExtraBold" panose="00000800000000000000" pitchFamily="2" charset="-78"/>
              </a:rPr>
              <a:t>—The benefit the organization gains from being present in the social media space is hard to calculate and very subjective. The risk over reward, therefore, cannot be calculated without proper assurance, which leaves the decision to enter the social media space questionable for some industries.</a:t>
            </a:r>
          </a:p>
          <a:p>
            <a:pPr algn="just"/>
            <a:endParaRPr lang="en-US" sz="2300" b="1">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04260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Phishing</a:t>
            </a:r>
            <a:r>
              <a:rPr lang="en-US" sz="2300" b="1">
                <a:solidFill>
                  <a:srgbClr val="2D3956"/>
                </a:solidFill>
                <a:latin typeface="Tajawal ExtraBold" panose="00000800000000000000" pitchFamily="2" charset="-78"/>
                <a:cs typeface="Tajawal ExtraBold" panose="00000800000000000000" pitchFamily="2" charset="-78"/>
              </a:rPr>
              <a:t>—One of the popular techniques used by criminals is to get unknowing individuals to disclose personal information while posing as a fictitious representative of a legitimate professional or company. This, primarily, is the key driver for collecting personal data for financial gain to individuals or organizations. Due to the lack of awareness about the phishing techniques used by hackers, employees fall victim to email, phone call and website phishing schemes, resulting in exposure to enterprise-level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3314476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a:solidFill>
                  <a:schemeClr val="accent6">
                    <a:lumMod val="75000"/>
                  </a:schemeClr>
                </a:solidFill>
                <a:latin typeface="Tajawal ExtraBold" panose="00000800000000000000" pitchFamily="2" charset="-78"/>
                <a:cs typeface="Tajawal ExtraBold" panose="00000800000000000000" pitchFamily="2" charset="-78"/>
              </a:rPr>
              <a:t>Viruses and malware</a:t>
            </a:r>
            <a:r>
              <a:rPr lang="en-US" sz="2300" b="1">
                <a:solidFill>
                  <a:srgbClr val="2D3956"/>
                </a:solidFill>
                <a:latin typeface="Tajawal ExtraBold" panose="00000800000000000000" pitchFamily="2" charset="-78"/>
                <a:cs typeface="Tajawal ExtraBold" panose="00000800000000000000" pitchFamily="2" charset="-78"/>
              </a:rPr>
              <a:t>—Hackers’ ability to penetrate the organization’s network via unsafe social media websites and accounts opens a new threat vector. On one hand, employees who access social media websites can act as brand ambassadors; on the other hand, their activity may leave an open door for viruses and malware to enter into the network. According to security experts, “A majority of current attacks simply use the social platforms as a delivery mechanism, and have been modeled after the older Koobface malware.”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2654017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6232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322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68414"/>
            <a:ext cx="9782768" cy="4493538"/>
          </a:xfrm>
          <a:prstGeom prst="rect">
            <a:avLst/>
          </a:prstGeom>
          <a:noFill/>
        </p:spPr>
        <p:txBody>
          <a:bodyPr wrap="square" rtlCol="0">
            <a:spAutoFit/>
          </a:bodyPr>
          <a:lstStyle/>
          <a:p>
            <a:pPr marL="285750" indent="-285750">
              <a:buFont typeface="Wingdings" panose="05000000000000000000" pitchFamily="2" charset="2"/>
              <a:buChar char="§"/>
            </a:pPr>
            <a:r>
              <a:rPr lang="en-US" sz="1300">
                <a:effectLst/>
              </a:rPr>
              <a:t>Insignia-communications. (n.d.). </a:t>
            </a:r>
            <a:r>
              <a:rPr lang="en-US" sz="1300" i="1">
                <a:effectLst/>
              </a:rPr>
              <a:t>(PDF) braving the Social Media Crisis - learn how to survive a social media crisis by Insignia Communications</a:t>
            </a:r>
            <a:r>
              <a:rPr lang="en-US" sz="1300">
                <a:effectLst/>
              </a:rPr>
              <a:t>. </a:t>
            </a:r>
            <a:r>
              <a:rPr lang="en-US" sz="1300" err="1">
                <a:effectLst/>
              </a:rPr>
              <a:t>dokumen.tips</a:t>
            </a:r>
            <a:r>
              <a:rPr lang="en-US" sz="1300">
                <a:effectLst/>
              </a:rPr>
              <a:t>. https://dokumen.tips/business/braving-the-social-media-crisis-learn-how-to-survive-a-social-media-crisis-by-insignia-communications.html?page=1 </a:t>
            </a:r>
          </a:p>
          <a:p>
            <a:pPr marL="285750" indent="-285750">
              <a:buFont typeface="Wingdings" panose="05000000000000000000" pitchFamily="2" charset="2"/>
              <a:buChar char="§"/>
            </a:pPr>
            <a:r>
              <a:rPr lang="en-US" sz="1300">
                <a:effectLst/>
              </a:rPr>
              <a:t>Kenan, J. (2023, March 31). </a:t>
            </a:r>
            <a:r>
              <a:rPr lang="en-US" sz="1300" i="1">
                <a:effectLst/>
              </a:rPr>
              <a:t>Social Media Policy: A guide for your organization</a:t>
            </a:r>
            <a:r>
              <a:rPr lang="en-US" sz="1300">
                <a:effectLst/>
              </a:rPr>
              <a:t>. Sprout Social. https://sproutsocial.com/insights/social-media-policy/ </a:t>
            </a:r>
          </a:p>
          <a:p>
            <a:pPr marL="285750" indent="-285750">
              <a:buFont typeface="Wingdings" panose="05000000000000000000" pitchFamily="2" charset="2"/>
              <a:buChar char="§"/>
            </a:pPr>
            <a:r>
              <a:rPr lang="en-US" sz="1300" err="1"/>
              <a:t>Mzyece</a:t>
            </a:r>
            <a:r>
              <a:rPr lang="en-US" sz="1300"/>
              <a:t>, N. (2020). </a:t>
            </a:r>
            <a:r>
              <a:rPr lang="en-US" sz="1300" i="1"/>
              <a:t>An Assessment on the Effects of Social Media on Crisis Management in Telecommunication Companies in Zambia</a:t>
            </a:r>
            <a:r>
              <a:rPr lang="en-US" sz="1300"/>
              <a:t> (Doctoral dissertation, Cavendish University). </a:t>
            </a:r>
            <a:r>
              <a:rPr lang="en-US" sz="130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300" err="1">
                <a:effectLst/>
              </a:rPr>
              <a:t>Capozzi</a:t>
            </a:r>
            <a:r>
              <a:rPr lang="en-US" sz="1300">
                <a:effectLst/>
              </a:rPr>
              <a:t>, L. (2013). </a:t>
            </a:r>
            <a:r>
              <a:rPr lang="en-US" sz="1300" i="1">
                <a:effectLst/>
              </a:rPr>
              <a:t>Crisis management in the age of Social Media</a:t>
            </a:r>
            <a:r>
              <a:rPr lang="en-US" sz="1300">
                <a:effectLst/>
              </a:rPr>
              <a:t>. Business Expert Press. https://core.ac.uk/download/pdf/326763005.pdf</a:t>
            </a:r>
          </a:p>
          <a:p>
            <a:pPr marL="285750" indent="-285750">
              <a:buFont typeface="Wingdings" panose="05000000000000000000" pitchFamily="2" charset="2"/>
              <a:buChar char="§"/>
            </a:pPr>
            <a:r>
              <a:rPr lang="en-US" sz="1300" i="1">
                <a:effectLst/>
              </a:rPr>
              <a:t>Copyright and creative commons are friends</a:t>
            </a:r>
            <a:r>
              <a:rPr lang="en-US" sz="1300">
                <a:effectLst/>
              </a:rPr>
              <a:t>. Creative Commons. (2017, February 28). https://creativecommons.org/get-cc-savvy/copyright-creativecommons-are-friends/ </a:t>
            </a:r>
            <a:endParaRPr lang="en-US" sz="1300">
              <a:effectLst/>
              <a:hlinkClick r:id="rId2"/>
            </a:endParaRPr>
          </a:p>
          <a:p>
            <a:pPr marL="285750" indent="-285750">
              <a:buFont typeface="Wingdings" panose="05000000000000000000" pitchFamily="2" charset="2"/>
              <a:buChar char="§"/>
            </a:pPr>
            <a:r>
              <a:rPr lang="en-US" sz="1300">
                <a:effectLst/>
              </a:rPr>
              <a:t>gene </a:t>
            </a:r>
            <a:r>
              <a:rPr lang="en-US" sz="1300" err="1">
                <a:effectLst/>
              </a:rPr>
              <a:t>BrownJean</a:t>
            </a:r>
            <a:r>
              <a:rPr lang="en-US" sz="1300">
                <a:effectLst/>
              </a:rPr>
              <a:t> Brown is a Registered Psychologist. (n.d.). </a:t>
            </a:r>
            <a:r>
              <a:rPr lang="en-US" sz="1300" i="1">
                <a:effectLst/>
              </a:rPr>
              <a:t>Gene Brown</a:t>
            </a:r>
            <a:r>
              <a:rPr lang="en-US" sz="1300">
                <a:effectLst/>
              </a:rPr>
              <a:t>. Difference Between Similar Terms and Objects. http://www.differencebetween.net/business/difference-between-creative-commons-and-copyright/ </a:t>
            </a:r>
          </a:p>
          <a:p>
            <a:pPr marL="285750" indent="-285750">
              <a:buFont typeface="Wingdings" panose="05000000000000000000" pitchFamily="2" charset="2"/>
              <a:buChar char="§"/>
            </a:pPr>
            <a:r>
              <a:rPr lang="en-US" sz="1300">
                <a:effectLst/>
              </a:rPr>
              <a:t>Newberry, C. (2022, July 19). </a:t>
            </a:r>
            <a:r>
              <a:rPr lang="en-US" sz="1300" i="1">
                <a:effectLst/>
              </a:rPr>
              <a:t>Can I use this photo on social media? understanding image copyright</a:t>
            </a:r>
            <a:r>
              <a:rPr lang="en-US" sz="1300">
                <a:effectLst/>
              </a:rPr>
              <a:t>. Social Media Marketing &amp; Management Dashboard. https://blog.hootsuite.com/understanding-image-copyright/#What_is_image_copyright </a:t>
            </a:r>
            <a:endParaRPr lang="en-US" sz="130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300" i="1">
                <a:effectLst/>
              </a:rPr>
              <a:t>Social Media Rewards and Risk</a:t>
            </a:r>
            <a:r>
              <a:rPr lang="en-US" sz="1300">
                <a:effectLst/>
              </a:rPr>
              <a:t>. ISACA. (n.d.). https://www.isaca.org/resources/isaca-journal/issues/2017/volume-4/social-media-rewards-and-risk </a:t>
            </a:r>
          </a:p>
          <a:p>
            <a:pPr marL="285750" indent="-285750">
              <a:buFont typeface="Wingdings" panose="05000000000000000000" pitchFamily="2" charset="2"/>
              <a:buChar char="§"/>
            </a:pPr>
            <a:r>
              <a:rPr lang="en-US" sz="1300" err="1">
                <a:effectLst/>
              </a:rPr>
              <a:t>MacCarthy</a:t>
            </a:r>
            <a:r>
              <a:rPr lang="en-US" sz="1300">
                <a:effectLst/>
              </a:rPr>
              <a:t>, M. (2022, November 4). </a:t>
            </a:r>
            <a:r>
              <a:rPr lang="en-US" sz="1300" i="1">
                <a:effectLst/>
              </a:rPr>
              <a:t>Transparency is essential for effective social media regulation</a:t>
            </a:r>
            <a:r>
              <a:rPr lang="en-US" sz="1300">
                <a:effectLst/>
              </a:rPr>
              <a:t>. Brookings. https://www.brookings.edu/blog/techtank/2022/11/01/transparency-is-essential-for-effective-social-media-regulation/ </a:t>
            </a:r>
          </a:p>
          <a:p>
            <a:pPr marL="285750" indent="-285750">
              <a:buFont typeface="Wingdings" panose="05000000000000000000" pitchFamily="2" charset="2"/>
              <a:buChar char="§"/>
            </a:pPr>
            <a:r>
              <a:rPr lang="en-US" sz="1300" i="1">
                <a:effectLst/>
              </a:rPr>
              <a:t>#brandsgetreal: Social Media &amp; The Evolution of Transparency</a:t>
            </a:r>
            <a:r>
              <a:rPr lang="en-US" sz="1300">
                <a:effectLst/>
              </a:rPr>
              <a:t>. Sprout Social. (2023, February 6). https://sproutsocial.com/insights/data/social-media-transparency/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26F06A6-51B1-F67D-04E7-941481767776}"/>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D7EEA22-53A0-F488-8849-1B5CEB400A8E}"/>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16806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2237</TotalTime>
  <Words>3416</Words>
  <Application>Microsoft Office PowerPoint</Application>
  <PresentationFormat>Widescreen</PresentationFormat>
  <Paragraphs>241</Paragraphs>
  <Slides>40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42</cp:revision>
  <dcterms:created xsi:type="dcterms:W3CDTF">2023-04-29T09:08:23Z</dcterms:created>
  <dcterms:modified xsi:type="dcterms:W3CDTF">2023-05-31T22:20:36Z</dcterms:modified>
</cp:coreProperties>
</file>