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480" r:id="rId5"/>
    <p:sldId id="303" r:id="rId6"/>
    <p:sldId id="313" r:id="rId7"/>
    <p:sldId id="276" r:id="rId8"/>
    <p:sldId id="519" r:id="rId9"/>
    <p:sldId id="481" r:id="rId10"/>
    <p:sldId id="482" r:id="rId11"/>
    <p:sldId id="483" r:id="rId12"/>
    <p:sldId id="484" r:id="rId13"/>
    <p:sldId id="485" r:id="rId14"/>
    <p:sldId id="486" r:id="rId15"/>
    <p:sldId id="521" r:id="rId16"/>
    <p:sldId id="520" r:id="rId17"/>
    <p:sldId id="489" r:id="rId18"/>
    <p:sldId id="488" r:id="rId19"/>
    <p:sldId id="522" r:id="rId20"/>
    <p:sldId id="518" r:id="rId21"/>
    <p:sldId id="523" r:id="rId22"/>
    <p:sldId id="524"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19"/>
            <p14:sldId id="481"/>
            <p14:sldId id="482"/>
            <p14:sldId id="483"/>
            <p14:sldId id="484"/>
            <p14:sldId id="485"/>
            <p14:sldId id="486"/>
            <p14:sldId id="521"/>
            <p14:sldId id="520"/>
            <p14:sldId id="489"/>
            <p14:sldId id="488"/>
            <p14:sldId id="522"/>
            <p14:sldId id="518"/>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1"/>
    <a:srgbClr val="000000"/>
    <a:srgbClr val="203E5F"/>
    <a:srgbClr val="FAC748"/>
    <a:srgbClr val="FFD200"/>
    <a:srgbClr val="00AEEF"/>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05"/>
    <p:restoredTop sz="93743" autoAdjust="0"/>
  </p:normalViewPr>
  <p:slideViewPr>
    <p:cSldViewPr snapToGrid="0">
      <p:cViewPr varScale="1">
        <p:scale>
          <a:sx n="132" d="100"/>
          <a:sy n="132" d="100"/>
        </p:scale>
        <p:origin x="184" y="3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6.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5024132"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التصوير الصحفي الرقمي</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التعريفية</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34915" y="3079465"/>
            <a:ext cx="6224782" cy="1077218"/>
          </a:xfrm>
          <a:prstGeom prst="rect">
            <a:avLst/>
          </a:prstGeom>
          <a:noFill/>
        </p:spPr>
        <p:txBody>
          <a:bodyPr wrap="none" rtlCol="0">
            <a:spAutoFit/>
          </a:bodyPr>
          <a:lstStyle/>
          <a:p>
            <a:pPr algn="r" rtl="1"/>
            <a:r>
              <a:rPr lang="ar-SA" sz="3200" b="1" dirty="0">
                <a:solidFill>
                  <a:srgbClr val="00B0F0"/>
                </a:solidFill>
                <a:latin typeface="Alexandria" charset="0"/>
                <a:cs typeface="Alexandria" charset="0"/>
              </a:rPr>
              <a:t>التوصيف العام الخاص </a:t>
            </a:r>
          </a:p>
          <a:p>
            <a:pPr algn="r" rtl="1"/>
            <a:r>
              <a:rPr lang="ar-SA" sz="3200" b="1" dirty="0">
                <a:solidFill>
                  <a:srgbClr val="00B0F0"/>
                </a:solidFill>
                <a:latin typeface="Alexandria" charset="0"/>
                <a:cs typeface="Alexandria" charset="0"/>
              </a:rPr>
              <a:t>بمقرر التصوير الصحفي الرقمي</a:t>
            </a:r>
            <a:endParaRPr lang="en-US" sz="3200" b="1" dirty="0">
              <a:solidFill>
                <a:srgbClr val="00B0F0"/>
              </a:solidFill>
              <a:latin typeface="Alexandria" charset="0"/>
              <a:cs typeface="Alexandria" charset="0"/>
            </a:endParaRPr>
          </a:p>
        </p:txBody>
      </p:sp>
      <p:sp>
        <p:nvSpPr>
          <p:cNvPr id="10" name="Rectangle: Rounded Corners 9"/>
          <p:cNvSpPr/>
          <p:nvPr/>
        </p:nvSpPr>
        <p:spPr>
          <a:xfrm>
            <a:off x="7248338" y="45243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التعريفية</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0187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محتويات المحاضرة التعريفية</a:t>
            </a:r>
            <a:endParaRPr lang="en-US" sz="2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7685383" cy="3800912"/>
          </a:xfrm>
          <a:prstGeom prst="rect">
            <a:avLst/>
          </a:prstGeom>
          <a:noFill/>
        </p:spPr>
        <p:txBody>
          <a:bodyPr wrap="square" rtlCol="0">
            <a:spAutoFit/>
          </a:bodyPr>
          <a:lstStyle/>
          <a:p>
            <a:pPr marL="285750" indent="-285750" algn="r" rtl="1">
              <a:lnSpc>
                <a:spcPts val="2700"/>
              </a:lnSpc>
              <a:spcBef>
                <a:spcPts val="600"/>
              </a:spcBef>
              <a:buFont typeface="Wingdings" pitchFamily="2" charset="2"/>
              <a:buChar char="§"/>
            </a:pPr>
            <a:r>
              <a:rPr lang="ar-SA" sz="2000" dirty="0">
                <a:latin typeface="Alexandria" charset="0"/>
                <a:cs typeface="Alexandria" charset="0"/>
              </a:rPr>
              <a:t>تمهيد </a:t>
            </a:r>
          </a:p>
          <a:p>
            <a:pPr marL="285750" indent="-285750" algn="r" rtl="1">
              <a:lnSpc>
                <a:spcPts val="2700"/>
              </a:lnSpc>
              <a:spcBef>
                <a:spcPts val="600"/>
              </a:spcBef>
              <a:buFont typeface="Wingdings" pitchFamily="2" charset="2"/>
              <a:buChar char="§"/>
            </a:pPr>
            <a:r>
              <a:rPr lang="ar-SA" sz="2000" dirty="0">
                <a:latin typeface="Alexandria" charset="0"/>
                <a:cs typeface="Alexandria" charset="0"/>
              </a:rPr>
              <a:t>وصف مختصر المقرر.</a:t>
            </a:r>
          </a:p>
          <a:p>
            <a:pPr marL="285750" indent="-285750" algn="r" rtl="1">
              <a:lnSpc>
                <a:spcPts val="2700"/>
              </a:lnSpc>
              <a:spcBef>
                <a:spcPts val="600"/>
              </a:spcBef>
              <a:buFont typeface="Wingdings" pitchFamily="2" charset="2"/>
              <a:buChar char="§"/>
            </a:pPr>
            <a:r>
              <a:rPr lang="ar-SA" sz="2000" dirty="0">
                <a:latin typeface="Alexandria" charset="0"/>
                <a:cs typeface="Alexandria" charset="0"/>
              </a:rPr>
              <a:t>أهداف المقرر.</a:t>
            </a:r>
          </a:p>
          <a:p>
            <a:pPr marL="285750" indent="-285750" algn="r" rtl="1">
              <a:lnSpc>
                <a:spcPts val="2700"/>
              </a:lnSpc>
              <a:spcBef>
                <a:spcPts val="600"/>
              </a:spcBef>
              <a:buFont typeface="Wingdings" pitchFamily="2" charset="2"/>
              <a:buChar char="§"/>
            </a:pPr>
            <a:r>
              <a:rPr lang="ar-SA" sz="2000" dirty="0">
                <a:latin typeface="Alexandria" charset="0"/>
                <a:cs typeface="Alexandria" charset="0"/>
              </a:rPr>
              <a:t>مخرجات المقرر.</a:t>
            </a:r>
          </a:p>
          <a:p>
            <a:pPr marL="285750" indent="-285750" algn="r" rtl="1">
              <a:lnSpc>
                <a:spcPts val="2700"/>
              </a:lnSpc>
              <a:spcBef>
                <a:spcPts val="600"/>
              </a:spcBef>
              <a:buFont typeface="Wingdings" pitchFamily="2" charset="2"/>
              <a:buChar char="§"/>
            </a:pPr>
            <a:r>
              <a:rPr lang="ar-SA" sz="2000" dirty="0">
                <a:latin typeface="Alexandria" charset="0"/>
                <a:cs typeface="Alexandria" charset="0"/>
              </a:rPr>
              <a:t>موضوعات المقرر.</a:t>
            </a:r>
          </a:p>
          <a:p>
            <a:pPr marL="285750" indent="-285750" algn="r" rtl="1">
              <a:lnSpc>
                <a:spcPts val="2700"/>
              </a:lnSpc>
              <a:spcBef>
                <a:spcPts val="600"/>
              </a:spcBef>
              <a:buFont typeface="Wingdings" pitchFamily="2" charset="2"/>
              <a:buChar char="§"/>
            </a:pPr>
            <a:r>
              <a:rPr lang="ar-SA" sz="2000" dirty="0">
                <a:latin typeface="Alexandria" charset="0"/>
                <a:cs typeface="Alexandria" charset="0"/>
              </a:rPr>
              <a:t>أساليب التعليم والتعلم</a:t>
            </a:r>
          </a:p>
          <a:p>
            <a:pPr marL="285750" indent="-285750" algn="r" rtl="1">
              <a:lnSpc>
                <a:spcPts val="2700"/>
              </a:lnSpc>
              <a:spcBef>
                <a:spcPts val="600"/>
              </a:spcBef>
              <a:buFont typeface="Wingdings" pitchFamily="2" charset="2"/>
              <a:buChar char="§"/>
            </a:pPr>
            <a:r>
              <a:rPr lang="ar-SA" sz="2000" dirty="0">
                <a:latin typeface="Alexandria" charset="0"/>
                <a:cs typeface="Alexandria" charset="0"/>
              </a:rPr>
              <a:t>أساليب التقييم</a:t>
            </a:r>
          </a:p>
          <a:p>
            <a:pPr marL="285750" indent="-285750" algn="r" rtl="1">
              <a:lnSpc>
                <a:spcPts val="2700"/>
              </a:lnSpc>
              <a:spcBef>
                <a:spcPts val="600"/>
              </a:spcBef>
              <a:buFont typeface="Wingdings" pitchFamily="2" charset="2"/>
              <a:buChar char="§"/>
            </a:pPr>
            <a:r>
              <a:rPr lang="ar-SA" sz="2000" dirty="0">
                <a:latin typeface="Alexandria" charset="0"/>
                <a:cs typeface="Alexandria" charset="0"/>
              </a:rPr>
              <a:t>أساليب دعم الطالب بالمقرر.</a:t>
            </a:r>
          </a:p>
          <a:p>
            <a:pPr marL="285750" indent="-285750" algn="r" rtl="1">
              <a:lnSpc>
                <a:spcPts val="2700"/>
              </a:lnSpc>
              <a:spcBef>
                <a:spcPts val="600"/>
              </a:spcBef>
              <a:buFont typeface="Wingdings" pitchFamily="2" charset="2"/>
              <a:buChar char="§"/>
            </a:pPr>
            <a:r>
              <a:rPr lang="ar-SA" sz="2000" dirty="0">
                <a:latin typeface="Alexandria" charset="0"/>
                <a:cs typeface="Alexandria" charset="0"/>
              </a:rPr>
              <a:t>مصادر ومراجع المقرر</a:t>
            </a:r>
            <a:endParaRPr lang="en-US" sz="20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أستاذ المقرر</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4706309" y="1826723"/>
            <a:ext cx="6543383" cy="3908762"/>
          </a:xfrm>
          <a:prstGeom prst="rect">
            <a:avLst/>
          </a:prstGeom>
          <a:noFill/>
        </p:spPr>
        <p:txBody>
          <a:bodyPr wrap="square" rtlCol="0">
            <a:spAutoFit/>
          </a:bodyPr>
          <a:lstStyle/>
          <a:p>
            <a:pPr algn="just" rtl="1">
              <a:spcBef>
                <a:spcPts val="600"/>
              </a:spcBef>
            </a:pPr>
            <a:r>
              <a:rPr lang="ar-SA" sz="1600" b="1" dirty="0">
                <a:latin typeface="Alexandria" charset="0"/>
                <a:cs typeface="Alexandria" charset="0"/>
              </a:rPr>
              <a:t>د. حسين خليفه</a:t>
            </a:r>
          </a:p>
          <a:p>
            <a:pPr marL="285750" indent="-285750" algn="just" rtl="1">
              <a:spcBef>
                <a:spcPts val="600"/>
              </a:spcBef>
              <a:buFont typeface="Wingdings" pitchFamily="2" charset="2"/>
              <a:buChar char="§"/>
            </a:pPr>
            <a:r>
              <a:rPr lang="ar-SA" sz="1600" dirty="0">
                <a:latin typeface="Alexandria" charset="0"/>
                <a:cs typeface="Alexandria" charset="0"/>
              </a:rPr>
              <a:t>دكتوراه الإعلام من جامعة القاهرة.</a:t>
            </a:r>
          </a:p>
          <a:p>
            <a:pPr marL="285750" indent="-285750" algn="just" rtl="1">
              <a:spcBef>
                <a:spcPts val="600"/>
              </a:spcBef>
              <a:buFont typeface="Wingdings" pitchFamily="2" charset="2"/>
              <a:buChar char="§"/>
            </a:pPr>
            <a:r>
              <a:rPr lang="ar-SA" sz="1600" dirty="0">
                <a:latin typeface="Alexandria" charset="0"/>
                <a:cs typeface="Alexandria" charset="0"/>
              </a:rPr>
              <a:t>زمالة التعليم العالي من بريطانيا.</a:t>
            </a:r>
          </a:p>
          <a:p>
            <a:pPr marL="285750" indent="-285750" algn="just" rtl="1">
              <a:spcBef>
                <a:spcPts val="600"/>
              </a:spcBef>
              <a:buFont typeface="Wingdings" pitchFamily="2" charset="2"/>
              <a:buChar char="§"/>
            </a:pPr>
            <a:r>
              <a:rPr lang="ar-SA" sz="1600" dirty="0">
                <a:latin typeface="Alexandria" charset="0"/>
                <a:cs typeface="Alexandria" charset="0"/>
              </a:rPr>
              <a:t>التدريس سابقا بجامعات القاهرة، السلطان قابوس، الخليجية، وحاليا بجامعة </a:t>
            </a:r>
            <a:r>
              <a:rPr lang="ar-SA" sz="1600" dirty="0" err="1">
                <a:latin typeface="Alexandria" charset="0"/>
                <a:cs typeface="Alexandria" charset="0"/>
              </a:rPr>
              <a:t>ميدأوشن</a:t>
            </a:r>
            <a:r>
              <a:rPr lang="ar-SA" sz="1600" dirty="0">
                <a:latin typeface="Alexandria" charset="0"/>
                <a:cs typeface="Alexandria" charset="0"/>
              </a:rPr>
              <a:t>- كلية الإعلام والتسويق.</a:t>
            </a:r>
          </a:p>
          <a:p>
            <a:pPr marL="285750" indent="-285750" algn="just" rtl="1">
              <a:spcBef>
                <a:spcPts val="600"/>
              </a:spcBef>
              <a:buFont typeface="Wingdings" pitchFamily="2" charset="2"/>
              <a:buChar char="§"/>
            </a:pPr>
            <a:r>
              <a:rPr lang="ar-SA" sz="1600" dirty="0">
                <a:latin typeface="Alexandria" charset="0"/>
                <a:cs typeface="Alexandria" charset="0"/>
              </a:rPr>
              <a:t>سكرتير تحرير المجلة العلمية لبحوث الإذاعة والتليفزيون بجامعة القاهرة.</a:t>
            </a:r>
          </a:p>
          <a:p>
            <a:pPr marL="285750" indent="-285750" algn="just" rtl="1">
              <a:spcBef>
                <a:spcPts val="600"/>
              </a:spcBef>
              <a:buFont typeface="Wingdings" pitchFamily="2" charset="2"/>
              <a:buChar char="§"/>
            </a:pPr>
            <a:r>
              <a:rPr lang="ar-SA" sz="1600" dirty="0">
                <a:latin typeface="Alexandria" charset="0"/>
                <a:cs typeface="Alexandria" charset="0"/>
              </a:rPr>
              <a:t>عضو الهيئة الاستشارية الدولية لمجلة (</a:t>
            </a:r>
            <a:r>
              <a:rPr lang="en-US" sz="1600" dirty="0" err="1">
                <a:latin typeface="Alexandria" charset="0"/>
                <a:cs typeface="Alexandria" charset="0"/>
              </a:rPr>
              <a:t>iRASD</a:t>
            </a:r>
            <a:r>
              <a:rPr lang="ar-SA" sz="1600" dirty="0">
                <a:latin typeface="Alexandria" charset="0"/>
                <a:cs typeface="Alexandria" charset="0"/>
              </a:rPr>
              <a:t>).</a:t>
            </a:r>
          </a:p>
          <a:p>
            <a:pPr marL="285750" indent="-285750" algn="just" rtl="1">
              <a:spcBef>
                <a:spcPts val="600"/>
              </a:spcBef>
              <a:buFont typeface="Wingdings" pitchFamily="2" charset="2"/>
              <a:buChar char="§"/>
            </a:pPr>
            <a:r>
              <a:rPr lang="ar-SA" sz="1600" dirty="0">
                <a:latin typeface="Alexandria" charset="0"/>
                <a:cs typeface="Alexandria" charset="0"/>
              </a:rPr>
              <a:t>سابقا، مساعد رئيس التحرير للمجلة الدولية للاتصال والإعلام بالجامعة الخليجية.</a:t>
            </a:r>
          </a:p>
          <a:p>
            <a:pPr marL="285750" indent="-285750" algn="just" rtl="1">
              <a:spcBef>
                <a:spcPts val="600"/>
              </a:spcBef>
              <a:buFont typeface="Wingdings" pitchFamily="2" charset="2"/>
              <a:buChar char="§"/>
            </a:pPr>
            <a:r>
              <a:rPr lang="ar-SA" sz="1600" dirty="0">
                <a:latin typeface="Alexandria" charset="0"/>
                <a:cs typeface="Alexandria" charset="0"/>
              </a:rPr>
              <a:t>عضو جمعية الصحفيين البحرينية، الاتحاد العام للصحفيين العرب، اتحاد الصحفيين الدولي. </a:t>
            </a:r>
          </a:p>
          <a:p>
            <a:pPr marL="285750" indent="-285750" algn="just" rtl="1">
              <a:spcBef>
                <a:spcPts val="600"/>
              </a:spcBef>
              <a:buFont typeface="Wingdings" pitchFamily="2" charset="2"/>
              <a:buChar char="§"/>
            </a:pPr>
            <a:r>
              <a:rPr lang="ar-SA" sz="1600" dirty="0">
                <a:latin typeface="Alexandria" charset="0"/>
                <a:cs typeface="Alexandria" charset="0"/>
              </a:rPr>
              <a:t>كاتب صحفي ومراسل تليفزيوني.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person in a suit smiling&#10;&#10;Description automatically generated">
            <a:extLst>
              <a:ext uri="{FF2B5EF4-FFF2-40B4-BE49-F238E27FC236}">
                <a16:creationId xmlns:a16="http://schemas.microsoft.com/office/drawing/2014/main" id="{77EA81CB-09DA-2D9A-3832-98920B2E00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254" y="2130822"/>
            <a:ext cx="3864969" cy="3864969"/>
          </a:xfrm>
          <a:prstGeom prst="rect">
            <a:avLst/>
          </a:prstGeom>
          <a:ln>
            <a:solidFill>
              <a:schemeClr val="accent2"/>
            </a:solidFill>
          </a:ln>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نشاط: عصف ذهني</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00</a:t>
            </a:r>
          </a:p>
        </p:txBody>
      </p:sp>
      <p:sp>
        <p:nvSpPr>
          <p:cNvPr id="48" name="TextBox 47"/>
          <p:cNvSpPr txBox="1"/>
          <p:nvPr/>
        </p:nvSpPr>
        <p:spPr>
          <a:xfrm>
            <a:off x="5397043" y="2420321"/>
            <a:ext cx="5677814" cy="2923877"/>
          </a:xfrm>
          <a:prstGeom prst="rect">
            <a:avLst/>
          </a:prstGeom>
          <a:noFill/>
        </p:spPr>
        <p:txBody>
          <a:bodyPr wrap="square" rtlCol="0">
            <a:spAutoFit/>
          </a:bodyPr>
          <a:lstStyle/>
          <a:p>
            <a:pPr algn="just" rtl="1">
              <a:spcBef>
                <a:spcPts val="1200"/>
              </a:spcBef>
            </a:pPr>
            <a:r>
              <a:rPr lang="ar-SA" b="1" dirty="0">
                <a:solidFill>
                  <a:srgbClr val="F58221"/>
                </a:solidFill>
                <a:latin typeface="Alexandria" charset="0"/>
                <a:cs typeface="Alexandria" charset="0"/>
              </a:rPr>
              <a:t>ماذا تتوقع أن تدرس في مقرر التصوير الصحفي الرقمي؟</a:t>
            </a:r>
          </a:p>
          <a:p>
            <a:pPr algn="just" rtl="1">
              <a:spcBef>
                <a:spcPts val="1200"/>
              </a:spcBef>
            </a:pPr>
            <a:endParaRPr lang="en-US" b="1" dirty="0">
              <a:latin typeface="Alexandria" charset="0"/>
              <a:cs typeface="Alexandria" charset="0"/>
            </a:endParaRPr>
          </a:p>
          <a:p>
            <a:pPr algn="just" rtl="1">
              <a:spcBef>
                <a:spcPts val="1200"/>
              </a:spcBef>
            </a:pPr>
            <a:r>
              <a:rPr lang="ar-SA" dirty="0">
                <a:latin typeface="Alexandria" charset="0"/>
                <a:cs typeface="Alexandria" charset="0"/>
              </a:rPr>
              <a:t>اكتب قائمة بالموضوعات التي تتوقع أن تدرسها في هذا المقرر؟</a:t>
            </a:r>
          </a:p>
          <a:p>
            <a:pPr algn="just" rtl="1">
              <a:spcBef>
                <a:spcPts val="1200"/>
              </a:spcBef>
            </a:pPr>
            <a:endParaRPr lang="en-US" dirty="0">
              <a:latin typeface="Alexandria" charset="0"/>
              <a:cs typeface="Alexandria" charset="0"/>
            </a:endParaRPr>
          </a:p>
          <a:p>
            <a:pPr algn="just" rtl="1">
              <a:spcBef>
                <a:spcPts val="1200"/>
              </a:spcBef>
            </a:pPr>
            <a:r>
              <a:rPr lang="ar-SA" dirty="0">
                <a:latin typeface="Alexandria" charset="0"/>
                <a:cs typeface="Alexandria" charset="0"/>
              </a:rPr>
              <a:t>سيتم مناقشة تلك التوقعات في اللقاء التفاعلي "حلقة النقاش الخاصة بالمحاضرة الأولي".</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14 Tips to Improve Your Brainstorming Sessions - MIND">
            <a:extLst>
              <a:ext uri="{FF2B5EF4-FFF2-40B4-BE49-F238E27FC236}">
                <a16:creationId xmlns:a16="http://schemas.microsoft.com/office/drawing/2014/main" id="{3197DA44-04B2-C84C-3187-1206459E37A6}"/>
              </a:ext>
            </a:extLst>
          </p:cNvPr>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762000" y="2420321"/>
            <a:ext cx="4279900" cy="2987437"/>
          </a:xfrm>
          <a:prstGeom prst="rect">
            <a:avLst/>
          </a:prstGeom>
          <a:noFill/>
          <a:ln>
            <a:solidFill>
              <a:srgbClr val="203E5F"/>
            </a:solidFill>
          </a:ln>
          <a:extLst>
            <a:ext uri="{909E8E84-426E-40DD-AFC4-6F175D3DCCD1}">
              <a14:hiddenFill xmlns:a14="http://schemas.microsoft.com/office/drawing/2010/main">
                <a:solidFill>
                  <a:srgbClr val="FFFFFF"/>
                </a:solidFill>
              </a14:hiddenFill>
            </a:ext>
          </a:extLst>
        </p:spPr>
      </p:pic>
      <p:pic>
        <p:nvPicPr>
          <p:cNvPr id="2" name="Picture 2" descr="1 / استراتيجية العصف الذهني | nojoud19's Blog">
            <a:extLst>
              <a:ext uri="{FF2B5EF4-FFF2-40B4-BE49-F238E27FC236}">
                <a16:creationId xmlns:a16="http://schemas.microsoft.com/office/drawing/2014/main" id="{F8E68490-9923-3B46-171A-A2270B0DE2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249413"/>
            <a:ext cx="4279900" cy="3589518"/>
          </a:xfrm>
          <a:prstGeom prst="rect">
            <a:avLst/>
          </a:prstGeom>
          <a:noFill/>
          <a:ln>
            <a:solidFill>
              <a:srgbClr val="002060"/>
            </a:solidFill>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1670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التوصيف العام للمقرر</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779794" y="2129274"/>
            <a:ext cx="10487692" cy="3644011"/>
          </a:xfrm>
          <a:prstGeom prst="rect">
            <a:avLst/>
          </a:prstGeom>
          <a:noFill/>
        </p:spPr>
        <p:txBody>
          <a:bodyPr wrap="square" rtlCol="0">
            <a:spAutoFit/>
          </a:bodyPr>
          <a:lstStyle/>
          <a:p>
            <a:pPr algn="just" rtl="1">
              <a:lnSpc>
                <a:spcPts val="2800"/>
              </a:lnSpc>
            </a:pPr>
            <a:r>
              <a:rPr lang="ar-SA" sz="1600" dirty="0">
                <a:latin typeface="Alexandria" charset="0"/>
                <a:cs typeface="Alexandria" charset="0"/>
              </a:rPr>
              <a:t>يتناول المقرر المفاهيم النظرية والتطبيقية المتخصصة في مجال التصوير الصحفي الرقمي، والتعريف التفصيلي بالصورة الصحفية ونشأتها وأهميتها وعناصرها، كما يستعرض المقرر العناصر المرتبطة بالتصوير الرقمي مثل مثلث التعريض الضوئي، عمق الميدان، والبعد البؤري، وكذلك يُقدم المقرر شرحا مفصلا لأنواع العدسات التي يتم استخدامها في التصوير الصحفي الرقمي (البرايم، الزووم)، وأيضا المدي الديناميكي في التصوير والتدرج الضوئي، وأساليب ضبط التركيز في التصوير الصحفي الرقمي، مرورا بخصائص الضوء وأنواعه في التصوير، كما يشرح المقرر الأنواع المختلفة للتصوير الصحفي الرقمي ومنها تصوير البورتريه، تصوير المناظر الطبيعية والليلية والأبنية المعمارية، تصوير الحياة البرية/ </a:t>
            </a:r>
            <a:r>
              <a:rPr lang="ar-SA" sz="1600" dirty="0" err="1">
                <a:latin typeface="Alexandria" charset="0"/>
                <a:cs typeface="Alexandria" charset="0"/>
              </a:rPr>
              <a:t>الحيونات</a:t>
            </a:r>
            <a:r>
              <a:rPr lang="ar-SA" sz="1600" dirty="0">
                <a:latin typeface="Alexandria" charset="0"/>
                <a:cs typeface="Alexandria" charset="0"/>
              </a:rPr>
              <a:t>، التصوير الرياضي، تصوير الأزهار </a:t>
            </a:r>
            <a:r>
              <a:rPr lang="ar-SA" sz="1600" dirty="0" err="1">
                <a:latin typeface="Alexandria" charset="0"/>
                <a:cs typeface="Alexandria" charset="0"/>
              </a:rPr>
              <a:t>والورورد</a:t>
            </a:r>
            <a:r>
              <a:rPr lang="ar-SA" sz="1600" dirty="0">
                <a:latin typeface="Alexandria" charset="0"/>
                <a:cs typeface="Alexandria" charset="0"/>
              </a:rPr>
              <a:t>، تصوير حياة الشارع، وكذلك المبادئ الأخلاقية في التصوير الصحفي الرقمي، بالإضافة إلي ذلك يتناول المقرر استخدامات الذكاء الاصطناعي في إنتاج الصور الصحفية الرقمية، وطرق التحقق من الصور الصحفية الزائفة،  كما يعمد المقرر إلى تمكين الطلبة من ممارسة تطبيقات عملية في كافة مراحل إنتاج الصورة الصحفية الرقمية بصورة احترافية وباستخدام المعدات والمهارات المتخصصة.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أهداف المقرر</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3302000" y="2141974"/>
            <a:ext cx="7965486" cy="3816429"/>
          </a:xfrm>
          <a:prstGeom prst="rect">
            <a:avLst/>
          </a:prstGeom>
          <a:noFill/>
        </p:spPr>
        <p:txBody>
          <a:bodyPr wrap="square" rtlCol="0">
            <a:spAutoFit/>
          </a:bodyPr>
          <a:lstStyle/>
          <a:p>
            <a:pPr marL="457200" indent="-457200" algn="just" rtl="1">
              <a:spcBef>
                <a:spcPts val="1200"/>
              </a:spcBef>
              <a:buFont typeface="+mj-lt"/>
              <a:buAutoNum type="arabicPeriod"/>
            </a:pPr>
            <a:r>
              <a:rPr lang="ar-SA" sz="1600" dirty="0">
                <a:latin typeface="Alexandria" charset="0"/>
                <a:cs typeface="Alexandria" charset="0"/>
              </a:rPr>
              <a:t>تزويد الطلبة بالمعرفة المتخصصة النظرية والتطبيقية عن التصوير الصحفي الرقمي.</a:t>
            </a:r>
          </a:p>
          <a:p>
            <a:pPr marL="457200" indent="-457200" algn="just" rtl="1">
              <a:spcBef>
                <a:spcPts val="1200"/>
              </a:spcBef>
              <a:buFont typeface="+mj-lt"/>
              <a:buAutoNum type="arabicPeriod"/>
            </a:pPr>
            <a:r>
              <a:rPr lang="ar-SA" sz="1600" dirty="0">
                <a:latin typeface="Alexandria" charset="0"/>
                <a:cs typeface="Alexandria" charset="0"/>
              </a:rPr>
              <a:t>تَمييز الطلبة بين الأنواع المختلفة للتصوير الصحفي الرقمي والمعدات اللازمة لكل نوعية.</a:t>
            </a:r>
          </a:p>
          <a:p>
            <a:pPr marL="457200" indent="-457200" algn="just" rtl="1">
              <a:spcBef>
                <a:spcPts val="1200"/>
              </a:spcBef>
              <a:buFont typeface="+mj-lt"/>
              <a:buAutoNum type="arabicPeriod"/>
            </a:pPr>
            <a:r>
              <a:rPr lang="ar-SA" sz="1600" dirty="0">
                <a:latin typeface="Alexandria" charset="0"/>
                <a:cs typeface="Alexandria" charset="0"/>
              </a:rPr>
              <a:t>تمكين الطلبة من استخدام المهارات المتخصصة في إجراء تطبيقات عملية في كافة مراحل التصوير الصحفي الرقمي.</a:t>
            </a:r>
          </a:p>
          <a:p>
            <a:pPr marL="457200" indent="-457200" algn="just" rtl="1">
              <a:spcBef>
                <a:spcPts val="1200"/>
              </a:spcBef>
              <a:buFont typeface="+mj-lt"/>
              <a:buAutoNum type="arabicPeriod"/>
            </a:pPr>
            <a:r>
              <a:rPr lang="ar-SA" sz="1600" dirty="0">
                <a:latin typeface="Alexandria" charset="0"/>
                <a:cs typeface="Alexandria" charset="0"/>
              </a:rPr>
              <a:t>تمكين الطلبة من استخدام تطبيقات الذكاء الاصطناعي في إنتاج الصور الصحفية الرقمية.</a:t>
            </a:r>
          </a:p>
          <a:p>
            <a:pPr marL="457200" indent="-457200" algn="just" rtl="1">
              <a:spcBef>
                <a:spcPts val="1200"/>
              </a:spcBef>
              <a:buFont typeface="+mj-lt"/>
              <a:buAutoNum type="arabicPeriod"/>
            </a:pPr>
            <a:r>
              <a:rPr lang="ar-SA" sz="1600" dirty="0">
                <a:latin typeface="Alexandria" charset="0"/>
                <a:cs typeface="Alexandria" charset="0"/>
              </a:rPr>
              <a:t>تدريب الطلبة على إنتاج صور صحفية رقمية بأحدث الكاميرات ووفق أفكار وموضوعات مبتكرة.</a:t>
            </a:r>
          </a:p>
          <a:p>
            <a:pPr marL="457200" indent="-457200" algn="just" rtl="1">
              <a:spcBef>
                <a:spcPts val="1200"/>
              </a:spcBef>
              <a:buFont typeface="+mj-lt"/>
              <a:buAutoNum type="arabicPeriod"/>
            </a:pPr>
            <a:r>
              <a:rPr lang="ar-SA" sz="1600" dirty="0">
                <a:latin typeface="Alexandria" charset="0"/>
                <a:cs typeface="Alexandria" charset="0"/>
              </a:rPr>
              <a:t>تدريب الطلبة على إنتاج صور صحفية رقمية ملتزمين بالمبادئ الأخلاقية للعمل الإعلامي.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descr="A person standing on a rock holding a target&#10;&#10;Description automatically generated">
            <a:extLst>
              <a:ext uri="{FF2B5EF4-FFF2-40B4-BE49-F238E27FC236}">
                <a16:creationId xmlns:a16="http://schemas.microsoft.com/office/drawing/2014/main" id="{3DCBB969-BDF9-995B-7672-AB6F25A09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300" y="2456618"/>
            <a:ext cx="2540000" cy="2908300"/>
          </a:xfrm>
          <a:prstGeom prst="rect">
            <a:avLst/>
          </a:prstGeom>
        </p:spPr>
      </p:pic>
    </p:spTree>
    <p:extLst>
      <p:ext uri="{BB962C8B-B14F-4D97-AF65-F5344CB8AC3E}">
        <p14:creationId xmlns:p14="http://schemas.microsoft.com/office/powerpoint/2010/main" val="2234651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9163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مخرجات التعلم المستهدفة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3289300" y="2141974"/>
            <a:ext cx="7978186" cy="3754874"/>
          </a:xfrm>
          <a:prstGeom prst="rect">
            <a:avLst/>
          </a:prstGeom>
          <a:noFill/>
        </p:spPr>
        <p:txBody>
          <a:bodyPr wrap="square" rtlCol="0">
            <a:spAutoFit/>
          </a:bodyPr>
          <a:lstStyle/>
          <a:p>
            <a:pPr marL="457200" indent="-457200" algn="just" rtl="1">
              <a:spcBef>
                <a:spcPts val="1200"/>
              </a:spcBef>
              <a:buFont typeface="+mj-lt"/>
              <a:buAutoNum type="arabicPeriod"/>
            </a:pPr>
            <a:r>
              <a:rPr lang="ar-SA" dirty="0">
                <a:latin typeface="Alexandria" charset="0"/>
                <a:cs typeface="Alexandria" charset="0"/>
              </a:rPr>
              <a:t>يُظهر المعرفة المتخصصة بالمفاهيم الجوهرية المرتبطة بالتصوير الصحفي الرقمي. (معرفي)</a:t>
            </a:r>
          </a:p>
          <a:p>
            <a:pPr marL="457200" indent="-457200" algn="just" rtl="1">
              <a:spcBef>
                <a:spcPts val="1200"/>
              </a:spcBef>
              <a:buFont typeface="+mj-lt"/>
              <a:buAutoNum type="arabicPeriod"/>
            </a:pPr>
            <a:r>
              <a:rPr lang="ar-SA" dirty="0">
                <a:latin typeface="Alexandria" charset="0"/>
                <a:cs typeface="Alexandria" charset="0"/>
              </a:rPr>
              <a:t>يستخدم المهارات المتخصصة في إنتاج صور صحفية رقمية باستخدام الأنواع المختلفة من عدسات الكاميرا الرقمية، وكذلك تطبيقات الذكاء الاصطناعي. (تطبيقي)</a:t>
            </a:r>
          </a:p>
          <a:p>
            <a:pPr marL="457200" indent="-457200" algn="just" rtl="1">
              <a:spcBef>
                <a:spcPts val="1200"/>
              </a:spcBef>
              <a:buFont typeface="+mj-lt"/>
              <a:buAutoNum type="arabicPeriod"/>
            </a:pPr>
            <a:r>
              <a:rPr lang="ar-SA" dirty="0">
                <a:latin typeface="Alexandria" charset="0"/>
                <a:cs typeface="Alexandria" charset="0"/>
              </a:rPr>
              <a:t>يستخدم أساليب التحليل والنقد في تطوير أفكار مبدعة في مجال التصوير الصحفي الرقمي. (حل المشكلات)</a:t>
            </a:r>
          </a:p>
          <a:p>
            <a:pPr marL="457200" indent="-457200" algn="just" rtl="1">
              <a:spcBef>
                <a:spcPts val="1200"/>
              </a:spcBef>
              <a:buFont typeface="+mj-lt"/>
              <a:buAutoNum type="arabicPeriod"/>
            </a:pPr>
            <a:r>
              <a:rPr lang="ar-SA" dirty="0">
                <a:latin typeface="Alexandria" charset="0"/>
                <a:cs typeface="Alexandria" charset="0"/>
              </a:rPr>
              <a:t>يبادر بإنجاز المهام الموكلة إليه ضمن الوقت المحدد لإنتاج العمل الصحفي المطلوب. (الكفاءة)</a:t>
            </a:r>
          </a:p>
          <a:p>
            <a:pPr marL="457200" indent="-457200" algn="just" rtl="1">
              <a:spcBef>
                <a:spcPts val="1200"/>
              </a:spcBef>
              <a:buFont typeface="+mj-lt"/>
              <a:buAutoNum type="arabicPeriod"/>
            </a:pPr>
            <a:r>
              <a:rPr lang="ar-SA" dirty="0">
                <a:latin typeface="Alexandria" charset="0"/>
                <a:cs typeface="Alexandria" charset="0"/>
              </a:rPr>
              <a:t>يلتزم في إنتاجه للصور الصحفية بالقواعد الأخلاقية والمعايير المهنية. (الالتزام)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5362" name="Picture 2" descr="جودة ومهارة المدرس وتطور مخرجات التعليم - تعليم جديد">
            <a:extLst>
              <a:ext uri="{FF2B5EF4-FFF2-40B4-BE49-F238E27FC236}">
                <a16:creationId xmlns:a16="http://schemas.microsoft.com/office/drawing/2014/main" id="{4B2A3B58-8608-B389-58D1-929804A6838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255" t="3698" r="7257"/>
          <a:stretch/>
        </p:blipFill>
        <p:spPr bwMode="auto">
          <a:xfrm>
            <a:off x="707112" y="2541061"/>
            <a:ext cx="2378839" cy="267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9118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موضوعات المقرر-1</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5143500" y="1831678"/>
            <a:ext cx="6092352" cy="4093428"/>
          </a:xfrm>
          <a:prstGeom prst="rect">
            <a:avLst/>
          </a:prstGeom>
          <a:noFill/>
        </p:spPr>
        <p:txBody>
          <a:bodyPr wrap="square" rtlCol="0">
            <a:spAutoFit/>
          </a:bodyPr>
          <a:lstStyle/>
          <a:p>
            <a:pPr algn="just" rtl="1"/>
            <a:r>
              <a:rPr lang="ar-SA" dirty="0">
                <a:latin typeface="Alexandria" charset="0"/>
                <a:cs typeface="Alexandria" charset="0"/>
              </a:rPr>
              <a:t>الصورة الصحفية ونشأتها وأهميتها وعناصرها</a:t>
            </a:r>
          </a:p>
          <a:p>
            <a:pPr algn="just" rtl="1"/>
            <a:endParaRPr lang="ar-SA" dirty="0">
              <a:latin typeface="Alexandria" charset="0"/>
              <a:cs typeface="Alexandria" charset="0"/>
            </a:endParaRPr>
          </a:p>
          <a:p>
            <a:pPr algn="just" rtl="1"/>
            <a:r>
              <a:rPr lang="ar-SA" dirty="0">
                <a:latin typeface="Alexandria" charset="0"/>
                <a:cs typeface="Alexandria" charset="0"/>
              </a:rPr>
              <a:t>مثلث التعريض الضوئي</a:t>
            </a:r>
          </a:p>
          <a:p>
            <a:pPr algn="just" rtl="1"/>
            <a:endParaRPr lang="ar-SA" dirty="0">
              <a:latin typeface="Alexandria" charset="0"/>
              <a:cs typeface="Alexandria" charset="0"/>
            </a:endParaRPr>
          </a:p>
          <a:p>
            <a:pPr algn="just" rtl="1"/>
            <a:r>
              <a:rPr lang="ar-SA" dirty="0">
                <a:latin typeface="Alexandria" charset="0"/>
                <a:cs typeface="Alexandria" charset="0"/>
              </a:rPr>
              <a:t>عمق الميدان</a:t>
            </a:r>
          </a:p>
          <a:p>
            <a:pPr algn="just" rtl="1"/>
            <a:endParaRPr lang="ar-SA" dirty="0">
              <a:latin typeface="Alexandria" charset="0"/>
              <a:cs typeface="Alexandria" charset="0"/>
            </a:endParaRPr>
          </a:p>
          <a:p>
            <a:pPr algn="just" rtl="1"/>
            <a:r>
              <a:rPr lang="ar-SA" dirty="0">
                <a:latin typeface="Alexandria" charset="0"/>
                <a:cs typeface="Alexandria" charset="0"/>
              </a:rPr>
              <a:t>البعد البؤري وأنواع عدسات التصوير الصحفي الرقمي (البرايم، الزووم).</a:t>
            </a:r>
          </a:p>
          <a:p>
            <a:pPr algn="just" rtl="1"/>
            <a:endParaRPr lang="ar-SA" dirty="0">
              <a:latin typeface="Alexandria" charset="0"/>
              <a:cs typeface="Alexandria" charset="0"/>
            </a:endParaRPr>
          </a:p>
          <a:p>
            <a:pPr algn="just" rtl="1"/>
            <a:r>
              <a:rPr lang="ar-SA" dirty="0">
                <a:latin typeface="Alexandria" charset="0"/>
                <a:cs typeface="Alexandria" charset="0"/>
              </a:rPr>
              <a:t>المدي الديناميكي في التصوير والتدرج الضوئي</a:t>
            </a:r>
          </a:p>
          <a:p>
            <a:pPr algn="just" rtl="1"/>
            <a:endParaRPr lang="ar-SA" dirty="0">
              <a:latin typeface="Alexandria" charset="0"/>
              <a:cs typeface="Alexandria" charset="0"/>
            </a:endParaRPr>
          </a:p>
          <a:p>
            <a:pPr algn="just" rtl="1"/>
            <a:r>
              <a:rPr lang="ar-SA" dirty="0">
                <a:latin typeface="Alexandria" charset="0"/>
                <a:cs typeface="Alexandria" charset="0"/>
              </a:rPr>
              <a:t>أساليب ضبط التركيز في التصوير الصحفي الرقمي</a:t>
            </a:r>
          </a:p>
          <a:p>
            <a:pPr algn="just" rtl="1"/>
            <a:endParaRPr lang="ar-SA" dirty="0">
              <a:latin typeface="Alexandria" charset="0"/>
              <a:cs typeface="Alexandria" charset="0"/>
            </a:endParaRPr>
          </a:p>
          <a:p>
            <a:pPr algn="just" rtl="1"/>
            <a:r>
              <a:rPr lang="ar-SA" dirty="0">
                <a:latin typeface="Alexandria" charset="0"/>
                <a:cs typeface="Alexandria" charset="0"/>
              </a:rPr>
              <a:t>خصائص الضوء وأنواعه في التصوير الصحفي الرقمي.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camera and camera lenses and a picture&#10;&#10;Description automatically generated">
            <a:extLst>
              <a:ext uri="{FF2B5EF4-FFF2-40B4-BE49-F238E27FC236}">
                <a16:creationId xmlns:a16="http://schemas.microsoft.com/office/drawing/2014/main" id="{880C4AD4-AF03-80BF-8842-661369C5E0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1" y="2441585"/>
            <a:ext cx="4252066" cy="3184626"/>
          </a:xfrm>
          <a:prstGeom prst="rect">
            <a:avLst/>
          </a:prstGeom>
        </p:spPr>
      </p:pic>
    </p:spTree>
    <p:extLst>
      <p:ext uri="{BB962C8B-B14F-4D97-AF65-F5344CB8AC3E}">
        <p14:creationId xmlns:p14="http://schemas.microsoft.com/office/powerpoint/2010/main" val="767996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موضوعات المقرر-2</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5158788" y="2014974"/>
            <a:ext cx="6108698" cy="3693319"/>
          </a:xfrm>
          <a:prstGeom prst="rect">
            <a:avLst/>
          </a:prstGeom>
          <a:noFill/>
        </p:spPr>
        <p:txBody>
          <a:bodyPr wrap="square" rtlCol="0">
            <a:spAutoFit/>
          </a:bodyPr>
          <a:lstStyle/>
          <a:p>
            <a:pPr algn="just" rtl="1"/>
            <a:r>
              <a:rPr lang="ar-SA" dirty="0">
                <a:latin typeface="Alexandria" charset="0"/>
                <a:cs typeface="Alexandria" charset="0"/>
              </a:rPr>
              <a:t>تصوير البورتريه، تصوير المناظر الطبيعية والليلية والأبنية المعمارية</a:t>
            </a:r>
          </a:p>
          <a:p>
            <a:pPr algn="just" rtl="1"/>
            <a:endParaRPr lang="ar-SA" dirty="0">
              <a:latin typeface="Alexandria" charset="0"/>
              <a:cs typeface="Alexandria" charset="0"/>
            </a:endParaRPr>
          </a:p>
          <a:p>
            <a:pPr algn="just" rtl="1"/>
            <a:r>
              <a:rPr lang="ar-SA" dirty="0">
                <a:latin typeface="Alexandria" charset="0"/>
                <a:cs typeface="Alexandria" charset="0"/>
              </a:rPr>
              <a:t>تصوير الحياة البرية/ </a:t>
            </a:r>
            <a:r>
              <a:rPr lang="ar-SA" dirty="0" err="1">
                <a:latin typeface="Alexandria" charset="0"/>
                <a:cs typeface="Alexandria" charset="0"/>
              </a:rPr>
              <a:t>الحيونات</a:t>
            </a:r>
            <a:r>
              <a:rPr lang="ar-SA" dirty="0">
                <a:latin typeface="Alexandria" charset="0"/>
                <a:cs typeface="Alexandria" charset="0"/>
              </a:rPr>
              <a:t>، التصوير الرياضي</a:t>
            </a:r>
          </a:p>
          <a:p>
            <a:pPr algn="just" rtl="1"/>
            <a:endParaRPr lang="ar-SA" dirty="0">
              <a:latin typeface="Alexandria" charset="0"/>
              <a:cs typeface="Alexandria" charset="0"/>
            </a:endParaRPr>
          </a:p>
          <a:p>
            <a:pPr algn="just" rtl="1"/>
            <a:r>
              <a:rPr lang="ar-SA" dirty="0">
                <a:latin typeface="Alexandria" charset="0"/>
                <a:cs typeface="Alexandria" charset="0"/>
              </a:rPr>
              <a:t>تصوير الأزهار </a:t>
            </a:r>
            <a:r>
              <a:rPr lang="ar-SA" dirty="0" err="1">
                <a:latin typeface="Alexandria" charset="0"/>
                <a:cs typeface="Alexandria" charset="0"/>
              </a:rPr>
              <a:t>والورورد</a:t>
            </a:r>
            <a:r>
              <a:rPr lang="ar-SA" dirty="0">
                <a:latin typeface="Alexandria" charset="0"/>
                <a:cs typeface="Alexandria" charset="0"/>
              </a:rPr>
              <a:t>، تصوير حياة الشارع</a:t>
            </a:r>
          </a:p>
          <a:p>
            <a:pPr algn="just" rtl="1"/>
            <a:endParaRPr lang="ar-SA" dirty="0">
              <a:latin typeface="Alexandria" charset="0"/>
              <a:cs typeface="Alexandria" charset="0"/>
            </a:endParaRPr>
          </a:p>
          <a:p>
            <a:pPr algn="just" rtl="1"/>
            <a:r>
              <a:rPr lang="ar-SA" dirty="0">
                <a:latin typeface="Alexandria" charset="0"/>
                <a:cs typeface="Alexandria" charset="0"/>
              </a:rPr>
              <a:t>المبادئ الأخلاقية في التصوير الصحفي الرقمي.</a:t>
            </a:r>
          </a:p>
          <a:p>
            <a:pPr algn="just" rtl="1"/>
            <a:endParaRPr lang="ar-SA" dirty="0">
              <a:latin typeface="Alexandria" charset="0"/>
              <a:cs typeface="Alexandria" charset="0"/>
            </a:endParaRPr>
          </a:p>
          <a:p>
            <a:pPr algn="just" rtl="1"/>
            <a:r>
              <a:rPr lang="ar-SA" dirty="0">
                <a:latin typeface="Alexandria" charset="0"/>
                <a:cs typeface="Alexandria" charset="0"/>
              </a:rPr>
              <a:t>استخدامات الذكاء الاصطناعي في إنتاج الصور الصحفية الرقمية</a:t>
            </a:r>
          </a:p>
          <a:p>
            <a:pPr algn="just" rtl="1"/>
            <a:endParaRPr lang="ar-SA" dirty="0">
              <a:latin typeface="Alexandria" charset="0"/>
              <a:cs typeface="Alexandria" charset="0"/>
            </a:endParaRPr>
          </a:p>
          <a:p>
            <a:pPr algn="just" rtl="1"/>
            <a:r>
              <a:rPr lang="ar-SA" dirty="0">
                <a:latin typeface="Alexandria" charset="0"/>
                <a:cs typeface="Alexandria" charset="0"/>
              </a:rPr>
              <a:t>طرق التحقق من الصور الصحفية الزائفة.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camera and camera lenses and a picture&#10;&#10;Description automatically generated">
            <a:extLst>
              <a:ext uri="{FF2B5EF4-FFF2-40B4-BE49-F238E27FC236}">
                <a16:creationId xmlns:a16="http://schemas.microsoft.com/office/drawing/2014/main" id="{0186360D-8DC1-8977-F825-8790773133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1" y="2441585"/>
            <a:ext cx="4252066" cy="3184626"/>
          </a:xfrm>
          <a:prstGeom prst="rect">
            <a:avLst/>
          </a:prstGeom>
        </p:spPr>
      </p:pic>
    </p:spTree>
    <p:extLst>
      <p:ext uri="{BB962C8B-B14F-4D97-AF65-F5344CB8AC3E}">
        <p14:creationId xmlns:p14="http://schemas.microsoft.com/office/powerpoint/2010/main" val="2598103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211035"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أساليب التعليم والتعلم</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4343400" y="1837174"/>
            <a:ext cx="6924086" cy="2108141"/>
          </a:xfrm>
          <a:prstGeom prst="rect">
            <a:avLst/>
          </a:prstGeom>
          <a:noFill/>
        </p:spPr>
        <p:txBody>
          <a:bodyPr wrap="square" rtlCol="0">
            <a:spAutoFit/>
          </a:bodyPr>
          <a:lstStyle/>
          <a:p>
            <a:pPr marL="342900" indent="-342900" algn="just" rtl="1">
              <a:lnSpc>
                <a:spcPts val="2700"/>
              </a:lnSpc>
              <a:spcBef>
                <a:spcPts val="1200"/>
              </a:spcBef>
              <a:buFont typeface="Wingdings" pitchFamily="2" charset="2"/>
              <a:buChar char="§"/>
            </a:pPr>
            <a:r>
              <a:rPr lang="ar-SA" sz="2000" dirty="0">
                <a:latin typeface="Alexandria" charset="0"/>
                <a:cs typeface="Alexandria" charset="0"/>
              </a:rPr>
              <a:t>المحاضرات المسجلة وهي محاضرة أسبوعيا، بإجمالي عشر محاضرات.</a:t>
            </a:r>
          </a:p>
          <a:p>
            <a:pPr marL="342900" indent="-342900" algn="just" rtl="1">
              <a:lnSpc>
                <a:spcPts val="2700"/>
              </a:lnSpc>
              <a:spcBef>
                <a:spcPts val="1200"/>
              </a:spcBef>
              <a:buFont typeface="Wingdings" pitchFamily="2" charset="2"/>
              <a:buChar char="§"/>
            </a:pPr>
            <a:r>
              <a:rPr lang="ar-SA" sz="2000" dirty="0">
                <a:latin typeface="Alexandria" charset="0"/>
                <a:cs typeface="Alexandria" charset="0"/>
              </a:rPr>
              <a:t>حلقات نقاشية تفاعلية، وهي لقاءات تتم بشكل أسبوعي.</a:t>
            </a:r>
          </a:p>
          <a:p>
            <a:pPr marL="342900" indent="-342900" algn="just" rtl="1">
              <a:lnSpc>
                <a:spcPts val="2700"/>
              </a:lnSpc>
              <a:spcBef>
                <a:spcPts val="1200"/>
              </a:spcBef>
              <a:buFont typeface="Wingdings" pitchFamily="2" charset="2"/>
              <a:buChar char="§"/>
            </a:pPr>
            <a:r>
              <a:rPr lang="ar-SA" sz="2000" dirty="0">
                <a:latin typeface="Alexandria" charset="0"/>
                <a:cs typeface="Alexandria" charset="0"/>
              </a:rPr>
              <a:t>عصف ذهني، حل المشكلات، التعلم الذاتي، التعلم التعاوني، الأمثلة العملية، دراسات الحالة.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314" name="Picture 2" descr="الدراسة في الخارج بعد الثانوية - شروط وخطوات التقديم - رواد">
            <a:extLst>
              <a:ext uri="{FF2B5EF4-FFF2-40B4-BE49-F238E27FC236}">
                <a16:creationId xmlns:a16="http://schemas.microsoft.com/office/drawing/2014/main" id="{58B88228-314A-0771-2456-7D1682FBFF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244602"/>
            <a:ext cx="3487673" cy="320369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ما هي أساليب التعلم الحسية، وكيف تتعرف عليها عند طلابك؟ - موقع الأكاديمية  بوست">
            <a:extLst>
              <a:ext uri="{FF2B5EF4-FFF2-40B4-BE49-F238E27FC236}">
                <a16:creationId xmlns:a16="http://schemas.microsoft.com/office/drawing/2014/main" id="{B7A81D36-CACD-ADBC-050C-6E8EC9AC4D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999" y="2244602"/>
            <a:ext cx="3581401" cy="3203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508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211035"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أساليب التقييم</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4343400" y="1837174"/>
            <a:ext cx="6924086" cy="1761893"/>
          </a:xfrm>
          <a:prstGeom prst="rect">
            <a:avLst/>
          </a:prstGeom>
          <a:noFill/>
        </p:spPr>
        <p:txBody>
          <a:bodyPr wrap="square" rtlCol="0">
            <a:spAutoFit/>
          </a:bodyPr>
          <a:lstStyle/>
          <a:p>
            <a:pPr marL="342900" indent="-342900" algn="just" rtl="1">
              <a:lnSpc>
                <a:spcPts val="2700"/>
              </a:lnSpc>
              <a:spcBef>
                <a:spcPts val="1200"/>
              </a:spcBef>
              <a:buFont typeface="Wingdings" pitchFamily="2" charset="2"/>
              <a:buChar char="§"/>
            </a:pPr>
            <a:r>
              <a:rPr lang="ar-SA" sz="2000" dirty="0">
                <a:latin typeface="Alexandria" charset="0"/>
                <a:cs typeface="Alexandria" charset="0"/>
              </a:rPr>
              <a:t>الاختبارات القصيرة ومخصص لها 80 درجة، كل اختبار 8 درجات على مدار 10 محاضرات.</a:t>
            </a:r>
          </a:p>
          <a:p>
            <a:pPr marL="342900" indent="-342900" algn="just" rtl="1">
              <a:lnSpc>
                <a:spcPts val="2700"/>
              </a:lnSpc>
              <a:spcBef>
                <a:spcPts val="1200"/>
              </a:spcBef>
              <a:buFont typeface="Wingdings" pitchFamily="2" charset="2"/>
              <a:buChar char="§"/>
            </a:pPr>
            <a:r>
              <a:rPr lang="ar-SA" sz="2000" dirty="0">
                <a:latin typeface="Alexandria" charset="0"/>
                <a:cs typeface="Alexandria" charset="0"/>
              </a:rPr>
              <a:t>الاختبار النهائي 20 درجة.</a:t>
            </a:r>
          </a:p>
          <a:p>
            <a:pPr marL="342900" indent="-342900" algn="just" rtl="1">
              <a:lnSpc>
                <a:spcPts val="2700"/>
              </a:lnSpc>
              <a:spcBef>
                <a:spcPts val="1200"/>
              </a:spcBef>
              <a:buFont typeface="Wingdings" pitchFamily="2" charset="2"/>
              <a:buChar char="§"/>
            </a:pPr>
            <a:r>
              <a:rPr lang="ar-SA" sz="2000" dirty="0">
                <a:latin typeface="Alexandria" charset="0"/>
                <a:cs typeface="Alexandria" charset="0"/>
              </a:rPr>
              <a:t>طبيعة الأسئلة تشمل اختيار من متعدد، صح أو خطأ.</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314" name="Picture 2" descr="الدراسة في الخارج بعد الثانوية - شروط وخطوات التقديم - رواد">
            <a:extLst>
              <a:ext uri="{FF2B5EF4-FFF2-40B4-BE49-F238E27FC236}">
                <a16:creationId xmlns:a16="http://schemas.microsoft.com/office/drawing/2014/main" id="{58B88228-314A-0771-2456-7D1682FBFF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244602"/>
            <a:ext cx="3487673" cy="3203698"/>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دورة طرق التقييم والتقويم الحديثة - أكاديمية حبة قمح">
            <a:extLst>
              <a:ext uri="{FF2B5EF4-FFF2-40B4-BE49-F238E27FC236}">
                <a16:creationId xmlns:a16="http://schemas.microsoft.com/office/drawing/2014/main" id="{A1C6E81B-DA50-AE7D-2C62-15938307E1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999" y="2244603"/>
            <a:ext cx="3487673" cy="3203698"/>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980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دعم الطالب</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4343400" y="1837174"/>
            <a:ext cx="6924086" cy="3954801"/>
          </a:xfrm>
          <a:prstGeom prst="rect">
            <a:avLst/>
          </a:prstGeom>
          <a:noFill/>
        </p:spPr>
        <p:txBody>
          <a:bodyPr wrap="square" rtlCol="0">
            <a:spAutoFit/>
          </a:bodyPr>
          <a:lstStyle/>
          <a:p>
            <a:pPr marL="342900" indent="-342900" algn="just" rtl="1">
              <a:lnSpc>
                <a:spcPts val="2700"/>
              </a:lnSpc>
              <a:spcBef>
                <a:spcPts val="1200"/>
              </a:spcBef>
              <a:buFont typeface="Wingdings" pitchFamily="2" charset="2"/>
              <a:buChar char="§"/>
            </a:pPr>
            <a:r>
              <a:rPr lang="ar-SA" sz="2000" dirty="0">
                <a:latin typeface="Alexandria" charset="0"/>
                <a:cs typeface="Alexandria" charset="0"/>
              </a:rPr>
              <a:t>يقدم مدرس المادة توصيف المقرر في بداية كل فصل دراسي لمساعدة الطلاب على فهم الهدف من المقرر، ونتائج التعليم والتعلم وكذلك أساليب التقويم.</a:t>
            </a:r>
          </a:p>
          <a:p>
            <a:pPr marL="342900" indent="-342900" algn="just" rtl="1">
              <a:lnSpc>
                <a:spcPts val="2700"/>
              </a:lnSpc>
              <a:spcBef>
                <a:spcPts val="1200"/>
              </a:spcBef>
              <a:buFont typeface="Wingdings" pitchFamily="2" charset="2"/>
              <a:buChar char="§"/>
            </a:pPr>
            <a:r>
              <a:rPr lang="ar-SA" sz="2000" dirty="0">
                <a:latin typeface="Alexandria" charset="0"/>
                <a:cs typeface="Alexandria" charset="0"/>
              </a:rPr>
              <a:t>يعلن مدرس المادة الساعات الإضافية لكي يقدم فرصة إضافية للتعليم الإضافة (إذا الطالب في حاجة لذلك).</a:t>
            </a:r>
          </a:p>
          <a:p>
            <a:pPr marL="342900" indent="-342900" algn="just" rtl="1">
              <a:lnSpc>
                <a:spcPts val="2700"/>
              </a:lnSpc>
              <a:spcBef>
                <a:spcPts val="1200"/>
              </a:spcBef>
              <a:buFont typeface="Wingdings" pitchFamily="2" charset="2"/>
              <a:buChar char="§"/>
            </a:pPr>
            <a:r>
              <a:rPr lang="ar-SA" sz="2000" dirty="0">
                <a:latin typeface="Alexandria" charset="0"/>
                <a:cs typeface="Alexandria" charset="0"/>
              </a:rPr>
              <a:t>تقديم الدعم الفني للطلبة لمهام ورش العمل.</a:t>
            </a:r>
          </a:p>
          <a:p>
            <a:pPr marL="342900" indent="-342900" algn="just" rtl="1">
              <a:lnSpc>
                <a:spcPts val="2700"/>
              </a:lnSpc>
              <a:spcBef>
                <a:spcPts val="1200"/>
              </a:spcBef>
              <a:buFont typeface="Wingdings" pitchFamily="2" charset="2"/>
              <a:buChar char="§"/>
            </a:pPr>
            <a:r>
              <a:rPr lang="ar-SA" sz="2000" dirty="0">
                <a:latin typeface="Alexandria" charset="0"/>
                <a:cs typeface="Alexandria" charset="0"/>
              </a:rPr>
              <a:t>تسهيلات التعليم الإلكتروني.</a:t>
            </a:r>
          </a:p>
          <a:p>
            <a:pPr marL="342900" indent="-342900" algn="just" rtl="1">
              <a:lnSpc>
                <a:spcPts val="2700"/>
              </a:lnSpc>
              <a:spcBef>
                <a:spcPts val="1200"/>
              </a:spcBef>
              <a:buFont typeface="Wingdings" pitchFamily="2" charset="2"/>
              <a:buChar char="§"/>
            </a:pPr>
            <a:r>
              <a:rPr lang="ar-SA" sz="2000" dirty="0">
                <a:latin typeface="Alexandria" charset="0"/>
                <a:cs typeface="Alexandria" charset="0"/>
              </a:rPr>
              <a:t>تسهيلات التعلم الذاتي.</a:t>
            </a:r>
          </a:p>
          <a:p>
            <a:pPr marL="342900" indent="-342900" algn="just" rtl="1">
              <a:lnSpc>
                <a:spcPts val="2700"/>
              </a:lnSpc>
              <a:spcBef>
                <a:spcPts val="1200"/>
              </a:spcBef>
              <a:buFont typeface="Wingdings" pitchFamily="2" charset="2"/>
              <a:buChar char="§"/>
            </a:pPr>
            <a:r>
              <a:rPr lang="ar-SA" sz="2000" dirty="0">
                <a:latin typeface="Alexandria" charset="0"/>
                <a:cs typeface="Alexandria" charset="0"/>
              </a:rPr>
              <a:t>شرح كاميرات التصوير للطلبة.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314" name="Picture 2" descr="الدراسة في الخارج بعد الثانوية - شروط وخطوات التقديم - رواد">
            <a:extLst>
              <a:ext uri="{FF2B5EF4-FFF2-40B4-BE49-F238E27FC236}">
                <a16:creationId xmlns:a16="http://schemas.microsoft.com/office/drawing/2014/main" id="{58B88228-314A-0771-2456-7D1682FBFF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244602"/>
            <a:ext cx="3487673" cy="3203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307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موضوعات المقرر ومراجعه-1</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762000" y="2053074"/>
            <a:ext cx="10505486" cy="3957494"/>
          </a:xfrm>
          <a:prstGeom prst="rect">
            <a:avLst/>
          </a:prstGeom>
          <a:noFill/>
        </p:spPr>
        <p:txBody>
          <a:bodyPr wrap="square" rtlCol="0">
            <a:spAutoFit/>
          </a:bodyPr>
          <a:lstStyle/>
          <a:p>
            <a:pPr algn="just" rtl="1">
              <a:lnSpc>
                <a:spcPts val="2800"/>
              </a:lnSpc>
              <a:spcBef>
                <a:spcPts val="600"/>
              </a:spcBef>
            </a:pPr>
            <a:r>
              <a:rPr lang="ar-SA" dirty="0">
                <a:latin typeface="Alexandria" charset="0"/>
                <a:cs typeface="Alexandria" charset="0"/>
              </a:rPr>
              <a:t>عبدالكريم، رحاب محمد أنور. (2024). المداخل النظرية والمنهجية لبحوث توظيف الصور الصحفية أثناء الأزمات: دراسة تحليلية. المجلة المصرية لبحوث الاتصال والإعلام الرقمي، 2(2)، 53-128.‎</a:t>
            </a:r>
          </a:p>
          <a:p>
            <a:pPr algn="just" rtl="1">
              <a:lnSpc>
                <a:spcPts val="2800"/>
              </a:lnSpc>
              <a:spcBef>
                <a:spcPts val="600"/>
              </a:spcBef>
            </a:pPr>
            <a:r>
              <a:rPr lang="ar-SA" dirty="0">
                <a:latin typeface="Alexandria" charset="0"/>
                <a:cs typeface="Alexandria" charset="0"/>
              </a:rPr>
              <a:t>عبدالسلام، </a:t>
            </a:r>
            <a:r>
              <a:rPr lang="ar-SA" dirty="0" err="1">
                <a:latin typeface="Alexandria" charset="0"/>
                <a:cs typeface="Alexandria" charset="0"/>
              </a:rPr>
              <a:t>شاهندة</a:t>
            </a:r>
            <a:r>
              <a:rPr lang="ar-SA" dirty="0">
                <a:latin typeface="Alexandria" charset="0"/>
                <a:cs typeface="Alexandria" charset="0"/>
              </a:rPr>
              <a:t> عاطف. (2024). التصوير الصحفي بين الذكاء الاصطناعي </a:t>
            </a:r>
            <a:r>
              <a:rPr lang="ar-SA" dirty="0" err="1">
                <a:latin typeface="Alexandria" charset="0"/>
                <a:cs typeface="Alexandria" charset="0"/>
              </a:rPr>
              <a:t>والفوتوغرافيا</a:t>
            </a:r>
            <a:r>
              <a:rPr lang="ar-SA" dirty="0">
                <a:latin typeface="Alexandria" charset="0"/>
                <a:cs typeface="Alexandria" charset="0"/>
              </a:rPr>
              <a:t>: دراسات </a:t>
            </a:r>
            <a:r>
              <a:rPr lang="ar-SA" dirty="0" err="1">
                <a:latin typeface="Alexandria" charset="0"/>
                <a:cs typeface="Alexandria" charset="0"/>
              </a:rPr>
              <a:t>سيميولوجية</a:t>
            </a:r>
            <a:r>
              <a:rPr lang="ar-SA" dirty="0">
                <a:latin typeface="Alexandria" charset="0"/>
                <a:cs typeface="Alexandria" charset="0"/>
              </a:rPr>
              <a:t>. دار العربي للنشر والتوزيع.</a:t>
            </a:r>
          </a:p>
          <a:p>
            <a:pPr algn="just" rtl="1">
              <a:lnSpc>
                <a:spcPts val="2800"/>
              </a:lnSpc>
              <a:spcBef>
                <a:spcPts val="600"/>
              </a:spcBef>
            </a:pPr>
            <a:r>
              <a:rPr lang="ar-SA" dirty="0">
                <a:latin typeface="Alexandria" charset="0"/>
                <a:cs typeface="Alexandria" charset="0"/>
              </a:rPr>
              <a:t>حسن، حنان محمد؛ سعيد، ماجد&amp; عاطف، ياسمين ناصر. (2023). دراسة أساليب الإضاءة المختلفة لإنتاج الصورة الفوتوغرافية الإعلانية للأطعمة. مجلة العمارة والفنون والعلوم الإنسانية، 8(37)، 283-293.‎</a:t>
            </a:r>
          </a:p>
          <a:p>
            <a:pPr algn="just" rtl="1">
              <a:lnSpc>
                <a:spcPts val="2800"/>
              </a:lnSpc>
              <a:spcBef>
                <a:spcPts val="600"/>
              </a:spcBef>
            </a:pPr>
            <a:r>
              <a:rPr lang="ar-SA" dirty="0">
                <a:latin typeface="Alexandria" charset="0"/>
                <a:cs typeface="Alexandria" charset="0"/>
              </a:rPr>
              <a:t>عبد العزيز، فداء محمد. (2023). تحليل السيمائية البصرية للصور والعاطفة في عناوين الصحف. المجلة المصرية لبحوث الأعلام، 2023(83)، 1-52.‎ </a:t>
            </a:r>
            <a:r>
              <a:rPr lang="en-US" dirty="0">
                <a:latin typeface="Alexandria" charset="0"/>
                <a:cs typeface="Alexandria" charset="0"/>
              </a:rPr>
              <a:t>DOI: 10.21608/ejsc.2023.314916</a:t>
            </a:r>
            <a:endParaRPr lang="ar-SA" dirty="0">
              <a:latin typeface="Alexandria" charset="0"/>
              <a:cs typeface="Alexandria" charset="0"/>
            </a:endParaRPr>
          </a:p>
          <a:p>
            <a:pPr algn="just" rtl="1">
              <a:lnSpc>
                <a:spcPts val="2800"/>
              </a:lnSpc>
              <a:spcBef>
                <a:spcPts val="600"/>
              </a:spcBef>
            </a:pPr>
            <a:r>
              <a:rPr lang="ar-SA" dirty="0">
                <a:latin typeface="Alexandria" charset="0"/>
                <a:cs typeface="Alexandria" charset="0"/>
              </a:rPr>
              <a:t>جلال، محمد. (2023). مصداقية الصورة الإعلامية في ظل تطور تكنولوجيا الذكاء الاصطناعي والتزييف العميق. مجلة العمارة والفنون والعلوم الإنسانية.‎ </a:t>
            </a:r>
            <a:r>
              <a:rPr lang="en-US" dirty="0" err="1">
                <a:latin typeface="Alexandria" charset="0"/>
                <a:cs typeface="Alexandria" charset="0"/>
              </a:rPr>
              <a:t>doi</a:t>
            </a:r>
            <a:r>
              <a:rPr lang="en-US" dirty="0">
                <a:latin typeface="Alexandria" charset="0"/>
                <a:cs typeface="Alexandria" charset="0"/>
              </a:rPr>
              <a:t>: 10.21608/mjaf.2023.242512.3235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4276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موضوعات المقرر ومراجعه-2</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762000" y="2205474"/>
            <a:ext cx="10505486" cy="3554050"/>
          </a:xfrm>
          <a:prstGeom prst="rect">
            <a:avLst/>
          </a:prstGeom>
          <a:noFill/>
        </p:spPr>
        <p:txBody>
          <a:bodyPr wrap="square" rtlCol="0">
            <a:spAutoFit/>
          </a:bodyPr>
          <a:lstStyle/>
          <a:p>
            <a:pPr algn="just" rtl="1">
              <a:lnSpc>
                <a:spcPts val="2800"/>
              </a:lnSpc>
              <a:spcBef>
                <a:spcPts val="1200"/>
              </a:spcBef>
            </a:pPr>
            <a:r>
              <a:rPr lang="ar-SA" sz="2000" dirty="0">
                <a:latin typeface="Alexandria" charset="0"/>
                <a:cs typeface="Alexandria" charset="0"/>
              </a:rPr>
              <a:t>زقزوق، عبدالخالق إبراهيم&amp; حذيفة، محمد شوقي. (2017). أثر استخدام السبورة التفاعلية في تنمية مهارات التصوير الصحفي لدي طلاب الإعلام التربوي </a:t>
            </a:r>
            <a:r>
              <a:rPr lang="ar-SA" sz="2000" dirty="0" err="1">
                <a:latin typeface="Alexandria" charset="0"/>
                <a:cs typeface="Alexandria" charset="0"/>
              </a:rPr>
              <a:t>بکليات</a:t>
            </a:r>
            <a:r>
              <a:rPr lang="ar-SA" sz="2000" dirty="0">
                <a:latin typeface="Alexandria" charset="0"/>
                <a:cs typeface="Alexandria" charset="0"/>
              </a:rPr>
              <a:t> التربية النوعية. بحوث عربية </a:t>
            </a:r>
            <a:r>
              <a:rPr lang="ar-SA" sz="2000" dirty="0" err="1">
                <a:latin typeface="Alexandria" charset="0"/>
                <a:cs typeface="Alexandria" charset="0"/>
              </a:rPr>
              <a:t>فى</a:t>
            </a:r>
            <a:r>
              <a:rPr lang="ar-SA" sz="2000" dirty="0">
                <a:latin typeface="Alexandria" charset="0"/>
                <a:cs typeface="Alexandria" charset="0"/>
              </a:rPr>
              <a:t> مجالات التربية النوعية، 5(5)، 171-219.‎</a:t>
            </a:r>
          </a:p>
          <a:p>
            <a:pPr algn="just" rtl="1">
              <a:lnSpc>
                <a:spcPts val="2800"/>
              </a:lnSpc>
              <a:spcBef>
                <a:spcPts val="1200"/>
              </a:spcBef>
            </a:pPr>
            <a:r>
              <a:rPr lang="ar-SA" sz="2000" dirty="0">
                <a:latin typeface="Alexandria" charset="0"/>
                <a:cs typeface="Alexandria" charset="0"/>
              </a:rPr>
              <a:t>النجار، سعيد الغريب. (2017). التصوير الصحفي </a:t>
            </a:r>
            <a:r>
              <a:rPr lang="ar-SA" sz="2000" dirty="0" err="1">
                <a:latin typeface="Alexandria" charset="0"/>
                <a:cs typeface="Alexandria" charset="0"/>
              </a:rPr>
              <a:t>الفيلمي</a:t>
            </a:r>
            <a:r>
              <a:rPr lang="ar-SA" sz="2000" dirty="0">
                <a:latin typeface="Alexandria" charset="0"/>
                <a:cs typeface="Alexandria" charset="0"/>
              </a:rPr>
              <a:t> والرقمي. الدار المصرية اللبنانية.</a:t>
            </a:r>
          </a:p>
          <a:p>
            <a:pPr algn="just" rtl="1">
              <a:lnSpc>
                <a:spcPts val="2800"/>
              </a:lnSpc>
              <a:spcBef>
                <a:spcPts val="1200"/>
              </a:spcBef>
            </a:pPr>
            <a:r>
              <a:rPr lang="ar-SA" sz="2000" dirty="0">
                <a:latin typeface="Alexandria" charset="0"/>
                <a:cs typeface="Alexandria" charset="0"/>
              </a:rPr>
              <a:t>عبيد، أحمد. (2016). التحليل الموضوعي للصور الصحفية: الأسس والتطبيقات. دار العربي للنشر والتوزيع.</a:t>
            </a:r>
          </a:p>
          <a:p>
            <a:pPr algn="just" rtl="1">
              <a:lnSpc>
                <a:spcPts val="2800"/>
              </a:lnSpc>
              <a:spcBef>
                <a:spcPts val="1200"/>
              </a:spcBef>
            </a:pPr>
            <a:r>
              <a:rPr lang="ar-SA" sz="2000" dirty="0">
                <a:latin typeface="Alexandria" charset="0"/>
                <a:cs typeface="Alexandria" charset="0"/>
              </a:rPr>
              <a:t>صافي، إبراهيم محمد. (2016). فن التصوير الصحفي. دار أسامة للنشر والتوزيع.</a:t>
            </a:r>
          </a:p>
          <a:p>
            <a:pPr algn="just" rtl="1">
              <a:lnSpc>
                <a:spcPts val="2800"/>
              </a:lnSpc>
              <a:spcBef>
                <a:spcPts val="1200"/>
              </a:spcBef>
            </a:pPr>
            <a:r>
              <a:rPr lang="ar-SA" sz="2000" dirty="0">
                <a:latin typeface="Alexandria" charset="0"/>
                <a:cs typeface="Alexandria" charset="0"/>
              </a:rPr>
              <a:t>البرغوثي، سامح. (2015). التصوير الفوتوغرافي بين العلم والفن. دار أمجد للنشر والتوزيع.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9468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4276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موضوعات المقرر ومراجعه-3</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762000" y="2205474"/>
            <a:ext cx="10505486" cy="3403560"/>
          </a:xfrm>
          <a:prstGeom prst="rect">
            <a:avLst/>
          </a:prstGeom>
          <a:noFill/>
        </p:spPr>
        <p:txBody>
          <a:bodyPr wrap="square" rtlCol="0">
            <a:spAutoFit/>
          </a:bodyPr>
          <a:lstStyle/>
          <a:p>
            <a:pPr algn="just">
              <a:lnSpc>
                <a:spcPts val="2500"/>
              </a:lnSpc>
              <a:spcBef>
                <a:spcPts val="600"/>
              </a:spcBef>
            </a:pPr>
            <a:r>
              <a:rPr lang="en-US" sz="1400" dirty="0">
                <a:latin typeface="Alexandria" charset="0"/>
                <a:cs typeface="Alexandria" charset="0"/>
              </a:rPr>
              <a:t>Houle, C., Turcotte, A., Paterson, J. E., Blouin-Demers, G., &amp; </a:t>
            </a:r>
            <a:r>
              <a:rPr lang="en-US" sz="1400" dirty="0" err="1">
                <a:latin typeface="Alexandria" charset="0"/>
                <a:cs typeface="Alexandria" charset="0"/>
              </a:rPr>
              <a:t>Garant</a:t>
            </a:r>
            <a:r>
              <a:rPr lang="en-US" sz="1400" dirty="0">
                <a:latin typeface="Alexandria" charset="0"/>
                <a:cs typeface="Alexandria" charset="0"/>
              </a:rPr>
              <a:t>, D. (2024). A step-by-step method to quantify coloration with digital photography. </a:t>
            </a:r>
            <a:r>
              <a:rPr lang="en-US" sz="1400" dirty="0" err="1">
                <a:latin typeface="Alexandria" charset="0"/>
                <a:cs typeface="Alexandria" charset="0"/>
              </a:rPr>
              <a:t>MethodsX</a:t>
            </a:r>
            <a:r>
              <a:rPr lang="en-US" sz="1400" dirty="0">
                <a:latin typeface="Alexandria" charset="0"/>
                <a:cs typeface="Alexandria" charset="0"/>
              </a:rPr>
              <a:t>, 12, 102648.</a:t>
            </a:r>
          </a:p>
          <a:p>
            <a:pPr algn="just">
              <a:lnSpc>
                <a:spcPts val="2500"/>
              </a:lnSpc>
              <a:spcBef>
                <a:spcPts val="600"/>
              </a:spcBef>
            </a:pPr>
            <a:r>
              <a:rPr lang="en-US" sz="1400" dirty="0">
                <a:latin typeface="Alexandria" charset="0"/>
                <a:cs typeface="Alexandria" charset="0"/>
              </a:rPr>
              <a:t>Ang, T. (2020). Digital Photographer's Handbook (7th ed). Dorling Kindersley Limited.</a:t>
            </a:r>
          </a:p>
          <a:p>
            <a:pPr algn="just">
              <a:lnSpc>
                <a:spcPts val="2500"/>
              </a:lnSpc>
              <a:spcBef>
                <a:spcPts val="600"/>
              </a:spcBef>
            </a:pPr>
            <a:r>
              <a:rPr lang="en-US" sz="1400" dirty="0">
                <a:latin typeface="Alexandria" charset="0"/>
                <a:cs typeface="Alexandria" charset="0"/>
              </a:rPr>
              <a:t>Daly, T. (2020). The Fundamentals of Digital Photography. Taylor &amp; Francis.</a:t>
            </a:r>
          </a:p>
          <a:p>
            <a:pPr algn="just">
              <a:lnSpc>
                <a:spcPts val="2500"/>
              </a:lnSpc>
              <a:spcBef>
                <a:spcPts val="600"/>
              </a:spcBef>
            </a:pPr>
            <a:r>
              <a:rPr lang="en-US" sz="1400" dirty="0">
                <a:latin typeface="Alexandria" charset="0"/>
                <a:cs typeface="Alexandria" charset="0"/>
              </a:rPr>
              <a:t>Harman, D. (2019). The Digital Photography Handbook: An Illustrated Step-by-step Guide. Quercus.</a:t>
            </a:r>
          </a:p>
          <a:p>
            <a:pPr algn="just">
              <a:lnSpc>
                <a:spcPts val="2500"/>
              </a:lnSpc>
              <a:spcBef>
                <a:spcPts val="600"/>
              </a:spcBef>
            </a:pPr>
            <a:r>
              <a:rPr lang="en-US" sz="1400" dirty="0">
                <a:latin typeface="Alexandria" charset="0"/>
                <a:cs typeface="Alexandria" charset="0"/>
              </a:rPr>
              <a:t>Galal, A. M. (2016). An analytical study on the modern history of digital photography. International Design Journal, 6(2), 203-215.</a:t>
            </a:r>
          </a:p>
          <a:p>
            <a:pPr algn="just">
              <a:lnSpc>
                <a:spcPts val="2500"/>
              </a:lnSpc>
              <a:spcBef>
                <a:spcPts val="600"/>
              </a:spcBef>
            </a:pPr>
            <a:r>
              <a:rPr lang="en-US" sz="1400" dirty="0">
                <a:latin typeface="Alexandria" charset="0"/>
                <a:cs typeface="Alexandria" charset="0"/>
              </a:rPr>
              <a:t>Van Dijck, J. (2008). Digital photography: Communication, identity, memory. Visual communication, 7(1), 57-76.</a:t>
            </a:r>
          </a:p>
          <a:p>
            <a:pPr algn="just">
              <a:lnSpc>
                <a:spcPts val="2500"/>
              </a:lnSpc>
              <a:spcBef>
                <a:spcPts val="600"/>
              </a:spcBef>
            </a:pPr>
            <a:r>
              <a:rPr lang="en-US" sz="1400" dirty="0" err="1">
                <a:latin typeface="Alexandria" charset="0"/>
                <a:cs typeface="Alexandria" charset="0"/>
              </a:rPr>
              <a:t>Bardis</a:t>
            </a:r>
            <a:r>
              <a:rPr lang="en-US" sz="1400" dirty="0">
                <a:latin typeface="Alexandria" charset="0"/>
                <a:cs typeface="Alexandria" charset="0"/>
              </a:rPr>
              <a:t>, A. (2004). Digital photography and the question of realism. Journal of Visual Art Practice, 3(3), 209-218.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3443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16705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نشاط: مشاهدة فيديو</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1153149" y="2196941"/>
            <a:ext cx="9964617" cy="274082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rtl="1"/>
            <a:r>
              <a:rPr lang="ar-SA" sz="2000" dirty="0">
                <a:latin typeface="Alexandria" charset="0"/>
                <a:cs typeface="Alexandria" charset="0"/>
              </a:rPr>
              <a:t>يمكنك مشاهدة الفيديو التمهيدي عن التصوير الصحفي من خلال الرابط التالي:</a:t>
            </a:r>
          </a:p>
          <a:p>
            <a:pPr algn="ctr" rtl="1"/>
            <a:endParaRPr lang="ar-SA" sz="2000" dirty="0">
              <a:latin typeface="Alexandria" charset="0"/>
              <a:cs typeface="Alexandria" charset="0"/>
            </a:endParaRPr>
          </a:p>
          <a:p>
            <a:pPr algn="ctr"/>
            <a:r>
              <a:rPr lang="en-US" sz="2000" dirty="0">
                <a:latin typeface="Alexandria" charset="0"/>
                <a:cs typeface="Alexandria" charset="0"/>
              </a:rPr>
              <a:t>https://</a:t>
            </a:r>
            <a:r>
              <a:rPr lang="en-US" sz="2000" dirty="0" err="1">
                <a:latin typeface="Alexandria" charset="0"/>
                <a:cs typeface="Alexandria" charset="0"/>
              </a:rPr>
              <a:t>youtu.be</a:t>
            </a:r>
            <a:r>
              <a:rPr lang="en-US" sz="2000" dirty="0">
                <a:latin typeface="Alexandria" charset="0"/>
                <a:cs typeface="Alexandria" charset="0"/>
              </a:rPr>
              <a:t>/-</a:t>
            </a:r>
            <a:r>
              <a:rPr lang="en-US" sz="2000" dirty="0" err="1">
                <a:latin typeface="Alexandria" charset="0"/>
                <a:cs typeface="Alexandria" charset="0"/>
              </a:rPr>
              <a:t>TmnPZVbiFM?si</a:t>
            </a:r>
            <a:r>
              <a:rPr lang="en-US" sz="2000" dirty="0">
                <a:latin typeface="Alexandria" charset="0"/>
                <a:cs typeface="Alexandria" charset="0"/>
              </a:rPr>
              <a:t>=VWGtfnTgNp4pl6EE</a:t>
            </a:r>
            <a:endParaRPr lang="ar-SA" sz="2000" dirty="0">
              <a:latin typeface="Alexandria" charset="0"/>
              <a:cs typeface="Alexandria" charset="0"/>
            </a:endParaRPr>
          </a:p>
        </p:txBody>
      </p:sp>
    </p:spTree>
    <p:extLst>
      <p:ext uri="{BB962C8B-B14F-4D97-AF65-F5344CB8AC3E}">
        <p14:creationId xmlns:p14="http://schemas.microsoft.com/office/powerpoint/2010/main" val="694470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16705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ما هو التصوير الصحفي</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762000" y="2196940"/>
            <a:ext cx="10355767" cy="364199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marL="342900" indent="-342900" algn="just" rtl="1">
              <a:lnSpc>
                <a:spcPts val="3000"/>
              </a:lnSpc>
              <a:spcBef>
                <a:spcPts val="600"/>
              </a:spcBef>
              <a:buFont typeface="Wingdings" pitchFamily="2" charset="2"/>
              <a:buChar char="§"/>
            </a:pPr>
            <a:r>
              <a:rPr lang="ar-SA" sz="2000" dirty="0">
                <a:latin typeface="Alexandria" charset="0"/>
                <a:cs typeface="Alexandria" charset="0"/>
              </a:rPr>
              <a:t>هو فن صحفي يعبر عن موقف أو حدث (حالي، مهم، واضح، وجذاب) بطريقة فنية وجمالية مناسبة لهذا الحدث أو الموقف.</a:t>
            </a:r>
          </a:p>
          <a:p>
            <a:pPr marL="342900" indent="-342900" algn="just" rtl="1">
              <a:lnSpc>
                <a:spcPts val="3000"/>
              </a:lnSpc>
              <a:spcBef>
                <a:spcPts val="600"/>
              </a:spcBef>
              <a:buFont typeface="Wingdings" pitchFamily="2" charset="2"/>
              <a:buChar char="§"/>
            </a:pPr>
            <a:r>
              <a:rPr lang="ar-SA" sz="2000" dirty="0">
                <a:latin typeface="Alexandria" charset="0"/>
                <a:cs typeface="Alexandria" charset="0"/>
              </a:rPr>
              <a:t>يشمل التصوير الصحفي الأحداث والأخبار وغيرها من الفعاليات التي من الممكن أن تحدث في المجتمع.</a:t>
            </a:r>
          </a:p>
          <a:p>
            <a:pPr marL="342900" indent="-342900" algn="just" rtl="1">
              <a:lnSpc>
                <a:spcPts val="3000"/>
              </a:lnSpc>
              <a:spcBef>
                <a:spcPts val="600"/>
              </a:spcBef>
              <a:buFont typeface="Wingdings" pitchFamily="2" charset="2"/>
              <a:buChar char="§"/>
            </a:pPr>
            <a:r>
              <a:rPr lang="ar-SA" sz="2000" dirty="0">
                <a:latin typeface="Alexandria" charset="0"/>
                <a:cs typeface="Alexandria" charset="0"/>
              </a:rPr>
              <a:t>الصورة الصحفية الجيدة يجب أن تروي قصة معينة وأن تؤدي هدف ما.</a:t>
            </a:r>
          </a:p>
          <a:p>
            <a:pPr marL="342900" indent="-342900" algn="just" rtl="1">
              <a:lnSpc>
                <a:spcPts val="3000"/>
              </a:lnSpc>
              <a:spcBef>
                <a:spcPts val="600"/>
              </a:spcBef>
              <a:buFont typeface="Wingdings" pitchFamily="2" charset="2"/>
              <a:buChar char="§"/>
            </a:pPr>
            <a:r>
              <a:rPr lang="ar-SA" sz="2000" dirty="0">
                <a:latin typeface="Alexandria" charset="0"/>
                <a:cs typeface="Alexandria" charset="0"/>
              </a:rPr>
              <a:t>"</a:t>
            </a:r>
            <a:r>
              <a:rPr lang="ar-SA" sz="2000" b="1" dirty="0">
                <a:solidFill>
                  <a:srgbClr val="F58221"/>
                </a:solidFill>
                <a:latin typeface="Alexandria" charset="0"/>
                <a:cs typeface="Alexandria" charset="0"/>
              </a:rPr>
              <a:t>اللي فات مات</a:t>
            </a:r>
            <a:r>
              <a:rPr lang="ar-SA" sz="2000" dirty="0">
                <a:latin typeface="Alexandria" charset="0"/>
                <a:cs typeface="Alexandria" charset="0"/>
              </a:rPr>
              <a:t>" مبدأ مهم عند عملك كمصور صحفي خاصة في المجال الإخباري.</a:t>
            </a:r>
          </a:p>
          <a:p>
            <a:pPr marL="342900" indent="-342900" algn="just" rtl="1">
              <a:lnSpc>
                <a:spcPts val="3000"/>
              </a:lnSpc>
              <a:spcBef>
                <a:spcPts val="600"/>
              </a:spcBef>
              <a:buFont typeface="Wingdings" pitchFamily="2" charset="2"/>
              <a:buChar char="§"/>
            </a:pPr>
            <a:r>
              <a:rPr lang="ar-SA" sz="2000" dirty="0">
                <a:latin typeface="Alexandria" charset="0"/>
                <a:cs typeface="Alexandria" charset="0"/>
              </a:rPr>
              <a:t>مهما اختلفت اللغات إلا أن الصورة الصحفية لغة يفهمها الجميع.</a:t>
            </a:r>
          </a:p>
          <a:p>
            <a:pPr marL="342900" indent="-342900" algn="just" rtl="1">
              <a:lnSpc>
                <a:spcPts val="3000"/>
              </a:lnSpc>
              <a:spcBef>
                <a:spcPts val="600"/>
              </a:spcBef>
              <a:buFont typeface="Wingdings" pitchFamily="2" charset="2"/>
              <a:buChar char="§"/>
            </a:pPr>
            <a:r>
              <a:rPr lang="ar-SA" sz="2000" dirty="0">
                <a:latin typeface="Alexandria" charset="0"/>
                <a:cs typeface="Alexandria" charset="0"/>
              </a:rPr>
              <a:t>الصورة الصحفية تتحول إلى وثيقة عن الأحداث بمرور الوقت.</a:t>
            </a:r>
          </a:p>
        </p:txBody>
      </p:sp>
    </p:spTree>
    <p:extLst>
      <p:ext uri="{BB962C8B-B14F-4D97-AF65-F5344CB8AC3E}">
        <p14:creationId xmlns:p14="http://schemas.microsoft.com/office/powerpoint/2010/main" val="2957578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571485" cy="523220"/>
          </a:xfrm>
          <a:prstGeom prst="rect">
            <a:avLst/>
          </a:prstGeom>
          <a:noFill/>
        </p:spPr>
        <p:txBody>
          <a:bodyPr wrap="square" rtlCol="0">
            <a:spAutoFit/>
          </a:bodyPr>
          <a:lstStyle/>
          <a:p>
            <a:pPr algn="r" rtl="1"/>
            <a:r>
              <a:rPr lang="ar-SA" sz="2800" b="1" dirty="0">
                <a:latin typeface="Alexandria" charset="0"/>
                <a:cs typeface="Alexandria" charset="0"/>
              </a:rPr>
              <a:t>مزيد من القراءة عن...</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6095999" y="2196940"/>
            <a:ext cx="5021767" cy="364199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rtl="1"/>
            <a:r>
              <a:rPr lang="ar-SA" sz="2000" b="1" dirty="0">
                <a:solidFill>
                  <a:srgbClr val="C00000"/>
                </a:solidFill>
                <a:latin typeface="Alexandria" charset="0"/>
                <a:cs typeface="Alexandria" charset="0"/>
              </a:rPr>
              <a:t>التصوير الصحفي: مفهومه، أسسه، أنواعه، وعناصره </a:t>
            </a:r>
          </a:p>
          <a:p>
            <a:pPr algn="ctr" rtl="1"/>
            <a:endParaRPr lang="ar-SA" sz="2000" b="1" dirty="0">
              <a:solidFill>
                <a:srgbClr val="C00000"/>
              </a:solidFill>
              <a:latin typeface="Alexandria" charset="0"/>
              <a:cs typeface="Alexandria" charset="0"/>
            </a:endParaRPr>
          </a:p>
          <a:p>
            <a:pPr algn="ctr" rtl="1"/>
            <a:endParaRPr lang="ar-SA" sz="2000" b="1" dirty="0">
              <a:solidFill>
                <a:srgbClr val="C00000"/>
              </a:solidFill>
              <a:latin typeface="Alexandria" charset="0"/>
              <a:cs typeface="Alexandria" charset="0"/>
            </a:endParaRPr>
          </a:p>
          <a:p>
            <a:pPr algn="ctr" rtl="1"/>
            <a:r>
              <a:rPr lang="ar-SA" sz="2000" b="1" dirty="0">
                <a:solidFill>
                  <a:srgbClr val="000000"/>
                </a:solidFill>
                <a:latin typeface="Alexandria" charset="0"/>
                <a:cs typeface="Alexandria" charset="0"/>
              </a:rPr>
              <a:t>إلي اللقاء في المحاضرة التالية</a:t>
            </a:r>
            <a:endParaRPr lang="ar-SA" sz="2000" dirty="0">
              <a:solidFill>
                <a:srgbClr val="000000"/>
              </a:solidFill>
              <a:latin typeface="Alexandria" charset="0"/>
              <a:cs typeface="Alexandria" charset="0"/>
            </a:endParaRPr>
          </a:p>
        </p:txBody>
      </p:sp>
      <p:pic>
        <p:nvPicPr>
          <p:cNvPr id="1026" name="Picture 2" descr="تاريخ التصوير الصحفي - موقع المعلومات">
            <a:extLst>
              <a:ext uri="{FF2B5EF4-FFF2-40B4-BE49-F238E27FC236}">
                <a16:creationId xmlns:a16="http://schemas.microsoft.com/office/drawing/2014/main" id="{12075627-6F0A-5F8E-778C-96DEB80D37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143722"/>
            <a:ext cx="5248507" cy="3812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96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3124</TotalTime>
  <Words>1503</Words>
  <Application>Microsoft Macintosh PowerPoint</Application>
  <PresentationFormat>Widescreen</PresentationFormat>
  <Paragraphs>182</Paragraphs>
  <Slides>20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174</cp:revision>
  <dcterms:created xsi:type="dcterms:W3CDTF">2023-04-29T09:08:00Z</dcterms:created>
  <dcterms:modified xsi:type="dcterms:W3CDTF">2024-05-23T21:59:52Z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