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48"/>
  </p:notesMasterIdLst>
  <p:sldIdLst>
    <p:sldId id="400" r:id="rId2"/>
    <p:sldId id="345" r:id="rId3"/>
    <p:sldId id="415" r:id="rId4"/>
    <p:sldId id="401" r:id="rId5"/>
    <p:sldId id="362" r:id="rId6"/>
    <p:sldId id="402" r:id="rId7"/>
    <p:sldId id="364" r:id="rId8"/>
    <p:sldId id="365" r:id="rId9"/>
    <p:sldId id="366" r:id="rId10"/>
    <p:sldId id="413" r:id="rId11"/>
    <p:sldId id="410" r:id="rId12"/>
    <p:sldId id="414" r:id="rId13"/>
    <p:sldId id="411" r:id="rId14"/>
    <p:sldId id="412" r:id="rId15"/>
    <p:sldId id="403" r:id="rId16"/>
    <p:sldId id="322" r:id="rId17"/>
    <p:sldId id="368" r:id="rId18"/>
    <p:sldId id="369" r:id="rId19"/>
    <p:sldId id="370" r:id="rId20"/>
    <p:sldId id="371" r:id="rId21"/>
    <p:sldId id="372" r:id="rId22"/>
    <p:sldId id="404" r:id="rId23"/>
    <p:sldId id="374" r:id="rId24"/>
    <p:sldId id="405" r:id="rId25"/>
    <p:sldId id="376" r:id="rId26"/>
    <p:sldId id="378" r:id="rId27"/>
    <p:sldId id="406" r:id="rId28"/>
    <p:sldId id="380" r:id="rId29"/>
    <p:sldId id="407" r:id="rId30"/>
    <p:sldId id="382" r:id="rId31"/>
    <p:sldId id="383" r:id="rId32"/>
    <p:sldId id="384" r:id="rId33"/>
    <p:sldId id="385" r:id="rId34"/>
    <p:sldId id="386" r:id="rId35"/>
    <p:sldId id="387" r:id="rId36"/>
    <p:sldId id="388" r:id="rId37"/>
    <p:sldId id="408" r:id="rId38"/>
    <p:sldId id="392" r:id="rId39"/>
    <p:sldId id="393" r:id="rId40"/>
    <p:sldId id="394" r:id="rId41"/>
    <p:sldId id="409" r:id="rId42"/>
    <p:sldId id="395" r:id="rId43"/>
    <p:sldId id="396" r:id="rId44"/>
    <p:sldId id="397" r:id="rId45"/>
    <p:sldId id="359" r:id="rId46"/>
    <p:sldId id="36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94660"/>
  </p:normalViewPr>
  <p:slideViewPr>
    <p:cSldViewPr snapToGrid="0">
      <p:cViewPr varScale="1">
        <p:scale>
          <a:sx n="71" d="100"/>
          <a:sy n="71" d="100"/>
        </p:scale>
        <p:origin x="612"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F3A3723-4E47-4CE7-A430-57FFAF04E91C}" type="datetimeFigureOut">
              <a:rPr lang="en-US" smtClean="0"/>
              <a:t>5/27/2024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CD5922-EF21-47BE-96AB-0C6C9B36181B}" type="slidenum">
              <a:rPr lang="en-US" smtClean="0"/>
              <a:t>‹#›</a:t>
            </a:fld>
            <a:endParaRPr lang="en-US"/>
          </a:p>
        </p:txBody>
      </p:sp>
    </p:spTree>
    <p:extLst>
      <p:ext uri="{BB962C8B-B14F-4D97-AF65-F5344CB8AC3E}">
        <p14:creationId xmlns:p14="http://schemas.microsoft.com/office/powerpoint/2010/main" val="119154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47993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78876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1CD5922-EF21-47BE-96AB-0C6C9B36181B}" type="slidenum">
              <a:rPr lang="en-US" smtClean="0"/>
              <a:t>41</a:t>
            </a:fld>
            <a:endParaRPr lang="en-US"/>
          </a:p>
        </p:txBody>
      </p:sp>
    </p:spTree>
    <p:extLst>
      <p:ext uri="{BB962C8B-B14F-4D97-AF65-F5344CB8AC3E}">
        <p14:creationId xmlns:p14="http://schemas.microsoft.com/office/powerpoint/2010/main" val="8270773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117503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208264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6414004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186600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47567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906139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695063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015409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04779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553849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052963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25756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081165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44090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877014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6356115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12691063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703838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263486733"/>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2" r:id="rId13"/>
    <p:sldLayoutId id="2147483693" r:id="rId14"/>
    <p:sldLayoutId id="2147483694" r:id="rId15"/>
    <p:sldLayoutId id="2147483695" r:id="rId16"/>
    <p:sldLayoutId id="2147483696"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7.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4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8" Type="http://schemas.openxmlformats.org/officeDocument/2006/relationships/image" Target="../media/image15.jpg"/><Relationship Id="rId3" Type="http://schemas.openxmlformats.org/officeDocument/2006/relationships/image" Target="../media/image13.png"/><Relationship Id="rId7"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1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781741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0" i="0" u="none" strike="noStrike" kern="1200" cap="none" spc="0" normalizeH="0" baseline="0" noProof="0" dirty="0">
                <a:ln>
                  <a:noFill/>
                </a:ln>
                <a:solidFill>
                  <a:schemeClr val="tx1">
                    <a:lumMod val="65000"/>
                    <a:lumOff val="35000"/>
                  </a:schemeClr>
                </a:solidFill>
                <a:effectLst/>
                <a:uLnTx/>
                <a:uFillTx/>
                <a:latin typeface="Times New Roman" panose="02020603050405020304" pitchFamily="18" charset="0"/>
                <a:cs typeface="Times New Roman" panose="02020603050405020304" pitchFamily="18" charset="0"/>
              </a:rPr>
              <a:t>Understanding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a:t>
            </a:r>
          </a:p>
          <a:p>
            <a:pPr marL="571500" lvl="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Meaning of</a:t>
            </a:r>
            <a:r>
              <a:rPr lang="en-US" sz="2800" b="1" dirty="0" smtClean="0">
                <a:latin typeface="Times New Roman" panose="02020603050405020304" pitchFamily="18" charset="0"/>
                <a:cs typeface="Times New Roman" panose="02020603050405020304" pitchFamily="18" charset="0"/>
              </a:rPr>
              <a:t> </a:t>
            </a: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 Project time </a:t>
            </a:r>
            <a:r>
              <a:rPr lang="en-US" sz="2800" dirty="0" smtClean="0">
                <a:solidFill>
                  <a:schemeClr val="tx1">
                    <a:lumMod val="65000"/>
                    <a:lumOff val="35000"/>
                  </a:schemeClr>
                </a:solidFill>
                <a:latin typeface="Times New Roman" panose="02020603050405020304" pitchFamily="18" charset="0"/>
                <a:cs typeface="Times New Roman" panose="02020603050405020304" pitchFamily="18" charset="0"/>
              </a:rPr>
              <a:t>management“</a:t>
            </a:r>
          </a:p>
          <a:p>
            <a:pPr marL="571500" indent="-571500">
              <a:buFont typeface="Wingdings" panose="05000000000000000000" pitchFamily="2" charset="2"/>
              <a:buChar char="Ø"/>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 Life Cycle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Successful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Benefits of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Obstacles of 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Management</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Project Manager's Role</a:t>
            </a:r>
          </a:p>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lang="en-US" sz="2800" dirty="0">
                <a:solidFill>
                  <a:schemeClr val="tx1">
                    <a:lumMod val="65000"/>
                    <a:lumOff val="3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a:t>
            </a:fld>
            <a:endParaRPr lang="en-US"/>
          </a:p>
        </p:txBody>
      </p:sp>
    </p:spTree>
    <p:extLst>
      <p:ext uri="{BB962C8B-B14F-4D97-AF65-F5344CB8AC3E}">
        <p14:creationId xmlns:p14="http://schemas.microsoft.com/office/powerpoint/2010/main" val="16934110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ea typeface="Calibri"/>
                <a:cs typeface="Calibri"/>
                <a:sym typeface="Calibri"/>
              </a:rPr>
              <a:t>8 steps to effective project time management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1644519" y="2492019"/>
            <a:ext cx="8590460" cy="3046988"/>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1. Plan your project</a:t>
            </a:r>
          </a:p>
          <a:p>
            <a:pPr marL="342900" lvl="1" algn="just" defTabSz="685800" fontAlgn="base">
              <a:defRPr/>
            </a:pPr>
            <a:r>
              <a:rPr lang="en-US" sz="2400" kern="0" dirty="0">
                <a:solidFill>
                  <a:schemeClr val="tx1">
                    <a:lumMod val="65000"/>
                    <a:lumOff val="35000"/>
                  </a:schemeClr>
                </a:solidFill>
              </a:rPr>
              <a:t>2. Define your deliverables</a:t>
            </a:r>
          </a:p>
          <a:p>
            <a:pPr marL="342900" lvl="1" algn="just" defTabSz="685800" fontAlgn="base">
              <a:defRPr/>
            </a:pPr>
            <a:r>
              <a:rPr lang="en-US" sz="2400" kern="0" dirty="0">
                <a:solidFill>
                  <a:schemeClr val="tx1">
                    <a:lumMod val="65000"/>
                    <a:lumOff val="35000"/>
                  </a:schemeClr>
                </a:solidFill>
              </a:rPr>
              <a:t>3. Organize project tasks</a:t>
            </a:r>
          </a:p>
          <a:p>
            <a:pPr marL="342900" lvl="1" algn="just" defTabSz="685800" fontAlgn="base">
              <a:defRPr/>
            </a:pPr>
            <a:r>
              <a:rPr lang="en-US" sz="2400" kern="0" dirty="0">
                <a:solidFill>
                  <a:schemeClr val="tx1">
                    <a:lumMod val="65000"/>
                    <a:lumOff val="35000"/>
                  </a:schemeClr>
                </a:solidFill>
              </a:rPr>
              <a:t>4. Create a timeline</a:t>
            </a:r>
          </a:p>
          <a:p>
            <a:pPr marL="342900" lvl="1" algn="just" defTabSz="685800" fontAlgn="base">
              <a:defRPr/>
            </a:pPr>
            <a:r>
              <a:rPr lang="en-US" sz="2400" kern="0" dirty="0">
                <a:solidFill>
                  <a:schemeClr val="tx1">
                    <a:lumMod val="65000"/>
                    <a:lumOff val="35000"/>
                  </a:schemeClr>
                </a:solidFill>
              </a:rPr>
              <a:t>5. Assign jobs</a:t>
            </a:r>
          </a:p>
          <a:p>
            <a:pPr marL="342900" lvl="1" algn="just" defTabSz="685800" fontAlgn="base">
              <a:defRPr/>
            </a:pPr>
            <a:r>
              <a:rPr lang="en-US" sz="2400" kern="0" dirty="0">
                <a:solidFill>
                  <a:schemeClr val="tx1">
                    <a:lumMod val="65000"/>
                    <a:lumOff val="35000"/>
                  </a:schemeClr>
                </a:solidFill>
              </a:rPr>
              <a:t>6. Use project planning tools</a:t>
            </a:r>
          </a:p>
          <a:p>
            <a:pPr marL="342900" lvl="1" algn="just" defTabSz="685800" fontAlgn="base">
              <a:defRPr/>
            </a:pPr>
            <a:r>
              <a:rPr lang="en-US" sz="2400" kern="0" dirty="0">
                <a:solidFill>
                  <a:schemeClr val="tx1">
                    <a:lumMod val="65000"/>
                    <a:lumOff val="35000"/>
                  </a:schemeClr>
                </a:solidFill>
              </a:rPr>
              <a:t>7. Communicate regularly</a:t>
            </a:r>
          </a:p>
          <a:p>
            <a:pPr marL="342900" lvl="1" algn="just" defTabSz="685800" fontAlgn="base">
              <a:defRPr/>
            </a:pPr>
            <a:r>
              <a:rPr lang="en-US" sz="2400" kern="0" dirty="0">
                <a:solidFill>
                  <a:schemeClr val="tx1">
                    <a:lumMod val="65000"/>
                    <a:lumOff val="35000"/>
                  </a:schemeClr>
                </a:solidFill>
              </a:rPr>
              <a:t>8. Minimize distractions</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409140" y="2155119"/>
            <a:ext cx="3139712" cy="3804234"/>
          </a:xfrm>
          <a:prstGeom prst="rect">
            <a:avLst/>
          </a:prstGeom>
        </p:spPr>
      </p:pic>
    </p:spTree>
    <p:extLst>
      <p:ext uri="{BB962C8B-B14F-4D97-AF65-F5344CB8AC3E}">
        <p14:creationId xmlns:p14="http://schemas.microsoft.com/office/powerpoint/2010/main" val="16087511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489467" y="1476341"/>
            <a:ext cx="9902228" cy="5324535"/>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800" b="1" i="0" u="none" strike="noStrike" kern="1200" cap="none" spc="0" normalizeH="0" baseline="0" noProof="0" dirty="0">
                <a:ln>
                  <a:noFill/>
                </a:ln>
                <a:solidFill>
                  <a:schemeClr val="tx1">
                    <a:lumMod val="65000"/>
                    <a:lumOff val="35000"/>
                  </a:schemeClr>
                </a:solidFill>
                <a:effectLst/>
                <a:uLnTx/>
                <a:uFillTx/>
                <a:latin typeface="Times New Roman" panose="02020603050405020304" pitchFamily="18" charset="0"/>
                <a:cs typeface="Times New Roman" panose="02020603050405020304" pitchFamily="18" charset="0"/>
              </a:rPr>
              <a:t>Understanding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4</a:t>
            </a:fld>
            <a:endParaRPr lang="en-US"/>
          </a:p>
        </p:txBody>
      </p:sp>
    </p:spTree>
    <p:extLst>
      <p:ext uri="{BB962C8B-B14F-4D97-AF65-F5344CB8AC3E}">
        <p14:creationId xmlns:p14="http://schemas.microsoft.com/office/powerpoint/2010/main" val="14253596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660511"/>
            <a:ext cx="7612471"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Understanding Project Management</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437433" y="2526500"/>
            <a:ext cx="8578137" cy="1431161"/>
          </a:xfrm>
          <a:prstGeom prst="rect">
            <a:avLst/>
          </a:prstGeom>
          <a:noFill/>
        </p:spPr>
        <p:txBody>
          <a:bodyPr wrap="square" rtlCol="0">
            <a:spAutoFit/>
          </a:bodyPr>
          <a:lstStyle/>
          <a:p>
            <a:pPr algn="just">
              <a:spcAft>
                <a:spcPts val="1800"/>
              </a:spcAft>
            </a:pPr>
            <a:r>
              <a:rPr lang="en-US" sz="2400" dirty="0">
                <a:solidFill>
                  <a:schemeClr val="tx1">
                    <a:lumMod val="65000"/>
                    <a:lumOff val="35000"/>
                  </a:schemeClr>
                </a:solidFill>
              </a:rPr>
              <a:t>In order to understand project management, one must begin with the definition of a project. </a:t>
            </a:r>
          </a:p>
          <a:p>
            <a:pPr algn="just">
              <a:spcAft>
                <a:spcPts val="1800"/>
              </a:spcAft>
            </a:pPr>
            <a:r>
              <a:rPr lang="en-US" sz="2400" dirty="0">
                <a:solidFill>
                  <a:schemeClr val="tx1">
                    <a:lumMod val="65000"/>
                    <a:lumOff val="35000"/>
                  </a:schemeClr>
                </a:solidFill>
              </a:rPr>
              <a:t>A project can be any series of activities and tasks.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3" name="Picture 2"/>
          <p:cNvPicPr>
            <a:picLocks noChangeAspect="1"/>
          </p:cNvPicPr>
          <p:nvPr/>
        </p:nvPicPr>
        <p:blipFill>
          <a:blip r:embed="rId5"/>
          <a:stretch>
            <a:fillRect/>
          </a:stretch>
        </p:blipFill>
        <p:spPr>
          <a:xfrm>
            <a:off x="9117349" y="5530261"/>
            <a:ext cx="2782366" cy="1270615"/>
          </a:xfrm>
          <a:prstGeom prst="rect">
            <a:avLst/>
          </a:prstGeom>
        </p:spPr>
      </p:pic>
    </p:spTree>
    <p:extLst>
      <p:ext uri="{BB962C8B-B14F-4D97-AF65-F5344CB8AC3E}">
        <p14:creationId xmlns:p14="http://schemas.microsoft.com/office/powerpoint/2010/main" val="157369721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a:t>
            </a:r>
            <a:r>
              <a:rPr lang="en-US" sz="2800" b="1" dirty="0" smtClean="0">
                <a:solidFill>
                  <a:schemeClr val="tx1">
                    <a:lumMod val="65000"/>
                    <a:lumOff val="3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6</a:t>
            </a:fld>
            <a:endParaRPr lang="en-US"/>
          </a:p>
        </p:txBody>
      </p:sp>
    </p:spTree>
    <p:extLst>
      <p:ext uri="{BB962C8B-B14F-4D97-AF65-F5344CB8AC3E}">
        <p14:creationId xmlns:p14="http://schemas.microsoft.com/office/powerpoint/2010/main" val="134717437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7" y="2155119"/>
            <a:ext cx="10249469" cy="4093428"/>
          </a:xfrm>
          <a:prstGeom prst="rect">
            <a:avLst/>
          </a:prstGeom>
          <a:noFill/>
        </p:spPr>
        <p:txBody>
          <a:bodyPr wrap="square" rtlCol="0">
            <a:spAutoFit/>
          </a:bodyPr>
          <a:lstStyle/>
          <a:p>
            <a:pPr lvl="0" defTabSz="685800">
              <a:defRPr/>
            </a:pPr>
            <a:r>
              <a:rPr lang="en-US" sz="2000" b="1" kern="0" dirty="0">
                <a:solidFill>
                  <a:schemeClr val="tx1">
                    <a:lumMod val="65000"/>
                    <a:lumOff val="35000"/>
                  </a:schemeClr>
                </a:solidFill>
              </a:rPr>
              <a:t>A project: </a:t>
            </a:r>
            <a:r>
              <a:rPr lang="en-US" sz="2000" kern="0" dirty="0">
                <a:solidFill>
                  <a:schemeClr val="tx1">
                    <a:lumMod val="65000"/>
                    <a:lumOff val="35000"/>
                  </a:schemeClr>
                </a:solidFill>
              </a:rPr>
              <a:t>is a temporary endeavor undertaken to create a unique product, service, or result</a:t>
            </a:r>
            <a:r>
              <a:rPr lang="en-US" sz="2000" kern="0" dirty="0" smtClean="0">
                <a:solidFill>
                  <a:schemeClr val="tx1">
                    <a:lumMod val="65000"/>
                    <a:lumOff val="35000"/>
                  </a:schemeClr>
                </a:solidFill>
              </a:rPr>
              <a:t>.</a:t>
            </a:r>
            <a:endParaRPr lang="en-US" sz="2000" kern="0" dirty="0">
              <a:solidFill>
                <a:schemeClr val="tx1">
                  <a:lumMod val="65000"/>
                  <a:lumOff val="35000"/>
                </a:schemeClr>
              </a:solidFill>
            </a:endParaRPr>
          </a:p>
          <a:p>
            <a:pPr lvl="0"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Project characteristic:</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temporary.</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Has definite beginning and end, the end is reached when the project’s objective have been achieved.</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Projects are unique.</a:t>
            </a:r>
          </a:p>
          <a:p>
            <a:pPr marL="0" lvl="1" defTabSz="685800" eaLnBrk="0" fontAlgn="base" hangingPunct="0">
              <a:spcBef>
                <a:spcPts val="600"/>
              </a:spcBef>
              <a:spcAft>
                <a:spcPct val="0"/>
              </a:spcAft>
              <a:buClr>
                <a:srgbClr val="FF0000"/>
              </a:buClr>
              <a:buSzPct val="80000"/>
              <a:defRPr/>
            </a:pPr>
            <a:r>
              <a:rPr lang="en-GB" sz="2000" kern="0" dirty="0">
                <a:solidFill>
                  <a:schemeClr val="tx1">
                    <a:lumMod val="65000"/>
                    <a:lumOff val="35000"/>
                  </a:schemeClr>
                </a:solidFill>
              </a:rPr>
              <a:t>Every project creates a unique product, service, or results.</a:t>
            </a:r>
          </a:p>
          <a:p>
            <a:pPr marL="1003300" lvl="1" indent="-546100" defTabSz="685800" eaLnBrk="0" fontAlgn="base" hangingPunct="0">
              <a:spcBef>
                <a:spcPts val="600"/>
              </a:spcBef>
              <a:spcAft>
                <a:spcPct val="0"/>
              </a:spcAft>
              <a:buClr>
                <a:srgbClr val="FF0000"/>
              </a:buClr>
              <a:buSzPct val="80000"/>
              <a:buFont typeface="Wingdings 3" panose="05040102010807070707" pitchFamily="18" charset="2"/>
              <a:buChar char="u"/>
              <a:defRPr/>
            </a:pPr>
            <a:r>
              <a:rPr lang="en-GB" sz="2000" u="sng" kern="0" dirty="0">
                <a:solidFill>
                  <a:schemeClr val="tx1">
                    <a:lumMod val="65000"/>
                    <a:lumOff val="35000"/>
                  </a:schemeClr>
                </a:solidFill>
              </a:rPr>
              <a:t>Progressively elaborated.</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Progressively: </a:t>
            </a:r>
            <a:r>
              <a:rPr lang="en-GB" sz="2000" kern="0" dirty="0">
                <a:solidFill>
                  <a:schemeClr val="tx1">
                    <a:lumMod val="65000"/>
                    <a:lumOff val="35000"/>
                  </a:schemeClr>
                </a:solidFill>
              </a:rPr>
              <a:t>proceeding in steps.</a:t>
            </a:r>
          </a:p>
          <a:p>
            <a:pPr marL="0" lvl="1" defTabSz="685800" eaLnBrk="0" fontAlgn="base" hangingPunct="0">
              <a:spcBef>
                <a:spcPts val="600"/>
              </a:spcBef>
              <a:spcAft>
                <a:spcPct val="0"/>
              </a:spcAft>
              <a:buClr>
                <a:srgbClr val="FF0000"/>
              </a:buClr>
              <a:buSzPct val="80000"/>
              <a:defRPr/>
            </a:pPr>
            <a:r>
              <a:rPr lang="en-GB" sz="2000" b="1" kern="0" dirty="0">
                <a:solidFill>
                  <a:schemeClr val="tx1">
                    <a:lumMod val="65000"/>
                    <a:lumOff val="35000"/>
                  </a:schemeClr>
                </a:solidFill>
              </a:rPr>
              <a:t>Elaborated: </a:t>
            </a:r>
            <a:r>
              <a:rPr lang="en-GB" sz="2000" kern="0" dirty="0">
                <a:solidFill>
                  <a:schemeClr val="tx1">
                    <a:lumMod val="65000"/>
                    <a:lumOff val="35000"/>
                  </a:schemeClr>
                </a:solidFill>
              </a:rPr>
              <a:t>worked with care and detail.</a:t>
            </a:r>
            <a:endParaRPr lang="en-US" sz="2000" kern="0" dirty="0">
              <a:solidFill>
                <a:schemeClr val="tx1">
                  <a:lumMod val="65000"/>
                  <a:lumOff val="35000"/>
                </a:schemeClr>
              </a:solidFill>
            </a:endParaRPr>
          </a:p>
          <a:p>
            <a:endParaRPr lang="en-US" sz="20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052288" y="2387447"/>
            <a:ext cx="3139712" cy="3804234"/>
          </a:xfrm>
          <a:prstGeom prst="rect">
            <a:avLst/>
          </a:prstGeom>
        </p:spPr>
      </p:pic>
    </p:spTree>
    <p:extLst>
      <p:ext uri="{BB962C8B-B14F-4D97-AF65-F5344CB8AC3E}">
        <p14:creationId xmlns:p14="http://schemas.microsoft.com/office/powerpoint/2010/main" val="8473730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155119"/>
            <a:ext cx="7591914" cy="3693319"/>
          </a:xfrm>
          <a:prstGeom prst="rect">
            <a:avLst/>
          </a:prstGeom>
          <a:noFill/>
        </p:spPr>
        <p:txBody>
          <a:bodyPr wrap="square" rtlCol="0">
            <a:spAutoFit/>
          </a:bodyPr>
          <a:lstStyle/>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The temporary nature of projects indicates that a project has a definite beginning and end.</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Temporary </a:t>
            </a:r>
            <a:r>
              <a:rPr lang="en-US" sz="2400" u="sng" kern="0" dirty="0">
                <a:solidFill>
                  <a:schemeClr val="tx1">
                    <a:lumMod val="65000"/>
                    <a:lumOff val="35000"/>
                  </a:schemeClr>
                </a:solidFill>
              </a:rPr>
              <a:t>does not necessarily </a:t>
            </a:r>
            <a:r>
              <a:rPr lang="en-US" sz="2400" kern="0" dirty="0">
                <a:solidFill>
                  <a:schemeClr val="tx1">
                    <a:lumMod val="65000"/>
                    <a:lumOff val="35000"/>
                  </a:schemeClr>
                </a:solidFill>
              </a:rPr>
              <a:t>mean a project has </a:t>
            </a:r>
            <a:r>
              <a:rPr lang="en-US" sz="2400" u="sng" kern="0" dirty="0">
                <a:solidFill>
                  <a:schemeClr val="tx1">
                    <a:lumMod val="65000"/>
                    <a:lumOff val="35000"/>
                  </a:schemeClr>
                </a:solidFill>
              </a:rPr>
              <a:t>a short duration</a:t>
            </a:r>
            <a:r>
              <a:rPr lang="en-US" sz="2400" kern="0" dirty="0">
                <a:solidFill>
                  <a:schemeClr val="tx1">
                    <a:lumMod val="65000"/>
                    <a:lumOff val="35000"/>
                  </a:schemeClr>
                </a:solidFill>
              </a:rPr>
              <a:t>.</a:t>
            </a:r>
          </a:p>
          <a:p>
            <a:pPr marL="285750" lvl="0" indent="-285750" algn="just" defTabSz="685800">
              <a:buFont typeface="Wingdings" panose="05000000000000000000" pitchFamily="2" charset="2"/>
              <a:buChar char="q"/>
              <a:defRPr/>
            </a:pPr>
            <a:r>
              <a:rPr lang="en-US" sz="2400" kern="0" dirty="0">
                <a:solidFill>
                  <a:schemeClr val="tx1">
                    <a:lumMod val="65000"/>
                    <a:lumOff val="35000"/>
                  </a:schemeClr>
                </a:solidFill>
              </a:rPr>
              <a:t> The </a:t>
            </a:r>
            <a:r>
              <a:rPr lang="en-US" sz="2400" u="sng" kern="0" dirty="0">
                <a:solidFill>
                  <a:schemeClr val="tx1">
                    <a:lumMod val="65000"/>
                    <a:lumOff val="35000"/>
                  </a:schemeClr>
                </a:solidFill>
              </a:rPr>
              <a:t>end of the project</a:t>
            </a:r>
            <a:r>
              <a:rPr lang="en-US" sz="2400" kern="0" dirty="0">
                <a:solidFill>
                  <a:schemeClr val="tx1">
                    <a:lumMod val="65000"/>
                    <a:lumOff val="35000"/>
                  </a:schemeClr>
                </a:solidFill>
              </a:rPr>
              <a:t> is reached when </a:t>
            </a:r>
            <a:r>
              <a:rPr lang="en-US" sz="2400" u="sng" kern="0" dirty="0">
                <a:solidFill>
                  <a:schemeClr val="tx1">
                    <a:lumMod val="65000"/>
                    <a:lumOff val="35000"/>
                  </a:schemeClr>
                </a:solidFill>
              </a:rPr>
              <a:t>one or more of the following </a:t>
            </a:r>
            <a:r>
              <a:rPr lang="en-US" sz="2400" kern="0" dirty="0">
                <a:solidFill>
                  <a:schemeClr val="tx1">
                    <a:lumMod val="65000"/>
                    <a:lumOff val="35000"/>
                  </a:schemeClr>
                </a:solidFill>
              </a:rPr>
              <a:t>is </a:t>
            </a:r>
            <a:r>
              <a:rPr lang="en-US" sz="2400" kern="0" dirty="0" smtClean="0">
                <a:solidFill>
                  <a:schemeClr val="tx1">
                    <a:lumMod val="65000"/>
                    <a:lumOff val="35000"/>
                  </a:schemeClr>
                </a:solidFill>
              </a:rPr>
              <a:t>true:</a:t>
            </a:r>
          </a:p>
          <a:p>
            <a:pPr lvl="0" algn="just" defTabSz="685800">
              <a:defRPr/>
            </a:pPr>
            <a:endParaRPr lang="en-US" sz="2400" kern="0" dirty="0" smtClean="0">
              <a:solidFill>
                <a:schemeClr val="tx1">
                  <a:lumMod val="65000"/>
                  <a:lumOff val="35000"/>
                </a:schemeClr>
              </a:solidFill>
            </a:endParaRP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project’s objectives have been achieved;</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objectives will not or cannot be met;</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07493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Ending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411780" y="2295656"/>
            <a:ext cx="8590460" cy="3354765"/>
          </a:xfrm>
          <a:prstGeom prst="rect">
            <a:avLst/>
          </a:prstGeom>
          <a:noFill/>
        </p:spPr>
        <p:txBody>
          <a:bodyPr wrap="square" rtlCol="0">
            <a:spAutoFit/>
          </a:bodyPr>
          <a:lstStyle/>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Funding is exhausted or no longer available for allocation to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need for the project no longer exists (e.g., the customer no longer wants the project completed, a change</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in strategy or priority ends the project, the organizational management provides direction to end the project);</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human or physical resources are no longer available; or</a:t>
            </a:r>
          </a:p>
          <a:p>
            <a:pPr marL="628650" lvl="1" indent="-285750" algn="just" defTabSz="685800">
              <a:buFont typeface="Wingdings" panose="05000000000000000000" pitchFamily="2" charset="2"/>
              <a:buChar char="Ø"/>
              <a:defRPr/>
            </a:pPr>
            <a:r>
              <a:rPr lang="en-US" sz="2400" kern="0" dirty="0">
                <a:solidFill>
                  <a:schemeClr val="tx1">
                    <a:lumMod val="65000"/>
                    <a:lumOff val="35000"/>
                  </a:schemeClr>
                </a:solidFill>
              </a:rPr>
              <a:t>The project is terminated for legal cause or convenience.</a:t>
            </a:r>
          </a:p>
          <a:p>
            <a:endParaRPr lang="en-US"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962088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10</a:t>
            </a:fld>
            <a:endParaRPr lang="en-US"/>
          </a:p>
        </p:txBody>
      </p:sp>
    </p:spTree>
    <p:extLst>
      <p:ext uri="{BB962C8B-B14F-4D97-AF65-F5344CB8AC3E}">
        <p14:creationId xmlns:p14="http://schemas.microsoft.com/office/powerpoint/2010/main" val="26924795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975974"/>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Meaning of “ Project time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625002" y="2295656"/>
            <a:ext cx="8590460" cy="2677656"/>
          </a:xfrm>
          <a:prstGeom prst="rect">
            <a:avLst/>
          </a:prstGeom>
          <a:noFill/>
        </p:spPr>
        <p:txBody>
          <a:bodyPr wrap="square" rtlCol="0">
            <a:spAutoFit/>
          </a:bodyPr>
          <a:lstStyle/>
          <a:p>
            <a:pPr marL="342900" lvl="1" algn="just" defTabSz="685800" fontAlgn="base">
              <a:defRPr/>
            </a:pPr>
            <a:r>
              <a:rPr lang="en-US" sz="2400" kern="0" dirty="0">
                <a:solidFill>
                  <a:schemeClr val="tx1">
                    <a:lumMod val="65000"/>
                    <a:lumOff val="35000"/>
                  </a:schemeClr>
                </a:solidFill>
              </a:rPr>
              <a:t>Project time management is the process of planning, scheduling </a:t>
            </a:r>
            <a:r>
              <a:rPr lang="en-US" sz="2400" kern="0" dirty="0" smtClean="0">
                <a:solidFill>
                  <a:schemeClr val="tx1">
                    <a:lumMod val="65000"/>
                    <a:lumOff val="35000"/>
                  </a:schemeClr>
                </a:solidFill>
              </a:rPr>
              <a:t>and overseeing </a:t>
            </a:r>
            <a:r>
              <a:rPr lang="en-US" sz="2400" kern="0" dirty="0">
                <a:solidFill>
                  <a:schemeClr val="tx1">
                    <a:lumMod val="65000"/>
                    <a:lumOff val="35000"/>
                  </a:schemeClr>
                </a:solidFill>
              </a:rPr>
              <a:t>activities required to complete a project. Organizations use it to define milestones, meet deadlines, stay within budget and work toward project goals. It’s typically handled by a designated project manager, but also involves team managers responsible for helping employees with their own time management skills.</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409140" y="2155119"/>
            <a:ext cx="3139712" cy="3804234"/>
          </a:xfrm>
          <a:prstGeom prst="rect">
            <a:avLst/>
          </a:prstGeom>
        </p:spPr>
      </p:pic>
    </p:spTree>
    <p:extLst>
      <p:ext uri="{BB962C8B-B14F-4D97-AF65-F5344CB8AC3E}">
        <p14:creationId xmlns:p14="http://schemas.microsoft.com/office/powerpoint/2010/main" val="299555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Benefits of project time management</a:t>
            </a:r>
            <a:endParaRPr lang="en-US" sz="2800" b="1"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12</a:t>
            </a:fld>
            <a:endParaRPr lang="en-US"/>
          </a:p>
        </p:txBody>
      </p:sp>
    </p:spTree>
    <p:extLst>
      <p:ext uri="{BB962C8B-B14F-4D97-AF65-F5344CB8AC3E}">
        <p14:creationId xmlns:p14="http://schemas.microsoft.com/office/powerpoint/2010/main" val="242182581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69861"/>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4477" y="2008528"/>
            <a:ext cx="10413770" cy="4154984"/>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r>
              <a:rPr lang="en-US" sz="2400" dirty="0" smtClean="0">
                <a:solidFill>
                  <a:srgbClr val="000000"/>
                </a:solidFill>
              </a:rPr>
              <a:t>:</a:t>
            </a:r>
            <a:endParaRPr lang="en-US" sz="2400" dirty="0">
              <a:solidFill>
                <a:srgbClr val="000000"/>
              </a:solidFill>
            </a:endParaRPr>
          </a:p>
          <a:p>
            <a:pPr fontAlgn="base"/>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Shorter deadlines:</a:t>
            </a:r>
            <a:r>
              <a:rPr lang="en-US" sz="2400" dirty="0">
                <a:solidFill>
                  <a:srgbClr val="000000"/>
                </a:solidFill>
              </a:rPr>
              <a:t> </a:t>
            </a:r>
            <a:r>
              <a:rPr lang="en-US" sz="2400" dirty="0"/>
              <a:t>Proper time management makes it easier to complete tasks on time, ensuring customer satisfaction and helping you maintain a competitive edge in your market.</a:t>
            </a:r>
          </a:p>
          <a:p>
            <a:pPr fontAlgn="base">
              <a:buFont typeface="Arial" panose="020B0604020202020204" pitchFamily="34" charset="0"/>
              <a:buChar char="•"/>
            </a:pPr>
            <a:endParaRPr lang="en-US" sz="2400" dirty="0">
              <a:solidFill>
                <a:srgbClr val="000000"/>
              </a:solidFill>
            </a:endParaRPr>
          </a:p>
          <a:p>
            <a:pPr indent="-342900" fontAlgn="base">
              <a:buFont typeface="Arial" panose="020B0604020202020204" pitchFamily="34" charset="0"/>
              <a:buChar char="•"/>
            </a:pPr>
            <a:r>
              <a:rPr lang="en-US" sz="2400" b="1" dirty="0">
                <a:solidFill>
                  <a:srgbClr val="000000"/>
                </a:solidFill>
              </a:rPr>
              <a:t>Better use of resources: </a:t>
            </a:r>
            <a:r>
              <a:rPr lang="en-US" sz="2400" dirty="0"/>
              <a:t>Managing project timelines also helps improve employee efficiency as you redistribute unbalanced workloads. By keeping your finger on the pulse of all activities, you’ll see if someone’s carrying more than their fair share of the burden</a:t>
            </a:r>
          </a:p>
        </p:txBody>
      </p:sp>
    </p:spTree>
    <p:extLst>
      <p:ext uri="{BB962C8B-B14F-4D97-AF65-F5344CB8AC3E}">
        <p14:creationId xmlns:p14="http://schemas.microsoft.com/office/powerpoint/2010/main" val="15260222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2278" y="1119684"/>
            <a:ext cx="8977880" cy="523220"/>
          </a:xfrm>
          <a:prstGeom prst="rect">
            <a:avLst/>
          </a:prstGeom>
          <a:noFill/>
        </p:spPr>
        <p:txBody>
          <a:bodyPr wrap="square" rtlCol="0">
            <a:spAutoFit/>
          </a:bodyPr>
          <a:lstStyle/>
          <a:p>
            <a:pPr>
              <a:buClr>
                <a:srgbClr val="FFFFFF"/>
              </a:buClr>
              <a:buSzPts val="2800"/>
              <a:buFont typeface="Calibri"/>
              <a:buNone/>
            </a:pPr>
            <a:r>
              <a:rPr lang="en-US" sz="2800" b="1" dirty="0">
                <a:ea typeface="Calibri"/>
                <a:cs typeface="Calibri"/>
                <a:sym typeface="Calibri"/>
              </a:rPr>
              <a:t>Benefits of project time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824477" y="2008528"/>
            <a:ext cx="10413770" cy="3785652"/>
          </a:xfrm>
          <a:prstGeom prst="rect">
            <a:avLst/>
          </a:prstGeom>
          <a:noFill/>
        </p:spPr>
        <p:txBody>
          <a:bodyPr wrap="square" rtlCol="0">
            <a:spAutoFit/>
          </a:bodyPr>
          <a:lstStyle/>
          <a:p>
            <a:pPr fontAlgn="base"/>
            <a:r>
              <a:rPr lang="en-US" sz="2400" dirty="0">
                <a:solidFill>
                  <a:srgbClr val="000000"/>
                </a:solidFill>
              </a:rPr>
              <a:t>Effective task management doesn’t just lead to more productive employees. With the right strategies in place, you’ll also experience</a:t>
            </a:r>
            <a:r>
              <a:rPr lang="en-US" sz="2400" dirty="0" smtClean="0">
                <a:solidFill>
                  <a:srgbClr val="000000"/>
                </a:solidFill>
              </a:rPr>
              <a:t>:</a:t>
            </a:r>
            <a:endParaRPr lang="en-US" sz="2400" dirty="0">
              <a:solidFill>
                <a:srgbClr val="000000"/>
              </a:solidFill>
            </a:endParaRPr>
          </a:p>
          <a:p>
            <a:pPr fontAlgn="base"/>
            <a:endParaRPr lang="en-US" sz="2400" dirty="0">
              <a:solidFill>
                <a:srgbClr val="000000"/>
              </a:solidFill>
            </a:endParaRPr>
          </a:p>
          <a:p>
            <a:pPr fontAlgn="base">
              <a:buFont typeface="Arial" panose="020B0604020202020204" pitchFamily="34" charset="0"/>
              <a:buChar char="•"/>
            </a:pPr>
            <a:r>
              <a:rPr lang="en-US" sz="2400" b="1" dirty="0" smtClean="0">
                <a:solidFill>
                  <a:srgbClr val="000000"/>
                </a:solidFill>
                <a:latin typeface="sofia-pro"/>
              </a:rPr>
              <a:t>   Controlled </a:t>
            </a:r>
            <a:r>
              <a:rPr lang="en-US" sz="2400" b="1" dirty="0">
                <a:solidFill>
                  <a:srgbClr val="000000"/>
                </a:solidFill>
                <a:latin typeface="sofia-pro"/>
              </a:rPr>
              <a:t>budgets: </a:t>
            </a:r>
            <a:r>
              <a:rPr lang="en-US" sz="2400" dirty="0"/>
              <a:t>Time management helps control project costs by ensuring timely completion of activities and preventing delays that would otherwise lead to additional expenses.</a:t>
            </a:r>
          </a:p>
          <a:p>
            <a:pPr fontAlgn="base">
              <a:buFont typeface="Arial" panose="020B0604020202020204" pitchFamily="34" charset="0"/>
              <a:buChar char="•"/>
            </a:pPr>
            <a:endParaRPr lang="en-US" sz="2400" dirty="0">
              <a:solidFill>
                <a:srgbClr val="000000"/>
              </a:solidFill>
              <a:latin typeface="sofia-pro"/>
            </a:endParaRPr>
          </a:p>
          <a:p>
            <a:pPr indent="-342900" fontAlgn="base">
              <a:buFont typeface="Arial" panose="020B0604020202020204" pitchFamily="34" charset="0"/>
              <a:buChar char="•"/>
            </a:pPr>
            <a:r>
              <a:rPr lang="en-US" sz="2400" b="1" dirty="0">
                <a:solidFill>
                  <a:srgbClr val="000000"/>
                </a:solidFill>
                <a:latin typeface="sofia-pro"/>
              </a:rPr>
              <a:t>Improved communication: </a:t>
            </a:r>
            <a:r>
              <a:rPr lang="en-US" sz="2400" dirty="0"/>
              <a:t>By adhering to project schedules, project managers have the details they need to update stakeholders and set clear expectations.</a:t>
            </a:r>
          </a:p>
        </p:txBody>
      </p:sp>
    </p:spTree>
    <p:extLst>
      <p:ext uri="{BB962C8B-B14F-4D97-AF65-F5344CB8AC3E}">
        <p14:creationId xmlns:p14="http://schemas.microsoft.com/office/powerpoint/2010/main" val="40458839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 Life Cycle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15</a:t>
            </a:fld>
            <a:endParaRPr lang="en-US"/>
          </a:p>
        </p:txBody>
      </p:sp>
    </p:spTree>
    <p:extLst>
      <p:ext uri="{BB962C8B-B14F-4D97-AF65-F5344CB8AC3E}">
        <p14:creationId xmlns:p14="http://schemas.microsoft.com/office/powerpoint/2010/main" val="25108964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33209" y="613045"/>
            <a:ext cx="7273145" cy="95410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Project Management Life Cycle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Project Management Process Groups</a:t>
            </a:r>
          </a:p>
        </p:txBody>
      </p:sp>
      <p:sp>
        <p:nvSpPr>
          <p:cNvPr id="15" name="Rectangle 14">
            <a:extLst>
              <a:ext uri="{FF2B5EF4-FFF2-40B4-BE49-F238E27FC236}">
                <a16:creationId xmlns:a16="http://schemas.microsoft.com/office/drawing/2014/main" xmlns="" id="{4E89CDAB-ABCB-480A-98C3-892112AFA1D5}"/>
              </a:ext>
            </a:extLst>
          </p:cNvPr>
          <p:cNvSpPr/>
          <p:nvPr/>
        </p:nvSpPr>
        <p:spPr>
          <a:xfrm>
            <a:off x="5126573" y="1672185"/>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Initiation </a:t>
            </a:r>
            <a:endParaRPr kumimoji="0" lang="en-US" sz="2400" b="1" i="0" u="none" strike="noStrike" kern="0" cap="none" spc="0" normalizeH="0" baseline="0" noProof="0" dirty="0">
              <a:ln>
                <a:noFill/>
              </a:ln>
              <a:solidFill>
                <a:prstClr val="white"/>
              </a:solidFill>
              <a:effectLst/>
              <a:uLnTx/>
              <a:uFillTx/>
              <a:latin typeface="Calibri" panose="020F0502020204030204"/>
              <a:ea typeface="+mn-ea"/>
              <a:cs typeface="+mn-cs"/>
            </a:endParaRPr>
          </a:p>
        </p:txBody>
      </p:sp>
      <p:sp>
        <p:nvSpPr>
          <p:cNvPr id="19" name="Down Arrow 5">
            <a:extLst>
              <a:ext uri="{FF2B5EF4-FFF2-40B4-BE49-F238E27FC236}">
                <a16:creationId xmlns:a16="http://schemas.microsoft.com/office/drawing/2014/main" xmlns="" id="{AD4174B9-5CD3-4AEF-B09E-48151588CBB3}"/>
              </a:ext>
            </a:extLst>
          </p:cNvPr>
          <p:cNvSpPr/>
          <p:nvPr/>
        </p:nvSpPr>
        <p:spPr>
          <a:xfrm>
            <a:off x="8665701" y="3111330"/>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xmlns="" id="{A0B879FB-B0CE-48D7-9ACB-EC18C7225EBA}"/>
              </a:ext>
            </a:extLst>
          </p:cNvPr>
          <p:cNvSpPr/>
          <p:nvPr/>
        </p:nvSpPr>
        <p:spPr>
          <a:xfrm>
            <a:off x="7181397" y="2984425"/>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1" name="Rectangle 20">
            <a:extLst>
              <a:ext uri="{FF2B5EF4-FFF2-40B4-BE49-F238E27FC236}">
                <a16:creationId xmlns:a16="http://schemas.microsoft.com/office/drawing/2014/main" xmlns="" id="{70DFDB89-D929-4E40-85EC-0908725AD4E1}"/>
              </a:ext>
            </a:extLst>
          </p:cNvPr>
          <p:cNvSpPr/>
          <p:nvPr/>
        </p:nvSpPr>
        <p:spPr>
          <a:xfrm>
            <a:off x="5126573" y="274009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Planning</a:t>
            </a:r>
          </a:p>
        </p:txBody>
      </p:sp>
      <p:sp>
        <p:nvSpPr>
          <p:cNvPr id="22" name="Rectangle 21">
            <a:extLst>
              <a:ext uri="{FF2B5EF4-FFF2-40B4-BE49-F238E27FC236}">
                <a16:creationId xmlns:a16="http://schemas.microsoft.com/office/drawing/2014/main" xmlns="" id="{162F6AB0-014F-4DB9-B783-97CB7AF89DC4}"/>
              </a:ext>
            </a:extLst>
          </p:cNvPr>
          <p:cNvSpPr/>
          <p:nvPr/>
        </p:nvSpPr>
        <p:spPr>
          <a:xfrm>
            <a:off x="7819773" y="360372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Controlling </a:t>
            </a:r>
          </a:p>
        </p:txBody>
      </p:sp>
      <p:sp>
        <p:nvSpPr>
          <p:cNvPr id="23" name="Rectangle 22">
            <a:extLst>
              <a:ext uri="{FF2B5EF4-FFF2-40B4-BE49-F238E27FC236}">
                <a16:creationId xmlns:a16="http://schemas.microsoft.com/office/drawing/2014/main" xmlns="" id="{6EFA89B0-199C-497C-8BFD-E8D27067CDFA}"/>
              </a:ext>
            </a:extLst>
          </p:cNvPr>
          <p:cNvSpPr/>
          <p:nvPr/>
        </p:nvSpPr>
        <p:spPr>
          <a:xfrm>
            <a:off x="2424113" y="3615161"/>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Execution</a:t>
            </a:r>
          </a:p>
        </p:txBody>
      </p:sp>
      <p:sp>
        <p:nvSpPr>
          <p:cNvPr id="24" name="Rectangle 23">
            <a:extLst>
              <a:ext uri="{FF2B5EF4-FFF2-40B4-BE49-F238E27FC236}">
                <a16:creationId xmlns:a16="http://schemas.microsoft.com/office/drawing/2014/main" xmlns="" id="{5FEC7FD0-DAC9-428B-A465-A6C8F4EEDB61}"/>
              </a:ext>
            </a:extLst>
          </p:cNvPr>
          <p:cNvSpPr/>
          <p:nvPr/>
        </p:nvSpPr>
        <p:spPr>
          <a:xfrm>
            <a:off x="5146374" y="4342043"/>
            <a:ext cx="2054824" cy="698069"/>
          </a:xfrm>
          <a:prstGeom prst="rect">
            <a:avLst/>
          </a:prstGeom>
          <a:gradFill rotWithShape="1">
            <a:gsLst>
              <a:gs pos="0">
                <a:sysClr val="windowText" lastClr="000000">
                  <a:satMod val="103000"/>
                  <a:lumMod val="102000"/>
                  <a:tint val="94000"/>
                </a:sysClr>
              </a:gs>
              <a:gs pos="50000">
                <a:sysClr val="windowText" lastClr="000000">
                  <a:satMod val="110000"/>
                  <a:lumMod val="100000"/>
                  <a:shade val="100000"/>
                </a:sysClr>
              </a:gs>
              <a:gs pos="100000">
                <a:sysClr val="windowText" lastClr="000000">
                  <a:lumMod val="99000"/>
                  <a:satMod val="120000"/>
                  <a:shade val="78000"/>
                </a:sysClr>
              </a:gs>
            </a:gsLst>
            <a:lin ang="5400000" scaled="0"/>
          </a:gradFill>
          <a:ln>
            <a:noFill/>
          </a:ln>
          <a:effectLst>
            <a:outerShdw blurRad="57150" dist="19050" dir="5400000" algn="ctr" rotWithShape="0">
              <a:srgbClr val="000000">
                <a:alpha val="63000"/>
              </a:srgbClr>
            </a:outerShdw>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r>
              <a:rPr kumimoji="0" lang="en-GB" sz="2400" b="1" i="0" u="none" strike="noStrike" kern="0" cap="none" spc="0" normalizeH="0" baseline="0" noProof="0" dirty="0">
                <a:ln>
                  <a:noFill/>
                </a:ln>
                <a:solidFill>
                  <a:prstClr val="white"/>
                </a:solidFill>
                <a:effectLst/>
                <a:uLnTx/>
                <a:uFillTx/>
                <a:latin typeface="Calibri" panose="020F0502020204030204"/>
                <a:ea typeface="+mn-ea"/>
                <a:cs typeface="+mn-cs"/>
              </a:rPr>
              <a:t>Closeout </a:t>
            </a:r>
          </a:p>
        </p:txBody>
      </p:sp>
      <p:sp>
        <p:nvSpPr>
          <p:cNvPr id="25" name="Down Arrow 15">
            <a:extLst>
              <a:ext uri="{FF2B5EF4-FFF2-40B4-BE49-F238E27FC236}">
                <a16:creationId xmlns:a16="http://schemas.microsoft.com/office/drawing/2014/main" xmlns="" id="{445BC1B1-5A00-4B69-88C6-F840BF3EA2EF}"/>
              </a:ext>
            </a:extLst>
          </p:cNvPr>
          <p:cNvSpPr/>
          <p:nvPr/>
        </p:nvSpPr>
        <p:spPr>
          <a:xfrm>
            <a:off x="5979481" y="2370253"/>
            <a:ext cx="349008" cy="418755"/>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xmlns="" id="{D6953E02-D29E-4F5C-86C6-F6DC0EA87801}"/>
              </a:ext>
            </a:extLst>
          </p:cNvPr>
          <p:cNvSpPr/>
          <p:nvPr/>
        </p:nvSpPr>
        <p:spPr>
          <a:xfrm>
            <a:off x="3374555" y="2992666"/>
            <a:ext cx="1752018" cy="126905"/>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7" name="Down Arrow 17">
            <a:extLst>
              <a:ext uri="{FF2B5EF4-FFF2-40B4-BE49-F238E27FC236}">
                <a16:creationId xmlns:a16="http://schemas.microsoft.com/office/drawing/2014/main" xmlns="" id="{1E3B95EB-BB9B-4136-B4D6-4E6F4FAA2A9D}"/>
              </a:ext>
            </a:extLst>
          </p:cNvPr>
          <p:cNvSpPr/>
          <p:nvPr/>
        </p:nvSpPr>
        <p:spPr>
          <a:xfrm>
            <a:off x="3293261" y="3119571"/>
            <a:ext cx="349008" cy="495590"/>
          </a:xfrm>
          <a:prstGeom prst="down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8" name="Rectangle 27">
            <a:extLst>
              <a:ext uri="{FF2B5EF4-FFF2-40B4-BE49-F238E27FC236}">
                <a16:creationId xmlns:a16="http://schemas.microsoft.com/office/drawing/2014/main" xmlns="" id="{BD6CBC19-9202-460F-A199-0FBFA9592223}"/>
              </a:ext>
            </a:extLst>
          </p:cNvPr>
          <p:cNvSpPr/>
          <p:nvPr/>
        </p:nvSpPr>
        <p:spPr>
          <a:xfrm rot="16200000">
            <a:off x="8682704" y="4409488"/>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xmlns="" id="{AEFD760C-93FB-4DEC-8EFD-A8AA7819CEB9}"/>
              </a:ext>
            </a:extLst>
          </p:cNvPr>
          <p:cNvSpPr/>
          <p:nvPr/>
        </p:nvSpPr>
        <p:spPr>
          <a:xfrm rot="16200000">
            <a:off x="3267620" y="4425969"/>
            <a:ext cx="400289" cy="184894"/>
          </a:xfrm>
          <a:prstGeom prst="rect">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0" name="Right Arrow 20">
            <a:extLst>
              <a:ext uri="{FF2B5EF4-FFF2-40B4-BE49-F238E27FC236}">
                <a16:creationId xmlns:a16="http://schemas.microsoft.com/office/drawing/2014/main" xmlns="" id="{920950DD-9562-4BB2-A902-5B1CFE44F85A}"/>
              </a:ext>
            </a:extLst>
          </p:cNvPr>
          <p:cNvSpPr/>
          <p:nvPr/>
        </p:nvSpPr>
        <p:spPr>
          <a:xfrm>
            <a:off x="3375317" y="4591656"/>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1" name="Right Arrow 22">
            <a:extLst>
              <a:ext uri="{FF2B5EF4-FFF2-40B4-BE49-F238E27FC236}">
                <a16:creationId xmlns:a16="http://schemas.microsoft.com/office/drawing/2014/main" xmlns="" id="{D8780BE7-0332-4CEF-B843-919322F07946}"/>
              </a:ext>
            </a:extLst>
          </p:cNvPr>
          <p:cNvSpPr/>
          <p:nvPr/>
        </p:nvSpPr>
        <p:spPr>
          <a:xfrm rot="10800000">
            <a:off x="7224040" y="4602659"/>
            <a:ext cx="1751256" cy="282693"/>
          </a:xfrm>
          <a:prstGeom prst="rightArrow">
            <a:avLst/>
          </a:prstGeom>
          <a:solidFill>
            <a:srgbClr val="FF0000"/>
          </a:solidFill>
          <a:ln w="12700" cap="flat" cmpd="sng" algn="ctr">
            <a:noFill/>
            <a:prstDash val="solid"/>
            <a:miter lim="800000"/>
          </a:ln>
          <a:effectLst/>
        </p:spPr>
        <p:txBody>
          <a:bodyPr rtlCol="0" anchor="ctr"/>
          <a:lstStyle/>
          <a:p>
            <a:pPr marL="0" marR="0" lvl="0" indent="0" algn="ctr" defTabSz="68580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32" name="Rectangle 31">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3" name="TextBox 32">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16</a:t>
            </a:fld>
            <a:endParaRPr lang="en-US"/>
          </a:p>
        </p:txBody>
      </p:sp>
    </p:spTree>
    <p:extLst>
      <p:ext uri="{BB962C8B-B14F-4D97-AF65-F5344CB8AC3E}">
        <p14:creationId xmlns:p14="http://schemas.microsoft.com/office/powerpoint/2010/main" val="3963869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childTnLst>
                          </p:cTn>
                        </p:par>
                      </p:childTnLst>
                    </p:cTn>
                  </p:par>
                  <p:par>
                    <p:cTn id="8" fill="hold">
                      <p:stCondLst>
                        <p:cond delay="indefinite"/>
                      </p:stCondLst>
                      <p:childTnLst>
                        <p:par>
                          <p:cTn id="9" fill="hold">
                            <p:stCondLst>
                              <p:cond delay="0"/>
                            </p:stCondLst>
                            <p:childTnLst>
                              <p:par>
                                <p:cTn id="10" presetID="13" presetClass="entr" presetSubtype="16"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plus(in)">
                                      <p:cBhvr>
                                        <p:cTn id="12" dur="2000"/>
                                        <p:tgtEl>
                                          <p:spTgt spid="25"/>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20"/>
                                        </p:tgtEl>
                                        <p:attrNameLst>
                                          <p:attrName>style.visibility</p:attrName>
                                        </p:attrNameLst>
                                      </p:cBhvr>
                                      <p:to>
                                        <p:strVal val="visible"/>
                                      </p:to>
                                    </p:set>
                                    <p:animEffect transition="in" filter="randombar(horizontal)">
                                      <p:cBhvr>
                                        <p:cTn id="21" dur="500"/>
                                        <p:tgtEl>
                                          <p:spTgt spid="20"/>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randombar(horizontal)">
                                      <p:cBhvr>
                                        <p:cTn id="24" dur="500"/>
                                        <p:tgtEl>
                                          <p:spTgt spid="26"/>
                                        </p:tgtEl>
                                      </p:cBhvr>
                                    </p:animEffect>
                                  </p:childTnLst>
                                </p:cTn>
                              </p:par>
                              <p:par>
                                <p:cTn id="25" presetID="14" presetClass="entr" presetSubtype="1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par>
                                <p:cTn id="28" presetID="14" presetClass="entr" presetSubtype="10" fill="hold" grpId="0" nodeType="withEffect">
                                  <p:stCondLst>
                                    <p:cond delay="0"/>
                                  </p:stCondLst>
                                  <p:childTnLst>
                                    <p:set>
                                      <p:cBhvr>
                                        <p:cTn id="29" dur="1" fill="hold">
                                          <p:stCondLst>
                                            <p:cond delay="0"/>
                                          </p:stCondLst>
                                        </p:cTn>
                                        <p:tgtEl>
                                          <p:spTgt spid="27"/>
                                        </p:tgtEl>
                                        <p:attrNameLst>
                                          <p:attrName>style.visibility</p:attrName>
                                        </p:attrNameLst>
                                      </p:cBhvr>
                                      <p:to>
                                        <p:strVal val="visible"/>
                                      </p:to>
                                    </p:set>
                                    <p:animEffect transition="in" filter="randombar(horizontal)">
                                      <p:cBhvr>
                                        <p:cTn id="30" dur="500"/>
                                        <p:tgtEl>
                                          <p:spTgt spid="27"/>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animEffect transition="in" filter="fade">
                                      <p:cBhvr>
                                        <p:cTn id="37" dur="500"/>
                                        <p:tgtEl>
                                          <p:spTgt spid="22"/>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 calcmode="lin" valueType="num">
                                      <p:cBhvr>
                                        <p:cTn id="40" dur="500" fill="hold"/>
                                        <p:tgtEl>
                                          <p:spTgt spid="23"/>
                                        </p:tgtEl>
                                        <p:attrNameLst>
                                          <p:attrName>ppt_w</p:attrName>
                                        </p:attrNameLst>
                                      </p:cBhvr>
                                      <p:tavLst>
                                        <p:tav tm="0">
                                          <p:val>
                                            <p:fltVal val="0"/>
                                          </p:val>
                                        </p:tav>
                                        <p:tav tm="100000">
                                          <p:val>
                                            <p:strVal val="#ppt_w"/>
                                          </p:val>
                                        </p:tav>
                                      </p:tavLst>
                                    </p:anim>
                                    <p:anim calcmode="lin" valueType="num">
                                      <p:cBhvr>
                                        <p:cTn id="41" dur="500" fill="hold"/>
                                        <p:tgtEl>
                                          <p:spTgt spid="23"/>
                                        </p:tgtEl>
                                        <p:attrNameLst>
                                          <p:attrName>ppt_h</p:attrName>
                                        </p:attrNameLst>
                                      </p:cBhvr>
                                      <p:tavLst>
                                        <p:tav tm="0">
                                          <p:val>
                                            <p:fltVal val="0"/>
                                          </p:val>
                                        </p:tav>
                                        <p:tav tm="100000">
                                          <p:val>
                                            <p:strVal val="#ppt_h"/>
                                          </p:val>
                                        </p:tav>
                                      </p:tavLst>
                                    </p:anim>
                                    <p:animEffect transition="in" filter="fade">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8"/>
                                        </p:tgtEl>
                                        <p:attrNameLst>
                                          <p:attrName>style.visibility</p:attrName>
                                        </p:attrNameLst>
                                      </p:cBhvr>
                                      <p:to>
                                        <p:strVal val="visible"/>
                                      </p:to>
                                    </p:set>
                                    <p:animEffect transition="in" filter="fade">
                                      <p:cBhvr>
                                        <p:cTn id="47" dur="500"/>
                                        <p:tgtEl>
                                          <p:spTgt spid="28"/>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9"/>
                                        </p:tgtEl>
                                        <p:attrNameLst>
                                          <p:attrName>style.visibility</p:attrName>
                                        </p:attrNameLst>
                                      </p:cBhvr>
                                      <p:to>
                                        <p:strVal val="visible"/>
                                      </p:to>
                                    </p:set>
                                    <p:animEffect transition="in" filter="fade">
                                      <p:cBhvr>
                                        <p:cTn id="50" dur="500"/>
                                        <p:tgtEl>
                                          <p:spTgt spid="29"/>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grpId="0" nodeType="clickEffect">
                                  <p:stCondLst>
                                    <p:cond delay="0"/>
                                  </p:stCondLst>
                                  <p:childTnLst>
                                    <p:set>
                                      <p:cBhvr>
                                        <p:cTn id="60"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1st PM Process Group</a:t>
            </a:r>
          </a:p>
          <a:p>
            <a:r>
              <a:rPr lang="en-US" sz="2800" b="1" dirty="0">
                <a:latin typeface="Times New Roman" panose="02020603050405020304" pitchFamily="18" charset="0"/>
                <a:cs typeface="Times New Roman" panose="02020603050405020304" pitchFamily="18" charset="0"/>
              </a:rPr>
              <a:t>Project initiation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Selection of the best project given resource limits</a:t>
            </a:r>
          </a:p>
          <a:p>
            <a:pPr marL="457200" indent="-457200">
              <a:buFont typeface="Wingdings" panose="05000000000000000000" pitchFamily="2" charset="2"/>
              <a:buChar char="Ø"/>
            </a:pPr>
            <a:r>
              <a:rPr lang="en-US" sz="2800" dirty="0">
                <a:solidFill>
                  <a:schemeClr val="tx1">
                    <a:lumMod val="65000"/>
                    <a:lumOff val="35000"/>
                  </a:schemeClr>
                </a:solidFill>
              </a:rPr>
              <a:t>● Recognizing the benefits of the project</a:t>
            </a:r>
          </a:p>
          <a:p>
            <a:pPr marL="457200" indent="-457200">
              <a:buFont typeface="Wingdings" panose="05000000000000000000" pitchFamily="2" charset="2"/>
              <a:buChar char="Ø"/>
            </a:pPr>
            <a:r>
              <a:rPr lang="en-US" sz="2800" dirty="0">
                <a:solidFill>
                  <a:schemeClr val="tx1">
                    <a:lumMod val="65000"/>
                    <a:lumOff val="35000"/>
                  </a:schemeClr>
                </a:solidFill>
              </a:rPr>
              <a:t>● Preparation of the documents to sanction the project</a:t>
            </a:r>
          </a:p>
          <a:p>
            <a:pPr marL="457200" indent="-457200">
              <a:buFont typeface="Wingdings" panose="05000000000000000000" pitchFamily="2" charset="2"/>
              <a:buChar char="Ø"/>
            </a:pPr>
            <a:r>
              <a:rPr lang="en-US" sz="2800" dirty="0">
                <a:solidFill>
                  <a:schemeClr val="tx1">
                    <a:lumMod val="65000"/>
                    <a:lumOff val="35000"/>
                  </a:schemeClr>
                </a:solidFill>
              </a:rPr>
              <a:t>● Assigning of the project manager</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779034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2nd PM Process Group</a:t>
            </a:r>
          </a:p>
          <a:p>
            <a:r>
              <a:rPr lang="en-US" sz="2800" b="1" dirty="0">
                <a:latin typeface="Times New Roman" panose="02020603050405020304" pitchFamily="18" charset="0"/>
                <a:cs typeface="Times New Roman" panose="02020603050405020304" pitchFamily="18" charset="0"/>
              </a:rPr>
              <a:t>Project planning</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462213"/>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Definition of the work requirements</a:t>
            </a:r>
          </a:p>
          <a:p>
            <a:pPr marL="457200" indent="-457200">
              <a:buFont typeface="Wingdings" panose="05000000000000000000" pitchFamily="2" charset="2"/>
              <a:buChar char="Ø"/>
            </a:pPr>
            <a:r>
              <a:rPr lang="en-US" sz="2800" dirty="0">
                <a:solidFill>
                  <a:schemeClr val="tx1">
                    <a:lumMod val="65000"/>
                    <a:lumOff val="35000"/>
                  </a:schemeClr>
                </a:solidFill>
              </a:rPr>
              <a:t>● Definition of the quality and quantity of work</a:t>
            </a:r>
          </a:p>
          <a:p>
            <a:pPr marL="457200" indent="-457200">
              <a:buFont typeface="Wingdings" panose="05000000000000000000" pitchFamily="2" charset="2"/>
              <a:buChar char="Ø"/>
            </a:pPr>
            <a:r>
              <a:rPr lang="en-US" sz="2800" dirty="0">
                <a:solidFill>
                  <a:schemeClr val="tx1">
                    <a:lumMod val="65000"/>
                    <a:lumOff val="35000"/>
                  </a:schemeClr>
                </a:solidFill>
              </a:rPr>
              <a:t>● Definition of the resources needed</a:t>
            </a:r>
          </a:p>
          <a:p>
            <a:pPr marL="457200" indent="-457200">
              <a:buFont typeface="Wingdings" panose="05000000000000000000" pitchFamily="2" charset="2"/>
              <a:buChar char="Ø"/>
            </a:pPr>
            <a:r>
              <a:rPr lang="en-US" sz="2800" dirty="0">
                <a:solidFill>
                  <a:schemeClr val="tx1">
                    <a:lumMod val="65000"/>
                    <a:lumOff val="35000"/>
                  </a:schemeClr>
                </a:solidFill>
              </a:rPr>
              <a:t>● Scheduling the activities</a:t>
            </a:r>
          </a:p>
          <a:p>
            <a:pPr marL="457200" indent="-457200">
              <a:buFont typeface="Wingdings" panose="05000000000000000000" pitchFamily="2" charset="2"/>
              <a:buChar char="Ø"/>
            </a:pPr>
            <a:r>
              <a:rPr lang="en-US" sz="2800" dirty="0">
                <a:solidFill>
                  <a:schemeClr val="tx1">
                    <a:lumMod val="65000"/>
                    <a:lumOff val="35000"/>
                  </a:schemeClr>
                </a:solidFill>
              </a:rPr>
              <a:t>● Evaluation of the various risks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07029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3rd PM Process Group</a:t>
            </a:r>
          </a:p>
          <a:p>
            <a:r>
              <a:rPr lang="en-US" sz="2800" b="1" dirty="0">
                <a:latin typeface="Times New Roman" panose="02020603050405020304" pitchFamily="18" charset="0"/>
                <a:cs typeface="Times New Roman" panose="02020603050405020304" pitchFamily="18" charset="0"/>
              </a:rPr>
              <a:t>Project execution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Negotiating for the project team members</a:t>
            </a:r>
          </a:p>
          <a:p>
            <a:pPr marL="457200" indent="-457200">
              <a:buFont typeface="Wingdings" panose="05000000000000000000" pitchFamily="2" charset="2"/>
              <a:buChar char="Ø"/>
            </a:pPr>
            <a:r>
              <a:rPr lang="en-US" sz="2800" dirty="0">
                <a:solidFill>
                  <a:schemeClr val="tx1">
                    <a:lumMod val="65000"/>
                    <a:lumOff val="35000"/>
                  </a:schemeClr>
                </a:solidFill>
              </a:rPr>
              <a:t>● Directing and managing the work</a:t>
            </a:r>
          </a:p>
          <a:p>
            <a:pPr marL="457200" indent="-457200">
              <a:buFont typeface="Wingdings" panose="05000000000000000000" pitchFamily="2" charset="2"/>
              <a:buChar char="Ø"/>
            </a:pPr>
            <a:r>
              <a:rPr lang="en-US" sz="2800" dirty="0">
                <a:solidFill>
                  <a:schemeClr val="tx1">
                    <a:lumMod val="65000"/>
                    <a:lumOff val="35000"/>
                  </a:schemeClr>
                </a:solidFill>
              </a:rPr>
              <a:t>● Working with the team members to help them improve</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721022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4th PM Process Group</a:t>
            </a:r>
          </a:p>
          <a:p>
            <a:r>
              <a:rPr lang="en-US" sz="2800" b="1" dirty="0">
                <a:latin typeface="Times New Roman" panose="02020603050405020304" pitchFamily="18" charset="0"/>
                <a:cs typeface="Times New Roman" panose="02020603050405020304" pitchFamily="18" charset="0"/>
              </a:rPr>
              <a:t>Project monitoring and control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Tracking progress</a:t>
            </a:r>
          </a:p>
          <a:p>
            <a:pPr marL="457200" indent="-457200">
              <a:buFont typeface="Wingdings" panose="05000000000000000000" pitchFamily="2" charset="2"/>
              <a:buChar char="Ø"/>
            </a:pPr>
            <a:r>
              <a:rPr lang="en-US" sz="2800" dirty="0">
                <a:solidFill>
                  <a:schemeClr val="tx1">
                    <a:lumMod val="65000"/>
                    <a:lumOff val="35000"/>
                  </a:schemeClr>
                </a:solidFill>
              </a:rPr>
              <a:t>● Comparing actual outcome to predicted outcome</a:t>
            </a:r>
          </a:p>
          <a:p>
            <a:pPr marL="457200" indent="-457200">
              <a:buFont typeface="Wingdings" panose="05000000000000000000" pitchFamily="2" charset="2"/>
              <a:buChar char="Ø"/>
            </a:pPr>
            <a:r>
              <a:rPr lang="en-US" sz="2800" dirty="0">
                <a:solidFill>
                  <a:schemeClr val="tx1">
                    <a:lumMod val="65000"/>
                    <a:lumOff val="35000"/>
                  </a:schemeClr>
                </a:solidFill>
              </a:rPr>
              <a:t>● Analyzing variances and impacts</a:t>
            </a:r>
          </a:p>
          <a:p>
            <a:pPr marL="457200" indent="-457200">
              <a:buFont typeface="Wingdings" panose="05000000000000000000" pitchFamily="2" charset="2"/>
              <a:buChar char="Ø"/>
            </a:pPr>
            <a:r>
              <a:rPr lang="en-US" sz="2800" dirty="0">
                <a:solidFill>
                  <a:schemeClr val="tx1">
                    <a:lumMod val="65000"/>
                    <a:lumOff val="35000"/>
                  </a:schemeClr>
                </a:solidFill>
              </a:rPr>
              <a:t>● Making adjustments</a:t>
            </a: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114798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63624" y="735790"/>
            <a:ext cx="8977880" cy="954107"/>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5th PM Process Group</a:t>
            </a:r>
          </a:p>
          <a:p>
            <a:r>
              <a:rPr lang="en-US" sz="2800" b="1" dirty="0">
                <a:latin typeface="Times New Roman" panose="02020603050405020304" pitchFamily="18" charset="0"/>
                <a:cs typeface="Times New Roman" panose="02020603050405020304" pitchFamily="18" charset="0"/>
              </a:rPr>
              <a:t>Project closure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031325"/>
          </a:xfrm>
          <a:prstGeom prst="rect">
            <a:avLst/>
          </a:prstGeom>
          <a:noFill/>
        </p:spPr>
        <p:txBody>
          <a:bodyPr wrap="square" rtlCol="0">
            <a:spAutoFit/>
          </a:bodyPr>
          <a:lstStyle/>
          <a:p>
            <a:pPr marL="457200" indent="-457200">
              <a:buFont typeface="Wingdings" panose="05000000000000000000" pitchFamily="2" charset="2"/>
              <a:buChar char="Ø"/>
            </a:pPr>
            <a:r>
              <a:rPr lang="en-US" sz="2800" dirty="0">
                <a:solidFill>
                  <a:schemeClr val="tx1">
                    <a:lumMod val="65000"/>
                    <a:lumOff val="35000"/>
                  </a:schemeClr>
                </a:solidFill>
              </a:rPr>
              <a:t>● Verifying that all of the work has been accomplished</a:t>
            </a:r>
          </a:p>
          <a:p>
            <a:pPr marL="457200" indent="-457200">
              <a:buFont typeface="Wingdings" panose="05000000000000000000" pitchFamily="2" charset="2"/>
              <a:buChar char="Ø"/>
            </a:pPr>
            <a:r>
              <a:rPr lang="en-US" sz="2800" dirty="0">
                <a:solidFill>
                  <a:schemeClr val="tx1">
                    <a:lumMod val="65000"/>
                    <a:lumOff val="35000"/>
                  </a:schemeClr>
                </a:solidFill>
              </a:rPr>
              <a:t>● Contractual closure of the contract</a:t>
            </a:r>
          </a:p>
          <a:p>
            <a:pPr marL="457200" indent="-457200">
              <a:buFont typeface="Wingdings" panose="05000000000000000000" pitchFamily="2" charset="2"/>
              <a:buChar char="Ø"/>
            </a:pPr>
            <a:r>
              <a:rPr lang="en-US" sz="2800" dirty="0">
                <a:solidFill>
                  <a:schemeClr val="tx1">
                    <a:lumMod val="65000"/>
                    <a:lumOff val="35000"/>
                  </a:schemeClr>
                </a:solidFill>
              </a:rPr>
              <a:t>● Financial closure of the charge numbers</a:t>
            </a:r>
          </a:p>
          <a:p>
            <a:pPr marL="457200" indent="-457200">
              <a:buFont typeface="Wingdings" panose="05000000000000000000" pitchFamily="2" charset="2"/>
              <a:buChar char="Ø"/>
            </a:pPr>
            <a:r>
              <a:rPr lang="en-US" sz="2800" dirty="0">
                <a:solidFill>
                  <a:schemeClr val="tx1">
                    <a:lumMod val="65000"/>
                    <a:lumOff val="35000"/>
                  </a:schemeClr>
                </a:solidFill>
              </a:rPr>
              <a:t>● Administrative closure of the </a:t>
            </a:r>
            <a:r>
              <a:rPr lang="en-US" sz="2800" dirty="0" smtClean="0">
                <a:solidFill>
                  <a:schemeClr val="tx1">
                    <a:lumMod val="65000"/>
                    <a:lumOff val="35000"/>
                  </a:schemeClr>
                </a:solidFill>
              </a:rPr>
              <a:t>paper work</a:t>
            </a:r>
            <a:endParaRPr lang="en-US" sz="2800" dirty="0">
              <a:solidFill>
                <a:schemeClr val="tx1">
                  <a:lumMod val="65000"/>
                  <a:lumOff val="35000"/>
                </a:schemeClr>
              </a:solidFill>
            </a:endParaRPr>
          </a:p>
          <a:p>
            <a:pPr marL="285750" indent="-285750">
              <a:buFont typeface="Wingdings" panose="05000000000000000000" pitchFamily="2" charset="2"/>
              <a:buChar char="Ø"/>
            </a:pPr>
            <a:endParaRPr lang="en-US" sz="1400" dirty="0">
              <a:solidFill>
                <a:schemeClr val="tx1">
                  <a:lumMod val="65000"/>
                  <a:lumOff val="35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960111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22</a:t>
            </a:fld>
            <a:endParaRPr lang="en-US"/>
          </a:p>
        </p:txBody>
      </p:sp>
    </p:spTree>
    <p:extLst>
      <p:ext uri="{BB962C8B-B14F-4D97-AF65-F5344CB8AC3E}">
        <p14:creationId xmlns:p14="http://schemas.microsoft.com/office/powerpoint/2010/main" val="291371271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Successful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3539430"/>
          </a:xfrm>
          <a:prstGeom prst="rect">
            <a:avLst/>
          </a:prstGeom>
          <a:noFill/>
        </p:spPr>
        <p:txBody>
          <a:bodyPr wrap="square" rtlCol="0">
            <a:spAutoFit/>
          </a:bodyPr>
          <a:lstStyle/>
          <a:p>
            <a:pPr lvl="0">
              <a:defRPr/>
            </a:pPr>
            <a:r>
              <a:rPr lang="en-US" sz="2800" dirty="0">
                <a:solidFill>
                  <a:schemeClr val="tx1">
                    <a:lumMod val="65000"/>
                    <a:lumOff val="35000"/>
                  </a:schemeClr>
                </a:solidFill>
              </a:rPr>
              <a:t>Successful project management can then be defined as having achieved the project objectives:</a:t>
            </a:r>
          </a:p>
          <a:p>
            <a:pPr lvl="0">
              <a:defRPr/>
            </a:pPr>
            <a:r>
              <a:rPr lang="en-US" sz="2800" dirty="0">
                <a:solidFill>
                  <a:schemeClr val="tx1">
                    <a:lumMod val="65000"/>
                    <a:lumOff val="35000"/>
                  </a:schemeClr>
                </a:solidFill>
              </a:rPr>
              <a:t>● Within time</a:t>
            </a:r>
          </a:p>
          <a:p>
            <a:pPr lvl="0">
              <a:defRPr/>
            </a:pPr>
            <a:r>
              <a:rPr lang="en-US" sz="2800" dirty="0">
                <a:solidFill>
                  <a:schemeClr val="tx1">
                    <a:lumMod val="65000"/>
                    <a:lumOff val="35000"/>
                  </a:schemeClr>
                </a:solidFill>
              </a:rPr>
              <a:t>● Within cost</a:t>
            </a:r>
          </a:p>
          <a:p>
            <a:pPr lvl="0">
              <a:defRPr/>
            </a:pPr>
            <a:r>
              <a:rPr lang="en-US" sz="2800" dirty="0">
                <a:solidFill>
                  <a:schemeClr val="tx1">
                    <a:lumMod val="65000"/>
                    <a:lumOff val="35000"/>
                  </a:schemeClr>
                </a:solidFill>
              </a:rPr>
              <a:t>● At the desired performance/technology level</a:t>
            </a:r>
          </a:p>
          <a:p>
            <a:pPr lvl="0">
              <a:defRPr/>
            </a:pPr>
            <a:r>
              <a:rPr lang="en-US" sz="2800" dirty="0">
                <a:solidFill>
                  <a:schemeClr val="tx1">
                    <a:lumMod val="65000"/>
                    <a:lumOff val="35000"/>
                  </a:schemeClr>
                </a:solidFill>
              </a:rPr>
              <a:t>● While utilizing the assigned resources effectively and efficiently</a:t>
            </a:r>
          </a:p>
          <a:p>
            <a:pPr lvl="0">
              <a:defRPr/>
            </a:pPr>
            <a:r>
              <a:rPr lang="en-US" sz="2800" dirty="0">
                <a:solidFill>
                  <a:schemeClr val="tx1">
                    <a:lumMod val="65000"/>
                    <a:lumOff val="35000"/>
                  </a:schemeClr>
                </a:solidFill>
              </a:rPr>
              <a:t>● Accepted by the customer</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605501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Benefits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24</a:t>
            </a:fld>
            <a:endParaRPr lang="en-US"/>
          </a:p>
        </p:txBody>
      </p:sp>
    </p:spTree>
    <p:extLst>
      <p:ext uri="{BB962C8B-B14F-4D97-AF65-F5344CB8AC3E}">
        <p14:creationId xmlns:p14="http://schemas.microsoft.com/office/powerpoint/2010/main" val="86476781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functional responsibilities to ensure that all activities are accounted for, regardless of personnel turnover</a:t>
            </a:r>
          </a:p>
          <a:p>
            <a:pPr lvl="0">
              <a:defRPr/>
            </a:pPr>
            <a:r>
              <a:rPr lang="en-US" sz="2800" dirty="0">
                <a:solidFill>
                  <a:schemeClr val="tx1">
                    <a:lumMod val="65000"/>
                    <a:lumOff val="35000"/>
                  </a:schemeClr>
                </a:solidFill>
              </a:rPr>
              <a:t>● Minimizing the need for continuous reporting</a:t>
            </a:r>
          </a:p>
          <a:p>
            <a:pPr lvl="0">
              <a:defRPr/>
            </a:pPr>
            <a:r>
              <a:rPr lang="en-US" sz="2800" dirty="0">
                <a:solidFill>
                  <a:schemeClr val="tx1">
                    <a:lumMod val="65000"/>
                    <a:lumOff val="35000"/>
                  </a:schemeClr>
                </a:solidFill>
              </a:rPr>
              <a:t>● Identification of time limits for scheduling</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395519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Benefits of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 Identification of a methodology for trade-off analysis</a:t>
            </a:r>
          </a:p>
          <a:p>
            <a:pPr lvl="0">
              <a:defRPr/>
            </a:pPr>
            <a:r>
              <a:rPr lang="en-US" sz="2800" dirty="0">
                <a:solidFill>
                  <a:schemeClr val="tx1">
                    <a:lumMod val="65000"/>
                    <a:lumOff val="35000"/>
                  </a:schemeClr>
                </a:solidFill>
              </a:rPr>
              <a:t>● Measurement of accomplishment against plans</a:t>
            </a:r>
          </a:p>
          <a:p>
            <a:pPr lvl="0">
              <a:defRPr/>
            </a:pPr>
            <a:r>
              <a:rPr lang="en-US" sz="2800" dirty="0">
                <a:solidFill>
                  <a:schemeClr val="tx1">
                    <a:lumMod val="65000"/>
                    <a:lumOff val="35000"/>
                  </a:schemeClr>
                </a:solidFill>
              </a:rPr>
              <a:t>● Early identification of problems so that corrective action may follow</a:t>
            </a:r>
          </a:p>
          <a:p>
            <a:pPr lvl="0">
              <a:defRPr/>
            </a:pPr>
            <a:r>
              <a:rPr lang="en-US" sz="2800" dirty="0">
                <a:solidFill>
                  <a:schemeClr val="tx1">
                    <a:lumMod val="65000"/>
                    <a:lumOff val="35000"/>
                  </a:schemeClr>
                </a:solidFill>
              </a:rPr>
              <a:t>● Improved estimating capability for future planning</a:t>
            </a:r>
          </a:p>
          <a:p>
            <a:pPr lvl="0">
              <a:defRPr/>
            </a:pPr>
            <a:r>
              <a:rPr lang="en-US" sz="2800" dirty="0">
                <a:solidFill>
                  <a:schemeClr val="tx1">
                    <a:lumMod val="65000"/>
                    <a:lumOff val="35000"/>
                  </a:schemeClr>
                </a:solidFill>
              </a:rPr>
              <a:t>● Knowing when objectives cannot be met or will be exceeded</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8437876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27</a:t>
            </a:fld>
            <a:endParaRPr lang="en-US"/>
          </a:p>
        </p:txBody>
      </p:sp>
    </p:spTree>
    <p:extLst>
      <p:ext uri="{BB962C8B-B14F-4D97-AF65-F5344CB8AC3E}">
        <p14:creationId xmlns:p14="http://schemas.microsoft.com/office/powerpoint/2010/main" val="9329662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249001" y="101762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Obstacles of 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Project complexity</a:t>
            </a:r>
          </a:p>
          <a:p>
            <a:pPr lvl="0">
              <a:defRPr/>
            </a:pPr>
            <a:r>
              <a:rPr lang="en-US" sz="2800" dirty="0">
                <a:solidFill>
                  <a:schemeClr val="tx1">
                    <a:lumMod val="65000"/>
                    <a:lumOff val="35000"/>
                  </a:schemeClr>
                </a:solidFill>
              </a:rPr>
              <a:t>● Customer’s special requirements and scope changes</a:t>
            </a:r>
          </a:p>
          <a:p>
            <a:pPr lvl="0">
              <a:defRPr/>
            </a:pPr>
            <a:r>
              <a:rPr lang="en-US" sz="2800" dirty="0">
                <a:solidFill>
                  <a:schemeClr val="tx1">
                    <a:lumMod val="65000"/>
                    <a:lumOff val="35000"/>
                  </a:schemeClr>
                </a:solidFill>
              </a:rPr>
              <a:t>● Organizational restructuring</a:t>
            </a:r>
          </a:p>
          <a:p>
            <a:pPr lvl="0">
              <a:defRPr/>
            </a:pPr>
            <a:r>
              <a:rPr lang="en-US" sz="2800" dirty="0">
                <a:solidFill>
                  <a:schemeClr val="tx1">
                    <a:lumMod val="65000"/>
                    <a:lumOff val="35000"/>
                  </a:schemeClr>
                </a:solidFill>
              </a:rPr>
              <a:t>● Project risks</a:t>
            </a:r>
          </a:p>
          <a:p>
            <a:pPr lvl="0">
              <a:defRPr/>
            </a:pPr>
            <a:r>
              <a:rPr lang="en-US" sz="2800" dirty="0">
                <a:solidFill>
                  <a:schemeClr val="tx1">
                    <a:lumMod val="65000"/>
                    <a:lumOff val="35000"/>
                  </a:schemeClr>
                </a:solidFill>
              </a:rPr>
              <a:t>● Changes in technology</a:t>
            </a:r>
          </a:p>
          <a:p>
            <a:pPr lvl="0">
              <a:defRPr/>
            </a:pPr>
            <a:r>
              <a:rPr lang="en-US" sz="2800" dirty="0">
                <a:solidFill>
                  <a:schemeClr val="tx1">
                    <a:lumMod val="65000"/>
                    <a:lumOff val="35000"/>
                  </a:schemeClr>
                </a:solidFill>
              </a:rPr>
              <a:t>● Forward planning and pricing</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30566931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29</a:t>
            </a:fld>
            <a:endParaRPr lang="en-US"/>
          </a:p>
        </p:txBody>
      </p:sp>
    </p:spTree>
    <p:extLst>
      <p:ext uri="{BB962C8B-B14F-4D97-AF65-F5344CB8AC3E}">
        <p14:creationId xmlns:p14="http://schemas.microsoft.com/office/powerpoint/2010/main" val="41892101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can mean different things to different people. </a:t>
            </a:r>
          </a:p>
          <a:p>
            <a:pPr lvl="0">
              <a:defRPr/>
            </a:pPr>
            <a:r>
              <a:rPr lang="en-US" sz="2800" dirty="0">
                <a:solidFill>
                  <a:schemeClr val="tx1">
                    <a:lumMod val="65000"/>
                    <a:lumOff val="35000"/>
                  </a:schemeClr>
                </a:solidFill>
              </a:rPr>
              <a:t>Quite often, people misunderstand the concept because they have ongoing projects within their company and feel that they are using project management to control these activities. </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1546068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In such a case, the following might be considered an appropriate definition:</a:t>
            </a:r>
          </a:p>
          <a:p>
            <a:pPr lvl="0">
              <a:defRPr/>
            </a:pPr>
            <a:r>
              <a:rPr lang="en-US" sz="2800" dirty="0">
                <a:solidFill>
                  <a:schemeClr val="tx1">
                    <a:lumMod val="65000"/>
                    <a:lumOff val="35000"/>
                  </a:schemeClr>
                </a:solidFill>
              </a:rPr>
              <a:t>Project management is the art of creating the illusion that any outcome is the result of a series of predetermined, deliberate acts when, in fact, it was dumb luck.</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9394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1384995"/>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designed to make better use of existing resources by getting work to flow horizontally as well as vertically within the company. </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41910087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1815882"/>
          </a:xfrm>
          <a:prstGeom prst="rect">
            <a:avLst/>
          </a:prstGeom>
          <a:noFill/>
        </p:spPr>
        <p:txBody>
          <a:bodyPr wrap="square" rtlCol="0">
            <a:spAutoFit/>
          </a:bodyPr>
          <a:lstStyle/>
          <a:p>
            <a:pPr lvl="0">
              <a:defRPr/>
            </a:pPr>
            <a:r>
              <a:rPr lang="en-US" sz="2800" dirty="0">
                <a:solidFill>
                  <a:schemeClr val="tx1">
                    <a:lumMod val="65000"/>
                    <a:lumOff val="35000"/>
                  </a:schemeClr>
                </a:solidFill>
              </a:rPr>
              <a:t>Project management is the planning, organizing, directing, and controlling of company resources for a relatively short-term objective that has been established to complete specific goals and objectives. </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268327" y="1989990"/>
            <a:ext cx="3139712" cy="3804234"/>
          </a:xfrm>
          <a:prstGeom prst="rect">
            <a:avLst/>
          </a:prstGeom>
        </p:spPr>
      </p:pic>
    </p:spTree>
    <p:extLst>
      <p:ext uri="{BB962C8B-B14F-4D97-AF65-F5344CB8AC3E}">
        <p14:creationId xmlns:p14="http://schemas.microsoft.com/office/powerpoint/2010/main" val="2456299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3108543"/>
          </a:xfrm>
          <a:prstGeom prst="rect">
            <a:avLst/>
          </a:prstGeom>
          <a:noFill/>
        </p:spPr>
        <p:txBody>
          <a:bodyPr wrap="square" rtlCol="0">
            <a:spAutoFit/>
          </a:bodyPr>
          <a:lstStyle/>
          <a:p>
            <a:pPr lvl="0">
              <a:defRPr/>
            </a:pPr>
            <a:r>
              <a:rPr lang="en-US" sz="2800" dirty="0">
                <a:solidFill>
                  <a:schemeClr val="tx1">
                    <a:lumMod val="65000"/>
                    <a:lumOff val="35000"/>
                  </a:schemeClr>
                </a:solidFill>
              </a:rPr>
              <a:t>Classical management is usually considered to have five functions or principles:</a:t>
            </a:r>
          </a:p>
          <a:p>
            <a:pPr lvl="0">
              <a:defRPr/>
            </a:pPr>
            <a:r>
              <a:rPr lang="en-US" sz="2800" dirty="0">
                <a:solidFill>
                  <a:schemeClr val="tx1">
                    <a:lumMod val="65000"/>
                    <a:lumOff val="35000"/>
                  </a:schemeClr>
                </a:solidFill>
              </a:rPr>
              <a:t>● Planning</a:t>
            </a:r>
          </a:p>
          <a:p>
            <a:pPr lvl="0">
              <a:defRPr/>
            </a:pPr>
            <a:r>
              <a:rPr lang="en-US" sz="2800" dirty="0">
                <a:solidFill>
                  <a:schemeClr val="tx1">
                    <a:lumMod val="65000"/>
                    <a:lumOff val="35000"/>
                  </a:schemeClr>
                </a:solidFill>
              </a:rPr>
              <a:t>● Organizing</a:t>
            </a:r>
          </a:p>
          <a:p>
            <a:pPr lvl="0">
              <a:defRPr/>
            </a:pPr>
            <a:r>
              <a:rPr lang="en-US" sz="2800" dirty="0">
                <a:solidFill>
                  <a:schemeClr val="tx1">
                    <a:lumMod val="65000"/>
                    <a:lumOff val="35000"/>
                  </a:schemeClr>
                </a:solidFill>
              </a:rPr>
              <a:t>● Staffing</a:t>
            </a:r>
          </a:p>
          <a:p>
            <a:pPr lvl="0">
              <a:defRPr/>
            </a:pPr>
            <a:r>
              <a:rPr lang="en-US" sz="2800" dirty="0">
                <a:solidFill>
                  <a:schemeClr val="tx1">
                    <a:lumMod val="65000"/>
                    <a:lumOff val="35000"/>
                  </a:schemeClr>
                </a:solidFill>
              </a:rPr>
              <a:t>● Controlling</a:t>
            </a:r>
          </a:p>
          <a:p>
            <a:pPr lvl="0">
              <a:defRPr/>
            </a:pPr>
            <a:r>
              <a:rPr lang="en-US" sz="2800" dirty="0">
                <a:solidFill>
                  <a:schemeClr val="tx1">
                    <a:lumMod val="65000"/>
                    <a:lumOff val="35000"/>
                  </a:schemeClr>
                </a:solidFill>
              </a:rPr>
              <a:t>● Directing</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4742899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Today, the definition of project success has been modified to include completion:</a:t>
            </a:r>
          </a:p>
          <a:p>
            <a:pPr lvl="0">
              <a:defRPr/>
            </a:pPr>
            <a:r>
              <a:rPr lang="en-US" sz="2800" dirty="0">
                <a:solidFill>
                  <a:schemeClr val="tx1">
                    <a:lumMod val="65000"/>
                    <a:lumOff val="35000"/>
                  </a:schemeClr>
                </a:solidFill>
              </a:rPr>
              <a:t>● Within the allocated time period</a:t>
            </a:r>
          </a:p>
          <a:p>
            <a:pPr lvl="0">
              <a:defRPr/>
            </a:pPr>
            <a:r>
              <a:rPr lang="en-US" sz="2800" dirty="0">
                <a:solidFill>
                  <a:schemeClr val="tx1">
                    <a:lumMod val="65000"/>
                    <a:lumOff val="35000"/>
                  </a:schemeClr>
                </a:solidFill>
              </a:rPr>
              <a:t>● Within the budgeted cost</a:t>
            </a:r>
          </a:p>
          <a:p>
            <a:pPr lvl="0">
              <a:defRPr/>
            </a:pPr>
            <a:r>
              <a:rPr lang="en-US" sz="2800" dirty="0">
                <a:solidFill>
                  <a:schemeClr val="tx1">
                    <a:lumMod val="65000"/>
                    <a:lumOff val="35000"/>
                  </a:schemeClr>
                </a:solidFill>
              </a:rPr>
              <a:t>● At the proper performance or specification level</a:t>
            </a:r>
          </a:p>
          <a:p>
            <a:pPr lvl="0">
              <a:defRPr/>
            </a:pPr>
            <a:r>
              <a:rPr lang="en-US" sz="2800" dirty="0">
                <a:solidFill>
                  <a:schemeClr val="tx1">
                    <a:lumMod val="65000"/>
                    <a:lumOff val="35000"/>
                  </a:schemeClr>
                </a:solidFill>
              </a:rPr>
              <a:t>● With acceptance by the customer/user</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8933991" y="1970902"/>
            <a:ext cx="3139712" cy="3804234"/>
          </a:xfrm>
          <a:prstGeom prst="rect">
            <a:avLst/>
          </a:prstGeom>
        </p:spPr>
      </p:pic>
    </p:spTree>
    <p:extLst>
      <p:ext uri="{BB962C8B-B14F-4D97-AF65-F5344CB8AC3E}">
        <p14:creationId xmlns:p14="http://schemas.microsoft.com/office/powerpoint/2010/main" val="23192718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Today, the definition of project success has been modified to include completion:</a:t>
            </a:r>
          </a:p>
          <a:p>
            <a:pPr lvl="0">
              <a:defRPr/>
            </a:pPr>
            <a:r>
              <a:rPr lang="en-US" sz="2800" dirty="0">
                <a:solidFill>
                  <a:schemeClr val="tx1">
                    <a:lumMod val="65000"/>
                    <a:lumOff val="35000"/>
                  </a:schemeClr>
                </a:solidFill>
              </a:rPr>
              <a:t>● With minimum or mutually agreed upon scope changes</a:t>
            </a:r>
          </a:p>
          <a:p>
            <a:pPr lvl="0">
              <a:defRPr/>
            </a:pPr>
            <a:r>
              <a:rPr lang="en-US" sz="2800" dirty="0">
                <a:solidFill>
                  <a:schemeClr val="tx1">
                    <a:lumMod val="65000"/>
                    <a:lumOff val="35000"/>
                  </a:schemeClr>
                </a:solidFill>
              </a:rPr>
              <a:t>● Without disturbing the main work flow of the organization</a:t>
            </a:r>
          </a:p>
          <a:p>
            <a:pPr lvl="0">
              <a:defRPr/>
            </a:pPr>
            <a:r>
              <a:rPr lang="en-US" sz="2800" dirty="0">
                <a:solidFill>
                  <a:schemeClr val="tx1">
                    <a:lumMod val="65000"/>
                    <a:lumOff val="35000"/>
                  </a:schemeClr>
                </a:solidFill>
              </a:rPr>
              <a:t>● Without changing the corporate culture</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119100" y="2155119"/>
            <a:ext cx="3139712" cy="3804234"/>
          </a:xfrm>
          <a:prstGeom prst="rect">
            <a:avLst/>
          </a:prstGeom>
        </p:spPr>
      </p:pic>
    </p:spTree>
    <p:extLst>
      <p:ext uri="{BB962C8B-B14F-4D97-AF65-F5344CB8AC3E}">
        <p14:creationId xmlns:p14="http://schemas.microsoft.com/office/powerpoint/2010/main" val="2770613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indent="-571500">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37</a:t>
            </a:fld>
            <a:endParaRPr lang="en-US"/>
          </a:p>
        </p:txBody>
      </p:sp>
    </p:spTree>
    <p:extLst>
      <p:ext uri="{BB962C8B-B14F-4D97-AF65-F5344CB8AC3E}">
        <p14:creationId xmlns:p14="http://schemas.microsoft.com/office/powerpoint/2010/main" val="428953079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The project manager is responsible for coordinating and integrating activities across multiple, functional lines. </a:t>
            </a:r>
          </a:p>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develop a project plan</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497088" y="2273079"/>
            <a:ext cx="3139712" cy="3804234"/>
          </a:xfrm>
          <a:prstGeom prst="rect">
            <a:avLst/>
          </a:prstGeom>
        </p:spPr>
      </p:pic>
    </p:spTree>
    <p:extLst>
      <p:ext uri="{BB962C8B-B14F-4D97-AF65-F5344CB8AC3E}">
        <p14:creationId xmlns:p14="http://schemas.microsoft.com/office/powerpoint/2010/main" val="23900911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PROJECT MANAGER’S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8590460"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The integration activities performed by the project manager include:</a:t>
            </a:r>
          </a:p>
          <a:p>
            <a:pPr lvl="0">
              <a:defRPr/>
            </a:pPr>
            <a:r>
              <a:rPr lang="en-US" sz="2800" dirty="0">
                <a:solidFill>
                  <a:schemeClr val="tx1">
                    <a:lumMod val="65000"/>
                    <a:lumOff val="35000"/>
                  </a:schemeClr>
                </a:solidFill>
              </a:rPr>
              <a:t>● Integrating the activities necessary to execute the plan</a:t>
            </a:r>
          </a:p>
          <a:p>
            <a:pPr lvl="0">
              <a:defRPr/>
            </a:pPr>
            <a:r>
              <a:rPr lang="en-US" sz="2800" dirty="0">
                <a:solidFill>
                  <a:schemeClr val="tx1">
                    <a:lumMod val="65000"/>
                    <a:lumOff val="35000"/>
                  </a:schemeClr>
                </a:solidFill>
              </a:rPr>
              <a:t>● Integrating the activities necessary to make changes to the plan</a:t>
            </a:r>
          </a:p>
        </p:txBody>
      </p:sp>
      <p:pic>
        <p:nvPicPr>
          <p:cNvPr id="12" name="Picture 11">
            <a:extLst>
              <a:ext uri="{FF2B5EF4-FFF2-40B4-BE49-F238E27FC236}">
                <a16:creationId xmlns:a16="http://schemas.microsoft.com/office/drawing/2014/main" xmlns="" id="{18332AA2-78EF-415E-A732-4EC7C2526D2B}"/>
              </a:ext>
            </a:extLst>
          </p:cNvPr>
          <p:cNvPicPr>
            <a:picLocks noChangeAspect="1"/>
          </p:cNvPicPr>
          <p:nvPr/>
        </p:nvPicPr>
        <p:blipFill>
          <a:blip r:embed="rId3"/>
          <a:stretch>
            <a:fillRect/>
          </a:stretch>
        </p:blipFill>
        <p:spPr>
          <a:xfrm>
            <a:off x="9119100" y="2155119"/>
            <a:ext cx="3139712" cy="3804234"/>
          </a:xfrm>
          <a:prstGeom prst="rect">
            <a:avLst/>
          </a:prstGeom>
        </p:spPr>
      </p:pic>
    </p:spTree>
    <p:extLst>
      <p:ext uri="{BB962C8B-B14F-4D97-AF65-F5344CB8AC3E}">
        <p14:creationId xmlns:p14="http://schemas.microsoft.com/office/powerpoint/2010/main" val="3036305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 Integration management.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pic>
        <p:nvPicPr>
          <p:cNvPr id="13" name="Picture 12">
            <a:extLst>
              <a:ext uri="{FF2B5EF4-FFF2-40B4-BE49-F238E27FC236}">
                <a16:creationId xmlns:a16="http://schemas.microsoft.com/office/drawing/2014/main" xmlns="" id="{5DDF6C59-1914-4017-AE57-6AF147CB2A2B}"/>
              </a:ext>
            </a:extLst>
          </p:cNvPr>
          <p:cNvPicPr>
            <a:picLocks noChangeAspect="1"/>
          </p:cNvPicPr>
          <p:nvPr/>
        </p:nvPicPr>
        <p:blipFill>
          <a:blip r:embed="rId3"/>
          <a:stretch>
            <a:fillRect/>
          </a:stretch>
        </p:blipFill>
        <p:spPr>
          <a:xfrm>
            <a:off x="942308" y="2141974"/>
            <a:ext cx="10097727" cy="3687513"/>
          </a:xfrm>
          <a:prstGeom prst="rect">
            <a:avLst/>
          </a:prstGeom>
        </p:spPr>
      </p:pic>
    </p:spTree>
    <p:extLst>
      <p:ext uri="{BB962C8B-B14F-4D97-AF65-F5344CB8AC3E}">
        <p14:creationId xmlns:p14="http://schemas.microsoft.com/office/powerpoint/2010/main" val="29160587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TextBox 31">
            <a:extLst>
              <a:ext uri="{FF2B5EF4-FFF2-40B4-BE49-F238E27FC236}">
                <a16:creationId xmlns:a16="http://schemas.microsoft.com/office/drawing/2014/main" xmlns="" id="{87357321-6E69-4B90-B781-A8690AF55508}"/>
              </a:ext>
            </a:extLst>
          </p:cNvPr>
          <p:cNvSpPr txBox="1"/>
          <p:nvPr/>
        </p:nvSpPr>
        <p:spPr>
          <a:xfrm>
            <a:off x="1516361" y="1349022"/>
            <a:ext cx="9902228" cy="5324535"/>
          </a:xfrm>
          <a:prstGeom prst="rect">
            <a:avLst/>
          </a:prstGeom>
          <a:noFill/>
        </p:spPr>
        <p:txBody>
          <a:bodyPr wrap="square">
            <a:spAutoFit/>
          </a:bodyPr>
          <a:lstStyle/>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Understanding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a:t>
            </a:r>
            <a:r>
              <a:rPr lang="en-US" sz="2800" dirty="0" smtClean="0">
                <a:solidFill>
                  <a:schemeClr val="bg1">
                    <a:lumMod val="65000"/>
                  </a:schemeClr>
                </a:solidFill>
                <a:latin typeface="Times New Roman" panose="02020603050405020304" pitchFamily="18" charset="0"/>
                <a:cs typeface="Times New Roman" panose="02020603050405020304" pitchFamily="18" charset="0"/>
              </a:rPr>
              <a: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Meaning of “ Project time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Benefits of project time </a:t>
            </a: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management</a:t>
            </a:r>
            <a:endParaRPr lang="en-US"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 Life Cycle</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Successful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Benefits of 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Obstacles of project management</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Management</a:t>
            </a:r>
          </a:p>
          <a:p>
            <a:pPr marL="571500" indent="-571500">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Project Manager's Role</a:t>
            </a:r>
          </a:p>
          <a:p>
            <a:pPr marL="571500" marR="0" lvl="0" indent="-571500" fontAlgn="auto">
              <a:lnSpc>
                <a:spcPct val="100000"/>
              </a:lnSpc>
              <a:spcBef>
                <a:spcPts val="0"/>
              </a:spcBef>
              <a:spcAft>
                <a:spcPts val="0"/>
              </a:spcAft>
              <a:buClrTx/>
              <a:buSzTx/>
              <a:buFont typeface="Wingdings" panose="05000000000000000000" pitchFamily="2" charset="2"/>
              <a:buChar char="Ø"/>
              <a:tabLst/>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Functional Manager’s Role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2" name="Picture 11">
            <a:extLst>
              <a:ext uri="{FF2B5EF4-FFF2-40B4-BE49-F238E27FC236}">
                <a16:creationId xmlns="" xmlns:a16="http://schemas.microsoft.com/office/drawing/2014/main" id="{CBBA58F7-397B-7DE5-A7C3-7859BEFC12F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511602" y="235256"/>
            <a:ext cx="2383737" cy="1125123"/>
          </a:xfrm>
          <a:prstGeom prst="rect">
            <a:avLst/>
          </a:prstGeom>
        </p:spPr>
      </p:pic>
      <p:sp>
        <p:nvSpPr>
          <p:cNvPr id="15" name="TextBox 14">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p:cNvSpPr txBox="1"/>
          <p:nvPr/>
        </p:nvSpPr>
        <p:spPr>
          <a:xfrm>
            <a:off x="1039611" y="810590"/>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2" name="Slide Number Placeholder 1"/>
          <p:cNvSpPr>
            <a:spLocks noGrp="1"/>
          </p:cNvSpPr>
          <p:nvPr>
            <p:ph type="sldNum" sz="quarter" idx="12"/>
          </p:nvPr>
        </p:nvSpPr>
        <p:spPr/>
        <p:txBody>
          <a:bodyPr/>
          <a:lstStyle/>
          <a:p>
            <a:fld id="{FDED41F8-FC0F-4085-8150-313B6CF05213}" type="slidenum">
              <a:rPr lang="en-US" smtClean="0"/>
              <a:t>41</a:t>
            </a:fld>
            <a:endParaRPr lang="en-US"/>
          </a:p>
        </p:txBody>
      </p:sp>
    </p:spTree>
    <p:extLst>
      <p:ext uri="{BB962C8B-B14F-4D97-AF65-F5344CB8AC3E}">
        <p14:creationId xmlns:p14="http://schemas.microsoft.com/office/powerpoint/2010/main" val="294408060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5252125" cy="2246769"/>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define how the task will be done and where the task will be done (i.e., the technical criteria).</a:t>
            </a:r>
          </a:p>
        </p:txBody>
      </p:sp>
      <p:pic>
        <p:nvPicPr>
          <p:cNvPr id="13" name="Picture 12">
            <a:extLst>
              <a:ext uri="{FF2B5EF4-FFF2-40B4-BE49-F238E27FC236}">
                <a16:creationId xmlns:a16="http://schemas.microsoft.com/office/drawing/2014/main" xmlns="" id="{E96327D7-9E77-423A-BCB6-B3EB3EC66CE7}"/>
              </a:ext>
            </a:extLst>
          </p:cNvPr>
          <p:cNvPicPr>
            <a:picLocks noChangeAspect="1"/>
          </p:cNvPicPr>
          <p:nvPr/>
        </p:nvPicPr>
        <p:blipFill>
          <a:blip r:embed="rId3"/>
          <a:stretch>
            <a:fillRect/>
          </a:stretch>
        </p:blipFill>
        <p:spPr>
          <a:xfrm>
            <a:off x="6624130" y="2336510"/>
            <a:ext cx="4064826" cy="3323570"/>
          </a:xfrm>
          <a:prstGeom prst="rect">
            <a:avLst/>
          </a:prstGeom>
        </p:spPr>
      </p:pic>
    </p:spTree>
    <p:extLst>
      <p:ext uri="{BB962C8B-B14F-4D97-AF65-F5344CB8AC3E}">
        <p14:creationId xmlns:p14="http://schemas.microsoft.com/office/powerpoint/2010/main" val="3683525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5252125" cy="2677656"/>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to provide sufficient resources to accomplish the objective within the project’s constraints (i.e., who will get the job done).</a:t>
            </a:r>
          </a:p>
        </p:txBody>
      </p:sp>
      <p:pic>
        <p:nvPicPr>
          <p:cNvPr id="13" name="Picture 12">
            <a:extLst>
              <a:ext uri="{FF2B5EF4-FFF2-40B4-BE49-F238E27FC236}">
                <a16:creationId xmlns:a16="http://schemas.microsoft.com/office/drawing/2014/main" xmlns="" id="{E96327D7-9E77-423A-BCB6-B3EB3EC66CE7}"/>
              </a:ext>
            </a:extLst>
          </p:cNvPr>
          <p:cNvPicPr>
            <a:picLocks noChangeAspect="1"/>
          </p:cNvPicPr>
          <p:nvPr/>
        </p:nvPicPr>
        <p:blipFill>
          <a:blip r:embed="rId3"/>
          <a:stretch>
            <a:fillRect/>
          </a:stretch>
        </p:blipFill>
        <p:spPr>
          <a:xfrm>
            <a:off x="6624130" y="2336510"/>
            <a:ext cx="4064826" cy="3323570"/>
          </a:xfrm>
          <a:prstGeom prst="rect">
            <a:avLst/>
          </a:prstGeom>
        </p:spPr>
      </p:pic>
    </p:spTree>
    <p:extLst>
      <p:ext uri="{BB962C8B-B14F-4D97-AF65-F5344CB8AC3E}">
        <p14:creationId xmlns:p14="http://schemas.microsoft.com/office/powerpoint/2010/main" val="6215494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25002" y="16934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557606" y="1055232"/>
            <a:ext cx="8977880"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FUNCTIONAL MANAGER’S ROLE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t>www.midocean.ae</a:t>
            </a:r>
          </a:p>
        </p:txBody>
      </p:sp>
      <p:sp>
        <p:nvSpPr>
          <p:cNvPr id="11" name="TextBox 10">
            <a:extLst>
              <a:ext uri="{FF2B5EF4-FFF2-40B4-BE49-F238E27FC236}">
                <a16:creationId xmlns:a16="http://schemas.microsoft.com/office/drawing/2014/main" xmlns="" id="{4527402C-3F97-690D-9C20-A459E375AEB7}"/>
              </a:ext>
            </a:extLst>
          </p:cNvPr>
          <p:cNvSpPr txBox="1"/>
          <p:nvPr/>
        </p:nvSpPr>
        <p:spPr>
          <a:xfrm>
            <a:off x="906628" y="2337966"/>
            <a:ext cx="5252125" cy="954107"/>
          </a:xfrm>
          <a:prstGeom prst="rect">
            <a:avLst/>
          </a:prstGeom>
          <a:noFill/>
        </p:spPr>
        <p:txBody>
          <a:bodyPr wrap="square" rtlCol="0">
            <a:spAutoFit/>
          </a:bodyPr>
          <a:lstStyle/>
          <a:p>
            <a:pPr lvl="0">
              <a:defRPr/>
            </a:pPr>
            <a:r>
              <a:rPr lang="en-US" sz="2800" dirty="0">
                <a:solidFill>
                  <a:schemeClr val="tx1">
                    <a:lumMod val="65000"/>
                    <a:lumOff val="35000"/>
                  </a:schemeClr>
                </a:solidFill>
              </a:rPr>
              <a:t>● The functional manager has the responsibility for the deliverable.</a:t>
            </a:r>
          </a:p>
        </p:txBody>
      </p:sp>
      <p:pic>
        <p:nvPicPr>
          <p:cNvPr id="12" name="Picture 11">
            <a:extLst>
              <a:ext uri="{FF2B5EF4-FFF2-40B4-BE49-F238E27FC236}">
                <a16:creationId xmlns:a16="http://schemas.microsoft.com/office/drawing/2014/main" xmlns="" id="{C8500D02-0832-44EA-8CC2-04D1FE6FD4F2}"/>
              </a:ext>
            </a:extLst>
          </p:cNvPr>
          <p:cNvPicPr>
            <a:picLocks noChangeAspect="1"/>
          </p:cNvPicPr>
          <p:nvPr/>
        </p:nvPicPr>
        <p:blipFill>
          <a:blip r:embed="rId3"/>
          <a:stretch>
            <a:fillRect/>
          </a:stretch>
        </p:blipFill>
        <p:spPr>
          <a:xfrm>
            <a:off x="1543621" y="3494608"/>
            <a:ext cx="7842935" cy="2314575"/>
          </a:xfrm>
          <a:prstGeom prst="rect">
            <a:avLst/>
          </a:prstGeom>
        </p:spPr>
      </p:pic>
      <p:pic>
        <p:nvPicPr>
          <p:cNvPr id="14" name="Picture 13">
            <a:extLst>
              <a:ext uri="{FF2B5EF4-FFF2-40B4-BE49-F238E27FC236}">
                <a16:creationId xmlns:a16="http://schemas.microsoft.com/office/drawing/2014/main" xmlns="" id="{579FBC64-A01D-4822-8AED-79857B21E708}"/>
              </a:ext>
            </a:extLst>
          </p:cNvPr>
          <p:cNvPicPr>
            <a:picLocks noChangeAspect="1"/>
          </p:cNvPicPr>
          <p:nvPr/>
        </p:nvPicPr>
        <p:blipFill>
          <a:blip r:embed="rId4"/>
          <a:stretch>
            <a:fillRect/>
          </a:stretch>
        </p:blipFill>
        <p:spPr>
          <a:xfrm>
            <a:off x="8553450" y="1774681"/>
            <a:ext cx="2476500" cy="1847850"/>
          </a:xfrm>
          <a:prstGeom prst="rect">
            <a:avLst/>
          </a:prstGeom>
        </p:spPr>
      </p:pic>
    </p:spTree>
    <p:extLst>
      <p:ext uri="{BB962C8B-B14F-4D97-AF65-F5344CB8AC3E}">
        <p14:creationId xmlns:p14="http://schemas.microsoft.com/office/powerpoint/2010/main" val="12382174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82436847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lumMod val="50000"/>
                  </a:schemeClr>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76905695"/>
      </p:ext>
    </p:extLst>
  </p:cSld>
  <p:clrMapOvr>
    <a:masterClrMapping/>
  </p:clrMapOvr>
  <p:timing>
    <p:tnLst>
      <p:par>
        <p:cTn id="1" dur="indefinite" restart="never" nodeType="tmRoot"/>
      </p:par>
    </p:tnLst>
  </p:timing>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Theme2</Template>
  <TotalTime>947</TotalTime>
  <Words>1812</Words>
  <Application>Microsoft Office PowerPoint</Application>
  <PresentationFormat>Widescreen</PresentationFormat>
  <Paragraphs>425</Paragraphs>
  <Slides>46</Slides>
  <Notes>4</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46</vt:i4>
      </vt:variant>
    </vt:vector>
  </HeadingPairs>
  <TitlesOfParts>
    <vt:vector size="57" baseType="lpstr">
      <vt:lpstr>Alexandria</vt:lpstr>
      <vt:lpstr>Arial</vt:lpstr>
      <vt:lpstr>Calibri</vt:lpstr>
      <vt:lpstr>Calibri Light</vt:lpstr>
      <vt:lpstr>Roboto Light</vt:lpstr>
      <vt:lpstr>sofia-pro</vt:lpstr>
      <vt:lpstr>Tajawal Medium</vt:lpstr>
      <vt:lpstr>Times New Roman</vt:lpstr>
      <vt:lpstr>Wingdings</vt:lpstr>
      <vt:lpstr>Wingdings 3</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120</cp:revision>
  <dcterms:created xsi:type="dcterms:W3CDTF">2021-08-03T13:03:26Z</dcterms:created>
  <dcterms:modified xsi:type="dcterms:W3CDTF">2024-05-27T12:59:55Z</dcterms:modified>
</cp:coreProperties>
</file>