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9" r:id="rId3"/>
  </p:sldMasterIdLst>
  <p:notesMasterIdLst>
    <p:notesMasterId r:id="rId47"/>
  </p:notesMasterIdLst>
  <p:sldIdLst>
    <p:sldId id="572" r:id="rId4"/>
    <p:sldId id="573" r:id="rId5"/>
    <p:sldId id="631" r:id="rId6"/>
    <p:sldId id="675" r:id="rId7"/>
    <p:sldId id="689" r:id="rId8"/>
    <p:sldId id="728" r:id="rId9"/>
    <p:sldId id="729" r:id="rId10"/>
    <p:sldId id="730" r:id="rId11"/>
    <p:sldId id="731" r:id="rId12"/>
    <p:sldId id="732" r:id="rId13"/>
    <p:sldId id="681" r:id="rId14"/>
    <p:sldId id="733" r:id="rId15"/>
    <p:sldId id="734" r:id="rId16"/>
    <p:sldId id="735" r:id="rId17"/>
    <p:sldId id="736" r:id="rId18"/>
    <p:sldId id="737" r:id="rId19"/>
    <p:sldId id="738" r:id="rId20"/>
    <p:sldId id="739" r:id="rId21"/>
    <p:sldId id="740" r:id="rId22"/>
    <p:sldId id="741" r:id="rId23"/>
    <p:sldId id="742" r:id="rId24"/>
    <p:sldId id="743" r:id="rId25"/>
    <p:sldId id="765" r:id="rId26"/>
    <p:sldId id="766" r:id="rId27"/>
    <p:sldId id="744" r:id="rId28"/>
    <p:sldId id="746" r:id="rId29"/>
    <p:sldId id="767" r:id="rId30"/>
    <p:sldId id="747" r:id="rId31"/>
    <p:sldId id="748" r:id="rId32"/>
    <p:sldId id="768" r:id="rId33"/>
    <p:sldId id="769" r:id="rId34"/>
    <p:sldId id="749" r:id="rId35"/>
    <p:sldId id="770" r:id="rId36"/>
    <p:sldId id="771" r:id="rId37"/>
    <p:sldId id="772" r:id="rId38"/>
    <p:sldId id="773" r:id="rId39"/>
    <p:sldId id="774" r:id="rId40"/>
    <p:sldId id="775" r:id="rId41"/>
    <p:sldId id="776" r:id="rId42"/>
    <p:sldId id="777" r:id="rId43"/>
    <p:sldId id="778" r:id="rId44"/>
    <p:sldId id="712" r:id="rId45"/>
    <p:sldId id="574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A9E7"/>
    <a:srgbClr val="0310BD"/>
    <a:srgbClr val="00B0F0"/>
    <a:srgbClr val="ED7D31"/>
    <a:srgbClr val="FF9518"/>
    <a:srgbClr val="CE7408"/>
    <a:srgbClr val="FD95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79374" autoAdjust="0"/>
  </p:normalViewPr>
  <p:slideViewPr>
    <p:cSldViewPr snapToGrid="0">
      <p:cViewPr varScale="1">
        <p:scale>
          <a:sx n="66" d="100"/>
          <a:sy n="66" d="100"/>
        </p:scale>
        <p:origin x="524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F07F19-1F50-4B42-A7A0-278DF9D25BB1}" type="doc">
      <dgm:prSet loTypeId="urn:microsoft.com/office/officeart/2005/8/layout/defaul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D3DE9F8-6D17-4F05-A4EB-AB4BED40B297}">
      <dgm:prSet custT="1"/>
      <dgm:spPr/>
      <dgm:t>
        <a:bodyPr/>
        <a:lstStyle/>
        <a:p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Password authentication</a:t>
          </a:r>
        </a:p>
        <a:p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Probable Passwords</a:t>
          </a:r>
        </a:p>
      </dgm:t>
    </dgm:pt>
    <dgm:pt modelId="{C9CA36F1-6698-4BEC-AA26-11C161558402}" type="parTrans" cxnId="{387738A6-1A70-4670-A00A-4BD54F955C99}">
      <dgm:prSet/>
      <dgm:spPr/>
      <dgm:t>
        <a:bodyPr/>
        <a:lstStyle/>
        <a:p>
          <a:endParaRPr lang="en-US"/>
        </a:p>
      </dgm:t>
    </dgm:pt>
    <dgm:pt modelId="{EC91A25A-4A8B-41BA-9153-BEC366F48BB7}" type="sibTrans" cxnId="{387738A6-1A70-4670-A00A-4BD54F955C99}">
      <dgm:prSet/>
      <dgm:spPr/>
      <dgm:t>
        <a:bodyPr/>
        <a:lstStyle/>
        <a:p>
          <a:endParaRPr lang="en-US"/>
        </a:p>
      </dgm:t>
    </dgm:pt>
    <dgm:pt modelId="{44CE27D9-26EA-401B-9C8C-5632A0F335D3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Passwords Likely for a User</a:t>
          </a:r>
        </a:p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Password Selection Criteria</a:t>
          </a:r>
        </a:p>
      </dgm:t>
    </dgm:pt>
    <dgm:pt modelId="{C20428E1-0BC5-4CD3-B9B7-2D2AFEB81605}" type="parTrans" cxnId="{AE6B0577-9D13-4685-A221-751F31A0DD15}">
      <dgm:prSet/>
      <dgm:spPr/>
      <dgm:t>
        <a:bodyPr/>
        <a:lstStyle/>
        <a:p>
          <a:endParaRPr lang="en-US"/>
        </a:p>
      </dgm:t>
    </dgm:pt>
    <dgm:pt modelId="{D8682215-00BF-4001-85F6-42A0BAE906B1}" type="sibTrans" cxnId="{AE6B0577-9D13-4685-A221-751F31A0DD15}">
      <dgm:prSet/>
      <dgm:spPr/>
      <dgm:t>
        <a:bodyPr/>
        <a:lstStyle/>
        <a:p>
          <a:endParaRPr lang="en-US"/>
        </a:p>
      </dgm:t>
    </dgm:pt>
    <dgm:pt modelId="{0B95DC17-9B63-48A8-98F6-16D47A51221E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One-Time Passwords</a:t>
          </a:r>
        </a:p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Salt</a:t>
          </a:r>
        </a:p>
      </dgm:t>
    </dgm:pt>
    <dgm:pt modelId="{340423AA-0907-4204-9207-1974DEF67B1A}" type="parTrans" cxnId="{F2EB389F-6C46-4E6B-8E1A-61CDD2BA173E}">
      <dgm:prSet/>
      <dgm:spPr/>
      <dgm:t>
        <a:bodyPr/>
        <a:lstStyle/>
        <a:p>
          <a:endParaRPr lang="en-US"/>
        </a:p>
      </dgm:t>
    </dgm:pt>
    <dgm:pt modelId="{9C0831EE-7BFE-4A8F-878A-4273DB0C71EA}" type="sibTrans" cxnId="{F2EB389F-6C46-4E6B-8E1A-61CDD2BA173E}">
      <dgm:prSet/>
      <dgm:spPr/>
      <dgm:t>
        <a:bodyPr/>
        <a:lstStyle/>
        <a:p>
          <a:endParaRPr lang="en-US"/>
        </a:p>
      </dgm:t>
    </dgm:pt>
    <dgm:pt modelId="{7281A13B-7CE9-4BB5-8E2A-ECEAD5E757D0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Access Control</a:t>
          </a:r>
        </a:p>
      </dgm:t>
    </dgm:pt>
    <dgm:pt modelId="{5BA89598-8FAB-4A1D-80B0-D070F0BCDCCD}" type="parTrans" cxnId="{B2796552-A251-4E03-8DFC-391FA3440351}">
      <dgm:prSet/>
      <dgm:spPr/>
      <dgm:t>
        <a:bodyPr/>
        <a:lstStyle/>
        <a:p>
          <a:endParaRPr lang="en-US"/>
        </a:p>
      </dgm:t>
    </dgm:pt>
    <dgm:pt modelId="{57DD08F6-3180-4B87-A11A-78B3BDFA8B67}" type="sibTrans" cxnId="{B2796552-A251-4E03-8DFC-391FA3440351}">
      <dgm:prSet/>
      <dgm:spPr/>
      <dgm:t>
        <a:bodyPr/>
        <a:lstStyle/>
        <a:p>
          <a:endParaRPr lang="en-US"/>
        </a:p>
      </dgm:t>
    </dgm:pt>
    <dgm:pt modelId="{7C938456-2C93-4568-A375-26A275A9356A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Implementation of Access Control</a:t>
          </a:r>
        </a:p>
      </dgm:t>
    </dgm:pt>
    <dgm:pt modelId="{CB478898-851F-411D-8878-B487C9052AE9}" type="parTrans" cxnId="{A9DEB343-2940-4259-A7BF-9CD7E90214E2}">
      <dgm:prSet/>
      <dgm:spPr/>
      <dgm:t>
        <a:bodyPr/>
        <a:lstStyle/>
        <a:p>
          <a:endParaRPr lang="en-US"/>
        </a:p>
      </dgm:t>
    </dgm:pt>
    <dgm:pt modelId="{10292B71-ED41-4953-B6BF-23137E78D40A}" type="sibTrans" cxnId="{A9DEB343-2940-4259-A7BF-9CD7E90214E2}">
      <dgm:prSet/>
      <dgm:spPr/>
      <dgm:t>
        <a:bodyPr/>
        <a:lstStyle/>
        <a:p>
          <a:endParaRPr lang="en-US"/>
        </a:p>
      </dgm:t>
    </dgm:pt>
    <dgm:pt modelId="{40FE0EB9-B287-43F6-ABB4-527CB1B94B4A}" type="pres">
      <dgm:prSet presAssocID="{D0F07F19-1F50-4B42-A7A0-278DF9D25BB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AEAC6-525A-44A9-8147-5DFEBD2A1F2D}" type="pres">
      <dgm:prSet presAssocID="{CD3DE9F8-6D17-4F05-A4EB-AB4BED40B297}" presName="node" presStyleLbl="node1" presStyleIdx="0" presStyleCnt="5" custScaleX="88854" custScaleY="38914" custLinFactNeighborX="1464" custLinFactNeighborY="-14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7E95CE-B343-40F4-8C35-3185EB5C414E}" type="pres">
      <dgm:prSet presAssocID="{EC91A25A-4A8B-41BA-9153-BEC366F48BB7}" presName="sibTrans" presStyleCnt="0"/>
      <dgm:spPr/>
      <dgm:t>
        <a:bodyPr/>
        <a:lstStyle/>
        <a:p>
          <a:endParaRPr lang="en-US"/>
        </a:p>
      </dgm:t>
    </dgm:pt>
    <dgm:pt modelId="{A225E621-A183-4BDC-A13D-E985F1D2904A}" type="pres">
      <dgm:prSet presAssocID="{44CE27D9-26EA-401B-9C8C-5632A0F335D3}" presName="node" presStyleLbl="node1" presStyleIdx="1" presStyleCnt="5" custScaleX="91574" custScaleY="382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543D6-7D9A-4660-A106-C147D939DE78}" type="pres">
      <dgm:prSet presAssocID="{D8682215-00BF-4001-85F6-42A0BAE906B1}" presName="sibTrans" presStyleCnt="0"/>
      <dgm:spPr/>
      <dgm:t>
        <a:bodyPr/>
        <a:lstStyle/>
        <a:p>
          <a:endParaRPr lang="en-US"/>
        </a:p>
      </dgm:t>
    </dgm:pt>
    <dgm:pt modelId="{6079C722-0F89-4CB5-9ABC-93EBF4F7091D}" type="pres">
      <dgm:prSet presAssocID="{0B95DC17-9B63-48A8-98F6-16D47A51221E}" presName="node" presStyleLbl="node1" presStyleIdx="2" presStyleCnt="5" custScaleX="61258" custScaleY="4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84A258-2B75-495C-8A65-878819F0844E}" type="pres">
      <dgm:prSet presAssocID="{9C0831EE-7BFE-4A8F-878A-4273DB0C71EA}" presName="sibTrans" presStyleCnt="0"/>
      <dgm:spPr/>
      <dgm:t>
        <a:bodyPr/>
        <a:lstStyle/>
        <a:p>
          <a:endParaRPr lang="en-US"/>
        </a:p>
      </dgm:t>
    </dgm:pt>
    <dgm:pt modelId="{30E2B1F7-B108-4DF4-A791-1C63D5951F27}" type="pres">
      <dgm:prSet presAssocID="{7281A13B-7CE9-4BB5-8E2A-ECEAD5E757D0}" presName="node" presStyleLbl="node1" presStyleIdx="3" presStyleCnt="5" custScaleX="37009" custScaleY="4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E0409-1744-4EB9-B3B4-A9F04BB94204}" type="pres">
      <dgm:prSet presAssocID="{57DD08F6-3180-4B87-A11A-78B3BDFA8B67}" presName="sibTrans" presStyleCnt="0"/>
      <dgm:spPr/>
      <dgm:t>
        <a:bodyPr/>
        <a:lstStyle/>
        <a:p>
          <a:endParaRPr lang="en-US"/>
        </a:p>
      </dgm:t>
    </dgm:pt>
    <dgm:pt modelId="{2CFAF534-83BD-45CC-B333-370B78CE5B90}" type="pres">
      <dgm:prSet presAssocID="{7C938456-2C93-4568-A375-26A275A9356A}" presName="node" presStyleLbl="node1" presStyleIdx="4" presStyleCnt="5" custScaleX="70772" custScaleY="4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EB0FC0-8A98-4A6C-AE76-678597C7690F}" type="presOf" srcId="{7281A13B-7CE9-4BB5-8E2A-ECEAD5E757D0}" destId="{30E2B1F7-B108-4DF4-A791-1C63D5951F27}" srcOrd="0" destOrd="0" presId="urn:microsoft.com/office/officeart/2005/8/layout/default"/>
    <dgm:cxn modelId="{AE6B0577-9D13-4685-A221-751F31A0DD15}" srcId="{D0F07F19-1F50-4B42-A7A0-278DF9D25BB1}" destId="{44CE27D9-26EA-401B-9C8C-5632A0F335D3}" srcOrd="1" destOrd="0" parTransId="{C20428E1-0BC5-4CD3-B9B7-2D2AFEB81605}" sibTransId="{D8682215-00BF-4001-85F6-42A0BAE906B1}"/>
    <dgm:cxn modelId="{B2796552-A251-4E03-8DFC-391FA3440351}" srcId="{D0F07F19-1F50-4B42-A7A0-278DF9D25BB1}" destId="{7281A13B-7CE9-4BB5-8E2A-ECEAD5E757D0}" srcOrd="3" destOrd="0" parTransId="{5BA89598-8FAB-4A1D-80B0-D070F0BCDCCD}" sibTransId="{57DD08F6-3180-4B87-A11A-78B3BDFA8B67}"/>
    <dgm:cxn modelId="{A9DEB343-2940-4259-A7BF-9CD7E90214E2}" srcId="{D0F07F19-1F50-4B42-A7A0-278DF9D25BB1}" destId="{7C938456-2C93-4568-A375-26A275A9356A}" srcOrd="4" destOrd="0" parTransId="{CB478898-851F-411D-8878-B487C9052AE9}" sibTransId="{10292B71-ED41-4953-B6BF-23137E78D40A}"/>
    <dgm:cxn modelId="{4415586D-7090-4CDE-9952-A5F01C0EED82}" type="presOf" srcId="{CD3DE9F8-6D17-4F05-A4EB-AB4BED40B297}" destId="{7D1AEAC6-525A-44A9-8147-5DFEBD2A1F2D}" srcOrd="0" destOrd="0" presId="urn:microsoft.com/office/officeart/2005/8/layout/default"/>
    <dgm:cxn modelId="{0DF8B872-34CD-4061-ACB9-8555F66C965D}" type="presOf" srcId="{7C938456-2C93-4568-A375-26A275A9356A}" destId="{2CFAF534-83BD-45CC-B333-370B78CE5B90}" srcOrd="0" destOrd="0" presId="urn:microsoft.com/office/officeart/2005/8/layout/default"/>
    <dgm:cxn modelId="{218B92A5-4C4C-4D89-ADC9-F53FC783A336}" type="presOf" srcId="{0B95DC17-9B63-48A8-98F6-16D47A51221E}" destId="{6079C722-0F89-4CB5-9ABC-93EBF4F7091D}" srcOrd="0" destOrd="0" presId="urn:microsoft.com/office/officeart/2005/8/layout/default"/>
    <dgm:cxn modelId="{D4235E92-7B87-4583-9557-8139C1F56CE0}" type="presOf" srcId="{D0F07F19-1F50-4B42-A7A0-278DF9D25BB1}" destId="{40FE0EB9-B287-43F6-ABB4-527CB1B94B4A}" srcOrd="0" destOrd="0" presId="urn:microsoft.com/office/officeart/2005/8/layout/default"/>
    <dgm:cxn modelId="{387738A6-1A70-4670-A00A-4BD54F955C99}" srcId="{D0F07F19-1F50-4B42-A7A0-278DF9D25BB1}" destId="{CD3DE9F8-6D17-4F05-A4EB-AB4BED40B297}" srcOrd="0" destOrd="0" parTransId="{C9CA36F1-6698-4BEC-AA26-11C161558402}" sibTransId="{EC91A25A-4A8B-41BA-9153-BEC366F48BB7}"/>
    <dgm:cxn modelId="{F2EB389F-6C46-4E6B-8E1A-61CDD2BA173E}" srcId="{D0F07F19-1F50-4B42-A7A0-278DF9D25BB1}" destId="{0B95DC17-9B63-48A8-98F6-16D47A51221E}" srcOrd="2" destOrd="0" parTransId="{340423AA-0907-4204-9207-1974DEF67B1A}" sibTransId="{9C0831EE-7BFE-4A8F-878A-4273DB0C71EA}"/>
    <dgm:cxn modelId="{FA2AFC0D-00C5-498F-853B-485D97A3D53B}" type="presOf" srcId="{44CE27D9-26EA-401B-9C8C-5632A0F335D3}" destId="{A225E621-A183-4BDC-A13D-E985F1D2904A}" srcOrd="0" destOrd="0" presId="urn:microsoft.com/office/officeart/2005/8/layout/default"/>
    <dgm:cxn modelId="{4339E252-A238-480D-95AA-370EE10CC36E}" type="presParOf" srcId="{40FE0EB9-B287-43F6-ABB4-527CB1B94B4A}" destId="{7D1AEAC6-525A-44A9-8147-5DFEBD2A1F2D}" srcOrd="0" destOrd="0" presId="urn:microsoft.com/office/officeart/2005/8/layout/default"/>
    <dgm:cxn modelId="{7E6D33A8-5DC4-4B56-9C4D-B76BF536A4AC}" type="presParOf" srcId="{40FE0EB9-B287-43F6-ABB4-527CB1B94B4A}" destId="{E37E95CE-B343-40F4-8C35-3185EB5C414E}" srcOrd="1" destOrd="0" presId="urn:microsoft.com/office/officeart/2005/8/layout/default"/>
    <dgm:cxn modelId="{89DD9CED-4E88-4BA1-853B-6117EC3CF2A9}" type="presParOf" srcId="{40FE0EB9-B287-43F6-ABB4-527CB1B94B4A}" destId="{A225E621-A183-4BDC-A13D-E985F1D2904A}" srcOrd="2" destOrd="0" presId="urn:microsoft.com/office/officeart/2005/8/layout/default"/>
    <dgm:cxn modelId="{84FBCBE6-BB5F-471C-BE2B-9EAF82BAAA6C}" type="presParOf" srcId="{40FE0EB9-B287-43F6-ABB4-527CB1B94B4A}" destId="{BB8543D6-7D9A-4660-A106-C147D939DE78}" srcOrd="3" destOrd="0" presId="urn:microsoft.com/office/officeart/2005/8/layout/default"/>
    <dgm:cxn modelId="{FFBC9D1E-7427-45C6-851C-AECFC9D84FBA}" type="presParOf" srcId="{40FE0EB9-B287-43F6-ABB4-527CB1B94B4A}" destId="{6079C722-0F89-4CB5-9ABC-93EBF4F7091D}" srcOrd="4" destOrd="0" presId="urn:microsoft.com/office/officeart/2005/8/layout/default"/>
    <dgm:cxn modelId="{A279E44B-AD1E-4D2A-81EE-8F1AA8DC7D47}" type="presParOf" srcId="{40FE0EB9-B287-43F6-ABB4-527CB1B94B4A}" destId="{D384A258-2B75-495C-8A65-878819F0844E}" srcOrd="5" destOrd="0" presId="urn:microsoft.com/office/officeart/2005/8/layout/default"/>
    <dgm:cxn modelId="{BF0092F8-4816-4DF0-80CC-92F2F9AD425B}" type="presParOf" srcId="{40FE0EB9-B287-43F6-ABB4-527CB1B94B4A}" destId="{30E2B1F7-B108-4DF4-A791-1C63D5951F27}" srcOrd="6" destOrd="0" presId="urn:microsoft.com/office/officeart/2005/8/layout/default"/>
    <dgm:cxn modelId="{B8D85FF0-3C4C-442E-8934-9508852509F8}" type="presParOf" srcId="{40FE0EB9-B287-43F6-ABB4-527CB1B94B4A}" destId="{0C4E0409-1744-4EB9-B3B4-A9F04BB94204}" srcOrd="7" destOrd="0" presId="urn:microsoft.com/office/officeart/2005/8/layout/default"/>
    <dgm:cxn modelId="{2B8077D3-0C62-490E-9E05-6DBBDF9ED52D}" type="presParOf" srcId="{40FE0EB9-B287-43F6-ABB4-527CB1B94B4A}" destId="{2CFAF534-83BD-45CC-B333-370B78CE5B9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DBCB06-870D-174A-8812-8BDF811AA216}" type="doc">
      <dgm:prSet loTypeId="urn:microsoft.com/office/officeart/2005/8/layout/StepDownProcess" loCatId="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085EE4-E270-6942-845E-7E8866D963AF}">
      <dgm:prSet phldrT="[Text]"/>
      <dgm:spPr/>
      <dgm:t>
        <a:bodyPr/>
        <a:lstStyle/>
        <a:p>
          <a:r>
            <a:rPr lang="en-US" dirty="0"/>
            <a:t>Assurance Level</a:t>
          </a:r>
        </a:p>
      </dgm:t>
    </dgm:pt>
    <dgm:pt modelId="{6ED208FA-F87A-2C49-90E6-4B2BAABC3CF1}" type="parTrans" cxnId="{AE9F9C2D-CF91-CD41-AC29-FD3B69AF5705}">
      <dgm:prSet/>
      <dgm:spPr/>
      <dgm:t>
        <a:bodyPr/>
        <a:lstStyle/>
        <a:p>
          <a:endParaRPr lang="en-US"/>
        </a:p>
      </dgm:t>
    </dgm:pt>
    <dgm:pt modelId="{602C2CDC-7A4B-804A-B288-15F6CB0F8213}" type="sibTrans" cxnId="{AE9F9C2D-CF91-CD41-AC29-FD3B69AF5705}">
      <dgm:prSet/>
      <dgm:spPr/>
      <dgm:t>
        <a:bodyPr/>
        <a:lstStyle/>
        <a:p>
          <a:endParaRPr lang="en-US"/>
        </a:p>
      </dgm:t>
    </dgm:pt>
    <dgm:pt modelId="{7CFBB1A5-06F4-7B41-8E3C-4A60CE8C0E66}">
      <dgm:prSet phldrT="[Text]"/>
      <dgm:spPr/>
      <dgm:t>
        <a:bodyPr/>
        <a:lstStyle/>
        <a:p>
          <a:r>
            <a:rPr lang="en-US" dirty="0"/>
            <a:t>Potential impact</a:t>
          </a:r>
        </a:p>
      </dgm:t>
    </dgm:pt>
    <dgm:pt modelId="{5C977E1E-350B-2F4E-A2D2-37AB0CDD3C64}" type="parTrans" cxnId="{FA69E358-99CC-0044-8344-351F9726BFF8}">
      <dgm:prSet/>
      <dgm:spPr/>
      <dgm:t>
        <a:bodyPr/>
        <a:lstStyle/>
        <a:p>
          <a:endParaRPr lang="en-US"/>
        </a:p>
      </dgm:t>
    </dgm:pt>
    <dgm:pt modelId="{FA770DC3-4C59-624A-B1A1-B6BFBADED096}" type="sibTrans" cxnId="{FA69E358-99CC-0044-8344-351F9726BFF8}">
      <dgm:prSet/>
      <dgm:spPr/>
      <dgm:t>
        <a:bodyPr/>
        <a:lstStyle/>
        <a:p>
          <a:endParaRPr lang="en-US"/>
        </a:p>
      </dgm:t>
    </dgm:pt>
    <dgm:pt modelId="{BB7D908B-32E4-314A-9CC1-093D880A7629}">
      <dgm:prSet phldrT="[Text]"/>
      <dgm:spPr/>
      <dgm:t>
        <a:bodyPr/>
        <a:lstStyle/>
        <a:p>
          <a:r>
            <a:rPr lang="en-US" dirty="0"/>
            <a:t>Areas of risk</a:t>
          </a:r>
        </a:p>
      </dgm:t>
    </dgm:pt>
    <dgm:pt modelId="{6ECB1467-3D3D-BF4B-9DB3-3899C258770C}" type="parTrans" cxnId="{4056E971-3D71-EC43-B93F-A6951D41D865}">
      <dgm:prSet/>
      <dgm:spPr/>
      <dgm:t>
        <a:bodyPr/>
        <a:lstStyle/>
        <a:p>
          <a:endParaRPr lang="en-US"/>
        </a:p>
      </dgm:t>
    </dgm:pt>
    <dgm:pt modelId="{3D1605CD-89B3-D040-B86B-D1FADFE29E90}" type="sibTrans" cxnId="{4056E971-3D71-EC43-B93F-A6951D41D865}">
      <dgm:prSet/>
      <dgm:spPr/>
      <dgm:t>
        <a:bodyPr/>
        <a:lstStyle/>
        <a:p>
          <a:endParaRPr lang="en-US"/>
        </a:p>
      </dgm:t>
    </dgm:pt>
    <dgm:pt modelId="{673D9799-CC37-6445-B282-2213CC6E921B}" type="pres">
      <dgm:prSet presAssocID="{65DBCB06-870D-174A-8812-8BDF811AA216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9D6E2D89-29AD-124C-9DCB-3E2E587D1576}" type="pres">
      <dgm:prSet presAssocID="{92085EE4-E270-6942-845E-7E8866D963AF}" presName="composite" presStyleCnt="0"/>
      <dgm:spPr/>
      <dgm:t>
        <a:bodyPr/>
        <a:lstStyle/>
        <a:p>
          <a:endParaRPr lang="en-US"/>
        </a:p>
      </dgm:t>
    </dgm:pt>
    <dgm:pt modelId="{ED30F7F3-A1DD-5F43-804E-8C96C34E8E80}" type="pres">
      <dgm:prSet presAssocID="{92085EE4-E270-6942-845E-7E8866D963AF}" presName="bentUpArrow1" presStyleLbl="alignImgPlace1" presStyleIdx="0" presStyleCnt="2"/>
      <dgm:spPr/>
      <dgm:t>
        <a:bodyPr/>
        <a:lstStyle/>
        <a:p>
          <a:endParaRPr lang="en-US"/>
        </a:p>
      </dgm:t>
    </dgm:pt>
    <dgm:pt modelId="{79E0215A-C0BE-D140-B2CF-9D84742E39D9}" type="pres">
      <dgm:prSet presAssocID="{92085EE4-E270-6942-845E-7E8866D963AF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CB29D6-A6C6-8044-B402-A60BB7F04896}" type="pres">
      <dgm:prSet presAssocID="{92085EE4-E270-6942-845E-7E8866D963AF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1ABEED-1B77-6142-9962-D4C2573EFA35}" type="pres">
      <dgm:prSet presAssocID="{602C2CDC-7A4B-804A-B288-15F6CB0F8213}" presName="sibTrans" presStyleCnt="0"/>
      <dgm:spPr/>
      <dgm:t>
        <a:bodyPr/>
        <a:lstStyle/>
        <a:p>
          <a:endParaRPr lang="en-US"/>
        </a:p>
      </dgm:t>
    </dgm:pt>
    <dgm:pt modelId="{611674DC-0D5A-AF43-92CC-2EBD7F0A2503}" type="pres">
      <dgm:prSet presAssocID="{7CFBB1A5-06F4-7B41-8E3C-4A60CE8C0E66}" presName="composite" presStyleCnt="0"/>
      <dgm:spPr/>
      <dgm:t>
        <a:bodyPr/>
        <a:lstStyle/>
        <a:p>
          <a:endParaRPr lang="en-US"/>
        </a:p>
      </dgm:t>
    </dgm:pt>
    <dgm:pt modelId="{FBF4B76E-58A4-5942-B229-14A274B7340E}" type="pres">
      <dgm:prSet presAssocID="{7CFBB1A5-06F4-7B41-8E3C-4A60CE8C0E66}" presName="bentUpArrow1" presStyleLbl="alignImgPlace1" presStyleIdx="1" presStyleCnt="2"/>
      <dgm:spPr/>
      <dgm:t>
        <a:bodyPr/>
        <a:lstStyle/>
        <a:p>
          <a:endParaRPr lang="en-US"/>
        </a:p>
      </dgm:t>
    </dgm:pt>
    <dgm:pt modelId="{D36B1499-A36B-5849-9F15-CDCD337DBAA1}" type="pres">
      <dgm:prSet presAssocID="{7CFBB1A5-06F4-7B41-8E3C-4A60CE8C0E66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5B2834-1426-A24A-BF89-E66E9ADEAB26}" type="pres">
      <dgm:prSet presAssocID="{7CFBB1A5-06F4-7B41-8E3C-4A60CE8C0E66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DB737F-93D1-674A-A17C-060028AD0D86}" type="pres">
      <dgm:prSet presAssocID="{FA770DC3-4C59-624A-B1A1-B6BFBADED096}" presName="sibTrans" presStyleCnt="0"/>
      <dgm:spPr/>
      <dgm:t>
        <a:bodyPr/>
        <a:lstStyle/>
        <a:p>
          <a:endParaRPr lang="en-US"/>
        </a:p>
      </dgm:t>
    </dgm:pt>
    <dgm:pt modelId="{EB12B2A8-ED57-0B49-AD95-8413902855F9}" type="pres">
      <dgm:prSet presAssocID="{BB7D908B-32E4-314A-9CC1-093D880A7629}" presName="composite" presStyleCnt="0"/>
      <dgm:spPr/>
      <dgm:t>
        <a:bodyPr/>
        <a:lstStyle/>
        <a:p>
          <a:endParaRPr lang="en-US"/>
        </a:p>
      </dgm:t>
    </dgm:pt>
    <dgm:pt modelId="{F5AF4232-C73F-004E-BAAA-CBA395BB2B63}" type="pres">
      <dgm:prSet presAssocID="{BB7D908B-32E4-314A-9CC1-093D880A7629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09597D-4676-4271-8210-540031F9A34E}" type="presOf" srcId="{92085EE4-E270-6942-845E-7E8866D963AF}" destId="{79E0215A-C0BE-D140-B2CF-9D84742E39D9}" srcOrd="0" destOrd="0" presId="urn:microsoft.com/office/officeart/2005/8/layout/StepDownProcess"/>
    <dgm:cxn modelId="{74BA78D8-23C7-4142-A0EC-1E05A92CCB76}" type="presOf" srcId="{65DBCB06-870D-174A-8812-8BDF811AA216}" destId="{673D9799-CC37-6445-B282-2213CC6E921B}" srcOrd="0" destOrd="0" presId="urn:microsoft.com/office/officeart/2005/8/layout/StepDownProcess"/>
    <dgm:cxn modelId="{CEE0536C-15A4-4F05-A359-9C33D204D280}" type="presOf" srcId="{BB7D908B-32E4-314A-9CC1-093D880A7629}" destId="{F5AF4232-C73F-004E-BAAA-CBA395BB2B63}" srcOrd="0" destOrd="0" presId="urn:microsoft.com/office/officeart/2005/8/layout/StepDownProcess"/>
    <dgm:cxn modelId="{AE9F9C2D-CF91-CD41-AC29-FD3B69AF5705}" srcId="{65DBCB06-870D-174A-8812-8BDF811AA216}" destId="{92085EE4-E270-6942-845E-7E8866D963AF}" srcOrd="0" destOrd="0" parTransId="{6ED208FA-F87A-2C49-90E6-4B2BAABC3CF1}" sibTransId="{602C2CDC-7A4B-804A-B288-15F6CB0F8213}"/>
    <dgm:cxn modelId="{1DD19383-2DA0-476C-A91A-4D34C4754E8A}" type="presOf" srcId="{7CFBB1A5-06F4-7B41-8E3C-4A60CE8C0E66}" destId="{D36B1499-A36B-5849-9F15-CDCD337DBAA1}" srcOrd="0" destOrd="0" presId="urn:microsoft.com/office/officeart/2005/8/layout/StepDownProcess"/>
    <dgm:cxn modelId="{FA69E358-99CC-0044-8344-351F9726BFF8}" srcId="{65DBCB06-870D-174A-8812-8BDF811AA216}" destId="{7CFBB1A5-06F4-7B41-8E3C-4A60CE8C0E66}" srcOrd="1" destOrd="0" parTransId="{5C977E1E-350B-2F4E-A2D2-37AB0CDD3C64}" sibTransId="{FA770DC3-4C59-624A-B1A1-B6BFBADED096}"/>
    <dgm:cxn modelId="{4056E971-3D71-EC43-B93F-A6951D41D865}" srcId="{65DBCB06-870D-174A-8812-8BDF811AA216}" destId="{BB7D908B-32E4-314A-9CC1-093D880A7629}" srcOrd="2" destOrd="0" parTransId="{6ECB1467-3D3D-BF4B-9DB3-3899C258770C}" sibTransId="{3D1605CD-89B3-D040-B86B-D1FADFE29E90}"/>
    <dgm:cxn modelId="{81EF10CB-9A1F-458B-AB00-CA9B095163A7}" type="presParOf" srcId="{673D9799-CC37-6445-B282-2213CC6E921B}" destId="{9D6E2D89-29AD-124C-9DCB-3E2E587D1576}" srcOrd="0" destOrd="0" presId="urn:microsoft.com/office/officeart/2005/8/layout/StepDownProcess"/>
    <dgm:cxn modelId="{4A7BC32B-5A71-497B-AF11-98562B84010C}" type="presParOf" srcId="{9D6E2D89-29AD-124C-9DCB-3E2E587D1576}" destId="{ED30F7F3-A1DD-5F43-804E-8C96C34E8E80}" srcOrd="0" destOrd="0" presId="urn:microsoft.com/office/officeart/2005/8/layout/StepDownProcess"/>
    <dgm:cxn modelId="{6A805E31-1C8D-4C4A-8265-9362B748FDA1}" type="presParOf" srcId="{9D6E2D89-29AD-124C-9DCB-3E2E587D1576}" destId="{79E0215A-C0BE-D140-B2CF-9D84742E39D9}" srcOrd="1" destOrd="0" presId="urn:microsoft.com/office/officeart/2005/8/layout/StepDownProcess"/>
    <dgm:cxn modelId="{2DC91299-8F03-404C-AFCC-1BEFB12D714B}" type="presParOf" srcId="{9D6E2D89-29AD-124C-9DCB-3E2E587D1576}" destId="{B2CB29D6-A6C6-8044-B402-A60BB7F04896}" srcOrd="2" destOrd="0" presId="urn:microsoft.com/office/officeart/2005/8/layout/StepDownProcess"/>
    <dgm:cxn modelId="{56F79248-C0CF-44E7-A45B-FE834B974550}" type="presParOf" srcId="{673D9799-CC37-6445-B282-2213CC6E921B}" destId="{C51ABEED-1B77-6142-9962-D4C2573EFA35}" srcOrd="1" destOrd="0" presId="urn:microsoft.com/office/officeart/2005/8/layout/StepDownProcess"/>
    <dgm:cxn modelId="{6A0BEBB0-4498-46B0-8330-B9F547E8D53C}" type="presParOf" srcId="{673D9799-CC37-6445-B282-2213CC6E921B}" destId="{611674DC-0D5A-AF43-92CC-2EBD7F0A2503}" srcOrd="2" destOrd="0" presId="urn:microsoft.com/office/officeart/2005/8/layout/StepDownProcess"/>
    <dgm:cxn modelId="{02416886-9EC3-4F89-9051-7B5CEB52D9DC}" type="presParOf" srcId="{611674DC-0D5A-AF43-92CC-2EBD7F0A2503}" destId="{FBF4B76E-58A4-5942-B229-14A274B7340E}" srcOrd="0" destOrd="0" presId="urn:microsoft.com/office/officeart/2005/8/layout/StepDownProcess"/>
    <dgm:cxn modelId="{24A87DC9-5397-49EE-897A-86AD0CC1E827}" type="presParOf" srcId="{611674DC-0D5A-AF43-92CC-2EBD7F0A2503}" destId="{D36B1499-A36B-5849-9F15-CDCD337DBAA1}" srcOrd="1" destOrd="0" presId="urn:microsoft.com/office/officeart/2005/8/layout/StepDownProcess"/>
    <dgm:cxn modelId="{E1CD577F-C3A1-4F91-A342-32D081493C61}" type="presParOf" srcId="{611674DC-0D5A-AF43-92CC-2EBD7F0A2503}" destId="{CF5B2834-1426-A24A-BF89-E66E9ADEAB26}" srcOrd="2" destOrd="0" presId="urn:microsoft.com/office/officeart/2005/8/layout/StepDownProcess"/>
    <dgm:cxn modelId="{242EE803-E20C-40D0-95B3-47232F3F2EA1}" type="presParOf" srcId="{673D9799-CC37-6445-B282-2213CC6E921B}" destId="{7CDB737F-93D1-674A-A17C-060028AD0D86}" srcOrd="3" destOrd="0" presId="urn:microsoft.com/office/officeart/2005/8/layout/StepDownProcess"/>
    <dgm:cxn modelId="{096D0A2C-21ED-43AC-B904-1168F301026C}" type="presParOf" srcId="{673D9799-CC37-6445-B282-2213CC6E921B}" destId="{EB12B2A8-ED57-0B49-AD95-8413902855F9}" srcOrd="4" destOrd="0" presId="urn:microsoft.com/office/officeart/2005/8/layout/StepDownProcess"/>
    <dgm:cxn modelId="{55E561E8-FA7C-41BF-9123-47334605FDE8}" type="presParOf" srcId="{EB12B2A8-ED57-0B49-AD95-8413902855F9}" destId="{F5AF4232-C73F-004E-BAAA-CBA395BB2B63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1AEAC6-525A-44A9-8147-5DFEBD2A1F2D}">
      <dsp:nvSpPr>
        <dsp:cNvPr id="0" name=""/>
        <dsp:cNvSpPr/>
      </dsp:nvSpPr>
      <dsp:spPr>
        <a:xfrm>
          <a:off x="78174" y="48300"/>
          <a:ext cx="4356253" cy="114470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Password authentication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Probable Passwords</a:t>
          </a:r>
        </a:p>
      </dsp:txBody>
      <dsp:txXfrm>
        <a:off x="78174" y="48300"/>
        <a:ext cx="4356253" cy="1144704"/>
      </dsp:txXfrm>
    </dsp:sp>
    <dsp:sp modelId="{A225E621-A183-4BDC-A13D-E985F1D2904A}">
      <dsp:nvSpPr>
        <dsp:cNvPr id="0" name=""/>
        <dsp:cNvSpPr/>
      </dsp:nvSpPr>
      <dsp:spPr>
        <a:xfrm>
          <a:off x="4852922" y="100778"/>
          <a:ext cx="4489607" cy="112640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Passwords Likely for a User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Password Selection Criteria</a:t>
          </a:r>
        </a:p>
      </dsp:txBody>
      <dsp:txXfrm>
        <a:off x="4852922" y="100778"/>
        <a:ext cx="4489607" cy="1126407"/>
      </dsp:txXfrm>
    </dsp:sp>
    <dsp:sp modelId="{6079C722-0F89-4CB5-9ABC-93EBF4F7091D}">
      <dsp:nvSpPr>
        <dsp:cNvPr id="0" name=""/>
        <dsp:cNvSpPr/>
      </dsp:nvSpPr>
      <dsp:spPr>
        <a:xfrm>
          <a:off x="40447" y="1726605"/>
          <a:ext cx="3003301" cy="119065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One-Time Passwords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- Salt</a:t>
          </a:r>
        </a:p>
      </dsp:txBody>
      <dsp:txXfrm>
        <a:off x="40447" y="1726605"/>
        <a:ext cx="3003301" cy="1190652"/>
      </dsp:txXfrm>
    </dsp:sp>
    <dsp:sp modelId="{30E2B1F7-B108-4DF4-A791-1C63D5951F27}">
      <dsp:nvSpPr>
        <dsp:cNvPr id="0" name=""/>
        <dsp:cNvSpPr/>
      </dsp:nvSpPr>
      <dsp:spPr>
        <a:xfrm>
          <a:off x="3534020" y="1726605"/>
          <a:ext cx="1814443" cy="119065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Access Control</a:t>
          </a:r>
        </a:p>
      </dsp:txBody>
      <dsp:txXfrm>
        <a:off x="3534020" y="1726605"/>
        <a:ext cx="1814443" cy="1190652"/>
      </dsp:txXfrm>
    </dsp:sp>
    <dsp:sp modelId="{2CFAF534-83BD-45CC-B333-370B78CE5B90}">
      <dsp:nvSpPr>
        <dsp:cNvPr id="0" name=""/>
        <dsp:cNvSpPr/>
      </dsp:nvSpPr>
      <dsp:spPr>
        <a:xfrm>
          <a:off x="5838734" y="1726605"/>
          <a:ext cx="3469745" cy="119065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Implementation of Access Control</a:t>
          </a:r>
        </a:p>
      </dsp:txBody>
      <dsp:txXfrm>
        <a:off x="5838734" y="1726605"/>
        <a:ext cx="3469745" cy="11906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30F7F3-A1DD-5F43-804E-8C96C34E8E80}">
      <dsp:nvSpPr>
        <dsp:cNvPr id="0" name=""/>
        <dsp:cNvSpPr/>
      </dsp:nvSpPr>
      <dsp:spPr>
        <a:xfrm rot="5400000">
          <a:off x="976623" y="1187375"/>
          <a:ext cx="1050131" cy="119553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79E0215A-C0BE-D140-B2CF-9D84742E39D9}">
      <dsp:nvSpPr>
        <dsp:cNvPr id="0" name=""/>
        <dsp:cNvSpPr/>
      </dsp:nvSpPr>
      <dsp:spPr>
        <a:xfrm>
          <a:off x="698402" y="23283"/>
          <a:ext cx="1767802" cy="1237404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Assurance Level</a:t>
          </a:r>
        </a:p>
      </dsp:txBody>
      <dsp:txXfrm>
        <a:off x="758818" y="83699"/>
        <a:ext cx="1646970" cy="1116572"/>
      </dsp:txXfrm>
    </dsp:sp>
    <dsp:sp modelId="{B2CB29D6-A6C6-8044-B402-A60BB7F04896}">
      <dsp:nvSpPr>
        <dsp:cNvPr id="0" name=""/>
        <dsp:cNvSpPr/>
      </dsp:nvSpPr>
      <dsp:spPr>
        <a:xfrm>
          <a:off x="2466205" y="141298"/>
          <a:ext cx="1285731" cy="1000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F4B76E-58A4-5942-B229-14A274B7340E}">
      <dsp:nvSpPr>
        <dsp:cNvPr id="0" name=""/>
        <dsp:cNvSpPr/>
      </dsp:nvSpPr>
      <dsp:spPr>
        <a:xfrm rot="5400000">
          <a:off x="2442319" y="2577389"/>
          <a:ext cx="1050131" cy="119553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D36B1499-A36B-5849-9F15-CDCD337DBAA1}">
      <dsp:nvSpPr>
        <dsp:cNvPr id="0" name=""/>
        <dsp:cNvSpPr/>
      </dsp:nvSpPr>
      <dsp:spPr>
        <a:xfrm>
          <a:off x="2164098" y="1413297"/>
          <a:ext cx="1767802" cy="1237404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Potential impact</a:t>
          </a:r>
        </a:p>
      </dsp:txBody>
      <dsp:txXfrm>
        <a:off x="2224514" y="1473713"/>
        <a:ext cx="1646970" cy="1116572"/>
      </dsp:txXfrm>
    </dsp:sp>
    <dsp:sp modelId="{CF5B2834-1426-A24A-BF89-E66E9ADEAB26}">
      <dsp:nvSpPr>
        <dsp:cNvPr id="0" name=""/>
        <dsp:cNvSpPr/>
      </dsp:nvSpPr>
      <dsp:spPr>
        <a:xfrm>
          <a:off x="3931901" y="1531312"/>
          <a:ext cx="1285731" cy="1000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AF4232-C73F-004E-BAAA-CBA395BB2B63}">
      <dsp:nvSpPr>
        <dsp:cNvPr id="0" name=""/>
        <dsp:cNvSpPr/>
      </dsp:nvSpPr>
      <dsp:spPr>
        <a:xfrm>
          <a:off x="3629794" y="2803311"/>
          <a:ext cx="1767802" cy="1237404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Areas of risk</a:t>
          </a:r>
        </a:p>
      </dsp:txBody>
      <dsp:txXfrm>
        <a:off x="3690210" y="2863727"/>
        <a:ext cx="1646970" cy="11165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E73E1-EB7D-4820-9085-D5BC238FD9DE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6C831C-86A9-461F-9561-2B116496A4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016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8356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288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166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296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74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765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8039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0347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05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5035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285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036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726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4905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998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982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0241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2037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3902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4624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8907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7248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9865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2863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5655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557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90906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7492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5347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78459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5167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04218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3602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7621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23531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8188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75708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25972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6707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7478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21137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361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85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38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013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546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66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01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12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375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25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247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91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776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165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16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241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120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0713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8182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4784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5407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41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847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5094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006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917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131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789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02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382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785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82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8490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9461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501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4348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6627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1507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121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8639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3041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360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297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474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727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622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169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00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59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69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50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.jpeg"/><Relationship Id="rId5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5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2.wmf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3.pn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7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5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6.jpeg"/><Relationship Id="rId9" Type="http://schemas.microsoft.com/office/2007/relationships/diagramDrawing" Target="../diagrams/drawing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4.emf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5.emf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6.pn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8.png"/><Relationship Id="rId5" Type="http://schemas.openxmlformats.org/officeDocument/2006/relationships/image" Target="../media/image17.emf"/><Relationship Id="rId4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9.emf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20.png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21.emf"/><Relationship Id="rId4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22.png"/><Relationship Id="rId4" Type="http://schemas.openxmlformats.org/officeDocument/2006/relationships/image" Target="../media/image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5.xml"/><Relationship Id="rId6" Type="http://schemas.openxmlformats.org/officeDocument/2006/relationships/hyperlink" Target="http://www.phenoelit.de/dpl/dpl.html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24.png"/><Relationship Id="rId5" Type="http://schemas.openxmlformats.org/officeDocument/2006/relationships/hyperlink" Target="http://geodsoft.com/howto/password/common.htm" TargetMode="Externa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25.png"/><Relationship Id="rId4" Type="http://schemas.openxmlformats.org/officeDocument/2006/relationships/image" Target="../media/image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NUL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8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Dr. </a:t>
            </a:r>
            <a:r>
              <a:rPr lang="en-US" sz="1400" b="1" i="1" dirty="0" err="1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Hesham</a:t>
            </a:r>
            <a:r>
              <a:rPr lang="en-US" sz="1400" b="1" i="1" dirty="0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 </a:t>
            </a:r>
            <a:r>
              <a:rPr lang="en-US" sz="1400" b="1" i="1" dirty="0" err="1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Abou</a:t>
            </a:r>
            <a:r>
              <a:rPr lang="en-US" sz="1400" b="1" i="1" dirty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 </a:t>
            </a:r>
            <a:r>
              <a:rPr lang="en-US" sz="1400" b="1" i="1" dirty="0" err="1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Elfetouh</a:t>
            </a:r>
            <a:endParaRPr lang="en-US" sz="1400" b="1" i="1" dirty="0" smtClean="0">
              <a:solidFill>
                <a:srgbClr val="00AAEB"/>
              </a:solidFill>
              <a:latin typeface="Alexandria Light" pitchFamily="2" charset="-78"/>
              <a:ea typeface="Tajawal Medium"/>
              <a:cs typeface="Alexandria Light" pitchFamily="2" charset="-78"/>
              <a:sym typeface="Tajawal Medium"/>
            </a:endParaRPr>
          </a:p>
          <a:p>
            <a:pPr algn="ctr"/>
            <a:r>
              <a:rPr lang="en-US" sz="1200" b="1" i="1" dirty="0" smtClean="0">
                <a:solidFill>
                  <a:srgbClr val="35A8E0"/>
                </a:solidFill>
                <a:ea typeface="Majalla UI"/>
                <a:cs typeface="Majalla UI"/>
              </a:rPr>
              <a:t>Cybersecurity </a:t>
            </a:r>
            <a:r>
              <a:rPr lang="en-US" sz="1200" b="1" i="1" dirty="0">
                <a:solidFill>
                  <a:srgbClr val="35A8E0"/>
                </a:solidFill>
                <a:ea typeface="Majalla UI"/>
                <a:cs typeface="Majalla UI"/>
              </a:rPr>
              <a:t>Department</a:t>
            </a:r>
            <a:endParaRPr lang="ar-YE" sz="1200" b="1" i="1" dirty="0">
              <a:solidFill>
                <a:srgbClr val="35A8E0"/>
              </a:solidFill>
              <a:ea typeface="Majalla UI"/>
              <a:cs typeface="Majalla UI"/>
            </a:endParaRPr>
          </a:p>
          <a:p>
            <a:pPr algn="ctr"/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Faculty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of Informatics </a:t>
            </a:r>
            <a:endParaRPr lang="en-US" sz="1400" i="1" dirty="0">
              <a:solidFill>
                <a:srgbClr val="00B5F8"/>
              </a:solidFill>
              <a:cs typeface="Arial" panose="020B0604020202020204" pitchFamily="34" charset="0"/>
            </a:endParaRPr>
          </a:p>
          <a:p>
            <a:pPr algn="ctr"/>
            <a:r>
              <a:rPr lang="en-US" sz="1400" i="1" dirty="0" err="1" smtClean="0">
                <a:solidFill>
                  <a:srgbClr val="00B5F8"/>
                </a:solidFill>
                <a:ea typeface="Majalla UI"/>
                <a:cs typeface="Majalla UI"/>
              </a:rPr>
              <a:t>Midocean</a:t>
            </a:r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5411194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         Secure Operating Systems </a:t>
            </a:r>
            <a:r>
              <a:rPr lang="en-US" sz="20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(CYB610)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 smtClean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</a:t>
            </a:r>
            <a:r>
              <a:rPr lang="ar-YE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6</a:t>
            </a:r>
            <a:endParaRPr lang="en-US" sz="3200" b="1" dirty="0" smtClean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User </a:t>
            </a:r>
            <a:r>
              <a:rPr lang="en-US" sz="3200" b="1" dirty="0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Authentication</a:t>
            </a:r>
            <a:endParaRPr lang="en-US" sz="3200" b="1" dirty="0">
              <a:solidFill>
                <a:srgbClr val="84492B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/>
            </a:r>
            <a:br>
              <a:rPr lang="en-US" sz="2000" dirty="0" smtClean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https://www.emertxe.com/wp-content/uploads/2017/10/linux-870-x-445_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428558"/>
            <a:ext cx="3914254" cy="20108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776" y="5876837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51891" y="68393"/>
            <a:ext cx="2617876" cy="122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66756" y="1577425"/>
            <a:ext cx="9025406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This chapter covers the following topics and </a:t>
            </a:r>
            <a:r>
              <a:rPr lang="en-US" sz="2000" b="1" i="1" dirty="0" smtClean="0">
                <a:solidFill>
                  <a:srgbClr val="FF0000"/>
                </a:solidFill>
              </a:rPr>
              <a:t>concepts: </a:t>
            </a:r>
            <a:r>
              <a:rPr lang="en-US" altLang="en-US" sz="2000" b="1" dirty="0"/>
              <a:t>User </a:t>
            </a:r>
            <a:r>
              <a:rPr lang="en-US" altLang="en-US" sz="2000" b="1" dirty="0" smtClean="0"/>
              <a:t>authentication</a:t>
            </a:r>
            <a:endParaRPr lang="en-US" altLang="en-US" sz="2000" b="1" dirty="0"/>
          </a:p>
        </p:txBody>
      </p:sp>
      <p:graphicFrame>
        <p:nvGraphicFramePr>
          <p:cNvPr id="17" name="Content Placeholder 2" descr="SmartArt object">
            <a:extLst>
              <a:ext uri="{FF2B5EF4-FFF2-40B4-BE49-F238E27FC236}">
                <a16:creationId xmlns:a16="http://schemas.microsoft.com/office/drawing/2014/main" id="{A1342CC9-B5BC-4EE6-A03F-6501ED7CC4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2431634"/>
              </p:ext>
            </p:extLst>
          </p:nvPr>
        </p:nvGraphicFramePr>
        <p:xfrm>
          <a:off x="1143235" y="2310378"/>
          <a:ext cx="9348928" cy="3008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26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Introduction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073817" y="1558030"/>
            <a:ext cx="9666288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In Previous Lecture you learned: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What is “Program security”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Basic approaches to having secure programs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Controls for Security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Developmental Controls for Security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Administrative Controls for Security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Operating System Controls for Security</a:t>
            </a:r>
          </a:p>
        </p:txBody>
      </p:sp>
    </p:spTree>
    <p:extLst>
      <p:ext uri="{BB962C8B-B14F-4D97-AF65-F5344CB8AC3E}">
        <p14:creationId xmlns:p14="http://schemas.microsoft.com/office/powerpoint/2010/main" val="38335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CHAPTER 6</a:t>
            </a:r>
            <a:r>
              <a:rPr lang="en-US" sz="26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</a:t>
            </a:r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GOALS</a:t>
            </a:r>
            <a:endParaRPr lang="en-US" sz="2600" dirty="0">
              <a:latin typeface="Alexandria ExtraBold" pitchFamily="2" charset="-78"/>
              <a:ea typeface="Calibri"/>
              <a:cs typeface="Alexandria ExtraBold" pitchFamily="2" charset="-78"/>
              <a:sym typeface="Tajawal Medium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103312" y="1880058"/>
            <a:ext cx="8422850" cy="2631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When you complete this chapter, you will be able to:</a:t>
            </a:r>
            <a:endParaRPr sz="22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Know What is the “User authentication”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Explain the Password Authentication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Illustrate the Implementation of Access Control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Know  the Passwords Likely for a User</a:t>
            </a:r>
          </a:p>
        </p:txBody>
      </p:sp>
    </p:spTree>
    <p:extLst>
      <p:ext uri="{BB962C8B-B14F-4D97-AF65-F5344CB8AC3E}">
        <p14:creationId xmlns:p14="http://schemas.microsoft.com/office/powerpoint/2010/main" val="217260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User authentication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24308" y="1404311"/>
            <a:ext cx="10234299" cy="4116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1283" indent="-270636">
              <a:lnSpc>
                <a:spcPct val="150000"/>
              </a:lnSpc>
              <a:buFont typeface="Times New Roman"/>
              <a:buChar char="•"/>
              <a:tabLst>
                <a:tab pos="281283" algn="l"/>
              </a:tabLst>
            </a:pPr>
            <a:r>
              <a:rPr lang="en-US" sz="2400" spc="-13" dirty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“The process of verifying an identity claimed by or for a system entity</a:t>
            </a:r>
            <a:r>
              <a:rPr lang="en-US" sz="2400" spc="-13" dirty="0" smtClean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.”</a:t>
            </a:r>
            <a:endParaRPr lang="en-US" sz="2400" spc="-13" dirty="0">
              <a:solidFill>
                <a:srgbClr val="C0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  <a:spcBef>
                <a:spcPts val="3"/>
              </a:spcBef>
              <a:buFont typeface="Times New Roman"/>
              <a:buChar char="•"/>
            </a:pPr>
            <a:endParaRPr lang="en-US" sz="1400" dirty="0">
              <a:latin typeface="Alexandria" pitchFamily="2" charset="-78"/>
              <a:cs typeface="Alexandria" pitchFamily="2" charset="-78"/>
            </a:endParaRP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driver's license 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passports 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voice recognition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fingerprint 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retina matching</a:t>
            </a: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33209" y="2458205"/>
            <a:ext cx="145213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43455" y="2403764"/>
            <a:ext cx="285750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6076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Storage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Untitled1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557"/>
          <a:stretch/>
        </p:blipFill>
        <p:spPr>
          <a:xfrm>
            <a:off x="849867" y="1937756"/>
            <a:ext cx="5232766" cy="3413890"/>
          </a:xfrm>
          <a:prstGeom prst="rect">
            <a:avLst/>
          </a:prstGeom>
        </p:spPr>
      </p:pic>
      <p:pic>
        <p:nvPicPr>
          <p:cNvPr id="19" name="Picture 18" descr="Untitled2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44"/>
          <a:stretch/>
        </p:blipFill>
        <p:spPr>
          <a:xfrm>
            <a:off x="6386870" y="1934795"/>
            <a:ext cx="5292793" cy="341389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474376" y="5014019"/>
            <a:ext cx="1283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Arial"/>
              </a:rPr>
              <a:t>Plaintext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884685" y="5020337"/>
            <a:ext cx="1612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Arial"/>
              </a:rPr>
              <a:t>Concealed</a:t>
            </a:r>
          </a:p>
        </p:txBody>
      </p:sp>
    </p:spTree>
    <p:extLst>
      <p:ext uri="{BB962C8B-B14F-4D97-AF65-F5344CB8AC3E}">
        <p14:creationId xmlns:p14="http://schemas.microsoft.com/office/powerpoint/2010/main" val="47082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Authentication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866274" y="1288071"/>
            <a:ext cx="10857297" cy="495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US" sz="2200" dirty="0" smtClean="0">
                <a:latin typeface="Alexandria" pitchFamily="2" charset="-78"/>
                <a:cs typeface="Alexandria" pitchFamily="2" charset="-78"/>
              </a:rPr>
              <a:t>The most common authentication mechanism for user to operating system is a </a:t>
            </a:r>
            <a:r>
              <a:rPr lang="en-US" sz="22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password</a:t>
            </a:r>
            <a:r>
              <a:rPr lang="en-US" sz="22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en-US" sz="2200" dirty="0" smtClean="0">
                <a:latin typeface="Alexandria" pitchFamily="2" charset="-78"/>
                <a:cs typeface="Alexandria" pitchFamily="2" charset="-78"/>
              </a:rPr>
              <a:t>A "word" known to computer and user. </a:t>
            </a:r>
          </a:p>
          <a:p>
            <a:pPr algn="just">
              <a:lnSpc>
                <a:spcPct val="100000"/>
              </a:lnSpc>
            </a:pPr>
            <a:r>
              <a:rPr lang="en-US" sz="2200" dirty="0" smtClean="0">
                <a:latin typeface="Alexandria" pitchFamily="2" charset="-78"/>
                <a:cs typeface="Alexandria" pitchFamily="2" charset="-78"/>
              </a:rPr>
              <a:t>widely used line of defense against intruders</a:t>
            </a:r>
          </a:p>
          <a:p>
            <a:pPr lvl="1" algn="just">
              <a:lnSpc>
                <a:spcPct val="100000"/>
              </a:lnSpc>
            </a:pPr>
            <a:r>
              <a:rPr lang="en-US" sz="2000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user provides name/login and password to the security system </a:t>
            </a:r>
            <a:r>
              <a:rPr 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sz="20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identification step)</a:t>
            </a:r>
          </a:p>
          <a:p>
            <a:pPr lvl="1" algn="just">
              <a:lnSpc>
                <a:spcPct val="100000"/>
              </a:lnSpc>
            </a:pPr>
            <a:r>
              <a:rPr lang="en-US" sz="2000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system compares password with the one stored for that specified login </a:t>
            </a:r>
            <a:r>
              <a:rPr 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sz="20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verification step)</a:t>
            </a:r>
          </a:p>
          <a:p>
            <a:pPr algn="just">
              <a:lnSpc>
                <a:spcPct val="100000"/>
              </a:lnSpc>
            </a:pPr>
            <a:r>
              <a:rPr lang="en-US" sz="2200" dirty="0" smtClean="0">
                <a:latin typeface="Alexandria" pitchFamily="2" charset="-78"/>
                <a:cs typeface="Alexandria" pitchFamily="2" charset="-78"/>
              </a:rPr>
              <a:t>The user ID:</a:t>
            </a:r>
          </a:p>
          <a:p>
            <a:pPr lvl="1" algn="just">
              <a:lnSpc>
                <a:spcPct val="100000"/>
              </a:lnSpc>
            </a:pPr>
            <a:r>
              <a:rPr lang="en-US" sz="2000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determines that the user is authorized to access the system</a:t>
            </a:r>
          </a:p>
          <a:p>
            <a:pPr lvl="1" algn="just">
              <a:lnSpc>
                <a:spcPct val="100000"/>
              </a:lnSpc>
            </a:pPr>
            <a:r>
              <a:rPr lang="en-US" sz="2000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determines the user’s privileges</a:t>
            </a:r>
          </a:p>
          <a:p>
            <a:pPr lvl="1" algn="just">
              <a:lnSpc>
                <a:spcPct val="100000"/>
              </a:lnSpc>
            </a:pPr>
            <a:r>
              <a:rPr lang="en-US" sz="2000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is used in access control</a:t>
            </a:r>
          </a:p>
          <a:p>
            <a:pPr lvl="1">
              <a:lnSpc>
                <a:spcPct val="100000"/>
              </a:lnSpc>
            </a:pPr>
            <a:endParaRPr lang="en-US" sz="2000" dirty="0" smtClean="0">
              <a:latin typeface="Alexandria" pitchFamily="2" charset="-78"/>
              <a:cs typeface="Alexandria" pitchFamily="2" charset="-78"/>
            </a:endParaRPr>
          </a:p>
          <a:p>
            <a:pPr marL="457200" lvl="1" indent="-339725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9" name="Picture 1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02559" y="4046610"/>
            <a:ext cx="1649850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0118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 Methods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 16"/>
          <p:cNvSpPr/>
          <p:nvPr/>
        </p:nvSpPr>
        <p:spPr>
          <a:xfrm>
            <a:off x="1001035" y="1584161"/>
            <a:ext cx="10212404" cy="944201"/>
          </a:xfrm>
          <a:custGeom>
            <a:avLst/>
            <a:gdLst>
              <a:gd name="connsiteX0" fmla="*/ 0 w 8229600"/>
              <a:gd name="connsiteY0" fmla="*/ 0 h 1449228"/>
              <a:gd name="connsiteX1" fmla="*/ 8229600 w 8229600"/>
              <a:gd name="connsiteY1" fmla="*/ 0 h 1449228"/>
              <a:gd name="connsiteX2" fmla="*/ 8229600 w 8229600"/>
              <a:gd name="connsiteY2" fmla="*/ 1449228 h 1449228"/>
              <a:gd name="connsiteX3" fmla="*/ 0 w 8229600"/>
              <a:gd name="connsiteY3" fmla="*/ 1449228 h 1449228"/>
              <a:gd name="connsiteX4" fmla="*/ 0 w 8229600"/>
              <a:gd name="connsiteY4" fmla="*/ 0 h 1449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29600" h="1449228">
                <a:moveTo>
                  <a:pt x="0" y="0"/>
                </a:moveTo>
                <a:lnTo>
                  <a:pt x="8229600" y="0"/>
                </a:lnTo>
                <a:lnTo>
                  <a:pt x="8229600" y="1449228"/>
                </a:lnTo>
                <a:lnTo>
                  <a:pt x="0" y="144922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1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7160" tIns="137160" rIns="137160" bIns="137160" numCol="1" spcCol="1270" anchor="ctr" anchorCtr="0">
            <a:noAutofit/>
          </a:bodyPr>
          <a:lstStyle/>
          <a:p>
            <a:pPr algn="ctr" defTabSz="1600200">
              <a:spcBef>
                <a:spcPct val="0"/>
              </a:spcBef>
              <a:spcAft>
                <a:spcPct val="35000"/>
              </a:spcAft>
            </a:pPr>
            <a: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four</a:t>
            </a:r>
            <a: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means of authenticating user identity are based on:</a:t>
            </a:r>
            <a:endParaRPr lang="en-US" sz="2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1018589" y="2677253"/>
            <a:ext cx="2460057" cy="3043380"/>
          </a:xfrm>
          <a:custGeom>
            <a:avLst/>
            <a:gdLst>
              <a:gd name="connsiteX0" fmla="*/ 0 w 2057399"/>
              <a:gd name="connsiteY0" fmla="*/ 0 h 3043380"/>
              <a:gd name="connsiteX1" fmla="*/ 2057399 w 2057399"/>
              <a:gd name="connsiteY1" fmla="*/ 0 h 3043380"/>
              <a:gd name="connsiteX2" fmla="*/ 2057399 w 2057399"/>
              <a:gd name="connsiteY2" fmla="*/ 3043380 h 3043380"/>
              <a:gd name="connsiteX3" fmla="*/ 0 w 2057399"/>
              <a:gd name="connsiteY3" fmla="*/ 3043380 h 3043380"/>
              <a:gd name="connsiteX4" fmla="*/ 0 w 2057399"/>
              <a:gd name="connsiteY4" fmla="*/ 0 h 3043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57399" h="3043380">
                <a:moveTo>
                  <a:pt x="0" y="0"/>
                </a:moveTo>
                <a:lnTo>
                  <a:pt x="2057399" y="0"/>
                </a:lnTo>
                <a:lnTo>
                  <a:pt x="2057399" y="3043380"/>
                </a:lnTo>
                <a:lnTo>
                  <a:pt x="0" y="3043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5250" tIns="95250" rIns="95250" bIns="95250" numCol="1" spcCol="1270" anchor="t" anchorCtr="0">
            <a:noAutofit/>
          </a:bodyPr>
          <a:lstStyle/>
          <a:p>
            <a:pPr defTabSz="111125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Something the </a:t>
            </a:r>
            <a:r>
              <a:rPr lang="en-US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individual knows</a:t>
            </a:r>
            <a:endParaRPr lang="en-US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password, </a:t>
            </a:r>
            <a:endParaRPr lang="en-US" sz="1600" b="1" dirty="0" smtClean="0">
              <a:solidFill>
                <a:srgbClr val="800000"/>
              </a:solidFill>
              <a:latin typeface="Alexandria" pitchFamily="2" charset="-78"/>
              <a:cs typeface="Alexandria" pitchFamily="2" charset="-78"/>
            </a:endParaRP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PIN</a:t>
            </a:r>
            <a:r>
              <a:rPr lang="en-US" sz="1600" b="1" dirty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, </a:t>
            </a:r>
            <a:endParaRPr lang="en-US" sz="1600" b="1" dirty="0" smtClean="0">
              <a:solidFill>
                <a:srgbClr val="800000"/>
              </a:solidFill>
              <a:latin typeface="Alexandria" pitchFamily="2" charset="-78"/>
              <a:cs typeface="Alexandria" pitchFamily="2" charset="-78"/>
            </a:endParaRP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Answers to </a:t>
            </a:r>
            <a:r>
              <a:rPr lang="en-US" sz="1600" b="1" dirty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prearranged questions</a:t>
            </a:r>
            <a:endParaRPr lang="en-US" sz="1600" dirty="0">
              <a:solidFill>
                <a:srgbClr val="80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3590232" y="2677253"/>
            <a:ext cx="2668368" cy="3043380"/>
          </a:xfrm>
          <a:custGeom>
            <a:avLst/>
            <a:gdLst>
              <a:gd name="connsiteX0" fmla="*/ 0 w 2057399"/>
              <a:gd name="connsiteY0" fmla="*/ 0 h 3043380"/>
              <a:gd name="connsiteX1" fmla="*/ 2057399 w 2057399"/>
              <a:gd name="connsiteY1" fmla="*/ 0 h 3043380"/>
              <a:gd name="connsiteX2" fmla="*/ 2057399 w 2057399"/>
              <a:gd name="connsiteY2" fmla="*/ 3043380 h 3043380"/>
              <a:gd name="connsiteX3" fmla="*/ 0 w 2057399"/>
              <a:gd name="connsiteY3" fmla="*/ 3043380 h 3043380"/>
              <a:gd name="connsiteX4" fmla="*/ 0 w 2057399"/>
              <a:gd name="connsiteY4" fmla="*/ 0 h 3043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57399" h="3043380">
                <a:moveTo>
                  <a:pt x="0" y="0"/>
                </a:moveTo>
                <a:lnTo>
                  <a:pt x="2057399" y="0"/>
                </a:lnTo>
                <a:lnTo>
                  <a:pt x="2057399" y="3043380"/>
                </a:lnTo>
                <a:lnTo>
                  <a:pt x="0" y="3043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5250" tIns="95250" rIns="95250" bIns="95250" numCol="1" spcCol="1270" anchor="t" anchorCtr="0">
            <a:noAutofit/>
          </a:bodyPr>
          <a:lstStyle/>
          <a:p>
            <a:pPr defTabSz="111125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Something the </a:t>
            </a:r>
            <a:r>
              <a:rPr lang="en-US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individual possesses (token)</a:t>
            </a: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Smartcard,</a:t>
            </a: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Electronic keycard,</a:t>
            </a: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Physical key</a:t>
            </a:r>
            <a:endParaRPr lang="en-US" sz="1600" b="1" dirty="0">
              <a:solidFill>
                <a:srgbClr val="80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6375141" y="2677253"/>
            <a:ext cx="2460858" cy="3043380"/>
          </a:xfrm>
          <a:custGeom>
            <a:avLst/>
            <a:gdLst>
              <a:gd name="connsiteX0" fmla="*/ 0 w 2057399"/>
              <a:gd name="connsiteY0" fmla="*/ 0 h 3043380"/>
              <a:gd name="connsiteX1" fmla="*/ 2057399 w 2057399"/>
              <a:gd name="connsiteY1" fmla="*/ 0 h 3043380"/>
              <a:gd name="connsiteX2" fmla="*/ 2057399 w 2057399"/>
              <a:gd name="connsiteY2" fmla="*/ 3043380 h 3043380"/>
              <a:gd name="connsiteX3" fmla="*/ 0 w 2057399"/>
              <a:gd name="connsiteY3" fmla="*/ 3043380 h 3043380"/>
              <a:gd name="connsiteX4" fmla="*/ 0 w 2057399"/>
              <a:gd name="connsiteY4" fmla="*/ 0 h 3043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57399" h="3043380">
                <a:moveTo>
                  <a:pt x="0" y="0"/>
                </a:moveTo>
                <a:lnTo>
                  <a:pt x="2057399" y="0"/>
                </a:lnTo>
                <a:lnTo>
                  <a:pt x="2057399" y="3043380"/>
                </a:lnTo>
                <a:lnTo>
                  <a:pt x="0" y="3043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5250" tIns="95250" rIns="95250" bIns="95250" numCol="1" spcCol="1270" anchor="t" anchorCtr="0">
            <a:noAutofit/>
          </a:bodyPr>
          <a:lstStyle/>
          <a:p>
            <a:pPr defTabSz="111125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Something the </a:t>
            </a:r>
            <a:r>
              <a:rPr lang="en-US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individual is (static biometrics)</a:t>
            </a: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Fingerprint, </a:t>
            </a: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Retina, </a:t>
            </a: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Face</a:t>
            </a:r>
            <a:endParaRPr lang="en-US" sz="1600" b="1" dirty="0">
              <a:solidFill>
                <a:srgbClr val="80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8961127" y="2677253"/>
            <a:ext cx="2252312" cy="3043380"/>
          </a:xfrm>
          <a:custGeom>
            <a:avLst/>
            <a:gdLst>
              <a:gd name="connsiteX0" fmla="*/ 0 w 2057399"/>
              <a:gd name="connsiteY0" fmla="*/ 0 h 3043380"/>
              <a:gd name="connsiteX1" fmla="*/ 2057399 w 2057399"/>
              <a:gd name="connsiteY1" fmla="*/ 0 h 3043380"/>
              <a:gd name="connsiteX2" fmla="*/ 2057399 w 2057399"/>
              <a:gd name="connsiteY2" fmla="*/ 3043380 h 3043380"/>
              <a:gd name="connsiteX3" fmla="*/ 0 w 2057399"/>
              <a:gd name="connsiteY3" fmla="*/ 3043380 h 3043380"/>
              <a:gd name="connsiteX4" fmla="*/ 0 w 2057399"/>
              <a:gd name="connsiteY4" fmla="*/ 0 h 3043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57399" h="3043380">
                <a:moveTo>
                  <a:pt x="0" y="0"/>
                </a:moveTo>
                <a:lnTo>
                  <a:pt x="2057399" y="0"/>
                </a:lnTo>
                <a:lnTo>
                  <a:pt x="2057399" y="3043380"/>
                </a:lnTo>
                <a:lnTo>
                  <a:pt x="0" y="3043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5250" tIns="95250" rIns="95250" bIns="95250" numCol="1" spcCol="1270" anchor="t" anchorCtr="0">
            <a:noAutofit/>
          </a:bodyPr>
          <a:lstStyle/>
          <a:p>
            <a:pPr defTabSz="111125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something the individual does (dynamic biometrics) </a:t>
            </a: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Voice pattern,</a:t>
            </a: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Handwriting,</a:t>
            </a:r>
          </a:p>
          <a:p>
            <a:pPr marL="228600" lvl="1" indent="-228600" defTabSz="8890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600" b="1" dirty="0" smtClean="0">
                <a:solidFill>
                  <a:srgbClr val="800000"/>
                </a:solidFill>
                <a:latin typeface="Alexandria" pitchFamily="2" charset="-78"/>
                <a:cs typeface="Alexandria" pitchFamily="2" charset="-78"/>
              </a:rPr>
              <a:t>Typing rhythm </a:t>
            </a:r>
            <a:endParaRPr lang="en-US" sz="1600" b="1" dirty="0">
              <a:solidFill>
                <a:srgbClr val="800000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905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Mechanisms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461198" y="1748535"/>
            <a:ext cx="9693455" cy="215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Two or more forms can be combined for more solid authentication.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a bank card and a PIN combine something the user has with something the user knows</a:t>
            </a: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0659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Why Passwords?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31024" y="1577425"/>
            <a:ext cx="8556251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en-US" sz="22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Why is “something you know” more popular than “something you have” and “something you are”?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en-US" sz="22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Cost</a:t>
            </a: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: passwords are free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altLang="en-US" sz="22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Convenience</a:t>
            </a: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: easier for System Administrator to reset password than to issue user a new thumb</a:t>
            </a:r>
          </a:p>
          <a:p>
            <a:pPr>
              <a:lnSpc>
                <a:spcPct val="150000"/>
              </a:lnSpc>
            </a:pPr>
            <a:endParaRPr lang="en-US" altLang="en-US" sz="22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53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Basic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Scheme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7771321" y="1868576"/>
            <a:ext cx="2161406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US" dirty="0" smtClean="0"/>
              <a:t>Password file</a:t>
            </a:r>
          </a:p>
        </p:txBody>
      </p:sp>
      <p:grpSp>
        <p:nvGrpSpPr>
          <p:cNvPr id="19" name="Group 4"/>
          <p:cNvGrpSpPr>
            <a:grpSpLocks/>
          </p:cNvGrpSpPr>
          <p:nvPr/>
        </p:nvGrpSpPr>
        <p:grpSpPr bwMode="auto">
          <a:xfrm>
            <a:off x="2286000" y="3505200"/>
            <a:ext cx="1765300" cy="2374900"/>
            <a:chOff x="719" y="2073"/>
            <a:chExt cx="1112" cy="1496"/>
          </a:xfrm>
        </p:grpSpPr>
        <p:grpSp>
          <p:nvGrpSpPr>
            <p:cNvPr id="20" name="Group 5"/>
            <p:cNvGrpSpPr>
              <a:grpSpLocks/>
            </p:cNvGrpSpPr>
            <p:nvPr/>
          </p:nvGrpSpPr>
          <p:grpSpPr bwMode="auto">
            <a:xfrm>
              <a:off x="966" y="2582"/>
              <a:ext cx="792" cy="661"/>
              <a:chOff x="966" y="2582"/>
              <a:chExt cx="792" cy="661"/>
            </a:xfrm>
          </p:grpSpPr>
          <p:sp>
            <p:nvSpPr>
              <p:cNvPr id="75" name="Freeform 6"/>
              <p:cNvSpPr>
                <a:spLocks/>
              </p:cNvSpPr>
              <p:nvPr/>
            </p:nvSpPr>
            <p:spPr bwMode="auto">
              <a:xfrm>
                <a:off x="966" y="2582"/>
                <a:ext cx="514" cy="412"/>
              </a:xfrm>
              <a:custGeom>
                <a:avLst/>
                <a:gdLst>
                  <a:gd name="T0" fmla="*/ 353 w 514"/>
                  <a:gd name="T1" fmla="*/ 163 h 412"/>
                  <a:gd name="T2" fmla="*/ 425 w 514"/>
                  <a:gd name="T3" fmla="*/ 197 h 412"/>
                  <a:gd name="T4" fmla="*/ 446 w 514"/>
                  <a:gd name="T5" fmla="*/ 227 h 412"/>
                  <a:gd name="T6" fmla="*/ 463 w 514"/>
                  <a:gd name="T7" fmla="*/ 304 h 412"/>
                  <a:gd name="T8" fmla="*/ 491 w 514"/>
                  <a:gd name="T9" fmla="*/ 360 h 412"/>
                  <a:gd name="T10" fmla="*/ 514 w 514"/>
                  <a:gd name="T11" fmla="*/ 412 h 412"/>
                  <a:gd name="T12" fmla="*/ 458 w 514"/>
                  <a:gd name="T13" fmla="*/ 365 h 412"/>
                  <a:gd name="T14" fmla="*/ 413 w 514"/>
                  <a:gd name="T15" fmla="*/ 342 h 412"/>
                  <a:gd name="T16" fmla="*/ 348 w 514"/>
                  <a:gd name="T17" fmla="*/ 295 h 412"/>
                  <a:gd name="T18" fmla="*/ 322 w 514"/>
                  <a:gd name="T19" fmla="*/ 250 h 412"/>
                  <a:gd name="T20" fmla="*/ 306 w 514"/>
                  <a:gd name="T21" fmla="*/ 186 h 412"/>
                  <a:gd name="T22" fmla="*/ 72 w 514"/>
                  <a:gd name="T23" fmla="*/ 91 h 412"/>
                  <a:gd name="T24" fmla="*/ 0 w 514"/>
                  <a:gd name="T25" fmla="*/ 3 h 412"/>
                  <a:gd name="T26" fmla="*/ 35 w 514"/>
                  <a:gd name="T27" fmla="*/ 0 h 412"/>
                  <a:gd name="T28" fmla="*/ 112 w 514"/>
                  <a:gd name="T29" fmla="*/ 28 h 412"/>
                  <a:gd name="T30" fmla="*/ 353 w 514"/>
                  <a:gd name="T31" fmla="*/ 163 h 41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14" h="412">
                    <a:moveTo>
                      <a:pt x="353" y="163"/>
                    </a:moveTo>
                    <a:lnTo>
                      <a:pt x="425" y="197"/>
                    </a:lnTo>
                    <a:lnTo>
                      <a:pt x="446" y="227"/>
                    </a:lnTo>
                    <a:lnTo>
                      <a:pt x="463" y="304"/>
                    </a:lnTo>
                    <a:lnTo>
                      <a:pt x="491" y="360"/>
                    </a:lnTo>
                    <a:lnTo>
                      <a:pt x="514" y="412"/>
                    </a:lnTo>
                    <a:lnTo>
                      <a:pt x="458" y="365"/>
                    </a:lnTo>
                    <a:lnTo>
                      <a:pt x="413" y="342"/>
                    </a:lnTo>
                    <a:lnTo>
                      <a:pt x="348" y="295"/>
                    </a:lnTo>
                    <a:lnTo>
                      <a:pt x="322" y="250"/>
                    </a:lnTo>
                    <a:lnTo>
                      <a:pt x="306" y="186"/>
                    </a:lnTo>
                    <a:lnTo>
                      <a:pt x="72" y="91"/>
                    </a:lnTo>
                    <a:lnTo>
                      <a:pt x="0" y="3"/>
                    </a:lnTo>
                    <a:lnTo>
                      <a:pt x="35" y="0"/>
                    </a:lnTo>
                    <a:lnTo>
                      <a:pt x="112" y="28"/>
                    </a:lnTo>
                    <a:lnTo>
                      <a:pt x="353" y="163"/>
                    </a:lnTo>
                    <a:close/>
                  </a:path>
                </a:pathLst>
              </a:custGeom>
              <a:solidFill>
                <a:srgbClr val="E040A0"/>
              </a:solidFill>
              <a:ln w="11113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76" name="Group 7"/>
              <p:cNvGrpSpPr>
                <a:grpSpLocks/>
              </p:cNvGrpSpPr>
              <p:nvPr/>
            </p:nvGrpSpPr>
            <p:grpSpPr bwMode="auto">
              <a:xfrm>
                <a:off x="1334" y="2818"/>
                <a:ext cx="424" cy="425"/>
                <a:chOff x="1334" y="2818"/>
                <a:chExt cx="424" cy="425"/>
              </a:xfrm>
            </p:grpSpPr>
            <p:sp>
              <p:nvSpPr>
                <p:cNvPr id="77" name="Freeform 8"/>
                <p:cNvSpPr>
                  <a:spLocks/>
                </p:cNvSpPr>
                <p:nvPr/>
              </p:nvSpPr>
              <p:spPr bwMode="auto">
                <a:xfrm>
                  <a:off x="1334" y="2818"/>
                  <a:ext cx="424" cy="425"/>
                </a:xfrm>
                <a:custGeom>
                  <a:avLst/>
                  <a:gdLst>
                    <a:gd name="T0" fmla="*/ 0 w 424"/>
                    <a:gd name="T1" fmla="*/ 345 h 425"/>
                    <a:gd name="T2" fmla="*/ 57 w 424"/>
                    <a:gd name="T3" fmla="*/ 321 h 425"/>
                    <a:gd name="T4" fmla="*/ 73 w 424"/>
                    <a:gd name="T5" fmla="*/ 284 h 425"/>
                    <a:gd name="T6" fmla="*/ 87 w 424"/>
                    <a:gd name="T7" fmla="*/ 250 h 425"/>
                    <a:gd name="T8" fmla="*/ 89 w 424"/>
                    <a:gd name="T9" fmla="*/ 208 h 425"/>
                    <a:gd name="T10" fmla="*/ 78 w 424"/>
                    <a:gd name="T11" fmla="*/ 155 h 425"/>
                    <a:gd name="T12" fmla="*/ 68 w 424"/>
                    <a:gd name="T13" fmla="*/ 100 h 425"/>
                    <a:gd name="T14" fmla="*/ 83 w 424"/>
                    <a:gd name="T15" fmla="*/ 90 h 425"/>
                    <a:gd name="T16" fmla="*/ 102 w 424"/>
                    <a:gd name="T17" fmla="*/ 88 h 425"/>
                    <a:gd name="T18" fmla="*/ 125 w 424"/>
                    <a:gd name="T19" fmla="*/ 100 h 425"/>
                    <a:gd name="T20" fmla="*/ 148 w 424"/>
                    <a:gd name="T21" fmla="*/ 130 h 425"/>
                    <a:gd name="T22" fmla="*/ 174 w 424"/>
                    <a:gd name="T23" fmla="*/ 193 h 425"/>
                    <a:gd name="T24" fmla="*/ 197 w 424"/>
                    <a:gd name="T25" fmla="*/ 140 h 425"/>
                    <a:gd name="T26" fmla="*/ 232 w 424"/>
                    <a:gd name="T27" fmla="*/ 98 h 425"/>
                    <a:gd name="T28" fmla="*/ 266 w 424"/>
                    <a:gd name="T29" fmla="*/ 71 h 425"/>
                    <a:gd name="T30" fmla="*/ 313 w 424"/>
                    <a:gd name="T31" fmla="*/ 29 h 425"/>
                    <a:gd name="T32" fmla="*/ 348 w 424"/>
                    <a:gd name="T33" fmla="*/ 2 h 425"/>
                    <a:gd name="T34" fmla="*/ 371 w 424"/>
                    <a:gd name="T35" fmla="*/ 0 h 425"/>
                    <a:gd name="T36" fmla="*/ 386 w 424"/>
                    <a:gd name="T37" fmla="*/ 14 h 425"/>
                    <a:gd name="T38" fmla="*/ 379 w 424"/>
                    <a:gd name="T39" fmla="*/ 35 h 425"/>
                    <a:gd name="T40" fmla="*/ 359 w 424"/>
                    <a:gd name="T41" fmla="*/ 71 h 425"/>
                    <a:gd name="T42" fmla="*/ 330 w 424"/>
                    <a:gd name="T43" fmla="*/ 115 h 425"/>
                    <a:gd name="T44" fmla="*/ 293 w 424"/>
                    <a:gd name="T45" fmla="*/ 161 h 425"/>
                    <a:gd name="T46" fmla="*/ 344 w 424"/>
                    <a:gd name="T47" fmla="*/ 149 h 425"/>
                    <a:gd name="T48" fmla="*/ 385 w 424"/>
                    <a:gd name="T49" fmla="*/ 150 h 425"/>
                    <a:gd name="T50" fmla="*/ 406 w 424"/>
                    <a:gd name="T51" fmla="*/ 161 h 425"/>
                    <a:gd name="T52" fmla="*/ 406 w 424"/>
                    <a:gd name="T53" fmla="*/ 183 h 425"/>
                    <a:gd name="T54" fmla="*/ 395 w 424"/>
                    <a:gd name="T55" fmla="*/ 203 h 425"/>
                    <a:gd name="T56" fmla="*/ 374 w 424"/>
                    <a:gd name="T57" fmla="*/ 224 h 425"/>
                    <a:gd name="T58" fmla="*/ 339 w 424"/>
                    <a:gd name="T59" fmla="*/ 236 h 425"/>
                    <a:gd name="T60" fmla="*/ 379 w 424"/>
                    <a:gd name="T61" fmla="*/ 233 h 425"/>
                    <a:gd name="T62" fmla="*/ 412 w 424"/>
                    <a:gd name="T63" fmla="*/ 243 h 425"/>
                    <a:gd name="T64" fmla="*/ 424 w 424"/>
                    <a:gd name="T65" fmla="*/ 271 h 425"/>
                    <a:gd name="T66" fmla="*/ 413 w 424"/>
                    <a:gd name="T67" fmla="*/ 294 h 425"/>
                    <a:gd name="T68" fmla="*/ 387 w 424"/>
                    <a:gd name="T69" fmla="*/ 306 h 425"/>
                    <a:gd name="T70" fmla="*/ 319 w 424"/>
                    <a:gd name="T71" fmla="*/ 302 h 425"/>
                    <a:gd name="T72" fmla="*/ 352 w 424"/>
                    <a:gd name="T73" fmla="*/ 314 h 425"/>
                    <a:gd name="T74" fmla="*/ 368 w 424"/>
                    <a:gd name="T75" fmla="*/ 327 h 425"/>
                    <a:gd name="T76" fmla="*/ 380 w 424"/>
                    <a:gd name="T77" fmla="*/ 345 h 425"/>
                    <a:gd name="T78" fmla="*/ 376 w 424"/>
                    <a:gd name="T79" fmla="*/ 372 h 425"/>
                    <a:gd name="T80" fmla="*/ 356 w 424"/>
                    <a:gd name="T81" fmla="*/ 388 h 425"/>
                    <a:gd name="T82" fmla="*/ 334 w 424"/>
                    <a:gd name="T83" fmla="*/ 387 h 425"/>
                    <a:gd name="T84" fmla="*/ 304 w 424"/>
                    <a:gd name="T85" fmla="*/ 378 h 425"/>
                    <a:gd name="T86" fmla="*/ 275 w 424"/>
                    <a:gd name="T87" fmla="*/ 363 h 425"/>
                    <a:gd name="T88" fmla="*/ 257 w 424"/>
                    <a:gd name="T89" fmla="*/ 390 h 425"/>
                    <a:gd name="T90" fmla="*/ 238 w 424"/>
                    <a:gd name="T91" fmla="*/ 410 h 425"/>
                    <a:gd name="T92" fmla="*/ 216 w 424"/>
                    <a:gd name="T93" fmla="*/ 420 h 425"/>
                    <a:gd name="T94" fmla="*/ 188 w 424"/>
                    <a:gd name="T95" fmla="*/ 425 h 425"/>
                    <a:gd name="T96" fmla="*/ 71 w 424"/>
                    <a:gd name="T97" fmla="*/ 396 h 425"/>
                    <a:gd name="T98" fmla="*/ 0 w 424"/>
                    <a:gd name="T99" fmla="*/ 345 h 425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424" h="425">
                      <a:moveTo>
                        <a:pt x="0" y="345"/>
                      </a:moveTo>
                      <a:lnTo>
                        <a:pt x="57" y="321"/>
                      </a:lnTo>
                      <a:lnTo>
                        <a:pt x="73" y="284"/>
                      </a:lnTo>
                      <a:lnTo>
                        <a:pt x="87" y="250"/>
                      </a:lnTo>
                      <a:lnTo>
                        <a:pt x="89" y="208"/>
                      </a:lnTo>
                      <a:lnTo>
                        <a:pt x="78" y="155"/>
                      </a:lnTo>
                      <a:lnTo>
                        <a:pt x="68" y="100"/>
                      </a:lnTo>
                      <a:lnTo>
                        <a:pt x="83" y="90"/>
                      </a:lnTo>
                      <a:lnTo>
                        <a:pt x="102" y="88"/>
                      </a:lnTo>
                      <a:lnTo>
                        <a:pt x="125" y="100"/>
                      </a:lnTo>
                      <a:lnTo>
                        <a:pt x="148" y="130"/>
                      </a:lnTo>
                      <a:lnTo>
                        <a:pt x="174" y="193"/>
                      </a:lnTo>
                      <a:lnTo>
                        <a:pt x="197" y="140"/>
                      </a:lnTo>
                      <a:lnTo>
                        <a:pt x="232" y="98"/>
                      </a:lnTo>
                      <a:lnTo>
                        <a:pt x="266" y="71"/>
                      </a:lnTo>
                      <a:lnTo>
                        <a:pt x="313" y="29"/>
                      </a:lnTo>
                      <a:lnTo>
                        <a:pt x="348" y="2"/>
                      </a:lnTo>
                      <a:lnTo>
                        <a:pt x="371" y="0"/>
                      </a:lnTo>
                      <a:lnTo>
                        <a:pt x="386" y="14"/>
                      </a:lnTo>
                      <a:lnTo>
                        <a:pt x="379" y="35"/>
                      </a:lnTo>
                      <a:lnTo>
                        <a:pt x="359" y="71"/>
                      </a:lnTo>
                      <a:lnTo>
                        <a:pt x="330" y="115"/>
                      </a:lnTo>
                      <a:lnTo>
                        <a:pt x="293" y="161"/>
                      </a:lnTo>
                      <a:lnTo>
                        <a:pt x="344" y="149"/>
                      </a:lnTo>
                      <a:lnTo>
                        <a:pt x="385" y="150"/>
                      </a:lnTo>
                      <a:lnTo>
                        <a:pt x="406" y="161"/>
                      </a:lnTo>
                      <a:lnTo>
                        <a:pt x="406" y="183"/>
                      </a:lnTo>
                      <a:lnTo>
                        <a:pt x="395" y="203"/>
                      </a:lnTo>
                      <a:lnTo>
                        <a:pt x="374" y="224"/>
                      </a:lnTo>
                      <a:lnTo>
                        <a:pt x="339" y="236"/>
                      </a:lnTo>
                      <a:lnTo>
                        <a:pt x="379" y="233"/>
                      </a:lnTo>
                      <a:lnTo>
                        <a:pt x="412" y="243"/>
                      </a:lnTo>
                      <a:lnTo>
                        <a:pt x="424" y="271"/>
                      </a:lnTo>
                      <a:lnTo>
                        <a:pt x="413" y="294"/>
                      </a:lnTo>
                      <a:lnTo>
                        <a:pt x="387" y="306"/>
                      </a:lnTo>
                      <a:lnTo>
                        <a:pt x="319" y="302"/>
                      </a:lnTo>
                      <a:lnTo>
                        <a:pt x="352" y="314"/>
                      </a:lnTo>
                      <a:lnTo>
                        <a:pt x="368" y="327"/>
                      </a:lnTo>
                      <a:lnTo>
                        <a:pt x="380" y="345"/>
                      </a:lnTo>
                      <a:lnTo>
                        <a:pt x="376" y="372"/>
                      </a:lnTo>
                      <a:lnTo>
                        <a:pt x="356" y="388"/>
                      </a:lnTo>
                      <a:lnTo>
                        <a:pt x="334" y="387"/>
                      </a:lnTo>
                      <a:lnTo>
                        <a:pt x="304" y="378"/>
                      </a:lnTo>
                      <a:lnTo>
                        <a:pt x="275" y="363"/>
                      </a:lnTo>
                      <a:lnTo>
                        <a:pt x="257" y="390"/>
                      </a:lnTo>
                      <a:lnTo>
                        <a:pt x="238" y="410"/>
                      </a:lnTo>
                      <a:lnTo>
                        <a:pt x="216" y="420"/>
                      </a:lnTo>
                      <a:lnTo>
                        <a:pt x="188" y="425"/>
                      </a:lnTo>
                      <a:lnTo>
                        <a:pt x="71" y="396"/>
                      </a:lnTo>
                      <a:lnTo>
                        <a:pt x="0" y="345"/>
                      </a:lnTo>
                      <a:close/>
                    </a:path>
                  </a:pathLst>
                </a:custGeom>
                <a:solidFill>
                  <a:srgbClr val="E0A080"/>
                </a:solidFill>
                <a:ln w="1111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78" name="Group 9"/>
                <p:cNvGrpSpPr>
                  <a:grpSpLocks/>
                </p:cNvGrpSpPr>
                <p:nvPr/>
              </p:nvGrpSpPr>
              <p:grpSpPr bwMode="auto">
                <a:xfrm>
                  <a:off x="1392" y="2999"/>
                  <a:ext cx="294" cy="215"/>
                  <a:chOff x="1392" y="2999"/>
                  <a:chExt cx="294" cy="215"/>
                </a:xfrm>
              </p:grpSpPr>
              <p:sp>
                <p:nvSpPr>
                  <p:cNvPr id="79" name="Freeform 10"/>
                  <p:cNvSpPr>
                    <a:spLocks/>
                  </p:cNvSpPr>
                  <p:nvPr/>
                </p:nvSpPr>
                <p:spPr bwMode="auto">
                  <a:xfrm>
                    <a:off x="1590" y="3001"/>
                    <a:ext cx="96" cy="61"/>
                  </a:xfrm>
                  <a:custGeom>
                    <a:avLst/>
                    <a:gdLst>
                      <a:gd name="T0" fmla="*/ 96 w 96"/>
                      <a:gd name="T1" fmla="*/ 54 h 61"/>
                      <a:gd name="T2" fmla="*/ 60 w 96"/>
                      <a:gd name="T3" fmla="*/ 61 h 61"/>
                      <a:gd name="T4" fmla="*/ 30 w 96"/>
                      <a:gd name="T5" fmla="*/ 59 h 61"/>
                      <a:gd name="T6" fmla="*/ 9 w 96"/>
                      <a:gd name="T7" fmla="*/ 49 h 61"/>
                      <a:gd name="T8" fmla="*/ 0 w 96"/>
                      <a:gd name="T9" fmla="*/ 31 h 61"/>
                      <a:gd name="T10" fmla="*/ 6 w 96"/>
                      <a:gd name="T11" fmla="*/ 12 h 61"/>
                      <a:gd name="T12" fmla="*/ 26 w 96"/>
                      <a:gd name="T13" fmla="*/ 0 h 61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96" h="61">
                        <a:moveTo>
                          <a:pt x="96" y="54"/>
                        </a:moveTo>
                        <a:lnTo>
                          <a:pt x="60" y="61"/>
                        </a:lnTo>
                        <a:lnTo>
                          <a:pt x="30" y="59"/>
                        </a:lnTo>
                        <a:lnTo>
                          <a:pt x="9" y="49"/>
                        </a:lnTo>
                        <a:lnTo>
                          <a:pt x="0" y="31"/>
                        </a:lnTo>
                        <a:lnTo>
                          <a:pt x="6" y="12"/>
                        </a:lnTo>
                        <a:lnTo>
                          <a:pt x="26" y="0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11"/>
                  <p:cNvSpPr>
                    <a:spLocks/>
                  </p:cNvSpPr>
                  <p:nvPr/>
                </p:nvSpPr>
                <p:spPr bwMode="auto">
                  <a:xfrm>
                    <a:off x="1573" y="3062"/>
                    <a:ext cx="103" cy="64"/>
                  </a:xfrm>
                  <a:custGeom>
                    <a:avLst/>
                    <a:gdLst>
                      <a:gd name="T0" fmla="*/ 103 w 103"/>
                      <a:gd name="T1" fmla="*/ 62 h 64"/>
                      <a:gd name="T2" fmla="*/ 67 w 103"/>
                      <a:gd name="T3" fmla="*/ 64 h 64"/>
                      <a:gd name="T4" fmla="*/ 35 w 103"/>
                      <a:gd name="T5" fmla="*/ 60 h 64"/>
                      <a:gd name="T6" fmla="*/ 13 w 103"/>
                      <a:gd name="T7" fmla="*/ 51 h 64"/>
                      <a:gd name="T8" fmla="*/ 0 w 103"/>
                      <a:gd name="T9" fmla="*/ 33 h 64"/>
                      <a:gd name="T10" fmla="*/ 5 w 103"/>
                      <a:gd name="T11" fmla="*/ 17 h 64"/>
                      <a:gd name="T12" fmla="*/ 21 w 103"/>
                      <a:gd name="T13" fmla="*/ 0 h 64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103" h="64">
                        <a:moveTo>
                          <a:pt x="103" y="62"/>
                        </a:moveTo>
                        <a:lnTo>
                          <a:pt x="67" y="64"/>
                        </a:lnTo>
                        <a:lnTo>
                          <a:pt x="35" y="60"/>
                        </a:lnTo>
                        <a:lnTo>
                          <a:pt x="13" y="51"/>
                        </a:lnTo>
                        <a:lnTo>
                          <a:pt x="0" y="33"/>
                        </a:lnTo>
                        <a:lnTo>
                          <a:pt x="5" y="17"/>
                        </a:lnTo>
                        <a:lnTo>
                          <a:pt x="21" y="0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12"/>
                  <p:cNvSpPr>
                    <a:spLocks/>
                  </p:cNvSpPr>
                  <p:nvPr/>
                </p:nvSpPr>
                <p:spPr bwMode="auto">
                  <a:xfrm>
                    <a:off x="1542" y="3107"/>
                    <a:ext cx="66" cy="78"/>
                  </a:xfrm>
                  <a:custGeom>
                    <a:avLst/>
                    <a:gdLst>
                      <a:gd name="T0" fmla="*/ 66 w 66"/>
                      <a:gd name="T1" fmla="*/ 78 h 78"/>
                      <a:gd name="T2" fmla="*/ 33 w 66"/>
                      <a:gd name="T3" fmla="*/ 65 h 78"/>
                      <a:gd name="T4" fmla="*/ 13 w 66"/>
                      <a:gd name="T5" fmla="*/ 50 h 78"/>
                      <a:gd name="T6" fmla="*/ 0 w 66"/>
                      <a:gd name="T7" fmla="*/ 28 h 78"/>
                      <a:gd name="T8" fmla="*/ 7 w 66"/>
                      <a:gd name="T9" fmla="*/ 7 h 78"/>
                      <a:gd name="T10" fmla="*/ 23 w 66"/>
                      <a:gd name="T11" fmla="*/ 0 h 7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66" h="78">
                        <a:moveTo>
                          <a:pt x="66" y="78"/>
                        </a:moveTo>
                        <a:lnTo>
                          <a:pt x="33" y="65"/>
                        </a:lnTo>
                        <a:lnTo>
                          <a:pt x="13" y="50"/>
                        </a:lnTo>
                        <a:lnTo>
                          <a:pt x="0" y="28"/>
                        </a:lnTo>
                        <a:lnTo>
                          <a:pt x="7" y="7"/>
                        </a:lnTo>
                        <a:lnTo>
                          <a:pt x="23" y="0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13"/>
                  <p:cNvSpPr>
                    <a:spLocks/>
                  </p:cNvSpPr>
                  <p:nvPr/>
                </p:nvSpPr>
                <p:spPr bwMode="auto">
                  <a:xfrm>
                    <a:off x="1508" y="2999"/>
                    <a:ext cx="14" cy="74"/>
                  </a:xfrm>
                  <a:custGeom>
                    <a:avLst/>
                    <a:gdLst>
                      <a:gd name="T0" fmla="*/ 0 w 14"/>
                      <a:gd name="T1" fmla="*/ 0 h 74"/>
                      <a:gd name="T2" fmla="*/ 12 w 14"/>
                      <a:gd name="T3" fmla="*/ 33 h 74"/>
                      <a:gd name="T4" fmla="*/ 14 w 14"/>
                      <a:gd name="T5" fmla="*/ 52 h 74"/>
                      <a:gd name="T6" fmla="*/ 12 w 14"/>
                      <a:gd name="T7" fmla="*/ 74 h 74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4" h="74">
                        <a:moveTo>
                          <a:pt x="0" y="0"/>
                        </a:moveTo>
                        <a:lnTo>
                          <a:pt x="12" y="33"/>
                        </a:lnTo>
                        <a:lnTo>
                          <a:pt x="14" y="52"/>
                        </a:lnTo>
                        <a:lnTo>
                          <a:pt x="12" y="74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14"/>
                  <p:cNvSpPr>
                    <a:spLocks/>
                  </p:cNvSpPr>
                  <p:nvPr/>
                </p:nvSpPr>
                <p:spPr bwMode="auto">
                  <a:xfrm>
                    <a:off x="1505" y="2999"/>
                    <a:ext cx="56" cy="29"/>
                  </a:xfrm>
                  <a:custGeom>
                    <a:avLst/>
                    <a:gdLst>
                      <a:gd name="T0" fmla="*/ 0 w 56"/>
                      <a:gd name="T1" fmla="*/ 0 h 29"/>
                      <a:gd name="T2" fmla="*/ 24 w 56"/>
                      <a:gd name="T3" fmla="*/ 3 h 29"/>
                      <a:gd name="T4" fmla="*/ 42 w 56"/>
                      <a:gd name="T5" fmla="*/ 12 h 29"/>
                      <a:gd name="T6" fmla="*/ 56 w 56"/>
                      <a:gd name="T7" fmla="*/ 29 h 29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56" h="29">
                        <a:moveTo>
                          <a:pt x="0" y="0"/>
                        </a:moveTo>
                        <a:lnTo>
                          <a:pt x="24" y="3"/>
                        </a:lnTo>
                        <a:lnTo>
                          <a:pt x="42" y="12"/>
                        </a:lnTo>
                        <a:lnTo>
                          <a:pt x="56" y="29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15"/>
                  <p:cNvSpPr>
                    <a:spLocks/>
                  </p:cNvSpPr>
                  <p:nvPr/>
                </p:nvSpPr>
                <p:spPr bwMode="auto">
                  <a:xfrm>
                    <a:off x="1392" y="3134"/>
                    <a:ext cx="96" cy="80"/>
                  </a:xfrm>
                  <a:custGeom>
                    <a:avLst/>
                    <a:gdLst>
                      <a:gd name="T0" fmla="*/ 0 w 96"/>
                      <a:gd name="T1" fmla="*/ 0 h 80"/>
                      <a:gd name="T2" fmla="*/ 2 w 96"/>
                      <a:gd name="T3" fmla="*/ 12 h 80"/>
                      <a:gd name="T4" fmla="*/ 6 w 96"/>
                      <a:gd name="T5" fmla="*/ 26 h 80"/>
                      <a:gd name="T6" fmla="*/ 12 w 96"/>
                      <a:gd name="T7" fmla="*/ 36 h 80"/>
                      <a:gd name="T8" fmla="*/ 27 w 96"/>
                      <a:gd name="T9" fmla="*/ 47 h 80"/>
                      <a:gd name="T10" fmla="*/ 45 w 96"/>
                      <a:gd name="T11" fmla="*/ 55 h 80"/>
                      <a:gd name="T12" fmla="*/ 65 w 96"/>
                      <a:gd name="T13" fmla="*/ 56 h 80"/>
                      <a:gd name="T14" fmla="*/ 80 w 96"/>
                      <a:gd name="T15" fmla="*/ 60 h 80"/>
                      <a:gd name="T16" fmla="*/ 90 w 96"/>
                      <a:gd name="T17" fmla="*/ 70 h 80"/>
                      <a:gd name="T18" fmla="*/ 96 w 96"/>
                      <a:gd name="T19" fmla="*/ 79 h 80"/>
                      <a:gd name="T20" fmla="*/ 96 w 96"/>
                      <a:gd name="T21" fmla="*/ 80 h 80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6" h="80">
                        <a:moveTo>
                          <a:pt x="0" y="0"/>
                        </a:moveTo>
                        <a:lnTo>
                          <a:pt x="2" y="12"/>
                        </a:lnTo>
                        <a:lnTo>
                          <a:pt x="6" y="26"/>
                        </a:lnTo>
                        <a:lnTo>
                          <a:pt x="12" y="36"/>
                        </a:lnTo>
                        <a:lnTo>
                          <a:pt x="27" y="47"/>
                        </a:lnTo>
                        <a:lnTo>
                          <a:pt x="45" y="55"/>
                        </a:lnTo>
                        <a:lnTo>
                          <a:pt x="65" y="56"/>
                        </a:lnTo>
                        <a:lnTo>
                          <a:pt x="80" y="60"/>
                        </a:lnTo>
                        <a:lnTo>
                          <a:pt x="90" y="70"/>
                        </a:lnTo>
                        <a:lnTo>
                          <a:pt x="96" y="79"/>
                        </a:lnTo>
                        <a:lnTo>
                          <a:pt x="96" y="80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21" name="Group 16"/>
            <p:cNvGrpSpPr>
              <a:grpSpLocks/>
            </p:cNvGrpSpPr>
            <p:nvPr/>
          </p:nvGrpSpPr>
          <p:grpSpPr bwMode="auto">
            <a:xfrm>
              <a:off x="719" y="2073"/>
              <a:ext cx="1112" cy="1496"/>
              <a:chOff x="719" y="2073"/>
              <a:chExt cx="1112" cy="1496"/>
            </a:xfrm>
          </p:grpSpPr>
          <p:grpSp>
            <p:nvGrpSpPr>
              <p:cNvPr id="22" name="Group 17"/>
              <p:cNvGrpSpPr>
                <a:grpSpLocks/>
              </p:cNvGrpSpPr>
              <p:nvPr/>
            </p:nvGrpSpPr>
            <p:grpSpPr bwMode="auto">
              <a:xfrm>
                <a:off x="914" y="2073"/>
                <a:ext cx="884" cy="829"/>
                <a:chOff x="914" y="2073"/>
                <a:chExt cx="884" cy="829"/>
              </a:xfrm>
            </p:grpSpPr>
            <p:sp>
              <p:nvSpPr>
                <p:cNvPr id="44" name="Freeform 18"/>
                <p:cNvSpPr>
                  <a:spLocks/>
                </p:cNvSpPr>
                <p:nvPr/>
              </p:nvSpPr>
              <p:spPr bwMode="auto">
                <a:xfrm>
                  <a:off x="997" y="2073"/>
                  <a:ext cx="790" cy="829"/>
                </a:xfrm>
                <a:custGeom>
                  <a:avLst/>
                  <a:gdLst>
                    <a:gd name="T0" fmla="*/ 97 w 790"/>
                    <a:gd name="T1" fmla="*/ 657 h 829"/>
                    <a:gd name="T2" fmla="*/ 135 w 790"/>
                    <a:gd name="T3" fmla="*/ 586 h 829"/>
                    <a:gd name="T4" fmla="*/ 135 w 790"/>
                    <a:gd name="T5" fmla="*/ 565 h 829"/>
                    <a:gd name="T6" fmla="*/ 121 w 790"/>
                    <a:gd name="T7" fmla="*/ 537 h 829"/>
                    <a:gd name="T8" fmla="*/ 100 w 790"/>
                    <a:gd name="T9" fmla="*/ 506 h 829"/>
                    <a:gd name="T10" fmla="*/ 61 w 790"/>
                    <a:gd name="T11" fmla="*/ 477 h 829"/>
                    <a:gd name="T12" fmla="*/ 36 w 790"/>
                    <a:gd name="T13" fmla="*/ 437 h 829"/>
                    <a:gd name="T14" fmla="*/ 24 w 790"/>
                    <a:gd name="T15" fmla="*/ 402 h 829"/>
                    <a:gd name="T16" fmla="*/ 9 w 790"/>
                    <a:gd name="T17" fmla="*/ 376 h 829"/>
                    <a:gd name="T18" fmla="*/ 9 w 790"/>
                    <a:gd name="T19" fmla="*/ 345 h 829"/>
                    <a:gd name="T20" fmla="*/ 0 w 790"/>
                    <a:gd name="T21" fmla="*/ 274 h 829"/>
                    <a:gd name="T22" fmla="*/ 9 w 790"/>
                    <a:gd name="T23" fmla="*/ 220 h 829"/>
                    <a:gd name="T24" fmla="*/ 26 w 790"/>
                    <a:gd name="T25" fmla="*/ 173 h 829"/>
                    <a:gd name="T26" fmla="*/ 50 w 790"/>
                    <a:gd name="T27" fmla="*/ 123 h 829"/>
                    <a:gd name="T28" fmla="*/ 79 w 790"/>
                    <a:gd name="T29" fmla="*/ 94 h 829"/>
                    <a:gd name="T30" fmla="*/ 133 w 790"/>
                    <a:gd name="T31" fmla="*/ 59 h 829"/>
                    <a:gd name="T32" fmla="*/ 192 w 790"/>
                    <a:gd name="T33" fmla="*/ 35 h 829"/>
                    <a:gd name="T34" fmla="*/ 254 w 790"/>
                    <a:gd name="T35" fmla="*/ 14 h 829"/>
                    <a:gd name="T36" fmla="*/ 333 w 790"/>
                    <a:gd name="T37" fmla="*/ 2 h 829"/>
                    <a:gd name="T38" fmla="*/ 389 w 790"/>
                    <a:gd name="T39" fmla="*/ 0 h 829"/>
                    <a:gd name="T40" fmla="*/ 445 w 790"/>
                    <a:gd name="T41" fmla="*/ 5 h 829"/>
                    <a:gd name="T42" fmla="*/ 516 w 790"/>
                    <a:gd name="T43" fmla="*/ 19 h 829"/>
                    <a:gd name="T44" fmla="*/ 581 w 790"/>
                    <a:gd name="T45" fmla="*/ 40 h 829"/>
                    <a:gd name="T46" fmla="*/ 628 w 790"/>
                    <a:gd name="T47" fmla="*/ 64 h 829"/>
                    <a:gd name="T48" fmla="*/ 687 w 790"/>
                    <a:gd name="T49" fmla="*/ 109 h 829"/>
                    <a:gd name="T50" fmla="*/ 727 w 790"/>
                    <a:gd name="T51" fmla="*/ 162 h 829"/>
                    <a:gd name="T52" fmla="*/ 757 w 790"/>
                    <a:gd name="T53" fmla="*/ 211 h 829"/>
                    <a:gd name="T54" fmla="*/ 772 w 790"/>
                    <a:gd name="T55" fmla="*/ 247 h 829"/>
                    <a:gd name="T56" fmla="*/ 790 w 790"/>
                    <a:gd name="T57" fmla="*/ 309 h 829"/>
                    <a:gd name="T58" fmla="*/ 790 w 790"/>
                    <a:gd name="T59" fmla="*/ 357 h 829"/>
                    <a:gd name="T60" fmla="*/ 778 w 790"/>
                    <a:gd name="T61" fmla="*/ 426 h 829"/>
                    <a:gd name="T62" fmla="*/ 760 w 790"/>
                    <a:gd name="T63" fmla="*/ 482 h 829"/>
                    <a:gd name="T64" fmla="*/ 733 w 790"/>
                    <a:gd name="T65" fmla="*/ 529 h 829"/>
                    <a:gd name="T66" fmla="*/ 710 w 790"/>
                    <a:gd name="T67" fmla="*/ 556 h 829"/>
                    <a:gd name="T68" fmla="*/ 676 w 790"/>
                    <a:gd name="T69" fmla="*/ 586 h 829"/>
                    <a:gd name="T70" fmla="*/ 620 w 790"/>
                    <a:gd name="T71" fmla="*/ 609 h 829"/>
                    <a:gd name="T72" fmla="*/ 578 w 790"/>
                    <a:gd name="T73" fmla="*/ 624 h 829"/>
                    <a:gd name="T74" fmla="*/ 531 w 790"/>
                    <a:gd name="T75" fmla="*/ 638 h 829"/>
                    <a:gd name="T76" fmla="*/ 457 w 790"/>
                    <a:gd name="T77" fmla="*/ 645 h 829"/>
                    <a:gd name="T78" fmla="*/ 393 w 790"/>
                    <a:gd name="T79" fmla="*/ 657 h 829"/>
                    <a:gd name="T80" fmla="*/ 351 w 790"/>
                    <a:gd name="T81" fmla="*/ 666 h 829"/>
                    <a:gd name="T82" fmla="*/ 339 w 790"/>
                    <a:gd name="T83" fmla="*/ 686 h 829"/>
                    <a:gd name="T84" fmla="*/ 342 w 790"/>
                    <a:gd name="T85" fmla="*/ 711 h 829"/>
                    <a:gd name="T86" fmla="*/ 339 w 790"/>
                    <a:gd name="T87" fmla="*/ 735 h 829"/>
                    <a:gd name="T88" fmla="*/ 330 w 790"/>
                    <a:gd name="T89" fmla="*/ 752 h 829"/>
                    <a:gd name="T90" fmla="*/ 325 w 790"/>
                    <a:gd name="T91" fmla="*/ 785 h 829"/>
                    <a:gd name="T92" fmla="*/ 327 w 790"/>
                    <a:gd name="T93" fmla="*/ 829 h 829"/>
                    <a:gd name="T94" fmla="*/ 274 w 790"/>
                    <a:gd name="T95" fmla="*/ 756 h 829"/>
                    <a:gd name="T96" fmla="*/ 204 w 790"/>
                    <a:gd name="T97" fmla="*/ 696 h 829"/>
                    <a:gd name="T98" fmla="*/ 145 w 790"/>
                    <a:gd name="T99" fmla="*/ 668 h 829"/>
                    <a:gd name="T100" fmla="*/ 97 w 790"/>
                    <a:gd name="T101" fmla="*/ 657 h 829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</a:gdLst>
                  <a:ahLst/>
                  <a:cxnLst>
                    <a:cxn ang="T102">
                      <a:pos x="T0" y="T1"/>
                    </a:cxn>
                    <a:cxn ang="T103">
                      <a:pos x="T2" y="T3"/>
                    </a:cxn>
                    <a:cxn ang="T104">
                      <a:pos x="T4" y="T5"/>
                    </a:cxn>
                    <a:cxn ang="T105">
                      <a:pos x="T6" y="T7"/>
                    </a:cxn>
                    <a:cxn ang="T106">
                      <a:pos x="T8" y="T9"/>
                    </a:cxn>
                    <a:cxn ang="T107">
                      <a:pos x="T10" y="T11"/>
                    </a:cxn>
                    <a:cxn ang="T108">
                      <a:pos x="T12" y="T13"/>
                    </a:cxn>
                    <a:cxn ang="T109">
                      <a:pos x="T14" y="T15"/>
                    </a:cxn>
                    <a:cxn ang="T110">
                      <a:pos x="T16" y="T17"/>
                    </a:cxn>
                    <a:cxn ang="T111">
                      <a:pos x="T18" y="T19"/>
                    </a:cxn>
                    <a:cxn ang="T112">
                      <a:pos x="T20" y="T21"/>
                    </a:cxn>
                    <a:cxn ang="T113">
                      <a:pos x="T22" y="T23"/>
                    </a:cxn>
                    <a:cxn ang="T114">
                      <a:pos x="T24" y="T25"/>
                    </a:cxn>
                    <a:cxn ang="T115">
                      <a:pos x="T26" y="T27"/>
                    </a:cxn>
                    <a:cxn ang="T116">
                      <a:pos x="T28" y="T29"/>
                    </a:cxn>
                    <a:cxn ang="T117">
                      <a:pos x="T30" y="T31"/>
                    </a:cxn>
                    <a:cxn ang="T118">
                      <a:pos x="T32" y="T33"/>
                    </a:cxn>
                    <a:cxn ang="T119">
                      <a:pos x="T34" y="T35"/>
                    </a:cxn>
                    <a:cxn ang="T120">
                      <a:pos x="T36" y="T37"/>
                    </a:cxn>
                    <a:cxn ang="T121">
                      <a:pos x="T38" y="T39"/>
                    </a:cxn>
                    <a:cxn ang="T122">
                      <a:pos x="T40" y="T41"/>
                    </a:cxn>
                    <a:cxn ang="T123">
                      <a:pos x="T42" y="T43"/>
                    </a:cxn>
                    <a:cxn ang="T124">
                      <a:pos x="T44" y="T45"/>
                    </a:cxn>
                    <a:cxn ang="T125">
                      <a:pos x="T46" y="T47"/>
                    </a:cxn>
                    <a:cxn ang="T126">
                      <a:pos x="T48" y="T49"/>
                    </a:cxn>
                    <a:cxn ang="T127">
                      <a:pos x="T50" y="T51"/>
                    </a:cxn>
                    <a:cxn ang="T128">
                      <a:pos x="T52" y="T53"/>
                    </a:cxn>
                    <a:cxn ang="T129">
                      <a:pos x="T54" y="T55"/>
                    </a:cxn>
                    <a:cxn ang="T130">
                      <a:pos x="T56" y="T57"/>
                    </a:cxn>
                    <a:cxn ang="T131">
                      <a:pos x="T58" y="T59"/>
                    </a:cxn>
                    <a:cxn ang="T132">
                      <a:pos x="T60" y="T61"/>
                    </a:cxn>
                    <a:cxn ang="T133">
                      <a:pos x="T62" y="T63"/>
                    </a:cxn>
                    <a:cxn ang="T134">
                      <a:pos x="T64" y="T65"/>
                    </a:cxn>
                    <a:cxn ang="T135">
                      <a:pos x="T66" y="T67"/>
                    </a:cxn>
                    <a:cxn ang="T136">
                      <a:pos x="T68" y="T69"/>
                    </a:cxn>
                    <a:cxn ang="T137">
                      <a:pos x="T70" y="T71"/>
                    </a:cxn>
                    <a:cxn ang="T138">
                      <a:pos x="T72" y="T73"/>
                    </a:cxn>
                    <a:cxn ang="T139">
                      <a:pos x="T74" y="T75"/>
                    </a:cxn>
                    <a:cxn ang="T140">
                      <a:pos x="T76" y="T77"/>
                    </a:cxn>
                    <a:cxn ang="T141">
                      <a:pos x="T78" y="T79"/>
                    </a:cxn>
                    <a:cxn ang="T142">
                      <a:pos x="T80" y="T81"/>
                    </a:cxn>
                    <a:cxn ang="T143">
                      <a:pos x="T82" y="T83"/>
                    </a:cxn>
                    <a:cxn ang="T144">
                      <a:pos x="T84" y="T85"/>
                    </a:cxn>
                    <a:cxn ang="T145">
                      <a:pos x="T86" y="T87"/>
                    </a:cxn>
                    <a:cxn ang="T146">
                      <a:pos x="T88" y="T89"/>
                    </a:cxn>
                    <a:cxn ang="T147">
                      <a:pos x="T90" y="T91"/>
                    </a:cxn>
                    <a:cxn ang="T148">
                      <a:pos x="T92" y="T93"/>
                    </a:cxn>
                    <a:cxn ang="T149">
                      <a:pos x="T94" y="T95"/>
                    </a:cxn>
                    <a:cxn ang="T150">
                      <a:pos x="T96" y="T97"/>
                    </a:cxn>
                    <a:cxn ang="T151">
                      <a:pos x="T98" y="T99"/>
                    </a:cxn>
                    <a:cxn ang="T152">
                      <a:pos x="T100" y="T101"/>
                    </a:cxn>
                  </a:cxnLst>
                  <a:rect l="0" t="0" r="r" b="b"/>
                  <a:pathLst>
                    <a:path w="790" h="829">
                      <a:moveTo>
                        <a:pt x="97" y="657"/>
                      </a:moveTo>
                      <a:lnTo>
                        <a:pt x="135" y="586"/>
                      </a:lnTo>
                      <a:lnTo>
                        <a:pt x="135" y="565"/>
                      </a:lnTo>
                      <a:lnTo>
                        <a:pt x="121" y="537"/>
                      </a:lnTo>
                      <a:lnTo>
                        <a:pt x="100" y="506"/>
                      </a:lnTo>
                      <a:lnTo>
                        <a:pt x="61" y="477"/>
                      </a:lnTo>
                      <a:lnTo>
                        <a:pt x="36" y="437"/>
                      </a:lnTo>
                      <a:lnTo>
                        <a:pt x="24" y="402"/>
                      </a:lnTo>
                      <a:lnTo>
                        <a:pt x="9" y="376"/>
                      </a:lnTo>
                      <a:lnTo>
                        <a:pt x="9" y="345"/>
                      </a:lnTo>
                      <a:lnTo>
                        <a:pt x="0" y="274"/>
                      </a:lnTo>
                      <a:lnTo>
                        <a:pt x="9" y="220"/>
                      </a:lnTo>
                      <a:lnTo>
                        <a:pt x="26" y="173"/>
                      </a:lnTo>
                      <a:lnTo>
                        <a:pt x="50" y="123"/>
                      </a:lnTo>
                      <a:lnTo>
                        <a:pt x="79" y="94"/>
                      </a:lnTo>
                      <a:lnTo>
                        <a:pt x="133" y="59"/>
                      </a:lnTo>
                      <a:lnTo>
                        <a:pt x="192" y="35"/>
                      </a:lnTo>
                      <a:lnTo>
                        <a:pt x="254" y="14"/>
                      </a:lnTo>
                      <a:lnTo>
                        <a:pt x="333" y="2"/>
                      </a:lnTo>
                      <a:lnTo>
                        <a:pt x="389" y="0"/>
                      </a:lnTo>
                      <a:lnTo>
                        <a:pt x="445" y="5"/>
                      </a:lnTo>
                      <a:lnTo>
                        <a:pt x="516" y="19"/>
                      </a:lnTo>
                      <a:lnTo>
                        <a:pt x="581" y="40"/>
                      </a:lnTo>
                      <a:lnTo>
                        <a:pt x="628" y="64"/>
                      </a:lnTo>
                      <a:lnTo>
                        <a:pt x="687" y="109"/>
                      </a:lnTo>
                      <a:lnTo>
                        <a:pt x="727" y="162"/>
                      </a:lnTo>
                      <a:lnTo>
                        <a:pt x="757" y="211"/>
                      </a:lnTo>
                      <a:lnTo>
                        <a:pt x="772" y="247"/>
                      </a:lnTo>
                      <a:lnTo>
                        <a:pt x="790" y="309"/>
                      </a:lnTo>
                      <a:lnTo>
                        <a:pt x="790" y="357"/>
                      </a:lnTo>
                      <a:lnTo>
                        <a:pt x="778" y="426"/>
                      </a:lnTo>
                      <a:lnTo>
                        <a:pt x="760" y="482"/>
                      </a:lnTo>
                      <a:lnTo>
                        <a:pt x="733" y="529"/>
                      </a:lnTo>
                      <a:lnTo>
                        <a:pt x="710" y="556"/>
                      </a:lnTo>
                      <a:lnTo>
                        <a:pt x="676" y="586"/>
                      </a:lnTo>
                      <a:lnTo>
                        <a:pt x="620" y="609"/>
                      </a:lnTo>
                      <a:lnTo>
                        <a:pt x="578" y="624"/>
                      </a:lnTo>
                      <a:lnTo>
                        <a:pt x="531" y="638"/>
                      </a:lnTo>
                      <a:lnTo>
                        <a:pt x="457" y="645"/>
                      </a:lnTo>
                      <a:lnTo>
                        <a:pt x="393" y="657"/>
                      </a:lnTo>
                      <a:lnTo>
                        <a:pt x="351" y="666"/>
                      </a:lnTo>
                      <a:lnTo>
                        <a:pt x="339" y="686"/>
                      </a:lnTo>
                      <a:lnTo>
                        <a:pt x="342" y="711"/>
                      </a:lnTo>
                      <a:lnTo>
                        <a:pt x="339" y="735"/>
                      </a:lnTo>
                      <a:lnTo>
                        <a:pt x="330" y="752"/>
                      </a:lnTo>
                      <a:lnTo>
                        <a:pt x="325" y="785"/>
                      </a:lnTo>
                      <a:lnTo>
                        <a:pt x="327" y="829"/>
                      </a:lnTo>
                      <a:lnTo>
                        <a:pt x="274" y="756"/>
                      </a:lnTo>
                      <a:lnTo>
                        <a:pt x="204" y="696"/>
                      </a:lnTo>
                      <a:lnTo>
                        <a:pt x="145" y="668"/>
                      </a:lnTo>
                      <a:lnTo>
                        <a:pt x="97" y="657"/>
                      </a:lnTo>
                      <a:close/>
                    </a:path>
                  </a:pathLst>
                </a:custGeom>
                <a:solidFill>
                  <a:srgbClr val="E0A080"/>
                </a:solidFill>
                <a:ln w="1111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45" name="Group 19"/>
                <p:cNvGrpSpPr>
                  <a:grpSpLocks/>
                </p:cNvGrpSpPr>
                <p:nvPr/>
              </p:nvGrpSpPr>
              <p:grpSpPr bwMode="auto">
                <a:xfrm>
                  <a:off x="914" y="2073"/>
                  <a:ext cx="741" cy="573"/>
                  <a:chOff x="914" y="2073"/>
                  <a:chExt cx="741" cy="573"/>
                </a:xfrm>
              </p:grpSpPr>
              <p:grpSp>
                <p:nvGrpSpPr>
                  <p:cNvPr id="57" name="Group 20"/>
                  <p:cNvGrpSpPr>
                    <a:grpSpLocks/>
                  </p:cNvGrpSpPr>
                  <p:nvPr/>
                </p:nvGrpSpPr>
                <p:grpSpPr bwMode="auto">
                  <a:xfrm>
                    <a:off x="1112" y="2073"/>
                    <a:ext cx="510" cy="173"/>
                    <a:chOff x="1112" y="2073"/>
                    <a:chExt cx="510" cy="173"/>
                  </a:xfrm>
                </p:grpSpPr>
                <p:sp>
                  <p:nvSpPr>
                    <p:cNvPr id="73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153" y="2099"/>
                      <a:ext cx="469" cy="147"/>
                    </a:xfrm>
                    <a:custGeom>
                      <a:avLst/>
                      <a:gdLst>
                        <a:gd name="T0" fmla="*/ 0 w 469"/>
                        <a:gd name="T1" fmla="*/ 147 h 147"/>
                        <a:gd name="T2" fmla="*/ 36 w 469"/>
                        <a:gd name="T3" fmla="*/ 101 h 147"/>
                        <a:gd name="T4" fmla="*/ 83 w 469"/>
                        <a:gd name="T5" fmla="*/ 65 h 147"/>
                        <a:gd name="T6" fmla="*/ 139 w 469"/>
                        <a:gd name="T7" fmla="*/ 35 h 147"/>
                        <a:gd name="T8" fmla="*/ 195 w 469"/>
                        <a:gd name="T9" fmla="*/ 17 h 147"/>
                        <a:gd name="T10" fmla="*/ 257 w 469"/>
                        <a:gd name="T11" fmla="*/ 5 h 147"/>
                        <a:gd name="T12" fmla="*/ 337 w 469"/>
                        <a:gd name="T13" fmla="*/ 0 h 147"/>
                        <a:gd name="T14" fmla="*/ 396 w 469"/>
                        <a:gd name="T15" fmla="*/ 9 h 147"/>
                        <a:gd name="T16" fmla="*/ 469 w 469"/>
                        <a:gd name="T17" fmla="*/ 33 h 147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0" t="0" r="r" b="b"/>
                      <a:pathLst>
                        <a:path w="469" h="147">
                          <a:moveTo>
                            <a:pt x="0" y="147"/>
                          </a:moveTo>
                          <a:lnTo>
                            <a:pt x="36" y="101"/>
                          </a:lnTo>
                          <a:lnTo>
                            <a:pt x="83" y="65"/>
                          </a:lnTo>
                          <a:lnTo>
                            <a:pt x="139" y="35"/>
                          </a:lnTo>
                          <a:lnTo>
                            <a:pt x="195" y="17"/>
                          </a:lnTo>
                          <a:lnTo>
                            <a:pt x="257" y="5"/>
                          </a:lnTo>
                          <a:lnTo>
                            <a:pt x="337" y="0"/>
                          </a:lnTo>
                          <a:lnTo>
                            <a:pt x="396" y="9"/>
                          </a:lnTo>
                          <a:lnTo>
                            <a:pt x="469" y="33"/>
                          </a:lnTo>
                        </a:path>
                      </a:pathLst>
                    </a:custGeom>
                    <a:noFill/>
                    <a:ln w="11113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4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1112" y="2073"/>
                      <a:ext cx="484" cy="162"/>
                    </a:xfrm>
                    <a:custGeom>
                      <a:avLst/>
                      <a:gdLst>
                        <a:gd name="T0" fmla="*/ 0 w 484"/>
                        <a:gd name="T1" fmla="*/ 162 h 162"/>
                        <a:gd name="T2" fmla="*/ 23 w 484"/>
                        <a:gd name="T3" fmla="*/ 115 h 162"/>
                        <a:gd name="T4" fmla="*/ 51 w 484"/>
                        <a:gd name="T5" fmla="*/ 82 h 162"/>
                        <a:gd name="T6" fmla="*/ 82 w 484"/>
                        <a:gd name="T7" fmla="*/ 55 h 162"/>
                        <a:gd name="T8" fmla="*/ 139 w 484"/>
                        <a:gd name="T9" fmla="*/ 26 h 162"/>
                        <a:gd name="T10" fmla="*/ 212 w 484"/>
                        <a:gd name="T11" fmla="*/ 5 h 162"/>
                        <a:gd name="T12" fmla="*/ 280 w 484"/>
                        <a:gd name="T13" fmla="*/ 0 h 162"/>
                        <a:gd name="T14" fmla="*/ 354 w 484"/>
                        <a:gd name="T15" fmla="*/ 8 h 162"/>
                        <a:gd name="T16" fmla="*/ 421 w 484"/>
                        <a:gd name="T17" fmla="*/ 29 h 162"/>
                        <a:gd name="T18" fmla="*/ 454 w 484"/>
                        <a:gd name="T19" fmla="*/ 38 h 162"/>
                        <a:gd name="T20" fmla="*/ 484 w 484"/>
                        <a:gd name="T21" fmla="*/ 47 h 162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0" t="0" r="r" b="b"/>
                      <a:pathLst>
                        <a:path w="484" h="162">
                          <a:moveTo>
                            <a:pt x="0" y="162"/>
                          </a:moveTo>
                          <a:lnTo>
                            <a:pt x="23" y="115"/>
                          </a:lnTo>
                          <a:lnTo>
                            <a:pt x="51" y="82"/>
                          </a:lnTo>
                          <a:lnTo>
                            <a:pt x="82" y="55"/>
                          </a:lnTo>
                          <a:lnTo>
                            <a:pt x="139" y="26"/>
                          </a:lnTo>
                          <a:lnTo>
                            <a:pt x="212" y="5"/>
                          </a:lnTo>
                          <a:lnTo>
                            <a:pt x="280" y="0"/>
                          </a:lnTo>
                          <a:lnTo>
                            <a:pt x="354" y="8"/>
                          </a:lnTo>
                          <a:lnTo>
                            <a:pt x="421" y="29"/>
                          </a:lnTo>
                          <a:lnTo>
                            <a:pt x="454" y="38"/>
                          </a:lnTo>
                          <a:lnTo>
                            <a:pt x="484" y="47"/>
                          </a:lnTo>
                        </a:path>
                      </a:pathLst>
                    </a:custGeom>
                    <a:noFill/>
                    <a:ln w="11113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58" name="Group 23"/>
                  <p:cNvGrpSpPr>
                    <a:grpSpLocks/>
                  </p:cNvGrpSpPr>
                  <p:nvPr/>
                </p:nvGrpSpPr>
                <p:grpSpPr bwMode="auto">
                  <a:xfrm>
                    <a:off x="914" y="2180"/>
                    <a:ext cx="278" cy="281"/>
                    <a:chOff x="914" y="2180"/>
                    <a:chExt cx="278" cy="281"/>
                  </a:xfrm>
                </p:grpSpPr>
                <p:sp>
                  <p:nvSpPr>
                    <p:cNvPr id="66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914" y="2180"/>
                      <a:ext cx="278" cy="281"/>
                    </a:xfrm>
                    <a:custGeom>
                      <a:avLst/>
                      <a:gdLst>
                        <a:gd name="T0" fmla="*/ 15 w 278"/>
                        <a:gd name="T1" fmla="*/ 233 h 281"/>
                        <a:gd name="T2" fmla="*/ 8 w 278"/>
                        <a:gd name="T3" fmla="*/ 122 h 281"/>
                        <a:gd name="T4" fmla="*/ 46 w 278"/>
                        <a:gd name="T5" fmla="*/ 53 h 281"/>
                        <a:gd name="T6" fmla="*/ 74 w 278"/>
                        <a:gd name="T7" fmla="*/ 13 h 281"/>
                        <a:gd name="T8" fmla="*/ 101 w 278"/>
                        <a:gd name="T9" fmla="*/ 0 h 281"/>
                        <a:gd name="T10" fmla="*/ 116 w 278"/>
                        <a:gd name="T11" fmla="*/ 25 h 281"/>
                        <a:gd name="T12" fmla="*/ 137 w 278"/>
                        <a:gd name="T13" fmla="*/ 14 h 281"/>
                        <a:gd name="T14" fmla="*/ 150 w 278"/>
                        <a:gd name="T15" fmla="*/ 41 h 281"/>
                        <a:gd name="T16" fmla="*/ 165 w 278"/>
                        <a:gd name="T17" fmla="*/ 58 h 281"/>
                        <a:gd name="T18" fmla="*/ 181 w 278"/>
                        <a:gd name="T19" fmla="*/ 71 h 281"/>
                        <a:gd name="T20" fmla="*/ 178 w 278"/>
                        <a:gd name="T21" fmla="*/ 95 h 281"/>
                        <a:gd name="T22" fmla="*/ 198 w 278"/>
                        <a:gd name="T23" fmla="*/ 81 h 281"/>
                        <a:gd name="T24" fmla="*/ 218 w 278"/>
                        <a:gd name="T25" fmla="*/ 93 h 281"/>
                        <a:gd name="T26" fmla="*/ 219 w 278"/>
                        <a:gd name="T27" fmla="*/ 113 h 281"/>
                        <a:gd name="T28" fmla="*/ 243 w 278"/>
                        <a:gd name="T29" fmla="*/ 116 h 281"/>
                        <a:gd name="T30" fmla="*/ 252 w 278"/>
                        <a:gd name="T31" fmla="*/ 140 h 281"/>
                        <a:gd name="T32" fmla="*/ 269 w 278"/>
                        <a:gd name="T33" fmla="*/ 161 h 281"/>
                        <a:gd name="T34" fmla="*/ 263 w 278"/>
                        <a:gd name="T35" fmla="*/ 210 h 281"/>
                        <a:gd name="T36" fmla="*/ 272 w 278"/>
                        <a:gd name="T37" fmla="*/ 239 h 281"/>
                        <a:gd name="T38" fmla="*/ 278 w 278"/>
                        <a:gd name="T39" fmla="*/ 266 h 281"/>
                        <a:gd name="T40" fmla="*/ 260 w 278"/>
                        <a:gd name="T41" fmla="*/ 281 h 281"/>
                        <a:gd name="T42" fmla="*/ 238 w 278"/>
                        <a:gd name="T43" fmla="*/ 279 h 281"/>
                        <a:gd name="T44" fmla="*/ 218 w 278"/>
                        <a:gd name="T45" fmla="*/ 257 h 281"/>
                        <a:gd name="T46" fmla="*/ 204 w 278"/>
                        <a:gd name="T47" fmla="*/ 255 h 281"/>
                        <a:gd name="T48" fmla="*/ 180 w 278"/>
                        <a:gd name="T49" fmla="*/ 249 h 281"/>
                        <a:gd name="T50" fmla="*/ 165 w 278"/>
                        <a:gd name="T51" fmla="*/ 245 h 281"/>
                        <a:gd name="T52" fmla="*/ 153 w 278"/>
                        <a:gd name="T53" fmla="*/ 240 h 281"/>
                        <a:gd name="T54" fmla="*/ 137 w 278"/>
                        <a:gd name="T55" fmla="*/ 238 h 281"/>
                        <a:gd name="T56" fmla="*/ 126 w 278"/>
                        <a:gd name="T57" fmla="*/ 221 h 281"/>
                        <a:gd name="T58" fmla="*/ 117 w 278"/>
                        <a:gd name="T59" fmla="*/ 238 h 281"/>
                        <a:gd name="T60" fmla="*/ 98 w 278"/>
                        <a:gd name="T61" fmla="*/ 243 h 281"/>
                        <a:gd name="T62" fmla="*/ 90 w 278"/>
                        <a:gd name="T63" fmla="*/ 249 h 281"/>
                        <a:gd name="T64" fmla="*/ 74 w 278"/>
                        <a:gd name="T65" fmla="*/ 267 h 281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278" h="281">
                          <a:moveTo>
                            <a:pt x="51" y="267"/>
                          </a:moveTo>
                          <a:lnTo>
                            <a:pt x="15" y="233"/>
                          </a:lnTo>
                          <a:lnTo>
                            <a:pt x="0" y="184"/>
                          </a:lnTo>
                          <a:lnTo>
                            <a:pt x="8" y="122"/>
                          </a:lnTo>
                          <a:lnTo>
                            <a:pt x="29" y="76"/>
                          </a:lnTo>
                          <a:lnTo>
                            <a:pt x="46" y="53"/>
                          </a:lnTo>
                          <a:lnTo>
                            <a:pt x="65" y="23"/>
                          </a:lnTo>
                          <a:lnTo>
                            <a:pt x="74" y="13"/>
                          </a:lnTo>
                          <a:lnTo>
                            <a:pt x="87" y="2"/>
                          </a:lnTo>
                          <a:lnTo>
                            <a:pt x="101" y="0"/>
                          </a:lnTo>
                          <a:lnTo>
                            <a:pt x="109" y="12"/>
                          </a:lnTo>
                          <a:lnTo>
                            <a:pt x="116" y="25"/>
                          </a:lnTo>
                          <a:lnTo>
                            <a:pt x="121" y="16"/>
                          </a:lnTo>
                          <a:lnTo>
                            <a:pt x="137" y="14"/>
                          </a:lnTo>
                          <a:lnTo>
                            <a:pt x="146" y="25"/>
                          </a:lnTo>
                          <a:lnTo>
                            <a:pt x="150" y="41"/>
                          </a:lnTo>
                          <a:lnTo>
                            <a:pt x="153" y="63"/>
                          </a:lnTo>
                          <a:lnTo>
                            <a:pt x="165" y="58"/>
                          </a:lnTo>
                          <a:lnTo>
                            <a:pt x="178" y="64"/>
                          </a:lnTo>
                          <a:lnTo>
                            <a:pt x="181" y="71"/>
                          </a:lnTo>
                          <a:lnTo>
                            <a:pt x="180" y="83"/>
                          </a:lnTo>
                          <a:lnTo>
                            <a:pt x="178" y="95"/>
                          </a:lnTo>
                          <a:lnTo>
                            <a:pt x="186" y="87"/>
                          </a:lnTo>
                          <a:lnTo>
                            <a:pt x="198" y="81"/>
                          </a:lnTo>
                          <a:lnTo>
                            <a:pt x="217" y="83"/>
                          </a:lnTo>
                          <a:lnTo>
                            <a:pt x="218" y="93"/>
                          </a:lnTo>
                          <a:lnTo>
                            <a:pt x="219" y="102"/>
                          </a:lnTo>
                          <a:lnTo>
                            <a:pt x="219" y="113"/>
                          </a:lnTo>
                          <a:lnTo>
                            <a:pt x="231" y="111"/>
                          </a:lnTo>
                          <a:lnTo>
                            <a:pt x="243" y="116"/>
                          </a:lnTo>
                          <a:lnTo>
                            <a:pt x="249" y="125"/>
                          </a:lnTo>
                          <a:lnTo>
                            <a:pt x="252" y="140"/>
                          </a:lnTo>
                          <a:lnTo>
                            <a:pt x="263" y="144"/>
                          </a:lnTo>
                          <a:lnTo>
                            <a:pt x="269" y="161"/>
                          </a:lnTo>
                          <a:lnTo>
                            <a:pt x="267" y="179"/>
                          </a:lnTo>
                          <a:lnTo>
                            <a:pt x="263" y="210"/>
                          </a:lnTo>
                          <a:lnTo>
                            <a:pt x="266" y="227"/>
                          </a:lnTo>
                          <a:lnTo>
                            <a:pt x="272" y="239"/>
                          </a:lnTo>
                          <a:lnTo>
                            <a:pt x="278" y="251"/>
                          </a:lnTo>
                          <a:lnTo>
                            <a:pt x="278" y="266"/>
                          </a:lnTo>
                          <a:lnTo>
                            <a:pt x="269" y="278"/>
                          </a:lnTo>
                          <a:lnTo>
                            <a:pt x="260" y="281"/>
                          </a:lnTo>
                          <a:lnTo>
                            <a:pt x="249" y="281"/>
                          </a:lnTo>
                          <a:lnTo>
                            <a:pt x="238" y="279"/>
                          </a:lnTo>
                          <a:lnTo>
                            <a:pt x="225" y="267"/>
                          </a:lnTo>
                          <a:lnTo>
                            <a:pt x="218" y="257"/>
                          </a:lnTo>
                          <a:lnTo>
                            <a:pt x="216" y="251"/>
                          </a:lnTo>
                          <a:lnTo>
                            <a:pt x="204" y="255"/>
                          </a:lnTo>
                          <a:lnTo>
                            <a:pt x="189" y="254"/>
                          </a:lnTo>
                          <a:lnTo>
                            <a:pt x="180" y="249"/>
                          </a:lnTo>
                          <a:lnTo>
                            <a:pt x="177" y="245"/>
                          </a:lnTo>
                          <a:lnTo>
                            <a:pt x="165" y="245"/>
                          </a:lnTo>
                          <a:lnTo>
                            <a:pt x="158" y="242"/>
                          </a:lnTo>
                          <a:lnTo>
                            <a:pt x="153" y="240"/>
                          </a:lnTo>
                          <a:lnTo>
                            <a:pt x="144" y="240"/>
                          </a:lnTo>
                          <a:lnTo>
                            <a:pt x="137" y="238"/>
                          </a:lnTo>
                          <a:lnTo>
                            <a:pt x="130" y="227"/>
                          </a:lnTo>
                          <a:lnTo>
                            <a:pt x="126" y="221"/>
                          </a:lnTo>
                          <a:lnTo>
                            <a:pt x="121" y="227"/>
                          </a:lnTo>
                          <a:lnTo>
                            <a:pt x="117" y="238"/>
                          </a:lnTo>
                          <a:lnTo>
                            <a:pt x="108" y="242"/>
                          </a:lnTo>
                          <a:lnTo>
                            <a:pt x="98" y="243"/>
                          </a:lnTo>
                          <a:lnTo>
                            <a:pt x="93" y="243"/>
                          </a:lnTo>
                          <a:lnTo>
                            <a:pt x="90" y="249"/>
                          </a:lnTo>
                          <a:lnTo>
                            <a:pt x="83" y="257"/>
                          </a:lnTo>
                          <a:lnTo>
                            <a:pt x="74" y="267"/>
                          </a:lnTo>
                          <a:lnTo>
                            <a:pt x="51" y="267"/>
                          </a:lnTo>
                          <a:close/>
                        </a:path>
                      </a:pathLst>
                    </a:custGeom>
                    <a:solidFill>
                      <a:srgbClr val="C08040"/>
                    </a:solidFill>
                    <a:ln w="11113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67" name="Group 2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28" y="2195"/>
                      <a:ext cx="211" cy="245"/>
                      <a:chOff x="928" y="2195"/>
                      <a:chExt cx="211" cy="245"/>
                    </a:xfrm>
                  </p:grpSpPr>
                  <p:sp>
                    <p:nvSpPr>
                      <p:cNvPr id="68" name="Freeform 2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97" y="2359"/>
                        <a:ext cx="42" cy="52"/>
                      </a:xfrm>
                      <a:custGeom>
                        <a:avLst/>
                        <a:gdLst>
                          <a:gd name="T0" fmla="*/ 12 w 42"/>
                          <a:gd name="T1" fmla="*/ 52 h 52"/>
                          <a:gd name="T2" fmla="*/ 9 w 42"/>
                          <a:gd name="T3" fmla="*/ 25 h 52"/>
                          <a:gd name="T4" fmla="*/ 17 w 42"/>
                          <a:gd name="T5" fmla="*/ 11 h 52"/>
                          <a:gd name="T6" fmla="*/ 42 w 42"/>
                          <a:gd name="T7" fmla="*/ 0 h 52"/>
                          <a:gd name="T8" fmla="*/ 26 w 42"/>
                          <a:gd name="T9" fmla="*/ 2 h 52"/>
                          <a:gd name="T10" fmla="*/ 6 w 42"/>
                          <a:gd name="T11" fmla="*/ 8 h 52"/>
                          <a:gd name="T12" fmla="*/ 0 w 42"/>
                          <a:gd name="T13" fmla="*/ 21 h 52"/>
                          <a:gd name="T14" fmla="*/ 12 w 42"/>
                          <a:gd name="T15" fmla="*/ 52 h 52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</a:gdLst>
                        <a:ahLst/>
                        <a:cxnLst>
                          <a:cxn ang="T16">
                            <a:pos x="T0" y="T1"/>
                          </a:cxn>
                          <a:cxn ang="T17">
                            <a:pos x="T2" y="T3"/>
                          </a:cxn>
                          <a:cxn ang="T18">
                            <a:pos x="T4" y="T5"/>
                          </a:cxn>
                          <a:cxn ang="T19">
                            <a:pos x="T6" y="T7"/>
                          </a:cxn>
                          <a:cxn ang="T20">
                            <a:pos x="T8" y="T9"/>
                          </a:cxn>
                          <a:cxn ang="T21">
                            <a:pos x="T10" y="T11"/>
                          </a:cxn>
                          <a:cxn ang="T22">
                            <a:pos x="T12" y="T13"/>
                          </a:cxn>
                          <a:cxn ang="T23">
                            <a:pos x="T14" y="T15"/>
                          </a:cxn>
                        </a:cxnLst>
                        <a:rect l="0" t="0" r="r" b="b"/>
                        <a:pathLst>
                          <a:path w="42" h="52">
                            <a:moveTo>
                              <a:pt x="12" y="52"/>
                            </a:moveTo>
                            <a:lnTo>
                              <a:pt x="9" y="25"/>
                            </a:lnTo>
                            <a:lnTo>
                              <a:pt x="17" y="11"/>
                            </a:lnTo>
                            <a:lnTo>
                              <a:pt x="42" y="0"/>
                            </a:lnTo>
                            <a:lnTo>
                              <a:pt x="26" y="2"/>
                            </a:lnTo>
                            <a:lnTo>
                              <a:pt x="6" y="8"/>
                            </a:lnTo>
                            <a:lnTo>
                              <a:pt x="0" y="21"/>
                            </a:lnTo>
                            <a:lnTo>
                              <a:pt x="12" y="52"/>
                            </a:lnTo>
                            <a:close/>
                          </a:path>
                        </a:pathLst>
                      </a:custGeom>
                      <a:solidFill>
                        <a:srgbClr val="804000"/>
                      </a:solidFill>
                      <a:ln w="11113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9" name="Freeform 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18" y="2275"/>
                        <a:ext cx="67" cy="126"/>
                      </a:xfrm>
                      <a:custGeom>
                        <a:avLst/>
                        <a:gdLst>
                          <a:gd name="T0" fmla="*/ 27 w 67"/>
                          <a:gd name="T1" fmla="*/ 126 h 126"/>
                          <a:gd name="T2" fmla="*/ 15 w 67"/>
                          <a:gd name="T3" fmla="*/ 98 h 126"/>
                          <a:gd name="T4" fmla="*/ 15 w 67"/>
                          <a:gd name="T5" fmla="*/ 60 h 126"/>
                          <a:gd name="T6" fmla="*/ 38 w 67"/>
                          <a:gd name="T7" fmla="*/ 30 h 126"/>
                          <a:gd name="T8" fmla="*/ 67 w 67"/>
                          <a:gd name="T9" fmla="*/ 0 h 126"/>
                          <a:gd name="T10" fmla="*/ 49 w 67"/>
                          <a:gd name="T11" fmla="*/ 17 h 126"/>
                          <a:gd name="T12" fmla="*/ 21 w 67"/>
                          <a:gd name="T13" fmla="*/ 38 h 126"/>
                          <a:gd name="T14" fmla="*/ 0 w 67"/>
                          <a:gd name="T15" fmla="*/ 56 h 126"/>
                          <a:gd name="T16" fmla="*/ 4 w 67"/>
                          <a:gd name="T17" fmla="*/ 71 h 126"/>
                          <a:gd name="T18" fmla="*/ 3 w 67"/>
                          <a:gd name="T19" fmla="*/ 88 h 126"/>
                          <a:gd name="T20" fmla="*/ 3 w 67"/>
                          <a:gd name="T21" fmla="*/ 107 h 126"/>
                          <a:gd name="T22" fmla="*/ 27 w 67"/>
                          <a:gd name="T23" fmla="*/ 126 h 126"/>
                          <a:gd name="T24" fmla="*/ 0 60000 65536"/>
                          <a:gd name="T25" fmla="*/ 0 60000 65536"/>
                          <a:gd name="T26" fmla="*/ 0 60000 65536"/>
                          <a:gd name="T27" fmla="*/ 0 60000 65536"/>
                          <a:gd name="T28" fmla="*/ 0 60000 65536"/>
                          <a:gd name="T29" fmla="*/ 0 60000 65536"/>
                          <a:gd name="T30" fmla="*/ 0 60000 65536"/>
                          <a:gd name="T31" fmla="*/ 0 60000 65536"/>
                          <a:gd name="T32" fmla="*/ 0 60000 65536"/>
                          <a:gd name="T33" fmla="*/ 0 60000 65536"/>
                          <a:gd name="T34" fmla="*/ 0 60000 65536"/>
                          <a:gd name="T35" fmla="*/ 0 60000 65536"/>
                        </a:gdLst>
                        <a:ahLst/>
                        <a:cxnLst>
                          <a:cxn ang="T24">
                            <a:pos x="T0" y="T1"/>
                          </a:cxn>
                          <a:cxn ang="T25">
                            <a:pos x="T2" y="T3"/>
                          </a:cxn>
                          <a:cxn ang="T26">
                            <a:pos x="T4" y="T5"/>
                          </a:cxn>
                          <a:cxn ang="T27">
                            <a:pos x="T6" y="T7"/>
                          </a:cxn>
                          <a:cxn ang="T28">
                            <a:pos x="T8" y="T9"/>
                          </a:cxn>
                          <a:cxn ang="T29">
                            <a:pos x="T10" y="T11"/>
                          </a:cxn>
                          <a:cxn ang="T30">
                            <a:pos x="T12" y="T13"/>
                          </a:cxn>
                          <a:cxn ang="T31">
                            <a:pos x="T14" y="T15"/>
                          </a:cxn>
                          <a:cxn ang="T32">
                            <a:pos x="T16" y="T17"/>
                          </a:cxn>
                          <a:cxn ang="T33">
                            <a:pos x="T18" y="T19"/>
                          </a:cxn>
                          <a:cxn ang="T34">
                            <a:pos x="T20" y="T21"/>
                          </a:cxn>
                          <a:cxn ang="T35">
                            <a:pos x="T22" y="T23"/>
                          </a:cxn>
                        </a:cxnLst>
                        <a:rect l="0" t="0" r="r" b="b"/>
                        <a:pathLst>
                          <a:path w="67" h="126">
                            <a:moveTo>
                              <a:pt x="27" y="126"/>
                            </a:moveTo>
                            <a:lnTo>
                              <a:pt x="15" y="98"/>
                            </a:lnTo>
                            <a:lnTo>
                              <a:pt x="15" y="60"/>
                            </a:lnTo>
                            <a:lnTo>
                              <a:pt x="38" y="30"/>
                            </a:lnTo>
                            <a:lnTo>
                              <a:pt x="67" y="0"/>
                            </a:lnTo>
                            <a:lnTo>
                              <a:pt x="49" y="17"/>
                            </a:lnTo>
                            <a:lnTo>
                              <a:pt x="21" y="38"/>
                            </a:lnTo>
                            <a:lnTo>
                              <a:pt x="0" y="56"/>
                            </a:lnTo>
                            <a:lnTo>
                              <a:pt x="4" y="71"/>
                            </a:lnTo>
                            <a:lnTo>
                              <a:pt x="3" y="88"/>
                            </a:lnTo>
                            <a:lnTo>
                              <a:pt x="3" y="107"/>
                            </a:lnTo>
                            <a:lnTo>
                              <a:pt x="27" y="126"/>
                            </a:lnTo>
                            <a:close/>
                          </a:path>
                        </a:pathLst>
                      </a:custGeom>
                      <a:solidFill>
                        <a:srgbClr val="804000"/>
                      </a:solidFill>
                      <a:ln w="11113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0" name="Freeform 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28" y="2343"/>
                        <a:ext cx="46" cy="97"/>
                      </a:xfrm>
                      <a:custGeom>
                        <a:avLst/>
                        <a:gdLst>
                          <a:gd name="T0" fmla="*/ 20 w 46"/>
                          <a:gd name="T1" fmla="*/ 81 h 97"/>
                          <a:gd name="T2" fmla="*/ 0 w 46"/>
                          <a:gd name="T3" fmla="*/ 51 h 97"/>
                          <a:gd name="T4" fmla="*/ 8 w 46"/>
                          <a:gd name="T5" fmla="*/ 30 h 97"/>
                          <a:gd name="T6" fmla="*/ 25 w 46"/>
                          <a:gd name="T7" fmla="*/ 0 h 97"/>
                          <a:gd name="T8" fmla="*/ 11 w 46"/>
                          <a:gd name="T9" fmla="*/ 52 h 97"/>
                          <a:gd name="T10" fmla="*/ 22 w 46"/>
                          <a:gd name="T11" fmla="*/ 75 h 97"/>
                          <a:gd name="T12" fmla="*/ 46 w 46"/>
                          <a:gd name="T13" fmla="*/ 97 h 97"/>
                          <a:gd name="T14" fmla="*/ 20 w 46"/>
                          <a:gd name="T15" fmla="*/ 81 h 97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</a:gdLst>
                        <a:ahLst/>
                        <a:cxnLst>
                          <a:cxn ang="T16">
                            <a:pos x="T0" y="T1"/>
                          </a:cxn>
                          <a:cxn ang="T17">
                            <a:pos x="T2" y="T3"/>
                          </a:cxn>
                          <a:cxn ang="T18">
                            <a:pos x="T4" y="T5"/>
                          </a:cxn>
                          <a:cxn ang="T19">
                            <a:pos x="T6" y="T7"/>
                          </a:cxn>
                          <a:cxn ang="T20">
                            <a:pos x="T8" y="T9"/>
                          </a:cxn>
                          <a:cxn ang="T21">
                            <a:pos x="T10" y="T11"/>
                          </a:cxn>
                          <a:cxn ang="T22">
                            <a:pos x="T12" y="T13"/>
                          </a:cxn>
                          <a:cxn ang="T23">
                            <a:pos x="T14" y="T15"/>
                          </a:cxn>
                        </a:cxnLst>
                        <a:rect l="0" t="0" r="r" b="b"/>
                        <a:pathLst>
                          <a:path w="46" h="97">
                            <a:moveTo>
                              <a:pt x="20" y="81"/>
                            </a:moveTo>
                            <a:lnTo>
                              <a:pt x="0" y="51"/>
                            </a:lnTo>
                            <a:lnTo>
                              <a:pt x="8" y="30"/>
                            </a:lnTo>
                            <a:lnTo>
                              <a:pt x="25" y="0"/>
                            </a:lnTo>
                            <a:lnTo>
                              <a:pt x="11" y="52"/>
                            </a:lnTo>
                            <a:lnTo>
                              <a:pt x="22" y="75"/>
                            </a:lnTo>
                            <a:lnTo>
                              <a:pt x="46" y="97"/>
                            </a:lnTo>
                            <a:lnTo>
                              <a:pt x="20" y="81"/>
                            </a:lnTo>
                            <a:close/>
                          </a:path>
                        </a:pathLst>
                      </a:custGeom>
                      <a:solidFill>
                        <a:srgbClr val="804000"/>
                      </a:solidFill>
                      <a:ln w="11113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1" name="Freeform 2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65" y="2195"/>
                        <a:ext cx="63" cy="97"/>
                      </a:xfrm>
                      <a:custGeom>
                        <a:avLst/>
                        <a:gdLst>
                          <a:gd name="T0" fmla="*/ 63 w 63"/>
                          <a:gd name="T1" fmla="*/ 0 h 97"/>
                          <a:gd name="T2" fmla="*/ 33 w 63"/>
                          <a:gd name="T3" fmla="*/ 24 h 97"/>
                          <a:gd name="T4" fmla="*/ 9 w 63"/>
                          <a:gd name="T5" fmla="*/ 48 h 97"/>
                          <a:gd name="T6" fmla="*/ 5 w 63"/>
                          <a:gd name="T7" fmla="*/ 68 h 97"/>
                          <a:gd name="T8" fmla="*/ 0 w 63"/>
                          <a:gd name="T9" fmla="*/ 97 h 97"/>
                          <a:gd name="T10" fmla="*/ 10 w 63"/>
                          <a:gd name="T11" fmla="*/ 74 h 97"/>
                          <a:gd name="T12" fmla="*/ 19 w 63"/>
                          <a:gd name="T13" fmla="*/ 50 h 97"/>
                          <a:gd name="T14" fmla="*/ 45 w 63"/>
                          <a:gd name="T15" fmla="*/ 21 h 97"/>
                          <a:gd name="T16" fmla="*/ 63 w 63"/>
                          <a:gd name="T17" fmla="*/ 0 h 97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  <a:gd name="T24" fmla="*/ 0 60000 65536"/>
                          <a:gd name="T25" fmla="*/ 0 60000 65536"/>
                          <a:gd name="T26" fmla="*/ 0 60000 65536"/>
                        </a:gdLst>
                        <a:ahLst/>
                        <a:cxnLst>
                          <a:cxn ang="T18">
                            <a:pos x="T0" y="T1"/>
                          </a:cxn>
                          <a:cxn ang="T19">
                            <a:pos x="T2" y="T3"/>
                          </a:cxn>
                          <a:cxn ang="T20">
                            <a:pos x="T4" y="T5"/>
                          </a:cxn>
                          <a:cxn ang="T21">
                            <a:pos x="T6" y="T7"/>
                          </a:cxn>
                          <a:cxn ang="T22">
                            <a:pos x="T8" y="T9"/>
                          </a:cxn>
                          <a:cxn ang="T23">
                            <a:pos x="T10" y="T11"/>
                          </a:cxn>
                          <a:cxn ang="T24">
                            <a:pos x="T12" y="T13"/>
                          </a:cxn>
                          <a:cxn ang="T25">
                            <a:pos x="T14" y="T15"/>
                          </a:cxn>
                          <a:cxn ang="T26">
                            <a:pos x="T16" y="T17"/>
                          </a:cxn>
                        </a:cxnLst>
                        <a:rect l="0" t="0" r="r" b="b"/>
                        <a:pathLst>
                          <a:path w="63" h="97">
                            <a:moveTo>
                              <a:pt x="63" y="0"/>
                            </a:moveTo>
                            <a:lnTo>
                              <a:pt x="33" y="24"/>
                            </a:lnTo>
                            <a:lnTo>
                              <a:pt x="9" y="48"/>
                            </a:lnTo>
                            <a:lnTo>
                              <a:pt x="5" y="68"/>
                            </a:lnTo>
                            <a:lnTo>
                              <a:pt x="0" y="97"/>
                            </a:lnTo>
                            <a:lnTo>
                              <a:pt x="10" y="74"/>
                            </a:lnTo>
                            <a:lnTo>
                              <a:pt x="19" y="50"/>
                            </a:lnTo>
                            <a:lnTo>
                              <a:pt x="45" y="21"/>
                            </a:lnTo>
                            <a:lnTo>
                              <a:pt x="63" y="0"/>
                            </a:lnTo>
                            <a:close/>
                          </a:path>
                        </a:pathLst>
                      </a:custGeom>
                      <a:solidFill>
                        <a:srgbClr val="804000"/>
                      </a:solidFill>
                      <a:ln w="11113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72" name="Freeform 3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58" y="2379"/>
                        <a:ext cx="35" cy="61"/>
                      </a:xfrm>
                      <a:custGeom>
                        <a:avLst/>
                        <a:gdLst>
                          <a:gd name="T0" fmla="*/ 14 w 35"/>
                          <a:gd name="T1" fmla="*/ 61 h 61"/>
                          <a:gd name="T2" fmla="*/ 5 w 35"/>
                          <a:gd name="T3" fmla="*/ 41 h 61"/>
                          <a:gd name="T4" fmla="*/ 0 w 35"/>
                          <a:gd name="T5" fmla="*/ 30 h 61"/>
                          <a:gd name="T6" fmla="*/ 10 w 35"/>
                          <a:gd name="T7" fmla="*/ 13 h 61"/>
                          <a:gd name="T8" fmla="*/ 32 w 35"/>
                          <a:gd name="T9" fmla="*/ 0 h 61"/>
                          <a:gd name="T10" fmla="*/ 19 w 35"/>
                          <a:gd name="T11" fmla="*/ 17 h 61"/>
                          <a:gd name="T12" fmla="*/ 12 w 35"/>
                          <a:gd name="T13" fmla="*/ 36 h 61"/>
                          <a:gd name="T14" fmla="*/ 23 w 35"/>
                          <a:gd name="T15" fmla="*/ 41 h 61"/>
                          <a:gd name="T16" fmla="*/ 35 w 35"/>
                          <a:gd name="T17" fmla="*/ 27 h 61"/>
                          <a:gd name="T18" fmla="*/ 29 w 35"/>
                          <a:gd name="T19" fmla="*/ 40 h 61"/>
                          <a:gd name="T20" fmla="*/ 14 w 35"/>
                          <a:gd name="T21" fmla="*/ 61 h 61"/>
                          <a:gd name="T22" fmla="*/ 0 60000 65536"/>
                          <a:gd name="T23" fmla="*/ 0 60000 65536"/>
                          <a:gd name="T24" fmla="*/ 0 60000 65536"/>
                          <a:gd name="T25" fmla="*/ 0 60000 65536"/>
                          <a:gd name="T26" fmla="*/ 0 60000 65536"/>
                          <a:gd name="T27" fmla="*/ 0 60000 65536"/>
                          <a:gd name="T28" fmla="*/ 0 60000 65536"/>
                          <a:gd name="T29" fmla="*/ 0 60000 65536"/>
                          <a:gd name="T30" fmla="*/ 0 60000 65536"/>
                          <a:gd name="T31" fmla="*/ 0 60000 65536"/>
                          <a:gd name="T32" fmla="*/ 0 60000 65536"/>
                        </a:gdLst>
                        <a:ahLst/>
                        <a:cxnLst>
                          <a:cxn ang="T22">
                            <a:pos x="T0" y="T1"/>
                          </a:cxn>
                          <a:cxn ang="T23">
                            <a:pos x="T2" y="T3"/>
                          </a:cxn>
                          <a:cxn ang="T24">
                            <a:pos x="T4" y="T5"/>
                          </a:cxn>
                          <a:cxn ang="T25">
                            <a:pos x="T6" y="T7"/>
                          </a:cxn>
                          <a:cxn ang="T26">
                            <a:pos x="T8" y="T9"/>
                          </a:cxn>
                          <a:cxn ang="T27">
                            <a:pos x="T10" y="T11"/>
                          </a:cxn>
                          <a:cxn ang="T28">
                            <a:pos x="T12" y="T13"/>
                          </a:cxn>
                          <a:cxn ang="T29">
                            <a:pos x="T14" y="T15"/>
                          </a:cxn>
                          <a:cxn ang="T30">
                            <a:pos x="T16" y="T17"/>
                          </a:cxn>
                          <a:cxn ang="T31">
                            <a:pos x="T18" y="T19"/>
                          </a:cxn>
                          <a:cxn ang="T32">
                            <a:pos x="T20" y="T21"/>
                          </a:cxn>
                        </a:cxnLst>
                        <a:rect l="0" t="0" r="r" b="b"/>
                        <a:pathLst>
                          <a:path w="35" h="61">
                            <a:moveTo>
                              <a:pt x="14" y="61"/>
                            </a:moveTo>
                            <a:lnTo>
                              <a:pt x="5" y="41"/>
                            </a:lnTo>
                            <a:lnTo>
                              <a:pt x="0" y="30"/>
                            </a:lnTo>
                            <a:lnTo>
                              <a:pt x="10" y="13"/>
                            </a:lnTo>
                            <a:lnTo>
                              <a:pt x="32" y="0"/>
                            </a:lnTo>
                            <a:lnTo>
                              <a:pt x="19" y="17"/>
                            </a:lnTo>
                            <a:lnTo>
                              <a:pt x="12" y="36"/>
                            </a:lnTo>
                            <a:lnTo>
                              <a:pt x="23" y="41"/>
                            </a:lnTo>
                            <a:lnTo>
                              <a:pt x="35" y="27"/>
                            </a:lnTo>
                            <a:lnTo>
                              <a:pt x="29" y="40"/>
                            </a:lnTo>
                            <a:lnTo>
                              <a:pt x="14" y="61"/>
                            </a:lnTo>
                            <a:close/>
                          </a:path>
                        </a:pathLst>
                      </a:custGeom>
                      <a:solidFill>
                        <a:srgbClr val="804000"/>
                      </a:solidFill>
                      <a:ln w="11113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</p:grpSp>
              </p:grpSp>
              <p:grpSp>
                <p:nvGrpSpPr>
                  <p:cNvPr id="59" name="Group 31"/>
                  <p:cNvGrpSpPr>
                    <a:grpSpLocks/>
                  </p:cNvGrpSpPr>
                  <p:nvPr/>
                </p:nvGrpSpPr>
                <p:grpSpPr bwMode="auto">
                  <a:xfrm>
                    <a:off x="1356" y="2499"/>
                    <a:ext cx="299" cy="147"/>
                    <a:chOff x="1356" y="2499"/>
                    <a:chExt cx="299" cy="147"/>
                  </a:xfrm>
                </p:grpSpPr>
                <p:sp>
                  <p:nvSpPr>
                    <p:cNvPr id="60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1356" y="2499"/>
                      <a:ext cx="299" cy="147"/>
                    </a:xfrm>
                    <a:custGeom>
                      <a:avLst/>
                      <a:gdLst>
                        <a:gd name="T0" fmla="*/ 18 w 299"/>
                        <a:gd name="T1" fmla="*/ 36 h 147"/>
                        <a:gd name="T2" fmla="*/ 72 w 299"/>
                        <a:gd name="T3" fmla="*/ 39 h 147"/>
                        <a:gd name="T4" fmla="*/ 110 w 299"/>
                        <a:gd name="T5" fmla="*/ 38 h 147"/>
                        <a:gd name="T6" fmla="*/ 155 w 299"/>
                        <a:gd name="T7" fmla="*/ 18 h 147"/>
                        <a:gd name="T8" fmla="*/ 193 w 299"/>
                        <a:gd name="T9" fmla="*/ 2 h 147"/>
                        <a:gd name="T10" fmla="*/ 227 w 299"/>
                        <a:gd name="T11" fmla="*/ 0 h 147"/>
                        <a:gd name="T12" fmla="*/ 242 w 299"/>
                        <a:gd name="T13" fmla="*/ 14 h 147"/>
                        <a:gd name="T14" fmla="*/ 265 w 299"/>
                        <a:gd name="T15" fmla="*/ 23 h 147"/>
                        <a:gd name="T16" fmla="*/ 292 w 299"/>
                        <a:gd name="T17" fmla="*/ 26 h 147"/>
                        <a:gd name="T18" fmla="*/ 299 w 299"/>
                        <a:gd name="T19" fmla="*/ 39 h 147"/>
                        <a:gd name="T20" fmla="*/ 296 w 299"/>
                        <a:gd name="T21" fmla="*/ 67 h 147"/>
                        <a:gd name="T22" fmla="*/ 290 w 299"/>
                        <a:gd name="T23" fmla="*/ 85 h 147"/>
                        <a:gd name="T24" fmla="*/ 277 w 299"/>
                        <a:gd name="T25" fmla="*/ 100 h 147"/>
                        <a:gd name="T26" fmla="*/ 257 w 299"/>
                        <a:gd name="T27" fmla="*/ 118 h 147"/>
                        <a:gd name="T28" fmla="*/ 248 w 299"/>
                        <a:gd name="T29" fmla="*/ 134 h 147"/>
                        <a:gd name="T30" fmla="*/ 234 w 299"/>
                        <a:gd name="T31" fmla="*/ 146 h 147"/>
                        <a:gd name="T32" fmla="*/ 222 w 299"/>
                        <a:gd name="T33" fmla="*/ 147 h 147"/>
                        <a:gd name="T34" fmla="*/ 205 w 299"/>
                        <a:gd name="T35" fmla="*/ 132 h 147"/>
                        <a:gd name="T36" fmla="*/ 195 w 299"/>
                        <a:gd name="T37" fmla="*/ 138 h 147"/>
                        <a:gd name="T38" fmla="*/ 177 w 299"/>
                        <a:gd name="T39" fmla="*/ 139 h 147"/>
                        <a:gd name="T40" fmla="*/ 165 w 299"/>
                        <a:gd name="T41" fmla="*/ 117 h 147"/>
                        <a:gd name="T42" fmla="*/ 157 w 299"/>
                        <a:gd name="T43" fmla="*/ 120 h 147"/>
                        <a:gd name="T44" fmla="*/ 146 w 299"/>
                        <a:gd name="T45" fmla="*/ 120 h 147"/>
                        <a:gd name="T46" fmla="*/ 139 w 299"/>
                        <a:gd name="T47" fmla="*/ 109 h 147"/>
                        <a:gd name="T48" fmla="*/ 126 w 299"/>
                        <a:gd name="T49" fmla="*/ 117 h 147"/>
                        <a:gd name="T50" fmla="*/ 114 w 299"/>
                        <a:gd name="T51" fmla="*/ 123 h 147"/>
                        <a:gd name="T52" fmla="*/ 98 w 299"/>
                        <a:gd name="T53" fmla="*/ 117 h 147"/>
                        <a:gd name="T54" fmla="*/ 95 w 299"/>
                        <a:gd name="T55" fmla="*/ 106 h 147"/>
                        <a:gd name="T56" fmla="*/ 93 w 299"/>
                        <a:gd name="T57" fmla="*/ 93 h 147"/>
                        <a:gd name="T58" fmla="*/ 69 w 299"/>
                        <a:gd name="T59" fmla="*/ 96 h 147"/>
                        <a:gd name="T60" fmla="*/ 50 w 299"/>
                        <a:gd name="T61" fmla="*/ 100 h 147"/>
                        <a:gd name="T62" fmla="*/ 46 w 299"/>
                        <a:gd name="T63" fmla="*/ 93 h 147"/>
                        <a:gd name="T64" fmla="*/ 30 w 299"/>
                        <a:gd name="T65" fmla="*/ 93 h 147"/>
                        <a:gd name="T66" fmla="*/ 8 w 299"/>
                        <a:gd name="T67" fmla="*/ 77 h 147"/>
                        <a:gd name="T68" fmla="*/ 0 w 299"/>
                        <a:gd name="T69" fmla="*/ 60 h 147"/>
                        <a:gd name="T70" fmla="*/ 4 w 299"/>
                        <a:gd name="T71" fmla="*/ 52 h 147"/>
                        <a:gd name="T72" fmla="*/ 1 w 299"/>
                        <a:gd name="T73" fmla="*/ 38 h 147"/>
                        <a:gd name="T74" fmla="*/ 18 w 299"/>
                        <a:gd name="T75" fmla="*/ 36 h 147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</a:gdLst>
                      <a:ahLst/>
                      <a:cxnLst>
                        <a:cxn ang="T76">
                          <a:pos x="T0" y="T1"/>
                        </a:cxn>
                        <a:cxn ang="T77">
                          <a:pos x="T2" y="T3"/>
                        </a:cxn>
                        <a:cxn ang="T78">
                          <a:pos x="T4" y="T5"/>
                        </a:cxn>
                        <a:cxn ang="T79">
                          <a:pos x="T6" y="T7"/>
                        </a:cxn>
                        <a:cxn ang="T80">
                          <a:pos x="T8" y="T9"/>
                        </a:cxn>
                        <a:cxn ang="T81">
                          <a:pos x="T10" y="T11"/>
                        </a:cxn>
                        <a:cxn ang="T82">
                          <a:pos x="T12" y="T13"/>
                        </a:cxn>
                        <a:cxn ang="T83">
                          <a:pos x="T14" y="T15"/>
                        </a:cxn>
                        <a:cxn ang="T84">
                          <a:pos x="T16" y="T17"/>
                        </a:cxn>
                        <a:cxn ang="T85">
                          <a:pos x="T18" y="T19"/>
                        </a:cxn>
                        <a:cxn ang="T86">
                          <a:pos x="T20" y="T21"/>
                        </a:cxn>
                        <a:cxn ang="T87">
                          <a:pos x="T22" y="T23"/>
                        </a:cxn>
                        <a:cxn ang="T88">
                          <a:pos x="T24" y="T25"/>
                        </a:cxn>
                        <a:cxn ang="T89">
                          <a:pos x="T26" y="T27"/>
                        </a:cxn>
                        <a:cxn ang="T90">
                          <a:pos x="T28" y="T29"/>
                        </a:cxn>
                        <a:cxn ang="T91">
                          <a:pos x="T30" y="T31"/>
                        </a:cxn>
                        <a:cxn ang="T92">
                          <a:pos x="T32" y="T33"/>
                        </a:cxn>
                        <a:cxn ang="T93">
                          <a:pos x="T34" y="T35"/>
                        </a:cxn>
                        <a:cxn ang="T94">
                          <a:pos x="T36" y="T37"/>
                        </a:cxn>
                        <a:cxn ang="T95">
                          <a:pos x="T38" y="T39"/>
                        </a:cxn>
                        <a:cxn ang="T96">
                          <a:pos x="T40" y="T41"/>
                        </a:cxn>
                        <a:cxn ang="T97">
                          <a:pos x="T42" y="T43"/>
                        </a:cxn>
                        <a:cxn ang="T98">
                          <a:pos x="T44" y="T45"/>
                        </a:cxn>
                        <a:cxn ang="T99">
                          <a:pos x="T46" y="T47"/>
                        </a:cxn>
                        <a:cxn ang="T100">
                          <a:pos x="T48" y="T49"/>
                        </a:cxn>
                        <a:cxn ang="T101">
                          <a:pos x="T50" y="T51"/>
                        </a:cxn>
                        <a:cxn ang="T102">
                          <a:pos x="T52" y="T53"/>
                        </a:cxn>
                        <a:cxn ang="T103">
                          <a:pos x="T54" y="T55"/>
                        </a:cxn>
                        <a:cxn ang="T104">
                          <a:pos x="T56" y="T57"/>
                        </a:cxn>
                        <a:cxn ang="T105">
                          <a:pos x="T58" y="T59"/>
                        </a:cxn>
                        <a:cxn ang="T106">
                          <a:pos x="T60" y="T61"/>
                        </a:cxn>
                        <a:cxn ang="T107">
                          <a:pos x="T62" y="T63"/>
                        </a:cxn>
                        <a:cxn ang="T108">
                          <a:pos x="T64" y="T65"/>
                        </a:cxn>
                        <a:cxn ang="T109">
                          <a:pos x="T66" y="T67"/>
                        </a:cxn>
                        <a:cxn ang="T110">
                          <a:pos x="T68" y="T69"/>
                        </a:cxn>
                        <a:cxn ang="T111">
                          <a:pos x="T70" y="T71"/>
                        </a:cxn>
                        <a:cxn ang="T112">
                          <a:pos x="T72" y="T73"/>
                        </a:cxn>
                        <a:cxn ang="T113">
                          <a:pos x="T74" y="T75"/>
                        </a:cxn>
                      </a:cxnLst>
                      <a:rect l="0" t="0" r="r" b="b"/>
                      <a:pathLst>
                        <a:path w="299" h="147">
                          <a:moveTo>
                            <a:pt x="18" y="36"/>
                          </a:moveTo>
                          <a:lnTo>
                            <a:pt x="72" y="39"/>
                          </a:lnTo>
                          <a:lnTo>
                            <a:pt x="110" y="38"/>
                          </a:lnTo>
                          <a:lnTo>
                            <a:pt x="155" y="18"/>
                          </a:lnTo>
                          <a:lnTo>
                            <a:pt x="193" y="2"/>
                          </a:lnTo>
                          <a:lnTo>
                            <a:pt x="227" y="0"/>
                          </a:lnTo>
                          <a:lnTo>
                            <a:pt x="242" y="14"/>
                          </a:lnTo>
                          <a:lnTo>
                            <a:pt x="265" y="23"/>
                          </a:lnTo>
                          <a:lnTo>
                            <a:pt x="292" y="26"/>
                          </a:lnTo>
                          <a:lnTo>
                            <a:pt x="299" y="39"/>
                          </a:lnTo>
                          <a:lnTo>
                            <a:pt x="296" y="67"/>
                          </a:lnTo>
                          <a:lnTo>
                            <a:pt x="290" y="85"/>
                          </a:lnTo>
                          <a:lnTo>
                            <a:pt x="277" y="100"/>
                          </a:lnTo>
                          <a:lnTo>
                            <a:pt x="257" y="118"/>
                          </a:lnTo>
                          <a:lnTo>
                            <a:pt x="248" y="134"/>
                          </a:lnTo>
                          <a:lnTo>
                            <a:pt x="234" y="146"/>
                          </a:lnTo>
                          <a:lnTo>
                            <a:pt x="222" y="147"/>
                          </a:lnTo>
                          <a:lnTo>
                            <a:pt x="205" y="132"/>
                          </a:lnTo>
                          <a:lnTo>
                            <a:pt x="195" y="138"/>
                          </a:lnTo>
                          <a:lnTo>
                            <a:pt x="177" y="139"/>
                          </a:lnTo>
                          <a:lnTo>
                            <a:pt x="165" y="117"/>
                          </a:lnTo>
                          <a:lnTo>
                            <a:pt x="157" y="120"/>
                          </a:lnTo>
                          <a:lnTo>
                            <a:pt x="146" y="120"/>
                          </a:lnTo>
                          <a:lnTo>
                            <a:pt x="139" y="109"/>
                          </a:lnTo>
                          <a:lnTo>
                            <a:pt x="126" y="117"/>
                          </a:lnTo>
                          <a:lnTo>
                            <a:pt x="114" y="123"/>
                          </a:lnTo>
                          <a:lnTo>
                            <a:pt x="98" y="117"/>
                          </a:lnTo>
                          <a:lnTo>
                            <a:pt x="95" y="106"/>
                          </a:lnTo>
                          <a:lnTo>
                            <a:pt x="93" y="93"/>
                          </a:lnTo>
                          <a:lnTo>
                            <a:pt x="69" y="96"/>
                          </a:lnTo>
                          <a:lnTo>
                            <a:pt x="50" y="100"/>
                          </a:lnTo>
                          <a:lnTo>
                            <a:pt x="46" y="93"/>
                          </a:lnTo>
                          <a:lnTo>
                            <a:pt x="30" y="93"/>
                          </a:lnTo>
                          <a:lnTo>
                            <a:pt x="8" y="77"/>
                          </a:lnTo>
                          <a:lnTo>
                            <a:pt x="0" y="60"/>
                          </a:lnTo>
                          <a:lnTo>
                            <a:pt x="4" y="52"/>
                          </a:lnTo>
                          <a:lnTo>
                            <a:pt x="1" y="38"/>
                          </a:lnTo>
                          <a:lnTo>
                            <a:pt x="18" y="36"/>
                          </a:lnTo>
                          <a:close/>
                        </a:path>
                      </a:pathLst>
                    </a:custGeom>
                    <a:solidFill>
                      <a:srgbClr val="C08040"/>
                    </a:solidFill>
                    <a:ln w="11113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61" name="Group 3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401" y="2522"/>
                      <a:ext cx="224" cy="112"/>
                      <a:chOff x="1401" y="2522"/>
                      <a:chExt cx="224" cy="112"/>
                    </a:xfrm>
                  </p:grpSpPr>
                  <p:sp>
                    <p:nvSpPr>
                      <p:cNvPr id="62" name="Freeform 3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401" y="2559"/>
                        <a:ext cx="69" cy="33"/>
                      </a:xfrm>
                      <a:custGeom>
                        <a:avLst/>
                        <a:gdLst>
                          <a:gd name="T0" fmla="*/ 0 w 69"/>
                          <a:gd name="T1" fmla="*/ 33 h 33"/>
                          <a:gd name="T2" fmla="*/ 35 w 69"/>
                          <a:gd name="T3" fmla="*/ 22 h 33"/>
                          <a:gd name="T4" fmla="*/ 69 w 69"/>
                          <a:gd name="T5" fmla="*/ 0 h 33"/>
                          <a:gd name="T6" fmla="*/ 56 w 69"/>
                          <a:gd name="T7" fmla="*/ 17 h 33"/>
                          <a:gd name="T8" fmla="*/ 41 w 69"/>
                          <a:gd name="T9" fmla="*/ 28 h 33"/>
                          <a:gd name="T10" fmla="*/ 0 w 69"/>
                          <a:gd name="T11" fmla="*/ 33 h 33"/>
                          <a:gd name="T12" fmla="*/ 0 60000 65536"/>
                          <a:gd name="T13" fmla="*/ 0 60000 65536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</a:gdLst>
                        <a:ahLst/>
                        <a:cxnLst>
                          <a:cxn ang="T12">
                            <a:pos x="T0" y="T1"/>
                          </a:cxn>
                          <a:cxn ang="T13">
                            <a:pos x="T2" y="T3"/>
                          </a:cxn>
                          <a:cxn ang="T14">
                            <a:pos x="T4" y="T5"/>
                          </a:cxn>
                          <a:cxn ang="T15">
                            <a:pos x="T6" y="T7"/>
                          </a:cxn>
                          <a:cxn ang="T16">
                            <a:pos x="T8" y="T9"/>
                          </a:cxn>
                          <a:cxn ang="T17">
                            <a:pos x="T10" y="T11"/>
                          </a:cxn>
                        </a:cxnLst>
                        <a:rect l="0" t="0" r="r" b="b"/>
                        <a:pathLst>
                          <a:path w="69" h="33">
                            <a:moveTo>
                              <a:pt x="0" y="33"/>
                            </a:moveTo>
                            <a:lnTo>
                              <a:pt x="35" y="22"/>
                            </a:lnTo>
                            <a:lnTo>
                              <a:pt x="69" y="0"/>
                            </a:lnTo>
                            <a:lnTo>
                              <a:pt x="56" y="17"/>
                            </a:lnTo>
                            <a:lnTo>
                              <a:pt x="41" y="28"/>
                            </a:lnTo>
                            <a:lnTo>
                              <a:pt x="0" y="33"/>
                            </a:lnTo>
                            <a:close/>
                          </a:path>
                        </a:pathLst>
                      </a:custGeom>
                      <a:solidFill>
                        <a:srgbClr val="804000"/>
                      </a:solidFill>
                      <a:ln w="11113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3" name="Freeform 3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492" y="2522"/>
                        <a:ext cx="56" cy="90"/>
                      </a:xfrm>
                      <a:custGeom>
                        <a:avLst/>
                        <a:gdLst>
                          <a:gd name="T0" fmla="*/ 0 w 56"/>
                          <a:gd name="T1" fmla="*/ 90 h 90"/>
                          <a:gd name="T2" fmla="*/ 19 w 56"/>
                          <a:gd name="T3" fmla="*/ 60 h 90"/>
                          <a:gd name="T4" fmla="*/ 56 w 56"/>
                          <a:gd name="T5" fmla="*/ 0 h 90"/>
                          <a:gd name="T6" fmla="*/ 45 w 56"/>
                          <a:gd name="T7" fmla="*/ 36 h 90"/>
                          <a:gd name="T8" fmla="*/ 38 w 56"/>
                          <a:gd name="T9" fmla="*/ 62 h 90"/>
                          <a:gd name="T10" fmla="*/ 0 w 56"/>
                          <a:gd name="T11" fmla="*/ 90 h 90"/>
                          <a:gd name="T12" fmla="*/ 0 60000 65536"/>
                          <a:gd name="T13" fmla="*/ 0 60000 65536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</a:gdLst>
                        <a:ahLst/>
                        <a:cxnLst>
                          <a:cxn ang="T12">
                            <a:pos x="T0" y="T1"/>
                          </a:cxn>
                          <a:cxn ang="T13">
                            <a:pos x="T2" y="T3"/>
                          </a:cxn>
                          <a:cxn ang="T14">
                            <a:pos x="T4" y="T5"/>
                          </a:cxn>
                          <a:cxn ang="T15">
                            <a:pos x="T6" y="T7"/>
                          </a:cxn>
                          <a:cxn ang="T16">
                            <a:pos x="T8" y="T9"/>
                          </a:cxn>
                          <a:cxn ang="T17">
                            <a:pos x="T10" y="T11"/>
                          </a:cxn>
                        </a:cxnLst>
                        <a:rect l="0" t="0" r="r" b="b"/>
                        <a:pathLst>
                          <a:path w="56" h="90">
                            <a:moveTo>
                              <a:pt x="0" y="90"/>
                            </a:moveTo>
                            <a:lnTo>
                              <a:pt x="19" y="60"/>
                            </a:lnTo>
                            <a:lnTo>
                              <a:pt x="56" y="0"/>
                            </a:lnTo>
                            <a:lnTo>
                              <a:pt x="45" y="36"/>
                            </a:lnTo>
                            <a:lnTo>
                              <a:pt x="38" y="62"/>
                            </a:lnTo>
                            <a:lnTo>
                              <a:pt x="0" y="90"/>
                            </a:lnTo>
                            <a:close/>
                          </a:path>
                        </a:pathLst>
                      </a:custGeom>
                      <a:solidFill>
                        <a:srgbClr val="804000"/>
                      </a:solidFill>
                      <a:ln w="11113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4" name="Freeform 3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58" y="2526"/>
                        <a:ext cx="40" cy="108"/>
                      </a:xfrm>
                      <a:custGeom>
                        <a:avLst/>
                        <a:gdLst>
                          <a:gd name="T0" fmla="*/ 0 w 40"/>
                          <a:gd name="T1" fmla="*/ 108 h 108"/>
                          <a:gd name="T2" fmla="*/ 29 w 40"/>
                          <a:gd name="T3" fmla="*/ 84 h 108"/>
                          <a:gd name="T4" fmla="*/ 28 w 40"/>
                          <a:gd name="T5" fmla="*/ 35 h 108"/>
                          <a:gd name="T6" fmla="*/ 8 w 40"/>
                          <a:gd name="T7" fmla="*/ 0 h 108"/>
                          <a:gd name="T8" fmla="*/ 32 w 40"/>
                          <a:gd name="T9" fmla="*/ 33 h 108"/>
                          <a:gd name="T10" fmla="*/ 40 w 40"/>
                          <a:gd name="T11" fmla="*/ 66 h 108"/>
                          <a:gd name="T12" fmla="*/ 38 w 40"/>
                          <a:gd name="T13" fmla="*/ 94 h 108"/>
                          <a:gd name="T14" fmla="*/ 0 w 40"/>
                          <a:gd name="T15" fmla="*/ 108 h 108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</a:gdLst>
                        <a:ahLst/>
                        <a:cxnLst>
                          <a:cxn ang="T16">
                            <a:pos x="T0" y="T1"/>
                          </a:cxn>
                          <a:cxn ang="T17">
                            <a:pos x="T2" y="T3"/>
                          </a:cxn>
                          <a:cxn ang="T18">
                            <a:pos x="T4" y="T5"/>
                          </a:cxn>
                          <a:cxn ang="T19">
                            <a:pos x="T6" y="T7"/>
                          </a:cxn>
                          <a:cxn ang="T20">
                            <a:pos x="T8" y="T9"/>
                          </a:cxn>
                          <a:cxn ang="T21">
                            <a:pos x="T10" y="T11"/>
                          </a:cxn>
                          <a:cxn ang="T22">
                            <a:pos x="T12" y="T13"/>
                          </a:cxn>
                          <a:cxn ang="T23">
                            <a:pos x="T14" y="T15"/>
                          </a:cxn>
                        </a:cxnLst>
                        <a:rect l="0" t="0" r="r" b="b"/>
                        <a:pathLst>
                          <a:path w="40" h="108">
                            <a:moveTo>
                              <a:pt x="0" y="108"/>
                            </a:moveTo>
                            <a:lnTo>
                              <a:pt x="29" y="84"/>
                            </a:lnTo>
                            <a:lnTo>
                              <a:pt x="28" y="35"/>
                            </a:lnTo>
                            <a:lnTo>
                              <a:pt x="8" y="0"/>
                            </a:lnTo>
                            <a:lnTo>
                              <a:pt x="32" y="33"/>
                            </a:lnTo>
                            <a:lnTo>
                              <a:pt x="40" y="66"/>
                            </a:lnTo>
                            <a:lnTo>
                              <a:pt x="38" y="94"/>
                            </a:lnTo>
                            <a:lnTo>
                              <a:pt x="0" y="108"/>
                            </a:lnTo>
                            <a:close/>
                          </a:path>
                        </a:pathLst>
                      </a:custGeom>
                      <a:solidFill>
                        <a:srgbClr val="804000"/>
                      </a:solidFill>
                      <a:ln w="11113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5" name="Freeform 3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13" y="2561"/>
                        <a:ext cx="12" cy="41"/>
                      </a:xfrm>
                      <a:custGeom>
                        <a:avLst/>
                        <a:gdLst>
                          <a:gd name="T0" fmla="*/ 0 w 12"/>
                          <a:gd name="T1" fmla="*/ 0 h 41"/>
                          <a:gd name="T2" fmla="*/ 12 w 12"/>
                          <a:gd name="T3" fmla="*/ 27 h 41"/>
                          <a:gd name="T4" fmla="*/ 8 w 12"/>
                          <a:gd name="T5" fmla="*/ 41 h 41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12" h="41">
                            <a:moveTo>
                              <a:pt x="0" y="0"/>
                            </a:moveTo>
                            <a:lnTo>
                              <a:pt x="12" y="27"/>
                            </a:lnTo>
                            <a:lnTo>
                              <a:pt x="8" y="41"/>
                            </a:lnTo>
                          </a:path>
                        </a:pathLst>
                      </a:custGeom>
                      <a:noFill/>
                      <a:ln w="11113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</p:grpSp>
              </p:grpSp>
            </p:grpSp>
            <p:grpSp>
              <p:nvGrpSpPr>
                <p:cNvPr id="46" name="Group 38"/>
                <p:cNvGrpSpPr>
                  <a:grpSpLocks/>
                </p:cNvGrpSpPr>
                <p:nvPr/>
              </p:nvGrpSpPr>
              <p:grpSpPr bwMode="auto">
                <a:xfrm>
                  <a:off x="1442" y="2249"/>
                  <a:ext cx="356" cy="307"/>
                  <a:chOff x="1442" y="2249"/>
                  <a:chExt cx="356" cy="307"/>
                </a:xfrm>
              </p:grpSpPr>
              <p:sp>
                <p:nvSpPr>
                  <p:cNvPr id="50" name="Freeform 39"/>
                  <p:cNvSpPr>
                    <a:spLocks/>
                  </p:cNvSpPr>
                  <p:nvPr/>
                </p:nvSpPr>
                <p:spPr bwMode="auto">
                  <a:xfrm>
                    <a:off x="1599" y="2360"/>
                    <a:ext cx="170" cy="158"/>
                  </a:xfrm>
                  <a:custGeom>
                    <a:avLst/>
                    <a:gdLst>
                      <a:gd name="T0" fmla="*/ 12 w 170"/>
                      <a:gd name="T1" fmla="*/ 63 h 158"/>
                      <a:gd name="T2" fmla="*/ 32 w 170"/>
                      <a:gd name="T3" fmla="*/ 32 h 158"/>
                      <a:gd name="T4" fmla="*/ 44 w 170"/>
                      <a:gd name="T5" fmla="*/ 21 h 158"/>
                      <a:gd name="T6" fmla="*/ 71 w 170"/>
                      <a:gd name="T7" fmla="*/ 7 h 158"/>
                      <a:gd name="T8" fmla="*/ 101 w 170"/>
                      <a:gd name="T9" fmla="*/ 0 h 158"/>
                      <a:gd name="T10" fmla="*/ 128 w 170"/>
                      <a:gd name="T11" fmla="*/ 0 h 158"/>
                      <a:gd name="T12" fmla="*/ 145 w 170"/>
                      <a:gd name="T13" fmla="*/ 5 h 158"/>
                      <a:gd name="T14" fmla="*/ 160 w 170"/>
                      <a:gd name="T15" fmla="*/ 24 h 158"/>
                      <a:gd name="T16" fmla="*/ 170 w 170"/>
                      <a:gd name="T17" fmla="*/ 51 h 158"/>
                      <a:gd name="T18" fmla="*/ 167 w 170"/>
                      <a:gd name="T19" fmla="*/ 79 h 158"/>
                      <a:gd name="T20" fmla="*/ 152 w 170"/>
                      <a:gd name="T21" fmla="*/ 104 h 158"/>
                      <a:gd name="T22" fmla="*/ 141 w 170"/>
                      <a:gd name="T23" fmla="*/ 123 h 158"/>
                      <a:gd name="T24" fmla="*/ 110 w 170"/>
                      <a:gd name="T25" fmla="*/ 141 h 158"/>
                      <a:gd name="T26" fmla="*/ 71 w 170"/>
                      <a:gd name="T27" fmla="*/ 150 h 158"/>
                      <a:gd name="T28" fmla="*/ 37 w 170"/>
                      <a:gd name="T29" fmla="*/ 158 h 158"/>
                      <a:gd name="T30" fmla="*/ 14 w 170"/>
                      <a:gd name="T31" fmla="*/ 150 h 158"/>
                      <a:gd name="T32" fmla="*/ 2 w 170"/>
                      <a:gd name="T33" fmla="*/ 135 h 158"/>
                      <a:gd name="T34" fmla="*/ 0 w 170"/>
                      <a:gd name="T35" fmla="*/ 109 h 158"/>
                      <a:gd name="T36" fmla="*/ 12 w 170"/>
                      <a:gd name="T37" fmla="*/ 63 h 158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0" t="0" r="r" b="b"/>
                    <a:pathLst>
                      <a:path w="170" h="158">
                        <a:moveTo>
                          <a:pt x="12" y="63"/>
                        </a:moveTo>
                        <a:lnTo>
                          <a:pt x="32" y="32"/>
                        </a:lnTo>
                        <a:lnTo>
                          <a:pt x="44" y="21"/>
                        </a:lnTo>
                        <a:lnTo>
                          <a:pt x="71" y="7"/>
                        </a:lnTo>
                        <a:lnTo>
                          <a:pt x="101" y="0"/>
                        </a:lnTo>
                        <a:lnTo>
                          <a:pt x="128" y="0"/>
                        </a:lnTo>
                        <a:lnTo>
                          <a:pt x="145" y="5"/>
                        </a:lnTo>
                        <a:lnTo>
                          <a:pt x="160" y="24"/>
                        </a:lnTo>
                        <a:lnTo>
                          <a:pt x="170" y="51"/>
                        </a:lnTo>
                        <a:lnTo>
                          <a:pt x="167" y="79"/>
                        </a:lnTo>
                        <a:lnTo>
                          <a:pt x="152" y="104"/>
                        </a:lnTo>
                        <a:lnTo>
                          <a:pt x="141" y="123"/>
                        </a:lnTo>
                        <a:lnTo>
                          <a:pt x="110" y="141"/>
                        </a:lnTo>
                        <a:lnTo>
                          <a:pt x="71" y="150"/>
                        </a:lnTo>
                        <a:lnTo>
                          <a:pt x="37" y="158"/>
                        </a:lnTo>
                        <a:lnTo>
                          <a:pt x="14" y="150"/>
                        </a:lnTo>
                        <a:lnTo>
                          <a:pt x="2" y="135"/>
                        </a:lnTo>
                        <a:lnTo>
                          <a:pt x="0" y="109"/>
                        </a:lnTo>
                        <a:lnTo>
                          <a:pt x="12" y="63"/>
                        </a:lnTo>
                        <a:close/>
                      </a:path>
                    </a:pathLst>
                  </a:custGeom>
                  <a:solidFill>
                    <a:srgbClr val="F0F0FF"/>
                  </a:solidFill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" name="Freeform 40"/>
                  <p:cNvSpPr>
                    <a:spLocks/>
                  </p:cNvSpPr>
                  <p:nvPr/>
                </p:nvSpPr>
                <p:spPr bwMode="auto">
                  <a:xfrm>
                    <a:off x="1672" y="2311"/>
                    <a:ext cx="126" cy="98"/>
                  </a:xfrm>
                  <a:custGeom>
                    <a:avLst/>
                    <a:gdLst>
                      <a:gd name="T0" fmla="*/ 16 w 126"/>
                      <a:gd name="T1" fmla="*/ 0 h 98"/>
                      <a:gd name="T2" fmla="*/ 121 w 126"/>
                      <a:gd name="T3" fmla="*/ 58 h 98"/>
                      <a:gd name="T4" fmla="*/ 125 w 126"/>
                      <a:gd name="T5" fmla="*/ 66 h 98"/>
                      <a:gd name="T6" fmla="*/ 126 w 126"/>
                      <a:gd name="T7" fmla="*/ 78 h 98"/>
                      <a:gd name="T8" fmla="*/ 124 w 126"/>
                      <a:gd name="T9" fmla="*/ 87 h 98"/>
                      <a:gd name="T10" fmla="*/ 121 w 126"/>
                      <a:gd name="T11" fmla="*/ 95 h 98"/>
                      <a:gd name="T12" fmla="*/ 116 w 126"/>
                      <a:gd name="T13" fmla="*/ 98 h 98"/>
                      <a:gd name="T14" fmla="*/ 106 w 126"/>
                      <a:gd name="T15" fmla="*/ 98 h 98"/>
                      <a:gd name="T16" fmla="*/ 10 w 126"/>
                      <a:gd name="T17" fmla="*/ 43 h 98"/>
                      <a:gd name="T18" fmla="*/ 2 w 126"/>
                      <a:gd name="T19" fmla="*/ 35 h 98"/>
                      <a:gd name="T20" fmla="*/ 0 w 126"/>
                      <a:gd name="T21" fmla="*/ 24 h 98"/>
                      <a:gd name="T22" fmla="*/ 2 w 126"/>
                      <a:gd name="T23" fmla="*/ 12 h 98"/>
                      <a:gd name="T24" fmla="*/ 6 w 126"/>
                      <a:gd name="T25" fmla="*/ 6 h 98"/>
                      <a:gd name="T26" fmla="*/ 11 w 126"/>
                      <a:gd name="T27" fmla="*/ 1 h 98"/>
                      <a:gd name="T28" fmla="*/ 16 w 126"/>
                      <a:gd name="T29" fmla="*/ 0 h 98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0" t="0" r="r" b="b"/>
                    <a:pathLst>
                      <a:path w="126" h="98">
                        <a:moveTo>
                          <a:pt x="16" y="0"/>
                        </a:moveTo>
                        <a:lnTo>
                          <a:pt x="121" y="58"/>
                        </a:lnTo>
                        <a:lnTo>
                          <a:pt x="125" y="66"/>
                        </a:lnTo>
                        <a:lnTo>
                          <a:pt x="126" y="78"/>
                        </a:lnTo>
                        <a:lnTo>
                          <a:pt x="124" y="87"/>
                        </a:lnTo>
                        <a:lnTo>
                          <a:pt x="121" y="95"/>
                        </a:lnTo>
                        <a:lnTo>
                          <a:pt x="116" y="98"/>
                        </a:lnTo>
                        <a:lnTo>
                          <a:pt x="106" y="98"/>
                        </a:lnTo>
                        <a:lnTo>
                          <a:pt x="10" y="43"/>
                        </a:lnTo>
                        <a:lnTo>
                          <a:pt x="2" y="35"/>
                        </a:lnTo>
                        <a:lnTo>
                          <a:pt x="0" y="24"/>
                        </a:lnTo>
                        <a:lnTo>
                          <a:pt x="2" y="12"/>
                        </a:lnTo>
                        <a:lnTo>
                          <a:pt x="6" y="6"/>
                        </a:lnTo>
                        <a:lnTo>
                          <a:pt x="11" y="1"/>
                        </a:lnTo>
                        <a:lnTo>
                          <a:pt x="16" y="0"/>
                        </a:lnTo>
                        <a:close/>
                      </a:path>
                    </a:pathLst>
                  </a:custGeom>
                  <a:solidFill>
                    <a:srgbClr val="C08040"/>
                  </a:solidFill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2" name="Freeform 41"/>
                  <p:cNvSpPr>
                    <a:spLocks/>
                  </p:cNvSpPr>
                  <p:nvPr/>
                </p:nvSpPr>
                <p:spPr bwMode="auto">
                  <a:xfrm>
                    <a:off x="1558" y="2317"/>
                    <a:ext cx="230" cy="239"/>
                  </a:xfrm>
                  <a:custGeom>
                    <a:avLst/>
                    <a:gdLst>
                      <a:gd name="T0" fmla="*/ 71 w 230"/>
                      <a:gd name="T1" fmla="*/ 0 h 239"/>
                      <a:gd name="T2" fmla="*/ 138 w 230"/>
                      <a:gd name="T3" fmla="*/ 55 h 239"/>
                      <a:gd name="T4" fmla="*/ 166 w 230"/>
                      <a:gd name="T5" fmla="*/ 80 h 239"/>
                      <a:gd name="T6" fmla="*/ 194 w 230"/>
                      <a:gd name="T7" fmla="*/ 109 h 239"/>
                      <a:gd name="T8" fmla="*/ 211 w 230"/>
                      <a:gd name="T9" fmla="*/ 132 h 239"/>
                      <a:gd name="T10" fmla="*/ 226 w 230"/>
                      <a:gd name="T11" fmla="*/ 155 h 239"/>
                      <a:gd name="T12" fmla="*/ 230 w 230"/>
                      <a:gd name="T13" fmla="*/ 182 h 239"/>
                      <a:gd name="T14" fmla="*/ 227 w 230"/>
                      <a:gd name="T15" fmla="*/ 210 h 239"/>
                      <a:gd name="T16" fmla="*/ 215 w 230"/>
                      <a:gd name="T17" fmla="*/ 227 h 239"/>
                      <a:gd name="T18" fmla="*/ 194 w 230"/>
                      <a:gd name="T19" fmla="*/ 239 h 239"/>
                      <a:gd name="T20" fmla="*/ 143 w 230"/>
                      <a:gd name="T21" fmla="*/ 239 h 239"/>
                      <a:gd name="T22" fmla="*/ 107 w 230"/>
                      <a:gd name="T23" fmla="*/ 234 h 239"/>
                      <a:gd name="T24" fmla="*/ 53 w 230"/>
                      <a:gd name="T25" fmla="*/ 219 h 239"/>
                      <a:gd name="T26" fmla="*/ 43 w 230"/>
                      <a:gd name="T27" fmla="*/ 203 h 239"/>
                      <a:gd name="T28" fmla="*/ 27 w 230"/>
                      <a:gd name="T29" fmla="*/ 182 h 239"/>
                      <a:gd name="T30" fmla="*/ 0 w 230"/>
                      <a:gd name="T31" fmla="*/ 171 h 239"/>
                      <a:gd name="T32" fmla="*/ 24 w 230"/>
                      <a:gd name="T33" fmla="*/ 136 h 239"/>
                      <a:gd name="T34" fmla="*/ 24 w 230"/>
                      <a:gd name="T35" fmla="*/ 55 h 239"/>
                      <a:gd name="T36" fmla="*/ 71 w 230"/>
                      <a:gd name="T37" fmla="*/ 0 h 239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0" t="0" r="r" b="b"/>
                    <a:pathLst>
                      <a:path w="230" h="239">
                        <a:moveTo>
                          <a:pt x="71" y="0"/>
                        </a:moveTo>
                        <a:lnTo>
                          <a:pt x="138" y="55"/>
                        </a:lnTo>
                        <a:lnTo>
                          <a:pt x="166" y="80"/>
                        </a:lnTo>
                        <a:lnTo>
                          <a:pt x="194" y="109"/>
                        </a:lnTo>
                        <a:lnTo>
                          <a:pt x="211" y="132"/>
                        </a:lnTo>
                        <a:lnTo>
                          <a:pt x="226" y="155"/>
                        </a:lnTo>
                        <a:lnTo>
                          <a:pt x="230" y="182"/>
                        </a:lnTo>
                        <a:lnTo>
                          <a:pt x="227" y="210"/>
                        </a:lnTo>
                        <a:lnTo>
                          <a:pt x="215" y="227"/>
                        </a:lnTo>
                        <a:lnTo>
                          <a:pt x="194" y="239"/>
                        </a:lnTo>
                        <a:lnTo>
                          <a:pt x="143" y="239"/>
                        </a:lnTo>
                        <a:lnTo>
                          <a:pt x="107" y="234"/>
                        </a:lnTo>
                        <a:lnTo>
                          <a:pt x="53" y="219"/>
                        </a:lnTo>
                        <a:lnTo>
                          <a:pt x="43" y="203"/>
                        </a:lnTo>
                        <a:lnTo>
                          <a:pt x="27" y="182"/>
                        </a:lnTo>
                        <a:lnTo>
                          <a:pt x="0" y="171"/>
                        </a:lnTo>
                        <a:lnTo>
                          <a:pt x="24" y="136"/>
                        </a:lnTo>
                        <a:lnTo>
                          <a:pt x="24" y="55"/>
                        </a:lnTo>
                        <a:lnTo>
                          <a:pt x="71" y="0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grpSp>
                <p:nvGrpSpPr>
                  <p:cNvPr id="53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1442" y="2249"/>
                    <a:ext cx="216" cy="209"/>
                    <a:chOff x="1442" y="2249"/>
                    <a:chExt cx="216" cy="209"/>
                  </a:xfrm>
                </p:grpSpPr>
                <p:sp>
                  <p:nvSpPr>
                    <p:cNvPr id="54" name="Freeform 43"/>
                    <p:cNvSpPr>
                      <a:spLocks/>
                    </p:cNvSpPr>
                    <p:nvPr/>
                  </p:nvSpPr>
                  <p:spPr bwMode="auto">
                    <a:xfrm>
                      <a:off x="1442" y="2300"/>
                      <a:ext cx="171" cy="158"/>
                    </a:xfrm>
                    <a:custGeom>
                      <a:avLst/>
                      <a:gdLst>
                        <a:gd name="T0" fmla="*/ 12 w 171"/>
                        <a:gd name="T1" fmla="*/ 64 h 158"/>
                        <a:gd name="T2" fmla="*/ 32 w 171"/>
                        <a:gd name="T3" fmla="*/ 33 h 158"/>
                        <a:gd name="T4" fmla="*/ 44 w 171"/>
                        <a:gd name="T5" fmla="*/ 20 h 158"/>
                        <a:gd name="T6" fmla="*/ 71 w 171"/>
                        <a:gd name="T7" fmla="*/ 6 h 158"/>
                        <a:gd name="T8" fmla="*/ 103 w 171"/>
                        <a:gd name="T9" fmla="*/ 0 h 158"/>
                        <a:gd name="T10" fmla="*/ 130 w 171"/>
                        <a:gd name="T11" fmla="*/ 0 h 158"/>
                        <a:gd name="T12" fmla="*/ 147 w 171"/>
                        <a:gd name="T13" fmla="*/ 5 h 158"/>
                        <a:gd name="T14" fmla="*/ 163 w 171"/>
                        <a:gd name="T15" fmla="*/ 24 h 158"/>
                        <a:gd name="T16" fmla="*/ 171 w 171"/>
                        <a:gd name="T17" fmla="*/ 51 h 158"/>
                        <a:gd name="T18" fmla="*/ 169 w 171"/>
                        <a:gd name="T19" fmla="*/ 81 h 158"/>
                        <a:gd name="T20" fmla="*/ 154 w 171"/>
                        <a:gd name="T21" fmla="*/ 106 h 158"/>
                        <a:gd name="T22" fmla="*/ 142 w 171"/>
                        <a:gd name="T23" fmla="*/ 123 h 158"/>
                        <a:gd name="T24" fmla="*/ 111 w 171"/>
                        <a:gd name="T25" fmla="*/ 140 h 158"/>
                        <a:gd name="T26" fmla="*/ 71 w 171"/>
                        <a:gd name="T27" fmla="*/ 150 h 158"/>
                        <a:gd name="T28" fmla="*/ 39 w 171"/>
                        <a:gd name="T29" fmla="*/ 158 h 158"/>
                        <a:gd name="T30" fmla="*/ 16 w 171"/>
                        <a:gd name="T31" fmla="*/ 150 h 158"/>
                        <a:gd name="T32" fmla="*/ 4 w 171"/>
                        <a:gd name="T33" fmla="*/ 135 h 158"/>
                        <a:gd name="T34" fmla="*/ 0 w 171"/>
                        <a:gd name="T35" fmla="*/ 110 h 158"/>
                        <a:gd name="T36" fmla="*/ 12 w 171"/>
                        <a:gd name="T37" fmla="*/ 64 h 158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</a:gdLst>
                      <a:ahLst/>
                      <a:cxnLst>
                        <a:cxn ang="T38">
                          <a:pos x="T0" y="T1"/>
                        </a:cxn>
                        <a:cxn ang="T39">
                          <a:pos x="T2" y="T3"/>
                        </a:cxn>
                        <a:cxn ang="T40">
                          <a:pos x="T4" y="T5"/>
                        </a:cxn>
                        <a:cxn ang="T41">
                          <a:pos x="T6" y="T7"/>
                        </a:cxn>
                        <a:cxn ang="T42">
                          <a:pos x="T8" y="T9"/>
                        </a:cxn>
                        <a:cxn ang="T43">
                          <a:pos x="T10" y="T11"/>
                        </a:cxn>
                        <a:cxn ang="T44">
                          <a:pos x="T12" y="T13"/>
                        </a:cxn>
                        <a:cxn ang="T45">
                          <a:pos x="T14" y="T15"/>
                        </a:cxn>
                        <a:cxn ang="T46">
                          <a:pos x="T16" y="T17"/>
                        </a:cxn>
                        <a:cxn ang="T47">
                          <a:pos x="T18" y="T19"/>
                        </a:cxn>
                        <a:cxn ang="T48">
                          <a:pos x="T20" y="T21"/>
                        </a:cxn>
                        <a:cxn ang="T49">
                          <a:pos x="T22" y="T23"/>
                        </a:cxn>
                        <a:cxn ang="T50">
                          <a:pos x="T24" y="T25"/>
                        </a:cxn>
                        <a:cxn ang="T51">
                          <a:pos x="T26" y="T27"/>
                        </a:cxn>
                        <a:cxn ang="T52">
                          <a:pos x="T28" y="T29"/>
                        </a:cxn>
                        <a:cxn ang="T53">
                          <a:pos x="T30" y="T31"/>
                        </a:cxn>
                        <a:cxn ang="T54">
                          <a:pos x="T32" y="T33"/>
                        </a:cxn>
                        <a:cxn ang="T55">
                          <a:pos x="T34" y="T35"/>
                        </a:cxn>
                        <a:cxn ang="T56">
                          <a:pos x="T36" y="T37"/>
                        </a:cxn>
                      </a:cxnLst>
                      <a:rect l="0" t="0" r="r" b="b"/>
                      <a:pathLst>
                        <a:path w="171" h="158">
                          <a:moveTo>
                            <a:pt x="12" y="64"/>
                          </a:moveTo>
                          <a:lnTo>
                            <a:pt x="32" y="33"/>
                          </a:lnTo>
                          <a:lnTo>
                            <a:pt x="44" y="20"/>
                          </a:lnTo>
                          <a:lnTo>
                            <a:pt x="71" y="6"/>
                          </a:lnTo>
                          <a:lnTo>
                            <a:pt x="103" y="0"/>
                          </a:lnTo>
                          <a:lnTo>
                            <a:pt x="130" y="0"/>
                          </a:lnTo>
                          <a:lnTo>
                            <a:pt x="147" y="5"/>
                          </a:lnTo>
                          <a:lnTo>
                            <a:pt x="163" y="24"/>
                          </a:lnTo>
                          <a:lnTo>
                            <a:pt x="171" y="51"/>
                          </a:lnTo>
                          <a:lnTo>
                            <a:pt x="169" y="81"/>
                          </a:lnTo>
                          <a:lnTo>
                            <a:pt x="154" y="106"/>
                          </a:lnTo>
                          <a:lnTo>
                            <a:pt x="142" y="123"/>
                          </a:lnTo>
                          <a:lnTo>
                            <a:pt x="111" y="140"/>
                          </a:lnTo>
                          <a:lnTo>
                            <a:pt x="71" y="150"/>
                          </a:lnTo>
                          <a:lnTo>
                            <a:pt x="39" y="158"/>
                          </a:lnTo>
                          <a:lnTo>
                            <a:pt x="16" y="150"/>
                          </a:lnTo>
                          <a:lnTo>
                            <a:pt x="4" y="135"/>
                          </a:lnTo>
                          <a:lnTo>
                            <a:pt x="0" y="110"/>
                          </a:lnTo>
                          <a:lnTo>
                            <a:pt x="12" y="64"/>
                          </a:lnTo>
                          <a:close/>
                        </a:path>
                      </a:pathLst>
                    </a:custGeom>
                    <a:solidFill>
                      <a:srgbClr val="F0F0FF"/>
                    </a:solidFill>
                    <a:ln w="11113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5" name="Oval 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2" y="2412"/>
                      <a:ext cx="48" cy="46"/>
                    </a:xfrm>
                    <a:prstGeom prst="ellipse">
                      <a:avLst/>
                    </a:prstGeom>
                    <a:solidFill>
                      <a:srgbClr val="008080"/>
                    </a:solidFill>
                    <a:ln w="11113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/>
                      <a:endParaRPr lang="en-US" altLang="en-US"/>
                    </a:p>
                  </p:txBody>
                </p:sp>
                <p:sp>
                  <p:nvSpPr>
                    <p:cNvPr id="56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1481" y="2249"/>
                      <a:ext cx="177" cy="103"/>
                    </a:xfrm>
                    <a:custGeom>
                      <a:avLst/>
                      <a:gdLst>
                        <a:gd name="T0" fmla="*/ 25 w 177"/>
                        <a:gd name="T1" fmla="*/ 0 h 103"/>
                        <a:gd name="T2" fmla="*/ 170 w 177"/>
                        <a:gd name="T3" fmla="*/ 61 h 103"/>
                        <a:gd name="T4" fmla="*/ 175 w 177"/>
                        <a:gd name="T5" fmla="*/ 69 h 103"/>
                        <a:gd name="T6" fmla="*/ 177 w 177"/>
                        <a:gd name="T7" fmla="*/ 82 h 103"/>
                        <a:gd name="T8" fmla="*/ 174 w 177"/>
                        <a:gd name="T9" fmla="*/ 91 h 103"/>
                        <a:gd name="T10" fmla="*/ 169 w 177"/>
                        <a:gd name="T11" fmla="*/ 99 h 103"/>
                        <a:gd name="T12" fmla="*/ 162 w 177"/>
                        <a:gd name="T13" fmla="*/ 102 h 103"/>
                        <a:gd name="T14" fmla="*/ 149 w 177"/>
                        <a:gd name="T15" fmla="*/ 103 h 103"/>
                        <a:gd name="T16" fmla="*/ 14 w 177"/>
                        <a:gd name="T17" fmla="*/ 45 h 103"/>
                        <a:gd name="T18" fmla="*/ 3 w 177"/>
                        <a:gd name="T19" fmla="*/ 37 h 103"/>
                        <a:gd name="T20" fmla="*/ 0 w 177"/>
                        <a:gd name="T21" fmla="*/ 25 h 103"/>
                        <a:gd name="T22" fmla="*/ 3 w 177"/>
                        <a:gd name="T23" fmla="*/ 13 h 103"/>
                        <a:gd name="T24" fmla="*/ 8 w 177"/>
                        <a:gd name="T25" fmla="*/ 7 h 103"/>
                        <a:gd name="T26" fmla="*/ 15 w 177"/>
                        <a:gd name="T27" fmla="*/ 2 h 103"/>
                        <a:gd name="T28" fmla="*/ 25 w 177"/>
                        <a:gd name="T29" fmla="*/ 0 h 103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0" t="0" r="r" b="b"/>
                      <a:pathLst>
                        <a:path w="177" h="103">
                          <a:moveTo>
                            <a:pt x="25" y="0"/>
                          </a:moveTo>
                          <a:lnTo>
                            <a:pt x="170" y="61"/>
                          </a:lnTo>
                          <a:lnTo>
                            <a:pt x="175" y="69"/>
                          </a:lnTo>
                          <a:lnTo>
                            <a:pt x="177" y="82"/>
                          </a:lnTo>
                          <a:lnTo>
                            <a:pt x="174" y="91"/>
                          </a:lnTo>
                          <a:lnTo>
                            <a:pt x="169" y="99"/>
                          </a:lnTo>
                          <a:lnTo>
                            <a:pt x="162" y="102"/>
                          </a:lnTo>
                          <a:lnTo>
                            <a:pt x="149" y="103"/>
                          </a:lnTo>
                          <a:lnTo>
                            <a:pt x="14" y="45"/>
                          </a:lnTo>
                          <a:lnTo>
                            <a:pt x="3" y="37"/>
                          </a:lnTo>
                          <a:lnTo>
                            <a:pt x="0" y="25"/>
                          </a:lnTo>
                          <a:lnTo>
                            <a:pt x="3" y="13"/>
                          </a:lnTo>
                          <a:lnTo>
                            <a:pt x="8" y="7"/>
                          </a:lnTo>
                          <a:lnTo>
                            <a:pt x="15" y="2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C08040"/>
                    </a:solidFill>
                    <a:ln w="11113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47" name="Group 46"/>
                <p:cNvGrpSpPr>
                  <a:grpSpLocks/>
                </p:cNvGrpSpPr>
                <p:nvPr/>
              </p:nvGrpSpPr>
              <p:grpSpPr bwMode="auto">
                <a:xfrm>
                  <a:off x="990" y="2403"/>
                  <a:ext cx="171" cy="198"/>
                  <a:chOff x="990" y="2403"/>
                  <a:chExt cx="171" cy="198"/>
                </a:xfrm>
              </p:grpSpPr>
              <p:sp>
                <p:nvSpPr>
                  <p:cNvPr id="48" name="Freeform 47"/>
                  <p:cNvSpPr>
                    <a:spLocks/>
                  </p:cNvSpPr>
                  <p:nvPr/>
                </p:nvSpPr>
                <p:spPr bwMode="auto">
                  <a:xfrm>
                    <a:off x="990" y="2403"/>
                    <a:ext cx="151" cy="193"/>
                  </a:xfrm>
                  <a:custGeom>
                    <a:avLst/>
                    <a:gdLst>
                      <a:gd name="T0" fmla="*/ 123 w 151"/>
                      <a:gd name="T1" fmla="*/ 30 h 193"/>
                      <a:gd name="T2" fmla="*/ 99 w 151"/>
                      <a:gd name="T3" fmla="*/ 5 h 193"/>
                      <a:gd name="T4" fmla="*/ 82 w 151"/>
                      <a:gd name="T5" fmla="*/ 1 h 193"/>
                      <a:gd name="T6" fmla="*/ 53 w 151"/>
                      <a:gd name="T7" fmla="*/ 0 h 193"/>
                      <a:gd name="T8" fmla="*/ 28 w 151"/>
                      <a:gd name="T9" fmla="*/ 14 h 193"/>
                      <a:gd name="T10" fmla="*/ 14 w 151"/>
                      <a:gd name="T11" fmla="*/ 30 h 193"/>
                      <a:gd name="T12" fmla="*/ 4 w 151"/>
                      <a:gd name="T13" fmla="*/ 49 h 193"/>
                      <a:gd name="T14" fmla="*/ 0 w 151"/>
                      <a:gd name="T15" fmla="*/ 71 h 193"/>
                      <a:gd name="T16" fmla="*/ 1 w 151"/>
                      <a:gd name="T17" fmla="*/ 96 h 193"/>
                      <a:gd name="T18" fmla="*/ 9 w 151"/>
                      <a:gd name="T19" fmla="*/ 124 h 193"/>
                      <a:gd name="T20" fmla="*/ 26 w 151"/>
                      <a:gd name="T21" fmla="*/ 146 h 193"/>
                      <a:gd name="T22" fmla="*/ 44 w 151"/>
                      <a:gd name="T23" fmla="*/ 158 h 193"/>
                      <a:gd name="T24" fmla="*/ 67 w 151"/>
                      <a:gd name="T25" fmla="*/ 167 h 193"/>
                      <a:gd name="T26" fmla="*/ 79 w 151"/>
                      <a:gd name="T27" fmla="*/ 185 h 193"/>
                      <a:gd name="T28" fmla="*/ 91 w 151"/>
                      <a:gd name="T29" fmla="*/ 191 h 193"/>
                      <a:gd name="T30" fmla="*/ 105 w 151"/>
                      <a:gd name="T31" fmla="*/ 193 h 193"/>
                      <a:gd name="T32" fmla="*/ 122 w 151"/>
                      <a:gd name="T33" fmla="*/ 189 h 193"/>
                      <a:gd name="T34" fmla="*/ 139 w 151"/>
                      <a:gd name="T35" fmla="*/ 178 h 193"/>
                      <a:gd name="T36" fmla="*/ 147 w 151"/>
                      <a:gd name="T37" fmla="*/ 162 h 193"/>
                      <a:gd name="T38" fmla="*/ 151 w 151"/>
                      <a:gd name="T39" fmla="*/ 138 h 193"/>
                      <a:gd name="T40" fmla="*/ 142 w 151"/>
                      <a:gd name="T41" fmla="*/ 115 h 193"/>
                      <a:gd name="T42" fmla="*/ 141 w 151"/>
                      <a:gd name="T43" fmla="*/ 91 h 193"/>
                      <a:gd name="T44" fmla="*/ 134 w 151"/>
                      <a:gd name="T45" fmla="*/ 58 h 193"/>
                      <a:gd name="T46" fmla="*/ 123 w 151"/>
                      <a:gd name="T47" fmla="*/ 30 h 193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0" t="0" r="r" b="b"/>
                    <a:pathLst>
                      <a:path w="151" h="193">
                        <a:moveTo>
                          <a:pt x="123" y="30"/>
                        </a:moveTo>
                        <a:lnTo>
                          <a:pt x="99" y="5"/>
                        </a:lnTo>
                        <a:lnTo>
                          <a:pt x="82" y="1"/>
                        </a:lnTo>
                        <a:lnTo>
                          <a:pt x="53" y="0"/>
                        </a:lnTo>
                        <a:lnTo>
                          <a:pt x="28" y="14"/>
                        </a:lnTo>
                        <a:lnTo>
                          <a:pt x="14" y="30"/>
                        </a:lnTo>
                        <a:lnTo>
                          <a:pt x="4" y="49"/>
                        </a:lnTo>
                        <a:lnTo>
                          <a:pt x="0" y="71"/>
                        </a:lnTo>
                        <a:lnTo>
                          <a:pt x="1" y="96"/>
                        </a:lnTo>
                        <a:lnTo>
                          <a:pt x="9" y="124"/>
                        </a:lnTo>
                        <a:lnTo>
                          <a:pt x="26" y="146"/>
                        </a:lnTo>
                        <a:lnTo>
                          <a:pt x="44" y="158"/>
                        </a:lnTo>
                        <a:lnTo>
                          <a:pt x="67" y="167"/>
                        </a:lnTo>
                        <a:lnTo>
                          <a:pt x="79" y="185"/>
                        </a:lnTo>
                        <a:lnTo>
                          <a:pt x="91" y="191"/>
                        </a:lnTo>
                        <a:lnTo>
                          <a:pt x="105" y="193"/>
                        </a:lnTo>
                        <a:lnTo>
                          <a:pt x="122" y="189"/>
                        </a:lnTo>
                        <a:lnTo>
                          <a:pt x="139" y="178"/>
                        </a:lnTo>
                        <a:lnTo>
                          <a:pt x="147" y="162"/>
                        </a:lnTo>
                        <a:lnTo>
                          <a:pt x="151" y="138"/>
                        </a:lnTo>
                        <a:lnTo>
                          <a:pt x="142" y="115"/>
                        </a:lnTo>
                        <a:lnTo>
                          <a:pt x="141" y="91"/>
                        </a:lnTo>
                        <a:lnTo>
                          <a:pt x="134" y="58"/>
                        </a:lnTo>
                        <a:lnTo>
                          <a:pt x="123" y="30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9" name="Freeform 48"/>
                  <p:cNvSpPr>
                    <a:spLocks/>
                  </p:cNvSpPr>
                  <p:nvPr/>
                </p:nvSpPr>
                <p:spPr bwMode="auto">
                  <a:xfrm>
                    <a:off x="1006" y="2414"/>
                    <a:ext cx="155" cy="187"/>
                  </a:xfrm>
                  <a:custGeom>
                    <a:avLst/>
                    <a:gdLst>
                      <a:gd name="T0" fmla="*/ 127 w 155"/>
                      <a:gd name="T1" fmla="*/ 28 h 187"/>
                      <a:gd name="T2" fmla="*/ 101 w 155"/>
                      <a:gd name="T3" fmla="*/ 5 h 187"/>
                      <a:gd name="T4" fmla="*/ 84 w 155"/>
                      <a:gd name="T5" fmla="*/ 1 h 187"/>
                      <a:gd name="T6" fmla="*/ 54 w 155"/>
                      <a:gd name="T7" fmla="*/ 0 h 187"/>
                      <a:gd name="T8" fmla="*/ 28 w 155"/>
                      <a:gd name="T9" fmla="*/ 12 h 187"/>
                      <a:gd name="T10" fmla="*/ 14 w 155"/>
                      <a:gd name="T11" fmla="*/ 28 h 187"/>
                      <a:gd name="T12" fmla="*/ 4 w 155"/>
                      <a:gd name="T13" fmla="*/ 48 h 187"/>
                      <a:gd name="T14" fmla="*/ 0 w 155"/>
                      <a:gd name="T15" fmla="*/ 69 h 187"/>
                      <a:gd name="T16" fmla="*/ 1 w 155"/>
                      <a:gd name="T17" fmla="*/ 93 h 187"/>
                      <a:gd name="T18" fmla="*/ 9 w 155"/>
                      <a:gd name="T19" fmla="*/ 120 h 187"/>
                      <a:gd name="T20" fmla="*/ 26 w 155"/>
                      <a:gd name="T21" fmla="*/ 142 h 187"/>
                      <a:gd name="T22" fmla="*/ 46 w 155"/>
                      <a:gd name="T23" fmla="*/ 154 h 187"/>
                      <a:gd name="T24" fmla="*/ 68 w 155"/>
                      <a:gd name="T25" fmla="*/ 162 h 187"/>
                      <a:gd name="T26" fmla="*/ 81 w 155"/>
                      <a:gd name="T27" fmla="*/ 179 h 187"/>
                      <a:gd name="T28" fmla="*/ 93 w 155"/>
                      <a:gd name="T29" fmla="*/ 185 h 187"/>
                      <a:gd name="T30" fmla="*/ 107 w 155"/>
                      <a:gd name="T31" fmla="*/ 187 h 187"/>
                      <a:gd name="T32" fmla="*/ 126 w 155"/>
                      <a:gd name="T33" fmla="*/ 182 h 187"/>
                      <a:gd name="T34" fmla="*/ 143 w 155"/>
                      <a:gd name="T35" fmla="*/ 173 h 187"/>
                      <a:gd name="T36" fmla="*/ 151 w 155"/>
                      <a:gd name="T37" fmla="*/ 158 h 187"/>
                      <a:gd name="T38" fmla="*/ 155 w 155"/>
                      <a:gd name="T39" fmla="*/ 133 h 187"/>
                      <a:gd name="T40" fmla="*/ 146 w 155"/>
                      <a:gd name="T41" fmla="*/ 111 h 187"/>
                      <a:gd name="T42" fmla="*/ 145 w 155"/>
                      <a:gd name="T43" fmla="*/ 88 h 187"/>
                      <a:gd name="T44" fmla="*/ 138 w 155"/>
                      <a:gd name="T45" fmla="*/ 57 h 187"/>
                      <a:gd name="T46" fmla="*/ 127 w 155"/>
                      <a:gd name="T47" fmla="*/ 28 h 187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0" t="0" r="r" b="b"/>
                    <a:pathLst>
                      <a:path w="155" h="187">
                        <a:moveTo>
                          <a:pt x="127" y="28"/>
                        </a:moveTo>
                        <a:lnTo>
                          <a:pt x="101" y="5"/>
                        </a:lnTo>
                        <a:lnTo>
                          <a:pt x="84" y="1"/>
                        </a:lnTo>
                        <a:lnTo>
                          <a:pt x="54" y="0"/>
                        </a:lnTo>
                        <a:lnTo>
                          <a:pt x="28" y="12"/>
                        </a:lnTo>
                        <a:lnTo>
                          <a:pt x="14" y="28"/>
                        </a:lnTo>
                        <a:lnTo>
                          <a:pt x="4" y="48"/>
                        </a:lnTo>
                        <a:lnTo>
                          <a:pt x="0" y="69"/>
                        </a:lnTo>
                        <a:lnTo>
                          <a:pt x="1" y="93"/>
                        </a:lnTo>
                        <a:lnTo>
                          <a:pt x="9" y="120"/>
                        </a:lnTo>
                        <a:lnTo>
                          <a:pt x="26" y="142"/>
                        </a:lnTo>
                        <a:lnTo>
                          <a:pt x="46" y="154"/>
                        </a:lnTo>
                        <a:lnTo>
                          <a:pt x="68" y="162"/>
                        </a:lnTo>
                        <a:lnTo>
                          <a:pt x="81" y="179"/>
                        </a:lnTo>
                        <a:lnTo>
                          <a:pt x="93" y="185"/>
                        </a:lnTo>
                        <a:lnTo>
                          <a:pt x="107" y="187"/>
                        </a:lnTo>
                        <a:lnTo>
                          <a:pt x="126" y="182"/>
                        </a:lnTo>
                        <a:lnTo>
                          <a:pt x="143" y="173"/>
                        </a:lnTo>
                        <a:lnTo>
                          <a:pt x="151" y="158"/>
                        </a:lnTo>
                        <a:lnTo>
                          <a:pt x="155" y="133"/>
                        </a:lnTo>
                        <a:lnTo>
                          <a:pt x="146" y="111"/>
                        </a:lnTo>
                        <a:lnTo>
                          <a:pt x="145" y="88"/>
                        </a:lnTo>
                        <a:lnTo>
                          <a:pt x="138" y="57"/>
                        </a:lnTo>
                        <a:lnTo>
                          <a:pt x="127" y="28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23" name="Group 49"/>
              <p:cNvGrpSpPr>
                <a:grpSpLocks/>
              </p:cNvGrpSpPr>
              <p:nvPr/>
            </p:nvGrpSpPr>
            <p:grpSpPr bwMode="auto">
              <a:xfrm>
                <a:off x="719" y="2589"/>
                <a:ext cx="1112" cy="980"/>
                <a:chOff x="719" y="2589"/>
                <a:chExt cx="1112" cy="980"/>
              </a:xfrm>
            </p:grpSpPr>
            <p:sp>
              <p:nvSpPr>
                <p:cNvPr id="24" name="Freeform 50"/>
                <p:cNvSpPr>
                  <a:spLocks/>
                </p:cNvSpPr>
                <p:nvPr/>
              </p:nvSpPr>
              <p:spPr bwMode="auto">
                <a:xfrm>
                  <a:off x="719" y="2589"/>
                  <a:ext cx="897" cy="889"/>
                </a:xfrm>
                <a:custGeom>
                  <a:avLst/>
                  <a:gdLst>
                    <a:gd name="T0" fmla="*/ 244 w 897"/>
                    <a:gd name="T1" fmla="*/ 0 h 889"/>
                    <a:gd name="T2" fmla="*/ 301 w 897"/>
                    <a:gd name="T3" fmla="*/ 38 h 889"/>
                    <a:gd name="T4" fmla="*/ 359 w 897"/>
                    <a:gd name="T5" fmla="*/ 76 h 889"/>
                    <a:gd name="T6" fmla="*/ 410 w 897"/>
                    <a:gd name="T7" fmla="*/ 100 h 889"/>
                    <a:gd name="T8" fmla="*/ 583 w 897"/>
                    <a:gd name="T9" fmla="*/ 172 h 889"/>
                    <a:gd name="T10" fmla="*/ 609 w 897"/>
                    <a:gd name="T11" fmla="*/ 281 h 889"/>
                    <a:gd name="T12" fmla="*/ 631 w 897"/>
                    <a:gd name="T13" fmla="*/ 338 h 889"/>
                    <a:gd name="T14" fmla="*/ 650 w 897"/>
                    <a:gd name="T15" fmla="*/ 380 h 889"/>
                    <a:gd name="T16" fmla="*/ 664 w 897"/>
                    <a:gd name="T17" fmla="*/ 422 h 889"/>
                    <a:gd name="T18" fmla="*/ 673 w 897"/>
                    <a:gd name="T19" fmla="*/ 465 h 889"/>
                    <a:gd name="T20" fmla="*/ 672 w 897"/>
                    <a:gd name="T21" fmla="*/ 492 h 889"/>
                    <a:gd name="T22" fmla="*/ 666 w 897"/>
                    <a:gd name="T23" fmla="*/ 524 h 889"/>
                    <a:gd name="T24" fmla="*/ 670 w 897"/>
                    <a:gd name="T25" fmla="*/ 562 h 889"/>
                    <a:gd name="T26" fmla="*/ 684 w 897"/>
                    <a:gd name="T27" fmla="*/ 601 h 889"/>
                    <a:gd name="T28" fmla="*/ 720 w 897"/>
                    <a:gd name="T29" fmla="*/ 616 h 889"/>
                    <a:gd name="T30" fmla="*/ 775 w 897"/>
                    <a:gd name="T31" fmla="*/ 630 h 889"/>
                    <a:gd name="T32" fmla="*/ 813 w 897"/>
                    <a:gd name="T33" fmla="*/ 642 h 889"/>
                    <a:gd name="T34" fmla="*/ 851 w 897"/>
                    <a:gd name="T35" fmla="*/ 671 h 889"/>
                    <a:gd name="T36" fmla="*/ 875 w 897"/>
                    <a:gd name="T37" fmla="*/ 703 h 889"/>
                    <a:gd name="T38" fmla="*/ 890 w 897"/>
                    <a:gd name="T39" fmla="*/ 742 h 889"/>
                    <a:gd name="T40" fmla="*/ 897 w 897"/>
                    <a:gd name="T41" fmla="*/ 787 h 889"/>
                    <a:gd name="T42" fmla="*/ 888 w 897"/>
                    <a:gd name="T43" fmla="*/ 855 h 889"/>
                    <a:gd name="T44" fmla="*/ 213 w 897"/>
                    <a:gd name="T45" fmla="*/ 889 h 889"/>
                    <a:gd name="T46" fmla="*/ 89 w 897"/>
                    <a:gd name="T47" fmla="*/ 887 h 889"/>
                    <a:gd name="T48" fmla="*/ 65 w 897"/>
                    <a:gd name="T49" fmla="*/ 855 h 889"/>
                    <a:gd name="T50" fmla="*/ 42 w 897"/>
                    <a:gd name="T51" fmla="*/ 805 h 889"/>
                    <a:gd name="T52" fmla="*/ 23 w 897"/>
                    <a:gd name="T53" fmla="*/ 749 h 889"/>
                    <a:gd name="T54" fmla="*/ 12 w 897"/>
                    <a:gd name="T55" fmla="*/ 702 h 889"/>
                    <a:gd name="T56" fmla="*/ 3 w 897"/>
                    <a:gd name="T57" fmla="*/ 651 h 889"/>
                    <a:gd name="T58" fmla="*/ 0 w 897"/>
                    <a:gd name="T59" fmla="*/ 604 h 889"/>
                    <a:gd name="T60" fmla="*/ 9 w 897"/>
                    <a:gd name="T61" fmla="*/ 527 h 889"/>
                    <a:gd name="T62" fmla="*/ 23 w 897"/>
                    <a:gd name="T63" fmla="*/ 465 h 889"/>
                    <a:gd name="T64" fmla="*/ 44 w 897"/>
                    <a:gd name="T65" fmla="*/ 397 h 889"/>
                    <a:gd name="T66" fmla="*/ 68 w 897"/>
                    <a:gd name="T67" fmla="*/ 332 h 889"/>
                    <a:gd name="T68" fmla="*/ 95 w 897"/>
                    <a:gd name="T69" fmla="*/ 279 h 889"/>
                    <a:gd name="T70" fmla="*/ 131 w 897"/>
                    <a:gd name="T71" fmla="*/ 220 h 889"/>
                    <a:gd name="T72" fmla="*/ 176 w 897"/>
                    <a:gd name="T73" fmla="*/ 172 h 889"/>
                    <a:gd name="T74" fmla="*/ 218 w 897"/>
                    <a:gd name="T75" fmla="*/ 130 h 889"/>
                    <a:gd name="T76" fmla="*/ 247 w 897"/>
                    <a:gd name="T77" fmla="*/ 109 h 889"/>
                    <a:gd name="T78" fmla="*/ 179 w 897"/>
                    <a:gd name="T79" fmla="*/ 76 h 889"/>
                    <a:gd name="T80" fmla="*/ 244 w 897"/>
                    <a:gd name="T81" fmla="*/ 0 h 889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0" t="0" r="r" b="b"/>
                  <a:pathLst>
                    <a:path w="897" h="889">
                      <a:moveTo>
                        <a:pt x="244" y="0"/>
                      </a:moveTo>
                      <a:lnTo>
                        <a:pt x="301" y="38"/>
                      </a:lnTo>
                      <a:lnTo>
                        <a:pt x="359" y="76"/>
                      </a:lnTo>
                      <a:lnTo>
                        <a:pt x="410" y="100"/>
                      </a:lnTo>
                      <a:lnTo>
                        <a:pt x="583" y="172"/>
                      </a:lnTo>
                      <a:lnTo>
                        <a:pt x="609" y="281"/>
                      </a:lnTo>
                      <a:lnTo>
                        <a:pt x="631" y="338"/>
                      </a:lnTo>
                      <a:lnTo>
                        <a:pt x="650" y="380"/>
                      </a:lnTo>
                      <a:lnTo>
                        <a:pt x="664" y="422"/>
                      </a:lnTo>
                      <a:lnTo>
                        <a:pt x="673" y="465"/>
                      </a:lnTo>
                      <a:lnTo>
                        <a:pt x="672" y="492"/>
                      </a:lnTo>
                      <a:lnTo>
                        <a:pt x="666" y="524"/>
                      </a:lnTo>
                      <a:lnTo>
                        <a:pt x="670" y="562"/>
                      </a:lnTo>
                      <a:lnTo>
                        <a:pt x="684" y="601"/>
                      </a:lnTo>
                      <a:lnTo>
                        <a:pt x="720" y="616"/>
                      </a:lnTo>
                      <a:lnTo>
                        <a:pt x="775" y="630"/>
                      </a:lnTo>
                      <a:lnTo>
                        <a:pt x="813" y="642"/>
                      </a:lnTo>
                      <a:lnTo>
                        <a:pt x="851" y="671"/>
                      </a:lnTo>
                      <a:lnTo>
                        <a:pt x="875" y="703"/>
                      </a:lnTo>
                      <a:lnTo>
                        <a:pt x="890" y="742"/>
                      </a:lnTo>
                      <a:lnTo>
                        <a:pt x="897" y="787"/>
                      </a:lnTo>
                      <a:lnTo>
                        <a:pt x="888" y="855"/>
                      </a:lnTo>
                      <a:lnTo>
                        <a:pt x="213" y="889"/>
                      </a:lnTo>
                      <a:lnTo>
                        <a:pt x="89" y="887"/>
                      </a:lnTo>
                      <a:lnTo>
                        <a:pt x="65" y="855"/>
                      </a:lnTo>
                      <a:lnTo>
                        <a:pt x="42" y="805"/>
                      </a:lnTo>
                      <a:lnTo>
                        <a:pt x="23" y="749"/>
                      </a:lnTo>
                      <a:lnTo>
                        <a:pt x="12" y="702"/>
                      </a:lnTo>
                      <a:lnTo>
                        <a:pt x="3" y="651"/>
                      </a:lnTo>
                      <a:lnTo>
                        <a:pt x="0" y="604"/>
                      </a:lnTo>
                      <a:lnTo>
                        <a:pt x="9" y="527"/>
                      </a:lnTo>
                      <a:lnTo>
                        <a:pt x="23" y="465"/>
                      </a:lnTo>
                      <a:lnTo>
                        <a:pt x="44" y="397"/>
                      </a:lnTo>
                      <a:lnTo>
                        <a:pt x="68" y="332"/>
                      </a:lnTo>
                      <a:lnTo>
                        <a:pt x="95" y="279"/>
                      </a:lnTo>
                      <a:lnTo>
                        <a:pt x="131" y="220"/>
                      </a:lnTo>
                      <a:lnTo>
                        <a:pt x="176" y="172"/>
                      </a:lnTo>
                      <a:lnTo>
                        <a:pt x="218" y="130"/>
                      </a:lnTo>
                      <a:lnTo>
                        <a:pt x="247" y="109"/>
                      </a:lnTo>
                      <a:lnTo>
                        <a:pt x="179" y="76"/>
                      </a:lnTo>
                      <a:lnTo>
                        <a:pt x="244" y="0"/>
                      </a:lnTo>
                      <a:close/>
                    </a:path>
                  </a:pathLst>
                </a:custGeom>
                <a:solidFill>
                  <a:srgbClr val="FF60C0"/>
                </a:solidFill>
                <a:ln w="1111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6" name="Freeform 51"/>
                <p:cNvSpPr>
                  <a:spLocks/>
                </p:cNvSpPr>
                <p:nvPr/>
              </p:nvSpPr>
              <p:spPr bwMode="auto">
                <a:xfrm>
                  <a:off x="1317" y="3059"/>
                  <a:ext cx="251" cy="326"/>
                </a:xfrm>
                <a:custGeom>
                  <a:avLst/>
                  <a:gdLst>
                    <a:gd name="T0" fmla="*/ 0 w 251"/>
                    <a:gd name="T1" fmla="*/ 0 h 326"/>
                    <a:gd name="T2" fmla="*/ 9 w 251"/>
                    <a:gd name="T3" fmla="*/ 61 h 326"/>
                    <a:gd name="T4" fmla="*/ 19 w 251"/>
                    <a:gd name="T5" fmla="*/ 110 h 326"/>
                    <a:gd name="T6" fmla="*/ 39 w 251"/>
                    <a:gd name="T7" fmla="*/ 149 h 326"/>
                    <a:gd name="T8" fmla="*/ 55 w 251"/>
                    <a:gd name="T9" fmla="*/ 171 h 326"/>
                    <a:gd name="T10" fmla="*/ 86 w 251"/>
                    <a:gd name="T11" fmla="*/ 188 h 326"/>
                    <a:gd name="T12" fmla="*/ 142 w 251"/>
                    <a:gd name="T13" fmla="*/ 209 h 326"/>
                    <a:gd name="T14" fmla="*/ 189 w 251"/>
                    <a:gd name="T15" fmla="*/ 228 h 326"/>
                    <a:gd name="T16" fmla="*/ 212 w 251"/>
                    <a:gd name="T17" fmla="*/ 238 h 326"/>
                    <a:gd name="T18" fmla="*/ 233 w 251"/>
                    <a:gd name="T19" fmla="*/ 260 h 326"/>
                    <a:gd name="T20" fmla="*/ 245 w 251"/>
                    <a:gd name="T21" fmla="*/ 290 h 326"/>
                    <a:gd name="T22" fmla="*/ 251 w 251"/>
                    <a:gd name="T23" fmla="*/ 326 h 32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51" h="326">
                      <a:moveTo>
                        <a:pt x="0" y="0"/>
                      </a:moveTo>
                      <a:lnTo>
                        <a:pt x="9" y="61"/>
                      </a:lnTo>
                      <a:lnTo>
                        <a:pt x="19" y="110"/>
                      </a:lnTo>
                      <a:lnTo>
                        <a:pt x="39" y="149"/>
                      </a:lnTo>
                      <a:lnTo>
                        <a:pt x="55" y="171"/>
                      </a:lnTo>
                      <a:lnTo>
                        <a:pt x="86" y="188"/>
                      </a:lnTo>
                      <a:lnTo>
                        <a:pt x="142" y="209"/>
                      </a:lnTo>
                      <a:lnTo>
                        <a:pt x="189" y="228"/>
                      </a:lnTo>
                      <a:lnTo>
                        <a:pt x="212" y="238"/>
                      </a:lnTo>
                      <a:lnTo>
                        <a:pt x="233" y="260"/>
                      </a:lnTo>
                      <a:lnTo>
                        <a:pt x="245" y="290"/>
                      </a:lnTo>
                      <a:lnTo>
                        <a:pt x="251" y="326"/>
                      </a:lnTo>
                    </a:path>
                  </a:pathLst>
                </a:custGeom>
                <a:noFill/>
                <a:ln w="1111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7" name="Freeform 52"/>
                <p:cNvSpPr>
                  <a:spLocks/>
                </p:cNvSpPr>
                <p:nvPr/>
              </p:nvSpPr>
              <p:spPr bwMode="auto">
                <a:xfrm>
                  <a:off x="960" y="2703"/>
                  <a:ext cx="369" cy="359"/>
                </a:xfrm>
                <a:custGeom>
                  <a:avLst/>
                  <a:gdLst>
                    <a:gd name="T0" fmla="*/ 0 w 369"/>
                    <a:gd name="T1" fmla="*/ 6 h 359"/>
                    <a:gd name="T2" fmla="*/ 12 w 369"/>
                    <a:gd name="T3" fmla="*/ 0 h 359"/>
                    <a:gd name="T4" fmla="*/ 50 w 369"/>
                    <a:gd name="T5" fmla="*/ 28 h 359"/>
                    <a:gd name="T6" fmla="*/ 100 w 369"/>
                    <a:gd name="T7" fmla="*/ 58 h 359"/>
                    <a:gd name="T8" fmla="*/ 141 w 369"/>
                    <a:gd name="T9" fmla="*/ 76 h 359"/>
                    <a:gd name="T10" fmla="*/ 183 w 369"/>
                    <a:gd name="T11" fmla="*/ 99 h 359"/>
                    <a:gd name="T12" fmla="*/ 242 w 369"/>
                    <a:gd name="T13" fmla="*/ 129 h 359"/>
                    <a:gd name="T14" fmla="*/ 278 w 369"/>
                    <a:gd name="T15" fmla="*/ 186 h 359"/>
                    <a:gd name="T16" fmla="*/ 306 w 369"/>
                    <a:gd name="T17" fmla="*/ 286 h 359"/>
                    <a:gd name="T18" fmla="*/ 333 w 369"/>
                    <a:gd name="T19" fmla="*/ 204 h 359"/>
                    <a:gd name="T20" fmla="*/ 354 w 369"/>
                    <a:gd name="T21" fmla="*/ 150 h 359"/>
                    <a:gd name="T22" fmla="*/ 350 w 369"/>
                    <a:gd name="T23" fmla="*/ 117 h 359"/>
                    <a:gd name="T24" fmla="*/ 362 w 369"/>
                    <a:gd name="T25" fmla="*/ 167 h 359"/>
                    <a:gd name="T26" fmla="*/ 369 w 369"/>
                    <a:gd name="T27" fmla="*/ 193 h 359"/>
                    <a:gd name="T28" fmla="*/ 357 w 369"/>
                    <a:gd name="T29" fmla="*/ 216 h 359"/>
                    <a:gd name="T30" fmla="*/ 339 w 369"/>
                    <a:gd name="T31" fmla="*/ 259 h 359"/>
                    <a:gd name="T32" fmla="*/ 318 w 369"/>
                    <a:gd name="T33" fmla="*/ 312 h 359"/>
                    <a:gd name="T34" fmla="*/ 301 w 369"/>
                    <a:gd name="T35" fmla="*/ 359 h 359"/>
                    <a:gd name="T36" fmla="*/ 278 w 369"/>
                    <a:gd name="T37" fmla="*/ 279 h 359"/>
                    <a:gd name="T38" fmla="*/ 257 w 369"/>
                    <a:gd name="T39" fmla="*/ 224 h 359"/>
                    <a:gd name="T40" fmla="*/ 245 w 369"/>
                    <a:gd name="T41" fmla="*/ 171 h 359"/>
                    <a:gd name="T42" fmla="*/ 186 w 369"/>
                    <a:gd name="T43" fmla="*/ 117 h 359"/>
                    <a:gd name="T44" fmla="*/ 83 w 369"/>
                    <a:gd name="T45" fmla="*/ 63 h 359"/>
                    <a:gd name="T46" fmla="*/ 0 w 369"/>
                    <a:gd name="T47" fmla="*/ 6 h 359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0" t="0" r="r" b="b"/>
                  <a:pathLst>
                    <a:path w="369" h="359">
                      <a:moveTo>
                        <a:pt x="0" y="6"/>
                      </a:moveTo>
                      <a:lnTo>
                        <a:pt x="12" y="0"/>
                      </a:lnTo>
                      <a:lnTo>
                        <a:pt x="50" y="28"/>
                      </a:lnTo>
                      <a:lnTo>
                        <a:pt x="100" y="58"/>
                      </a:lnTo>
                      <a:lnTo>
                        <a:pt x="141" y="76"/>
                      </a:lnTo>
                      <a:lnTo>
                        <a:pt x="183" y="99"/>
                      </a:lnTo>
                      <a:lnTo>
                        <a:pt x="242" y="129"/>
                      </a:lnTo>
                      <a:lnTo>
                        <a:pt x="278" y="186"/>
                      </a:lnTo>
                      <a:lnTo>
                        <a:pt x="306" y="286"/>
                      </a:lnTo>
                      <a:lnTo>
                        <a:pt x="333" y="204"/>
                      </a:lnTo>
                      <a:lnTo>
                        <a:pt x="354" y="150"/>
                      </a:lnTo>
                      <a:lnTo>
                        <a:pt x="350" y="117"/>
                      </a:lnTo>
                      <a:lnTo>
                        <a:pt x="362" y="167"/>
                      </a:lnTo>
                      <a:lnTo>
                        <a:pt x="369" y="193"/>
                      </a:lnTo>
                      <a:lnTo>
                        <a:pt x="357" y="216"/>
                      </a:lnTo>
                      <a:lnTo>
                        <a:pt x="339" y="259"/>
                      </a:lnTo>
                      <a:lnTo>
                        <a:pt x="318" y="312"/>
                      </a:lnTo>
                      <a:lnTo>
                        <a:pt x="301" y="359"/>
                      </a:lnTo>
                      <a:lnTo>
                        <a:pt x="278" y="279"/>
                      </a:lnTo>
                      <a:lnTo>
                        <a:pt x="257" y="224"/>
                      </a:lnTo>
                      <a:lnTo>
                        <a:pt x="245" y="171"/>
                      </a:lnTo>
                      <a:lnTo>
                        <a:pt x="186" y="117"/>
                      </a:lnTo>
                      <a:lnTo>
                        <a:pt x="83" y="63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E040A0"/>
                </a:solidFill>
                <a:ln w="11113">
                  <a:solidFill>
                    <a:srgbClr val="E040A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/>
                </p:cNvSpPr>
                <p:nvPr/>
              </p:nvSpPr>
              <p:spPr bwMode="auto">
                <a:xfrm>
                  <a:off x="982" y="2892"/>
                  <a:ext cx="155" cy="301"/>
                </a:xfrm>
                <a:custGeom>
                  <a:avLst/>
                  <a:gdLst>
                    <a:gd name="T0" fmla="*/ 81 w 155"/>
                    <a:gd name="T1" fmla="*/ 241 h 301"/>
                    <a:gd name="T2" fmla="*/ 41 w 155"/>
                    <a:gd name="T3" fmla="*/ 203 h 301"/>
                    <a:gd name="T4" fmla="*/ 28 w 155"/>
                    <a:gd name="T5" fmla="*/ 164 h 301"/>
                    <a:gd name="T6" fmla="*/ 23 w 155"/>
                    <a:gd name="T7" fmla="*/ 123 h 301"/>
                    <a:gd name="T8" fmla="*/ 17 w 155"/>
                    <a:gd name="T9" fmla="*/ 67 h 301"/>
                    <a:gd name="T10" fmla="*/ 39 w 155"/>
                    <a:gd name="T11" fmla="*/ 49 h 301"/>
                    <a:gd name="T12" fmla="*/ 49 w 155"/>
                    <a:gd name="T13" fmla="*/ 90 h 301"/>
                    <a:gd name="T14" fmla="*/ 67 w 155"/>
                    <a:gd name="T15" fmla="*/ 110 h 301"/>
                    <a:gd name="T16" fmla="*/ 74 w 155"/>
                    <a:gd name="T17" fmla="*/ 155 h 301"/>
                    <a:gd name="T18" fmla="*/ 86 w 155"/>
                    <a:gd name="T19" fmla="*/ 189 h 301"/>
                    <a:gd name="T20" fmla="*/ 114 w 155"/>
                    <a:gd name="T21" fmla="*/ 218 h 301"/>
                    <a:gd name="T22" fmla="*/ 135 w 155"/>
                    <a:gd name="T23" fmla="*/ 254 h 301"/>
                    <a:gd name="T24" fmla="*/ 155 w 155"/>
                    <a:gd name="T25" fmla="*/ 301 h 301"/>
                    <a:gd name="T26" fmla="*/ 153 w 155"/>
                    <a:gd name="T27" fmla="*/ 261 h 301"/>
                    <a:gd name="T28" fmla="*/ 147 w 155"/>
                    <a:gd name="T29" fmla="*/ 228 h 301"/>
                    <a:gd name="T30" fmla="*/ 120 w 155"/>
                    <a:gd name="T31" fmla="*/ 202 h 301"/>
                    <a:gd name="T32" fmla="*/ 102 w 155"/>
                    <a:gd name="T33" fmla="*/ 167 h 301"/>
                    <a:gd name="T34" fmla="*/ 87 w 155"/>
                    <a:gd name="T35" fmla="*/ 128 h 301"/>
                    <a:gd name="T36" fmla="*/ 76 w 155"/>
                    <a:gd name="T37" fmla="*/ 93 h 301"/>
                    <a:gd name="T38" fmla="*/ 61 w 155"/>
                    <a:gd name="T39" fmla="*/ 67 h 301"/>
                    <a:gd name="T40" fmla="*/ 56 w 155"/>
                    <a:gd name="T41" fmla="*/ 32 h 301"/>
                    <a:gd name="T42" fmla="*/ 47 w 155"/>
                    <a:gd name="T43" fmla="*/ 14 h 301"/>
                    <a:gd name="T44" fmla="*/ 36 w 155"/>
                    <a:gd name="T45" fmla="*/ 0 h 301"/>
                    <a:gd name="T46" fmla="*/ 16 w 155"/>
                    <a:gd name="T47" fmla="*/ 34 h 301"/>
                    <a:gd name="T48" fmla="*/ 0 w 155"/>
                    <a:gd name="T49" fmla="*/ 81 h 301"/>
                    <a:gd name="T50" fmla="*/ 12 w 155"/>
                    <a:gd name="T51" fmla="*/ 90 h 301"/>
                    <a:gd name="T52" fmla="*/ 12 w 155"/>
                    <a:gd name="T53" fmla="*/ 125 h 301"/>
                    <a:gd name="T54" fmla="*/ 19 w 155"/>
                    <a:gd name="T55" fmla="*/ 170 h 301"/>
                    <a:gd name="T56" fmla="*/ 29 w 155"/>
                    <a:gd name="T57" fmla="*/ 202 h 301"/>
                    <a:gd name="T58" fmla="*/ 49 w 155"/>
                    <a:gd name="T59" fmla="*/ 223 h 301"/>
                    <a:gd name="T60" fmla="*/ 81 w 155"/>
                    <a:gd name="T61" fmla="*/ 241 h 30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0" t="0" r="r" b="b"/>
                  <a:pathLst>
                    <a:path w="155" h="301">
                      <a:moveTo>
                        <a:pt x="81" y="241"/>
                      </a:moveTo>
                      <a:lnTo>
                        <a:pt x="41" y="203"/>
                      </a:lnTo>
                      <a:lnTo>
                        <a:pt x="28" y="164"/>
                      </a:lnTo>
                      <a:lnTo>
                        <a:pt x="23" y="123"/>
                      </a:lnTo>
                      <a:lnTo>
                        <a:pt x="17" y="67"/>
                      </a:lnTo>
                      <a:lnTo>
                        <a:pt x="39" y="49"/>
                      </a:lnTo>
                      <a:lnTo>
                        <a:pt x="49" y="90"/>
                      </a:lnTo>
                      <a:lnTo>
                        <a:pt x="67" y="110"/>
                      </a:lnTo>
                      <a:lnTo>
                        <a:pt x="74" y="155"/>
                      </a:lnTo>
                      <a:lnTo>
                        <a:pt x="86" y="189"/>
                      </a:lnTo>
                      <a:lnTo>
                        <a:pt x="114" y="218"/>
                      </a:lnTo>
                      <a:lnTo>
                        <a:pt x="135" y="254"/>
                      </a:lnTo>
                      <a:lnTo>
                        <a:pt x="155" y="301"/>
                      </a:lnTo>
                      <a:lnTo>
                        <a:pt x="153" y="261"/>
                      </a:lnTo>
                      <a:lnTo>
                        <a:pt x="147" y="228"/>
                      </a:lnTo>
                      <a:lnTo>
                        <a:pt x="120" y="202"/>
                      </a:lnTo>
                      <a:lnTo>
                        <a:pt x="102" y="167"/>
                      </a:lnTo>
                      <a:lnTo>
                        <a:pt x="87" y="128"/>
                      </a:lnTo>
                      <a:lnTo>
                        <a:pt x="76" y="93"/>
                      </a:lnTo>
                      <a:lnTo>
                        <a:pt x="61" y="67"/>
                      </a:lnTo>
                      <a:lnTo>
                        <a:pt x="56" y="32"/>
                      </a:lnTo>
                      <a:lnTo>
                        <a:pt x="47" y="14"/>
                      </a:lnTo>
                      <a:lnTo>
                        <a:pt x="36" y="0"/>
                      </a:lnTo>
                      <a:lnTo>
                        <a:pt x="16" y="34"/>
                      </a:lnTo>
                      <a:lnTo>
                        <a:pt x="0" y="81"/>
                      </a:lnTo>
                      <a:lnTo>
                        <a:pt x="12" y="90"/>
                      </a:lnTo>
                      <a:lnTo>
                        <a:pt x="12" y="125"/>
                      </a:lnTo>
                      <a:lnTo>
                        <a:pt x="19" y="170"/>
                      </a:lnTo>
                      <a:lnTo>
                        <a:pt x="29" y="202"/>
                      </a:lnTo>
                      <a:lnTo>
                        <a:pt x="49" y="223"/>
                      </a:lnTo>
                      <a:lnTo>
                        <a:pt x="81" y="241"/>
                      </a:lnTo>
                      <a:close/>
                    </a:path>
                  </a:pathLst>
                </a:custGeom>
                <a:solidFill>
                  <a:srgbClr val="E040A0"/>
                </a:solidFill>
                <a:ln w="11113">
                  <a:solidFill>
                    <a:srgbClr val="E040A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" name="Freeform 54"/>
                <p:cNvSpPr>
                  <a:spLocks/>
                </p:cNvSpPr>
                <p:nvPr/>
              </p:nvSpPr>
              <p:spPr bwMode="auto">
                <a:xfrm>
                  <a:off x="743" y="3058"/>
                  <a:ext cx="87" cy="205"/>
                </a:xfrm>
                <a:custGeom>
                  <a:avLst/>
                  <a:gdLst>
                    <a:gd name="T0" fmla="*/ 87 w 87"/>
                    <a:gd name="T1" fmla="*/ 205 h 205"/>
                    <a:gd name="T2" fmla="*/ 64 w 87"/>
                    <a:gd name="T3" fmla="*/ 197 h 205"/>
                    <a:gd name="T4" fmla="*/ 42 w 87"/>
                    <a:gd name="T5" fmla="*/ 174 h 205"/>
                    <a:gd name="T6" fmla="*/ 32 w 87"/>
                    <a:gd name="T7" fmla="*/ 158 h 205"/>
                    <a:gd name="T8" fmla="*/ 22 w 87"/>
                    <a:gd name="T9" fmla="*/ 120 h 205"/>
                    <a:gd name="T10" fmla="*/ 16 w 87"/>
                    <a:gd name="T11" fmla="*/ 95 h 205"/>
                    <a:gd name="T12" fmla="*/ 4 w 87"/>
                    <a:gd name="T13" fmla="*/ 69 h 205"/>
                    <a:gd name="T14" fmla="*/ 0 w 87"/>
                    <a:gd name="T15" fmla="*/ 40 h 205"/>
                    <a:gd name="T16" fmla="*/ 8 w 87"/>
                    <a:gd name="T17" fmla="*/ 21 h 205"/>
                    <a:gd name="T18" fmla="*/ 30 w 87"/>
                    <a:gd name="T19" fmla="*/ 0 h 205"/>
                    <a:gd name="T20" fmla="*/ 8 w 87"/>
                    <a:gd name="T21" fmla="*/ 20 h 205"/>
                    <a:gd name="T22" fmla="*/ 2 w 87"/>
                    <a:gd name="T23" fmla="*/ 41 h 205"/>
                    <a:gd name="T24" fmla="*/ 3 w 87"/>
                    <a:gd name="T25" fmla="*/ 68 h 205"/>
                    <a:gd name="T26" fmla="*/ 14 w 87"/>
                    <a:gd name="T27" fmla="*/ 91 h 205"/>
                    <a:gd name="T28" fmla="*/ 25 w 87"/>
                    <a:gd name="T29" fmla="*/ 129 h 205"/>
                    <a:gd name="T30" fmla="*/ 31 w 87"/>
                    <a:gd name="T31" fmla="*/ 151 h 205"/>
                    <a:gd name="T32" fmla="*/ 42 w 87"/>
                    <a:gd name="T33" fmla="*/ 176 h 205"/>
                    <a:gd name="T34" fmla="*/ 66 w 87"/>
                    <a:gd name="T35" fmla="*/ 196 h 205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205">
                      <a:moveTo>
                        <a:pt x="87" y="205"/>
                      </a:moveTo>
                      <a:lnTo>
                        <a:pt x="64" y="197"/>
                      </a:lnTo>
                      <a:lnTo>
                        <a:pt x="42" y="174"/>
                      </a:lnTo>
                      <a:lnTo>
                        <a:pt x="32" y="158"/>
                      </a:lnTo>
                      <a:lnTo>
                        <a:pt x="22" y="120"/>
                      </a:lnTo>
                      <a:lnTo>
                        <a:pt x="16" y="95"/>
                      </a:lnTo>
                      <a:lnTo>
                        <a:pt x="4" y="69"/>
                      </a:lnTo>
                      <a:lnTo>
                        <a:pt x="0" y="40"/>
                      </a:lnTo>
                      <a:lnTo>
                        <a:pt x="8" y="21"/>
                      </a:lnTo>
                      <a:lnTo>
                        <a:pt x="30" y="0"/>
                      </a:lnTo>
                      <a:lnTo>
                        <a:pt x="8" y="20"/>
                      </a:lnTo>
                      <a:lnTo>
                        <a:pt x="2" y="41"/>
                      </a:lnTo>
                      <a:lnTo>
                        <a:pt x="3" y="68"/>
                      </a:lnTo>
                      <a:lnTo>
                        <a:pt x="14" y="91"/>
                      </a:lnTo>
                      <a:lnTo>
                        <a:pt x="25" y="129"/>
                      </a:lnTo>
                      <a:lnTo>
                        <a:pt x="31" y="151"/>
                      </a:lnTo>
                      <a:lnTo>
                        <a:pt x="42" y="176"/>
                      </a:lnTo>
                      <a:lnTo>
                        <a:pt x="66" y="196"/>
                      </a:lnTo>
                    </a:path>
                  </a:pathLst>
                </a:custGeom>
                <a:noFill/>
                <a:ln w="1111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" name="Freeform 55"/>
                <p:cNvSpPr>
                  <a:spLocks/>
                </p:cNvSpPr>
                <p:nvPr/>
              </p:nvSpPr>
              <p:spPr bwMode="auto">
                <a:xfrm>
                  <a:off x="751" y="3058"/>
                  <a:ext cx="85" cy="205"/>
                </a:xfrm>
                <a:custGeom>
                  <a:avLst/>
                  <a:gdLst>
                    <a:gd name="T0" fmla="*/ 85 w 85"/>
                    <a:gd name="T1" fmla="*/ 205 h 205"/>
                    <a:gd name="T2" fmla="*/ 53 w 85"/>
                    <a:gd name="T3" fmla="*/ 178 h 205"/>
                    <a:gd name="T4" fmla="*/ 39 w 85"/>
                    <a:gd name="T5" fmla="*/ 155 h 205"/>
                    <a:gd name="T6" fmla="*/ 33 w 85"/>
                    <a:gd name="T7" fmla="*/ 133 h 205"/>
                    <a:gd name="T8" fmla="*/ 20 w 85"/>
                    <a:gd name="T9" fmla="*/ 93 h 205"/>
                    <a:gd name="T10" fmla="*/ 12 w 85"/>
                    <a:gd name="T11" fmla="*/ 67 h 205"/>
                    <a:gd name="T12" fmla="*/ 7 w 85"/>
                    <a:gd name="T13" fmla="*/ 47 h 205"/>
                    <a:gd name="T14" fmla="*/ 14 w 85"/>
                    <a:gd name="T15" fmla="*/ 24 h 205"/>
                    <a:gd name="T16" fmla="*/ 28 w 85"/>
                    <a:gd name="T17" fmla="*/ 0 h 205"/>
                    <a:gd name="T18" fmla="*/ 6 w 85"/>
                    <a:gd name="T19" fmla="*/ 20 h 205"/>
                    <a:gd name="T20" fmla="*/ 0 w 85"/>
                    <a:gd name="T21" fmla="*/ 41 h 205"/>
                    <a:gd name="T22" fmla="*/ 1 w 85"/>
                    <a:gd name="T23" fmla="*/ 68 h 205"/>
                    <a:gd name="T24" fmla="*/ 12 w 85"/>
                    <a:gd name="T25" fmla="*/ 91 h 205"/>
                    <a:gd name="T26" fmla="*/ 23 w 85"/>
                    <a:gd name="T27" fmla="*/ 129 h 205"/>
                    <a:gd name="T28" fmla="*/ 29 w 85"/>
                    <a:gd name="T29" fmla="*/ 151 h 205"/>
                    <a:gd name="T30" fmla="*/ 40 w 85"/>
                    <a:gd name="T31" fmla="*/ 176 h 205"/>
                    <a:gd name="T32" fmla="*/ 64 w 85"/>
                    <a:gd name="T33" fmla="*/ 196 h 205"/>
                    <a:gd name="T34" fmla="*/ 85 w 85"/>
                    <a:gd name="T35" fmla="*/ 205 h 205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5" h="205">
                      <a:moveTo>
                        <a:pt x="85" y="205"/>
                      </a:moveTo>
                      <a:lnTo>
                        <a:pt x="53" y="178"/>
                      </a:lnTo>
                      <a:lnTo>
                        <a:pt x="39" y="155"/>
                      </a:lnTo>
                      <a:lnTo>
                        <a:pt x="33" y="133"/>
                      </a:lnTo>
                      <a:lnTo>
                        <a:pt x="20" y="93"/>
                      </a:lnTo>
                      <a:lnTo>
                        <a:pt x="12" y="67"/>
                      </a:lnTo>
                      <a:lnTo>
                        <a:pt x="7" y="47"/>
                      </a:lnTo>
                      <a:lnTo>
                        <a:pt x="14" y="24"/>
                      </a:lnTo>
                      <a:lnTo>
                        <a:pt x="28" y="0"/>
                      </a:lnTo>
                      <a:lnTo>
                        <a:pt x="6" y="20"/>
                      </a:lnTo>
                      <a:lnTo>
                        <a:pt x="0" y="41"/>
                      </a:lnTo>
                      <a:lnTo>
                        <a:pt x="1" y="68"/>
                      </a:lnTo>
                      <a:lnTo>
                        <a:pt x="12" y="91"/>
                      </a:lnTo>
                      <a:lnTo>
                        <a:pt x="23" y="129"/>
                      </a:lnTo>
                      <a:lnTo>
                        <a:pt x="29" y="151"/>
                      </a:lnTo>
                      <a:lnTo>
                        <a:pt x="40" y="176"/>
                      </a:lnTo>
                      <a:lnTo>
                        <a:pt x="64" y="196"/>
                      </a:lnTo>
                      <a:lnTo>
                        <a:pt x="85" y="205"/>
                      </a:lnTo>
                      <a:close/>
                    </a:path>
                  </a:pathLst>
                </a:custGeom>
                <a:solidFill>
                  <a:srgbClr val="E040A0"/>
                </a:solidFill>
                <a:ln w="11113">
                  <a:solidFill>
                    <a:srgbClr val="E040A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31" name="Group 56"/>
                <p:cNvGrpSpPr>
                  <a:grpSpLocks/>
                </p:cNvGrpSpPr>
                <p:nvPr/>
              </p:nvGrpSpPr>
              <p:grpSpPr bwMode="auto">
                <a:xfrm>
                  <a:off x="895" y="3231"/>
                  <a:ext cx="936" cy="338"/>
                  <a:chOff x="895" y="3231"/>
                  <a:chExt cx="936" cy="338"/>
                </a:xfrm>
              </p:grpSpPr>
              <p:sp>
                <p:nvSpPr>
                  <p:cNvPr id="35" name="Freeform 57"/>
                  <p:cNvSpPr>
                    <a:spLocks/>
                  </p:cNvSpPr>
                  <p:nvPr/>
                </p:nvSpPr>
                <p:spPr bwMode="auto">
                  <a:xfrm>
                    <a:off x="895" y="3231"/>
                    <a:ext cx="931" cy="338"/>
                  </a:xfrm>
                  <a:custGeom>
                    <a:avLst/>
                    <a:gdLst>
                      <a:gd name="T0" fmla="*/ 224 w 931"/>
                      <a:gd name="T1" fmla="*/ 0 h 338"/>
                      <a:gd name="T2" fmla="*/ 239 w 931"/>
                      <a:gd name="T3" fmla="*/ 36 h 338"/>
                      <a:gd name="T4" fmla="*/ 274 w 931"/>
                      <a:gd name="T5" fmla="*/ 82 h 338"/>
                      <a:gd name="T6" fmla="*/ 333 w 931"/>
                      <a:gd name="T7" fmla="*/ 115 h 338"/>
                      <a:gd name="T8" fmla="*/ 415 w 931"/>
                      <a:gd name="T9" fmla="*/ 138 h 338"/>
                      <a:gd name="T10" fmla="*/ 510 w 931"/>
                      <a:gd name="T11" fmla="*/ 159 h 338"/>
                      <a:gd name="T12" fmla="*/ 587 w 931"/>
                      <a:gd name="T13" fmla="*/ 162 h 338"/>
                      <a:gd name="T14" fmla="*/ 666 w 931"/>
                      <a:gd name="T15" fmla="*/ 159 h 338"/>
                      <a:gd name="T16" fmla="*/ 681 w 931"/>
                      <a:gd name="T17" fmla="*/ 150 h 338"/>
                      <a:gd name="T18" fmla="*/ 703 w 931"/>
                      <a:gd name="T19" fmla="*/ 124 h 338"/>
                      <a:gd name="T20" fmla="*/ 722 w 931"/>
                      <a:gd name="T21" fmla="*/ 104 h 338"/>
                      <a:gd name="T22" fmla="*/ 748 w 931"/>
                      <a:gd name="T23" fmla="*/ 87 h 338"/>
                      <a:gd name="T24" fmla="*/ 756 w 931"/>
                      <a:gd name="T25" fmla="*/ 67 h 338"/>
                      <a:gd name="T26" fmla="*/ 769 w 931"/>
                      <a:gd name="T27" fmla="*/ 50 h 338"/>
                      <a:gd name="T28" fmla="*/ 787 w 931"/>
                      <a:gd name="T29" fmla="*/ 41 h 338"/>
                      <a:gd name="T30" fmla="*/ 809 w 931"/>
                      <a:gd name="T31" fmla="*/ 33 h 338"/>
                      <a:gd name="T32" fmla="*/ 842 w 931"/>
                      <a:gd name="T33" fmla="*/ 30 h 338"/>
                      <a:gd name="T34" fmla="*/ 876 w 931"/>
                      <a:gd name="T35" fmla="*/ 38 h 338"/>
                      <a:gd name="T36" fmla="*/ 906 w 931"/>
                      <a:gd name="T37" fmla="*/ 52 h 338"/>
                      <a:gd name="T38" fmla="*/ 922 w 931"/>
                      <a:gd name="T39" fmla="*/ 70 h 338"/>
                      <a:gd name="T40" fmla="*/ 929 w 931"/>
                      <a:gd name="T41" fmla="*/ 94 h 338"/>
                      <a:gd name="T42" fmla="*/ 917 w 931"/>
                      <a:gd name="T43" fmla="*/ 142 h 338"/>
                      <a:gd name="T44" fmla="*/ 928 w 931"/>
                      <a:gd name="T45" fmla="*/ 160 h 338"/>
                      <a:gd name="T46" fmla="*/ 931 w 931"/>
                      <a:gd name="T47" fmla="*/ 182 h 338"/>
                      <a:gd name="T48" fmla="*/ 924 w 931"/>
                      <a:gd name="T49" fmla="*/ 199 h 338"/>
                      <a:gd name="T50" fmla="*/ 907 w 931"/>
                      <a:gd name="T51" fmla="*/ 218 h 338"/>
                      <a:gd name="T52" fmla="*/ 896 w 931"/>
                      <a:gd name="T53" fmla="*/ 232 h 338"/>
                      <a:gd name="T54" fmla="*/ 905 w 931"/>
                      <a:gd name="T55" fmla="*/ 251 h 338"/>
                      <a:gd name="T56" fmla="*/ 902 w 931"/>
                      <a:gd name="T57" fmla="*/ 272 h 338"/>
                      <a:gd name="T58" fmla="*/ 892 w 931"/>
                      <a:gd name="T59" fmla="*/ 287 h 338"/>
                      <a:gd name="T60" fmla="*/ 883 w 931"/>
                      <a:gd name="T61" fmla="*/ 301 h 338"/>
                      <a:gd name="T62" fmla="*/ 877 w 931"/>
                      <a:gd name="T63" fmla="*/ 325 h 338"/>
                      <a:gd name="T64" fmla="*/ 867 w 931"/>
                      <a:gd name="T65" fmla="*/ 335 h 338"/>
                      <a:gd name="T66" fmla="*/ 840 w 931"/>
                      <a:gd name="T67" fmla="*/ 338 h 338"/>
                      <a:gd name="T68" fmla="*/ 800 w 931"/>
                      <a:gd name="T69" fmla="*/ 337 h 338"/>
                      <a:gd name="T70" fmla="*/ 764 w 931"/>
                      <a:gd name="T71" fmla="*/ 329 h 338"/>
                      <a:gd name="T72" fmla="*/ 722 w 931"/>
                      <a:gd name="T73" fmla="*/ 317 h 338"/>
                      <a:gd name="T74" fmla="*/ 694 w 931"/>
                      <a:gd name="T75" fmla="*/ 303 h 338"/>
                      <a:gd name="T76" fmla="*/ 675 w 931"/>
                      <a:gd name="T77" fmla="*/ 291 h 338"/>
                      <a:gd name="T78" fmla="*/ 607 w 931"/>
                      <a:gd name="T79" fmla="*/ 300 h 338"/>
                      <a:gd name="T80" fmla="*/ 516 w 931"/>
                      <a:gd name="T81" fmla="*/ 312 h 338"/>
                      <a:gd name="T82" fmla="*/ 448 w 931"/>
                      <a:gd name="T83" fmla="*/ 317 h 338"/>
                      <a:gd name="T84" fmla="*/ 379 w 931"/>
                      <a:gd name="T85" fmla="*/ 317 h 338"/>
                      <a:gd name="T86" fmla="*/ 289 w 931"/>
                      <a:gd name="T87" fmla="*/ 315 h 338"/>
                      <a:gd name="T88" fmla="*/ 235 w 931"/>
                      <a:gd name="T89" fmla="*/ 306 h 338"/>
                      <a:gd name="T90" fmla="*/ 141 w 931"/>
                      <a:gd name="T91" fmla="*/ 270 h 338"/>
                      <a:gd name="T92" fmla="*/ 82 w 931"/>
                      <a:gd name="T93" fmla="*/ 238 h 338"/>
                      <a:gd name="T94" fmla="*/ 47 w 931"/>
                      <a:gd name="T95" fmla="*/ 189 h 338"/>
                      <a:gd name="T96" fmla="*/ 23 w 931"/>
                      <a:gd name="T97" fmla="*/ 169 h 338"/>
                      <a:gd name="T98" fmla="*/ 0 w 931"/>
                      <a:gd name="T99" fmla="*/ 119 h 338"/>
                      <a:gd name="T100" fmla="*/ 42 w 931"/>
                      <a:gd name="T101" fmla="*/ 90 h 338"/>
                      <a:gd name="T102" fmla="*/ 99 w 931"/>
                      <a:gd name="T103" fmla="*/ 80 h 338"/>
                      <a:gd name="T104" fmla="*/ 163 w 931"/>
                      <a:gd name="T105" fmla="*/ 24 h 338"/>
                      <a:gd name="T106" fmla="*/ 200 w 931"/>
                      <a:gd name="T107" fmla="*/ 14 h 338"/>
                      <a:gd name="T108" fmla="*/ 224 w 931"/>
                      <a:gd name="T109" fmla="*/ 0 h 338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0" t="0" r="r" b="b"/>
                    <a:pathLst>
                      <a:path w="931" h="338">
                        <a:moveTo>
                          <a:pt x="224" y="0"/>
                        </a:moveTo>
                        <a:lnTo>
                          <a:pt x="239" y="36"/>
                        </a:lnTo>
                        <a:lnTo>
                          <a:pt x="274" y="82"/>
                        </a:lnTo>
                        <a:lnTo>
                          <a:pt x="333" y="115"/>
                        </a:lnTo>
                        <a:lnTo>
                          <a:pt x="415" y="138"/>
                        </a:lnTo>
                        <a:lnTo>
                          <a:pt x="510" y="159"/>
                        </a:lnTo>
                        <a:lnTo>
                          <a:pt x="587" y="162"/>
                        </a:lnTo>
                        <a:lnTo>
                          <a:pt x="666" y="159"/>
                        </a:lnTo>
                        <a:lnTo>
                          <a:pt x="681" y="150"/>
                        </a:lnTo>
                        <a:lnTo>
                          <a:pt x="703" y="124"/>
                        </a:lnTo>
                        <a:lnTo>
                          <a:pt x="722" y="104"/>
                        </a:lnTo>
                        <a:lnTo>
                          <a:pt x="748" y="87"/>
                        </a:lnTo>
                        <a:lnTo>
                          <a:pt x="756" y="67"/>
                        </a:lnTo>
                        <a:lnTo>
                          <a:pt x="769" y="50"/>
                        </a:lnTo>
                        <a:lnTo>
                          <a:pt x="787" y="41"/>
                        </a:lnTo>
                        <a:lnTo>
                          <a:pt x="809" y="33"/>
                        </a:lnTo>
                        <a:lnTo>
                          <a:pt x="842" y="30"/>
                        </a:lnTo>
                        <a:lnTo>
                          <a:pt x="876" y="38"/>
                        </a:lnTo>
                        <a:lnTo>
                          <a:pt x="906" y="52"/>
                        </a:lnTo>
                        <a:lnTo>
                          <a:pt x="922" y="70"/>
                        </a:lnTo>
                        <a:lnTo>
                          <a:pt x="929" y="94"/>
                        </a:lnTo>
                        <a:lnTo>
                          <a:pt x="917" y="142"/>
                        </a:lnTo>
                        <a:lnTo>
                          <a:pt x="928" y="160"/>
                        </a:lnTo>
                        <a:lnTo>
                          <a:pt x="931" y="182"/>
                        </a:lnTo>
                        <a:lnTo>
                          <a:pt x="924" y="199"/>
                        </a:lnTo>
                        <a:lnTo>
                          <a:pt x="907" y="218"/>
                        </a:lnTo>
                        <a:lnTo>
                          <a:pt x="896" y="232"/>
                        </a:lnTo>
                        <a:lnTo>
                          <a:pt x="905" y="251"/>
                        </a:lnTo>
                        <a:lnTo>
                          <a:pt x="902" y="272"/>
                        </a:lnTo>
                        <a:lnTo>
                          <a:pt x="892" y="287"/>
                        </a:lnTo>
                        <a:lnTo>
                          <a:pt x="883" y="301"/>
                        </a:lnTo>
                        <a:lnTo>
                          <a:pt x="877" y="325"/>
                        </a:lnTo>
                        <a:lnTo>
                          <a:pt x="867" y="335"/>
                        </a:lnTo>
                        <a:lnTo>
                          <a:pt x="840" y="338"/>
                        </a:lnTo>
                        <a:lnTo>
                          <a:pt x="800" y="337"/>
                        </a:lnTo>
                        <a:lnTo>
                          <a:pt x="764" y="329"/>
                        </a:lnTo>
                        <a:lnTo>
                          <a:pt x="722" y="317"/>
                        </a:lnTo>
                        <a:lnTo>
                          <a:pt x="694" y="303"/>
                        </a:lnTo>
                        <a:lnTo>
                          <a:pt x="675" y="291"/>
                        </a:lnTo>
                        <a:lnTo>
                          <a:pt x="607" y="300"/>
                        </a:lnTo>
                        <a:lnTo>
                          <a:pt x="516" y="312"/>
                        </a:lnTo>
                        <a:lnTo>
                          <a:pt x="448" y="317"/>
                        </a:lnTo>
                        <a:lnTo>
                          <a:pt x="379" y="317"/>
                        </a:lnTo>
                        <a:lnTo>
                          <a:pt x="289" y="315"/>
                        </a:lnTo>
                        <a:lnTo>
                          <a:pt x="235" y="306"/>
                        </a:lnTo>
                        <a:lnTo>
                          <a:pt x="141" y="270"/>
                        </a:lnTo>
                        <a:lnTo>
                          <a:pt x="82" y="238"/>
                        </a:lnTo>
                        <a:lnTo>
                          <a:pt x="47" y="189"/>
                        </a:lnTo>
                        <a:lnTo>
                          <a:pt x="23" y="169"/>
                        </a:lnTo>
                        <a:lnTo>
                          <a:pt x="0" y="119"/>
                        </a:lnTo>
                        <a:lnTo>
                          <a:pt x="42" y="90"/>
                        </a:lnTo>
                        <a:lnTo>
                          <a:pt x="99" y="80"/>
                        </a:lnTo>
                        <a:lnTo>
                          <a:pt x="163" y="24"/>
                        </a:lnTo>
                        <a:lnTo>
                          <a:pt x="200" y="14"/>
                        </a:lnTo>
                        <a:lnTo>
                          <a:pt x="224" y="0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6" name="Freeform 58"/>
                  <p:cNvSpPr>
                    <a:spLocks/>
                  </p:cNvSpPr>
                  <p:nvPr/>
                </p:nvSpPr>
                <p:spPr bwMode="auto">
                  <a:xfrm>
                    <a:off x="1695" y="3296"/>
                    <a:ext cx="21" cy="78"/>
                  </a:xfrm>
                  <a:custGeom>
                    <a:avLst/>
                    <a:gdLst>
                      <a:gd name="T0" fmla="*/ 21 w 21"/>
                      <a:gd name="T1" fmla="*/ 0 h 78"/>
                      <a:gd name="T2" fmla="*/ 11 w 21"/>
                      <a:gd name="T3" fmla="*/ 3 h 78"/>
                      <a:gd name="T4" fmla="*/ 4 w 21"/>
                      <a:gd name="T5" fmla="*/ 14 h 78"/>
                      <a:gd name="T6" fmla="*/ 0 w 21"/>
                      <a:gd name="T7" fmla="*/ 25 h 78"/>
                      <a:gd name="T8" fmla="*/ 0 w 21"/>
                      <a:gd name="T9" fmla="*/ 35 h 78"/>
                      <a:gd name="T10" fmla="*/ 5 w 21"/>
                      <a:gd name="T11" fmla="*/ 57 h 78"/>
                      <a:gd name="T12" fmla="*/ 4 w 21"/>
                      <a:gd name="T13" fmla="*/ 78 h 7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21" h="78">
                        <a:moveTo>
                          <a:pt x="21" y="0"/>
                        </a:moveTo>
                        <a:lnTo>
                          <a:pt x="11" y="3"/>
                        </a:lnTo>
                        <a:lnTo>
                          <a:pt x="4" y="14"/>
                        </a:lnTo>
                        <a:lnTo>
                          <a:pt x="0" y="25"/>
                        </a:lnTo>
                        <a:lnTo>
                          <a:pt x="0" y="35"/>
                        </a:lnTo>
                        <a:lnTo>
                          <a:pt x="5" y="57"/>
                        </a:lnTo>
                        <a:lnTo>
                          <a:pt x="4" y="78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7" name="Freeform 59"/>
                  <p:cNvSpPr>
                    <a:spLocks/>
                  </p:cNvSpPr>
                  <p:nvPr/>
                </p:nvSpPr>
                <p:spPr bwMode="auto">
                  <a:xfrm>
                    <a:off x="1793" y="3396"/>
                    <a:ext cx="38" cy="11"/>
                  </a:xfrm>
                  <a:custGeom>
                    <a:avLst/>
                    <a:gdLst>
                      <a:gd name="T0" fmla="*/ 38 w 38"/>
                      <a:gd name="T1" fmla="*/ 5 h 11"/>
                      <a:gd name="T2" fmla="*/ 25 w 38"/>
                      <a:gd name="T3" fmla="*/ 11 h 11"/>
                      <a:gd name="T4" fmla="*/ 9 w 38"/>
                      <a:gd name="T5" fmla="*/ 8 h 11"/>
                      <a:gd name="T6" fmla="*/ 0 w 38"/>
                      <a:gd name="T7" fmla="*/ 0 h 11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38" h="11">
                        <a:moveTo>
                          <a:pt x="38" y="5"/>
                        </a:moveTo>
                        <a:lnTo>
                          <a:pt x="25" y="11"/>
                        </a:lnTo>
                        <a:lnTo>
                          <a:pt x="9" y="8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8" name="Freeform 60"/>
                  <p:cNvSpPr>
                    <a:spLocks/>
                  </p:cNvSpPr>
                  <p:nvPr/>
                </p:nvSpPr>
                <p:spPr bwMode="auto">
                  <a:xfrm>
                    <a:off x="1773" y="3485"/>
                    <a:ext cx="42" cy="13"/>
                  </a:xfrm>
                  <a:custGeom>
                    <a:avLst/>
                    <a:gdLst>
                      <a:gd name="T0" fmla="*/ 42 w 42"/>
                      <a:gd name="T1" fmla="*/ 0 h 13"/>
                      <a:gd name="T2" fmla="*/ 37 w 42"/>
                      <a:gd name="T3" fmla="*/ 10 h 13"/>
                      <a:gd name="T4" fmla="*/ 24 w 42"/>
                      <a:gd name="T5" fmla="*/ 13 h 13"/>
                      <a:gd name="T6" fmla="*/ 12 w 42"/>
                      <a:gd name="T7" fmla="*/ 9 h 13"/>
                      <a:gd name="T8" fmla="*/ 0 w 42"/>
                      <a:gd name="T9" fmla="*/ 2 h 1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42" h="13">
                        <a:moveTo>
                          <a:pt x="42" y="0"/>
                        </a:moveTo>
                        <a:lnTo>
                          <a:pt x="37" y="10"/>
                        </a:lnTo>
                        <a:lnTo>
                          <a:pt x="24" y="13"/>
                        </a:lnTo>
                        <a:lnTo>
                          <a:pt x="12" y="9"/>
                        </a:lnTo>
                        <a:lnTo>
                          <a:pt x="0" y="2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9" name="Freeform 61"/>
                  <p:cNvSpPr>
                    <a:spLocks/>
                  </p:cNvSpPr>
                  <p:nvPr/>
                </p:nvSpPr>
                <p:spPr bwMode="auto">
                  <a:xfrm>
                    <a:off x="1529" y="3421"/>
                    <a:ext cx="53" cy="101"/>
                  </a:xfrm>
                  <a:custGeom>
                    <a:avLst/>
                    <a:gdLst>
                      <a:gd name="T0" fmla="*/ 0 w 53"/>
                      <a:gd name="T1" fmla="*/ 0 h 101"/>
                      <a:gd name="T2" fmla="*/ 17 w 53"/>
                      <a:gd name="T3" fmla="*/ 14 h 101"/>
                      <a:gd name="T4" fmla="*/ 36 w 53"/>
                      <a:gd name="T5" fmla="*/ 36 h 101"/>
                      <a:gd name="T6" fmla="*/ 45 w 53"/>
                      <a:gd name="T7" fmla="*/ 62 h 101"/>
                      <a:gd name="T8" fmla="*/ 53 w 53"/>
                      <a:gd name="T9" fmla="*/ 78 h 101"/>
                      <a:gd name="T10" fmla="*/ 45 w 53"/>
                      <a:gd name="T11" fmla="*/ 101 h 101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53" h="101">
                        <a:moveTo>
                          <a:pt x="0" y="0"/>
                        </a:moveTo>
                        <a:lnTo>
                          <a:pt x="17" y="14"/>
                        </a:lnTo>
                        <a:lnTo>
                          <a:pt x="36" y="36"/>
                        </a:lnTo>
                        <a:lnTo>
                          <a:pt x="45" y="62"/>
                        </a:lnTo>
                        <a:lnTo>
                          <a:pt x="53" y="78"/>
                        </a:lnTo>
                        <a:lnTo>
                          <a:pt x="45" y="101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0" name="Freeform 62"/>
                  <p:cNvSpPr>
                    <a:spLocks/>
                  </p:cNvSpPr>
                  <p:nvPr/>
                </p:nvSpPr>
                <p:spPr bwMode="auto">
                  <a:xfrm>
                    <a:off x="1700" y="3360"/>
                    <a:ext cx="54" cy="27"/>
                  </a:xfrm>
                  <a:custGeom>
                    <a:avLst/>
                    <a:gdLst>
                      <a:gd name="T0" fmla="*/ 0 w 54"/>
                      <a:gd name="T1" fmla="*/ 27 h 27"/>
                      <a:gd name="T2" fmla="*/ 10 w 54"/>
                      <a:gd name="T3" fmla="*/ 14 h 27"/>
                      <a:gd name="T4" fmla="*/ 22 w 54"/>
                      <a:gd name="T5" fmla="*/ 5 h 27"/>
                      <a:gd name="T6" fmla="*/ 35 w 54"/>
                      <a:gd name="T7" fmla="*/ 0 h 27"/>
                      <a:gd name="T8" fmla="*/ 54 w 54"/>
                      <a:gd name="T9" fmla="*/ 2 h 2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54" h="27">
                        <a:moveTo>
                          <a:pt x="0" y="27"/>
                        </a:moveTo>
                        <a:lnTo>
                          <a:pt x="10" y="14"/>
                        </a:lnTo>
                        <a:lnTo>
                          <a:pt x="22" y="5"/>
                        </a:lnTo>
                        <a:lnTo>
                          <a:pt x="35" y="0"/>
                        </a:lnTo>
                        <a:lnTo>
                          <a:pt x="54" y="2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1" name="Freeform 63"/>
                  <p:cNvSpPr>
                    <a:spLocks/>
                  </p:cNvSpPr>
                  <p:nvPr/>
                </p:nvSpPr>
                <p:spPr bwMode="auto">
                  <a:xfrm>
                    <a:off x="1742" y="3331"/>
                    <a:ext cx="35" cy="29"/>
                  </a:xfrm>
                  <a:custGeom>
                    <a:avLst/>
                    <a:gdLst>
                      <a:gd name="T0" fmla="*/ 35 w 35"/>
                      <a:gd name="T1" fmla="*/ 0 h 29"/>
                      <a:gd name="T2" fmla="*/ 24 w 35"/>
                      <a:gd name="T3" fmla="*/ 0 h 29"/>
                      <a:gd name="T4" fmla="*/ 15 w 35"/>
                      <a:gd name="T5" fmla="*/ 5 h 29"/>
                      <a:gd name="T6" fmla="*/ 8 w 35"/>
                      <a:gd name="T7" fmla="*/ 10 h 29"/>
                      <a:gd name="T8" fmla="*/ 2 w 35"/>
                      <a:gd name="T9" fmla="*/ 19 h 29"/>
                      <a:gd name="T10" fmla="*/ 0 w 35"/>
                      <a:gd name="T11" fmla="*/ 29 h 29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35" h="29">
                        <a:moveTo>
                          <a:pt x="35" y="0"/>
                        </a:moveTo>
                        <a:lnTo>
                          <a:pt x="24" y="0"/>
                        </a:lnTo>
                        <a:lnTo>
                          <a:pt x="15" y="5"/>
                        </a:lnTo>
                        <a:lnTo>
                          <a:pt x="8" y="10"/>
                        </a:lnTo>
                        <a:lnTo>
                          <a:pt x="2" y="19"/>
                        </a:lnTo>
                        <a:lnTo>
                          <a:pt x="0" y="29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2" name="Freeform 64"/>
                  <p:cNvSpPr>
                    <a:spLocks/>
                  </p:cNvSpPr>
                  <p:nvPr/>
                </p:nvSpPr>
                <p:spPr bwMode="auto">
                  <a:xfrm>
                    <a:off x="1737" y="3291"/>
                    <a:ext cx="14" cy="41"/>
                  </a:xfrm>
                  <a:custGeom>
                    <a:avLst/>
                    <a:gdLst>
                      <a:gd name="T0" fmla="*/ 14 w 14"/>
                      <a:gd name="T1" fmla="*/ 0 h 41"/>
                      <a:gd name="T2" fmla="*/ 8 w 14"/>
                      <a:gd name="T3" fmla="*/ 5 h 41"/>
                      <a:gd name="T4" fmla="*/ 3 w 14"/>
                      <a:gd name="T5" fmla="*/ 17 h 41"/>
                      <a:gd name="T6" fmla="*/ 0 w 14"/>
                      <a:gd name="T7" fmla="*/ 29 h 41"/>
                      <a:gd name="T8" fmla="*/ 0 w 14"/>
                      <a:gd name="T9" fmla="*/ 41 h 4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4" h="41">
                        <a:moveTo>
                          <a:pt x="14" y="0"/>
                        </a:moveTo>
                        <a:lnTo>
                          <a:pt x="8" y="5"/>
                        </a:lnTo>
                        <a:lnTo>
                          <a:pt x="3" y="17"/>
                        </a:lnTo>
                        <a:lnTo>
                          <a:pt x="0" y="29"/>
                        </a:lnTo>
                        <a:lnTo>
                          <a:pt x="0" y="41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43" name="Freeform 65"/>
                  <p:cNvSpPr>
                    <a:spLocks/>
                  </p:cNvSpPr>
                  <p:nvPr/>
                </p:nvSpPr>
                <p:spPr bwMode="auto">
                  <a:xfrm>
                    <a:off x="1713" y="3309"/>
                    <a:ext cx="24" cy="23"/>
                  </a:xfrm>
                  <a:custGeom>
                    <a:avLst/>
                    <a:gdLst>
                      <a:gd name="T0" fmla="*/ 0 w 24"/>
                      <a:gd name="T1" fmla="*/ 0 h 23"/>
                      <a:gd name="T2" fmla="*/ 11 w 24"/>
                      <a:gd name="T3" fmla="*/ 5 h 23"/>
                      <a:gd name="T4" fmla="*/ 18 w 24"/>
                      <a:gd name="T5" fmla="*/ 13 h 23"/>
                      <a:gd name="T6" fmla="*/ 24 w 24"/>
                      <a:gd name="T7" fmla="*/ 23 h 23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24" h="23">
                        <a:moveTo>
                          <a:pt x="0" y="0"/>
                        </a:moveTo>
                        <a:lnTo>
                          <a:pt x="11" y="5"/>
                        </a:lnTo>
                        <a:lnTo>
                          <a:pt x="18" y="13"/>
                        </a:lnTo>
                        <a:lnTo>
                          <a:pt x="24" y="23"/>
                        </a:lnTo>
                      </a:path>
                    </a:pathLst>
                  </a:custGeom>
                  <a:noFill/>
                  <a:ln w="1111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2" name="Freeform 66"/>
                <p:cNvSpPr>
                  <a:spLocks/>
                </p:cNvSpPr>
                <p:nvPr/>
              </p:nvSpPr>
              <p:spPr bwMode="auto">
                <a:xfrm>
                  <a:off x="826" y="3134"/>
                  <a:ext cx="307" cy="247"/>
                </a:xfrm>
                <a:custGeom>
                  <a:avLst/>
                  <a:gdLst>
                    <a:gd name="T0" fmla="*/ 0 w 307"/>
                    <a:gd name="T1" fmla="*/ 129 h 247"/>
                    <a:gd name="T2" fmla="*/ 3 w 307"/>
                    <a:gd name="T3" fmla="*/ 157 h 247"/>
                    <a:gd name="T4" fmla="*/ 17 w 307"/>
                    <a:gd name="T5" fmla="*/ 176 h 247"/>
                    <a:gd name="T6" fmla="*/ 18 w 307"/>
                    <a:gd name="T7" fmla="*/ 180 h 247"/>
                    <a:gd name="T8" fmla="*/ 35 w 307"/>
                    <a:gd name="T9" fmla="*/ 205 h 247"/>
                    <a:gd name="T10" fmla="*/ 33 w 307"/>
                    <a:gd name="T11" fmla="*/ 209 h 247"/>
                    <a:gd name="T12" fmla="*/ 51 w 307"/>
                    <a:gd name="T13" fmla="*/ 229 h 247"/>
                    <a:gd name="T14" fmla="*/ 78 w 307"/>
                    <a:gd name="T15" fmla="*/ 247 h 247"/>
                    <a:gd name="T16" fmla="*/ 92 w 307"/>
                    <a:gd name="T17" fmla="*/ 229 h 247"/>
                    <a:gd name="T18" fmla="*/ 111 w 307"/>
                    <a:gd name="T19" fmla="*/ 213 h 247"/>
                    <a:gd name="T20" fmla="*/ 130 w 307"/>
                    <a:gd name="T21" fmla="*/ 199 h 247"/>
                    <a:gd name="T22" fmla="*/ 151 w 307"/>
                    <a:gd name="T23" fmla="*/ 197 h 247"/>
                    <a:gd name="T24" fmla="*/ 181 w 307"/>
                    <a:gd name="T25" fmla="*/ 196 h 247"/>
                    <a:gd name="T26" fmla="*/ 197 w 307"/>
                    <a:gd name="T27" fmla="*/ 175 h 247"/>
                    <a:gd name="T28" fmla="*/ 212 w 307"/>
                    <a:gd name="T29" fmla="*/ 157 h 247"/>
                    <a:gd name="T30" fmla="*/ 231 w 307"/>
                    <a:gd name="T31" fmla="*/ 146 h 247"/>
                    <a:gd name="T32" fmla="*/ 251 w 307"/>
                    <a:gd name="T33" fmla="*/ 138 h 247"/>
                    <a:gd name="T34" fmla="*/ 282 w 307"/>
                    <a:gd name="T35" fmla="*/ 132 h 247"/>
                    <a:gd name="T36" fmla="*/ 302 w 307"/>
                    <a:gd name="T37" fmla="*/ 120 h 247"/>
                    <a:gd name="T38" fmla="*/ 307 w 307"/>
                    <a:gd name="T39" fmla="*/ 108 h 247"/>
                    <a:gd name="T40" fmla="*/ 301 w 307"/>
                    <a:gd name="T41" fmla="*/ 78 h 247"/>
                    <a:gd name="T42" fmla="*/ 298 w 307"/>
                    <a:gd name="T43" fmla="*/ 79 h 247"/>
                    <a:gd name="T44" fmla="*/ 284 w 307"/>
                    <a:gd name="T45" fmla="*/ 53 h 247"/>
                    <a:gd name="T46" fmla="*/ 278 w 307"/>
                    <a:gd name="T47" fmla="*/ 40 h 247"/>
                    <a:gd name="T48" fmla="*/ 278 w 307"/>
                    <a:gd name="T49" fmla="*/ 38 h 247"/>
                    <a:gd name="T50" fmla="*/ 266 w 307"/>
                    <a:gd name="T51" fmla="*/ 21 h 247"/>
                    <a:gd name="T52" fmla="*/ 243 w 307"/>
                    <a:gd name="T53" fmla="*/ 0 h 247"/>
                    <a:gd name="T54" fmla="*/ 203 w 307"/>
                    <a:gd name="T55" fmla="*/ 17 h 247"/>
                    <a:gd name="T56" fmla="*/ 179 w 307"/>
                    <a:gd name="T57" fmla="*/ 50 h 247"/>
                    <a:gd name="T58" fmla="*/ 148 w 307"/>
                    <a:gd name="T59" fmla="*/ 64 h 247"/>
                    <a:gd name="T60" fmla="*/ 101 w 307"/>
                    <a:gd name="T61" fmla="*/ 82 h 247"/>
                    <a:gd name="T62" fmla="*/ 87 w 307"/>
                    <a:gd name="T63" fmla="*/ 106 h 247"/>
                    <a:gd name="T64" fmla="*/ 66 w 307"/>
                    <a:gd name="T65" fmla="*/ 108 h 247"/>
                    <a:gd name="T66" fmla="*/ 37 w 307"/>
                    <a:gd name="T67" fmla="*/ 120 h 247"/>
                    <a:gd name="T68" fmla="*/ 0 w 307"/>
                    <a:gd name="T69" fmla="*/ 129 h 24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0" t="0" r="r" b="b"/>
                  <a:pathLst>
                    <a:path w="307" h="247">
                      <a:moveTo>
                        <a:pt x="0" y="129"/>
                      </a:moveTo>
                      <a:lnTo>
                        <a:pt x="3" y="157"/>
                      </a:lnTo>
                      <a:lnTo>
                        <a:pt x="17" y="176"/>
                      </a:lnTo>
                      <a:lnTo>
                        <a:pt x="18" y="180"/>
                      </a:lnTo>
                      <a:lnTo>
                        <a:pt x="35" y="205"/>
                      </a:lnTo>
                      <a:lnTo>
                        <a:pt x="33" y="209"/>
                      </a:lnTo>
                      <a:lnTo>
                        <a:pt x="51" y="229"/>
                      </a:lnTo>
                      <a:lnTo>
                        <a:pt x="78" y="247"/>
                      </a:lnTo>
                      <a:lnTo>
                        <a:pt x="92" y="229"/>
                      </a:lnTo>
                      <a:lnTo>
                        <a:pt x="111" y="213"/>
                      </a:lnTo>
                      <a:lnTo>
                        <a:pt x="130" y="199"/>
                      </a:lnTo>
                      <a:lnTo>
                        <a:pt x="151" y="197"/>
                      </a:lnTo>
                      <a:lnTo>
                        <a:pt x="181" y="196"/>
                      </a:lnTo>
                      <a:lnTo>
                        <a:pt x="197" y="175"/>
                      </a:lnTo>
                      <a:lnTo>
                        <a:pt x="212" y="157"/>
                      </a:lnTo>
                      <a:lnTo>
                        <a:pt x="231" y="146"/>
                      </a:lnTo>
                      <a:lnTo>
                        <a:pt x="251" y="138"/>
                      </a:lnTo>
                      <a:lnTo>
                        <a:pt x="282" y="132"/>
                      </a:lnTo>
                      <a:lnTo>
                        <a:pt x="302" y="120"/>
                      </a:lnTo>
                      <a:lnTo>
                        <a:pt x="307" y="108"/>
                      </a:lnTo>
                      <a:lnTo>
                        <a:pt x="301" y="78"/>
                      </a:lnTo>
                      <a:lnTo>
                        <a:pt x="298" y="79"/>
                      </a:lnTo>
                      <a:lnTo>
                        <a:pt x="284" y="53"/>
                      </a:lnTo>
                      <a:lnTo>
                        <a:pt x="278" y="40"/>
                      </a:lnTo>
                      <a:lnTo>
                        <a:pt x="278" y="38"/>
                      </a:lnTo>
                      <a:lnTo>
                        <a:pt x="266" y="21"/>
                      </a:lnTo>
                      <a:lnTo>
                        <a:pt x="243" y="0"/>
                      </a:lnTo>
                      <a:lnTo>
                        <a:pt x="203" y="17"/>
                      </a:lnTo>
                      <a:lnTo>
                        <a:pt x="179" y="50"/>
                      </a:lnTo>
                      <a:lnTo>
                        <a:pt x="148" y="64"/>
                      </a:lnTo>
                      <a:lnTo>
                        <a:pt x="101" y="82"/>
                      </a:lnTo>
                      <a:lnTo>
                        <a:pt x="87" y="106"/>
                      </a:lnTo>
                      <a:lnTo>
                        <a:pt x="66" y="108"/>
                      </a:lnTo>
                      <a:lnTo>
                        <a:pt x="37" y="120"/>
                      </a:lnTo>
                      <a:lnTo>
                        <a:pt x="0" y="129"/>
                      </a:lnTo>
                      <a:close/>
                    </a:path>
                  </a:pathLst>
                </a:custGeom>
                <a:solidFill>
                  <a:srgbClr val="E040A0"/>
                </a:solidFill>
                <a:ln w="1111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3" name="Freeform 67"/>
                <p:cNvSpPr>
                  <a:spLocks/>
                </p:cNvSpPr>
                <p:nvPr/>
              </p:nvSpPr>
              <p:spPr bwMode="auto">
                <a:xfrm>
                  <a:off x="956" y="2691"/>
                  <a:ext cx="358" cy="291"/>
                </a:xfrm>
                <a:custGeom>
                  <a:avLst/>
                  <a:gdLst>
                    <a:gd name="T0" fmla="*/ 0 w 358"/>
                    <a:gd name="T1" fmla="*/ 0 h 291"/>
                    <a:gd name="T2" fmla="*/ 54 w 358"/>
                    <a:gd name="T3" fmla="*/ 30 h 291"/>
                    <a:gd name="T4" fmla="*/ 104 w 358"/>
                    <a:gd name="T5" fmla="*/ 60 h 291"/>
                    <a:gd name="T6" fmla="*/ 145 w 358"/>
                    <a:gd name="T7" fmla="*/ 79 h 291"/>
                    <a:gd name="T8" fmla="*/ 187 w 358"/>
                    <a:gd name="T9" fmla="*/ 101 h 291"/>
                    <a:gd name="T10" fmla="*/ 246 w 358"/>
                    <a:gd name="T11" fmla="*/ 131 h 291"/>
                    <a:gd name="T12" fmla="*/ 282 w 358"/>
                    <a:gd name="T13" fmla="*/ 188 h 291"/>
                    <a:gd name="T14" fmla="*/ 310 w 358"/>
                    <a:gd name="T15" fmla="*/ 288 h 291"/>
                    <a:gd name="T16" fmla="*/ 337 w 358"/>
                    <a:gd name="T17" fmla="*/ 206 h 291"/>
                    <a:gd name="T18" fmla="*/ 358 w 358"/>
                    <a:gd name="T19" fmla="*/ 152 h 291"/>
                    <a:gd name="T20" fmla="*/ 355 w 358"/>
                    <a:gd name="T21" fmla="*/ 110 h 291"/>
                    <a:gd name="T22" fmla="*/ 357 w 358"/>
                    <a:gd name="T23" fmla="*/ 152 h 291"/>
                    <a:gd name="T24" fmla="*/ 334 w 358"/>
                    <a:gd name="T25" fmla="*/ 205 h 291"/>
                    <a:gd name="T26" fmla="*/ 314 w 358"/>
                    <a:gd name="T27" fmla="*/ 291 h 291"/>
                    <a:gd name="T28" fmla="*/ 283 w 358"/>
                    <a:gd name="T29" fmla="*/ 186 h 291"/>
                    <a:gd name="T30" fmla="*/ 246 w 358"/>
                    <a:gd name="T31" fmla="*/ 132 h 291"/>
                    <a:gd name="T32" fmla="*/ 186 w 358"/>
                    <a:gd name="T33" fmla="*/ 101 h 291"/>
                    <a:gd name="T34" fmla="*/ 144 w 358"/>
                    <a:gd name="T35" fmla="*/ 81 h 291"/>
                    <a:gd name="T36" fmla="*/ 103 w 358"/>
                    <a:gd name="T37" fmla="*/ 60 h 291"/>
                    <a:gd name="T38" fmla="*/ 52 w 358"/>
                    <a:gd name="T39" fmla="*/ 30 h 291"/>
                    <a:gd name="T40" fmla="*/ 0 w 358"/>
                    <a:gd name="T41" fmla="*/ 0 h 291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358" h="291">
                      <a:moveTo>
                        <a:pt x="0" y="0"/>
                      </a:moveTo>
                      <a:lnTo>
                        <a:pt x="54" y="30"/>
                      </a:lnTo>
                      <a:lnTo>
                        <a:pt x="104" y="60"/>
                      </a:lnTo>
                      <a:lnTo>
                        <a:pt x="145" y="79"/>
                      </a:lnTo>
                      <a:lnTo>
                        <a:pt x="187" y="101"/>
                      </a:lnTo>
                      <a:lnTo>
                        <a:pt x="246" y="131"/>
                      </a:lnTo>
                      <a:lnTo>
                        <a:pt x="282" y="188"/>
                      </a:lnTo>
                      <a:lnTo>
                        <a:pt x="310" y="288"/>
                      </a:lnTo>
                      <a:lnTo>
                        <a:pt x="337" y="206"/>
                      </a:lnTo>
                      <a:lnTo>
                        <a:pt x="358" y="152"/>
                      </a:lnTo>
                      <a:lnTo>
                        <a:pt x="355" y="110"/>
                      </a:lnTo>
                      <a:lnTo>
                        <a:pt x="357" y="152"/>
                      </a:lnTo>
                      <a:lnTo>
                        <a:pt x="334" y="205"/>
                      </a:lnTo>
                      <a:lnTo>
                        <a:pt x="314" y="291"/>
                      </a:lnTo>
                      <a:lnTo>
                        <a:pt x="283" y="186"/>
                      </a:lnTo>
                      <a:lnTo>
                        <a:pt x="246" y="132"/>
                      </a:lnTo>
                      <a:lnTo>
                        <a:pt x="186" y="101"/>
                      </a:lnTo>
                      <a:lnTo>
                        <a:pt x="144" y="81"/>
                      </a:lnTo>
                      <a:lnTo>
                        <a:pt x="103" y="60"/>
                      </a:lnTo>
                      <a:lnTo>
                        <a:pt x="52" y="3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E040A0"/>
                </a:solidFill>
                <a:ln w="1111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" name="Freeform 68"/>
                <p:cNvSpPr>
                  <a:spLocks/>
                </p:cNvSpPr>
                <p:nvPr/>
              </p:nvSpPr>
              <p:spPr bwMode="auto">
                <a:xfrm>
                  <a:off x="995" y="2944"/>
                  <a:ext cx="139" cy="249"/>
                </a:xfrm>
                <a:custGeom>
                  <a:avLst/>
                  <a:gdLst>
                    <a:gd name="T0" fmla="*/ 65 w 139"/>
                    <a:gd name="T1" fmla="*/ 189 h 249"/>
                    <a:gd name="T2" fmla="*/ 25 w 139"/>
                    <a:gd name="T3" fmla="*/ 151 h 249"/>
                    <a:gd name="T4" fmla="*/ 12 w 139"/>
                    <a:gd name="T5" fmla="*/ 112 h 249"/>
                    <a:gd name="T6" fmla="*/ 7 w 139"/>
                    <a:gd name="T7" fmla="*/ 71 h 249"/>
                    <a:gd name="T8" fmla="*/ 1 w 139"/>
                    <a:gd name="T9" fmla="*/ 15 h 249"/>
                    <a:gd name="T10" fmla="*/ 14 w 139"/>
                    <a:gd name="T11" fmla="*/ 5 h 249"/>
                    <a:gd name="T12" fmla="*/ 25 w 139"/>
                    <a:gd name="T13" fmla="*/ 4 h 249"/>
                    <a:gd name="T14" fmla="*/ 33 w 139"/>
                    <a:gd name="T15" fmla="*/ 38 h 249"/>
                    <a:gd name="T16" fmla="*/ 51 w 139"/>
                    <a:gd name="T17" fmla="*/ 58 h 249"/>
                    <a:gd name="T18" fmla="*/ 58 w 139"/>
                    <a:gd name="T19" fmla="*/ 103 h 249"/>
                    <a:gd name="T20" fmla="*/ 70 w 139"/>
                    <a:gd name="T21" fmla="*/ 137 h 249"/>
                    <a:gd name="T22" fmla="*/ 98 w 139"/>
                    <a:gd name="T23" fmla="*/ 166 h 249"/>
                    <a:gd name="T24" fmla="*/ 119 w 139"/>
                    <a:gd name="T25" fmla="*/ 202 h 249"/>
                    <a:gd name="T26" fmla="*/ 139 w 139"/>
                    <a:gd name="T27" fmla="*/ 249 h 249"/>
                    <a:gd name="T28" fmla="*/ 116 w 139"/>
                    <a:gd name="T29" fmla="*/ 202 h 249"/>
                    <a:gd name="T30" fmla="*/ 95 w 139"/>
                    <a:gd name="T31" fmla="*/ 165 h 249"/>
                    <a:gd name="T32" fmla="*/ 68 w 139"/>
                    <a:gd name="T33" fmla="*/ 136 h 249"/>
                    <a:gd name="T34" fmla="*/ 57 w 139"/>
                    <a:gd name="T35" fmla="*/ 103 h 249"/>
                    <a:gd name="T36" fmla="*/ 54 w 139"/>
                    <a:gd name="T37" fmla="*/ 59 h 249"/>
                    <a:gd name="T38" fmla="*/ 33 w 139"/>
                    <a:gd name="T39" fmla="*/ 42 h 249"/>
                    <a:gd name="T40" fmla="*/ 29 w 139"/>
                    <a:gd name="T41" fmla="*/ 0 h 249"/>
                    <a:gd name="T42" fmla="*/ 16 w 139"/>
                    <a:gd name="T43" fmla="*/ 4 h 249"/>
                    <a:gd name="T44" fmla="*/ 0 w 139"/>
                    <a:gd name="T45" fmla="*/ 15 h 249"/>
                    <a:gd name="T46" fmla="*/ 2 w 139"/>
                    <a:gd name="T47" fmla="*/ 38 h 249"/>
                    <a:gd name="T48" fmla="*/ 7 w 139"/>
                    <a:gd name="T49" fmla="*/ 73 h 249"/>
                    <a:gd name="T50" fmla="*/ 12 w 139"/>
                    <a:gd name="T51" fmla="*/ 106 h 249"/>
                    <a:gd name="T52" fmla="*/ 25 w 139"/>
                    <a:gd name="T53" fmla="*/ 149 h 249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139" h="249">
                      <a:moveTo>
                        <a:pt x="65" y="189"/>
                      </a:moveTo>
                      <a:lnTo>
                        <a:pt x="25" y="151"/>
                      </a:lnTo>
                      <a:lnTo>
                        <a:pt x="12" y="112"/>
                      </a:lnTo>
                      <a:lnTo>
                        <a:pt x="7" y="71"/>
                      </a:lnTo>
                      <a:lnTo>
                        <a:pt x="1" y="15"/>
                      </a:lnTo>
                      <a:lnTo>
                        <a:pt x="14" y="5"/>
                      </a:lnTo>
                      <a:lnTo>
                        <a:pt x="25" y="4"/>
                      </a:lnTo>
                      <a:lnTo>
                        <a:pt x="33" y="38"/>
                      </a:lnTo>
                      <a:lnTo>
                        <a:pt x="51" y="58"/>
                      </a:lnTo>
                      <a:lnTo>
                        <a:pt x="58" y="103"/>
                      </a:lnTo>
                      <a:lnTo>
                        <a:pt x="70" y="137"/>
                      </a:lnTo>
                      <a:lnTo>
                        <a:pt x="98" y="166"/>
                      </a:lnTo>
                      <a:lnTo>
                        <a:pt x="119" y="202"/>
                      </a:lnTo>
                      <a:lnTo>
                        <a:pt x="139" y="249"/>
                      </a:lnTo>
                      <a:lnTo>
                        <a:pt x="116" y="202"/>
                      </a:lnTo>
                      <a:lnTo>
                        <a:pt x="95" y="165"/>
                      </a:lnTo>
                      <a:lnTo>
                        <a:pt x="68" y="136"/>
                      </a:lnTo>
                      <a:lnTo>
                        <a:pt x="57" y="103"/>
                      </a:lnTo>
                      <a:lnTo>
                        <a:pt x="54" y="59"/>
                      </a:lnTo>
                      <a:lnTo>
                        <a:pt x="33" y="42"/>
                      </a:lnTo>
                      <a:lnTo>
                        <a:pt x="29" y="0"/>
                      </a:lnTo>
                      <a:lnTo>
                        <a:pt x="16" y="4"/>
                      </a:lnTo>
                      <a:lnTo>
                        <a:pt x="0" y="15"/>
                      </a:lnTo>
                      <a:lnTo>
                        <a:pt x="2" y="38"/>
                      </a:lnTo>
                      <a:lnTo>
                        <a:pt x="7" y="73"/>
                      </a:lnTo>
                      <a:lnTo>
                        <a:pt x="12" y="106"/>
                      </a:lnTo>
                      <a:lnTo>
                        <a:pt x="25" y="149"/>
                      </a:lnTo>
                    </a:path>
                  </a:pathLst>
                </a:custGeom>
                <a:noFill/>
                <a:ln w="1111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85" name="Rectangle 69"/>
          <p:cNvSpPr>
            <a:spLocks noChangeArrowheads="1"/>
          </p:cNvSpPr>
          <p:nvPr/>
        </p:nvSpPr>
        <p:spPr bwMode="auto">
          <a:xfrm>
            <a:off x="2657475" y="2415306"/>
            <a:ext cx="12731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ts val="1200"/>
              </a:spcBef>
              <a:spcAft>
                <a:spcPts val="300"/>
              </a:spcAft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ts val="1200"/>
              </a:spcBef>
              <a:spcAft>
                <a:spcPts val="300"/>
              </a:spcAft>
              <a:buChar char="–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ts val="1200"/>
              </a:spcBef>
              <a:spcAft>
                <a:spcPts val="300"/>
              </a:spcAft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ts val="1200"/>
              </a:spcBef>
              <a:spcAft>
                <a:spcPts val="300"/>
              </a:spcAft>
              <a:buChar char="–"/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ts val="1200"/>
              </a:spcBef>
              <a:spcAft>
                <a:spcPts val="300"/>
              </a:spcAft>
              <a:buChar char="»"/>
              <a:defRPr sz="16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ts val="300"/>
              </a:spcAft>
              <a:buChar char="»"/>
              <a:defRPr sz="16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ts val="300"/>
              </a:spcAft>
              <a:buChar char="»"/>
              <a:defRPr sz="16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ts val="300"/>
              </a:spcAft>
              <a:buChar char="»"/>
              <a:defRPr sz="16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ts val="300"/>
              </a:spcAft>
              <a:buChar char="»"/>
              <a:defRPr sz="16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dirty="0"/>
              <a:t>User</a:t>
            </a:r>
          </a:p>
        </p:txBody>
      </p:sp>
      <p:sp>
        <p:nvSpPr>
          <p:cNvPr id="86" name="Rectangle 70"/>
          <p:cNvSpPr>
            <a:spLocks noChangeArrowheads="1"/>
          </p:cNvSpPr>
          <p:nvPr/>
        </p:nvSpPr>
        <p:spPr bwMode="auto">
          <a:xfrm>
            <a:off x="7632824" y="2759744"/>
            <a:ext cx="2438400" cy="2819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Comic Sans MS" panose="030F0702030302020204" pitchFamily="66" charset="0"/>
              </a:rPr>
              <a:t>   exrygbzyf</a:t>
            </a:r>
          </a:p>
          <a:p>
            <a:r>
              <a:rPr lang="en-US" altLang="en-US" sz="2400">
                <a:latin typeface="Comic Sans MS" panose="030F0702030302020204" pitchFamily="66" charset="0"/>
              </a:rPr>
              <a:t>   kgnosfix</a:t>
            </a:r>
          </a:p>
          <a:p>
            <a:r>
              <a:rPr lang="en-US" altLang="en-US" sz="2400">
                <a:latin typeface="Comic Sans MS" panose="030F0702030302020204" pitchFamily="66" charset="0"/>
              </a:rPr>
              <a:t>   ggjoklbsz</a:t>
            </a:r>
          </a:p>
          <a:p>
            <a:r>
              <a:rPr lang="en-US" altLang="en-US" sz="2400">
                <a:latin typeface="Comic Sans MS" panose="030F0702030302020204" pitchFamily="66" charset="0"/>
              </a:rPr>
              <a:t>   …</a:t>
            </a:r>
          </a:p>
          <a:p>
            <a:r>
              <a:rPr lang="en-US" altLang="en-US" sz="2400">
                <a:latin typeface="Comic Sans MS" panose="030F0702030302020204" pitchFamily="66" charset="0"/>
              </a:rPr>
              <a:t>   …</a:t>
            </a:r>
          </a:p>
          <a:p>
            <a:endParaRPr lang="en-US" altLang="en-US" sz="2400">
              <a:latin typeface="Comic Sans MS" panose="030F0702030302020204" pitchFamily="66" charset="0"/>
            </a:endParaRPr>
          </a:p>
        </p:txBody>
      </p:sp>
      <p:sp>
        <p:nvSpPr>
          <p:cNvPr id="87" name="AutoShape 71"/>
          <p:cNvSpPr>
            <a:spLocks noChangeArrowheads="1"/>
          </p:cNvSpPr>
          <p:nvPr/>
        </p:nvSpPr>
        <p:spPr bwMode="auto">
          <a:xfrm>
            <a:off x="4038600" y="2438400"/>
            <a:ext cx="2133600" cy="1219200"/>
          </a:xfrm>
          <a:prstGeom prst="cloudCallout">
            <a:avLst>
              <a:gd name="adj1" fmla="val -43750"/>
              <a:gd name="adj2" fmla="val 57551"/>
            </a:avLst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kiwifruit</a:t>
            </a:r>
          </a:p>
        </p:txBody>
      </p:sp>
      <p:sp>
        <p:nvSpPr>
          <p:cNvPr id="88" name="Text Box 73"/>
          <p:cNvSpPr txBox="1">
            <a:spLocks noChangeArrowheads="1"/>
          </p:cNvSpPr>
          <p:nvPr/>
        </p:nvSpPr>
        <p:spPr bwMode="auto">
          <a:xfrm>
            <a:off x="5331182" y="4038600"/>
            <a:ext cx="2111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hash function</a:t>
            </a:r>
          </a:p>
        </p:txBody>
      </p:sp>
      <p:sp>
        <p:nvSpPr>
          <p:cNvPr id="89" name="Freeform 72"/>
          <p:cNvSpPr>
            <a:spLocks/>
          </p:cNvSpPr>
          <p:nvPr/>
        </p:nvSpPr>
        <p:spPr bwMode="auto">
          <a:xfrm>
            <a:off x="5509662" y="3323126"/>
            <a:ext cx="2355850" cy="688975"/>
          </a:xfrm>
          <a:custGeom>
            <a:avLst/>
            <a:gdLst>
              <a:gd name="T0" fmla="*/ 0 w 1484"/>
              <a:gd name="T1" fmla="*/ 0 h 434"/>
              <a:gd name="T2" fmla="*/ 407988 w 1484"/>
              <a:gd name="T3" fmla="*/ 630238 h 434"/>
              <a:gd name="T4" fmla="*/ 1830388 w 1484"/>
              <a:gd name="T5" fmla="*/ 354013 h 434"/>
              <a:gd name="T6" fmla="*/ 2355850 w 1484"/>
              <a:gd name="T7" fmla="*/ 381000 h 43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484" h="434">
                <a:moveTo>
                  <a:pt x="0" y="0"/>
                </a:moveTo>
                <a:cubicBezTo>
                  <a:pt x="43" y="66"/>
                  <a:pt x="65" y="360"/>
                  <a:pt x="257" y="397"/>
                </a:cubicBezTo>
                <a:cubicBezTo>
                  <a:pt x="449" y="434"/>
                  <a:pt x="949" y="249"/>
                  <a:pt x="1153" y="223"/>
                </a:cubicBezTo>
                <a:cubicBezTo>
                  <a:pt x="1357" y="197"/>
                  <a:pt x="1415" y="237"/>
                  <a:pt x="1484" y="24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7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 model </a:t>
            </a:r>
            <a:endParaRPr lang="pl-PL" altLang="en-US" sz="28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416" y="1370833"/>
            <a:ext cx="9210676" cy="4867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552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Basic Password Scheme</a:t>
            </a:r>
            <a:endParaRPr lang="pl-PL" altLang="en-US" sz="28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164386" y="1577425"/>
            <a:ext cx="9130395" cy="3906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Hash function  h : strings </a:t>
            </a:r>
            <a:r>
              <a:rPr lang="en-US" altLang="en-US" sz="2000" b="1" dirty="0"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</a:t>
            </a: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 strings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310BD"/>
                </a:solidFill>
                <a:latin typeface="Alexandria" pitchFamily="2" charset="-78"/>
                <a:cs typeface="Alexandria" pitchFamily="2" charset="-78"/>
              </a:rPr>
              <a:t>Given h(password), hard to find password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310BD"/>
                </a:solidFill>
                <a:latin typeface="Alexandria" pitchFamily="2" charset="-78"/>
                <a:cs typeface="Alexandria" pitchFamily="2" charset="-78"/>
              </a:rPr>
              <a:t>No known algorithm better than trial and error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User password stored as h(password)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When user enters password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310BD"/>
                </a:solidFill>
                <a:latin typeface="Alexandria" pitchFamily="2" charset="-78"/>
                <a:cs typeface="Alexandria" pitchFamily="2" charset="-78"/>
              </a:rPr>
              <a:t>System computes h(password)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310BD"/>
                </a:solidFill>
                <a:latin typeface="Alexandria" pitchFamily="2" charset="-78"/>
                <a:cs typeface="Alexandria" pitchFamily="2" charset="-78"/>
              </a:rPr>
              <a:t>Compares with entry in password file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No passwords stored on disk</a:t>
            </a:r>
          </a:p>
        </p:txBody>
      </p:sp>
    </p:spTree>
    <p:extLst>
      <p:ext uri="{BB962C8B-B14F-4D97-AF65-F5344CB8AC3E}">
        <p14:creationId xmlns:p14="http://schemas.microsoft.com/office/powerpoint/2010/main" val="154428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Passwords 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Difficulties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164386" y="1377230"/>
            <a:ext cx="9721787" cy="4915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Loss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if the user loses the password, a new one must be assigned.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Use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Supplying a password for each access to a file can be inconvenient and time consuming.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Disclosure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If a password is disclosed to an unauthorized individual, the file becomes immediately accessible.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If the user changes the password, all the other users must be informed of the new password because their old password will fail.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Revocation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To revoke one user's access right to a file, someone must change the password, thereby causing the same problems as disclosure.</a:t>
            </a:r>
          </a:p>
          <a:p>
            <a:pPr lvl="1">
              <a:lnSpc>
                <a:spcPct val="1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8219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Vulnerabilities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 16"/>
          <p:cNvSpPr/>
          <p:nvPr/>
        </p:nvSpPr>
        <p:spPr>
          <a:xfrm>
            <a:off x="8679750" y="3764943"/>
            <a:ext cx="1828800" cy="1828800"/>
          </a:xfrm>
          <a:custGeom>
            <a:avLst/>
            <a:gdLst>
              <a:gd name="connsiteX0" fmla="*/ 0 w 1494829"/>
              <a:gd name="connsiteY0" fmla="*/ 747415 h 1494829"/>
              <a:gd name="connsiteX1" fmla="*/ 747415 w 1494829"/>
              <a:gd name="connsiteY1" fmla="*/ 0 h 1494829"/>
              <a:gd name="connsiteX2" fmla="*/ 1494830 w 1494829"/>
              <a:gd name="connsiteY2" fmla="*/ 747415 h 1494829"/>
              <a:gd name="connsiteX3" fmla="*/ 747415 w 1494829"/>
              <a:gd name="connsiteY3" fmla="*/ 1494830 h 1494829"/>
              <a:gd name="connsiteX4" fmla="*/ 0 w 1494829"/>
              <a:gd name="connsiteY4" fmla="*/ 747415 h 1494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4829" h="1494829">
                <a:moveTo>
                  <a:pt x="0" y="747415"/>
                </a:moveTo>
                <a:cubicBezTo>
                  <a:pt x="0" y="334629"/>
                  <a:pt x="334629" y="0"/>
                  <a:pt x="747415" y="0"/>
                </a:cubicBezTo>
                <a:cubicBezTo>
                  <a:pt x="1160201" y="0"/>
                  <a:pt x="1494830" y="334629"/>
                  <a:pt x="1494830" y="747415"/>
                </a:cubicBezTo>
                <a:cubicBezTo>
                  <a:pt x="1494830" y="1160201"/>
                  <a:pt x="1160201" y="1494830"/>
                  <a:pt x="747415" y="1494830"/>
                </a:cubicBezTo>
                <a:cubicBezTo>
                  <a:pt x="334629" y="1494830"/>
                  <a:pt x="0" y="1160201"/>
                  <a:pt x="0" y="747415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rgbClr val="0E0A99"/>
            </a:solidFill>
          </a:ln>
        </p:spPr>
        <p:style>
          <a:lnRef idx="0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0503" tIns="240503" rIns="240503" bIns="24050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b="1" dirty="0">
                <a:solidFill>
                  <a:srgbClr val="800000"/>
                </a:solidFill>
              </a:rPr>
              <a:t>electronic monitoring</a:t>
            </a:r>
            <a:endParaRPr lang="en-US" sz="1700" dirty="0">
              <a:solidFill>
                <a:srgbClr val="800000"/>
              </a:solidFill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4123184" y="3764943"/>
            <a:ext cx="1828800" cy="1828800"/>
          </a:xfrm>
          <a:custGeom>
            <a:avLst/>
            <a:gdLst>
              <a:gd name="connsiteX0" fmla="*/ 0 w 1327843"/>
              <a:gd name="connsiteY0" fmla="*/ 667391 h 1334782"/>
              <a:gd name="connsiteX1" fmla="*/ 663922 w 1327843"/>
              <a:gd name="connsiteY1" fmla="*/ 0 h 1334782"/>
              <a:gd name="connsiteX2" fmla="*/ 1327844 w 1327843"/>
              <a:gd name="connsiteY2" fmla="*/ 667391 h 1334782"/>
              <a:gd name="connsiteX3" fmla="*/ 663922 w 1327843"/>
              <a:gd name="connsiteY3" fmla="*/ 1334782 h 1334782"/>
              <a:gd name="connsiteX4" fmla="*/ 0 w 1327843"/>
              <a:gd name="connsiteY4" fmla="*/ 667391 h 1334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7843" h="1334782">
                <a:moveTo>
                  <a:pt x="0" y="667391"/>
                </a:moveTo>
                <a:cubicBezTo>
                  <a:pt x="0" y="298801"/>
                  <a:pt x="297248" y="0"/>
                  <a:pt x="663922" y="0"/>
                </a:cubicBezTo>
                <a:cubicBezTo>
                  <a:pt x="1030596" y="0"/>
                  <a:pt x="1327844" y="298801"/>
                  <a:pt x="1327844" y="667391"/>
                </a:cubicBezTo>
                <a:cubicBezTo>
                  <a:pt x="1327844" y="1035981"/>
                  <a:pt x="1030596" y="1334782"/>
                  <a:pt x="663922" y="1334782"/>
                </a:cubicBezTo>
                <a:cubicBezTo>
                  <a:pt x="297248" y="1334782"/>
                  <a:pt x="0" y="1035981"/>
                  <a:pt x="0" y="667391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rgbClr val="0E0A99"/>
            </a:solidFill>
          </a:ln>
        </p:spPr>
        <p:style>
          <a:lnRef idx="0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3508" tIns="214524" rIns="213508" bIns="214524" numCol="1" spcCol="1270" anchor="ctr" anchorCtr="0">
            <a:noAutofit/>
          </a:bodyPr>
          <a:lstStyle/>
          <a:p>
            <a:pPr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dirty="0">
                <a:solidFill>
                  <a:srgbClr val="800000"/>
                </a:solidFill>
              </a:rPr>
              <a:t>password guessing against single user</a:t>
            </a:r>
            <a:endParaRPr lang="en-US" sz="1500" dirty="0">
              <a:solidFill>
                <a:srgbClr val="800000"/>
              </a:solidFill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1847528" y="1668812"/>
            <a:ext cx="1828800" cy="1828800"/>
          </a:xfrm>
          <a:custGeom>
            <a:avLst/>
            <a:gdLst>
              <a:gd name="connsiteX0" fmla="*/ 0 w 1494829"/>
              <a:gd name="connsiteY0" fmla="*/ 747415 h 1494829"/>
              <a:gd name="connsiteX1" fmla="*/ 747415 w 1494829"/>
              <a:gd name="connsiteY1" fmla="*/ 0 h 1494829"/>
              <a:gd name="connsiteX2" fmla="*/ 1494830 w 1494829"/>
              <a:gd name="connsiteY2" fmla="*/ 747415 h 1494829"/>
              <a:gd name="connsiteX3" fmla="*/ 747415 w 1494829"/>
              <a:gd name="connsiteY3" fmla="*/ 1494830 h 1494829"/>
              <a:gd name="connsiteX4" fmla="*/ 0 w 1494829"/>
              <a:gd name="connsiteY4" fmla="*/ 747415 h 1494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4829" h="1494829">
                <a:moveTo>
                  <a:pt x="0" y="747415"/>
                </a:moveTo>
                <a:cubicBezTo>
                  <a:pt x="0" y="334629"/>
                  <a:pt x="334629" y="0"/>
                  <a:pt x="747415" y="0"/>
                </a:cubicBezTo>
                <a:cubicBezTo>
                  <a:pt x="1160201" y="0"/>
                  <a:pt x="1494830" y="334629"/>
                  <a:pt x="1494830" y="747415"/>
                </a:cubicBezTo>
                <a:cubicBezTo>
                  <a:pt x="1494830" y="1160201"/>
                  <a:pt x="1160201" y="1494830"/>
                  <a:pt x="747415" y="1494830"/>
                </a:cubicBezTo>
                <a:cubicBezTo>
                  <a:pt x="334629" y="1494830"/>
                  <a:pt x="0" y="1160201"/>
                  <a:pt x="0" y="747415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rgbClr val="0E0A99"/>
            </a:solidFill>
          </a:ln>
        </p:spPr>
        <p:style>
          <a:lnRef idx="0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0503" tIns="240503" rIns="240503" bIns="24050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b="1" dirty="0">
                <a:solidFill>
                  <a:srgbClr val="800000"/>
                </a:solidFill>
              </a:rPr>
              <a:t>offline dictionary attack</a:t>
            </a:r>
            <a:endParaRPr lang="en-US" sz="1700" dirty="0">
              <a:solidFill>
                <a:srgbClr val="800000"/>
              </a:solidFill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1974776" y="3764943"/>
            <a:ext cx="1828800" cy="1828800"/>
          </a:xfrm>
          <a:custGeom>
            <a:avLst/>
            <a:gdLst>
              <a:gd name="connsiteX0" fmla="*/ 0 w 1240331"/>
              <a:gd name="connsiteY0" fmla="*/ 591192 h 1182383"/>
              <a:gd name="connsiteX1" fmla="*/ 620166 w 1240331"/>
              <a:gd name="connsiteY1" fmla="*/ 0 h 1182383"/>
              <a:gd name="connsiteX2" fmla="*/ 1240332 w 1240331"/>
              <a:gd name="connsiteY2" fmla="*/ 591192 h 1182383"/>
              <a:gd name="connsiteX3" fmla="*/ 620166 w 1240331"/>
              <a:gd name="connsiteY3" fmla="*/ 1182384 h 1182383"/>
              <a:gd name="connsiteX4" fmla="*/ 0 w 1240331"/>
              <a:gd name="connsiteY4" fmla="*/ 591192 h 1182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0331" h="1182383">
                <a:moveTo>
                  <a:pt x="0" y="591192"/>
                </a:moveTo>
                <a:cubicBezTo>
                  <a:pt x="0" y="264686"/>
                  <a:pt x="277658" y="0"/>
                  <a:pt x="620166" y="0"/>
                </a:cubicBezTo>
                <a:cubicBezTo>
                  <a:pt x="962674" y="0"/>
                  <a:pt x="1240332" y="264686"/>
                  <a:pt x="1240332" y="591192"/>
                </a:cubicBezTo>
                <a:cubicBezTo>
                  <a:pt x="1240332" y="917698"/>
                  <a:pt x="962674" y="1182384"/>
                  <a:pt x="620166" y="1182384"/>
                </a:cubicBezTo>
                <a:cubicBezTo>
                  <a:pt x="277658" y="1182384"/>
                  <a:pt x="0" y="917698"/>
                  <a:pt x="0" y="591192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rgbClr val="0E0A99"/>
            </a:solidFill>
          </a:ln>
        </p:spPr>
        <p:style>
          <a:lnRef idx="0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0692" tIns="192206" rIns="200692" bIns="192206" numCol="1" spcCol="1270" anchor="ctr" anchorCtr="0">
            <a:noAutofit/>
          </a:bodyPr>
          <a:lstStyle/>
          <a:p>
            <a:pPr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dirty="0">
                <a:solidFill>
                  <a:srgbClr val="800000"/>
                </a:solidFill>
              </a:rPr>
              <a:t>specific account attack</a:t>
            </a:r>
            <a:endParaRPr lang="en-US" sz="1500" dirty="0">
              <a:solidFill>
                <a:srgbClr val="800000"/>
              </a:solidFill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4120886" y="1668812"/>
            <a:ext cx="1828800" cy="1828800"/>
          </a:xfrm>
          <a:custGeom>
            <a:avLst/>
            <a:gdLst>
              <a:gd name="connsiteX0" fmla="*/ 0 w 1480242"/>
              <a:gd name="connsiteY0" fmla="*/ 667391 h 1334782"/>
              <a:gd name="connsiteX1" fmla="*/ 740121 w 1480242"/>
              <a:gd name="connsiteY1" fmla="*/ 0 h 1334782"/>
              <a:gd name="connsiteX2" fmla="*/ 1480242 w 1480242"/>
              <a:gd name="connsiteY2" fmla="*/ 667391 h 1334782"/>
              <a:gd name="connsiteX3" fmla="*/ 740121 w 1480242"/>
              <a:gd name="connsiteY3" fmla="*/ 1334782 h 1334782"/>
              <a:gd name="connsiteX4" fmla="*/ 0 w 1480242"/>
              <a:gd name="connsiteY4" fmla="*/ 667391 h 1334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0242" h="1334782">
                <a:moveTo>
                  <a:pt x="0" y="667391"/>
                </a:moveTo>
                <a:cubicBezTo>
                  <a:pt x="0" y="298801"/>
                  <a:pt x="331363" y="0"/>
                  <a:pt x="740121" y="0"/>
                </a:cubicBezTo>
                <a:cubicBezTo>
                  <a:pt x="1148879" y="0"/>
                  <a:pt x="1480242" y="298801"/>
                  <a:pt x="1480242" y="667391"/>
                </a:cubicBezTo>
                <a:cubicBezTo>
                  <a:pt x="1480242" y="1035981"/>
                  <a:pt x="1148879" y="1334782"/>
                  <a:pt x="740121" y="1334782"/>
                </a:cubicBezTo>
                <a:cubicBezTo>
                  <a:pt x="331363" y="1334782"/>
                  <a:pt x="0" y="1035981"/>
                  <a:pt x="0" y="667391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rgbClr val="0E0A99"/>
            </a:solidFill>
          </a:ln>
        </p:spPr>
        <p:style>
          <a:lnRef idx="0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5826" tIns="214524" rIns="235826" bIns="214524" numCol="1" spcCol="1270" anchor="ctr" anchorCtr="0">
            <a:noAutofit/>
          </a:bodyPr>
          <a:lstStyle/>
          <a:p>
            <a:pPr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dirty="0">
                <a:solidFill>
                  <a:srgbClr val="800000"/>
                </a:solidFill>
              </a:rPr>
              <a:t>popular password attack</a:t>
            </a:r>
            <a:endParaRPr lang="en-US" sz="1500" dirty="0">
              <a:solidFill>
                <a:srgbClr val="800000"/>
              </a:solidFill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6371755" y="1668812"/>
            <a:ext cx="1828800" cy="1828800"/>
          </a:xfrm>
          <a:custGeom>
            <a:avLst/>
            <a:gdLst>
              <a:gd name="connsiteX0" fmla="*/ 0 w 1415354"/>
              <a:gd name="connsiteY0" fmla="*/ 667391 h 1334782"/>
              <a:gd name="connsiteX1" fmla="*/ 707677 w 1415354"/>
              <a:gd name="connsiteY1" fmla="*/ 0 h 1334782"/>
              <a:gd name="connsiteX2" fmla="*/ 1415354 w 1415354"/>
              <a:gd name="connsiteY2" fmla="*/ 667391 h 1334782"/>
              <a:gd name="connsiteX3" fmla="*/ 707677 w 1415354"/>
              <a:gd name="connsiteY3" fmla="*/ 1334782 h 1334782"/>
              <a:gd name="connsiteX4" fmla="*/ 0 w 1415354"/>
              <a:gd name="connsiteY4" fmla="*/ 667391 h 1334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5354" h="1334782">
                <a:moveTo>
                  <a:pt x="0" y="667391"/>
                </a:moveTo>
                <a:cubicBezTo>
                  <a:pt x="0" y="298801"/>
                  <a:pt x="316838" y="0"/>
                  <a:pt x="707677" y="0"/>
                </a:cubicBezTo>
                <a:cubicBezTo>
                  <a:pt x="1098516" y="0"/>
                  <a:pt x="1415354" y="298801"/>
                  <a:pt x="1415354" y="667391"/>
                </a:cubicBezTo>
                <a:cubicBezTo>
                  <a:pt x="1415354" y="1035981"/>
                  <a:pt x="1098516" y="1334782"/>
                  <a:pt x="707677" y="1334782"/>
                </a:cubicBezTo>
                <a:cubicBezTo>
                  <a:pt x="316838" y="1334782"/>
                  <a:pt x="0" y="1035981"/>
                  <a:pt x="0" y="667391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rgbClr val="0E0A99"/>
            </a:solidFill>
          </a:ln>
        </p:spPr>
        <p:style>
          <a:lnRef idx="0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6324" tIns="214524" rIns="226324" bIns="214524" numCol="1" spcCol="1270" anchor="ctr" anchorCtr="0">
            <a:noAutofit/>
          </a:bodyPr>
          <a:lstStyle/>
          <a:p>
            <a:pPr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dirty="0">
                <a:solidFill>
                  <a:srgbClr val="800000"/>
                </a:solidFill>
              </a:rPr>
              <a:t>workstation hijacking</a:t>
            </a:r>
            <a:endParaRPr lang="en-US" sz="1500" dirty="0">
              <a:solidFill>
                <a:srgbClr val="800000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6371755" y="3764943"/>
            <a:ext cx="1828800" cy="1828800"/>
          </a:xfrm>
          <a:custGeom>
            <a:avLst/>
            <a:gdLst>
              <a:gd name="connsiteX0" fmla="*/ 0 w 1415354"/>
              <a:gd name="connsiteY0" fmla="*/ 667391 h 1334782"/>
              <a:gd name="connsiteX1" fmla="*/ 707677 w 1415354"/>
              <a:gd name="connsiteY1" fmla="*/ 0 h 1334782"/>
              <a:gd name="connsiteX2" fmla="*/ 1415354 w 1415354"/>
              <a:gd name="connsiteY2" fmla="*/ 667391 h 1334782"/>
              <a:gd name="connsiteX3" fmla="*/ 707677 w 1415354"/>
              <a:gd name="connsiteY3" fmla="*/ 1334782 h 1334782"/>
              <a:gd name="connsiteX4" fmla="*/ 0 w 1415354"/>
              <a:gd name="connsiteY4" fmla="*/ 667391 h 1334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5354" h="1334782">
                <a:moveTo>
                  <a:pt x="0" y="667391"/>
                </a:moveTo>
                <a:cubicBezTo>
                  <a:pt x="0" y="298801"/>
                  <a:pt x="316838" y="0"/>
                  <a:pt x="707677" y="0"/>
                </a:cubicBezTo>
                <a:cubicBezTo>
                  <a:pt x="1098516" y="0"/>
                  <a:pt x="1415354" y="298801"/>
                  <a:pt x="1415354" y="667391"/>
                </a:cubicBezTo>
                <a:cubicBezTo>
                  <a:pt x="1415354" y="1035981"/>
                  <a:pt x="1098516" y="1334782"/>
                  <a:pt x="707677" y="1334782"/>
                </a:cubicBezTo>
                <a:cubicBezTo>
                  <a:pt x="316838" y="1334782"/>
                  <a:pt x="0" y="1035981"/>
                  <a:pt x="0" y="667391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rgbClr val="0E0A99"/>
            </a:solidFill>
          </a:ln>
        </p:spPr>
        <p:style>
          <a:lnRef idx="0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6324" tIns="214524" rIns="226324" bIns="214524" numCol="1" spcCol="1270" anchor="ctr" anchorCtr="0">
            <a:noAutofit/>
          </a:bodyPr>
          <a:lstStyle/>
          <a:p>
            <a:pPr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dirty="0">
                <a:solidFill>
                  <a:srgbClr val="800000"/>
                </a:solidFill>
              </a:rPr>
              <a:t>exploiting user mistakes</a:t>
            </a:r>
            <a:endParaRPr lang="en-US" sz="1500" dirty="0">
              <a:solidFill>
                <a:srgbClr val="800000"/>
              </a:solidFill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8701509" y="1668812"/>
            <a:ext cx="1828800" cy="1828800"/>
          </a:xfrm>
          <a:custGeom>
            <a:avLst/>
            <a:gdLst>
              <a:gd name="connsiteX0" fmla="*/ 0 w 1240331"/>
              <a:gd name="connsiteY0" fmla="*/ 667391 h 1334782"/>
              <a:gd name="connsiteX1" fmla="*/ 620166 w 1240331"/>
              <a:gd name="connsiteY1" fmla="*/ 0 h 1334782"/>
              <a:gd name="connsiteX2" fmla="*/ 1240332 w 1240331"/>
              <a:gd name="connsiteY2" fmla="*/ 667391 h 1334782"/>
              <a:gd name="connsiteX3" fmla="*/ 620166 w 1240331"/>
              <a:gd name="connsiteY3" fmla="*/ 1334782 h 1334782"/>
              <a:gd name="connsiteX4" fmla="*/ 0 w 1240331"/>
              <a:gd name="connsiteY4" fmla="*/ 667391 h 1334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0331" h="1334782">
                <a:moveTo>
                  <a:pt x="0" y="667391"/>
                </a:moveTo>
                <a:cubicBezTo>
                  <a:pt x="0" y="298801"/>
                  <a:pt x="277658" y="0"/>
                  <a:pt x="620166" y="0"/>
                </a:cubicBezTo>
                <a:cubicBezTo>
                  <a:pt x="962674" y="0"/>
                  <a:pt x="1240332" y="298801"/>
                  <a:pt x="1240332" y="667391"/>
                </a:cubicBezTo>
                <a:cubicBezTo>
                  <a:pt x="1240332" y="1035981"/>
                  <a:pt x="962674" y="1334782"/>
                  <a:pt x="620166" y="1334782"/>
                </a:cubicBezTo>
                <a:cubicBezTo>
                  <a:pt x="277658" y="1334782"/>
                  <a:pt x="0" y="1035981"/>
                  <a:pt x="0" y="667391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rgbClr val="0E0A99"/>
            </a:solidFill>
          </a:ln>
        </p:spPr>
        <p:style>
          <a:lnRef idx="0">
            <a:scrgbClr r="0" g="0" b="0"/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0692" tIns="214524" rIns="200692" bIns="214524" numCol="1" spcCol="1270" anchor="ctr" anchorCtr="0">
            <a:noAutofit/>
          </a:bodyPr>
          <a:lstStyle/>
          <a:p>
            <a:pPr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dirty="0">
                <a:solidFill>
                  <a:srgbClr val="800000"/>
                </a:solidFill>
              </a:rPr>
              <a:t>exploiting multiple password use</a:t>
            </a:r>
            <a:endParaRPr lang="en-US" sz="1500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27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Countermeasures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423241" y="1612509"/>
            <a:ext cx="9130395" cy="3941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Controls to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prevent unauthorized access to password file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Intrusion detection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measures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Rapid re-issuance of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compromised passwords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Account lockout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mechanisms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Policies to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inhibit users from selecting common passwords 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Training in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and enforcement of password policies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Automatic workstation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logout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Policies against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similar passwords on network devices</a:t>
            </a:r>
          </a:p>
        </p:txBody>
      </p:sp>
    </p:spTree>
    <p:extLst>
      <p:ext uri="{BB962C8B-B14F-4D97-AF65-F5344CB8AC3E}">
        <p14:creationId xmlns:p14="http://schemas.microsoft.com/office/powerpoint/2010/main" val="53072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Additional Authentication Information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Limiting users to certain workstations or certain times of access.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Using additional authentication information is called </a:t>
            </a:r>
            <a:r>
              <a:rPr lang="en-US" sz="2200" i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multifactor authentication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Two forms of authentication (which is, not surprisingly, known as </a:t>
            </a:r>
            <a:r>
              <a:rPr lang="en-US" sz="2200" i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two-factor authentication</a:t>
            </a:r>
            <a:r>
              <a:rPr lang="en-US" sz="2200" dirty="0">
                <a:latin typeface="Alexandria" pitchFamily="2" charset="-78"/>
                <a:cs typeface="Alexandria" pitchFamily="2" charset="-78"/>
              </a:rPr>
              <a:t>) are better than one, </a:t>
            </a:r>
          </a:p>
        </p:txBody>
      </p:sp>
    </p:spTree>
    <p:extLst>
      <p:ext uri="{BB962C8B-B14F-4D97-AF65-F5344CB8AC3E}">
        <p14:creationId xmlns:p14="http://schemas.microsoft.com/office/powerpoint/2010/main" val="224552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076" y="443621"/>
            <a:ext cx="6771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Risk Assessment for User Authentication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659699" y="3083741"/>
            <a:ext cx="3942089" cy="11077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Alexandria" pitchFamily="2" charset="-78"/>
                <a:cs typeface="Alexandria" pitchFamily="2" charset="-78"/>
              </a:rPr>
              <a:t>There are three separate concepts: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1815866538"/>
              </p:ext>
            </p:extLst>
          </p:nvPr>
        </p:nvGraphicFramePr>
        <p:xfrm>
          <a:off x="4293782" y="1605627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88795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Assurance Level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Freeform 20"/>
          <p:cNvSpPr/>
          <p:nvPr/>
        </p:nvSpPr>
        <p:spPr>
          <a:xfrm>
            <a:off x="1991556" y="1295401"/>
            <a:ext cx="2611933" cy="4830763"/>
          </a:xfrm>
          <a:custGeom>
            <a:avLst/>
            <a:gdLst>
              <a:gd name="connsiteX0" fmla="*/ 0 w 2611933"/>
              <a:gd name="connsiteY0" fmla="*/ 261193 h 4830763"/>
              <a:gd name="connsiteX1" fmla="*/ 261193 w 2611933"/>
              <a:gd name="connsiteY1" fmla="*/ 0 h 4830763"/>
              <a:gd name="connsiteX2" fmla="*/ 2350740 w 2611933"/>
              <a:gd name="connsiteY2" fmla="*/ 0 h 4830763"/>
              <a:gd name="connsiteX3" fmla="*/ 2611933 w 2611933"/>
              <a:gd name="connsiteY3" fmla="*/ 261193 h 4830763"/>
              <a:gd name="connsiteX4" fmla="*/ 2611933 w 2611933"/>
              <a:gd name="connsiteY4" fmla="*/ 4569570 h 4830763"/>
              <a:gd name="connsiteX5" fmla="*/ 2350740 w 2611933"/>
              <a:gd name="connsiteY5" fmla="*/ 4830763 h 4830763"/>
              <a:gd name="connsiteX6" fmla="*/ 261193 w 2611933"/>
              <a:gd name="connsiteY6" fmla="*/ 4830763 h 4830763"/>
              <a:gd name="connsiteX7" fmla="*/ 0 w 2611933"/>
              <a:gd name="connsiteY7" fmla="*/ 4569570 h 4830763"/>
              <a:gd name="connsiteX8" fmla="*/ 0 w 2611933"/>
              <a:gd name="connsiteY8" fmla="*/ 261193 h 483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11933" h="4830763">
                <a:moveTo>
                  <a:pt x="0" y="261193"/>
                </a:moveTo>
                <a:cubicBezTo>
                  <a:pt x="0" y="116940"/>
                  <a:pt x="116940" y="0"/>
                  <a:pt x="261193" y="0"/>
                </a:cubicBezTo>
                <a:lnTo>
                  <a:pt x="2350740" y="0"/>
                </a:lnTo>
                <a:cubicBezTo>
                  <a:pt x="2494993" y="0"/>
                  <a:pt x="2611933" y="116940"/>
                  <a:pt x="2611933" y="261193"/>
                </a:cubicBezTo>
                <a:lnTo>
                  <a:pt x="2611933" y="4569570"/>
                </a:lnTo>
                <a:cubicBezTo>
                  <a:pt x="2611933" y="4713823"/>
                  <a:pt x="2494993" y="4830763"/>
                  <a:pt x="2350740" y="4830763"/>
                </a:cubicBezTo>
                <a:lnTo>
                  <a:pt x="261193" y="4830763"/>
                </a:lnTo>
                <a:cubicBezTo>
                  <a:pt x="116940" y="4830763"/>
                  <a:pt x="0" y="4713823"/>
                  <a:pt x="0" y="4569570"/>
                </a:cubicBezTo>
                <a:lnTo>
                  <a:pt x="0" y="261193"/>
                </a:lnTo>
                <a:close/>
              </a:path>
            </a:pathLst>
          </a:cu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3340" tIns="53340" rIns="53340" bIns="3434875" numCol="1" spcCol="1270" anchor="t" anchorCtr="0">
            <a:noAutofit/>
          </a:bodyPr>
          <a:lstStyle/>
          <a:p>
            <a:pPr algn="ctr" defTabSz="622300">
              <a:lnSpc>
                <a:spcPct val="140000"/>
              </a:lnSpc>
              <a:spcBef>
                <a:spcPct val="0"/>
              </a:spcBef>
              <a:spcAft>
                <a:spcPct val="35000"/>
              </a:spcAft>
            </a:pPr>
            <a:endParaRPr lang="en-US" sz="2000" dirty="0" smtClean="0">
              <a:latin typeface="Alexandria" pitchFamily="2" charset="-78"/>
              <a:cs typeface="Alexandria" pitchFamily="2" charset="-78"/>
            </a:endParaRPr>
          </a:p>
          <a:p>
            <a:pPr algn="ctr" defTabSz="622300">
              <a:lnSpc>
                <a:spcPct val="14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Describes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an organization’s degree of certainty that a user has presented a credential that refers to his or her </a:t>
            </a: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identity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4790034" y="1295401"/>
            <a:ext cx="2611933" cy="4830763"/>
          </a:xfrm>
          <a:custGeom>
            <a:avLst/>
            <a:gdLst>
              <a:gd name="connsiteX0" fmla="*/ 0 w 2611933"/>
              <a:gd name="connsiteY0" fmla="*/ 261193 h 4830763"/>
              <a:gd name="connsiteX1" fmla="*/ 261193 w 2611933"/>
              <a:gd name="connsiteY1" fmla="*/ 0 h 4830763"/>
              <a:gd name="connsiteX2" fmla="*/ 2350740 w 2611933"/>
              <a:gd name="connsiteY2" fmla="*/ 0 h 4830763"/>
              <a:gd name="connsiteX3" fmla="*/ 2611933 w 2611933"/>
              <a:gd name="connsiteY3" fmla="*/ 261193 h 4830763"/>
              <a:gd name="connsiteX4" fmla="*/ 2611933 w 2611933"/>
              <a:gd name="connsiteY4" fmla="*/ 4569570 h 4830763"/>
              <a:gd name="connsiteX5" fmla="*/ 2350740 w 2611933"/>
              <a:gd name="connsiteY5" fmla="*/ 4830763 h 4830763"/>
              <a:gd name="connsiteX6" fmla="*/ 261193 w 2611933"/>
              <a:gd name="connsiteY6" fmla="*/ 4830763 h 4830763"/>
              <a:gd name="connsiteX7" fmla="*/ 0 w 2611933"/>
              <a:gd name="connsiteY7" fmla="*/ 4569570 h 4830763"/>
              <a:gd name="connsiteX8" fmla="*/ 0 w 2611933"/>
              <a:gd name="connsiteY8" fmla="*/ 261193 h 483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11933" h="4830763">
                <a:moveTo>
                  <a:pt x="0" y="261193"/>
                </a:moveTo>
                <a:cubicBezTo>
                  <a:pt x="0" y="116940"/>
                  <a:pt x="116940" y="0"/>
                  <a:pt x="261193" y="0"/>
                </a:cubicBezTo>
                <a:lnTo>
                  <a:pt x="2350740" y="0"/>
                </a:lnTo>
                <a:cubicBezTo>
                  <a:pt x="2494993" y="0"/>
                  <a:pt x="2611933" y="116940"/>
                  <a:pt x="2611933" y="261193"/>
                </a:cubicBezTo>
                <a:lnTo>
                  <a:pt x="2611933" y="4569570"/>
                </a:lnTo>
                <a:cubicBezTo>
                  <a:pt x="2611933" y="4713823"/>
                  <a:pt x="2494993" y="4830763"/>
                  <a:pt x="2350740" y="4830763"/>
                </a:cubicBezTo>
                <a:lnTo>
                  <a:pt x="261193" y="4830763"/>
                </a:lnTo>
                <a:cubicBezTo>
                  <a:pt x="116940" y="4830763"/>
                  <a:pt x="0" y="4713823"/>
                  <a:pt x="0" y="4569570"/>
                </a:cubicBezTo>
                <a:lnTo>
                  <a:pt x="0" y="261193"/>
                </a:lnTo>
                <a:close/>
              </a:path>
            </a:pathLst>
          </a:cu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" tIns="91440" rIns="91440" bIns="3472975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More specifically is defined as:</a:t>
            </a:r>
          </a:p>
        </p:txBody>
      </p:sp>
      <p:sp>
        <p:nvSpPr>
          <p:cNvPr id="23" name="Freeform 22"/>
          <p:cNvSpPr/>
          <p:nvPr/>
        </p:nvSpPr>
        <p:spPr>
          <a:xfrm>
            <a:off x="5051226" y="2746045"/>
            <a:ext cx="2089546" cy="1456541"/>
          </a:xfrm>
          <a:custGeom>
            <a:avLst/>
            <a:gdLst>
              <a:gd name="connsiteX0" fmla="*/ 0 w 2089546"/>
              <a:gd name="connsiteY0" fmla="*/ 145654 h 1456541"/>
              <a:gd name="connsiteX1" fmla="*/ 145654 w 2089546"/>
              <a:gd name="connsiteY1" fmla="*/ 0 h 1456541"/>
              <a:gd name="connsiteX2" fmla="*/ 1943892 w 2089546"/>
              <a:gd name="connsiteY2" fmla="*/ 0 h 1456541"/>
              <a:gd name="connsiteX3" fmla="*/ 2089546 w 2089546"/>
              <a:gd name="connsiteY3" fmla="*/ 145654 h 1456541"/>
              <a:gd name="connsiteX4" fmla="*/ 2089546 w 2089546"/>
              <a:gd name="connsiteY4" fmla="*/ 1310887 h 1456541"/>
              <a:gd name="connsiteX5" fmla="*/ 1943892 w 2089546"/>
              <a:gd name="connsiteY5" fmla="*/ 1456541 h 1456541"/>
              <a:gd name="connsiteX6" fmla="*/ 145654 w 2089546"/>
              <a:gd name="connsiteY6" fmla="*/ 1456541 h 1456541"/>
              <a:gd name="connsiteX7" fmla="*/ 0 w 2089546"/>
              <a:gd name="connsiteY7" fmla="*/ 1310887 h 1456541"/>
              <a:gd name="connsiteX8" fmla="*/ 0 w 2089546"/>
              <a:gd name="connsiteY8" fmla="*/ 145654 h 145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9546" h="1456541">
                <a:moveTo>
                  <a:pt x="0" y="145654"/>
                </a:moveTo>
                <a:cubicBezTo>
                  <a:pt x="0" y="65212"/>
                  <a:pt x="65212" y="0"/>
                  <a:pt x="145654" y="0"/>
                </a:cubicBezTo>
                <a:lnTo>
                  <a:pt x="1943892" y="0"/>
                </a:lnTo>
                <a:cubicBezTo>
                  <a:pt x="2024334" y="0"/>
                  <a:pt x="2089546" y="65212"/>
                  <a:pt x="2089546" y="145654"/>
                </a:cubicBezTo>
                <a:lnTo>
                  <a:pt x="2089546" y="1310887"/>
                </a:lnTo>
                <a:cubicBezTo>
                  <a:pt x="2089546" y="1391329"/>
                  <a:pt x="2024334" y="1456541"/>
                  <a:pt x="1943892" y="1456541"/>
                </a:cubicBezTo>
                <a:lnTo>
                  <a:pt x="145654" y="1456541"/>
                </a:lnTo>
                <a:cubicBezTo>
                  <a:pt x="65212" y="1456541"/>
                  <a:pt x="0" y="1391329"/>
                  <a:pt x="0" y="1310887"/>
                </a:cubicBezTo>
                <a:lnTo>
                  <a:pt x="0" y="145654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221" tIns="69331" rIns="78221" bIns="69331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dirty="0"/>
              <a:t>The degree of confidence in the vetting process used to establish the identity of the individual to whom the credential was issued</a:t>
            </a:r>
          </a:p>
        </p:txBody>
      </p:sp>
      <p:sp>
        <p:nvSpPr>
          <p:cNvPr id="24" name="Freeform 23"/>
          <p:cNvSpPr/>
          <p:nvPr/>
        </p:nvSpPr>
        <p:spPr>
          <a:xfrm>
            <a:off x="5051226" y="4426669"/>
            <a:ext cx="2089546" cy="1456541"/>
          </a:xfrm>
          <a:custGeom>
            <a:avLst/>
            <a:gdLst>
              <a:gd name="connsiteX0" fmla="*/ 0 w 2089546"/>
              <a:gd name="connsiteY0" fmla="*/ 145654 h 1456541"/>
              <a:gd name="connsiteX1" fmla="*/ 145654 w 2089546"/>
              <a:gd name="connsiteY1" fmla="*/ 0 h 1456541"/>
              <a:gd name="connsiteX2" fmla="*/ 1943892 w 2089546"/>
              <a:gd name="connsiteY2" fmla="*/ 0 h 1456541"/>
              <a:gd name="connsiteX3" fmla="*/ 2089546 w 2089546"/>
              <a:gd name="connsiteY3" fmla="*/ 145654 h 1456541"/>
              <a:gd name="connsiteX4" fmla="*/ 2089546 w 2089546"/>
              <a:gd name="connsiteY4" fmla="*/ 1310887 h 1456541"/>
              <a:gd name="connsiteX5" fmla="*/ 1943892 w 2089546"/>
              <a:gd name="connsiteY5" fmla="*/ 1456541 h 1456541"/>
              <a:gd name="connsiteX6" fmla="*/ 145654 w 2089546"/>
              <a:gd name="connsiteY6" fmla="*/ 1456541 h 1456541"/>
              <a:gd name="connsiteX7" fmla="*/ 0 w 2089546"/>
              <a:gd name="connsiteY7" fmla="*/ 1310887 h 1456541"/>
              <a:gd name="connsiteX8" fmla="*/ 0 w 2089546"/>
              <a:gd name="connsiteY8" fmla="*/ 145654 h 145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9546" h="1456541">
                <a:moveTo>
                  <a:pt x="0" y="145654"/>
                </a:moveTo>
                <a:cubicBezTo>
                  <a:pt x="0" y="65212"/>
                  <a:pt x="65212" y="0"/>
                  <a:pt x="145654" y="0"/>
                </a:cubicBezTo>
                <a:lnTo>
                  <a:pt x="1943892" y="0"/>
                </a:lnTo>
                <a:cubicBezTo>
                  <a:pt x="2024334" y="0"/>
                  <a:pt x="2089546" y="65212"/>
                  <a:pt x="2089546" y="145654"/>
                </a:cubicBezTo>
                <a:lnTo>
                  <a:pt x="2089546" y="1310887"/>
                </a:lnTo>
                <a:cubicBezTo>
                  <a:pt x="2089546" y="1391329"/>
                  <a:pt x="2024334" y="1456541"/>
                  <a:pt x="1943892" y="1456541"/>
                </a:cubicBezTo>
                <a:lnTo>
                  <a:pt x="145654" y="1456541"/>
                </a:lnTo>
                <a:cubicBezTo>
                  <a:pt x="65212" y="1456541"/>
                  <a:pt x="0" y="1391329"/>
                  <a:pt x="0" y="1310887"/>
                </a:cubicBezTo>
                <a:lnTo>
                  <a:pt x="0" y="145654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221" tIns="69331" rIns="78221" bIns="69331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/>
              <a:t>The degree of confidence that the individual who uses the credential is the individual to whom the credential was issued</a:t>
            </a:r>
          </a:p>
        </p:txBody>
      </p:sp>
      <p:sp>
        <p:nvSpPr>
          <p:cNvPr id="26" name="Freeform 25"/>
          <p:cNvSpPr/>
          <p:nvPr/>
        </p:nvSpPr>
        <p:spPr>
          <a:xfrm>
            <a:off x="7597862" y="1295401"/>
            <a:ext cx="2611933" cy="4830763"/>
          </a:xfrm>
          <a:custGeom>
            <a:avLst/>
            <a:gdLst>
              <a:gd name="connsiteX0" fmla="*/ 0 w 2611933"/>
              <a:gd name="connsiteY0" fmla="*/ 261193 h 4830763"/>
              <a:gd name="connsiteX1" fmla="*/ 261193 w 2611933"/>
              <a:gd name="connsiteY1" fmla="*/ 0 h 4830763"/>
              <a:gd name="connsiteX2" fmla="*/ 2350740 w 2611933"/>
              <a:gd name="connsiteY2" fmla="*/ 0 h 4830763"/>
              <a:gd name="connsiteX3" fmla="*/ 2611933 w 2611933"/>
              <a:gd name="connsiteY3" fmla="*/ 261193 h 4830763"/>
              <a:gd name="connsiteX4" fmla="*/ 2611933 w 2611933"/>
              <a:gd name="connsiteY4" fmla="*/ 4569570 h 4830763"/>
              <a:gd name="connsiteX5" fmla="*/ 2350740 w 2611933"/>
              <a:gd name="connsiteY5" fmla="*/ 4830763 h 4830763"/>
              <a:gd name="connsiteX6" fmla="*/ 261193 w 2611933"/>
              <a:gd name="connsiteY6" fmla="*/ 4830763 h 4830763"/>
              <a:gd name="connsiteX7" fmla="*/ 0 w 2611933"/>
              <a:gd name="connsiteY7" fmla="*/ 4569570 h 4830763"/>
              <a:gd name="connsiteX8" fmla="*/ 0 w 2611933"/>
              <a:gd name="connsiteY8" fmla="*/ 261193 h 483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11933" h="4830763">
                <a:moveTo>
                  <a:pt x="0" y="261193"/>
                </a:moveTo>
                <a:cubicBezTo>
                  <a:pt x="0" y="116940"/>
                  <a:pt x="116940" y="0"/>
                  <a:pt x="261193" y="0"/>
                </a:cubicBezTo>
                <a:lnTo>
                  <a:pt x="2350740" y="0"/>
                </a:lnTo>
                <a:cubicBezTo>
                  <a:pt x="2494993" y="0"/>
                  <a:pt x="2611933" y="116940"/>
                  <a:pt x="2611933" y="261193"/>
                </a:cubicBezTo>
                <a:lnTo>
                  <a:pt x="2611933" y="4569570"/>
                </a:lnTo>
                <a:cubicBezTo>
                  <a:pt x="2611933" y="4713823"/>
                  <a:pt x="2494993" y="4830763"/>
                  <a:pt x="2350740" y="4830763"/>
                </a:cubicBezTo>
                <a:lnTo>
                  <a:pt x="261193" y="4830763"/>
                </a:lnTo>
                <a:cubicBezTo>
                  <a:pt x="116940" y="4830763"/>
                  <a:pt x="0" y="4713823"/>
                  <a:pt x="0" y="4569570"/>
                </a:cubicBezTo>
                <a:lnTo>
                  <a:pt x="0" y="261193"/>
                </a:lnTo>
                <a:close/>
              </a:path>
            </a:pathLst>
          </a:cu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3488215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Four levels of assurance</a:t>
            </a:r>
          </a:p>
        </p:txBody>
      </p:sp>
      <p:sp>
        <p:nvSpPr>
          <p:cNvPr id="27" name="Freeform 26"/>
          <p:cNvSpPr/>
          <p:nvPr/>
        </p:nvSpPr>
        <p:spPr>
          <a:xfrm>
            <a:off x="7859055" y="2744747"/>
            <a:ext cx="2089546" cy="703739"/>
          </a:xfrm>
          <a:custGeom>
            <a:avLst/>
            <a:gdLst>
              <a:gd name="connsiteX0" fmla="*/ 0 w 2089546"/>
              <a:gd name="connsiteY0" fmla="*/ 70374 h 703739"/>
              <a:gd name="connsiteX1" fmla="*/ 70374 w 2089546"/>
              <a:gd name="connsiteY1" fmla="*/ 0 h 703739"/>
              <a:gd name="connsiteX2" fmla="*/ 2019172 w 2089546"/>
              <a:gd name="connsiteY2" fmla="*/ 0 h 703739"/>
              <a:gd name="connsiteX3" fmla="*/ 2089546 w 2089546"/>
              <a:gd name="connsiteY3" fmla="*/ 70374 h 703739"/>
              <a:gd name="connsiteX4" fmla="*/ 2089546 w 2089546"/>
              <a:gd name="connsiteY4" fmla="*/ 633365 h 703739"/>
              <a:gd name="connsiteX5" fmla="*/ 2019172 w 2089546"/>
              <a:gd name="connsiteY5" fmla="*/ 703739 h 703739"/>
              <a:gd name="connsiteX6" fmla="*/ 70374 w 2089546"/>
              <a:gd name="connsiteY6" fmla="*/ 703739 h 703739"/>
              <a:gd name="connsiteX7" fmla="*/ 0 w 2089546"/>
              <a:gd name="connsiteY7" fmla="*/ 633365 h 703739"/>
              <a:gd name="connsiteX8" fmla="*/ 0 w 2089546"/>
              <a:gd name="connsiteY8" fmla="*/ 70374 h 703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9546" h="703739">
                <a:moveTo>
                  <a:pt x="0" y="70374"/>
                </a:moveTo>
                <a:cubicBezTo>
                  <a:pt x="0" y="31508"/>
                  <a:pt x="31508" y="0"/>
                  <a:pt x="70374" y="0"/>
                </a:cubicBezTo>
                <a:lnTo>
                  <a:pt x="2019172" y="0"/>
                </a:lnTo>
                <a:cubicBezTo>
                  <a:pt x="2058038" y="0"/>
                  <a:pt x="2089546" y="31508"/>
                  <a:pt x="2089546" y="70374"/>
                </a:cubicBezTo>
                <a:lnTo>
                  <a:pt x="2089546" y="633365"/>
                </a:lnTo>
                <a:cubicBezTo>
                  <a:pt x="2089546" y="672231"/>
                  <a:pt x="2058038" y="703739"/>
                  <a:pt x="2019172" y="703739"/>
                </a:cubicBezTo>
                <a:lnTo>
                  <a:pt x="70374" y="703739"/>
                </a:lnTo>
                <a:cubicBezTo>
                  <a:pt x="31508" y="703739"/>
                  <a:pt x="0" y="672231"/>
                  <a:pt x="0" y="633365"/>
                </a:cubicBezTo>
                <a:lnTo>
                  <a:pt x="0" y="70374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172" tIns="47282" rIns="56172" bIns="47282" numCol="1" spcCol="1270" anchor="t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/>
              <a:t>Level 1</a:t>
            </a:r>
          </a:p>
          <a:p>
            <a:pPr marL="57150" lvl="1" indent="-57150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100"/>
              <a:t>Little or no confidence in the asserted identity's validity</a:t>
            </a:r>
          </a:p>
        </p:txBody>
      </p:sp>
      <p:sp>
        <p:nvSpPr>
          <p:cNvPr id="28" name="Freeform 27"/>
          <p:cNvSpPr/>
          <p:nvPr/>
        </p:nvSpPr>
        <p:spPr>
          <a:xfrm>
            <a:off x="7859055" y="3556754"/>
            <a:ext cx="2089546" cy="703739"/>
          </a:xfrm>
          <a:custGeom>
            <a:avLst/>
            <a:gdLst>
              <a:gd name="connsiteX0" fmla="*/ 0 w 2089546"/>
              <a:gd name="connsiteY0" fmla="*/ 70374 h 703739"/>
              <a:gd name="connsiteX1" fmla="*/ 70374 w 2089546"/>
              <a:gd name="connsiteY1" fmla="*/ 0 h 703739"/>
              <a:gd name="connsiteX2" fmla="*/ 2019172 w 2089546"/>
              <a:gd name="connsiteY2" fmla="*/ 0 h 703739"/>
              <a:gd name="connsiteX3" fmla="*/ 2089546 w 2089546"/>
              <a:gd name="connsiteY3" fmla="*/ 70374 h 703739"/>
              <a:gd name="connsiteX4" fmla="*/ 2089546 w 2089546"/>
              <a:gd name="connsiteY4" fmla="*/ 633365 h 703739"/>
              <a:gd name="connsiteX5" fmla="*/ 2019172 w 2089546"/>
              <a:gd name="connsiteY5" fmla="*/ 703739 h 703739"/>
              <a:gd name="connsiteX6" fmla="*/ 70374 w 2089546"/>
              <a:gd name="connsiteY6" fmla="*/ 703739 h 703739"/>
              <a:gd name="connsiteX7" fmla="*/ 0 w 2089546"/>
              <a:gd name="connsiteY7" fmla="*/ 633365 h 703739"/>
              <a:gd name="connsiteX8" fmla="*/ 0 w 2089546"/>
              <a:gd name="connsiteY8" fmla="*/ 70374 h 703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9546" h="703739">
                <a:moveTo>
                  <a:pt x="0" y="70374"/>
                </a:moveTo>
                <a:cubicBezTo>
                  <a:pt x="0" y="31508"/>
                  <a:pt x="31508" y="0"/>
                  <a:pt x="70374" y="0"/>
                </a:cubicBezTo>
                <a:lnTo>
                  <a:pt x="2019172" y="0"/>
                </a:lnTo>
                <a:cubicBezTo>
                  <a:pt x="2058038" y="0"/>
                  <a:pt x="2089546" y="31508"/>
                  <a:pt x="2089546" y="70374"/>
                </a:cubicBezTo>
                <a:lnTo>
                  <a:pt x="2089546" y="633365"/>
                </a:lnTo>
                <a:cubicBezTo>
                  <a:pt x="2089546" y="672231"/>
                  <a:pt x="2058038" y="703739"/>
                  <a:pt x="2019172" y="703739"/>
                </a:cubicBezTo>
                <a:lnTo>
                  <a:pt x="70374" y="703739"/>
                </a:lnTo>
                <a:cubicBezTo>
                  <a:pt x="31508" y="703739"/>
                  <a:pt x="0" y="672231"/>
                  <a:pt x="0" y="633365"/>
                </a:cubicBezTo>
                <a:lnTo>
                  <a:pt x="0" y="70374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172" tIns="47282" rIns="56172" bIns="47282" numCol="1" spcCol="1270" anchor="t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/>
              <a:t>Level 2</a:t>
            </a:r>
          </a:p>
          <a:p>
            <a:pPr marL="57150" lvl="1" indent="-57150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100"/>
              <a:t>Some confidence in the asserted identity’s validity</a:t>
            </a:r>
          </a:p>
        </p:txBody>
      </p:sp>
      <p:sp>
        <p:nvSpPr>
          <p:cNvPr id="29" name="Freeform 28"/>
          <p:cNvSpPr/>
          <p:nvPr/>
        </p:nvSpPr>
        <p:spPr>
          <a:xfrm>
            <a:off x="7859055" y="4368761"/>
            <a:ext cx="2089546" cy="703739"/>
          </a:xfrm>
          <a:custGeom>
            <a:avLst/>
            <a:gdLst>
              <a:gd name="connsiteX0" fmla="*/ 0 w 2089546"/>
              <a:gd name="connsiteY0" fmla="*/ 70374 h 703739"/>
              <a:gd name="connsiteX1" fmla="*/ 70374 w 2089546"/>
              <a:gd name="connsiteY1" fmla="*/ 0 h 703739"/>
              <a:gd name="connsiteX2" fmla="*/ 2019172 w 2089546"/>
              <a:gd name="connsiteY2" fmla="*/ 0 h 703739"/>
              <a:gd name="connsiteX3" fmla="*/ 2089546 w 2089546"/>
              <a:gd name="connsiteY3" fmla="*/ 70374 h 703739"/>
              <a:gd name="connsiteX4" fmla="*/ 2089546 w 2089546"/>
              <a:gd name="connsiteY4" fmla="*/ 633365 h 703739"/>
              <a:gd name="connsiteX5" fmla="*/ 2019172 w 2089546"/>
              <a:gd name="connsiteY5" fmla="*/ 703739 h 703739"/>
              <a:gd name="connsiteX6" fmla="*/ 70374 w 2089546"/>
              <a:gd name="connsiteY6" fmla="*/ 703739 h 703739"/>
              <a:gd name="connsiteX7" fmla="*/ 0 w 2089546"/>
              <a:gd name="connsiteY7" fmla="*/ 633365 h 703739"/>
              <a:gd name="connsiteX8" fmla="*/ 0 w 2089546"/>
              <a:gd name="connsiteY8" fmla="*/ 70374 h 703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9546" h="703739">
                <a:moveTo>
                  <a:pt x="0" y="70374"/>
                </a:moveTo>
                <a:cubicBezTo>
                  <a:pt x="0" y="31508"/>
                  <a:pt x="31508" y="0"/>
                  <a:pt x="70374" y="0"/>
                </a:cubicBezTo>
                <a:lnTo>
                  <a:pt x="2019172" y="0"/>
                </a:lnTo>
                <a:cubicBezTo>
                  <a:pt x="2058038" y="0"/>
                  <a:pt x="2089546" y="31508"/>
                  <a:pt x="2089546" y="70374"/>
                </a:cubicBezTo>
                <a:lnTo>
                  <a:pt x="2089546" y="633365"/>
                </a:lnTo>
                <a:cubicBezTo>
                  <a:pt x="2089546" y="672231"/>
                  <a:pt x="2058038" y="703739"/>
                  <a:pt x="2019172" y="703739"/>
                </a:cubicBezTo>
                <a:lnTo>
                  <a:pt x="70374" y="703739"/>
                </a:lnTo>
                <a:cubicBezTo>
                  <a:pt x="31508" y="703739"/>
                  <a:pt x="0" y="672231"/>
                  <a:pt x="0" y="633365"/>
                </a:cubicBezTo>
                <a:lnTo>
                  <a:pt x="0" y="70374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172" tIns="47282" rIns="56172" bIns="47282" numCol="1" spcCol="1270" anchor="t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/>
              <a:t>Level 3</a:t>
            </a:r>
          </a:p>
          <a:p>
            <a:pPr marL="57150" lvl="1" indent="-57150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100"/>
              <a:t>High confidence in the asserted identity's validity</a:t>
            </a:r>
          </a:p>
        </p:txBody>
      </p:sp>
      <p:sp>
        <p:nvSpPr>
          <p:cNvPr id="30" name="Freeform 29"/>
          <p:cNvSpPr/>
          <p:nvPr/>
        </p:nvSpPr>
        <p:spPr>
          <a:xfrm>
            <a:off x="7859055" y="5180768"/>
            <a:ext cx="2089546" cy="703739"/>
          </a:xfrm>
          <a:custGeom>
            <a:avLst/>
            <a:gdLst>
              <a:gd name="connsiteX0" fmla="*/ 0 w 2089546"/>
              <a:gd name="connsiteY0" fmla="*/ 70374 h 703739"/>
              <a:gd name="connsiteX1" fmla="*/ 70374 w 2089546"/>
              <a:gd name="connsiteY1" fmla="*/ 0 h 703739"/>
              <a:gd name="connsiteX2" fmla="*/ 2019172 w 2089546"/>
              <a:gd name="connsiteY2" fmla="*/ 0 h 703739"/>
              <a:gd name="connsiteX3" fmla="*/ 2089546 w 2089546"/>
              <a:gd name="connsiteY3" fmla="*/ 70374 h 703739"/>
              <a:gd name="connsiteX4" fmla="*/ 2089546 w 2089546"/>
              <a:gd name="connsiteY4" fmla="*/ 633365 h 703739"/>
              <a:gd name="connsiteX5" fmla="*/ 2019172 w 2089546"/>
              <a:gd name="connsiteY5" fmla="*/ 703739 h 703739"/>
              <a:gd name="connsiteX6" fmla="*/ 70374 w 2089546"/>
              <a:gd name="connsiteY6" fmla="*/ 703739 h 703739"/>
              <a:gd name="connsiteX7" fmla="*/ 0 w 2089546"/>
              <a:gd name="connsiteY7" fmla="*/ 633365 h 703739"/>
              <a:gd name="connsiteX8" fmla="*/ 0 w 2089546"/>
              <a:gd name="connsiteY8" fmla="*/ 70374 h 703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9546" h="703739">
                <a:moveTo>
                  <a:pt x="0" y="70374"/>
                </a:moveTo>
                <a:cubicBezTo>
                  <a:pt x="0" y="31508"/>
                  <a:pt x="31508" y="0"/>
                  <a:pt x="70374" y="0"/>
                </a:cubicBezTo>
                <a:lnTo>
                  <a:pt x="2019172" y="0"/>
                </a:lnTo>
                <a:cubicBezTo>
                  <a:pt x="2058038" y="0"/>
                  <a:pt x="2089546" y="31508"/>
                  <a:pt x="2089546" y="70374"/>
                </a:cubicBezTo>
                <a:lnTo>
                  <a:pt x="2089546" y="633365"/>
                </a:lnTo>
                <a:cubicBezTo>
                  <a:pt x="2089546" y="672231"/>
                  <a:pt x="2058038" y="703739"/>
                  <a:pt x="2019172" y="703739"/>
                </a:cubicBezTo>
                <a:lnTo>
                  <a:pt x="70374" y="703739"/>
                </a:lnTo>
                <a:cubicBezTo>
                  <a:pt x="31508" y="703739"/>
                  <a:pt x="0" y="672231"/>
                  <a:pt x="0" y="633365"/>
                </a:cubicBezTo>
                <a:lnTo>
                  <a:pt x="0" y="70374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172" tIns="47282" rIns="56172" bIns="47282" numCol="1" spcCol="1270" anchor="t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/>
              <a:t>Level 4</a:t>
            </a:r>
          </a:p>
          <a:p>
            <a:pPr marL="57150" lvl="1" indent="-57150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100"/>
              <a:t>Very high confidence in the asserted identity’s validity</a:t>
            </a:r>
          </a:p>
        </p:txBody>
      </p:sp>
    </p:spTree>
    <p:extLst>
      <p:ext uri="{BB962C8B-B14F-4D97-AF65-F5344CB8AC3E}">
        <p14:creationId xmlns:p14="http://schemas.microsoft.com/office/powerpoint/2010/main" val="144273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04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Potential Impact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384381"/>
            <a:ext cx="9615908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There are three levels of potential impact on organizations or individuals should there be a breach ( failure) of security: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Low</a:t>
            </a:r>
          </a:p>
          <a:p>
            <a:pPr marL="1082675" lvl="2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An authentication error could be expected to have a limited adverse effect on organizational operations, organizational assets, or individuals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Moderate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An authentication error could be expected to have a serious adverse effect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High </a:t>
            </a:r>
          </a:p>
          <a:p>
            <a:pPr marL="1082675" lvl="2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An authentication error could be expected to have a severe or catastrophic adverse effect</a:t>
            </a:r>
          </a:p>
        </p:txBody>
      </p:sp>
    </p:spTree>
    <p:extLst>
      <p:ext uri="{BB962C8B-B14F-4D97-AF65-F5344CB8AC3E}">
        <p14:creationId xmlns:p14="http://schemas.microsoft.com/office/powerpoint/2010/main" val="355778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72343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Access Control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230376"/>
            <a:ext cx="9130395" cy="4844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25A9E7"/>
                </a:solidFill>
                <a:latin typeface="Alexandria Medium" pitchFamily="2" charset="-78"/>
                <a:cs typeface="Alexandria Medium" pitchFamily="2" charset="-78"/>
              </a:rPr>
              <a:t>Two parts to access </a:t>
            </a:r>
            <a:r>
              <a:rPr lang="en-US" altLang="en-US" sz="2000" dirty="0" smtClean="0">
                <a:solidFill>
                  <a:srgbClr val="25A9E7"/>
                </a:solidFill>
                <a:latin typeface="Alexandria Medium" pitchFamily="2" charset="-78"/>
                <a:cs typeface="Alexandria Medium" pitchFamily="2" charset="-78"/>
              </a:rPr>
              <a:t>control</a:t>
            </a:r>
            <a:endParaRPr lang="ar-YE" altLang="en-US" sz="2000" dirty="0" smtClean="0">
              <a:solidFill>
                <a:srgbClr val="25A9E7"/>
              </a:solidFill>
              <a:latin typeface="Alexandria Medium" pitchFamily="2" charset="-78"/>
              <a:cs typeface="Alexandria Medium" pitchFamily="2" charset="-78"/>
            </a:endParaRPr>
          </a:p>
          <a:p>
            <a:endParaRPr lang="en-US" altLang="en-US" sz="2000" b="1" dirty="0">
              <a:solidFill>
                <a:srgbClr val="25A9E7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Authentication:</a:t>
            </a:r>
            <a:r>
              <a:rPr lang="en-US" altLang="en-US" sz="2000" b="1" dirty="0">
                <a:solidFill>
                  <a:schemeClr val="accent2"/>
                </a:solid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Are you who you say you are?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Determine whether access is allowed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Authenticate human to machine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Or authenticate machine to </a:t>
            </a:r>
            <a:r>
              <a:rPr lang="en-US" altLang="en-US" sz="2000" dirty="0" smtClean="0">
                <a:latin typeface="Alexandria Medium" pitchFamily="2" charset="-78"/>
                <a:cs typeface="Alexandria Medium" pitchFamily="2" charset="-78"/>
              </a:rPr>
              <a:t>machine</a:t>
            </a:r>
            <a:endParaRPr lang="ar-YE" altLang="en-US" sz="2000" dirty="0" smtClean="0">
              <a:latin typeface="Alexandria Medium" pitchFamily="2" charset="-78"/>
              <a:cs typeface="Alexandria Medium" pitchFamily="2" charset="-78"/>
            </a:endParaRPr>
          </a:p>
          <a:p>
            <a:pPr lvl="1"/>
            <a:endParaRPr lang="en-US" altLang="en-US" sz="2000" dirty="0">
              <a:latin typeface="Alexandria Medium" pitchFamily="2" charset="-78"/>
              <a:cs typeface="Alexandria Medium" pitchFamily="2" charset="-78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Authorization:</a:t>
            </a:r>
            <a:r>
              <a:rPr lang="en-US" altLang="en-US" sz="2000" b="1" dirty="0">
                <a:solidFill>
                  <a:schemeClr val="accent2"/>
                </a:solid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Are you allowed to do that?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Once you have access, what can you do?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Enforces limits on actions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25A9E7"/>
                </a:solidFill>
                <a:latin typeface="Alexandria Medium" pitchFamily="2" charset="-78"/>
                <a:cs typeface="Alexandria Medium" pitchFamily="2" charset="-78"/>
              </a:rPr>
              <a:t>Note:</a:t>
            </a:r>
            <a:r>
              <a:rPr lang="en-US" altLang="en-US" sz="2000" dirty="0">
                <a:latin typeface="Alexandria Medium" pitchFamily="2" charset="-78"/>
                <a:cs typeface="Alexandria Medium" pitchFamily="2" charset="-78"/>
              </a:rPr>
              <a:t> “access control” often used as a synonym for authorization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 Medium" pitchFamily="2" charset="-78"/>
              <a:cs typeface="Alexandria Mediu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851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72344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Federated Identity Management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Content Placeholder 5" descr="fig02-07.eps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68" b="-989"/>
          <a:stretch/>
        </p:blipFill>
        <p:spPr>
          <a:xfrm>
            <a:off x="2281060" y="1364544"/>
            <a:ext cx="7178675" cy="4882252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9459735" y="3493971"/>
            <a:ext cx="0" cy="13571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812632" y="6189044"/>
            <a:ext cx="2156059" cy="96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214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72344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Single Sign-On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4646596" y="1412308"/>
            <a:ext cx="26397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4812633" y="6198669"/>
            <a:ext cx="2290811" cy="109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Content Placeholder 5" descr="fig02-08.eps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" b="-1061"/>
          <a:stretch/>
        </p:blipFill>
        <p:spPr>
          <a:xfrm>
            <a:off x="1904165" y="1412308"/>
            <a:ext cx="7823200" cy="484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94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72344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Access Control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Content Placeholder 3" descr="Screen Shot 2015-09-08 at 6.32.21 AM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5" b="10623"/>
          <a:stretch/>
        </p:blipFill>
        <p:spPr>
          <a:xfrm>
            <a:off x="2375834" y="1347072"/>
            <a:ext cx="72072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8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33845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Access Policies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Goals: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Check every access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Enforce the least privilege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Verify acceptable usage</a:t>
            </a:r>
          </a:p>
        </p:txBody>
      </p:sp>
    </p:spTree>
    <p:extLst>
      <p:ext uri="{BB962C8B-B14F-4D97-AF65-F5344CB8AC3E}">
        <p14:creationId xmlns:p14="http://schemas.microsoft.com/office/powerpoint/2010/main" val="355469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85266" y="433846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Implementing Access Control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Reference monitor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Access control directory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Access control matrix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Access control list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Privilege list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Capability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Procedure-oriented access control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Role-based access control</a:t>
            </a:r>
          </a:p>
        </p:txBody>
      </p:sp>
    </p:spTree>
    <p:extLst>
      <p:ext uri="{BB962C8B-B14F-4D97-AF65-F5344CB8AC3E}">
        <p14:creationId xmlns:p14="http://schemas.microsoft.com/office/powerpoint/2010/main" val="32957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ar-YE" sz="4000" b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Reference Monitor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Content Placeholder 4" descr="fig05-15.eps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36" t="-2866" r="-83" b="-5553"/>
          <a:stretch/>
        </p:blipFill>
        <p:spPr>
          <a:xfrm>
            <a:off x="351691" y="1921267"/>
            <a:ext cx="5352516" cy="39536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0963" y="1176495"/>
            <a:ext cx="3187880" cy="134913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97502" y="2559336"/>
            <a:ext cx="5788645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400" b="1" i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 subject</a:t>
            </a:r>
            <a:r>
              <a:rPr lang="en-US" sz="1400" dirty="0">
                <a:latin typeface="Alexandria" pitchFamily="2" charset="-78"/>
                <a:cs typeface="Alexandria" pitchFamily="2" charset="-78"/>
              </a:rPr>
              <a:t>, for example a user, initiates an access request for a specified system resource, such as a Web resource. 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400" b="1" i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 request </a:t>
            </a:r>
            <a:r>
              <a:rPr lang="en-US" sz="1400" dirty="0">
                <a:latin typeface="Alexandria" pitchFamily="2" charset="-78"/>
                <a:cs typeface="Alexandria" pitchFamily="2" charset="-78"/>
              </a:rPr>
              <a:t>goes to the reference monitor. 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400" b="1" i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 job of the reference monitor </a:t>
            </a:r>
            <a:r>
              <a:rPr lang="en-US" sz="1400" dirty="0">
                <a:latin typeface="Alexandria" pitchFamily="2" charset="-78"/>
                <a:cs typeface="Alexandria" pitchFamily="2" charset="-78"/>
              </a:rPr>
              <a:t>is to check on  the hierarchy of rules that specify certain restrictions. 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400" dirty="0">
                <a:latin typeface="Alexandria" pitchFamily="2" charset="-78"/>
                <a:cs typeface="Alexandria" pitchFamily="2" charset="-78"/>
              </a:rPr>
              <a:t>A set of such rules is called an </a:t>
            </a:r>
            <a:r>
              <a:rPr lang="en-US" sz="1400" i="1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access control list </a:t>
            </a:r>
            <a:r>
              <a:rPr lang="en-US" sz="1400" dirty="0">
                <a:latin typeface="Alexandria" pitchFamily="2" charset="-78"/>
                <a:cs typeface="Alexandria" pitchFamily="2" charset="-78"/>
              </a:rPr>
              <a:t>(ACL). 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400" dirty="0">
                <a:latin typeface="Alexandria" pitchFamily="2" charset="-78"/>
                <a:cs typeface="Alexandria" pitchFamily="2" charset="-78"/>
              </a:rPr>
              <a:t>The access control hierarchy is based on the URL path for a Web access, or file path for a file access such as in a directory. </a:t>
            </a:r>
          </a:p>
          <a:p>
            <a:pPr marL="285750" indent="-28575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400" dirty="0">
                <a:latin typeface="Alexandria" pitchFamily="2" charset="-78"/>
                <a:cs typeface="Alexandria" pitchFamily="2" charset="-78"/>
              </a:rPr>
              <a:t>When a request for access is made, the monitor or server goes in turn through each ACL rule, continuing until it encounters a rule that prevents it from continuing and results in a request rejection or comes to the last rule for that resource, resulting into access right being it granted.</a:t>
            </a:r>
          </a:p>
        </p:txBody>
      </p:sp>
    </p:spTree>
    <p:extLst>
      <p:ext uri="{BB962C8B-B14F-4D97-AF65-F5344CB8AC3E}">
        <p14:creationId xmlns:p14="http://schemas.microsoft.com/office/powerpoint/2010/main" val="195086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53094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Access Control Directory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fig02-09.ep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478" y="1566364"/>
            <a:ext cx="7924386" cy="440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4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81973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Access Control Matrix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Screen Shot 2015-09-08 at 12.33.00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103" y="1612509"/>
            <a:ext cx="9169857" cy="352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51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81973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Access Control List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fig02-13.ep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216" y="1416336"/>
            <a:ext cx="8708571" cy="457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51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81973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Probable 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2035629" y="2645229"/>
            <a:ext cx="8229600" cy="144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sz="8000" dirty="0" smtClean="0">
                <a:latin typeface="Alexandria Medium" pitchFamily="2" charset="-78"/>
                <a:cs typeface="Alexandria Medium" pitchFamily="2" charset="-78"/>
              </a:rPr>
              <a:t>Think of a word</a:t>
            </a:r>
          </a:p>
          <a:p>
            <a:endParaRPr lang="en-US" dirty="0">
              <a:latin typeface="Alexandria Medium" pitchFamily="2" charset="-78"/>
              <a:cs typeface="Alexandria Medium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6765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Probable Passwords (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cont..)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760287" cy="373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Is the word you thought of long? 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Is it uncommon?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Is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it hard to spell or pronounce?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The answer to all three of these questions is probably </a:t>
            </a:r>
            <a:r>
              <a:rPr lang="en-US" sz="4400" dirty="0">
                <a:latin typeface="Alexandria" pitchFamily="2" charset="-78"/>
                <a:cs typeface="Alexandria" pitchFamily="2" charset="-78"/>
              </a:rPr>
              <a:t>no</a:t>
            </a:r>
            <a:r>
              <a:rPr lang="en-US" sz="1200" dirty="0">
                <a:latin typeface="Alexandria" pitchFamily="2" charset="-78"/>
                <a:cs typeface="Alexandria" pitchFamily="2" charset="-78"/>
              </a:rPr>
              <a:t>.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8814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Probable Passwords (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cont..)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01387" y="1577425"/>
            <a:ext cx="837746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If people prefer short passwords to long ones, the penetrator will plan to try all passwords but to try them in order by length.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There are only 26</a:t>
            </a:r>
            <a:r>
              <a:rPr lang="en-US" sz="2000" baseline="30000" dirty="0">
                <a:latin typeface="Alexandria" pitchFamily="2" charset="-78"/>
                <a:cs typeface="Alexandria" pitchFamily="2" charset="-78"/>
              </a:rPr>
              <a:t>1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 + 26</a:t>
            </a:r>
            <a:r>
              <a:rPr lang="en-US" sz="2000" baseline="30000" dirty="0">
                <a:latin typeface="Alexandria" pitchFamily="2" charset="-78"/>
                <a:cs typeface="Alexandria" pitchFamily="2" charset="-78"/>
              </a:rPr>
              <a:t>2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 + 26</a:t>
            </a:r>
            <a:r>
              <a:rPr lang="en-US" sz="2000" baseline="30000" dirty="0">
                <a:latin typeface="Alexandria" pitchFamily="2" charset="-78"/>
                <a:cs typeface="Alexandria" pitchFamily="2" charset="-78"/>
              </a:rPr>
              <a:t>3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=18,278 passwords of length 3 or less.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At the assumed rate of one password per millisecond, all of these passwords can be checked in 18.278 seconds, </a:t>
            </a:r>
          </a:p>
        </p:txBody>
      </p:sp>
    </p:spTree>
    <p:extLst>
      <p:ext uri="{BB962C8B-B14F-4D97-AF65-F5344CB8AC3E}">
        <p14:creationId xmlns:p14="http://schemas.microsoft.com/office/powerpoint/2010/main" val="39175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Probable Passwords (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cont..)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01387" y="1577425"/>
            <a:ext cx="8872516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The trials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to 4 or 5 characters raise the count only to 475 seconds (about 8 minutes) or 12,356 seconds (about 3.5 hours), respectively.</a:t>
            </a:r>
          </a:p>
          <a:p>
            <a:pPr marL="342900" indent="-34290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People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tend to choose names or words they can remember</a:t>
            </a:r>
          </a:p>
          <a:p>
            <a:pPr marL="342900" indent="-34290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Many computing systems have spelling checkers that can be used to check for spelling errors and typographic mistakes in documents.</a:t>
            </a:r>
          </a:p>
          <a:p>
            <a:pPr marL="342900" indent="-34290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Trying all of these words as passwords takes only 80 seconds.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5632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Passwords Likely for a User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01387" y="1577425"/>
            <a:ext cx="8872516" cy="2887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People typically choose personal passwords, such as the name of a spouse, a child, a brother or sister, a pet, a street name, or something memorable or familiar.</a:t>
            </a:r>
          </a:p>
          <a:p>
            <a:pPr marL="342900" indent="-34290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If we restrict our password attempts to just names of people (first names), streets, projects, and so forth, we generate a list of only a few hundred possibilities at most. </a:t>
            </a:r>
          </a:p>
        </p:txBody>
      </p:sp>
    </p:spTree>
    <p:extLst>
      <p:ext uri="{BB962C8B-B14F-4D97-AF65-F5344CB8AC3E}">
        <p14:creationId xmlns:p14="http://schemas.microsoft.com/office/powerpoint/2010/main" val="76831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Passwords Likely for a User (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cont..)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1404257"/>
            <a:ext cx="7576457" cy="462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006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Passwords Likely for a User (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cont..)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66932" y="1546280"/>
            <a:ext cx="9136361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 British online bank found users still choosing weak passwords 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A full 50 percent of passwords for their online banking service were family members' names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23 percent children's names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19 percent a spouse or partner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9 percent their own</a:t>
            </a:r>
          </a:p>
        </p:txBody>
      </p:sp>
    </p:spTree>
    <p:extLst>
      <p:ext uri="{BB962C8B-B14F-4D97-AF65-F5344CB8AC3E}">
        <p14:creationId xmlns:p14="http://schemas.microsoft.com/office/powerpoint/2010/main" val="30275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Passwords Likely for a User (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cont..)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3316" y="1339108"/>
            <a:ext cx="8670722" cy="441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387036" y="5848266"/>
            <a:ext cx="3184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hlinkClick r:id="rId6"/>
              </a:rPr>
              <a:t>www.phenoelit.de/dpl/dpl.html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17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Passwords Likely for a User (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cont..)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65795" y="5668760"/>
            <a:ext cx="5263415" cy="5476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 smtClean="0">
                <a:solidFill>
                  <a:srgbClr val="C00000"/>
                </a:solidFill>
                <a:hlinkClick r:id="rId5"/>
              </a:rPr>
              <a:t>geodsoft.com/</a:t>
            </a:r>
            <a:r>
              <a:rPr lang="en-US" sz="2000" dirty="0" err="1" smtClean="0">
                <a:solidFill>
                  <a:srgbClr val="C00000"/>
                </a:solidFill>
                <a:hlinkClick r:id="rId5"/>
              </a:rPr>
              <a:t>howto</a:t>
            </a:r>
            <a:r>
              <a:rPr lang="en-US" sz="2000" dirty="0" smtClean="0">
                <a:solidFill>
                  <a:srgbClr val="C00000"/>
                </a:solidFill>
                <a:hlinkClick r:id="rId5"/>
              </a:rPr>
              <a:t>/password/common.htm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endParaRPr lang="en-US" sz="2000" dirty="0">
              <a:solidFill>
                <a:srgbClr val="C00000"/>
              </a:solidFill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91228" y="1306730"/>
            <a:ext cx="8422197" cy="4418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138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Passwords Likely for a User (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cont..)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99411" y="1460821"/>
            <a:ext cx="9038121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Several network sites post dictionaries of phrases, science fiction characters, places, mythological names, Chinese words, and other specialized lists.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All these lists are posted to help site administrators identify users who have chosen weak passwords.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pitchFamily="2" charset="-78"/>
                <a:cs typeface="Alexandria" pitchFamily="2" charset="-78"/>
              </a:rPr>
              <a:t>but the same dictionaries can also be used by attackers of sites </a:t>
            </a:r>
          </a:p>
        </p:txBody>
      </p:sp>
    </p:spTree>
    <p:extLst>
      <p:ext uri="{BB962C8B-B14F-4D97-AF65-F5344CB8AC3E}">
        <p14:creationId xmlns:p14="http://schemas.microsoft.com/office/powerpoint/2010/main" val="26044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Passwords Likely for a User (</a:t>
            </a:r>
            <a:r>
              <a:rPr lang="en-US" sz="24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cont..)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ontent Placeholder 2"/>
          <p:cNvSpPr txBox="1">
            <a:spLocks/>
          </p:cNvSpPr>
          <p:nvPr/>
        </p:nvSpPr>
        <p:spPr>
          <a:xfrm>
            <a:off x="1567543" y="1420301"/>
            <a:ext cx="8229600" cy="707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 smtClean="0">
                <a:latin typeface="Alexandria" pitchFamily="2" charset="-78"/>
                <a:cs typeface="Alexandria" pitchFamily="2" charset="-78"/>
              </a:rPr>
              <a:t>Now Internet sites offer so-called password recovery software as freeware or shareware.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60663" y="2211469"/>
            <a:ext cx="7118186" cy="389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0214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56253" y="472345"/>
            <a:ext cx="6997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Summary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70917" y="1631162"/>
            <a:ext cx="9499165" cy="3662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4488" lvl="0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 this lecture we talked about :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User authentication and its definition and we know that it is the process of verifying an identity claimed by or for a system entity.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most common authentication mechanism for user to operating system is a password.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We discussed the access </a:t>
            </a: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control.</a:t>
            </a: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We discussed the Probable Passwords and the Passwords Likely for a </a:t>
            </a: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User. </a:t>
            </a: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63445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39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15140</TotalTime>
  <Words>2003</Words>
  <Application>Microsoft Office PowerPoint</Application>
  <PresentationFormat>Widescreen</PresentationFormat>
  <Paragraphs>491</Paragraphs>
  <Slides>43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62" baseType="lpstr">
      <vt:lpstr>Alexandria</vt:lpstr>
      <vt:lpstr>Alexandria ExtraBold</vt:lpstr>
      <vt:lpstr>Alexandria Light</vt:lpstr>
      <vt:lpstr>Alexandria Medium</vt:lpstr>
      <vt:lpstr>Andalus</vt:lpstr>
      <vt:lpstr>Arial</vt:lpstr>
      <vt:lpstr>Calibri</vt:lpstr>
      <vt:lpstr>Calibri Light</vt:lpstr>
      <vt:lpstr>Comic Sans MS</vt:lpstr>
      <vt:lpstr>Majalla UI</vt:lpstr>
      <vt:lpstr>Roboto Light</vt:lpstr>
      <vt:lpstr>Symbol</vt:lpstr>
      <vt:lpstr>Tahoma</vt:lpstr>
      <vt:lpstr>Tajawal Medium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Redhwan</dc:creator>
  <cp:lastModifiedBy>Dr. Redhwan</cp:lastModifiedBy>
  <cp:revision>307</cp:revision>
  <dcterms:created xsi:type="dcterms:W3CDTF">2022-03-12T19:01:36Z</dcterms:created>
  <dcterms:modified xsi:type="dcterms:W3CDTF">2024-03-01T20:49:12Z</dcterms:modified>
</cp:coreProperties>
</file>