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9"/>
  </p:notesMasterIdLst>
  <p:sldIdLst>
    <p:sldId id="480" r:id="rId5"/>
    <p:sldId id="303" r:id="rId6"/>
    <p:sldId id="313" r:id="rId7"/>
    <p:sldId id="276" r:id="rId8"/>
    <p:sldId id="579" r:id="rId9"/>
    <p:sldId id="571" r:id="rId10"/>
    <p:sldId id="572" r:id="rId11"/>
    <p:sldId id="573" r:id="rId12"/>
    <p:sldId id="574" r:id="rId13"/>
    <p:sldId id="578" r:id="rId14"/>
    <p:sldId id="603" r:id="rId15"/>
    <p:sldId id="604" r:id="rId16"/>
    <p:sldId id="602" r:id="rId17"/>
    <p:sldId id="580" r:id="rId18"/>
    <p:sldId id="575" r:id="rId19"/>
    <p:sldId id="543" r:id="rId20"/>
    <p:sldId id="576" r:id="rId21"/>
    <p:sldId id="605" r:id="rId22"/>
    <p:sldId id="612" r:id="rId23"/>
    <p:sldId id="613" r:id="rId24"/>
    <p:sldId id="614" r:id="rId25"/>
    <p:sldId id="544" r:id="rId26"/>
    <p:sldId id="606" r:id="rId27"/>
    <p:sldId id="607" r:id="rId28"/>
    <p:sldId id="608" r:id="rId29"/>
    <p:sldId id="609" r:id="rId30"/>
    <p:sldId id="610" r:id="rId31"/>
    <p:sldId id="611" r:id="rId32"/>
    <p:sldId id="581" r:id="rId33"/>
    <p:sldId id="615" r:id="rId34"/>
    <p:sldId id="616" r:id="rId35"/>
    <p:sldId id="624" r:id="rId36"/>
    <p:sldId id="617" r:id="rId37"/>
    <p:sldId id="625" r:id="rId38"/>
    <p:sldId id="587" r:id="rId39"/>
    <p:sldId id="626" r:id="rId40"/>
    <p:sldId id="627" r:id="rId41"/>
    <p:sldId id="618" r:id="rId42"/>
    <p:sldId id="620" r:id="rId43"/>
    <p:sldId id="619" r:id="rId44"/>
    <p:sldId id="622" r:id="rId45"/>
    <p:sldId id="621" r:id="rId46"/>
    <p:sldId id="570" r:id="rId47"/>
    <p:sldId id="349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579"/>
            <p14:sldId id="571"/>
            <p14:sldId id="572"/>
            <p14:sldId id="573"/>
            <p14:sldId id="574"/>
            <p14:sldId id="578"/>
            <p14:sldId id="603"/>
            <p14:sldId id="604"/>
            <p14:sldId id="602"/>
            <p14:sldId id="580"/>
            <p14:sldId id="575"/>
            <p14:sldId id="543"/>
            <p14:sldId id="576"/>
            <p14:sldId id="605"/>
            <p14:sldId id="612"/>
            <p14:sldId id="613"/>
            <p14:sldId id="614"/>
            <p14:sldId id="544"/>
            <p14:sldId id="606"/>
            <p14:sldId id="607"/>
            <p14:sldId id="608"/>
            <p14:sldId id="609"/>
            <p14:sldId id="610"/>
            <p14:sldId id="611"/>
            <p14:sldId id="581"/>
            <p14:sldId id="615"/>
            <p14:sldId id="616"/>
            <p14:sldId id="624"/>
            <p14:sldId id="617"/>
            <p14:sldId id="625"/>
            <p14:sldId id="587"/>
            <p14:sldId id="626"/>
            <p14:sldId id="627"/>
            <p14:sldId id="618"/>
            <p14:sldId id="620"/>
            <p14:sldId id="619"/>
            <p14:sldId id="622"/>
            <p14:sldId id="621"/>
            <p14:sldId id="57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6" d="100"/>
          <a:sy n="76" d="100"/>
        </p:scale>
        <p:origin x="84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5519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3407C5-6A74-E8D2-355D-9AFCB4E02D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13976E9-78C2-0DF9-F540-2495D2DE579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398B16-938C-0501-0827-9E6E0B9703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9BEFC9-6D3A-2218-3A00-4A5D4653D4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7249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1172FE-41EE-AAF0-5CA4-2AC954DA6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D8EA479-9830-4720-3245-EA28FD83DA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47FD9F9-3601-0A16-5A5D-763A23C05F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623354-8C40-BDAD-6F42-C34EAA7DE8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3551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CFAE82-8166-FBF0-E178-B5C215807E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F27F92-4A82-20C0-4E5B-6393D66520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8B5F22-860A-8B92-668F-BE86C9C60C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007144-C521-9DBB-CF76-4CBD99F327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690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95320D-5AE5-76FC-A672-B31D72F7F0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2E2BB9-4D69-AFCF-CBEF-AA176A457B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7E378D-3644-BCDF-903F-9582C7AE8E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8DEDF8-AC9F-7F65-B8F5-63FE196926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1084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BAC7F4-337C-CA8D-EA53-8E7F4F71C0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B6347F8-018E-1D7A-0833-FBE5666B26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20933C-1BC1-3B4C-EB2A-8F1BBA387D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4F959B-6017-0B9E-7DC0-1E2739D750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7565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03883-83F4-DA4A-981F-5D59523CD8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1856C8-F537-BA04-318F-BE1216577C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8562CE-C0F2-0698-4FB2-EF01208464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3A6780-B9A4-E9B2-A22C-30389A24FB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2136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090261-BEDF-E509-F8C2-54609F6CD0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A4F4CE-7577-4BCC-EE0B-7206960FBC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D6373B-A0A8-6D71-EA60-9C0E816E5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9FFA1E-11EB-5269-F742-BBC224E3E1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7158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5EB7CA-2656-6EEF-B57A-FC5D53F646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40A91B-5A0D-49E8-6835-51F9C7F7E5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90ABB1-44DF-7705-5353-229894B4E0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CCF9E3-562F-BAF0-2A34-600BE6074E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5876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4898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D7FE21-8BA2-D8A6-36F6-EEA625515F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A84740-E03B-645F-23FD-01B93F2EEC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F0171D-E14E-03F5-EEAC-5D7E187DF6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02EABB-942B-F5CD-C7EC-CF010C3708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5533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C9A7FD-BF9B-7183-6C6C-E0FBA40878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19BC82-30A7-D99E-4F85-64FDBF7690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422897-D62A-C3A2-3596-C5C85F355A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75B4C9-465F-C17C-0098-292364F153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1227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4ECD2D-DC92-54CE-1996-136B00D998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624CB03-23BC-4FF3-5A60-7DCB679B2B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9EEE1E-547A-4361-34A6-69F9C81DC8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B410EF-6C98-F29D-A8BD-9A5A5FC7F4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1467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60609D-631A-9A74-36CC-92759E4CE1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3CAEC1-021E-1003-FFE2-8507698DD5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1DFDA1-7D56-0099-ECA5-A4800BF078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EC2F91-3A62-305F-F7B8-7A03945641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5015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5FC190-606C-8224-88E1-5CDD1C9121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4DD225D-CD86-70A4-126F-1048731F1D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C5C228-F236-874A-48D5-5BF6CABE93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4C6E9A-0C80-5AFE-C977-64E6BED3E6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9641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84767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4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2.png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3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4.png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5.png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echtarget.com/whatis/definition/spreadsheet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5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dirty="0">
                <a:latin typeface="Alexandria"/>
                <a:cs typeface="Alexandria" charset="0"/>
              </a:rPr>
              <a:t>Prepared by Dr. Wesam Ahmed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207" y="58066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69868" y="5098781"/>
            <a:ext cx="2954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IT393‎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Business Intelligence	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2"/>
    </mc:Choice>
    <mc:Fallback xmlns="">
      <p:transition spd="slow" advTm="190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1" y="14513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245182" y="3290370"/>
            <a:ext cx="64923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Alexandria" charset="0"/>
              </a:rPr>
              <a:t>Practical guide to using spreadsheets for Data Analytics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93369" y="4757816"/>
            <a:ext cx="2954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IT393‎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Business Intelligence	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Wesam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Learning Objectives:</a:t>
            </a: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72287" y="1412953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00E75E3-23B7-5E78-805A-4E8C3A7B0909}"/>
              </a:ext>
            </a:extLst>
          </p:cNvPr>
          <p:cNvSpPr txBox="1"/>
          <p:nvPr/>
        </p:nvSpPr>
        <p:spPr>
          <a:xfrm>
            <a:off x="3557603" y="2225375"/>
            <a:ext cx="8806525" cy="41319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105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461963" marR="20920" indent="-461963" algn="just">
              <a:lnSpc>
                <a:spcPct val="200000"/>
              </a:lnSpc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1.1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data analytics lifecycle</a:t>
            </a:r>
          </a:p>
          <a:p>
            <a:pPr>
              <a:lnSpc>
                <a:spcPct val="200000"/>
              </a:lnSpc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1.2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spreadsheets for data analytics</a:t>
            </a:r>
          </a:p>
          <a:p>
            <a:pPr marR="20920" algn="just">
              <a:lnSpc>
                <a:spcPct val="200000"/>
              </a:lnSpc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1.3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problems with data</a:t>
            </a:r>
          </a:p>
          <a:p>
            <a:pPr marR="20920" algn="just">
              <a:lnSpc>
                <a:spcPct val="200000"/>
              </a:lnSpc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1.4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Large language models (LLMs)</a:t>
            </a:r>
          </a:p>
          <a:p>
            <a:pPr marR="17990"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7990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FIGURE 2.2 A Simple Taxonomy of Data.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46764" y="1037778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The data analytics lifecycle: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7" y="81200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C07E770-0AFC-2E14-D0D3-BECB81B449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6764" y="1779182"/>
            <a:ext cx="7007059" cy="378471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A06E839-F63C-B3D2-97AF-A415497AAD96}"/>
              </a:ext>
            </a:extLst>
          </p:cNvPr>
          <p:cNvSpPr txBox="1"/>
          <p:nvPr/>
        </p:nvSpPr>
        <p:spPr>
          <a:xfrm>
            <a:off x="3178028" y="5602243"/>
            <a:ext cx="5255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4.1  Data analytics cycle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050F75-021C-DB02-F193-C774A6FF5B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B0B3CB4-AC4B-53FA-FBC2-C5DE53AFBD9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312BA0-A245-3DCA-8831-ECE295524684}"/>
              </a:ext>
            </a:extLst>
          </p:cNvPr>
          <p:cNvSpPr txBox="1"/>
          <p:nvPr/>
        </p:nvSpPr>
        <p:spPr>
          <a:xfrm>
            <a:off x="2346764" y="919145"/>
            <a:ext cx="69139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The data analytics lifecycle: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7BACB64-551A-574B-048A-4CE8736ACFA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CBACE8E-C17D-F7EB-BF4A-175E295C87EC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80C63F3-E5BA-E58D-C220-E0158E5504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980D0E1-9663-9E13-7278-276E959C22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2866" y="1997998"/>
            <a:ext cx="3352800" cy="36766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A1710EF-2866-7D80-AE30-133389662E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5850" y="2129935"/>
            <a:ext cx="6498437" cy="383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07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C3EBED-AD68-2C89-A5F0-BC510FF5F0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9231BF-C9D6-FD3A-1823-60804CF4CDF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C0F125-7AC9-F9C8-E364-E534EA078C8E}"/>
              </a:ext>
            </a:extLst>
          </p:cNvPr>
          <p:cNvSpPr txBox="1"/>
          <p:nvPr/>
        </p:nvSpPr>
        <p:spPr>
          <a:xfrm>
            <a:off x="2346764" y="970669"/>
            <a:ext cx="723936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The data analytics lifecycle: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F6D622-9262-DFAE-EB9D-51032D79265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40C22E-299A-5C79-0F26-6514E9D79349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FCB9436-9C95-48FA-88F1-1D935D6E2FB8}"/>
              </a:ext>
            </a:extLst>
          </p:cNvPr>
          <p:cNvSpPr txBox="1"/>
          <p:nvPr/>
        </p:nvSpPr>
        <p:spPr>
          <a:xfrm>
            <a:off x="695945" y="2019969"/>
            <a:ext cx="106486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Common techniques for data analysis:</a:t>
            </a:r>
          </a:p>
          <a:p>
            <a:endParaRPr lang="en-US" dirty="0"/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A2F9AB5-2357-14B3-1013-E7AA3FC3FB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835EC45-82C6-038F-47D0-F725A3B5C3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417" y="2587446"/>
            <a:ext cx="9952055" cy="3478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965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1407AE-EF46-32E0-AEDC-76B47E3A8B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9B7BCC5-0B50-167E-5D34-7872B3623F4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360AAC-25BE-746D-3975-E38199CE3CF2}"/>
              </a:ext>
            </a:extLst>
          </p:cNvPr>
          <p:cNvSpPr txBox="1"/>
          <p:nvPr/>
        </p:nvSpPr>
        <p:spPr>
          <a:xfrm>
            <a:off x="2346764" y="970669"/>
            <a:ext cx="723936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The data analytics lifecycle: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88031E-4CE5-434F-71FF-5744D7C9371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8BE476F-8344-9F40-8CAB-F531EBD8F7D3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328BA94-F9B4-0B13-AA04-0CA0A3213F0B}"/>
              </a:ext>
            </a:extLst>
          </p:cNvPr>
          <p:cNvSpPr txBox="1"/>
          <p:nvPr/>
        </p:nvSpPr>
        <p:spPr>
          <a:xfrm>
            <a:off x="695945" y="2019969"/>
            <a:ext cx="10648644" cy="5492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Case Study: Analyzing Customer Churn in a Telecom Company: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Descriptive statistics:</a:t>
            </a:r>
          </a:p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Goal: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Summarize customer data to understand the overall picture.</a:t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Techniques Used: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Frequency, Mean, Median, Correlation.</a:t>
            </a:r>
          </a:p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Count how many customers churned (left) vs. stayed (Frequency).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 the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average tenure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customers (Mean).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median monthly charges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 the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correlation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between tenure and churn 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2000" dirty="0"/>
          </a:p>
          <a:p>
            <a:pPr>
              <a:lnSpc>
                <a:spcPct val="150000"/>
              </a:lnSpc>
            </a:pPr>
            <a:endParaRPr lang="en-US" sz="2000" dirty="0">
              <a:solidFill>
                <a:srgbClr val="FF0000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6DC399F-665E-8ED2-CB62-7C25BCB58C6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099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2A91FE-F620-E816-25D0-8C88E35B60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5CC9536-5AC4-ED1A-D78A-379AB7E7B01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CE686F-A6C3-8D14-E395-096D04E56F30}"/>
              </a:ext>
            </a:extLst>
          </p:cNvPr>
          <p:cNvSpPr txBox="1"/>
          <p:nvPr/>
        </p:nvSpPr>
        <p:spPr>
          <a:xfrm>
            <a:off x="2346764" y="970669"/>
            <a:ext cx="723936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The data analytics lifecycle: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B8945A-6C31-5B1B-6414-C522918CA9B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81ED59-4419-F60B-D2DB-CC17278121A5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5018821-6D23-3571-06B3-BB501C30C1E1}"/>
              </a:ext>
            </a:extLst>
          </p:cNvPr>
          <p:cNvSpPr txBox="1"/>
          <p:nvPr/>
        </p:nvSpPr>
        <p:spPr>
          <a:xfrm>
            <a:off x="695945" y="2019969"/>
            <a:ext cx="10648644" cy="3366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Visualization: really shine for: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Complex or large data sets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Goal: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 patterns and trends visually that aren't obvious from numbers and summarize the descriptive statistics you calculated.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Techniques Used: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Histograms ,Box plots ,Scatter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plots,Bar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charts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</a:t>
            </a:r>
            <a:endParaRPr lang="en-U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 a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tenure to see its distribution.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a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box plot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compare monthly charges of churned vs. retained customers.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Scatter plot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view relationship between tenure and monthly charges.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3E42862-693D-FA13-075E-B40DE920928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B592548-D965-E08B-9C39-0E27A96C9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9875" y="2992976"/>
            <a:ext cx="2904714" cy="2780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38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463A0B-34A8-9082-1FC7-62DF01EDFB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7AEED51-5FAF-2592-EFA4-309A8ABC218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26ED03-7D8C-A588-16DF-E47C2134EBB2}"/>
              </a:ext>
            </a:extLst>
          </p:cNvPr>
          <p:cNvSpPr txBox="1"/>
          <p:nvPr/>
        </p:nvSpPr>
        <p:spPr>
          <a:xfrm>
            <a:off x="2346764" y="970669"/>
            <a:ext cx="723936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The data analytics lifecycle: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BEB19B-3566-92AC-AFFA-220D755339A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FC8348-DC5C-086F-0640-D0029DCA446A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BD5FF02-5326-32CD-BE0D-17FF92B47566}"/>
              </a:ext>
            </a:extLst>
          </p:cNvPr>
          <p:cNvSpPr txBox="1"/>
          <p:nvPr/>
        </p:nvSpPr>
        <p:spPr>
          <a:xfrm>
            <a:off x="695945" y="2019969"/>
            <a:ext cx="10648644" cy="4970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Statistical analysis &amp; modeling:</a:t>
            </a:r>
          </a:p>
          <a:p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Allows you to be more confident that results are: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True effects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Random chance</a:t>
            </a:r>
          </a:p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Formulate and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 hypotheses, understand relationships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Techniques Used:</a:t>
            </a:r>
            <a:endParaRPr lang="en-U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Hypothesis testing (t-tests, chi-square)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Regression model</a:t>
            </a:r>
          </a:p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a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chi-square test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see if contract type (monthly, yearly) significantly affects churn.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logistic regression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model the probability of churn based on age, tenure, charges, etc.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rgbClr val="FF0000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D0C3F7-4028-AA4B-5FAD-F7D88C6CC7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894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4649A3-DC34-0CE3-0352-49D23ECFA7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565B69-925A-6EFF-4304-49452BDF8FD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80DEC1-94D9-DD33-59BF-60D7669B94D7}"/>
              </a:ext>
            </a:extLst>
          </p:cNvPr>
          <p:cNvSpPr txBox="1"/>
          <p:nvPr/>
        </p:nvSpPr>
        <p:spPr>
          <a:xfrm>
            <a:off x="2346764" y="969283"/>
            <a:ext cx="71129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The data analytics lifecycle: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328E76-9DB1-1B55-2DCC-34DE1C74EE2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9116F6-A7BE-F3C1-C5C0-9B036F2D9597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EFA13AA-14C3-BF04-7438-2A7D41FF1D78}"/>
              </a:ext>
            </a:extLst>
          </p:cNvPr>
          <p:cNvSpPr txBox="1"/>
          <p:nvPr/>
        </p:nvSpPr>
        <p:spPr>
          <a:xfrm>
            <a:off x="708692" y="2082996"/>
            <a:ext cx="10812720" cy="50353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class of techniques that: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●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 patterns from data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●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Predict specific outcomes of interest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Goal: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 a predictive model to classify future churn.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Techniques Used: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Trees, Random Forest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Train a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random forest model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using labeled data (churned vs. not) with features like age, tenure, charges, support calls.   Evaluate the model’s accuracy, precision, and recall.</a:t>
            </a:r>
          </a:p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9D796C3-2279-2CF8-DBD9-0190E29C8CA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92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B026C8-DF5C-C9A3-0286-6C6CED225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F9F609-C46F-98D7-464F-E9D79DAE985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FIGURE 2.2 A Simple Taxonomy of Data.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113CE0F-2D17-1802-367F-E3A3AD62E94C}"/>
              </a:ext>
            </a:extLst>
          </p:cNvPr>
          <p:cNvSpPr txBox="1"/>
          <p:nvPr/>
        </p:nvSpPr>
        <p:spPr>
          <a:xfrm>
            <a:off x="2346764" y="1037778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The data analytics lifecycle: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548D991-5E13-B3E3-43A1-66B4ABF653AA}"/>
              </a:ext>
            </a:extLst>
          </p:cNvPr>
          <p:cNvSpPr/>
          <p:nvPr/>
        </p:nvSpPr>
        <p:spPr>
          <a:xfrm>
            <a:off x="942307" y="81200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B11CA0-EFDE-9879-D523-05E03C07BECF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C4481DA-37D4-A29D-296E-55EB1762F0D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6DAC8CD-99BA-4D51-5F56-6D92D922ECE6}"/>
              </a:ext>
            </a:extLst>
          </p:cNvPr>
          <p:cNvSpPr txBox="1"/>
          <p:nvPr/>
        </p:nvSpPr>
        <p:spPr>
          <a:xfrm>
            <a:off x="689640" y="1835552"/>
            <a:ext cx="10668000" cy="5207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Framework for insight finding:</a:t>
            </a:r>
          </a:p>
          <a:p>
            <a:pPr algn="ctr">
              <a:lnSpc>
                <a:spcPct val="150000"/>
              </a:lnSpc>
            </a:pP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key results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Here, we summarize the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 findings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from our analysis (descriptive stats, visualizations, models).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✅ Key Results: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27% of customers churned.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churned customers had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month-to-month contracts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 tenures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Logistic regression and machine learning models confirmed that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contract type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tenure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monthly charges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were the top predictors of churn.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Random Forest model achieved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85% prediction accuracy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50000"/>
              </a:lnSpc>
            </a:pP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FE67FD5-AC1D-1D46-F76D-9D953087A4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1422" y="2389549"/>
            <a:ext cx="10087218" cy="866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3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1B53B2-BBC3-0433-3828-B9A09D485A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BC017A0-A9DA-2FA1-C98D-B41F02CB4DD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FIGURE 2.2 A Simple Taxonomy of Data.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AF6AED-4C97-2362-C16C-8C6B9AB18529}"/>
              </a:ext>
            </a:extLst>
          </p:cNvPr>
          <p:cNvSpPr txBox="1"/>
          <p:nvPr/>
        </p:nvSpPr>
        <p:spPr>
          <a:xfrm>
            <a:off x="2346764" y="1037778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The data analytics lifecycle: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94255E3-3DC4-EB99-91AF-D365ADF08420}"/>
              </a:ext>
            </a:extLst>
          </p:cNvPr>
          <p:cNvSpPr/>
          <p:nvPr/>
        </p:nvSpPr>
        <p:spPr>
          <a:xfrm>
            <a:off x="942307" y="81200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F6AF781-C728-27BF-1EF6-3519E0493AF2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D34CDA2-6BA9-0AF0-D689-29D695714C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CE24CA6-4B3E-CCC5-6BE4-03F8B0735583}"/>
              </a:ext>
            </a:extLst>
          </p:cNvPr>
          <p:cNvSpPr txBox="1"/>
          <p:nvPr/>
        </p:nvSpPr>
        <p:spPr>
          <a:xfrm>
            <a:off x="689640" y="1835552"/>
            <a:ext cx="10668000" cy="5900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Framework for insight finding:</a:t>
            </a:r>
          </a:p>
          <a:p>
            <a:r>
              <a:rPr lang="en-US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Business goal: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step ties results back to the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goal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in this case,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reducing churn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🎯 Business Goal: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Decrease customer churn rate.</a:t>
            </a:r>
          </a:p>
          <a:p>
            <a:endParaRPr lang="en-US" sz="11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Explanation for results: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🧠 Explanation: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Customers on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monthly contracts may feel less committed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can easily switch to competitors.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monthly charges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 lead to dissatisfaction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perceived poor value.</a:t>
            </a:r>
          </a:p>
          <a:p>
            <a:endParaRPr lang="en-US" sz="105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Recommend decisions: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📌 Recommendations: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Offer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discounted annual plans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encourage long-term commitment.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onboarding programs to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increase engagement in the first 3–6 months.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Target at-risk customers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(identified by the model) with retention offers or better support</a:t>
            </a:r>
            <a:r>
              <a:rPr lang="en-US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780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366D30-C05A-C5C5-C951-A6B211026B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E17776A-8856-E88F-5AFC-3D2674326B9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FIGURE 2.2 A Simple Taxonomy of Data.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29E92-035F-9042-2174-F2F197389E95}"/>
              </a:ext>
            </a:extLst>
          </p:cNvPr>
          <p:cNvSpPr txBox="1"/>
          <p:nvPr/>
        </p:nvSpPr>
        <p:spPr>
          <a:xfrm>
            <a:off x="2346764" y="1037778"/>
            <a:ext cx="69178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The data analytics lifecycle: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1466E7A-6A06-2C7B-4557-7D886D52F090}"/>
              </a:ext>
            </a:extLst>
          </p:cNvPr>
          <p:cNvSpPr/>
          <p:nvPr/>
        </p:nvSpPr>
        <p:spPr>
          <a:xfrm>
            <a:off x="942307" y="81200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7885DE-9256-5C77-808B-8BD4588434B5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4D6EA86-DC71-18DD-B9DF-E88CE3A9F6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AC721AA-2045-8FEF-87EE-FB351C657B87}"/>
              </a:ext>
            </a:extLst>
          </p:cNvPr>
          <p:cNvSpPr txBox="1"/>
          <p:nvPr/>
        </p:nvSpPr>
        <p:spPr>
          <a:xfrm>
            <a:off x="689640" y="2203778"/>
            <a:ext cx="10668000" cy="3637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Communicating findings effectively empowers stakeholders to: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informed decisions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Achieve the project goals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the best approach for the insights you need to summarize?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are your stakeholder needs?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8D772E-B761-962B-9960-746886D3D8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7279" y="1714886"/>
            <a:ext cx="3638471" cy="3751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781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89A85F-79E4-862B-B1DF-791A4BB643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64ABEC-FF26-7EC7-7E09-10D07C266CB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3C4ED4-B888-8BFF-A02A-B16D98383519}"/>
              </a:ext>
            </a:extLst>
          </p:cNvPr>
          <p:cNvSpPr txBox="1"/>
          <p:nvPr/>
        </p:nvSpPr>
        <p:spPr>
          <a:xfrm>
            <a:off x="2346764" y="954320"/>
            <a:ext cx="69139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The data analytics lifecycle: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9BF040-C159-A244-ECD2-E691409F6E0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85E6797-547F-47CF-80CF-64ACA6596793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A57467E-CB85-B5A7-43F9-76171BE756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042727E-4E59-4550-9838-D78C7B89D530}"/>
              </a:ext>
            </a:extLst>
          </p:cNvPr>
          <p:cNvSpPr txBox="1"/>
          <p:nvPr/>
        </p:nvSpPr>
        <p:spPr>
          <a:xfrm>
            <a:off x="762000" y="1884745"/>
            <a:ext cx="6786734" cy="12890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b="1" i="0" u="none" strike="noStrike" baseline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Reports: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Written summaries of findings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Often include visualizations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D83DD0D-5E3C-1033-2D5B-7F86482115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3356" y="1685495"/>
            <a:ext cx="3652871" cy="433656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231C00C-5C36-A3C0-83AC-4AD5540E63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3159216"/>
            <a:ext cx="6391641" cy="2862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83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95C11F-A55A-2FE4-9747-F70CBC35C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B3B721A-7482-CEC0-1EA9-F693A07614D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287A53-A22C-1E33-D372-C16D4D74ADC9}"/>
              </a:ext>
            </a:extLst>
          </p:cNvPr>
          <p:cNvSpPr txBox="1"/>
          <p:nvPr/>
        </p:nvSpPr>
        <p:spPr>
          <a:xfrm>
            <a:off x="2346764" y="970669"/>
            <a:ext cx="723936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b="1" dirty="0"/>
              <a:t>The data analytics lifecycle: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B12C3E-8449-636F-24CC-4CFA9D2E860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972952-2CDE-AAD7-DCF2-7B9939C95F1E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FFA9FD4-B100-9CC5-4D6F-2676B4D58000}"/>
              </a:ext>
            </a:extLst>
          </p:cNvPr>
          <p:cNvSpPr txBox="1"/>
          <p:nvPr/>
        </p:nvSpPr>
        <p:spPr>
          <a:xfrm>
            <a:off x="642123" y="1868432"/>
            <a:ext cx="1064864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Dashboards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Interactive visualizations that allow users to explore data on their own.</a:t>
            </a:r>
          </a:p>
          <a:p>
            <a:endParaRPr lang="en-US" dirty="0"/>
          </a:p>
          <a:p>
            <a:pPr>
              <a:lnSpc>
                <a:spcPct val="20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rgbClr val="FF0000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2EFB16-B97A-A4A7-E507-EA5A518A2B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8001226-356E-5DC2-EEE1-B7EA4C7F38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4730" y="2776059"/>
            <a:ext cx="8302539" cy="3204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503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B0F6AE-F56C-A729-3AB7-277CDDF75C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D167010-4C8B-CE95-3ABD-DB2FD5B0CEA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EA954F-A394-AE8D-5F1F-D53A75889A0F}"/>
              </a:ext>
            </a:extLst>
          </p:cNvPr>
          <p:cNvSpPr txBox="1"/>
          <p:nvPr/>
        </p:nvSpPr>
        <p:spPr>
          <a:xfrm>
            <a:off x="2256329" y="928856"/>
            <a:ext cx="63450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The data analytics lifecycle: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F43AD4C-738C-ABBE-BCC9-C5E8AE88815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011F8B2-CA74-C4FD-A9C3-1B0CB8DCE1C3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BB96601-97C6-14ED-F5F0-B24E5068B23E}"/>
              </a:ext>
            </a:extLst>
          </p:cNvPr>
          <p:cNvSpPr txBox="1"/>
          <p:nvPr/>
        </p:nvSpPr>
        <p:spPr>
          <a:xfrm>
            <a:off x="674683" y="1882336"/>
            <a:ext cx="10541000" cy="1988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Presentations: Live share-outs of your findings, often accompanied by visuals.</a:t>
            </a:r>
          </a:p>
          <a:p>
            <a:pPr>
              <a:lnSpc>
                <a:spcPct val="200000"/>
              </a:lnSpc>
            </a:pPr>
            <a:endParaRPr lang="en-U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B3BEFB2-1F9C-B355-8173-0FB8E03C0B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EBB5BC4-BA78-52F9-7C9F-1413D6F535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692" y="2748704"/>
            <a:ext cx="6808452" cy="330720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F430877-8476-D739-0B3E-56CF3EE8B8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15116" y="2417618"/>
            <a:ext cx="3980875" cy="351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28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F1DB0E-D18D-55EC-C2E9-63C9EAA58D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348143D-189E-44BC-67BE-20E24EAAD24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BC4EAE-A822-7101-BB6D-36A5C10863E9}"/>
              </a:ext>
            </a:extLst>
          </p:cNvPr>
          <p:cNvSpPr txBox="1"/>
          <p:nvPr/>
        </p:nvSpPr>
        <p:spPr>
          <a:xfrm>
            <a:off x="2256329" y="928856"/>
            <a:ext cx="63450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The data analytics lifecycle: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6BC88DC-D8A1-AACF-F301-7BFDAC86644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E057FB-7613-CE98-9F2F-2921A47030DC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6AB4C2C-DB45-92B0-3CEE-704A77E4AC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EEDE741-EB1D-758F-2033-2B72905DA6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2956" y="2739595"/>
            <a:ext cx="2926736" cy="286934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6866380-2412-95FC-563A-8733D34AE4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50822" y="1987930"/>
            <a:ext cx="7562850" cy="5715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AE1620A-996A-58D0-F46B-0B4D427C0CF4}"/>
              </a:ext>
            </a:extLst>
          </p:cNvPr>
          <p:cNvSpPr txBox="1"/>
          <p:nvPr/>
        </p:nvSpPr>
        <p:spPr>
          <a:xfrm>
            <a:off x="762000" y="3079784"/>
            <a:ext cx="6493472" cy="2795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Questions to ask: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● Did the decision lead to the desired outcome?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● Were the stakeholders satisfied with the results?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● What were the key learnings from the project?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● What could be improved in the future?</a:t>
            </a:r>
          </a:p>
        </p:txBody>
      </p:sp>
    </p:spTree>
    <p:extLst>
      <p:ext uri="{BB962C8B-B14F-4D97-AF65-F5344CB8AC3E}">
        <p14:creationId xmlns:p14="http://schemas.microsoft.com/office/powerpoint/2010/main" val="49711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506B7-4233-3298-66E9-688290AD16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5811626-AFEF-756E-C52D-A567B5920A6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Assessing stakeholder satisfaction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C286EB-4601-20EC-C338-E6587ABD483C}"/>
              </a:ext>
            </a:extLst>
          </p:cNvPr>
          <p:cNvSpPr txBox="1"/>
          <p:nvPr/>
        </p:nvSpPr>
        <p:spPr>
          <a:xfrm>
            <a:off x="2256329" y="928856"/>
            <a:ext cx="63450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The data analytics lifecycle: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67E4065-6D36-37A4-26DE-E748E8484D3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562943-BDBA-1026-2BB2-56D60663A783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E13767-A5AA-268F-A1B7-60F8810862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27233A3-976C-0E5E-58E6-E2E936575F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5765" y="2548960"/>
            <a:ext cx="2552445" cy="264348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5A63B42-9B5F-C142-E93A-FCC4152B30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2308" y="2441585"/>
            <a:ext cx="7918826" cy="358705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48B7A32-FDEB-EA66-8ED8-A655469CFBA8}"/>
              </a:ext>
            </a:extLst>
          </p:cNvPr>
          <p:cNvSpPr txBox="1"/>
          <p:nvPr/>
        </p:nvSpPr>
        <p:spPr>
          <a:xfrm>
            <a:off x="3705158" y="1889535"/>
            <a:ext cx="4942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Assessing stakeholder satisfaction</a:t>
            </a:r>
          </a:p>
        </p:txBody>
      </p:sp>
    </p:spTree>
    <p:extLst>
      <p:ext uri="{BB962C8B-B14F-4D97-AF65-F5344CB8AC3E}">
        <p14:creationId xmlns:p14="http://schemas.microsoft.com/office/powerpoint/2010/main" val="3324095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7C4817-CEC6-0AFC-C17D-F0BB3F186E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B3B1339-810C-6921-9391-B6870D0351C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Assessing stakeholder satisfaction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2B9E58-1C88-C331-4748-7CB125462A53}"/>
              </a:ext>
            </a:extLst>
          </p:cNvPr>
          <p:cNvSpPr txBox="1"/>
          <p:nvPr/>
        </p:nvSpPr>
        <p:spPr>
          <a:xfrm>
            <a:off x="2256329" y="928856"/>
            <a:ext cx="63450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The data analytics lifecycle: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3FCE9DE-E53E-C1C1-B7C5-AE547F0EEAB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3F60BC-5B85-87ED-E716-7B9CAF3CA079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2869FAE-2E4B-9417-3A3A-86378E86A1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9CEB301-2BDE-A0AD-73BB-78AD835D53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5765" y="2548960"/>
            <a:ext cx="2552445" cy="264348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85C8732-DF82-8C6B-33C1-B53266B66D15}"/>
              </a:ext>
            </a:extLst>
          </p:cNvPr>
          <p:cNvSpPr txBox="1"/>
          <p:nvPr/>
        </p:nvSpPr>
        <p:spPr>
          <a:xfrm>
            <a:off x="3705158" y="1889535"/>
            <a:ext cx="494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stakeholders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D33019D-226A-D8DE-FF5E-C1280CBF23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3790" y="2417619"/>
            <a:ext cx="8052539" cy="3299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200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EFE8A4-AC4F-01BE-EE48-AB505A0397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51EE777-A92B-F7FC-182D-873709C2C97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Assessing stakeholder satisfaction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E1F446-C6AA-7C27-3909-1906790BC8CB}"/>
              </a:ext>
            </a:extLst>
          </p:cNvPr>
          <p:cNvSpPr txBox="1"/>
          <p:nvPr/>
        </p:nvSpPr>
        <p:spPr>
          <a:xfrm>
            <a:off x="2256329" y="928856"/>
            <a:ext cx="63450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The data analytics lifecycle: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111411-C24F-323E-1EAE-C222C630B32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68C588-08ED-B84F-D2E8-B6B36ABB44D8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2BBF796-8FDE-55F0-6B01-A4B9F6FF0AE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FA019B6-C253-8902-7FEC-9E7A893D05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5765" y="2548960"/>
            <a:ext cx="2552445" cy="264348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F15507B-F112-A607-F90D-20D653C421AF}"/>
              </a:ext>
            </a:extLst>
          </p:cNvPr>
          <p:cNvSpPr txBox="1"/>
          <p:nvPr/>
        </p:nvSpPr>
        <p:spPr>
          <a:xfrm>
            <a:off x="3864052" y="1809758"/>
            <a:ext cx="494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</a:t>
            </a:r>
            <a:r>
              <a:rPr lang="en-US" dirty="0"/>
              <a:t>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D4E2D93-C4A2-838F-CA02-2218285412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3790" y="2369505"/>
            <a:ext cx="8209340" cy="347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95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A6C1D2-D70F-3D5F-FC74-E0B8735E8B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856A2E8-EE1E-B4B1-40AF-FB3FABB72F7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Assessing stakeholder satisfaction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1AB920-CBE9-5256-AB9E-7AF20E797711}"/>
              </a:ext>
            </a:extLst>
          </p:cNvPr>
          <p:cNvSpPr txBox="1"/>
          <p:nvPr/>
        </p:nvSpPr>
        <p:spPr>
          <a:xfrm>
            <a:off x="2256329" y="928856"/>
            <a:ext cx="63450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The data analytics lifecycle: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5A00CD-5E77-D508-7E7C-15EBDFBBB2E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499BE9-6BAD-F9A2-2C21-F679D9962D8D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A1EC25C-6A89-3584-9A5F-5CC09AF57C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EEC1206-2CF9-D25A-2821-033D7018D1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5765" y="2548960"/>
            <a:ext cx="2552445" cy="264348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7812FEF-755B-4FB7-A18D-BCBDBB25CA35}"/>
              </a:ext>
            </a:extLst>
          </p:cNvPr>
          <p:cNvSpPr txBox="1"/>
          <p:nvPr/>
        </p:nvSpPr>
        <p:spPr>
          <a:xfrm>
            <a:off x="3864052" y="1809758"/>
            <a:ext cx="494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Engineering teams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F966AE-643D-7BD6-FC95-1466FBBE1A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280" y="2291843"/>
            <a:ext cx="8416188" cy="3652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9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C7CA85-39C2-70A9-B217-E32D9AA1D6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B64B72F-5577-279B-DF92-2E1F17F43E3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3319D8-4EB0-3F5D-2190-DEC68EB57177}"/>
              </a:ext>
            </a:extLst>
          </p:cNvPr>
          <p:cNvSpPr txBox="1"/>
          <p:nvPr/>
        </p:nvSpPr>
        <p:spPr>
          <a:xfrm>
            <a:off x="2256329" y="928856"/>
            <a:ext cx="63450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Solving problems with data: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59F07F-220E-3D1C-CCB8-C2F54A119A5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64C2333-96E0-2980-282B-EB2B00B25616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E207161-CE37-D61B-3ADC-63E5537AF35A}"/>
              </a:ext>
            </a:extLst>
          </p:cNvPr>
          <p:cNvSpPr txBox="1"/>
          <p:nvPr/>
        </p:nvSpPr>
        <p:spPr>
          <a:xfrm>
            <a:off x="762000" y="1674060"/>
            <a:ext cx="10812720" cy="2219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outcomes am I interested in?</a:t>
            </a:r>
          </a:p>
          <a:p>
            <a:pPr algn="ctr">
              <a:lnSpc>
                <a:spcPct val="150000"/>
              </a:lnSpc>
            </a:pP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05BD48E-0020-F4BB-A2A4-7426C89CD1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DAA9398-683C-A34E-02A4-DCF426A93D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7154" y="2355463"/>
            <a:ext cx="9392972" cy="3491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472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EC960D-4779-5F1C-F88E-119752CFEE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E47E7BC-9EAE-4FF7-9B7D-D004BD54EE1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67BDEF-A874-E413-5DA2-9C5989F27404}"/>
              </a:ext>
            </a:extLst>
          </p:cNvPr>
          <p:cNvSpPr txBox="1"/>
          <p:nvPr/>
        </p:nvSpPr>
        <p:spPr>
          <a:xfrm>
            <a:off x="2256329" y="928856"/>
            <a:ext cx="63450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Solving problems with data: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4DDF9BB-59F8-9DB8-6484-46F05B4086C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A30495-A84D-EC7C-D09F-E3BC4618AD91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E36EBF3-1E86-5CBD-572C-32A6D103A129}"/>
              </a:ext>
            </a:extLst>
          </p:cNvPr>
          <p:cNvSpPr txBox="1"/>
          <p:nvPr/>
        </p:nvSpPr>
        <p:spPr>
          <a:xfrm>
            <a:off x="762000" y="1674060"/>
            <a:ext cx="10812720" cy="1711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data provides context?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A7FC3E-FF79-B4A7-B224-995D4760755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5B02E40-6C88-A1D5-1E10-95E6FBCA53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892" y="2362533"/>
            <a:ext cx="10439361" cy="2132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22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4D3890-4DAC-811C-B823-B1DB84AF02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AEB5F2E-DC10-D9AE-E2D6-EB87838AAB6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4A313C-C97A-BABF-EDEC-61D141BD1E8C}"/>
              </a:ext>
            </a:extLst>
          </p:cNvPr>
          <p:cNvSpPr txBox="1"/>
          <p:nvPr/>
        </p:nvSpPr>
        <p:spPr>
          <a:xfrm>
            <a:off x="2256329" y="928856"/>
            <a:ext cx="63450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Solving problems with data: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B7873B0-ED77-4416-29C8-C7605F7C536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0C0853E-300B-7289-1887-4E525366E242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8399B97-F8BE-A639-6871-F917DE7E07C2}"/>
              </a:ext>
            </a:extLst>
          </p:cNvPr>
          <p:cNvSpPr txBox="1"/>
          <p:nvPr/>
        </p:nvSpPr>
        <p:spPr>
          <a:xfrm>
            <a:off x="762000" y="1674060"/>
            <a:ext cx="10812720" cy="1342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Increasing revenue for a solar panel company</a:t>
            </a:r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D6184B-AB4F-1B86-1217-C7DA1FFAA6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C0B0DA9-27B5-AE12-4935-70C0DB36C1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404" y="2176832"/>
            <a:ext cx="10689876" cy="3560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585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35F792-6114-78C8-8A37-A56C566EC4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40B88F2-14F8-40CC-D863-CE4253569CF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81D46C-853A-3B53-E80E-4855B1C24C96}"/>
              </a:ext>
            </a:extLst>
          </p:cNvPr>
          <p:cNvSpPr txBox="1"/>
          <p:nvPr/>
        </p:nvSpPr>
        <p:spPr>
          <a:xfrm>
            <a:off x="2256329" y="928856"/>
            <a:ext cx="63450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Solving problems with data: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ECC53F3-8F5B-9694-1255-12CDC98C1F0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BCDD26-D739-4612-AE6A-FBC62D2E4909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FDE3B7C-D7CF-5680-5661-1643A3B63B97}"/>
              </a:ext>
            </a:extLst>
          </p:cNvPr>
          <p:cNvSpPr txBox="1"/>
          <p:nvPr/>
        </p:nvSpPr>
        <p:spPr>
          <a:xfrm>
            <a:off x="762000" y="1674060"/>
            <a:ext cx="10812720" cy="1342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Increasing revenue for a solar panel company</a:t>
            </a:r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6AAF9A0-9855-D6A4-5A41-70071D84DA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0E91031-95FE-0484-B408-5B643AA10D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522" y="2330748"/>
            <a:ext cx="9545357" cy="27301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200675A-310D-D28B-995B-24ED08D9E86F}"/>
              </a:ext>
            </a:extLst>
          </p:cNvPr>
          <p:cNvSpPr txBox="1"/>
          <p:nvPr/>
        </p:nvSpPr>
        <p:spPr>
          <a:xfrm>
            <a:off x="3486778" y="5285433"/>
            <a:ext cx="53256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Specific products driving sales?</a:t>
            </a:r>
          </a:p>
        </p:txBody>
      </p:sp>
    </p:spTree>
    <p:extLst>
      <p:ext uri="{BB962C8B-B14F-4D97-AF65-F5344CB8AC3E}">
        <p14:creationId xmlns:p14="http://schemas.microsoft.com/office/powerpoint/2010/main" val="154176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B38B8A-B397-E906-3931-B9A9D01488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5381772-E111-FA43-9C14-265076608D2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FAC738-C256-E879-BB93-54D858188108}"/>
              </a:ext>
            </a:extLst>
          </p:cNvPr>
          <p:cNvSpPr txBox="1"/>
          <p:nvPr/>
        </p:nvSpPr>
        <p:spPr>
          <a:xfrm>
            <a:off x="2256329" y="928856"/>
            <a:ext cx="63450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Solving problems with data: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66DECF8-3DFA-9AF5-3AA5-E1A4B0907BA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D9A5C3-5949-E519-DE9A-7D4E4A4A3094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C8F5F9A-0D3D-A2C0-883C-06A7B63A6A87}"/>
              </a:ext>
            </a:extLst>
          </p:cNvPr>
          <p:cNvSpPr txBox="1"/>
          <p:nvPr/>
        </p:nvSpPr>
        <p:spPr>
          <a:xfrm>
            <a:off x="762000" y="1674060"/>
            <a:ext cx="10812720" cy="1342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Increasing revenue for a solar panel company</a:t>
            </a:r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E2BC807-C8FC-E6E2-FB58-8CFB094D21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2EC8E41-1E9A-20A0-5504-4AC381FE185F}"/>
              </a:ext>
            </a:extLst>
          </p:cNvPr>
          <p:cNvSpPr txBox="1"/>
          <p:nvPr/>
        </p:nvSpPr>
        <p:spPr>
          <a:xfrm>
            <a:off x="3486778" y="5285433"/>
            <a:ext cx="53256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are sales trending?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2C8039-FF36-B8BC-03D5-60EF390F62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8164" y="2406184"/>
            <a:ext cx="9935671" cy="2669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97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6DC8DD-1E94-A624-D392-C05EAD29A8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5C8B3E5-2692-C3B8-B1D6-35EC291A90A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0E6BFC-CD7F-D1B3-0837-D4310C387F54}"/>
              </a:ext>
            </a:extLst>
          </p:cNvPr>
          <p:cNvSpPr txBox="1"/>
          <p:nvPr/>
        </p:nvSpPr>
        <p:spPr>
          <a:xfrm>
            <a:off x="2256329" y="928856"/>
            <a:ext cx="63450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Solving problems with data: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52D793E-065A-E092-B97A-281826CD7B1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AEF172-9117-BAAF-3E9B-9A42382BD9C7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E97AD2D-F002-2885-0BEF-D0A3F03F2201}"/>
              </a:ext>
            </a:extLst>
          </p:cNvPr>
          <p:cNvSpPr txBox="1"/>
          <p:nvPr/>
        </p:nvSpPr>
        <p:spPr>
          <a:xfrm>
            <a:off x="762000" y="1674060"/>
            <a:ext cx="10812720" cy="1342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Increasing revenue for a solar panel company</a:t>
            </a:r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3F21196-425D-A1DC-7790-72409A58F4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0BEF3B7-A3AF-83E9-68A8-E87735883A7B}"/>
              </a:ext>
            </a:extLst>
          </p:cNvPr>
          <p:cNvSpPr txBox="1"/>
          <p:nvPr/>
        </p:nvSpPr>
        <p:spPr>
          <a:xfrm>
            <a:off x="3486778" y="5285433"/>
            <a:ext cx="5325626" cy="498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Sales vary across regions?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84F8052-18E7-E1A2-FE46-85FCF34EB6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2482020"/>
            <a:ext cx="10411767" cy="277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873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B29897-9ADA-D808-B584-2625FCB4A4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280F28D-845C-8A80-93CA-3CFB499821B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Understand the Importance of Business Intelligence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359173-A574-D612-FACB-33D877C2B366}"/>
              </a:ext>
            </a:extLst>
          </p:cNvPr>
          <p:cNvSpPr txBox="1"/>
          <p:nvPr/>
        </p:nvSpPr>
        <p:spPr>
          <a:xfrm>
            <a:off x="2256329" y="928856"/>
            <a:ext cx="63450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Solving problems with data: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9E8E5DE-988E-C738-3FD5-E8A2589BF9B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51DBC53-E8CC-9792-4AFE-76673CE6D3F9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2B13C00-2779-2795-EB67-BE87D549E2CF}"/>
              </a:ext>
            </a:extLst>
          </p:cNvPr>
          <p:cNvSpPr txBox="1"/>
          <p:nvPr/>
        </p:nvSpPr>
        <p:spPr>
          <a:xfrm>
            <a:off x="762000" y="1674060"/>
            <a:ext cx="10812720" cy="1342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Increasing revenue for a solar panel company</a:t>
            </a:r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4903F6C-A834-635D-5D52-472DE5855A1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AD62AAC-0AF6-7AAF-B04E-4F0F0EC0CF25}"/>
              </a:ext>
            </a:extLst>
          </p:cNvPr>
          <p:cNvSpPr txBox="1"/>
          <p:nvPr/>
        </p:nvSpPr>
        <p:spPr>
          <a:xfrm>
            <a:off x="3217760" y="5095579"/>
            <a:ext cx="6461090" cy="96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or individual purchaser?</a:t>
            </a:r>
          </a:p>
          <a:p>
            <a:pPr algn="ctr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○ If business, how large?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24C9B8-1107-213B-ABD2-56B0FD0AB0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701" y="2406184"/>
            <a:ext cx="10503877" cy="2678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47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8E012B-0F73-A55E-C5CD-AA2CA0CE3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3A04670-C736-5ADE-F2A1-34CBEC53BAA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7681BD-85AB-3193-75FF-E9934C418912}"/>
              </a:ext>
            </a:extLst>
          </p:cNvPr>
          <p:cNvSpPr txBox="1"/>
          <p:nvPr/>
        </p:nvSpPr>
        <p:spPr>
          <a:xfrm>
            <a:off x="2246278" y="1007001"/>
            <a:ext cx="64470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Large language models (LLMs):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5AB262-B1B0-E27F-48CF-211C79637ED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F5BFEB-0D9A-795F-E3F7-98BD041444D3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A61D7C2-64F7-AF17-355C-E2A4E5B1D97B}"/>
              </a:ext>
            </a:extLst>
          </p:cNvPr>
          <p:cNvSpPr txBox="1"/>
          <p:nvPr/>
        </p:nvSpPr>
        <p:spPr>
          <a:xfrm>
            <a:off x="689640" y="1908061"/>
            <a:ext cx="10812720" cy="96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LLMs work</a:t>
            </a:r>
          </a:p>
          <a:p>
            <a:pPr algn="ctr">
              <a:lnSpc>
                <a:spcPct val="150000"/>
              </a:lnSpc>
            </a:pP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82C594-30DA-9873-8D3E-681C81CD410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286DB88-7B5D-33F9-096E-E587CFC153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4536" y="2526883"/>
            <a:ext cx="8309988" cy="3320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549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872437-AD6F-7741-5BFF-BA0F4AA2E0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9C5B9A7-9C76-7F26-68A1-232B99C0D75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EC4719-5F4E-CE5C-A027-42FCD32C0049}"/>
              </a:ext>
            </a:extLst>
          </p:cNvPr>
          <p:cNvSpPr txBox="1"/>
          <p:nvPr/>
        </p:nvSpPr>
        <p:spPr>
          <a:xfrm>
            <a:off x="2246278" y="1007001"/>
            <a:ext cx="64470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Large language models (LLMs):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E024BB-7125-5743-E391-A6C8ADEB6BE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3D5869-1588-3812-5E1D-DDE25B168DC3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B707304-F559-4C1F-58C3-6934646D4C5C}"/>
              </a:ext>
            </a:extLst>
          </p:cNvPr>
          <p:cNvSpPr txBox="1"/>
          <p:nvPr/>
        </p:nvSpPr>
        <p:spPr>
          <a:xfrm>
            <a:off x="436972" y="1958564"/>
            <a:ext cx="10812720" cy="96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Available LLMs                                                         Closed vs. open LLMs</a:t>
            </a:r>
          </a:p>
          <a:p>
            <a:pPr algn="ctr">
              <a:lnSpc>
                <a:spcPct val="150000"/>
              </a:lnSpc>
            </a:pP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DAAB93-6246-B3DF-B1AC-7908CA08DB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AC2D849-7364-27FE-C88A-9E4AB32C2F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2974" y="2420328"/>
            <a:ext cx="4040960" cy="363557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DEBC8EE-3534-95D2-9519-34EA0D6C6C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4274" y="2495763"/>
            <a:ext cx="6290268" cy="3442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88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66FB0B-30DD-8792-9D65-B6E1F7402D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6E187E-C9A8-0F45-C3AC-1593042BACB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EF141A-8B23-2671-9F38-237407453F11}"/>
              </a:ext>
            </a:extLst>
          </p:cNvPr>
          <p:cNvSpPr txBox="1"/>
          <p:nvPr/>
        </p:nvSpPr>
        <p:spPr>
          <a:xfrm>
            <a:off x="2246278" y="1007001"/>
            <a:ext cx="64470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Large language models (LLMs):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4FCAC60-19B9-3B25-5789-7E6A53DD61D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7C2BBC1-E8AA-94C7-F683-DF656B32501B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29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66FD158-2462-79EE-8D45-F66931525BB2}"/>
              </a:ext>
            </a:extLst>
          </p:cNvPr>
          <p:cNvSpPr txBox="1"/>
          <p:nvPr/>
        </p:nvSpPr>
        <p:spPr>
          <a:xfrm>
            <a:off x="942308" y="1676070"/>
            <a:ext cx="10812720" cy="1883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Prompting LLMs                                                                    LLM limitations</a:t>
            </a:r>
          </a:p>
          <a:p>
            <a:pPr algn="ctr">
              <a:lnSpc>
                <a:spcPct val="150000"/>
              </a:lnSpc>
            </a:pP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01FBF7-7298-740E-0644-81FE19A43EE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48B3860-195F-0EC4-9FC1-2F5B34F694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5949" y="2453845"/>
            <a:ext cx="5275384" cy="319850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5937518-AF88-A97E-C137-132FD5D078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0075" y="2203878"/>
            <a:ext cx="5039248" cy="3726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62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317C37-603F-11EF-41C6-B2D9921AE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E49D7D7-6D50-4EE4-25E8-6DEB8B8032E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F96C71-A82E-229F-0A5B-D066AD4FFEB8}"/>
              </a:ext>
            </a:extLst>
          </p:cNvPr>
          <p:cNvSpPr txBox="1"/>
          <p:nvPr/>
        </p:nvSpPr>
        <p:spPr>
          <a:xfrm>
            <a:off x="2346764" y="951441"/>
            <a:ext cx="64470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Large language models (LLMs):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294072B-5A9D-ADE9-75FF-F7098824589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4FD619D-9246-8ADB-601C-21F69A3B539E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826FA95-A557-7789-DB0B-6F56765F56A5}"/>
              </a:ext>
            </a:extLst>
          </p:cNvPr>
          <p:cNvSpPr txBox="1"/>
          <p:nvPr/>
        </p:nvSpPr>
        <p:spPr>
          <a:xfrm>
            <a:off x="1018795" y="1803519"/>
            <a:ext cx="10812720" cy="1421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Demo: Interacting with LLMs            https://www.kimi.com/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0259B8B-9A6C-606F-AC01-7676A2E417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E77C5D9-A4CA-FB01-8933-B68DE9BD9A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656" y="2665983"/>
            <a:ext cx="5331344" cy="317277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578CCBF-3563-1DA8-F6F1-409340A3F2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3377" y="2514515"/>
            <a:ext cx="5095542" cy="3449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284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6745CE-AC07-0E74-E434-FF770270D2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792ADAB-E3B9-D0AC-12D6-CAB7631794B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BE7BD3-C3D6-FE2E-FE7B-8B27267628F7}"/>
              </a:ext>
            </a:extLst>
          </p:cNvPr>
          <p:cNvSpPr txBox="1"/>
          <p:nvPr/>
        </p:nvSpPr>
        <p:spPr>
          <a:xfrm>
            <a:off x="2346764" y="951441"/>
            <a:ext cx="64470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Large language models (LLMs):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2750B3-DFA6-1857-A6FC-EC1428B3D80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C774C3-E055-974E-CD92-42B2B994DDF0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E3B9334-C081-9DA9-BE7C-A6BF27433F3D}"/>
              </a:ext>
            </a:extLst>
          </p:cNvPr>
          <p:cNvSpPr txBox="1"/>
          <p:nvPr/>
        </p:nvSpPr>
        <p:spPr>
          <a:xfrm>
            <a:off x="436972" y="1865290"/>
            <a:ext cx="10812720" cy="1514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Demo: Interacting with LLMs               https://grok.com/</a:t>
            </a:r>
          </a:p>
          <a:p>
            <a:pPr algn="ctr">
              <a:lnSpc>
                <a:spcPct val="150000"/>
              </a:lnSpc>
            </a:pPr>
            <a:endParaRPr lang="en-US" sz="2400" dirty="0"/>
          </a:p>
          <a:p>
            <a:pPr algn="ctr">
              <a:lnSpc>
                <a:spcPct val="150000"/>
              </a:lnSpc>
            </a:pP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138329E-D35B-EB58-086D-4DF52D0B4BB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14DC88A-5C46-4E3C-54DF-80A4DA2039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585" y="2364768"/>
            <a:ext cx="5266244" cy="344031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349426A-9C5A-5EFB-D16C-6A5311D83E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3829" y="2312981"/>
            <a:ext cx="5125863" cy="3482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75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165982-80C7-96A8-72DB-77427FA653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D6A3F2-0238-2833-4936-AA98F87184E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800F32-6602-A43A-200A-6546D0E2C660}"/>
              </a:ext>
            </a:extLst>
          </p:cNvPr>
          <p:cNvSpPr txBox="1"/>
          <p:nvPr/>
        </p:nvSpPr>
        <p:spPr>
          <a:xfrm>
            <a:off x="2346764" y="951441"/>
            <a:ext cx="64470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Large language models (LLMs):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8F2A4E-1C71-E79B-8818-6BF64DE5DE5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625567-1DCF-23D3-8E9C-FDBD566E5879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595642E-DB23-A27D-132D-8AACB4FCEA88}"/>
              </a:ext>
            </a:extLst>
          </p:cNvPr>
          <p:cNvSpPr txBox="1"/>
          <p:nvPr/>
        </p:nvSpPr>
        <p:spPr>
          <a:xfrm>
            <a:off x="436972" y="1865290"/>
            <a:ext cx="10812720" cy="1514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Demo: Interacting with LLMs</a:t>
            </a:r>
          </a:p>
          <a:p>
            <a:pPr algn="ctr">
              <a:lnSpc>
                <a:spcPct val="150000"/>
              </a:lnSpc>
            </a:pPr>
            <a:endParaRPr lang="en-US" sz="2400" dirty="0"/>
          </a:p>
          <a:p>
            <a:pPr algn="ctr">
              <a:lnSpc>
                <a:spcPct val="150000"/>
              </a:lnSpc>
            </a:pP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8E1F722-037F-9921-FF69-D48A5D5DDC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309FFB6-3DC2-07AB-71CC-8FF0E7A979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2854864"/>
            <a:ext cx="4028447" cy="2591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22606CE-9996-25C2-B969-E48528F5AA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589" y="2511303"/>
            <a:ext cx="5466513" cy="3395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68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078726-90D7-0361-F688-CE43716D84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6F8DC31-C0F3-4E7B-9ED0-31E7207FB4E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Click </a:t>
            </a:r>
            <a:r>
              <a:rPr lang="en-US" i="1" dirty="0"/>
              <a:t>OK</a:t>
            </a:r>
            <a:r>
              <a:rPr lang="en-US" dirty="0"/>
              <a:t> and observe the regression analysis output created by Excel.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A394D6-179E-2E91-6002-FB29266E7C46}"/>
              </a:ext>
            </a:extLst>
          </p:cNvPr>
          <p:cNvSpPr txBox="1"/>
          <p:nvPr/>
        </p:nvSpPr>
        <p:spPr>
          <a:xfrm>
            <a:off x="2359136" y="978832"/>
            <a:ext cx="64470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Spreadsheets for business analytics: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CDF9FF-E261-020D-F77D-7B6503EF393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40030A-FAF5-1D08-5D93-D85E715337C2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A65BF2-6406-A2EB-EA5F-086C93AC1D68}"/>
              </a:ext>
            </a:extLst>
          </p:cNvPr>
          <p:cNvSpPr txBox="1"/>
          <p:nvPr/>
        </p:nvSpPr>
        <p:spPr>
          <a:xfrm>
            <a:off x="708692" y="2082996"/>
            <a:ext cx="10812720" cy="880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908FAE4-13DD-0454-C937-19D66692106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53F9082-4027-E776-3FBE-1027B1AF3B72}"/>
              </a:ext>
            </a:extLst>
          </p:cNvPr>
          <p:cNvSpPr txBox="1"/>
          <p:nvPr/>
        </p:nvSpPr>
        <p:spPr>
          <a:xfrm>
            <a:off x="762000" y="2138851"/>
            <a:ext cx="10431864" cy="36918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Excel is a 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spreadsheet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program from Microsoft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a component of its Office product group for business applications. </a:t>
            </a:r>
          </a:p>
          <a:p>
            <a:pPr algn="just">
              <a:lnSpc>
                <a:spcPct val="200000"/>
              </a:lnSpc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Microsoft Excel 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enables users to format, organize and calculate data in a spreadsheet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organizing data using software like Excel, data analysts and other users can make information easier to view as data is added or changed. Excel contains a 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large number of boxes called cells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are ordered 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rows and columns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Data is placed in these cells.  </a:t>
            </a:r>
          </a:p>
        </p:txBody>
      </p:sp>
    </p:spTree>
    <p:extLst>
      <p:ext uri="{BB962C8B-B14F-4D97-AF65-F5344CB8AC3E}">
        <p14:creationId xmlns:p14="http://schemas.microsoft.com/office/powerpoint/2010/main" val="195359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3E0BCA-6ABE-55C0-F93F-58A7F192FA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C74C54-A68D-9415-8A11-4AFCCDE8EDE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Click </a:t>
            </a:r>
            <a:r>
              <a:rPr lang="en-US" i="1" dirty="0"/>
              <a:t>OK</a:t>
            </a:r>
            <a:r>
              <a:rPr lang="en-US" dirty="0"/>
              <a:t> and observe the regression analysis output created by Excel.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F81922-E140-0A36-5FCF-357E20476631}"/>
              </a:ext>
            </a:extLst>
          </p:cNvPr>
          <p:cNvSpPr txBox="1"/>
          <p:nvPr/>
        </p:nvSpPr>
        <p:spPr>
          <a:xfrm>
            <a:off x="2359136" y="978832"/>
            <a:ext cx="64470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Spreadsheets for business analytics: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4F62B2-C9E4-08FD-EC66-5AF31658D96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D085F3-6A38-0897-45FC-2402B1C4E81C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085E58D-4788-8373-22ED-983C31A8F68C}"/>
              </a:ext>
            </a:extLst>
          </p:cNvPr>
          <p:cNvSpPr txBox="1"/>
          <p:nvPr/>
        </p:nvSpPr>
        <p:spPr>
          <a:xfrm>
            <a:off x="708692" y="2082996"/>
            <a:ext cx="10812720" cy="880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8683EC1-863D-2AAC-B1A8-3ED43CA2EA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89DD0F6-5C62-6D6B-2D98-DF0560DA46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2308473"/>
            <a:ext cx="5040919" cy="350642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669DB95-C4F9-E5EA-7ECA-5448E3CCB6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6434" y="2392159"/>
            <a:ext cx="5826311" cy="3600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80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4B5E0A-AED5-54B9-1251-306FADB92F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636158-60B6-F571-18DE-A48359B980E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Click </a:t>
            </a:r>
            <a:r>
              <a:rPr lang="en-US" i="1" dirty="0"/>
              <a:t>OK</a:t>
            </a:r>
            <a:r>
              <a:rPr lang="en-US" dirty="0"/>
              <a:t> and observe the regression analysis output created by Excel.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42EA59-711E-3422-0523-DE29A9F53162}"/>
              </a:ext>
            </a:extLst>
          </p:cNvPr>
          <p:cNvSpPr txBox="1"/>
          <p:nvPr/>
        </p:nvSpPr>
        <p:spPr>
          <a:xfrm>
            <a:off x="2359136" y="978832"/>
            <a:ext cx="64470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Spreadsheets for business analytics: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A3A8037-B681-9471-27C0-ED2F64CDAC6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610D256-BCFB-07A4-F175-3364560C15E4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88CB427-CDB0-88F0-2E78-6A897F932FE3}"/>
              </a:ext>
            </a:extLst>
          </p:cNvPr>
          <p:cNvSpPr txBox="1"/>
          <p:nvPr/>
        </p:nvSpPr>
        <p:spPr>
          <a:xfrm>
            <a:off x="708692" y="2082996"/>
            <a:ext cx="10812720" cy="880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583FED3-4994-581C-ACA4-191EFF9A015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D910BCB-8194-B21A-8EB1-E0B9CFE19046}"/>
              </a:ext>
            </a:extLst>
          </p:cNvPr>
          <p:cNvSpPr txBox="1"/>
          <p:nvPr/>
        </p:nvSpPr>
        <p:spPr>
          <a:xfrm>
            <a:off x="617280" y="2096029"/>
            <a:ext cx="10717261" cy="40898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Excel terminology and components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Cell: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user enters data into a cell, which is the intersection of a column and row.  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Workbook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This is an Excel file that contains one or more worksheets.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Worksheet: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are the different documents nested within a Workbook.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Column and row headings: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are the numbered and lettered cells located just outside of the columns and rows.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Selecting a header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highlights the entire row or column.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Formula: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Formulas are mathematical equations, cell references or functions that can be placed inside a cell to produce a value. Formulas must start with an equal "=" sign.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Formula bar: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the long input bar that is used to enter values or formulas in cells. It is located at the top of the worksheet, next to the "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label.</a:t>
            </a:r>
          </a:p>
        </p:txBody>
      </p:sp>
    </p:spTree>
    <p:extLst>
      <p:ext uri="{BB962C8B-B14F-4D97-AF65-F5344CB8AC3E}">
        <p14:creationId xmlns:p14="http://schemas.microsoft.com/office/powerpoint/2010/main" val="102760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090B1C-3F41-8E9A-6FCA-EE0371F952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30F245E-5525-8858-855C-76A55570EAD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Click </a:t>
            </a:r>
            <a:r>
              <a:rPr lang="en-US" i="1" dirty="0"/>
              <a:t>OK</a:t>
            </a:r>
            <a:r>
              <a:rPr lang="en-US" dirty="0"/>
              <a:t> and observe the regression analysis output created by Excel.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94459A-10A4-ADC7-47F2-524B948842C1}"/>
              </a:ext>
            </a:extLst>
          </p:cNvPr>
          <p:cNvSpPr txBox="1"/>
          <p:nvPr/>
        </p:nvSpPr>
        <p:spPr>
          <a:xfrm>
            <a:off x="2359136" y="978832"/>
            <a:ext cx="64470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Spreadsheets for business analytics: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C4F305F-E69B-F75F-2EAD-C478D0755BE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64DDAE-9338-F657-D9B9-FE61AC13632A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DBB50FD-3E8E-00FC-B607-DAB5B36F5C50}"/>
              </a:ext>
            </a:extLst>
          </p:cNvPr>
          <p:cNvSpPr txBox="1"/>
          <p:nvPr/>
        </p:nvSpPr>
        <p:spPr>
          <a:xfrm>
            <a:off x="689640" y="1886054"/>
            <a:ext cx="10812720" cy="11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Navigating Excel Sheets</a:t>
            </a:r>
          </a:p>
          <a:p>
            <a:pPr algn="ctr">
              <a:lnSpc>
                <a:spcPct val="150000"/>
              </a:lnSpc>
            </a:pP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5FD28CC-9A1F-4637-36DB-3CFF8F9A2F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7106B99-FDD3-142E-B5FE-15C5F2FD60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4509" y="2471477"/>
            <a:ext cx="4440324" cy="340769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7AEFE3D-EA94-4B56-639A-80F38BCE7CBE}"/>
              </a:ext>
            </a:extLst>
          </p:cNvPr>
          <p:cNvSpPr txBox="1"/>
          <p:nvPr/>
        </p:nvSpPr>
        <p:spPr>
          <a:xfrm>
            <a:off x="7248682" y="3769913"/>
            <a:ext cx="3908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https://workspace.google.com/products/sheets/</a:t>
            </a:r>
          </a:p>
        </p:txBody>
      </p:sp>
    </p:spTree>
    <p:extLst>
      <p:ext uri="{BB962C8B-B14F-4D97-AF65-F5344CB8AC3E}">
        <p14:creationId xmlns:p14="http://schemas.microsoft.com/office/powerpoint/2010/main" val="4024065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1D21C1-C50A-6AA3-8028-87E9661EAD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612B6A3-FC72-625A-A0ED-3874A87809F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Click </a:t>
            </a:r>
            <a:r>
              <a:rPr lang="en-US" i="1" dirty="0"/>
              <a:t>OK</a:t>
            </a:r>
            <a:r>
              <a:rPr lang="en-US" dirty="0"/>
              <a:t> and observe the regression analysis output created by Excel.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A6E456-2148-F46B-0F02-AE1FBE4E991A}"/>
              </a:ext>
            </a:extLst>
          </p:cNvPr>
          <p:cNvSpPr txBox="1"/>
          <p:nvPr/>
        </p:nvSpPr>
        <p:spPr>
          <a:xfrm>
            <a:off x="2359136" y="978832"/>
            <a:ext cx="64470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Spreadsheets for business analytics: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598A979-3FC9-D60A-4E96-4A18CECE942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69DC02-2825-8CE9-2325-9CC1F0A2C60A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3626857-7AD2-76C0-5E01-621E26407E51}"/>
              </a:ext>
            </a:extLst>
          </p:cNvPr>
          <p:cNvSpPr txBox="1"/>
          <p:nvPr/>
        </p:nvSpPr>
        <p:spPr>
          <a:xfrm>
            <a:off x="689640" y="1896103"/>
            <a:ext cx="10812720" cy="1964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Navigating Excel Sheets</a:t>
            </a:r>
          </a:p>
          <a:p>
            <a:pPr algn="ctr">
              <a:lnSpc>
                <a:spcPct val="150000"/>
              </a:lnSpc>
            </a:pP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7AC049D-FE5A-E2A1-919F-E5C7ADFD334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8C5B630-D79B-4E8C-33AE-5E6945C99C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308" y="2493269"/>
            <a:ext cx="4915881" cy="339045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1B8F37-9DE1-8D34-DBD3-7E86125E8D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2547" y="2694538"/>
            <a:ext cx="5967145" cy="3184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73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82D1E5-43E6-AC0A-758B-C8AFC972C2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858E822-2117-B65D-1CD8-5E6A0BD1E87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Click </a:t>
            </a:r>
            <a:r>
              <a:rPr lang="en-US" i="1" dirty="0"/>
              <a:t>OK</a:t>
            </a:r>
            <a:r>
              <a:rPr lang="en-US" dirty="0"/>
              <a:t> and observe the regression analysis output created by Excel.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5D071F-963F-C39D-F0B5-6519CD8B33B2}"/>
              </a:ext>
            </a:extLst>
          </p:cNvPr>
          <p:cNvSpPr txBox="1"/>
          <p:nvPr/>
        </p:nvSpPr>
        <p:spPr>
          <a:xfrm>
            <a:off x="2359136" y="978832"/>
            <a:ext cx="64470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Spreadsheets for business analytics: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FF511F4-F39A-183D-31DC-B5CAAAAB4F2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02B846C-0AA9-F218-F82B-FF35DBBEA55C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B32847F-CD83-7B34-65CC-1DB87EFCC602}"/>
              </a:ext>
            </a:extLst>
          </p:cNvPr>
          <p:cNvSpPr txBox="1"/>
          <p:nvPr/>
        </p:nvSpPr>
        <p:spPr>
          <a:xfrm>
            <a:off x="689640" y="1886054"/>
            <a:ext cx="10812720" cy="141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Loading data into Excel Sheets</a:t>
            </a:r>
          </a:p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DDCBC97-87C1-5766-03CF-7EEFB0B960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887CD1B-5621-1253-BB64-6AB12344D1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7979" y="2319930"/>
            <a:ext cx="8701872" cy="366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90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4EAEB2-96AB-51AD-C519-14003138D0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69CFFAC-7DCE-3789-F261-15F3CF4A986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Click </a:t>
            </a:r>
            <a:r>
              <a:rPr lang="en-US" i="1" dirty="0"/>
              <a:t>OK</a:t>
            </a:r>
            <a:r>
              <a:rPr lang="en-US" dirty="0"/>
              <a:t> and observe the regression analysis output created by Excel.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315621-CDC4-D86A-8D23-E165E07D26B5}"/>
              </a:ext>
            </a:extLst>
          </p:cNvPr>
          <p:cNvSpPr txBox="1"/>
          <p:nvPr/>
        </p:nvSpPr>
        <p:spPr>
          <a:xfrm>
            <a:off x="2359136" y="978832"/>
            <a:ext cx="64470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Spreadsheets for business analytics: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740EA73-B406-0487-CBDB-BE14C5C469B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97BF9F0-23A2-5BED-3075-8015B7D13DF3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B1CE4B9-309F-12FA-623D-0353DB51FE9A}"/>
              </a:ext>
            </a:extLst>
          </p:cNvPr>
          <p:cNvSpPr txBox="1"/>
          <p:nvPr/>
        </p:nvSpPr>
        <p:spPr>
          <a:xfrm>
            <a:off x="689640" y="1886054"/>
            <a:ext cx="10812720" cy="141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Loading data into Excel Sheets</a:t>
            </a:r>
          </a:p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D87044-513D-7EC2-CA8B-57B60D01238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40E24D-3424-253C-26FE-F8C791B25B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6817" y="2694861"/>
            <a:ext cx="9807192" cy="3361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86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818B4F-D300-7456-569B-A7AFC07772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2FEA203-242E-66E0-0F93-B05CBF30E10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Click </a:t>
            </a:r>
            <a:r>
              <a:rPr lang="en-US" i="1" dirty="0"/>
              <a:t>OK</a:t>
            </a:r>
            <a:r>
              <a:rPr lang="en-US" dirty="0"/>
              <a:t> and observe the regression analysis output created by Excel.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B88B0A-1EA5-BD0F-043D-6123A25D2597}"/>
              </a:ext>
            </a:extLst>
          </p:cNvPr>
          <p:cNvSpPr txBox="1"/>
          <p:nvPr/>
        </p:nvSpPr>
        <p:spPr>
          <a:xfrm>
            <a:off x="2359136" y="978832"/>
            <a:ext cx="64470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Spreadsheets for business analytics: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DBB79A-62E0-379E-45BB-C3C8D67E49E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A76B117-FC6A-8B8D-98AA-D2844ED26532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CE06500-8A17-1693-F7C0-1843903DAF5D}"/>
              </a:ext>
            </a:extLst>
          </p:cNvPr>
          <p:cNvSpPr txBox="1"/>
          <p:nvPr/>
        </p:nvSpPr>
        <p:spPr>
          <a:xfrm>
            <a:off x="689640" y="1886054"/>
            <a:ext cx="10812720" cy="141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Loading data into Excel Sheets</a:t>
            </a:r>
          </a:p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572A5E-F274-8334-BFE4-8332A0E9848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0647B20-C663-84FA-72E0-2BAF5CC7D6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783" y="2301955"/>
            <a:ext cx="9276433" cy="3587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377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024920-C096-DD6F-47F3-4E7499061A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19F754-E78F-BF3F-8EAD-822B506BFC10}"/>
              </a:ext>
            </a:extLst>
          </p:cNvPr>
          <p:cNvSpPr/>
          <p:nvPr/>
        </p:nvSpPr>
        <p:spPr>
          <a:xfrm>
            <a:off x="286247" y="199725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FFAE09-E692-8056-1289-A4611E4C700E}"/>
              </a:ext>
            </a:extLst>
          </p:cNvPr>
          <p:cNvSpPr txBox="1"/>
          <p:nvPr/>
        </p:nvSpPr>
        <p:spPr>
          <a:xfrm>
            <a:off x="2346764" y="1667891"/>
            <a:ext cx="76835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Summary</a:t>
            </a:r>
            <a:endParaRPr lang="en-US" sz="2400" b="1" dirty="0">
              <a:latin typeface="Alexandri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82783C4-428B-5A46-CDDA-C72CD0248EB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7A8877-C7B3-D7F9-7C3B-89F35C3A7FBD}"/>
              </a:ext>
            </a:extLst>
          </p:cNvPr>
          <p:cNvSpPr txBox="1"/>
          <p:nvPr/>
        </p:nvSpPr>
        <p:spPr>
          <a:xfrm>
            <a:off x="1161422" y="101083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87B291A-AEFB-E9B1-60D6-5786144FE5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0345FDB-AC56-EED4-4FC6-80CD49E026FD}"/>
              </a:ext>
            </a:extLst>
          </p:cNvPr>
          <p:cNvSpPr txBox="1"/>
          <p:nvPr/>
        </p:nvSpPr>
        <p:spPr>
          <a:xfrm>
            <a:off x="472273" y="2390586"/>
            <a:ext cx="9867481" cy="3138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data analytics lifecycle.</a:t>
            </a:r>
          </a:p>
          <a:p>
            <a:pPr marL="342900" indent="-342900">
              <a:lnSpc>
                <a:spcPct val="2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use LLMS for data analysis.</a:t>
            </a:r>
          </a:p>
          <a:p>
            <a:pPr marL="342900" indent="-342900">
              <a:lnSpc>
                <a:spcPct val="2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spreadsheets for data analytics.</a:t>
            </a:r>
          </a:p>
        </p:txBody>
      </p:sp>
    </p:spTree>
    <p:extLst>
      <p:ext uri="{BB962C8B-B14F-4D97-AF65-F5344CB8AC3E}">
        <p14:creationId xmlns:p14="http://schemas.microsoft.com/office/powerpoint/2010/main" val="676628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688354b5-287c-4cda-825e-1d7935aea40e"/>
    <ds:schemaRef ds:uri="http://schemas.microsoft.com/office/2006/documentManagement/types"/>
    <ds:schemaRef ds:uri="http://purl.org/dc/terms/"/>
    <ds:schemaRef ds:uri="aca13214-df29-4e3c-a050-857c0bf7bd8e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1497</TotalTime>
  <Words>1602</Words>
  <Application>Microsoft Office PowerPoint</Application>
  <PresentationFormat>Widescreen</PresentationFormat>
  <Paragraphs>326</Paragraphs>
  <Slides>44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wesam ahmed abd elsamie</cp:lastModifiedBy>
  <cp:revision>234</cp:revision>
  <dcterms:created xsi:type="dcterms:W3CDTF">2023-04-29T09:08:00Z</dcterms:created>
  <dcterms:modified xsi:type="dcterms:W3CDTF">2025-07-02T07:55:15Z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