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511" r:id="rId4"/>
    <p:sldId id="615" r:id="rId5"/>
    <p:sldId id="586" r:id="rId6"/>
    <p:sldId id="616" r:id="rId7"/>
    <p:sldId id="587" r:id="rId8"/>
    <p:sldId id="588" r:id="rId9"/>
    <p:sldId id="589" r:id="rId10"/>
    <p:sldId id="590" r:id="rId11"/>
    <p:sldId id="591" r:id="rId12"/>
    <p:sldId id="592" r:id="rId13"/>
    <p:sldId id="617" r:id="rId14"/>
    <p:sldId id="593" r:id="rId15"/>
    <p:sldId id="594" r:id="rId16"/>
    <p:sldId id="595" r:id="rId17"/>
    <p:sldId id="596" r:id="rId18"/>
    <p:sldId id="597" r:id="rId19"/>
    <p:sldId id="598" r:id="rId20"/>
    <p:sldId id="599" r:id="rId21"/>
    <p:sldId id="600" r:id="rId22"/>
    <p:sldId id="601" r:id="rId23"/>
    <p:sldId id="602" r:id="rId24"/>
    <p:sldId id="603" r:id="rId25"/>
    <p:sldId id="604" r:id="rId26"/>
    <p:sldId id="605" r:id="rId27"/>
    <p:sldId id="606" r:id="rId28"/>
    <p:sldId id="607" r:id="rId29"/>
    <p:sldId id="618" r:id="rId30"/>
    <p:sldId id="608" r:id="rId31"/>
    <p:sldId id="619" r:id="rId32"/>
    <p:sldId id="609" r:id="rId33"/>
    <p:sldId id="620" r:id="rId34"/>
    <p:sldId id="610" r:id="rId35"/>
    <p:sldId id="621" r:id="rId36"/>
    <p:sldId id="611" r:id="rId37"/>
    <p:sldId id="612" r:id="rId38"/>
    <p:sldId id="613" r:id="rId39"/>
    <p:sldId id="614" r:id="rId40"/>
    <p:sldId id="548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615"/>
            <p14:sldId id="586"/>
            <p14:sldId id="616"/>
            <p14:sldId id="587"/>
            <p14:sldId id="588"/>
            <p14:sldId id="589"/>
            <p14:sldId id="590"/>
            <p14:sldId id="591"/>
            <p14:sldId id="592"/>
            <p14:sldId id="617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18"/>
            <p14:sldId id="608"/>
            <p14:sldId id="619"/>
            <p14:sldId id="609"/>
            <p14:sldId id="620"/>
            <p14:sldId id="610"/>
            <p14:sldId id="621"/>
            <p14:sldId id="611"/>
            <p14:sldId id="612"/>
            <p14:sldId id="613"/>
            <p14:sldId id="614"/>
            <p14:sldId id="548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952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292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454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9707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628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137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280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6073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3032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4835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8266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8279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5358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089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966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59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854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85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9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5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01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ADD778-D379-0FFF-08C7-2A9BE33387F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136021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latin typeface="Alexandria"/>
              </a:rPr>
              <a:t>If a firm supplies a good or service, then the firm: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1. Has the resources and the technology to produce it,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2. Can profit from producing it, and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3. Has made a definite plan to produce and sell it.</a:t>
            </a: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1ADD778-D379-0FFF-08C7-2A9BE33387F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4179" y="2136021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>
              <a:lnSpc>
                <a:spcPct val="200000"/>
              </a:lnSpc>
            </a:pPr>
            <a:r>
              <a:rPr lang="en-US" altLang="en-US" sz="2000" dirty="0">
                <a:latin typeface="Alexandria"/>
              </a:rPr>
              <a:t>The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quantity supplied </a:t>
            </a:r>
            <a:r>
              <a:rPr lang="en-US" altLang="en-US" sz="2000" dirty="0">
                <a:latin typeface="Alexandria"/>
              </a:rPr>
              <a:t>of a good or service is the amount that producers plan to sell during a given time period at a particular price</a:t>
            </a:r>
          </a:p>
        </p:txBody>
      </p:sp>
    </p:spTree>
    <p:extLst>
      <p:ext uri="{BB962C8B-B14F-4D97-AF65-F5344CB8AC3E}">
        <p14:creationId xmlns:p14="http://schemas.microsoft.com/office/powerpoint/2010/main" val="271249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E9C7D6A-4E5E-F590-8476-D5A80858C6DB}"/>
              </a:ext>
            </a:extLst>
          </p:cNvPr>
          <p:cNvSpPr txBox="1">
            <a:spLocks/>
          </p:cNvSpPr>
          <p:nvPr/>
        </p:nvSpPr>
        <p:spPr>
          <a:xfrm>
            <a:off x="1294477" y="2063480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states: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supplied of any good and service are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positively related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99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E9C7D6A-4E5E-F590-8476-D5A80858C6DB}"/>
              </a:ext>
            </a:extLst>
          </p:cNvPr>
          <p:cNvSpPr txBox="1">
            <a:spLocks/>
          </p:cNvSpPr>
          <p:nvPr/>
        </p:nvSpPr>
        <p:spPr>
          <a:xfrm>
            <a:off x="1294477" y="2063480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738F04-CC93-5A5D-7A16-79B6A47381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309" t="50000" r="61230" b="22038"/>
          <a:stretch/>
        </p:blipFill>
        <p:spPr>
          <a:xfrm>
            <a:off x="1951813" y="2313252"/>
            <a:ext cx="8492350" cy="3177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33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6E26879-1B81-53CB-DEB4-832344E406B2}"/>
              </a:ext>
            </a:extLst>
          </p:cNvPr>
          <p:cNvSpPr txBox="1">
            <a:spLocks/>
          </p:cNvSpPr>
          <p:nvPr/>
        </p:nvSpPr>
        <p:spPr>
          <a:xfrm>
            <a:off x="1254328" y="2329160"/>
            <a:ext cx="9683344" cy="342735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supply states: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greater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is the quantity supplied.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supplied.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65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Law of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EED24B3-4900-0E81-5D81-6F41FB2787F3}"/>
              </a:ext>
            </a:extLst>
          </p:cNvPr>
          <p:cNvSpPr txBox="1">
            <a:spLocks/>
          </p:cNvSpPr>
          <p:nvPr/>
        </p:nvSpPr>
        <p:spPr>
          <a:xfrm>
            <a:off x="762000" y="2188201"/>
            <a:ext cx="7417222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is illustrated by: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upward-sloping supply curve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supplied on the horizontal axis and the price on the vertical axis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slope is positive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between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 &amp; Qs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9E91D991-C59D-2CE5-9CAB-A57B5948FE3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50696" y="2286249"/>
            <a:ext cx="3379304" cy="3620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0510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Supplied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FF48F40-6A9E-FEAD-B656-B36A71817220}"/>
              </a:ext>
            </a:extLst>
          </p:cNvPr>
          <p:cNvSpPr txBox="1">
            <a:spLocks/>
          </p:cNvSpPr>
          <p:nvPr/>
        </p:nvSpPr>
        <p:spPr>
          <a:xfrm>
            <a:off x="942308" y="2352312"/>
            <a:ext cx="10743518" cy="5169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∆P → ∆Qs</a:t>
            </a: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D1579DC-945D-99B6-7EC8-A57C03EBB0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3707382"/>
              </p:ext>
            </p:extLst>
          </p:nvPr>
        </p:nvGraphicFramePr>
        <p:xfrm>
          <a:off x="658979" y="3232099"/>
          <a:ext cx="10743518" cy="16748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43518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8324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Change the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Price of the good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→ Change in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quantity Supplied 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→ </a:t>
                      </a:r>
                      <a:r>
                        <a:rPr lang="en-US" sz="2000" b="1" u="sng" dirty="0">
                          <a:effectLst/>
                          <a:latin typeface="Alexandria"/>
                        </a:rPr>
                        <a:t>Movement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along the Supply curve 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P↓→ Qs ↓→ Move </a:t>
                      </a:r>
                      <a:r>
                        <a:rPr lang="en-US" sz="20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along supply curve.</a:t>
                      </a: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P↑ → Qs↑→ Move </a:t>
                      </a:r>
                      <a:r>
                        <a:rPr lang="en-US" sz="2000" b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along supply curve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070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Quantity Supplied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13CF2C6-D9E9-E469-2A6E-95027E632F57}"/>
              </a:ext>
            </a:extLst>
          </p:cNvPr>
          <p:cNvSpPr txBox="1">
            <a:spLocks/>
          </p:cNvSpPr>
          <p:nvPr/>
        </p:nvSpPr>
        <p:spPr>
          <a:xfrm>
            <a:off x="942308" y="2181647"/>
            <a:ext cx="10743518" cy="103808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Quantity Supplied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∆P → ∆Qs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C4CCFB-A6A0-04C5-7070-3A469DB077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23" t="31170" r="45769" b="30452"/>
          <a:stretch/>
        </p:blipFill>
        <p:spPr>
          <a:xfrm>
            <a:off x="2146586" y="2533723"/>
            <a:ext cx="6850270" cy="338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02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7BC6A5E-7FC2-DAC0-4A34-1BB9E16AEED9}"/>
              </a:ext>
            </a:extLst>
          </p:cNvPr>
          <p:cNvSpPr txBox="1">
            <a:spLocks/>
          </p:cNvSpPr>
          <p:nvPr/>
        </p:nvSpPr>
        <p:spPr>
          <a:xfrm>
            <a:off x="764390" y="2155119"/>
            <a:ext cx="1021343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that affects the supply of the good changes,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Shift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Supply curve at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S ↑→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Right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</a:rPr>
              <a:t>Factor changes→ S ↓→ Shift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</a:rPr>
              <a:t>Left</a:t>
            </a:r>
            <a:endParaRPr lang="en-US" sz="2000" dirty="0">
              <a:solidFill>
                <a:srgbClr val="0070C0"/>
              </a:solidFill>
              <a:effectLst/>
              <a:latin typeface="Alexandria"/>
            </a:endParaRPr>
          </a:p>
          <a:p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68CD5FC-E71B-02DB-374C-0C9155FA445E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2038" y="2571575"/>
            <a:ext cx="4042893" cy="324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994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4BE0277-932C-7082-6284-F01912A02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4165106" y="2395678"/>
            <a:ext cx="2484120" cy="17462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9A54FCC-EB39-F5BC-C73F-5AF103942144}"/>
              </a:ext>
            </a:extLst>
          </p:cNvPr>
          <p:cNvSpPr txBox="1"/>
          <p:nvPr/>
        </p:nvSpPr>
        <p:spPr>
          <a:xfrm>
            <a:off x="3273566" y="4141928"/>
            <a:ext cx="4698225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6600" b="1" dirty="0">
                <a:solidFill>
                  <a:srgbClr val="009A9A"/>
                </a:solidFill>
                <a:effectLst/>
                <a:latin typeface="Alexandria"/>
                <a:ea typeface="Calibri" panose="020F0502020204030204" pitchFamily="34" charset="0"/>
                <a:cs typeface="Arial-BoldMT"/>
              </a:rPr>
              <a:t>“I.N.S.T.E.P”</a:t>
            </a:r>
            <a:endParaRPr lang="en-US" sz="66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27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09965D5-ADAC-5114-7787-CB456EC5C054}"/>
              </a:ext>
            </a:extLst>
          </p:cNvPr>
          <p:cNvSpPr txBox="1">
            <a:spLocks/>
          </p:cNvSpPr>
          <p:nvPr/>
        </p:nvSpPr>
        <p:spPr>
          <a:xfrm>
            <a:off x="724241" y="2011078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supply are: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nputs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umber of suppliers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tate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nature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echnology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+)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xpected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future prices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related goods produced)</a:t>
            </a: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(substitute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(-)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or complementary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</a:t>
            </a:r>
            <a:endParaRPr lang="en-US" sz="2000" u="sng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4BE0277-932C-7082-6284-F01912A02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7151194" y="2633988"/>
            <a:ext cx="2484120" cy="17462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9A54FCC-EB39-F5BC-C73F-5AF103942144}"/>
              </a:ext>
            </a:extLst>
          </p:cNvPr>
          <p:cNvSpPr txBox="1"/>
          <p:nvPr/>
        </p:nvSpPr>
        <p:spPr>
          <a:xfrm>
            <a:off x="6259654" y="4380238"/>
            <a:ext cx="46982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009A9A"/>
                </a:solidFill>
                <a:effectLst/>
                <a:latin typeface="Alexandria"/>
                <a:ea typeface="Calibri" panose="020F0502020204030204" pitchFamily="34" charset="0"/>
                <a:cs typeface="Arial-BoldMT"/>
              </a:rPr>
              <a:t>“I.N.S.T.E.P”</a:t>
            </a:r>
            <a:endParaRPr lang="en-US" sz="36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13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1) Inputs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F166FD-C075-20F3-9348-C0A96B5E8AE0}"/>
              </a:ext>
            </a:extLst>
          </p:cNvPr>
          <p:cNvSpPr txBox="1"/>
          <p:nvPr/>
        </p:nvSpPr>
        <p:spPr>
          <a:xfrm>
            <a:off x="1055577" y="2477673"/>
            <a:ext cx="1019986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or materials needed to produce a good rise,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that a supplier is willing to accept for producing each quantity of that good rises.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costs of production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increases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Negative effect on the 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supply curve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shifting it leftward.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13E18E-191D-1772-8CE8-AAA5678211F9}"/>
              </a:ext>
            </a:extLst>
          </p:cNvPr>
          <p:cNvSpPr txBox="1"/>
          <p:nvPr/>
        </p:nvSpPr>
        <p:spPr>
          <a:xfrm>
            <a:off x="1443176" y="4354076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the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price of a factor of production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76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2) Number of suppliers (+VE)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88F09A-DFBC-9067-5512-5A4CA08EB089}"/>
              </a:ext>
            </a:extLst>
          </p:cNvPr>
          <p:cNvSpPr txBox="1"/>
          <p:nvPr/>
        </p:nvSpPr>
        <p:spPr>
          <a:xfrm>
            <a:off x="994695" y="2675382"/>
            <a:ext cx="1019986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larger the number of suppliers of a good, the greater is the supply of the good.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the supply curve shifting it rightward.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CCA932-4364-8BF9-B022-634754FF5825}"/>
              </a:ext>
            </a:extLst>
          </p:cNvPr>
          <p:cNvSpPr txBox="1"/>
          <p:nvPr/>
        </p:nvSpPr>
        <p:spPr>
          <a:xfrm>
            <a:off x="1234634" y="4029820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Number of suppliers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relation 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29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3) State of nature(-VE)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592EBC-400D-5A44-20F1-43F722106D23}"/>
              </a:ext>
            </a:extLst>
          </p:cNvPr>
          <p:cNvSpPr txBox="1"/>
          <p:nvPr/>
        </p:nvSpPr>
        <p:spPr>
          <a:xfrm>
            <a:off x="1006249" y="2587874"/>
            <a:ext cx="1019986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includes all the natural forces that influence production—for example, the weather.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natural disaster decreases supply and shifts the supply curve leftward.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BE3723-2685-73C0-5663-D12658065E4B}"/>
              </a:ext>
            </a:extLst>
          </p:cNvPr>
          <p:cNvSpPr txBox="1"/>
          <p:nvPr/>
        </p:nvSpPr>
        <p:spPr>
          <a:xfrm>
            <a:off x="1475534" y="4261302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State of nature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15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4) Technology(+VE)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941662-6E9D-4DCC-8DCF-B343332362E7}"/>
              </a:ext>
            </a:extLst>
          </p:cNvPr>
          <p:cNvSpPr txBox="1"/>
          <p:nvPr/>
        </p:nvSpPr>
        <p:spPr>
          <a:xfrm>
            <a:off x="1006249" y="2677388"/>
            <a:ext cx="1019986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use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Advances in technology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or Achieve Improvements in machines and production leads to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Increase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and create new products 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Lower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cost of producing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existing products.</a:t>
            </a: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This exerts a positive effect 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shifting it rightward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394E43-7B77-AECA-AA5B-C26191493FF1}"/>
              </a:ext>
            </a:extLst>
          </p:cNvPr>
          <p:cNvSpPr txBox="1"/>
          <p:nvPr/>
        </p:nvSpPr>
        <p:spPr>
          <a:xfrm>
            <a:off x="1592745" y="4484486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Technology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1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5) Expected future prices(-VE)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DB009B-AD37-EBF6-F741-56CDA8FB194D}"/>
              </a:ext>
            </a:extLst>
          </p:cNvPr>
          <p:cNvSpPr txBox="1"/>
          <p:nvPr/>
        </p:nvSpPr>
        <p:spPr>
          <a:xfrm>
            <a:off x="1006249" y="2803966"/>
            <a:ext cx="1019986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expected future price of a good rises, the supply of the good today decreases and the supply curve shifts leftward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1D6CDB0-34F8-00B4-E01B-6A9ADB3FC682}"/>
              </a:ext>
            </a:extLst>
          </p:cNvPr>
          <p:cNvSpPr txBox="1"/>
          <p:nvPr/>
        </p:nvSpPr>
        <p:spPr>
          <a:xfrm>
            <a:off x="1234634" y="3814312"/>
            <a:ext cx="9096211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of  goods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Negative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relation with supply curve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65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180E2A6-E29D-BBC8-DE20-E24362F73A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" t="31927" r="53479" b="36246"/>
          <a:stretch/>
        </p:blipFill>
        <p:spPr>
          <a:xfrm>
            <a:off x="1768276" y="2524970"/>
            <a:ext cx="8307301" cy="339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8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69CBAAE-E89E-94B0-3471-38CB2F71A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111941"/>
              </p:ext>
            </p:extLst>
          </p:nvPr>
        </p:nvGraphicFramePr>
        <p:xfrm>
          <a:off x="1697015" y="2503226"/>
          <a:ext cx="9034145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4145">
                  <a:extLst>
                    <a:ext uri="{9D8B030D-6E8A-4147-A177-3AD203B41FA5}">
                      <a16:colId xmlns:a16="http://schemas.microsoft.com/office/drawing/2014/main" val="405601892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Substitute goods </a:t>
                      </a:r>
                      <a:r>
                        <a:rPr lang="en-US" sz="2000" b="1" i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(-VE)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0747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substitute in production for a good is another good that can be produced using the same resources.</a:t>
                      </a:r>
                    </a:p>
                    <a:p>
                      <a:pPr marL="45720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supply of good increases if the price of a substitute in production falls.</a:t>
                      </a: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P. coffee↓ → Qs. coffee ↓ → supply. tea ↑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A decrease in the price of a substitute(coffee),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increases the supply of Tea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The supply curve of tea shifts rightward, and vice versa</a:t>
                      </a: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60874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E4AE50F9-B5F3-BE6B-91A6-DC09613F1947}"/>
              </a:ext>
            </a:extLst>
          </p:cNvPr>
          <p:cNvSpPr txBox="1"/>
          <p:nvPr/>
        </p:nvSpPr>
        <p:spPr>
          <a:xfrm>
            <a:off x="1962216" y="5499424"/>
            <a:ext cx="8768944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price of substitute goods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Negative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with supply curve.</a:t>
            </a:r>
            <a:endParaRPr lang="en-US" sz="2000" dirty="0"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4507B0E-F646-FC84-D41B-F36CBA411B7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70" t="25061" r="52935" b="35411"/>
          <a:stretch/>
        </p:blipFill>
        <p:spPr>
          <a:xfrm>
            <a:off x="8849343" y="1384297"/>
            <a:ext cx="2456973" cy="124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20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Supply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041FC7-1A2E-56BE-79C0-319F2AC9967E}"/>
              </a:ext>
            </a:extLst>
          </p:cNvPr>
          <p:cNvSpPr txBox="1"/>
          <p:nvPr/>
        </p:nvSpPr>
        <p:spPr>
          <a:xfrm>
            <a:off x="2671793" y="1936497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6) Prices of related goods produced: 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BB0217D-EA48-C450-61C8-D67A86380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995762"/>
              </p:ext>
            </p:extLst>
          </p:nvPr>
        </p:nvGraphicFramePr>
        <p:xfrm>
          <a:off x="1506567" y="2499101"/>
          <a:ext cx="9034145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34145">
                  <a:extLst>
                    <a:ext uri="{9D8B030D-6E8A-4147-A177-3AD203B41FA5}">
                      <a16:colId xmlns:a16="http://schemas.microsoft.com/office/drawing/2014/main" val="8796136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Complementary goods </a:t>
                      </a:r>
                      <a:r>
                        <a:rPr lang="en-US" sz="2000" b="1" i="1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(+VE)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57437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Goods are complements in production if they must be produced together.</a:t>
                      </a:r>
                    </a:p>
                    <a:p>
                      <a:pPr marL="14033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supply of good increases if the price of a complement in production rises.</a:t>
                      </a:r>
                    </a:p>
                    <a:p>
                      <a:pPr marL="457200" marR="0" indent="-2209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P. sugar↓ → Qs. sugar ↓ → supply. tea ↓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A decrease in the price of a complement (sugar),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 decreases the supply of Tea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rgbClr val="002060"/>
                          </a:solidFill>
                          <a:effectLst/>
                          <a:latin typeface="Alexandria"/>
                        </a:rPr>
                        <a:t>The supply curve of tea shifts leftward, and vice versa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96736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3B74131-C374-7813-3460-C2B73B13D3BB}"/>
              </a:ext>
            </a:extLst>
          </p:cNvPr>
          <p:cNvSpPr txBox="1"/>
          <p:nvPr/>
        </p:nvSpPr>
        <p:spPr>
          <a:xfrm>
            <a:off x="1625944" y="5404795"/>
            <a:ext cx="8769064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price of Complementary goods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has a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Positive relation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with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D33DF2B-1813-1325-EF17-E6C346E5AC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21" t="32141" r="56196" b="31972"/>
          <a:stretch/>
        </p:blipFill>
        <p:spPr>
          <a:xfrm>
            <a:off x="8932760" y="1339891"/>
            <a:ext cx="2659754" cy="116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5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supply curve &amp; the willingness -to-sell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F10C733-B389-7971-9E22-00F7AE8320AD}"/>
              </a:ext>
            </a:extLst>
          </p:cNvPr>
          <p:cNvSpPr txBox="1">
            <a:spLocks/>
          </p:cNvSpPr>
          <p:nvPr/>
        </p:nvSpPr>
        <p:spPr>
          <a:xfrm>
            <a:off x="1119044" y="2095405"/>
            <a:ext cx="10080909" cy="23765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supply curve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minimum-supply-price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curve,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i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minimum price</a:t>
            </a: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is: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lowest price at which supplier is willing to sell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an additional unit of output.</a:t>
            </a:r>
          </a:p>
          <a:p>
            <a:pPr marL="0" marR="0" lv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As a result, the price is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marginal cost (MC)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of the last unit produced at this level of output.).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 Minimum. P = MC)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greater the quantity available, the higher Mc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95801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The supply curve &amp; the willingness -to-sell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FB277DC-A1F6-ED51-1A3B-B8489C6E9AEE}"/>
              </a:ext>
            </a:extLst>
          </p:cNvPr>
          <p:cNvSpPr txBox="1">
            <a:spLocks/>
          </p:cNvSpPr>
          <p:nvPr/>
        </p:nvSpPr>
        <p:spPr>
          <a:xfrm>
            <a:off x="762000" y="2395678"/>
            <a:ext cx="6301408" cy="34382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 units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1.50 (At C)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good decreases to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 units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the producer is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WTS = MC = P = 1 (At B)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E375033C-42A9-5421-82CF-5B44063C6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408" y="2020548"/>
            <a:ext cx="4191000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22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139777-0CD0-CB4A-1A65-A3AC4988CD9E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66254"/>
            <a:ext cx="5119064" cy="361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Movement Along the Supply Curve</a:t>
            </a:r>
          </a:p>
          <a:p>
            <a:pPr lvl="1" indent="0" eaLnBrk="1" hangingPunct="1"/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</a:t>
            </a:r>
            <a:r>
              <a:rPr lang="en-US" altLang="en-US" sz="2000" dirty="0">
                <a:latin typeface="Alexandria"/>
              </a:rPr>
              <a:t>of the good changes and other influences on sellers’ plans remain the same,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quantity supplied changes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and there is a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movement</a:t>
            </a:r>
            <a:r>
              <a:rPr lang="en-US" altLang="en-US" sz="2000" dirty="0">
                <a:latin typeface="Alexandria"/>
              </a:rPr>
              <a:t> along the supply curve. 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E63C9600-E97A-BC6D-42CA-1EC1C8EAC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455" y="2208273"/>
            <a:ext cx="4419600" cy="3781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85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F2E7757-7AD6-ECC7-24C8-C99E21E2470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14551" y="2522345"/>
            <a:ext cx="5514812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Shift of the Supply Curve</a:t>
            </a:r>
          </a:p>
          <a:p>
            <a:pPr marL="122238" lvl="1" indent="46038" eaLnBrk="1" hangingPunct="1"/>
            <a:r>
              <a:rPr lang="en-US" altLang="en-US" sz="2000" dirty="0">
                <a:latin typeface="Alexandria"/>
              </a:rPr>
              <a:t>If the price remains the same but one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of the other Factors </a:t>
            </a:r>
            <a:r>
              <a:rPr lang="en-US" altLang="en-US" sz="2000" dirty="0">
                <a:latin typeface="Alexandria"/>
              </a:rPr>
              <a:t>on sellers’ plans changes,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supply changes </a:t>
            </a:r>
            <a:r>
              <a:rPr lang="en-US" altLang="en-US" sz="2000" dirty="0">
                <a:latin typeface="Alexandria"/>
              </a:rPr>
              <a:t>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supply curve shifts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70B833AE-706A-75CD-053F-D5A690C45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221" y="1858660"/>
            <a:ext cx="4419600" cy="4197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71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11A089-AD38-E543-0BA4-467735E3F9D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25377" y="2020293"/>
            <a:ext cx="9663579" cy="373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What happens to the quantity of energy bar supplied and the supply of energy bar if the price of energy bar falls?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price of energy bar falls and all other factors are constant, then the quantity of energy bar supplied will decrease and there is a movement down along the supply curve for energy bar. 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But, the supply of energy bar remains unchanged, and the supply curve does not shift.</a:t>
            </a:r>
          </a:p>
          <a:p>
            <a:pPr marL="976313" lvl="2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supply curve, price is the only factor that leads to change the Quantity supplied and cause a movement along supply curve </a:t>
            </a:r>
          </a:p>
        </p:txBody>
      </p:sp>
    </p:spTree>
    <p:extLst>
      <p:ext uri="{BB962C8B-B14F-4D97-AF65-F5344CB8AC3E}">
        <p14:creationId xmlns:p14="http://schemas.microsoft.com/office/powerpoint/2010/main" val="171383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792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A Change in the Quantity Supplied Vs a Change in Supply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03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6999F3C-438E-F3EB-2A39-E3561E7C4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29418"/>
              </p:ext>
            </p:extLst>
          </p:nvPr>
        </p:nvGraphicFramePr>
        <p:xfrm>
          <a:off x="942308" y="2059843"/>
          <a:ext cx="10058400" cy="2651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	Change Quantity </a:t>
                      </a:r>
                      <a:r>
                        <a:rPr lang="en-US" sz="2000" b="1" kern="1200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	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Change Supply curve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742950" marR="0" lvl="1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Other factors constant, as the 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price change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, Quantity 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supplied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will change at same direction </a:t>
                      </a:r>
                    </a:p>
                    <a:p>
                      <a:pPr marL="25590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Movement</a:t>
                      </a: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along supply curve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When price is constant, as the </a:t>
                      </a: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other factors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on </a:t>
                      </a:r>
                      <a:r>
                        <a:rPr lang="en-US" sz="2000" kern="1200" dirty="0">
                          <a:solidFill>
                            <a:schemeClr val="tx1"/>
                          </a:solidFill>
                          <a:effectLst/>
                          <a:latin typeface="Alexandria"/>
                          <a:ea typeface="+mn-ea"/>
                          <a:cs typeface="+mn-cs"/>
                        </a:rPr>
                        <a:t>producing plans 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change, Supply will change.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Shift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Supply curve at given price level.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249280"/>
                  </a:ext>
                </a:extLst>
              </a:tr>
            </a:tbl>
          </a:graphicData>
        </a:graphic>
      </p:graphicFrame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A57474C8-2EDD-E4AF-BF5C-6DDA2751EC12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7733" y="3913243"/>
            <a:ext cx="3765806" cy="226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2B920A2-5ADA-B7C4-7DD5-169E9690D181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3992" y="3717252"/>
            <a:ext cx="3524618" cy="265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502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716756" y="3313641"/>
            <a:ext cx="1404458" cy="1872612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72040B7-BD97-FBA9-0D95-E59A41C68A02}"/>
              </a:ext>
            </a:extLst>
          </p:cNvPr>
          <p:cNvSpPr txBox="1">
            <a:spLocks/>
          </p:cNvSpPr>
          <p:nvPr/>
        </p:nvSpPr>
        <p:spPr>
          <a:xfrm>
            <a:off x="727940" y="200094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quantity supplied of a good or service is the amount that------------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producers wish they could sell at a higher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is actually bought during a given time period at a given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people are willing to buy during a given time period at a given price.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producers plan to sell during a given time period at a given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9124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70496" y="3972692"/>
            <a:ext cx="1404458" cy="1872612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72040B7-BD97-FBA9-0D95-E59A41C68A02}"/>
              </a:ext>
            </a:extLst>
          </p:cNvPr>
          <p:cNvSpPr txBox="1">
            <a:spLocks/>
          </p:cNvSpPr>
          <p:nvPr/>
        </p:nvSpPr>
        <p:spPr>
          <a:xfrm>
            <a:off x="727940" y="2110659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"law of supply" refers to the fact that, all other things remaining the same, when the price of a good rises---------------------------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curve shifts leftward.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curve shifts rightward.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there is a movement up along the supply curve to a larger quantity supplied.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there is a movement down along the supply curve to a smaller quantity supplied.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620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3832943"/>
            <a:ext cx="1442676" cy="192356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8ABF91-7872-1874-1C6F-13361A6E4265}"/>
              </a:ext>
            </a:extLst>
          </p:cNvPr>
          <p:cNvSpPr txBox="1">
            <a:spLocks/>
          </p:cNvSpPr>
          <p:nvPr/>
        </p:nvSpPr>
        <p:spPr>
          <a:xfrm>
            <a:off x="762000" y="200094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supply curve shows the relation between the quantity of a good supplied and-----------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income. Usually, a supply curve has negative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income. Usually, a supply curve has positive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good. Usually, a supply curve has negative slope.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price of the good. Usually, a supply curve has positive slope.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6114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7610406" y="3355567"/>
            <a:ext cx="1442676" cy="192356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78ABF91-7872-1874-1C6F-13361A6E4265}"/>
              </a:ext>
            </a:extLst>
          </p:cNvPr>
          <p:cNvSpPr txBox="1">
            <a:spLocks/>
          </p:cNvSpPr>
          <p:nvPr/>
        </p:nvSpPr>
        <p:spPr>
          <a:xfrm>
            <a:off x="762000" y="200094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held constant while moving along a supply curve?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expected future prices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number of sellers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price of the good itself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prices of factors of production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22608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0B6F97-A18F-4B46-BDE4-02E41AB7AFD5}"/>
              </a:ext>
            </a:extLst>
          </p:cNvPr>
          <p:cNvSpPr txBox="1">
            <a:spLocks/>
          </p:cNvSpPr>
          <p:nvPr/>
        </p:nvSpPr>
        <p:spPr>
          <a:xfrm>
            <a:off x="833075" y="2155119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a supply curve represents---------------------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highest price buyers will pay for the good.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lowest price for which a supplier can profitably sell another unit.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lowest price buyers will accept per unit of the good.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highest price sellers can get for each unit over time.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19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0B6F97-A18F-4B46-BDE4-02E41AB7AFD5}"/>
              </a:ext>
            </a:extLst>
          </p:cNvPr>
          <p:cNvSpPr txBox="1">
            <a:spLocks/>
          </p:cNvSpPr>
          <p:nvPr/>
        </p:nvSpPr>
        <p:spPr>
          <a:xfrm>
            <a:off x="833075" y="2155119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An increase in the number of fast-food restaurants-------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raises the price of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increases the demand for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increases the supply of fast-food meals.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increases the demand for substitutes for fast-food meals.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28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8B5539-C8CD-A685-AEA4-88B0A1CBE2CC}"/>
              </a:ext>
            </a:extLst>
          </p:cNvPr>
          <p:cNvSpPr txBox="1">
            <a:spLocks/>
          </p:cNvSpPr>
          <p:nvPr/>
        </p:nvSpPr>
        <p:spPr>
          <a:xfrm>
            <a:off x="868562" y="211782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decreases the supply of popcorn?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2793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C8B5539-C8CD-A685-AEA4-88B0A1CBE2CC}"/>
              </a:ext>
            </a:extLst>
          </p:cNvPr>
          <p:cNvSpPr txBox="1">
            <a:spLocks/>
          </p:cNvSpPr>
          <p:nvPr/>
        </p:nvSpPr>
        <p:spPr>
          <a:xfrm>
            <a:off x="868562" y="211782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increases the supply of popcorn?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technological advance in the production of popcorn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number of popcorn producers</a:t>
            </a:r>
          </a:p>
        </p:txBody>
      </p:sp>
    </p:spTree>
    <p:extLst>
      <p:ext uri="{BB962C8B-B14F-4D97-AF65-F5344CB8AC3E}">
        <p14:creationId xmlns:p14="http://schemas.microsoft.com/office/powerpoint/2010/main" val="335378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F97EAE6-D9A5-AD3F-52BC-97DAABB31941}"/>
              </a:ext>
            </a:extLst>
          </p:cNvPr>
          <p:cNvSpPr txBox="1">
            <a:spLocks/>
          </p:cNvSpPr>
          <p:nvPr/>
        </p:nvSpPr>
        <p:spPr>
          <a:xfrm>
            <a:off x="905435" y="2452477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would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NOT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shift the supply curve for sneakers?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technology for making sneakers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rubber, used to make sneakers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sneakers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above, that is, each change shifts the supply curve.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83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542908" y="3102287"/>
            <a:ext cx="1752004" cy="2336007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F2A0E17-27FF-8F3C-7AC7-91CB8E2F6A28}"/>
              </a:ext>
            </a:extLst>
          </p:cNvPr>
          <p:cNvSpPr txBox="1">
            <a:spLocks/>
          </p:cNvSpPr>
          <p:nvPr/>
        </p:nvSpPr>
        <p:spPr>
          <a:xfrm>
            <a:off x="868562" y="2092566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the figure, what is the minimum supply price for the Second gallon of ice cream?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$2.00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$3.00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$4.00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$5.00</a:t>
            </a: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96755FB6-94F8-B341-4972-9E039384F0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317" y="2788598"/>
            <a:ext cx="4079620" cy="3607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294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96865" y="4253613"/>
            <a:ext cx="1351720" cy="180229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183D242-F123-3127-272F-83B757BDD892}"/>
              </a:ext>
            </a:extLst>
          </p:cNvPr>
          <p:cNvSpPr txBox="1">
            <a:spLocks/>
          </p:cNvSpPr>
          <p:nvPr/>
        </p:nvSpPr>
        <p:spPr>
          <a:xfrm>
            <a:off x="762000" y="1981090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figure shows supply curves for soft drinks. Suppose the economy is at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 A movement to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could be the result of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decrease in technology.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relative price of a soft drink.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relative price of a soft drink.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money price of a soft drink.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EB531C-EDA3-879A-812F-234F54B8C4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499" y="2875331"/>
            <a:ext cx="3801251" cy="3476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932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F2C533B-228F-C5CA-3ACF-573A21F2737C}"/>
              </a:ext>
            </a:extLst>
          </p:cNvPr>
          <p:cNvSpPr txBox="1">
            <a:spLocks/>
          </p:cNvSpPr>
          <p:nvPr/>
        </p:nvSpPr>
        <p:spPr>
          <a:xfrm>
            <a:off x="762000" y="1962943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figure above shows supply curves for soft drinks. Suppose the economy is at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 An increase in the price of a soft drink is shown as a movement from point </a:t>
            </a:r>
            <a:r>
              <a:rPr lang="en-US" sz="2000" b="1" i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to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none of the points that are illustrated.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point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point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point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661A396-1F28-9559-A57B-68D6AEF9A4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857184"/>
            <a:ext cx="3801251" cy="3476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638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1488621-C465-B4B8-37FD-EC0D837C1F4A}"/>
              </a:ext>
            </a:extLst>
          </p:cNvPr>
          <p:cNvSpPr txBox="1">
            <a:spLocks/>
          </p:cNvSpPr>
          <p:nvPr/>
        </p:nvSpPr>
        <p:spPr>
          <a:xfrm>
            <a:off x="942308" y="2326342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The Law of Supply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Quantity Supplied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Change in Supply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 The Supply curve &amp; the willingness -to-sell.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A Change in the Quantity Supplied Vs a Change in Supply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2371</Words>
  <Application>Microsoft Office PowerPoint</Application>
  <PresentationFormat>Widescreen</PresentationFormat>
  <Paragraphs>330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28</cp:revision>
  <dcterms:created xsi:type="dcterms:W3CDTF">2023-04-29T09:08:23Z</dcterms:created>
  <dcterms:modified xsi:type="dcterms:W3CDTF">2024-01-13T17:52:05Z</dcterms:modified>
</cp:coreProperties>
</file>