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6" r:id="rId3"/>
    <p:sldId id="306" r:id="rId4"/>
    <p:sldId id="481" r:id="rId5"/>
    <p:sldId id="482" r:id="rId6"/>
    <p:sldId id="484" r:id="rId7"/>
    <p:sldId id="529" r:id="rId8"/>
    <p:sldId id="485" r:id="rId9"/>
    <p:sldId id="486" r:id="rId10"/>
    <p:sldId id="530" r:id="rId11"/>
    <p:sldId id="487" r:id="rId12"/>
    <p:sldId id="531" r:id="rId13"/>
    <p:sldId id="550" r:id="rId14"/>
    <p:sldId id="532" r:id="rId15"/>
    <p:sldId id="488" r:id="rId16"/>
    <p:sldId id="490" r:id="rId17"/>
    <p:sldId id="533" r:id="rId18"/>
    <p:sldId id="534" r:id="rId19"/>
    <p:sldId id="491" r:id="rId20"/>
    <p:sldId id="535" r:id="rId21"/>
    <p:sldId id="492" r:id="rId22"/>
    <p:sldId id="493" r:id="rId23"/>
    <p:sldId id="494" r:id="rId24"/>
    <p:sldId id="495" r:id="rId25"/>
    <p:sldId id="537" r:id="rId26"/>
    <p:sldId id="536" r:id="rId27"/>
    <p:sldId id="538" r:id="rId28"/>
    <p:sldId id="539" r:id="rId29"/>
    <p:sldId id="542" r:id="rId30"/>
    <p:sldId id="540" r:id="rId31"/>
    <p:sldId id="541" r:id="rId32"/>
    <p:sldId id="543" r:id="rId33"/>
    <p:sldId id="544" r:id="rId34"/>
    <p:sldId id="545" r:id="rId35"/>
    <p:sldId id="546" r:id="rId36"/>
    <p:sldId id="547" r:id="rId37"/>
    <p:sldId id="548" r:id="rId38"/>
    <p:sldId id="549" r:id="rId39"/>
    <p:sldId id="5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06"/>
            <p14:sldId id="481"/>
            <p14:sldId id="482"/>
            <p14:sldId id="484"/>
            <p14:sldId id="529"/>
            <p14:sldId id="485"/>
            <p14:sldId id="486"/>
            <p14:sldId id="530"/>
            <p14:sldId id="487"/>
            <p14:sldId id="531"/>
            <p14:sldId id="550"/>
            <p14:sldId id="532"/>
            <p14:sldId id="488"/>
            <p14:sldId id="490"/>
            <p14:sldId id="533"/>
            <p14:sldId id="534"/>
            <p14:sldId id="491"/>
            <p14:sldId id="535"/>
            <p14:sldId id="492"/>
            <p14:sldId id="493"/>
            <p14:sldId id="494"/>
            <p14:sldId id="495"/>
            <p14:sldId id="537"/>
            <p14:sldId id="536"/>
            <p14:sldId id="538"/>
            <p14:sldId id="539"/>
            <p14:sldId id="542"/>
            <p14:sldId id="540"/>
            <p14:sldId id="541"/>
            <p14:sldId id="543"/>
            <p14:sldId id="544"/>
            <p14:sldId id="545"/>
            <p14:sldId id="546"/>
            <p14:sldId id="547"/>
            <p14:sldId id="548"/>
            <p14:sldId id="549"/>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BB857"/>
    <a:srgbClr val="D5E26C"/>
    <a:srgbClr val="A61A73"/>
    <a:srgbClr val="2BC259"/>
    <a:srgbClr val="B132A3"/>
    <a:srgbClr val="FF6699"/>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81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gs.statcounter.com/search-engine-market-share" TargetMode="Externa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https://www.wordstream.com/blog/ws/2014/08/14/increase-traffic-to-my-websit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hyperlink" Target="https://www.wordstream.com/blog/ws/2020/11/17/website-visibility"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hyperlink" Target="https://www.wordstream.com/blog/ws/2023/02/09/what-is-an-ssl-certificat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5.xml"/><Relationship Id="rId4" Type="http://schemas.openxmlformats.org/officeDocument/2006/relationships/hyperlink" Target="https://www.wordstream.com/blog/ws/2023/07/14/google-e-e-a-t"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hyperlink" Target="https://www.wordstream.com/blog/ws/2020/09/09/google-ranking-factors"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wordstream.com/blog/ws/2022/07/06/how-to-rank-higher-on-googl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https://www.wordstream.com/blog/ws/2020/08/19/get-on-first-page-googl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hyperlink" Target="https://www.wordstream.com/blog/ws/2012/01/17/seo-content-beginners-guide"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hyperlink" Target="https://www.wordstream.com/blog/ws/2019/05/28/technical-seo" TargetMode="Externa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7.png"/><Relationship Id="rId5" Type="http://schemas.openxmlformats.org/officeDocument/2006/relationships/hyperlink" Target="https://www.wordstream.com/blog/ws/2019/10/22/google-page-speed" TargetMode="External"/><Relationship Id="rId4" Type="http://schemas.openxmlformats.org/officeDocument/2006/relationships/hyperlink" Target="https://www.wordstream.com/blog/ws/2020/12/08/lazy-loading-seo"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wordstream.com/blog/ws/2021/04/02/improve-core-web-vitals" TargetMode="External"/><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38.png"/><Relationship Id="rId4" Type="http://schemas.openxmlformats.org/officeDocument/2006/relationships/hyperlink" Target="https://www.wordstream.com/blog/ws/2022/05/04/internal-linking"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wordstream.com/blog/ws/2017/10/06/duplicate-content"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ww.wordstream.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ww.wordstream.com/blog/ws/2021/09/15/what-is-schema-markup"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5.svg"/><Relationship Id="rId2" Type="http://schemas.openxmlformats.org/officeDocument/2006/relationships/image" Target="../media/image43.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45.png"/><Relationship Id="rId4" Type="http://schemas.openxmlformats.org/officeDocument/2006/relationships/image" Target="../media/image6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22102"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931858" y="61294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753140" y="997627"/>
            <a:ext cx="10323872" cy="461665"/>
          </a:xfrm>
          <a:prstGeom prst="rect">
            <a:avLst/>
          </a:prstGeom>
          <a:solidFill>
            <a:schemeClr val="accent1">
              <a:lumMod val="50000"/>
            </a:schemeClr>
          </a:solidFill>
        </p:spPr>
        <p:txBody>
          <a:bodyPr wrap="square" rtlCol="0">
            <a:spAutoFit/>
          </a:bodyPr>
          <a:lstStyle/>
          <a:p>
            <a:pPr algn="ctr"/>
            <a:r>
              <a:rPr lang="en-US" sz="2400" dirty="0">
                <a:solidFill>
                  <a:schemeClr val="bg1"/>
                </a:solidFill>
                <a:latin typeface="unify sans regular"/>
              </a:rPr>
              <a:t>search engine </a:t>
            </a:r>
            <a:r>
              <a:rPr lang="en-US" sz="2400" dirty="0" smtClean="0">
                <a:solidFill>
                  <a:schemeClr val="bg1"/>
                </a:solidFill>
                <a:latin typeface="unify sans regular"/>
              </a:rPr>
              <a:t>optimization strategies</a:t>
            </a:r>
            <a:endParaRPr lang="en-US" sz="4000" b="1" dirty="0">
              <a:solidFill>
                <a:schemeClr val="bg1"/>
              </a:solidFill>
              <a:latin typeface="Arial Rounded MT Bold" panose="020F0704030504030204" pitchFamily="34"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93454"/>
            <a:ext cx="10541000" cy="4524315"/>
          </a:xfrm>
          <a:prstGeom prst="rect">
            <a:avLst/>
          </a:prstGeom>
          <a:noFill/>
        </p:spPr>
        <p:txBody>
          <a:bodyPr wrap="square" rtlCol="0">
            <a:spAutoFit/>
          </a:bodyPr>
          <a:lstStyle/>
          <a:p>
            <a:r>
              <a:rPr lang="en-US" b="1" cap="all" dirty="0">
                <a:latin typeface="Times New Roman" panose="02020603050405020304" pitchFamily="18" charset="0"/>
                <a:cs typeface="Times New Roman" panose="02020603050405020304" pitchFamily="18" charset="0"/>
              </a:rPr>
              <a:t>TABLE OF CONTENTS</a:t>
            </a:r>
          </a:p>
          <a:p>
            <a:pPr marL="285750" indent="-285750">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fontAlgn="base"/>
            <a:r>
              <a:rPr lang="en-US" dirty="0">
                <a:solidFill>
                  <a:srgbClr val="000000"/>
                </a:solidFill>
                <a:latin typeface="unify sans bold"/>
              </a:rPr>
              <a:t>Table of contents</a:t>
            </a:r>
          </a:p>
          <a:p>
            <a:pPr fontAlgn="base">
              <a:buFont typeface="Arial" panose="020B0604020202020204" pitchFamily="34" charset="0"/>
              <a:buChar char="•"/>
            </a:pPr>
            <a:r>
              <a:rPr lang="en-US" dirty="0">
                <a:latin typeface="unify sans regular"/>
              </a:rPr>
              <a:t>What does SEO stand for?</a:t>
            </a:r>
          </a:p>
          <a:p>
            <a:pPr fontAlgn="base">
              <a:buFont typeface="Arial" panose="020B0604020202020204" pitchFamily="34" charset="0"/>
              <a:buChar char="•"/>
            </a:pPr>
            <a:r>
              <a:rPr lang="en-US" dirty="0">
                <a:latin typeface="unify sans regular"/>
              </a:rPr>
              <a:t>What is SEO?</a:t>
            </a:r>
          </a:p>
          <a:p>
            <a:pPr fontAlgn="base">
              <a:buFont typeface="Arial" panose="020B0604020202020204" pitchFamily="34" charset="0"/>
              <a:buChar char="•"/>
            </a:pPr>
            <a:r>
              <a:rPr lang="en-US" dirty="0">
                <a:latin typeface="unify sans regular"/>
              </a:rPr>
              <a:t>Benefits of SEO</a:t>
            </a:r>
          </a:p>
          <a:p>
            <a:pPr fontAlgn="base">
              <a:buFont typeface="Arial" panose="020B0604020202020204" pitchFamily="34" charset="0"/>
              <a:buChar char="•"/>
            </a:pPr>
            <a:r>
              <a:rPr lang="en-US" dirty="0">
                <a:latin typeface="unify sans regular"/>
              </a:rPr>
              <a:t>Types of SEO</a:t>
            </a:r>
          </a:p>
          <a:p>
            <a:pPr fontAlgn="base">
              <a:buFont typeface="Arial" panose="020B0604020202020204" pitchFamily="34" charset="0"/>
              <a:buChar char="•"/>
            </a:pPr>
            <a:r>
              <a:rPr lang="en-US" dirty="0">
                <a:latin typeface="unify sans regular"/>
              </a:rPr>
              <a:t>How does SEO work?</a:t>
            </a:r>
          </a:p>
          <a:p>
            <a:pPr fontAlgn="base">
              <a:buFont typeface="Arial" panose="020B0604020202020204" pitchFamily="34" charset="0"/>
              <a:buChar char="•"/>
            </a:pPr>
            <a:r>
              <a:rPr lang="en-US" dirty="0">
                <a:latin typeface="unify sans regular"/>
              </a:rPr>
              <a:t>SEO ranking factors</a:t>
            </a:r>
          </a:p>
          <a:p>
            <a:pPr fontAlgn="base">
              <a:buFont typeface="Arial" panose="020B0604020202020204" pitchFamily="34" charset="0"/>
              <a:buChar char="•"/>
            </a:pPr>
            <a:r>
              <a:rPr lang="en-US" dirty="0">
                <a:latin typeface="unify sans regular"/>
              </a:rPr>
              <a:t>On-page optimization</a:t>
            </a:r>
          </a:p>
          <a:p>
            <a:pPr fontAlgn="base">
              <a:buFont typeface="Arial" panose="020B0604020202020204" pitchFamily="34" charset="0"/>
              <a:buChar char="•"/>
            </a:pPr>
            <a:r>
              <a:rPr lang="en-US" dirty="0">
                <a:latin typeface="unify sans regular"/>
              </a:rPr>
              <a:t>Off-page optimization</a:t>
            </a:r>
          </a:p>
          <a:p>
            <a:pPr fontAlgn="base">
              <a:buFont typeface="Arial" panose="020B0604020202020204" pitchFamily="34" charset="0"/>
              <a:buChar char="•"/>
            </a:pPr>
            <a:r>
              <a:rPr lang="en-US" dirty="0">
                <a:latin typeface="unify sans regular"/>
              </a:rPr>
              <a:t>Technical SEO</a:t>
            </a:r>
          </a:p>
          <a:p>
            <a:pPr fontAlgn="base">
              <a:buFont typeface="Arial" panose="020B0604020202020204" pitchFamily="34" charset="0"/>
              <a:buChar char="•"/>
            </a:pPr>
            <a:r>
              <a:rPr lang="en-US" dirty="0">
                <a:latin typeface="unify sans regular"/>
              </a:rPr>
              <a:t>SEO tools</a:t>
            </a:r>
          </a:p>
          <a:p>
            <a:pPr fontAlgn="base">
              <a:buFont typeface="Arial" panose="020B0604020202020204" pitchFamily="34" charset="0"/>
              <a:buChar char="•"/>
            </a:pPr>
            <a:r>
              <a:rPr lang="en-US" dirty="0">
                <a:latin typeface="unify sans regular"/>
              </a:rPr>
              <a:t>SEO strategies and best practices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pic>
        <p:nvPicPr>
          <p:cNvPr id="2" name="Picture 1"/>
          <p:cNvPicPr>
            <a:picLocks noChangeAspect="1"/>
          </p:cNvPicPr>
          <p:nvPr/>
        </p:nvPicPr>
        <p:blipFill>
          <a:blip r:embed="rId3"/>
          <a:stretch>
            <a:fillRect/>
          </a:stretch>
        </p:blipFill>
        <p:spPr>
          <a:xfrm>
            <a:off x="4357577" y="557198"/>
            <a:ext cx="8431027" cy="6700750"/>
          </a:xfrm>
          <a:prstGeom prst="rect">
            <a:avLst/>
          </a:prstGeom>
        </p:spPr>
      </p:pic>
    </p:spTree>
    <p:extLst>
      <p:ext uri="{BB962C8B-B14F-4D97-AF65-F5344CB8AC3E}">
        <p14:creationId xmlns:p14="http://schemas.microsoft.com/office/powerpoint/2010/main" val="979261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1600" y="1397679"/>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US" sz="2000" b="1" dirty="0">
                <a:solidFill>
                  <a:srgbClr val="000000"/>
                </a:solidFill>
                <a:latin typeface="unify sans bold"/>
              </a:rPr>
              <a:t>What does SEO stand for</a:t>
            </a:r>
            <a:r>
              <a:rPr lang="en-US" sz="2000" b="1" dirty="0" smtClean="0">
                <a:solidFill>
                  <a:srgbClr val="000000"/>
                </a:solidFill>
                <a:latin typeface="unify sans bold"/>
              </a:rPr>
              <a:t>?</a:t>
            </a:r>
          </a:p>
          <a:p>
            <a:pPr fontAlgn="base"/>
            <a:endParaRPr lang="en-US" sz="2000" b="1" dirty="0">
              <a:solidFill>
                <a:srgbClr val="000000"/>
              </a:solidFill>
              <a:latin typeface="unify sans bold"/>
            </a:endParaRPr>
          </a:p>
          <a:p>
            <a:pPr algn="just" fontAlgn="base"/>
            <a:r>
              <a:rPr lang="en-US" sz="2000" dirty="0">
                <a:solidFill>
                  <a:srgbClr val="000000"/>
                </a:solidFill>
                <a:latin typeface="unify sans regular"/>
              </a:rPr>
              <a:t>SEO stands for search engine optimization. Let’s break that down in the context of your website.</a:t>
            </a:r>
          </a:p>
          <a:p>
            <a:pPr algn="just" fontAlgn="base">
              <a:buFont typeface="Arial" panose="020B0604020202020204" pitchFamily="34" charset="0"/>
              <a:buChar char="•"/>
            </a:pPr>
            <a:r>
              <a:rPr lang="en-US" sz="2000" b="1" dirty="0">
                <a:solidFill>
                  <a:srgbClr val="000000"/>
                </a:solidFill>
                <a:latin typeface="unify sans bold"/>
              </a:rPr>
              <a:t>Search: </a:t>
            </a:r>
            <a:r>
              <a:rPr lang="en-US" sz="2000" dirty="0">
                <a:solidFill>
                  <a:srgbClr val="000000"/>
                </a:solidFill>
                <a:latin typeface="unify sans regular"/>
              </a:rPr>
              <a:t>What people do when they want to find an answer to a question or a product or service that meets their needs</a:t>
            </a:r>
            <a:r>
              <a:rPr lang="en-US" sz="2000" dirty="0" smtClean="0">
                <a:solidFill>
                  <a:srgbClr val="000000"/>
                </a:solidFill>
                <a:latin typeface="unify sans regular"/>
              </a:rPr>
              <a:t>.</a:t>
            </a:r>
          </a:p>
          <a:p>
            <a:pPr algn="just" fontAlgn="base">
              <a:buFont typeface="Arial" panose="020B0604020202020204" pitchFamily="34" charset="0"/>
              <a:buChar char="•"/>
            </a:pPr>
            <a:endParaRPr lang="en-US" sz="2000" dirty="0">
              <a:solidFill>
                <a:srgbClr val="000000"/>
              </a:solidFill>
              <a:latin typeface="unify sans regular"/>
            </a:endParaRPr>
          </a:p>
          <a:p>
            <a:pPr algn="just" fontAlgn="base">
              <a:buFont typeface="Arial" panose="020B0604020202020204" pitchFamily="34" charset="0"/>
              <a:buChar char="•"/>
            </a:pPr>
            <a:r>
              <a:rPr lang="en-US" sz="2000" b="1" dirty="0">
                <a:solidFill>
                  <a:srgbClr val="000000"/>
                </a:solidFill>
                <a:latin typeface="unify sans bold"/>
              </a:rPr>
              <a:t>Search engine: </a:t>
            </a:r>
            <a:r>
              <a:rPr lang="en-US" sz="2000" dirty="0">
                <a:solidFill>
                  <a:srgbClr val="000000"/>
                </a:solidFill>
                <a:latin typeface="unify sans regular"/>
              </a:rPr>
              <a:t>A site (like Google or Bing) where a person can perform said search</a:t>
            </a:r>
            <a:r>
              <a:rPr lang="en-US" sz="2000" dirty="0" smtClean="0">
                <a:solidFill>
                  <a:srgbClr val="000000"/>
                </a:solidFill>
                <a:latin typeface="unify sans regular"/>
              </a:rPr>
              <a:t>.</a:t>
            </a:r>
          </a:p>
          <a:p>
            <a:pPr algn="just" fontAlgn="base">
              <a:buFont typeface="Arial" panose="020B0604020202020204" pitchFamily="34" charset="0"/>
              <a:buChar char="•"/>
            </a:pPr>
            <a:endParaRPr lang="en-US" sz="2000" dirty="0">
              <a:solidFill>
                <a:srgbClr val="000000"/>
              </a:solidFill>
              <a:latin typeface="unify sans regular"/>
            </a:endParaRPr>
          </a:p>
          <a:p>
            <a:pPr algn="just" fontAlgn="base">
              <a:buFont typeface="Arial" panose="020B0604020202020204" pitchFamily="34" charset="0"/>
              <a:buChar char="•"/>
            </a:pPr>
            <a:r>
              <a:rPr lang="en-US" sz="2000" b="1" dirty="0">
                <a:solidFill>
                  <a:srgbClr val="000000"/>
                </a:solidFill>
                <a:latin typeface="unify sans bold"/>
              </a:rPr>
              <a:t>Search engine optimization: </a:t>
            </a:r>
            <a:r>
              <a:rPr lang="en-US" sz="2000" dirty="0">
                <a:solidFill>
                  <a:srgbClr val="000000"/>
                </a:solidFill>
                <a:latin typeface="unify sans regular"/>
              </a:rPr>
              <a:t>What you do to get said search engine to connect said search with your site.</a:t>
            </a: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6096000" y="921320"/>
            <a:ext cx="5890260" cy="5672519"/>
          </a:xfrm>
          <a:prstGeom prst="rect">
            <a:avLst/>
          </a:prstGeom>
        </p:spPr>
      </p:pic>
      <p:sp>
        <p:nvSpPr>
          <p:cNvPr id="11" name="Rectangle 10">
            <a:extLst>
              <a:ext uri="{FF2B5EF4-FFF2-40B4-BE49-F238E27FC236}">
                <a16:creationId xmlns:a16="http://schemas.microsoft.com/office/drawing/2014/main" id="{5A075604-73CD-4507-8013-424F369DFDEB}"/>
              </a:ext>
            </a:extLst>
          </p:cNvPr>
          <p:cNvSpPr/>
          <p:nvPr/>
        </p:nvSpPr>
        <p:spPr>
          <a:xfrm>
            <a:off x="9966961" y="6187440"/>
            <a:ext cx="2019300" cy="5156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0056392" y="6249843"/>
            <a:ext cx="1840437"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Chapter 6</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11143" y="2128217"/>
            <a:ext cx="10346983" cy="1706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sz="2000" dirty="0" smtClean="0">
                <a:solidFill>
                  <a:srgbClr val="000000"/>
                </a:solidFill>
                <a:latin typeface="unify sans regular"/>
              </a:rPr>
              <a:t>Search </a:t>
            </a:r>
            <a:r>
              <a:rPr lang="en-US" sz="2000" dirty="0">
                <a:solidFill>
                  <a:srgbClr val="000000"/>
                </a:solidFill>
                <a:latin typeface="unify sans regular"/>
              </a:rPr>
              <a:t>engine optimization is a set of technical and content practices aimed at aligning a website page with a search engine’s ranking algorithm so it can be easily found, crawled, indexed, and surfaced in the SERP for relevant queries.</a:t>
            </a:r>
            <a:endParaRPr lang="en-US" sz="2000" b="0" i="0" dirty="0">
              <a:solidFill>
                <a:srgbClr val="000000"/>
              </a:solidFill>
              <a:effectLst/>
              <a:latin typeface="unify sans regula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555716" y="1196077"/>
            <a:ext cx="10657839" cy="461665"/>
          </a:xfrm>
          <a:prstGeom prst="rect">
            <a:avLst/>
          </a:prstGeom>
          <a:solidFill>
            <a:schemeClr val="accent1">
              <a:lumMod val="50000"/>
            </a:schemeClr>
          </a:solidFill>
        </p:spPr>
        <p:txBody>
          <a:bodyPr wrap="square">
            <a:spAutoFit/>
          </a:bodyPr>
          <a:lstStyle/>
          <a:p>
            <a:pPr lvl="0" algn="ctr" fontAlgn="base"/>
            <a:r>
              <a:rPr lang="en-US" sz="2400" b="1" dirty="0">
                <a:solidFill>
                  <a:schemeClr val="bg1"/>
                </a:solidFill>
                <a:latin typeface="unify sans bold"/>
              </a:rPr>
              <a:t>A formal definition of </a:t>
            </a:r>
            <a:r>
              <a:rPr lang="en-US" sz="2400" b="1" dirty="0" smtClean="0">
                <a:solidFill>
                  <a:schemeClr val="bg1"/>
                </a:solidFill>
                <a:latin typeface="unify sans bold"/>
              </a:rPr>
              <a:t>SEO</a:t>
            </a:r>
            <a:endParaRPr lang="en-US" sz="2400" dirty="0">
              <a:solidFill>
                <a:schemeClr val="bg1"/>
              </a:solidFill>
              <a:latin typeface="unify sans bold"/>
            </a:endParaRPr>
          </a:p>
        </p:txBody>
      </p:sp>
      <p:pic>
        <p:nvPicPr>
          <p:cNvPr id="6" name="Picture 5"/>
          <p:cNvPicPr>
            <a:picLocks noChangeAspect="1"/>
          </p:cNvPicPr>
          <p:nvPr/>
        </p:nvPicPr>
        <p:blipFill>
          <a:blip r:embed="rId3"/>
          <a:stretch>
            <a:fillRect/>
          </a:stretch>
        </p:blipFill>
        <p:spPr>
          <a:xfrm>
            <a:off x="-114965" y="4305300"/>
            <a:ext cx="12438099" cy="2552700"/>
          </a:xfrm>
          <a:prstGeom prst="rect">
            <a:avLst/>
          </a:prstGeom>
        </p:spPr>
      </p:pic>
    </p:spTree>
    <p:extLst>
      <p:ext uri="{BB962C8B-B14F-4D97-AF65-F5344CB8AC3E}">
        <p14:creationId xmlns:p14="http://schemas.microsoft.com/office/powerpoint/2010/main" val="3197133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3112" y="2290835"/>
            <a:ext cx="5408221" cy="30690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sz="2400" dirty="0">
              <a:solidFill>
                <a:srgbClr val="000000"/>
              </a:solidFill>
              <a:latin typeface="unify sans bold"/>
            </a:endParaRPr>
          </a:p>
          <a:p>
            <a:pPr algn="just" fontAlgn="base"/>
            <a:r>
              <a:rPr lang="en-US" sz="2000" dirty="0">
                <a:solidFill>
                  <a:srgbClr val="000000"/>
                </a:solidFill>
                <a:latin typeface="unify sans regular"/>
              </a:rPr>
              <a:t>SEO is what you do to rank higher on Google and get more traffic to your site.</a:t>
            </a:r>
          </a:p>
          <a:p>
            <a:pPr algn="just" fontAlgn="base"/>
            <a:r>
              <a:rPr lang="en-US" sz="2000" dirty="0">
                <a:solidFill>
                  <a:srgbClr val="000000"/>
                </a:solidFill>
                <a:latin typeface="unify sans regular"/>
              </a:rPr>
              <a:t>Yes, Google is just one search engine of many. There’s Bing. Directory search engines. Even Instagram is a search engine. But capturing </a:t>
            </a:r>
            <a:r>
              <a:rPr lang="en-US" sz="2000" dirty="0">
                <a:solidFill>
                  <a:srgbClr val="0047FF"/>
                </a:solidFill>
                <a:latin typeface="unify sans regular"/>
                <a:hlinkClick r:id="rId2"/>
              </a:rPr>
              <a:t>92%</a:t>
            </a:r>
            <a:r>
              <a:rPr lang="en-US" sz="2000" dirty="0">
                <a:solidFill>
                  <a:srgbClr val="000000"/>
                </a:solidFill>
                <a:latin typeface="unify sans regular"/>
              </a:rPr>
              <a:t> of the market share, the terms “Google” and “search engine” are synonymous for the intents and purposes of this post.</a:t>
            </a:r>
            <a:endParaRPr lang="en-US" sz="2000" b="0" i="0" dirty="0">
              <a:solidFill>
                <a:srgbClr val="000000"/>
              </a:solidFill>
              <a:effectLst/>
              <a:latin typeface="unify sans regular"/>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4"/>
          <a:stretch>
            <a:fillRect/>
          </a:stretch>
        </p:blipFill>
        <p:spPr>
          <a:xfrm>
            <a:off x="5884636" y="1229359"/>
            <a:ext cx="5951311" cy="4130517"/>
          </a:xfrm>
          <a:prstGeom prst="rect">
            <a:avLst/>
          </a:prstGeom>
        </p:spPr>
      </p:pic>
      <p:sp>
        <p:nvSpPr>
          <p:cNvPr id="11" name="Rectangle 10">
            <a:extLst>
              <a:ext uri="{FF2B5EF4-FFF2-40B4-BE49-F238E27FC236}">
                <a16:creationId xmlns:a16="http://schemas.microsoft.com/office/drawing/2014/main" id="{5A075604-73CD-4507-8013-424F369DFDEB}"/>
              </a:ext>
            </a:extLst>
          </p:cNvPr>
          <p:cNvSpPr/>
          <p:nvPr/>
        </p:nvSpPr>
        <p:spPr>
          <a:xfrm>
            <a:off x="9970030" y="4844254"/>
            <a:ext cx="2019300" cy="5156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0005590" y="4971879"/>
            <a:ext cx="1840437"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Chapter 6</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333112" y="1293782"/>
            <a:ext cx="5398842" cy="461665"/>
          </a:xfrm>
          <a:prstGeom prst="rect">
            <a:avLst/>
          </a:prstGeom>
          <a:solidFill>
            <a:schemeClr val="accent1">
              <a:lumMod val="50000"/>
            </a:schemeClr>
          </a:solidFill>
        </p:spPr>
        <p:txBody>
          <a:bodyPr wrap="square">
            <a:spAutoFit/>
          </a:bodyPr>
          <a:lstStyle/>
          <a:p>
            <a:pPr lvl="0" fontAlgn="base"/>
            <a:r>
              <a:rPr lang="en-US" sz="2400" b="1" dirty="0">
                <a:solidFill>
                  <a:schemeClr val="bg1"/>
                </a:solidFill>
                <a:latin typeface="unify sans bold"/>
              </a:rPr>
              <a:t>The simplest definition of SEO:</a:t>
            </a:r>
          </a:p>
        </p:txBody>
      </p:sp>
    </p:spTree>
    <p:extLst>
      <p:ext uri="{BB962C8B-B14F-4D97-AF65-F5344CB8AC3E}">
        <p14:creationId xmlns:p14="http://schemas.microsoft.com/office/powerpoint/2010/main" val="332176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r>
              <a:rPr lang="en-US" dirty="0">
                <a:solidFill>
                  <a:schemeClr val="bg1"/>
                </a:solidFill>
                <a:latin typeface="unify sans bold"/>
              </a:rPr>
              <a:t>Benefits &amp; importance of SEO</a:t>
            </a:r>
          </a:p>
        </p:txBody>
      </p:sp>
      <p:sp>
        <p:nvSpPr>
          <p:cNvPr id="5" name="Rectangle 4"/>
          <p:cNvSpPr/>
          <p:nvPr/>
        </p:nvSpPr>
        <p:spPr>
          <a:xfrm>
            <a:off x="321567" y="1892682"/>
            <a:ext cx="6185559" cy="4462760"/>
          </a:xfrm>
          <a:prstGeom prst="rect">
            <a:avLst/>
          </a:prstGeom>
        </p:spPr>
        <p:txBody>
          <a:bodyPr wrap="square">
            <a:spAutoFit/>
          </a:bodyPr>
          <a:lstStyle/>
          <a:p>
            <a:pPr algn="just" fontAlgn="base"/>
            <a:r>
              <a:rPr lang="en-US" sz="2000" dirty="0" smtClean="0">
                <a:solidFill>
                  <a:srgbClr val="000000"/>
                </a:solidFill>
                <a:latin typeface="unify sans regular"/>
              </a:rPr>
              <a:t>People </a:t>
            </a:r>
            <a:r>
              <a:rPr lang="en-US" sz="2000" dirty="0">
                <a:solidFill>
                  <a:srgbClr val="000000"/>
                </a:solidFill>
                <a:latin typeface="unify sans regular"/>
              </a:rPr>
              <a:t>are searching for any manner of things both loosely and directly related to your business. These are all opportunities to connect with these people, answer their </a:t>
            </a:r>
            <a:r>
              <a:rPr lang="en-US" sz="2400" dirty="0">
                <a:solidFill>
                  <a:srgbClr val="000000"/>
                </a:solidFill>
                <a:latin typeface="unify sans regular"/>
              </a:rPr>
              <a:t>questions</a:t>
            </a:r>
            <a:r>
              <a:rPr lang="en-US" sz="2000" dirty="0">
                <a:solidFill>
                  <a:srgbClr val="000000"/>
                </a:solidFill>
                <a:latin typeface="unify sans regular"/>
              </a:rPr>
              <a:t>, solve their problems, and become a trusted resource for them</a:t>
            </a:r>
            <a:r>
              <a:rPr lang="en-US" sz="2000" dirty="0" smtClean="0">
                <a:solidFill>
                  <a:srgbClr val="000000"/>
                </a:solidFill>
                <a:latin typeface="unify sans regular"/>
              </a:rPr>
              <a:t>.</a:t>
            </a:r>
          </a:p>
          <a:p>
            <a:pPr algn="just" fontAlgn="base"/>
            <a:endParaRPr lang="en-US" sz="2000" dirty="0">
              <a:solidFill>
                <a:srgbClr val="000000"/>
              </a:solidFill>
              <a:latin typeface="unify sans regular"/>
            </a:endParaRPr>
          </a:p>
          <a:p>
            <a:pPr fontAlgn="base">
              <a:buFont typeface="Arial" panose="020B0604020202020204" pitchFamily="34" charset="0"/>
              <a:buChar char="•"/>
            </a:pPr>
            <a:r>
              <a:rPr lang="en-US" sz="2000" b="1" dirty="0">
                <a:solidFill>
                  <a:srgbClr val="000000"/>
                </a:solidFill>
                <a:latin typeface="unify sans bold"/>
              </a:rPr>
              <a:t>More website traffic:</a:t>
            </a:r>
            <a:r>
              <a:rPr lang="en-US" sz="2000" dirty="0">
                <a:solidFill>
                  <a:srgbClr val="000000"/>
                </a:solidFill>
                <a:latin typeface="unify sans regular"/>
              </a:rPr>
              <a:t> When your site is optimized for search engines, it </a:t>
            </a:r>
            <a:r>
              <a:rPr lang="en-US" sz="2000" dirty="0">
                <a:solidFill>
                  <a:srgbClr val="0047FF"/>
                </a:solidFill>
                <a:latin typeface="unify sans regular"/>
                <a:hlinkClick r:id="rId3"/>
              </a:rPr>
              <a:t>gets more traffic</a:t>
            </a:r>
            <a:r>
              <a:rPr lang="en-US" sz="2000" dirty="0">
                <a:solidFill>
                  <a:srgbClr val="000000"/>
                </a:solidFill>
                <a:latin typeface="unify sans regular"/>
              </a:rPr>
              <a:t> which equates to increased brand awareness, as well as</a:t>
            </a:r>
            <a:r>
              <a:rPr lang="en-US" sz="2000" dirty="0" smtClean="0">
                <a:solidFill>
                  <a:srgbClr val="000000"/>
                </a:solidFill>
                <a:latin typeface="unify sans regular"/>
              </a:rPr>
              <a:t>…</a:t>
            </a:r>
          </a:p>
          <a:p>
            <a:pPr fontAlgn="base"/>
            <a:endParaRPr lang="en-US" sz="2000" dirty="0">
              <a:solidFill>
                <a:srgbClr val="000000"/>
              </a:solidFill>
              <a:latin typeface="unify sans regular"/>
            </a:endParaRPr>
          </a:p>
          <a:p>
            <a:pPr fontAlgn="base">
              <a:buFont typeface="Arial" panose="020B0604020202020204" pitchFamily="34" charset="0"/>
              <a:buChar char="•"/>
            </a:pPr>
            <a:r>
              <a:rPr lang="en-US" sz="2000" b="1" dirty="0">
                <a:solidFill>
                  <a:srgbClr val="000000"/>
                </a:solidFill>
                <a:latin typeface="unify sans bold"/>
              </a:rPr>
              <a:t>More customers: </a:t>
            </a:r>
            <a:r>
              <a:rPr lang="en-US" sz="2000" dirty="0">
                <a:solidFill>
                  <a:srgbClr val="000000"/>
                </a:solidFill>
                <a:latin typeface="unify sans regular"/>
              </a:rPr>
              <a:t>To get your site optimized, it has to target keywords—the terms your ideal customers/visitors are searching—meaning you’ll get more relevant traffic.</a:t>
            </a:r>
            <a:endParaRPr lang="en-US" sz="2000" b="0" i="0" dirty="0">
              <a:solidFill>
                <a:srgbClr val="000000"/>
              </a:solidFill>
              <a:effectLst/>
              <a:latin typeface="unify sans regular"/>
            </a:endParaRPr>
          </a:p>
        </p:txBody>
      </p:sp>
      <p:pic>
        <p:nvPicPr>
          <p:cNvPr id="6" name="Picture 5"/>
          <p:cNvPicPr>
            <a:picLocks noChangeAspect="1"/>
          </p:cNvPicPr>
          <p:nvPr/>
        </p:nvPicPr>
        <p:blipFill>
          <a:blip r:embed="rId4"/>
          <a:stretch>
            <a:fillRect/>
          </a:stretch>
        </p:blipFill>
        <p:spPr>
          <a:xfrm>
            <a:off x="6217920" y="79526"/>
            <a:ext cx="5974080" cy="6858000"/>
          </a:xfrm>
          <a:prstGeom prst="rect">
            <a:avLst/>
          </a:prstGeom>
        </p:spPr>
      </p:pic>
    </p:spTree>
    <p:extLst>
      <p:ext uri="{BB962C8B-B14F-4D97-AF65-F5344CB8AC3E}">
        <p14:creationId xmlns:p14="http://schemas.microsoft.com/office/powerpoint/2010/main" val="337641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321566" y="1101430"/>
            <a:ext cx="11159234" cy="369332"/>
          </a:xfrm>
          <a:prstGeom prst="rect">
            <a:avLst/>
          </a:prstGeom>
          <a:solidFill>
            <a:schemeClr val="accent1">
              <a:lumMod val="50000"/>
            </a:schemeClr>
          </a:solidFill>
        </p:spPr>
        <p:txBody>
          <a:bodyPr wrap="square">
            <a:spAutoFit/>
          </a:bodyPr>
          <a:lstStyle/>
          <a:p>
            <a:pPr lvl="0" algn="ctr" fontAlgn="base"/>
            <a:r>
              <a:rPr lang="en-US" dirty="0">
                <a:solidFill>
                  <a:schemeClr val="bg1"/>
                </a:solidFill>
                <a:latin typeface="unify sans bold"/>
              </a:rPr>
              <a:t>Benefits &amp; importance of SEO</a:t>
            </a:r>
          </a:p>
        </p:txBody>
      </p:sp>
      <p:sp>
        <p:nvSpPr>
          <p:cNvPr id="2" name="Rectangle 1"/>
          <p:cNvSpPr/>
          <p:nvPr/>
        </p:nvSpPr>
        <p:spPr>
          <a:xfrm>
            <a:off x="708364" y="1710680"/>
            <a:ext cx="7446808" cy="4801314"/>
          </a:xfrm>
          <a:prstGeom prst="rect">
            <a:avLst/>
          </a:prstGeom>
        </p:spPr>
        <p:txBody>
          <a:bodyPr wrap="square">
            <a:spAutoFit/>
          </a:bodyPr>
          <a:lstStyle/>
          <a:p>
            <a:pPr fontAlgn="base">
              <a:lnSpc>
                <a:spcPct val="150000"/>
              </a:lnSpc>
              <a:buFont typeface="Arial" panose="020B0604020202020204" pitchFamily="34" charset="0"/>
              <a:buChar char="•"/>
            </a:pPr>
            <a:r>
              <a:rPr lang="en-US" sz="2000" b="1" dirty="0">
                <a:solidFill>
                  <a:srgbClr val="000000"/>
                </a:solidFill>
                <a:latin typeface="unify sans bold"/>
              </a:rPr>
              <a:t>Better reputation: </a:t>
            </a:r>
            <a:r>
              <a:rPr lang="en-US" sz="2000" dirty="0">
                <a:solidFill>
                  <a:srgbClr val="000000"/>
                </a:solidFill>
                <a:latin typeface="unify sans regular"/>
              </a:rPr>
              <a:t>Ranking higher on Google builds instant credibility for your business. If Google trusts you, then people trust you.</a:t>
            </a:r>
          </a:p>
          <a:p>
            <a:pPr fontAlgn="base">
              <a:lnSpc>
                <a:spcPct val="150000"/>
              </a:lnSpc>
              <a:buFont typeface="Arial" panose="020B0604020202020204" pitchFamily="34" charset="0"/>
              <a:buChar char="•"/>
            </a:pPr>
            <a:r>
              <a:rPr lang="en-US" sz="2000" b="1" dirty="0">
                <a:solidFill>
                  <a:srgbClr val="000000"/>
                </a:solidFill>
                <a:latin typeface="unify sans bold"/>
              </a:rPr>
              <a:t>Higher ROI: </a:t>
            </a:r>
            <a:r>
              <a:rPr lang="en-US" sz="2000" dirty="0">
                <a:solidFill>
                  <a:srgbClr val="000000"/>
                </a:solidFill>
                <a:latin typeface="unify sans regular"/>
              </a:rPr>
              <a:t>You put money into your website, and into the marketing campaigns that lead back to your website pages. A top-performing site improves the fruits of those campaigns, making your </a:t>
            </a:r>
            <a:r>
              <a:rPr lang="en-US" sz="2400" dirty="0">
                <a:solidFill>
                  <a:srgbClr val="000000"/>
                </a:solidFill>
                <a:latin typeface="unify sans regular"/>
              </a:rPr>
              <a:t>investment</a:t>
            </a:r>
            <a:r>
              <a:rPr lang="en-US" sz="2000" dirty="0">
                <a:solidFill>
                  <a:srgbClr val="000000"/>
                </a:solidFill>
                <a:latin typeface="unify sans regular"/>
              </a:rPr>
              <a:t> worth it</a:t>
            </a:r>
            <a:r>
              <a:rPr lang="en-US" sz="2000" dirty="0" smtClean="0">
                <a:solidFill>
                  <a:srgbClr val="000000"/>
                </a:solidFill>
                <a:latin typeface="unify sans regular"/>
              </a:rPr>
              <a:t>.</a:t>
            </a:r>
          </a:p>
          <a:p>
            <a:pPr fontAlgn="base">
              <a:lnSpc>
                <a:spcPct val="150000"/>
              </a:lnSpc>
              <a:buFont typeface="Arial" panose="020B0604020202020204" pitchFamily="34" charset="0"/>
              <a:buChar char="•"/>
            </a:pPr>
            <a:endParaRPr lang="en-US" sz="2000" b="0" i="0" dirty="0">
              <a:solidFill>
                <a:srgbClr val="000000"/>
              </a:solidFill>
              <a:effectLst/>
              <a:latin typeface="unify sans regular"/>
            </a:endParaRPr>
          </a:p>
          <a:p>
            <a:pPr fontAlgn="base">
              <a:lnSpc>
                <a:spcPct val="150000"/>
              </a:lnSpc>
              <a:buFont typeface="Arial" panose="020B0604020202020204" pitchFamily="34" charset="0"/>
              <a:buChar char="•"/>
            </a:pPr>
            <a:r>
              <a:rPr lang="en-US" sz="2000" dirty="0">
                <a:solidFill>
                  <a:srgbClr val="000000"/>
                </a:solidFill>
                <a:latin typeface="unify sans regular"/>
              </a:rPr>
              <a:t>So whether you want more brand awareness, </a:t>
            </a:r>
            <a:r>
              <a:rPr lang="en-US" sz="2000" dirty="0">
                <a:solidFill>
                  <a:srgbClr val="0047FF"/>
                </a:solidFill>
                <a:latin typeface="unify sans regular"/>
                <a:hlinkClick r:id="rId3"/>
              </a:rPr>
              <a:t>online visibility</a:t>
            </a:r>
            <a:r>
              <a:rPr lang="en-US" sz="2000" dirty="0">
                <a:solidFill>
                  <a:srgbClr val="000000"/>
                </a:solidFill>
                <a:latin typeface="unify sans regular"/>
              </a:rPr>
              <a:t>, leads, sales, or loyal customers, SEO is your answer.</a:t>
            </a:r>
            <a:endParaRPr lang="en-US" sz="2000" b="0" i="0" dirty="0">
              <a:solidFill>
                <a:srgbClr val="000000"/>
              </a:solidFill>
              <a:effectLst/>
              <a:latin typeface="unify sans regular"/>
            </a:endParaRPr>
          </a:p>
        </p:txBody>
      </p:sp>
      <p:pic>
        <p:nvPicPr>
          <p:cNvPr id="4" name="Picture 3"/>
          <p:cNvPicPr>
            <a:picLocks noChangeAspect="1"/>
          </p:cNvPicPr>
          <p:nvPr/>
        </p:nvPicPr>
        <p:blipFill>
          <a:blip r:embed="rId4"/>
          <a:stretch>
            <a:fillRect/>
          </a:stretch>
        </p:blipFill>
        <p:spPr>
          <a:xfrm>
            <a:off x="7965558" y="2206337"/>
            <a:ext cx="3810000" cy="3810000"/>
          </a:xfrm>
          <a:prstGeom prst="rect">
            <a:avLst/>
          </a:prstGeom>
        </p:spPr>
      </p:pic>
    </p:spTree>
    <p:extLst>
      <p:ext uri="{BB962C8B-B14F-4D97-AF65-F5344CB8AC3E}">
        <p14:creationId xmlns:p14="http://schemas.microsoft.com/office/powerpoint/2010/main" val="2402456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1333001" y="838586"/>
            <a:ext cx="10007600" cy="5911099"/>
          </a:xfrm>
          <a:prstGeom prst="rect">
            <a:avLst/>
          </a:prstGeom>
        </p:spPr>
      </p:pic>
      <p:sp>
        <p:nvSpPr>
          <p:cNvPr id="13" name="Rectangle 12">
            <a:extLst>
              <a:ext uri="{FF2B5EF4-FFF2-40B4-BE49-F238E27FC236}">
                <a16:creationId xmlns:a16="http://schemas.microsoft.com/office/drawing/2014/main" id="{5A075604-73CD-4507-8013-424F369DFDEB}"/>
              </a:ext>
            </a:extLst>
          </p:cNvPr>
          <p:cNvSpPr/>
          <p:nvPr/>
        </p:nvSpPr>
        <p:spPr>
          <a:xfrm>
            <a:off x="8456686" y="6342378"/>
            <a:ext cx="2496290" cy="5156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8638033" y="6411131"/>
            <a:ext cx="1840437"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Chapter 6</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784401" y="6103354"/>
            <a:ext cx="6096000" cy="646331"/>
          </a:xfrm>
          <a:prstGeom prst="rect">
            <a:avLst/>
          </a:prstGeom>
          <a:solidFill>
            <a:schemeClr val="accent1">
              <a:lumMod val="75000"/>
            </a:schemeClr>
          </a:solidFill>
        </p:spPr>
        <p:txBody>
          <a:bodyPr>
            <a:spAutoFit/>
          </a:bodyPr>
          <a:lstStyle/>
          <a:p>
            <a:r>
              <a:rPr lang="en-US" i="1" dirty="0">
                <a:solidFill>
                  <a:schemeClr val="bg1"/>
                </a:solidFill>
                <a:latin typeface="unify sans regular"/>
              </a:rPr>
              <a:t>SEO is your chance to get in front of potential customers at any stage of their customer journey.</a:t>
            </a:r>
            <a:endParaRPr lang="en-US" dirty="0">
              <a:solidFill>
                <a:schemeClr val="bg1"/>
              </a:solidFill>
            </a:endParaRPr>
          </a:p>
        </p:txBody>
      </p:sp>
    </p:spTree>
    <p:extLst>
      <p:ext uri="{BB962C8B-B14F-4D97-AF65-F5344CB8AC3E}">
        <p14:creationId xmlns:p14="http://schemas.microsoft.com/office/powerpoint/2010/main" val="497414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592938" y="1732510"/>
            <a:ext cx="7307053" cy="5078313"/>
          </a:xfrm>
          <a:prstGeom prst="rect">
            <a:avLst/>
          </a:prstGeom>
        </p:spPr>
        <p:txBody>
          <a:bodyPr wrap="square">
            <a:spAutoFit/>
          </a:bodyPr>
          <a:lstStyle/>
          <a:p>
            <a:pPr fontAlgn="base">
              <a:lnSpc>
                <a:spcPct val="150000"/>
              </a:lnSpc>
            </a:pPr>
            <a:r>
              <a:rPr lang="en-US" dirty="0" smtClean="0">
                <a:solidFill>
                  <a:srgbClr val="000000"/>
                </a:solidFill>
                <a:latin typeface="unify sans regular"/>
              </a:rPr>
              <a:t>Google </a:t>
            </a:r>
            <a:r>
              <a:rPr lang="en-US" dirty="0">
                <a:solidFill>
                  <a:srgbClr val="000000"/>
                </a:solidFill>
                <a:latin typeface="unify sans regular"/>
              </a:rPr>
              <a:t>and other search engines take several factors into account when ranking content, and as such SEO has many facets. The core three types of SEO are on-page, off-page, and technical SEO:</a:t>
            </a:r>
          </a:p>
          <a:p>
            <a:pPr algn="just" fontAlgn="base">
              <a:lnSpc>
                <a:spcPct val="150000"/>
              </a:lnSpc>
              <a:buFont typeface="Arial" panose="020B0604020202020204" pitchFamily="34" charset="0"/>
              <a:buChar char="•"/>
            </a:pPr>
            <a:r>
              <a:rPr lang="en-US" b="1" dirty="0">
                <a:solidFill>
                  <a:srgbClr val="000000"/>
                </a:solidFill>
                <a:latin typeface="unify sans bold"/>
              </a:rPr>
              <a:t>On-page SEO: </a:t>
            </a:r>
            <a:r>
              <a:rPr lang="en-US" dirty="0">
                <a:solidFill>
                  <a:srgbClr val="000000"/>
                </a:solidFill>
                <a:latin typeface="unify sans regular"/>
              </a:rPr>
              <a:t>Optimizing the quality and structure of the content on a page. Content quality, keywords, and HTML tags are the key players for on-page SEO.</a:t>
            </a:r>
          </a:p>
          <a:p>
            <a:pPr fontAlgn="base">
              <a:lnSpc>
                <a:spcPct val="150000"/>
              </a:lnSpc>
              <a:buFont typeface="Arial" panose="020B0604020202020204" pitchFamily="34" charset="0"/>
              <a:buChar char="•"/>
            </a:pPr>
            <a:r>
              <a:rPr lang="en-US" b="1" dirty="0">
                <a:solidFill>
                  <a:srgbClr val="000000"/>
                </a:solidFill>
                <a:latin typeface="unify sans bold"/>
              </a:rPr>
              <a:t>Off-page SEO: </a:t>
            </a:r>
            <a:r>
              <a:rPr lang="en-US" dirty="0">
                <a:solidFill>
                  <a:srgbClr val="000000"/>
                </a:solidFill>
                <a:latin typeface="unify sans regular"/>
              </a:rPr>
              <a:t>Getting other sites, and other pages on your site to link to the page you are trying to optimize. Backlinks, internal linking, and reputation are your off-page MVPs.</a:t>
            </a:r>
          </a:p>
          <a:p>
            <a:pPr fontAlgn="base">
              <a:lnSpc>
                <a:spcPct val="150000"/>
              </a:lnSpc>
              <a:buFont typeface="Arial" panose="020B0604020202020204" pitchFamily="34" charset="0"/>
              <a:buChar char="•"/>
            </a:pPr>
            <a:r>
              <a:rPr lang="en-US" b="1" dirty="0">
                <a:solidFill>
                  <a:srgbClr val="000000"/>
                </a:solidFill>
                <a:latin typeface="unify sans bold"/>
              </a:rPr>
              <a:t>Technical SEO:</a:t>
            </a:r>
            <a:r>
              <a:rPr lang="en-US" dirty="0">
                <a:solidFill>
                  <a:srgbClr val="000000"/>
                </a:solidFill>
                <a:latin typeface="unify sans regular"/>
              </a:rPr>
              <a:t> Improving your site’s overall performance on search engines. Site security (</a:t>
            </a:r>
            <a:r>
              <a:rPr lang="en-US" dirty="0">
                <a:solidFill>
                  <a:srgbClr val="0047FF"/>
                </a:solidFill>
                <a:latin typeface="unify sans regular"/>
                <a:hlinkClick r:id="rId3"/>
              </a:rPr>
              <a:t>SSL certificates</a:t>
            </a:r>
            <a:r>
              <a:rPr lang="en-US" dirty="0">
                <a:solidFill>
                  <a:srgbClr val="000000"/>
                </a:solidFill>
                <a:latin typeface="unify sans regular"/>
              </a:rPr>
              <a:t>), UX, and structure are key here.</a:t>
            </a:r>
            <a:endParaRPr lang="en-US" b="0" i="0" dirty="0">
              <a:solidFill>
                <a:srgbClr val="000000"/>
              </a:solidFill>
              <a:effectLst/>
              <a:latin typeface="unify sans regular"/>
            </a:endParaRPr>
          </a:p>
        </p:txBody>
      </p:sp>
      <p:sp>
        <p:nvSpPr>
          <p:cNvPr id="6" name="Rectangle 5"/>
          <p:cNvSpPr/>
          <p:nvPr/>
        </p:nvSpPr>
        <p:spPr>
          <a:xfrm>
            <a:off x="592938" y="1123260"/>
            <a:ext cx="9491216" cy="369332"/>
          </a:xfrm>
          <a:prstGeom prst="rect">
            <a:avLst/>
          </a:prstGeom>
          <a:solidFill>
            <a:schemeClr val="accent1">
              <a:lumMod val="75000"/>
            </a:schemeClr>
          </a:solidFill>
        </p:spPr>
        <p:txBody>
          <a:bodyPr wrap="square">
            <a:spAutoFit/>
          </a:bodyPr>
          <a:lstStyle/>
          <a:p>
            <a:pPr algn="ctr" fontAlgn="base"/>
            <a:r>
              <a:rPr lang="en-US" dirty="0">
                <a:solidFill>
                  <a:schemeClr val="bg1"/>
                </a:solidFill>
                <a:latin typeface="unify sans bold"/>
              </a:rPr>
              <a:t>Types of SEO</a:t>
            </a:r>
          </a:p>
        </p:txBody>
      </p:sp>
      <p:pic>
        <p:nvPicPr>
          <p:cNvPr id="9" name="Picture 8"/>
          <p:cNvPicPr>
            <a:picLocks noChangeAspect="1"/>
          </p:cNvPicPr>
          <p:nvPr/>
        </p:nvPicPr>
        <p:blipFill>
          <a:blip r:embed="rId4"/>
          <a:stretch>
            <a:fillRect/>
          </a:stretch>
        </p:blipFill>
        <p:spPr>
          <a:xfrm>
            <a:off x="8378456" y="0"/>
            <a:ext cx="4059986" cy="7655179"/>
          </a:xfrm>
          <a:prstGeom prst="rect">
            <a:avLst/>
          </a:prstGeom>
        </p:spPr>
      </p:pic>
    </p:spTree>
    <p:extLst>
      <p:ext uri="{BB962C8B-B14F-4D97-AF65-F5344CB8AC3E}">
        <p14:creationId xmlns:p14="http://schemas.microsoft.com/office/powerpoint/2010/main" val="3385959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Rectangle 5"/>
          <p:cNvSpPr/>
          <p:nvPr/>
        </p:nvSpPr>
        <p:spPr>
          <a:xfrm>
            <a:off x="351628" y="1021226"/>
            <a:ext cx="11066016" cy="584775"/>
          </a:xfrm>
          <a:prstGeom prst="rect">
            <a:avLst/>
          </a:prstGeom>
          <a:solidFill>
            <a:srgbClr val="C00000"/>
          </a:solidFill>
        </p:spPr>
        <p:txBody>
          <a:bodyPr wrap="square">
            <a:spAutoFit/>
          </a:bodyPr>
          <a:lstStyle/>
          <a:p>
            <a:pPr algn="ctr" fontAlgn="base"/>
            <a:r>
              <a:rPr lang="en-US" sz="3200" b="1" dirty="0">
                <a:solidFill>
                  <a:schemeClr val="bg1"/>
                </a:solidFill>
                <a:latin typeface="unify sans bold"/>
              </a:rPr>
              <a:t>Types of SEO</a:t>
            </a:r>
          </a:p>
        </p:txBody>
      </p:sp>
      <p:sp>
        <p:nvSpPr>
          <p:cNvPr id="2" name="Rectangle 1"/>
          <p:cNvSpPr/>
          <p:nvPr/>
        </p:nvSpPr>
        <p:spPr>
          <a:xfrm>
            <a:off x="425295" y="2080608"/>
            <a:ext cx="7337233" cy="4939814"/>
          </a:xfrm>
          <a:prstGeom prst="rect">
            <a:avLst/>
          </a:prstGeom>
        </p:spPr>
        <p:txBody>
          <a:bodyPr wrap="square">
            <a:spAutoFit/>
          </a:bodyPr>
          <a:lstStyle/>
          <a:p>
            <a:r>
              <a:rPr lang="en-US" dirty="0">
                <a:solidFill>
                  <a:srgbClr val="000000"/>
                </a:solidFill>
                <a:latin typeface="unify sans regular"/>
              </a:rPr>
              <a:t>The above three types of SEO are used for websites and blogs, but they also apply to three subtypes of SEO</a:t>
            </a:r>
            <a:r>
              <a:rPr lang="en-US" dirty="0" smtClean="0">
                <a:solidFill>
                  <a:srgbClr val="000000"/>
                </a:solidFill>
                <a:latin typeface="unify sans regular"/>
              </a:rPr>
              <a:t>:</a:t>
            </a:r>
          </a:p>
          <a:p>
            <a:endParaRPr lang="en-US" dirty="0">
              <a:solidFill>
                <a:srgbClr val="000000"/>
              </a:solidFill>
              <a:latin typeface="unify sans regular"/>
            </a:endParaRPr>
          </a:p>
          <a:p>
            <a:pPr fontAlgn="base">
              <a:lnSpc>
                <a:spcPct val="150000"/>
              </a:lnSpc>
              <a:buFont typeface="Arial" panose="020B0604020202020204" pitchFamily="34" charset="0"/>
              <a:buChar char="•"/>
            </a:pPr>
            <a:r>
              <a:rPr lang="en-US" b="1" dirty="0">
                <a:solidFill>
                  <a:srgbClr val="000000"/>
                </a:solidFill>
                <a:latin typeface="unify sans bold"/>
              </a:rPr>
              <a:t>Local SEO: </a:t>
            </a:r>
            <a:r>
              <a:rPr lang="en-US" dirty="0">
                <a:solidFill>
                  <a:srgbClr val="000000"/>
                </a:solidFill>
                <a:latin typeface="unify sans regular"/>
              </a:rPr>
              <a:t>Getting your business to </a:t>
            </a:r>
            <a:r>
              <a:rPr lang="en-US" dirty="0">
                <a:solidFill>
                  <a:srgbClr val="0047FF"/>
                </a:solidFill>
                <a:latin typeface="unify sans regular"/>
              </a:rPr>
              <a:t>rank as high as possible in Google Maps</a:t>
            </a:r>
            <a:r>
              <a:rPr lang="en-US" dirty="0">
                <a:solidFill>
                  <a:srgbClr val="000000"/>
                </a:solidFill>
                <a:latin typeface="unify sans regular"/>
              </a:rPr>
              <a:t> and on the local results of the SERP. Reviews, listings, and </a:t>
            </a:r>
            <a:r>
              <a:rPr lang="en-US" dirty="0">
                <a:solidFill>
                  <a:srgbClr val="0047FF"/>
                </a:solidFill>
                <a:latin typeface="unify sans regular"/>
              </a:rPr>
              <a:t>Google Business profile optimization</a:t>
            </a:r>
            <a:r>
              <a:rPr lang="en-US" dirty="0">
                <a:solidFill>
                  <a:srgbClr val="000000"/>
                </a:solidFill>
                <a:latin typeface="unify sans regular"/>
              </a:rPr>
              <a:t> are most important here.</a:t>
            </a:r>
          </a:p>
          <a:p>
            <a:pPr fontAlgn="base">
              <a:lnSpc>
                <a:spcPct val="150000"/>
              </a:lnSpc>
              <a:buFont typeface="Arial" panose="020B0604020202020204" pitchFamily="34" charset="0"/>
              <a:buChar char="•"/>
            </a:pPr>
            <a:r>
              <a:rPr lang="en-US" b="1" dirty="0">
                <a:solidFill>
                  <a:srgbClr val="000000"/>
                </a:solidFill>
                <a:latin typeface="unify sans bold"/>
              </a:rPr>
              <a:t>Image SEO: </a:t>
            </a:r>
            <a:r>
              <a:rPr lang="en-US" dirty="0">
                <a:solidFill>
                  <a:srgbClr val="000000"/>
                </a:solidFill>
                <a:latin typeface="unify sans regular"/>
              </a:rPr>
              <a:t>A mix of on-page and technical strategies to get images on your website pages to </a:t>
            </a:r>
            <a:r>
              <a:rPr lang="en-US" dirty="0">
                <a:solidFill>
                  <a:srgbClr val="0047FF"/>
                </a:solidFill>
                <a:latin typeface="unify sans regular"/>
              </a:rPr>
              <a:t>rank in Google image search</a:t>
            </a:r>
            <a:r>
              <a:rPr lang="en-US" dirty="0">
                <a:solidFill>
                  <a:srgbClr val="000000"/>
                </a:solidFill>
                <a:latin typeface="unify sans regular"/>
              </a:rPr>
              <a:t>.</a:t>
            </a:r>
          </a:p>
          <a:p>
            <a:pPr fontAlgn="base">
              <a:lnSpc>
                <a:spcPct val="150000"/>
              </a:lnSpc>
              <a:buFont typeface="Arial" panose="020B0604020202020204" pitchFamily="34" charset="0"/>
              <a:buChar char="•"/>
            </a:pPr>
            <a:r>
              <a:rPr lang="en-US" b="1" dirty="0">
                <a:solidFill>
                  <a:srgbClr val="000000"/>
                </a:solidFill>
                <a:latin typeface="unify sans bold"/>
              </a:rPr>
              <a:t>Video SEO:</a:t>
            </a:r>
            <a:r>
              <a:rPr lang="en-US" dirty="0">
                <a:solidFill>
                  <a:srgbClr val="000000"/>
                </a:solidFill>
                <a:latin typeface="unify sans regular"/>
              </a:rPr>
              <a:t> A mix of on-page, technical, and off-page strategies to </a:t>
            </a:r>
            <a:r>
              <a:rPr lang="en-US" dirty="0">
                <a:solidFill>
                  <a:srgbClr val="0047FF"/>
                </a:solidFill>
                <a:latin typeface="unify sans regular"/>
              </a:rPr>
              <a:t>get your videos to rank in YouTube</a:t>
            </a:r>
            <a:r>
              <a:rPr lang="en-US" dirty="0">
                <a:solidFill>
                  <a:srgbClr val="000000"/>
                </a:solidFill>
                <a:latin typeface="unify sans regular"/>
              </a:rPr>
              <a:t> or Google video results</a:t>
            </a:r>
          </a:p>
          <a:p>
            <a:pPr>
              <a:lnSpc>
                <a:spcPct val="150000"/>
              </a:lnSpc>
            </a:pPr>
            <a:endParaRPr lang="en-US" dirty="0" smtClean="0">
              <a:solidFill>
                <a:srgbClr val="000000"/>
              </a:solidFill>
              <a:latin typeface="unify sans regular"/>
            </a:endParaRPr>
          </a:p>
          <a:p>
            <a:pPr>
              <a:lnSpc>
                <a:spcPct val="150000"/>
              </a:lnSpc>
            </a:pPr>
            <a:endParaRPr lang="en-US" dirty="0">
              <a:solidFill>
                <a:srgbClr val="000000"/>
              </a:solidFill>
              <a:latin typeface="unify sans regular"/>
            </a:endParaRPr>
          </a:p>
          <a:p>
            <a:endParaRPr lang="en-US" dirty="0"/>
          </a:p>
        </p:txBody>
      </p:sp>
      <p:pic>
        <p:nvPicPr>
          <p:cNvPr id="4" name="Picture 3"/>
          <p:cNvPicPr>
            <a:picLocks noChangeAspect="1"/>
          </p:cNvPicPr>
          <p:nvPr/>
        </p:nvPicPr>
        <p:blipFill>
          <a:blip r:embed="rId3"/>
          <a:stretch>
            <a:fillRect/>
          </a:stretch>
        </p:blipFill>
        <p:spPr>
          <a:xfrm>
            <a:off x="7517219" y="0"/>
            <a:ext cx="4774018" cy="6858000"/>
          </a:xfrm>
          <a:prstGeom prst="rect">
            <a:avLst/>
          </a:prstGeom>
        </p:spPr>
      </p:pic>
    </p:spTree>
    <p:extLst>
      <p:ext uri="{BB962C8B-B14F-4D97-AF65-F5344CB8AC3E}">
        <p14:creationId xmlns:p14="http://schemas.microsoft.com/office/powerpoint/2010/main" val="1007317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0"/>
            <a:ext cx="12192000" cy="6858000"/>
          </a:xfrm>
          <a:prstGeom prst="rect">
            <a:avLst/>
          </a:prstGeom>
        </p:spPr>
      </p:pic>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568960" y="6257809"/>
            <a:ext cx="11623040" cy="338554"/>
          </a:xfrm>
          <a:prstGeom prst="rect">
            <a:avLst/>
          </a:prstGeom>
          <a:solidFill>
            <a:schemeClr val="accent1">
              <a:lumMod val="75000"/>
            </a:schemeClr>
          </a:solidFill>
        </p:spPr>
        <p:txBody>
          <a:bodyPr wrap="square">
            <a:spAutoFit/>
          </a:bodyPr>
          <a:lstStyle/>
          <a:p>
            <a:pPr algn="ctr"/>
            <a:r>
              <a:rPr lang="en-US" sz="1600" b="1" dirty="0">
                <a:solidFill>
                  <a:schemeClr val="bg1"/>
                </a:solidFill>
                <a:latin typeface="unify sans regular"/>
              </a:rPr>
              <a:t>While all three subtypes require all three core types of SEO, they do vary in how heavily they rely on each core type.</a:t>
            </a:r>
            <a:endParaRPr lang="en-US" sz="1600" b="1" dirty="0">
              <a:solidFill>
                <a:schemeClr val="bg1"/>
              </a:solidFill>
            </a:endParaRPr>
          </a:p>
        </p:txBody>
      </p:sp>
      <p:sp>
        <p:nvSpPr>
          <p:cNvPr id="11" name="Rectangle 10"/>
          <p:cNvSpPr/>
          <p:nvPr/>
        </p:nvSpPr>
        <p:spPr>
          <a:xfrm>
            <a:off x="8079649" y="79526"/>
            <a:ext cx="4112351" cy="738664"/>
          </a:xfrm>
          <a:prstGeom prst="rect">
            <a:avLst/>
          </a:prstGeom>
          <a:solidFill>
            <a:schemeClr val="bg1"/>
          </a:solidFill>
        </p:spPr>
        <p:txBody>
          <a:bodyPr wrap="square">
            <a:spAutoFit/>
          </a:bodyPr>
          <a:lstStyle/>
          <a:p>
            <a:pPr algn="ctr"/>
            <a:r>
              <a:rPr lang="en-US" sz="1400" i="1" dirty="0">
                <a:solidFill>
                  <a:srgbClr val="000000"/>
                </a:solidFill>
                <a:latin typeface="unify sans regular"/>
              </a:rPr>
              <a:t>Image SEO relies heavily on technical and on-page optimizations while local SEO is more about off-page and on-page optimizations. </a:t>
            </a:r>
            <a:endParaRPr lang="en-US" sz="1400" dirty="0"/>
          </a:p>
        </p:txBody>
      </p:sp>
    </p:spTree>
    <p:extLst>
      <p:ext uri="{BB962C8B-B14F-4D97-AF65-F5344CB8AC3E}">
        <p14:creationId xmlns:p14="http://schemas.microsoft.com/office/powerpoint/2010/main" val="3425569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2" name="Rectangle 1"/>
          <p:cNvSpPr/>
          <p:nvPr/>
        </p:nvSpPr>
        <p:spPr>
          <a:xfrm>
            <a:off x="865631" y="2126844"/>
            <a:ext cx="4790890" cy="4247317"/>
          </a:xfrm>
          <a:prstGeom prst="rect">
            <a:avLst/>
          </a:prstGeom>
        </p:spPr>
        <p:txBody>
          <a:bodyPr wrap="square">
            <a:spAutoFit/>
          </a:bodyPr>
          <a:lstStyle/>
          <a:p>
            <a:pPr algn="just" fontAlgn="base"/>
            <a:r>
              <a:rPr lang="en-US" dirty="0" smtClean="0">
                <a:solidFill>
                  <a:srgbClr val="000000"/>
                </a:solidFill>
                <a:latin typeface="unify sans regular"/>
              </a:rPr>
              <a:t>So </a:t>
            </a:r>
            <a:r>
              <a:rPr lang="en-US" dirty="0">
                <a:solidFill>
                  <a:srgbClr val="000000"/>
                </a:solidFill>
                <a:latin typeface="unify sans regular"/>
              </a:rPr>
              <a:t>how does Google determine which pages to surface in the search engine results page (SERP) for any given query? How does this translate into traffic to your website? Let’s take a look at how SEO works</a:t>
            </a:r>
            <a:r>
              <a:rPr lang="en-US" dirty="0" smtClean="0">
                <a:solidFill>
                  <a:srgbClr val="000000"/>
                </a:solidFill>
                <a:latin typeface="unify sans regular"/>
              </a:rPr>
              <a:t>.</a:t>
            </a:r>
          </a:p>
          <a:p>
            <a:pPr algn="just" fontAlgn="base"/>
            <a:endParaRPr lang="en-US" dirty="0">
              <a:solidFill>
                <a:srgbClr val="000000"/>
              </a:solidFill>
              <a:latin typeface="unify sans regular"/>
            </a:endParaRPr>
          </a:p>
          <a:p>
            <a:pPr algn="just" fontAlgn="base">
              <a:buFont typeface="Arial" panose="020B0604020202020204" pitchFamily="34" charset="0"/>
              <a:buChar char="•"/>
            </a:pPr>
            <a:r>
              <a:rPr lang="en-US" dirty="0">
                <a:solidFill>
                  <a:srgbClr val="000000"/>
                </a:solidFill>
                <a:latin typeface="unify sans regular"/>
              </a:rPr>
              <a:t>Google’s search crawlers constantly scan the web, gathering, categorizing, and storing the billions of web pages out there in its index. When you search for something and Google pulls up results, it’s pulling from its index, not the web itself</a:t>
            </a:r>
            <a:r>
              <a:rPr lang="en-US" dirty="0" smtClean="0">
                <a:solidFill>
                  <a:srgbClr val="000000"/>
                </a:solidFill>
                <a:latin typeface="unify sans regular"/>
              </a:rPr>
              <a:t>.</a:t>
            </a:r>
          </a:p>
          <a:p>
            <a:pPr fontAlgn="base"/>
            <a:endParaRPr lang="en-US" b="0" i="0" dirty="0">
              <a:solidFill>
                <a:srgbClr val="000000"/>
              </a:solidFill>
              <a:effectLst/>
              <a:latin typeface="unify sans regular"/>
            </a:endParaRPr>
          </a:p>
          <a:p>
            <a:pPr fontAlgn="base">
              <a:buFont typeface="Arial" panose="020B0604020202020204" pitchFamily="34" charset="0"/>
              <a:buChar char="•"/>
            </a:pPr>
            <a:endParaRPr lang="en-US" dirty="0" smtClean="0">
              <a:solidFill>
                <a:srgbClr val="000000"/>
              </a:solidFill>
              <a:latin typeface="unify sans regular"/>
            </a:endParaRPr>
          </a:p>
          <a:p>
            <a:pPr fontAlgn="base">
              <a:buFont typeface="Arial" panose="020B0604020202020204" pitchFamily="34" charset="0"/>
              <a:buChar char="•"/>
            </a:pPr>
            <a:endParaRPr lang="en-US" b="0" i="0" dirty="0">
              <a:solidFill>
                <a:srgbClr val="000000"/>
              </a:solidFill>
              <a:effectLst/>
              <a:latin typeface="unify sans regular"/>
            </a:endParaRPr>
          </a:p>
        </p:txBody>
      </p:sp>
      <p:sp>
        <p:nvSpPr>
          <p:cNvPr id="4" name="Rectangle 3"/>
          <p:cNvSpPr/>
          <p:nvPr/>
        </p:nvSpPr>
        <p:spPr>
          <a:xfrm>
            <a:off x="437666" y="1155869"/>
            <a:ext cx="10884278" cy="369332"/>
          </a:xfrm>
          <a:prstGeom prst="rect">
            <a:avLst/>
          </a:prstGeom>
          <a:solidFill>
            <a:schemeClr val="accent1">
              <a:lumMod val="50000"/>
            </a:schemeClr>
          </a:solidFill>
        </p:spPr>
        <p:txBody>
          <a:bodyPr wrap="square">
            <a:spAutoFit/>
          </a:bodyPr>
          <a:lstStyle/>
          <a:p>
            <a:pPr fontAlgn="base"/>
            <a:r>
              <a:rPr lang="en-US" b="1" dirty="0">
                <a:solidFill>
                  <a:schemeClr val="bg1"/>
                </a:solidFill>
                <a:latin typeface="unify sans bold"/>
              </a:rPr>
              <a:t>How does SEO work?</a:t>
            </a:r>
          </a:p>
        </p:txBody>
      </p:sp>
      <p:pic>
        <p:nvPicPr>
          <p:cNvPr id="6" name="Picture 5"/>
          <p:cNvPicPr>
            <a:picLocks noChangeAspect="1"/>
          </p:cNvPicPr>
          <p:nvPr/>
        </p:nvPicPr>
        <p:blipFill>
          <a:blip r:embed="rId3"/>
          <a:stretch>
            <a:fillRect/>
          </a:stretch>
        </p:blipFill>
        <p:spPr>
          <a:xfrm>
            <a:off x="5943969" y="375094"/>
            <a:ext cx="6679462" cy="6833780"/>
          </a:xfrm>
          <a:prstGeom prst="rect">
            <a:avLst/>
          </a:prstGeom>
        </p:spPr>
      </p:pic>
    </p:spTree>
    <p:extLst>
      <p:ext uri="{BB962C8B-B14F-4D97-AF65-F5344CB8AC3E}">
        <p14:creationId xmlns:p14="http://schemas.microsoft.com/office/powerpoint/2010/main" val="1556881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42497" y="1018493"/>
            <a:ext cx="10884278" cy="369332"/>
          </a:xfrm>
          <a:prstGeom prst="rect">
            <a:avLst/>
          </a:prstGeom>
          <a:solidFill>
            <a:schemeClr val="accent1">
              <a:lumMod val="50000"/>
            </a:schemeClr>
          </a:solidFill>
        </p:spPr>
        <p:txBody>
          <a:bodyPr wrap="square">
            <a:spAutoFit/>
          </a:bodyPr>
          <a:lstStyle/>
          <a:p>
            <a:pPr fontAlgn="base"/>
            <a:r>
              <a:rPr lang="en-US" dirty="0">
                <a:solidFill>
                  <a:schemeClr val="bg1"/>
                </a:solidFill>
                <a:latin typeface="unify sans bold"/>
              </a:rPr>
              <a:t>How does SEO work?</a:t>
            </a:r>
          </a:p>
        </p:txBody>
      </p:sp>
      <p:sp>
        <p:nvSpPr>
          <p:cNvPr id="9" name="Rectangle 8"/>
          <p:cNvSpPr/>
          <p:nvPr/>
        </p:nvSpPr>
        <p:spPr>
          <a:xfrm>
            <a:off x="442497" y="2126630"/>
            <a:ext cx="5873242" cy="3139321"/>
          </a:xfrm>
          <a:prstGeom prst="rect">
            <a:avLst/>
          </a:prstGeom>
        </p:spPr>
        <p:txBody>
          <a:bodyPr wrap="square">
            <a:spAutoFit/>
          </a:bodyPr>
          <a:lstStyle/>
          <a:p>
            <a:pPr algn="just" fontAlgn="base">
              <a:buFont typeface="Arial" panose="020B0604020202020204" pitchFamily="34" charset="0"/>
              <a:buChar char="•"/>
            </a:pPr>
            <a:r>
              <a:rPr lang="en-US" dirty="0">
                <a:solidFill>
                  <a:srgbClr val="000000"/>
                </a:solidFill>
                <a:latin typeface="unify sans regular"/>
              </a:rPr>
              <a:t>Google uses a complex formula (called an algorithm) to order results based on a number of criteria (ranking factors—which we’ll get into next) including the quality of the content, its relevance to the search query, the website (domain) it belongs to, and more</a:t>
            </a:r>
            <a:r>
              <a:rPr lang="en-US" dirty="0" smtClean="0">
                <a:solidFill>
                  <a:srgbClr val="000000"/>
                </a:solidFill>
                <a:latin typeface="unify sans regular"/>
              </a:rPr>
              <a:t>.</a:t>
            </a:r>
          </a:p>
          <a:p>
            <a:pPr algn="just" fontAlgn="base"/>
            <a:endParaRPr lang="en-US" dirty="0">
              <a:solidFill>
                <a:srgbClr val="000000"/>
              </a:solidFill>
              <a:latin typeface="unify sans regular"/>
            </a:endParaRPr>
          </a:p>
          <a:p>
            <a:pPr algn="just" fontAlgn="base">
              <a:buFont typeface="Arial" panose="020B0604020202020204" pitchFamily="34" charset="0"/>
              <a:buChar char="•"/>
            </a:pPr>
            <a:r>
              <a:rPr lang="en-US" dirty="0">
                <a:solidFill>
                  <a:srgbClr val="000000"/>
                </a:solidFill>
                <a:latin typeface="unify sans regular"/>
              </a:rPr>
              <a:t>How people interact with results then further indicates to Google the needs that each page is (or isn’t) satisfying, which also gets factored into the algorithm.</a:t>
            </a:r>
          </a:p>
          <a:p>
            <a:r>
              <a:rPr lang="en-US" dirty="0"/>
              <a:t/>
            </a:r>
            <a:br>
              <a:rPr lang="en-US" dirty="0"/>
            </a:br>
            <a:endParaRPr lang="en-US" b="0" i="0" dirty="0">
              <a:solidFill>
                <a:srgbClr val="000000"/>
              </a:solidFill>
              <a:effectLst/>
              <a:latin typeface="unify sans regular"/>
            </a:endParaRPr>
          </a:p>
        </p:txBody>
      </p:sp>
      <p:pic>
        <p:nvPicPr>
          <p:cNvPr id="6" name="Picture 5"/>
          <p:cNvPicPr>
            <a:picLocks noChangeAspect="1"/>
          </p:cNvPicPr>
          <p:nvPr/>
        </p:nvPicPr>
        <p:blipFill>
          <a:blip r:embed="rId3"/>
          <a:stretch>
            <a:fillRect/>
          </a:stretch>
        </p:blipFill>
        <p:spPr>
          <a:xfrm>
            <a:off x="6113721" y="279401"/>
            <a:ext cx="6668829" cy="6833780"/>
          </a:xfrm>
          <a:prstGeom prst="rect">
            <a:avLst/>
          </a:prstGeom>
        </p:spPr>
      </p:pic>
    </p:spTree>
    <p:extLst>
      <p:ext uri="{BB962C8B-B14F-4D97-AF65-F5344CB8AC3E}">
        <p14:creationId xmlns:p14="http://schemas.microsoft.com/office/powerpoint/2010/main" val="2023577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0480"/>
            <a:ext cx="12192000" cy="5934670"/>
          </a:xfrm>
          <a:prstGeom prst="rect">
            <a:avLst/>
          </a:prstGeom>
        </p:spPr>
      </p:pic>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 y="79526"/>
            <a:ext cx="1920240" cy="1076343"/>
          </a:xfrm>
          <a:prstGeom prst="rect">
            <a:avLst/>
          </a:prstGeom>
        </p:spPr>
      </p:pic>
      <p:sp>
        <p:nvSpPr>
          <p:cNvPr id="5" name="Rectangle 4"/>
          <p:cNvSpPr/>
          <p:nvPr/>
        </p:nvSpPr>
        <p:spPr>
          <a:xfrm>
            <a:off x="0" y="5934670"/>
            <a:ext cx="12192000" cy="9233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dirty="0" smtClean="0">
                <a:solidFill>
                  <a:srgbClr val="000000"/>
                </a:solidFill>
                <a:latin typeface="unify sans regular"/>
              </a:rPr>
              <a:t>In </a:t>
            </a:r>
            <a:r>
              <a:rPr lang="en-US" dirty="0">
                <a:solidFill>
                  <a:srgbClr val="000000"/>
                </a:solidFill>
                <a:latin typeface="unify sans regular"/>
              </a:rPr>
              <a:t>other words, SEO works like a complex feedback system—to surface the most accurate, trustworthy, and relevant results for any given search using input from you, Google, and searchers. Your role is to produce content that satisfies Google’s experience, expertise, authority, and trust requirements (</a:t>
            </a:r>
            <a:r>
              <a:rPr lang="en-US" dirty="0">
                <a:solidFill>
                  <a:srgbClr val="0047FF"/>
                </a:solidFill>
                <a:latin typeface="unify sans regular"/>
                <a:hlinkClick r:id="rId4"/>
              </a:rPr>
              <a:t>E-E-A-T</a:t>
            </a:r>
            <a:r>
              <a:rPr lang="en-US" dirty="0">
                <a:solidFill>
                  <a:srgbClr val="000000"/>
                </a:solidFill>
                <a:latin typeface="unify sans regular"/>
              </a:rPr>
              <a:t>), which satisfy its searchers’ requirements.</a:t>
            </a:r>
            <a:endParaRPr lang="en-US" dirty="0"/>
          </a:p>
        </p:txBody>
      </p:sp>
    </p:spTree>
    <p:extLst>
      <p:ext uri="{BB962C8B-B14F-4D97-AF65-F5344CB8AC3E}">
        <p14:creationId xmlns:p14="http://schemas.microsoft.com/office/powerpoint/2010/main" val="1032495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573520" y="2356198"/>
            <a:ext cx="5451903" cy="4501802"/>
          </a:xfrm>
          <a:prstGeom prst="rect">
            <a:avLst/>
          </a:prstGeom>
          <a:ln w="38100"/>
        </p:spPr>
        <p:style>
          <a:lnRef idx="2">
            <a:schemeClr val="accent1"/>
          </a:lnRef>
          <a:fillRef idx="1">
            <a:schemeClr val="lt1"/>
          </a:fillRef>
          <a:effectRef idx="0">
            <a:schemeClr val="accent1"/>
          </a:effectRef>
          <a:fontRef idx="minor">
            <a:schemeClr val="dk1"/>
          </a:fontRef>
        </p:style>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7380" y="79844"/>
            <a:ext cx="2305141" cy="691803"/>
          </a:xfrm>
          <a:prstGeom prst="rect">
            <a:avLst/>
          </a:prstGeom>
        </p:spPr>
      </p:pic>
      <p:sp>
        <p:nvSpPr>
          <p:cNvPr id="5" name="Rectangle 4"/>
          <p:cNvSpPr/>
          <p:nvPr/>
        </p:nvSpPr>
        <p:spPr>
          <a:xfrm>
            <a:off x="218044" y="1224619"/>
            <a:ext cx="11681856" cy="923330"/>
          </a:xfrm>
          <a:prstGeom prst="rect">
            <a:avLst/>
          </a:prstGeom>
        </p:spPr>
        <p:txBody>
          <a:bodyPr wrap="square">
            <a:spAutoFit/>
          </a:bodyPr>
          <a:lstStyle/>
          <a:p>
            <a:pPr algn="just" fontAlgn="base"/>
            <a:r>
              <a:rPr lang="en-US" dirty="0" smtClean="0">
                <a:solidFill>
                  <a:srgbClr val="000000"/>
                </a:solidFill>
                <a:latin typeface="unify sans regular"/>
              </a:rPr>
              <a:t>So </a:t>
            </a:r>
            <a:r>
              <a:rPr lang="en-US" dirty="0">
                <a:solidFill>
                  <a:srgbClr val="000000"/>
                </a:solidFill>
                <a:latin typeface="unify sans regular"/>
              </a:rPr>
              <a:t>what are those requirements? What actually constitutes quality, targeted, EAT-friendly, and SEO-optimized content? Well, there are hundreds of </a:t>
            </a:r>
            <a:r>
              <a:rPr lang="en-US" dirty="0">
                <a:solidFill>
                  <a:srgbClr val="0047FF"/>
                </a:solidFill>
                <a:latin typeface="unify sans regular"/>
                <a:hlinkClick r:id="rId4"/>
              </a:rPr>
              <a:t>Google ranking factors</a:t>
            </a:r>
            <a:r>
              <a:rPr lang="en-US" dirty="0">
                <a:solidFill>
                  <a:srgbClr val="000000"/>
                </a:solidFill>
                <a:latin typeface="unify sans regular"/>
              </a:rPr>
              <a:t>, and Google is also constantly evolving and refining its algorithm to continue providing the best experience possible, but there are 12 that should be prioritized.</a:t>
            </a:r>
            <a:endParaRPr lang="en-US" b="0" i="0" dirty="0">
              <a:solidFill>
                <a:srgbClr val="000000"/>
              </a:solidFill>
              <a:effectLst/>
              <a:latin typeface="unify sans regular"/>
            </a:endParaRPr>
          </a:p>
        </p:txBody>
      </p:sp>
      <p:pic>
        <p:nvPicPr>
          <p:cNvPr id="9" name="Picture 8"/>
          <p:cNvPicPr>
            <a:picLocks noChangeAspect="1"/>
          </p:cNvPicPr>
          <p:nvPr/>
        </p:nvPicPr>
        <p:blipFill>
          <a:blip r:embed="rId5"/>
          <a:stretch>
            <a:fillRect/>
          </a:stretch>
        </p:blipFill>
        <p:spPr>
          <a:xfrm>
            <a:off x="87380" y="2356198"/>
            <a:ext cx="6351916" cy="4501802"/>
          </a:xfrm>
          <a:prstGeom prst="rect">
            <a:avLst/>
          </a:prstGeom>
          <a:ln w="38100">
            <a:solidFill>
              <a:schemeClr val="accent1">
                <a:lumMod val="50000"/>
              </a:schemeClr>
            </a:solidFill>
          </a:ln>
        </p:spPr>
      </p:pic>
      <p:sp>
        <p:nvSpPr>
          <p:cNvPr id="19" name="TextBox 18">
            <a:extLst>
              <a:ext uri="{FF2B5EF4-FFF2-40B4-BE49-F238E27FC236}">
                <a16:creationId xmlns:a16="http://schemas.microsoft.com/office/drawing/2014/main" id="{286030D9-F3A9-5CAC-74B0-1F810F0D8C45}"/>
              </a:ext>
            </a:extLst>
          </p:cNvPr>
          <p:cNvSpPr txBox="1"/>
          <p:nvPr/>
        </p:nvSpPr>
        <p:spPr>
          <a:xfrm>
            <a:off x="4492716" y="6418386"/>
            <a:ext cx="2151924" cy="400110"/>
          </a:xfrm>
          <a:prstGeom prst="rect">
            <a:avLst/>
          </a:prstGeom>
          <a:solidFill>
            <a:schemeClr val="tx2">
              <a:lumMod val="75000"/>
            </a:schemeClr>
          </a:solid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05</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218044" y="786537"/>
            <a:ext cx="11719468" cy="369332"/>
          </a:xfrm>
          <a:prstGeom prst="rect">
            <a:avLst/>
          </a:prstGeom>
          <a:solidFill>
            <a:schemeClr val="accent1">
              <a:lumMod val="50000"/>
            </a:schemeClr>
          </a:solidFill>
        </p:spPr>
        <p:txBody>
          <a:bodyPr wrap="square">
            <a:spAutoFit/>
          </a:bodyPr>
          <a:lstStyle/>
          <a:p>
            <a:pPr algn="ctr" fontAlgn="base"/>
            <a:r>
              <a:rPr lang="en-US" b="1" dirty="0">
                <a:solidFill>
                  <a:schemeClr val="bg1"/>
                </a:solidFill>
                <a:latin typeface="unify sans bold"/>
              </a:rPr>
              <a:t>SEO ranking factors on Google</a:t>
            </a:r>
          </a:p>
        </p:txBody>
      </p:sp>
    </p:spTree>
    <p:extLst>
      <p:ext uri="{BB962C8B-B14F-4D97-AF65-F5344CB8AC3E}">
        <p14:creationId xmlns:p14="http://schemas.microsoft.com/office/powerpoint/2010/main" val="3354253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286030D9-F3A9-5CAC-74B0-1F810F0D8C45}"/>
              </a:ext>
            </a:extLst>
          </p:cNvPr>
          <p:cNvSpPr txBox="1"/>
          <p:nvPr/>
        </p:nvSpPr>
        <p:spPr>
          <a:xfrm>
            <a:off x="10993203" y="5966103"/>
            <a:ext cx="1091009" cy="707886"/>
          </a:xfrm>
          <a:prstGeom prst="rect">
            <a:avLst/>
          </a:prstGeom>
          <a:noFill/>
        </p:spPr>
        <p:txBody>
          <a:bodyPr wrap="square" rtlCol="0">
            <a:spAutoFit/>
          </a:bodyPr>
          <a:lstStyle/>
          <a:p>
            <a:pPr algn="ctr"/>
            <a:r>
              <a:rPr lang="en-US" sz="2000" dirty="0">
                <a:solidFill>
                  <a:schemeClr val="accent1">
                    <a:lumMod val="50000"/>
                  </a:schemeClr>
                </a:solidFill>
                <a:latin typeface="Times New Roman" panose="02020603050405020304" pitchFamily="18" charset="0"/>
                <a:cs typeface="Times New Roman" panose="02020603050405020304" pitchFamily="18" charset="0"/>
              </a:rPr>
              <a:t>Chapter </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06</a:t>
            </a:r>
            <a:endParaRPr lang="en-US" sz="28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437575" y="1732749"/>
            <a:ext cx="6178460" cy="4801314"/>
          </a:xfrm>
          <a:prstGeom prst="rect">
            <a:avLst/>
          </a:prstGeom>
        </p:spPr>
        <p:txBody>
          <a:bodyPr wrap="square">
            <a:spAutoFit/>
          </a:bodyPr>
          <a:lstStyle/>
          <a:p>
            <a:pPr algn="just" fontAlgn="base">
              <a:lnSpc>
                <a:spcPct val="150000"/>
              </a:lnSpc>
            </a:pPr>
            <a:r>
              <a:rPr lang="en-US" dirty="0" smtClean="0">
                <a:solidFill>
                  <a:srgbClr val="000000"/>
                </a:solidFill>
                <a:latin typeface="unify sans regular"/>
              </a:rPr>
              <a:t>how </a:t>
            </a:r>
            <a:r>
              <a:rPr lang="en-US" dirty="0">
                <a:solidFill>
                  <a:srgbClr val="000000"/>
                </a:solidFill>
                <a:latin typeface="unify sans regular"/>
              </a:rPr>
              <a:t>to actually </a:t>
            </a:r>
            <a:r>
              <a:rPr lang="en-US" i="1" dirty="0">
                <a:solidFill>
                  <a:srgbClr val="000000"/>
                </a:solidFill>
                <a:latin typeface="unify sans regular"/>
              </a:rPr>
              <a:t>do</a:t>
            </a:r>
            <a:r>
              <a:rPr lang="en-US" dirty="0">
                <a:solidFill>
                  <a:srgbClr val="000000"/>
                </a:solidFill>
                <a:latin typeface="unify sans regular"/>
              </a:rPr>
              <a:t> SEO—how to optimize your website for these factors so you can </a:t>
            </a:r>
            <a:r>
              <a:rPr lang="en-US" dirty="0">
                <a:solidFill>
                  <a:srgbClr val="0047FF"/>
                </a:solidFill>
                <a:latin typeface="unify sans regular"/>
                <a:hlinkClick r:id="rId3"/>
              </a:rPr>
              <a:t>rank higher on Google</a:t>
            </a:r>
            <a:r>
              <a:rPr lang="en-US" dirty="0">
                <a:solidFill>
                  <a:srgbClr val="000000"/>
                </a:solidFill>
                <a:latin typeface="unify sans regular"/>
              </a:rPr>
              <a:t> and get more traffic. This requires a combination of on-page, off-page, and technical optimizations, so we’re going to organize the steps in that manner. Here are your on-page optimization steps</a:t>
            </a:r>
            <a:r>
              <a:rPr lang="en-US" dirty="0" smtClean="0">
                <a:solidFill>
                  <a:srgbClr val="000000"/>
                </a:solidFill>
                <a:latin typeface="unify sans regular"/>
              </a:rPr>
              <a:t>:</a:t>
            </a:r>
          </a:p>
          <a:p>
            <a:pPr algn="just" fontAlgn="base"/>
            <a:endParaRPr lang="en-US" dirty="0">
              <a:solidFill>
                <a:srgbClr val="000000"/>
              </a:solidFill>
              <a:latin typeface="unify sans regular"/>
            </a:endParaRPr>
          </a:p>
          <a:p>
            <a:pPr algn="just" fontAlgn="base">
              <a:buFont typeface="+mj-lt"/>
              <a:buAutoNum type="arabicPeriod"/>
            </a:pPr>
            <a:r>
              <a:rPr lang="en-US" dirty="0">
                <a:solidFill>
                  <a:srgbClr val="000000"/>
                </a:solidFill>
                <a:latin typeface="unify sans regular"/>
              </a:rPr>
              <a:t>Start with keyword research</a:t>
            </a:r>
          </a:p>
          <a:p>
            <a:pPr algn="just" fontAlgn="base">
              <a:buFont typeface="+mj-lt"/>
              <a:buAutoNum type="arabicPeriod"/>
            </a:pPr>
            <a:r>
              <a:rPr lang="en-US" dirty="0">
                <a:solidFill>
                  <a:srgbClr val="000000"/>
                </a:solidFill>
                <a:latin typeface="unify sans regular"/>
              </a:rPr>
              <a:t>Create quality content targeting those keywords</a:t>
            </a:r>
          </a:p>
          <a:p>
            <a:pPr algn="just" fontAlgn="base">
              <a:buFont typeface="+mj-lt"/>
              <a:buAutoNum type="arabicPeriod"/>
            </a:pPr>
            <a:r>
              <a:rPr lang="en-US" dirty="0">
                <a:solidFill>
                  <a:srgbClr val="000000"/>
                </a:solidFill>
                <a:latin typeface="unify sans regular"/>
              </a:rPr>
              <a:t>Place your keywords</a:t>
            </a:r>
          </a:p>
          <a:p>
            <a:pPr algn="just" fontAlgn="base">
              <a:buFont typeface="+mj-lt"/>
              <a:buAutoNum type="arabicPeriod"/>
            </a:pPr>
            <a:r>
              <a:rPr lang="en-US" dirty="0">
                <a:solidFill>
                  <a:srgbClr val="000000"/>
                </a:solidFill>
                <a:latin typeface="unify sans regular"/>
              </a:rPr>
              <a:t>Optimize your titles</a:t>
            </a:r>
          </a:p>
          <a:p>
            <a:pPr algn="just" fontAlgn="base">
              <a:buFont typeface="+mj-lt"/>
              <a:buAutoNum type="arabicPeriod"/>
            </a:pPr>
            <a:r>
              <a:rPr lang="en-US" dirty="0">
                <a:solidFill>
                  <a:srgbClr val="000000"/>
                </a:solidFill>
                <a:latin typeface="unify sans regular"/>
              </a:rPr>
              <a:t>Optimize your meta descriptions</a:t>
            </a:r>
          </a:p>
          <a:p>
            <a:pPr algn="just" fontAlgn="base">
              <a:buFont typeface="+mj-lt"/>
              <a:buAutoNum type="arabicPeriod"/>
            </a:pPr>
            <a:r>
              <a:rPr lang="en-US" dirty="0">
                <a:solidFill>
                  <a:srgbClr val="000000"/>
                </a:solidFill>
                <a:latin typeface="unify sans regular"/>
              </a:rPr>
              <a:t>Include and optimize images</a:t>
            </a:r>
          </a:p>
          <a:p>
            <a:pPr algn="just" fontAlgn="base">
              <a:buFont typeface="+mj-lt"/>
              <a:buAutoNum type="arabicPeriod"/>
            </a:pPr>
            <a:r>
              <a:rPr lang="en-US" dirty="0">
                <a:solidFill>
                  <a:srgbClr val="000000"/>
                </a:solidFill>
                <a:latin typeface="unify sans regular"/>
              </a:rPr>
              <a:t>Internal and external links</a:t>
            </a:r>
            <a:endParaRPr lang="en-US" b="0" i="0" dirty="0">
              <a:solidFill>
                <a:srgbClr val="000000"/>
              </a:solidFill>
              <a:effectLst/>
              <a:latin typeface="unify sans regular"/>
            </a:endParaRPr>
          </a:p>
        </p:txBody>
      </p:sp>
      <p:sp>
        <p:nvSpPr>
          <p:cNvPr id="7" name="Rectangle 6"/>
          <p:cNvSpPr/>
          <p:nvPr/>
        </p:nvSpPr>
        <p:spPr>
          <a:xfrm>
            <a:off x="437575" y="1259643"/>
            <a:ext cx="11348025" cy="369332"/>
          </a:xfrm>
          <a:prstGeom prst="rect">
            <a:avLst/>
          </a:prstGeom>
          <a:solidFill>
            <a:schemeClr val="accent1">
              <a:lumMod val="50000"/>
            </a:schemeClr>
          </a:solidFill>
        </p:spPr>
        <p:txBody>
          <a:bodyPr wrap="square">
            <a:spAutoFit/>
          </a:bodyPr>
          <a:lstStyle/>
          <a:p>
            <a:pPr lvl="0" fontAlgn="base"/>
            <a:r>
              <a:rPr lang="en-US" dirty="0">
                <a:solidFill>
                  <a:schemeClr val="bg1"/>
                </a:solidFill>
                <a:latin typeface="unify sans bold"/>
              </a:rPr>
              <a:t>How to do SEO: On-page optimization</a:t>
            </a:r>
          </a:p>
        </p:txBody>
      </p:sp>
      <p:pic>
        <p:nvPicPr>
          <p:cNvPr id="10" name="Picture 9"/>
          <p:cNvPicPr>
            <a:picLocks noChangeAspect="1"/>
          </p:cNvPicPr>
          <p:nvPr/>
        </p:nvPicPr>
        <p:blipFill>
          <a:blip r:embed="rId4"/>
          <a:stretch>
            <a:fillRect/>
          </a:stretch>
        </p:blipFill>
        <p:spPr>
          <a:xfrm>
            <a:off x="5677786" y="79527"/>
            <a:ext cx="6599496" cy="6778474"/>
          </a:xfrm>
          <a:prstGeom prst="rect">
            <a:avLst/>
          </a:prstGeom>
        </p:spPr>
      </p:pic>
    </p:spTree>
    <p:extLst>
      <p:ext uri="{BB962C8B-B14F-4D97-AF65-F5344CB8AC3E}">
        <p14:creationId xmlns:p14="http://schemas.microsoft.com/office/powerpoint/2010/main" val="25399470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286030D9-F3A9-5CAC-74B0-1F810F0D8C45}"/>
              </a:ext>
            </a:extLst>
          </p:cNvPr>
          <p:cNvSpPr txBox="1"/>
          <p:nvPr/>
        </p:nvSpPr>
        <p:spPr>
          <a:xfrm>
            <a:off x="10962723" y="6027063"/>
            <a:ext cx="1091009" cy="707886"/>
          </a:xfrm>
          <a:prstGeom prst="rect">
            <a:avLst/>
          </a:prstGeom>
          <a:noFill/>
        </p:spPr>
        <p:txBody>
          <a:bodyPr wrap="square" rtlCol="0">
            <a:spAutoFit/>
          </a:bodyPr>
          <a:lstStyle/>
          <a:p>
            <a:pPr algn="ctr"/>
            <a:r>
              <a:rPr lang="en-US" sz="2000" dirty="0">
                <a:solidFill>
                  <a:schemeClr val="accent1">
                    <a:lumMod val="50000"/>
                  </a:schemeClr>
                </a:solidFill>
                <a:latin typeface="Times New Roman" panose="02020603050405020304" pitchFamily="18" charset="0"/>
                <a:cs typeface="Times New Roman" panose="02020603050405020304" pitchFamily="18" charset="0"/>
              </a:rPr>
              <a:t>Chapter </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06</a:t>
            </a:r>
            <a:endParaRPr lang="en-US" sz="28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2" name="Rectangle 1"/>
          <p:cNvSpPr/>
          <p:nvPr/>
        </p:nvSpPr>
        <p:spPr>
          <a:xfrm>
            <a:off x="743676" y="1984255"/>
            <a:ext cx="5140960" cy="3170099"/>
          </a:xfrm>
          <a:prstGeom prst="rect">
            <a:avLst/>
          </a:prstGeom>
        </p:spPr>
        <p:txBody>
          <a:bodyPr wrap="square">
            <a:spAutoFit/>
          </a:bodyPr>
          <a:lstStyle/>
          <a:p>
            <a:pPr marL="457200" indent="-457200" fontAlgn="base">
              <a:buAutoNum type="arabicPeriod"/>
            </a:pPr>
            <a:r>
              <a:rPr lang="en-US" sz="2000" b="1" dirty="0" smtClean="0">
                <a:solidFill>
                  <a:srgbClr val="000000"/>
                </a:solidFill>
                <a:latin typeface="unify sans semibold"/>
              </a:rPr>
              <a:t>Start </a:t>
            </a:r>
            <a:r>
              <a:rPr lang="en-US" sz="2000" b="1" dirty="0">
                <a:solidFill>
                  <a:srgbClr val="000000"/>
                </a:solidFill>
                <a:latin typeface="unify sans semibold"/>
              </a:rPr>
              <a:t>with SEO keyword </a:t>
            </a:r>
            <a:r>
              <a:rPr lang="en-US" sz="2000" b="1" dirty="0" smtClean="0">
                <a:solidFill>
                  <a:srgbClr val="000000"/>
                </a:solidFill>
                <a:latin typeface="unify sans semibold"/>
              </a:rPr>
              <a:t>research</a:t>
            </a:r>
          </a:p>
          <a:p>
            <a:pPr fontAlgn="base"/>
            <a:endParaRPr lang="en-US" sz="2000" b="1" dirty="0">
              <a:solidFill>
                <a:srgbClr val="000000"/>
              </a:solidFill>
              <a:latin typeface="unify sans semibold"/>
            </a:endParaRPr>
          </a:p>
          <a:p>
            <a:pPr algn="just" fontAlgn="base"/>
            <a:r>
              <a:rPr lang="en-US" sz="2000" dirty="0">
                <a:solidFill>
                  <a:srgbClr val="000000"/>
                </a:solidFill>
                <a:latin typeface="unify sans regular"/>
              </a:rPr>
              <a:t>The first step in search engine optimization is to determine what keywords you’re optimizing for. These are terms that your ideal website visitors are likely to type into Google or other search engines, and each page on your site should target a different keyword cluster so they don’t compete with each </a:t>
            </a:r>
            <a:r>
              <a:rPr lang="en-US" sz="2000" dirty="0" smtClean="0">
                <a:solidFill>
                  <a:srgbClr val="000000"/>
                </a:solidFill>
                <a:latin typeface="unify sans regular"/>
              </a:rPr>
              <a:t>other</a:t>
            </a:r>
            <a:endParaRPr lang="en-US" sz="2000" b="0" i="0" dirty="0">
              <a:solidFill>
                <a:srgbClr val="000000"/>
              </a:solidFill>
              <a:effectLst/>
              <a:latin typeface="unify sans regular"/>
            </a:endParaRPr>
          </a:p>
        </p:txBody>
      </p:sp>
      <p:pic>
        <p:nvPicPr>
          <p:cNvPr id="4" name="Picture 3"/>
          <p:cNvPicPr>
            <a:picLocks noChangeAspect="1"/>
          </p:cNvPicPr>
          <p:nvPr/>
        </p:nvPicPr>
        <p:blipFill>
          <a:blip r:embed="rId3"/>
          <a:stretch>
            <a:fillRect/>
          </a:stretch>
        </p:blipFill>
        <p:spPr>
          <a:xfrm>
            <a:off x="6631427" y="1504206"/>
            <a:ext cx="4876800" cy="4876800"/>
          </a:xfrm>
          <a:prstGeom prst="rect">
            <a:avLst/>
          </a:prstGeom>
        </p:spPr>
      </p:pic>
    </p:spTree>
    <p:extLst>
      <p:ext uri="{BB962C8B-B14F-4D97-AF65-F5344CB8AC3E}">
        <p14:creationId xmlns:p14="http://schemas.microsoft.com/office/powerpoint/2010/main" val="19951662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01238" y="1904602"/>
            <a:ext cx="11081162" cy="3831818"/>
          </a:xfrm>
          <a:prstGeom prst="rect">
            <a:avLst/>
          </a:prstGeom>
        </p:spPr>
        <p:txBody>
          <a:bodyPr wrap="square">
            <a:spAutoFit/>
          </a:bodyPr>
          <a:lstStyle/>
          <a:p>
            <a:pPr algn="just" fontAlgn="base">
              <a:lnSpc>
                <a:spcPct val="150000"/>
              </a:lnSpc>
            </a:pPr>
            <a:r>
              <a:rPr lang="en-US" dirty="0" smtClean="0">
                <a:solidFill>
                  <a:srgbClr val="000000"/>
                </a:solidFill>
                <a:latin typeface="unify sans regular"/>
              </a:rPr>
              <a:t>These </a:t>
            </a:r>
            <a:r>
              <a:rPr lang="en-US" dirty="0">
                <a:solidFill>
                  <a:srgbClr val="000000"/>
                </a:solidFill>
                <a:latin typeface="unify sans regular"/>
              </a:rPr>
              <a:t>are your basic steps for finding the best keywords to target with your organic content:</a:t>
            </a:r>
          </a:p>
          <a:p>
            <a:pPr algn="just" fontAlgn="base">
              <a:lnSpc>
                <a:spcPct val="150000"/>
              </a:lnSpc>
              <a:buFont typeface="Arial" panose="020B0604020202020204" pitchFamily="34" charset="0"/>
              <a:buChar char="•"/>
            </a:pPr>
            <a:r>
              <a:rPr lang="en-US" b="1" dirty="0">
                <a:solidFill>
                  <a:srgbClr val="000000"/>
                </a:solidFill>
                <a:latin typeface="unify sans bold"/>
              </a:rPr>
              <a:t>Create your seed list:</a:t>
            </a:r>
            <a:r>
              <a:rPr lang="en-US" dirty="0">
                <a:solidFill>
                  <a:srgbClr val="000000"/>
                </a:solidFill>
                <a:latin typeface="unify sans regular"/>
              </a:rPr>
              <a:t> Start by listing out the words and phrases your ideal customers are typing into Google. Think about their interests, desires, pain points, and goals, and think in terms of the language they’re using, which may be different from what you (as the expert) use.</a:t>
            </a:r>
          </a:p>
          <a:p>
            <a:pPr algn="just" fontAlgn="base">
              <a:lnSpc>
                <a:spcPct val="150000"/>
              </a:lnSpc>
              <a:buFont typeface="Arial" panose="020B0604020202020204" pitchFamily="34" charset="0"/>
              <a:buChar char="•"/>
            </a:pPr>
            <a:r>
              <a:rPr lang="en-US" b="1" dirty="0">
                <a:solidFill>
                  <a:srgbClr val="000000"/>
                </a:solidFill>
                <a:latin typeface="unify sans bold"/>
              </a:rPr>
              <a:t>Plug them into a keyword research tool:  </a:t>
            </a:r>
            <a:r>
              <a:rPr lang="en-US" dirty="0">
                <a:solidFill>
                  <a:srgbClr val="000000"/>
                </a:solidFill>
                <a:latin typeface="unify sans regular"/>
              </a:rPr>
              <a:t>Keyword research tools will give you data around these keywords so you can see which terms you can conceivably rank for and where the best opportunities actually lie. Metrics include:</a:t>
            </a:r>
          </a:p>
          <a:p>
            <a:pPr marL="742950" lvl="1" indent="-285750" algn="just" fontAlgn="base">
              <a:lnSpc>
                <a:spcPct val="150000"/>
              </a:lnSpc>
              <a:buFont typeface="Arial" panose="020B0604020202020204" pitchFamily="34" charset="0"/>
              <a:buChar char="•"/>
            </a:pPr>
            <a:r>
              <a:rPr lang="en-US" b="1" dirty="0">
                <a:solidFill>
                  <a:srgbClr val="000000"/>
                </a:solidFill>
                <a:latin typeface="unify sans bold"/>
              </a:rPr>
              <a:t>Search volume: </a:t>
            </a:r>
            <a:r>
              <a:rPr lang="en-US" dirty="0">
                <a:solidFill>
                  <a:srgbClr val="000000"/>
                </a:solidFill>
                <a:latin typeface="unify sans regular"/>
              </a:rPr>
              <a:t>How many times that term is searched per month.</a:t>
            </a:r>
          </a:p>
          <a:p>
            <a:pPr marL="742950" lvl="1" indent="-285750" algn="just" fontAlgn="base">
              <a:lnSpc>
                <a:spcPct val="150000"/>
              </a:lnSpc>
              <a:buFont typeface="Arial" panose="020B0604020202020204" pitchFamily="34" charset="0"/>
              <a:buChar char="•"/>
            </a:pPr>
            <a:r>
              <a:rPr lang="en-US" b="1" dirty="0">
                <a:solidFill>
                  <a:srgbClr val="000000"/>
                </a:solidFill>
                <a:latin typeface="unify sans bold"/>
              </a:rPr>
              <a:t>Competition: </a:t>
            </a:r>
            <a:r>
              <a:rPr lang="en-US" dirty="0">
                <a:solidFill>
                  <a:srgbClr val="000000"/>
                </a:solidFill>
                <a:latin typeface="unify sans regular"/>
              </a:rPr>
              <a:t>How difficult it is to rank for that keyword.</a:t>
            </a:r>
            <a:endParaRPr lang="en-US" b="0" i="0" dirty="0">
              <a:solidFill>
                <a:srgbClr val="000000"/>
              </a:solidFill>
              <a:effectLst/>
              <a:latin typeface="unify sans regular"/>
            </a:endParaRPr>
          </a:p>
        </p:txBody>
      </p:sp>
      <p:sp>
        <p:nvSpPr>
          <p:cNvPr id="5" name="Rectangle 4"/>
          <p:cNvSpPr/>
          <p:nvPr/>
        </p:nvSpPr>
        <p:spPr>
          <a:xfrm>
            <a:off x="501238" y="1110784"/>
            <a:ext cx="11081162" cy="380681"/>
          </a:xfrm>
          <a:prstGeom prst="rect">
            <a:avLst/>
          </a:prstGeom>
          <a:solidFill>
            <a:schemeClr val="accent1">
              <a:lumMod val="50000"/>
            </a:schemeClr>
          </a:solidFill>
        </p:spPr>
        <p:txBody>
          <a:bodyPr wrap="square">
            <a:spAutoFit/>
          </a:bodyPr>
          <a:lstStyle/>
          <a:p>
            <a:pPr lvl="0" algn="just" fontAlgn="base"/>
            <a:r>
              <a:rPr lang="en-US" b="1" dirty="0">
                <a:solidFill>
                  <a:schemeClr val="bg1"/>
                </a:solidFill>
                <a:latin typeface="unify sans bold"/>
              </a:rPr>
              <a:t>How to do keyword research for SEO</a:t>
            </a:r>
            <a:endParaRPr lang="en-US" dirty="0">
              <a:solidFill>
                <a:schemeClr val="bg1"/>
              </a:solidFill>
              <a:latin typeface="unify sans bold"/>
            </a:endParaRPr>
          </a:p>
        </p:txBody>
      </p:sp>
      <p:pic>
        <p:nvPicPr>
          <p:cNvPr id="6" name="Picture 5"/>
          <p:cNvPicPr>
            <a:picLocks noChangeAspect="1"/>
          </p:cNvPicPr>
          <p:nvPr/>
        </p:nvPicPr>
        <p:blipFill>
          <a:blip r:embed="rId3"/>
          <a:stretch>
            <a:fillRect/>
          </a:stretch>
        </p:blipFill>
        <p:spPr>
          <a:xfrm>
            <a:off x="8165805" y="4410342"/>
            <a:ext cx="4026195" cy="2447658"/>
          </a:xfrm>
          <a:prstGeom prst="rect">
            <a:avLst/>
          </a:prstGeom>
        </p:spPr>
      </p:pic>
    </p:spTree>
    <p:extLst>
      <p:ext uri="{BB962C8B-B14F-4D97-AF65-F5344CB8AC3E}">
        <p14:creationId xmlns:p14="http://schemas.microsoft.com/office/powerpoint/2010/main" val="2946343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321492" y="1889695"/>
            <a:ext cx="4328160" cy="3693319"/>
          </a:xfrm>
          <a:prstGeom prst="rect">
            <a:avLst/>
          </a:prstGeom>
        </p:spPr>
        <p:txBody>
          <a:bodyPr wrap="square">
            <a:spAutoFit/>
          </a:bodyPr>
          <a:lstStyle/>
          <a:p>
            <a:pPr algn="just" fontAlgn="base">
              <a:buFont typeface="Arial" panose="020B0604020202020204" pitchFamily="34" charset="0"/>
              <a:buChar char="•"/>
            </a:pPr>
            <a:r>
              <a:rPr lang="en-US" b="1" dirty="0">
                <a:solidFill>
                  <a:srgbClr val="000000"/>
                </a:solidFill>
                <a:latin typeface="unify sans bold"/>
              </a:rPr>
              <a:t>Sort and prioritize: </a:t>
            </a:r>
            <a:r>
              <a:rPr lang="en-US" dirty="0">
                <a:solidFill>
                  <a:srgbClr val="000000"/>
                </a:solidFill>
                <a:latin typeface="unify sans regular"/>
              </a:rPr>
              <a:t>Put the resulting terms and data into a spreadsheet. Now you can group them into core themes and also prioritize them. Ideally, you’ll want to target keywords with a high enough search volume to give you decent reach, but not so high that the keyword becomes too competitive to rank for. Better to </a:t>
            </a:r>
            <a:r>
              <a:rPr lang="en-US" dirty="0">
                <a:solidFill>
                  <a:srgbClr val="0047FF"/>
                </a:solidFill>
                <a:latin typeface="unify sans regular"/>
                <a:hlinkClick r:id="rId3"/>
              </a:rPr>
              <a:t>show up on page one</a:t>
            </a:r>
            <a:r>
              <a:rPr lang="en-US" dirty="0">
                <a:solidFill>
                  <a:srgbClr val="000000"/>
                </a:solidFill>
                <a:latin typeface="unify sans regular"/>
              </a:rPr>
              <a:t> for a lower volume, lower competition keyword than to not rank at all for a high volume, high competition keyword.</a:t>
            </a:r>
            <a:endParaRPr lang="en-US" b="0" i="0" dirty="0">
              <a:solidFill>
                <a:srgbClr val="000000"/>
              </a:solidFill>
              <a:effectLst/>
              <a:latin typeface="unify sans regular"/>
            </a:endParaRPr>
          </a:p>
        </p:txBody>
      </p:sp>
      <p:pic>
        <p:nvPicPr>
          <p:cNvPr id="6" name="Picture 5"/>
          <p:cNvPicPr>
            <a:picLocks noChangeAspect="1"/>
          </p:cNvPicPr>
          <p:nvPr/>
        </p:nvPicPr>
        <p:blipFill>
          <a:blip r:embed="rId4"/>
          <a:stretch>
            <a:fillRect/>
          </a:stretch>
        </p:blipFill>
        <p:spPr>
          <a:xfrm>
            <a:off x="5041900" y="1262757"/>
            <a:ext cx="6858000" cy="5213033"/>
          </a:xfrm>
          <a:prstGeom prst="rect">
            <a:avLst/>
          </a:prstGeom>
        </p:spPr>
      </p:pic>
      <p:sp>
        <p:nvSpPr>
          <p:cNvPr id="19" name="TextBox 18">
            <a:extLst>
              <a:ext uri="{FF2B5EF4-FFF2-40B4-BE49-F238E27FC236}">
                <a16:creationId xmlns:a16="http://schemas.microsoft.com/office/drawing/2014/main" id="{286030D9-F3A9-5CAC-74B0-1F810F0D8C45}"/>
              </a:ext>
            </a:extLst>
          </p:cNvPr>
          <p:cNvSpPr txBox="1"/>
          <p:nvPr/>
        </p:nvSpPr>
        <p:spPr>
          <a:xfrm>
            <a:off x="5041900" y="1129866"/>
            <a:ext cx="2729309" cy="400110"/>
          </a:xfrm>
          <a:prstGeom prst="rect">
            <a:avLst/>
          </a:prstGeom>
          <a:solidFill>
            <a:schemeClr val="accent1">
              <a:lumMod val="50000"/>
            </a:schemeClr>
          </a:solid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a:t>
            </a:r>
            <a:r>
              <a:rPr lang="en-US" sz="2000" dirty="0" smtClean="0">
                <a:solidFill>
                  <a:schemeClr val="bg1"/>
                </a:solidFill>
                <a:latin typeface="Times New Roman" panose="02020603050405020304" pitchFamily="18" charset="0"/>
                <a:cs typeface="Times New Roman" panose="02020603050405020304" pitchFamily="18" charset="0"/>
              </a:rPr>
              <a:t>06</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6220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2" name="Rectangle 1"/>
          <p:cNvSpPr/>
          <p:nvPr/>
        </p:nvSpPr>
        <p:spPr>
          <a:xfrm>
            <a:off x="264160" y="1473766"/>
            <a:ext cx="6849021" cy="4708981"/>
          </a:xfrm>
          <a:prstGeom prst="rect">
            <a:avLst/>
          </a:prstGeom>
        </p:spPr>
        <p:txBody>
          <a:bodyPr wrap="square">
            <a:spAutoFit/>
          </a:bodyPr>
          <a:lstStyle/>
          <a:p>
            <a:pPr algn="just" fontAlgn="base"/>
            <a:r>
              <a:rPr lang="en-US" sz="2000" b="1" dirty="0">
                <a:solidFill>
                  <a:srgbClr val="000000"/>
                </a:solidFill>
                <a:latin typeface="unify sans semibold"/>
              </a:rPr>
              <a:t>2. Create quality content targeting those keywords</a:t>
            </a:r>
          </a:p>
          <a:p>
            <a:pPr algn="just" fontAlgn="base"/>
            <a:r>
              <a:rPr lang="en-US" sz="2000" dirty="0">
                <a:solidFill>
                  <a:srgbClr val="000000"/>
                </a:solidFill>
                <a:latin typeface="unify sans regular"/>
              </a:rPr>
              <a:t>Your main navigation pages (homepage, about us, contact, products, services) will target keywords, but the bulk of your keyword targeting will come from long-form content in the form of blog posts. Quality, </a:t>
            </a:r>
            <a:r>
              <a:rPr lang="en-US" sz="2000" dirty="0">
                <a:solidFill>
                  <a:srgbClr val="0047FF"/>
                </a:solidFill>
                <a:latin typeface="unify sans regular"/>
                <a:hlinkClick r:id="rId3"/>
              </a:rPr>
              <a:t>SEO content</a:t>
            </a:r>
            <a:r>
              <a:rPr lang="en-US" sz="2000" dirty="0">
                <a:solidFill>
                  <a:srgbClr val="000000"/>
                </a:solidFill>
                <a:latin typeface="unify sans regular"/>
              </a:rPr>
              <a:t> is</a:t>
            </a:r>
            <a:r>
              <a:rPr lang="en-US" sz="2000" dirty="0" smtClean="0">
                <a:solidFill>
                  <a:srgbClr val="000000"/>
                </a:solidFill>
                <a:latin typeface="unify sans regular"/>
              </a:rPr>
              <a:t>:</a:t>
            </a:r>
          </a:p>
          <a:p>
            <a:pPr algn="just" fontAlgn="base"/>
            <a:endParaRPr lang="en-US" sz="2000" dirty="0">
              <a:solidFill>
                <a:srgbClr val="000000"/>
              </a:solidFill>
              <a:latin typeface="unify sans regular"/>
            </a:endParaRPr>
          </a:p>
          <a:p>
            <a:pPr algn="just" fontAlgn="base">
              <a:buFont typeface="Arial" panose="020B0604020202020204" pitchFamily="34" charset="0"/>
              <a:buChar char="•"/>
            </a:pPr>
            <a:r>
              <a:rPr lang="en-US" sz="2000" b="1" dirty="0">
                <a:solidFill>
                  <a:srgbClr val="000000"/>
                </a:solidFill>
                <a:latin typeface="unify sans bold"/>
              </a:rPr>
              <a:t>Aligned with the keyword’s intent:</a:t>
            </a:r>
            <a:r>
              <a:rPr lang="en-US" sz="2000" dirty="0">
                <a:solidFill>
                  <a:srgbClr val="000000"/>
                </a:solidFill>
                <a:latin typeface="unify sans regular"/>
              </a:rPr>
              <a:t> Make sure your content provides the information people are seeking when they search this keyword. This is why you should always search the keyword on Google first.</a:t>
            </a:r>
          </a:p>
          <a:p>
            <a:pPr algn="just" fontAlgn="base">
              <a:buFont typeface="Arial" panose="020B0604020202020204" pitchFamily="34" charset="0"/>
              <a:buChar char="•"/>
            </a:pPr>
            <a:r>
              <a:rPr lang="en-US" sz="2000" b="1" dirty="0">
                <a:solidFill>
                  <a:srgbClr val="000000"/>
                </a:solidFill>
                <a:latin typeface="unify sans bold"/>
              </a:rPr>
              <a:t>Provides a good experience:</a:t>
            </a:r>
            <a:r>
              <a:rPr lang="en-US" sz="2000" dirty="0">
                <a:solidFill>
                  <a:srgbClr val="000000"/>
                </a:solidFill>
                <a:latin typeface="unify sans regular"/>
              </a:rPr>
              <a:t> It’s free of overly aggressive pop-ups or CTAs or other distracting elements; uses images to depict concepts, and loads quickly and properly on all devices (more on this later in the technical SEO section</a:t>
            </a:r>
            <a:r>
              <a:rPr lang="en-US" sz="2000" dirty="0" smtClean="0">
                <a:solidFill>
                  <a:srgbClr val="000000"/>
                </a:solidFill>
                <a:latin typeface="unify sans regular"/>
              </a:rPr>
              <a:t>).</a:t>
            </a:r>
            <a:endParaRPr lang="en-US" sz="2000" b="0" i="0" dirty="0">
              <a:solidFill>
                <a:srgbClr val="000000"/>
              </a:solidFill>
              <a:effectLst/>
              <a:latin typeface="unify sans regular"/>
            </a:endParaRPr>
          </a:p>
        </p:txBody>
      </p:sp>
      <p:pic>
        <p:nvPicPr>
          <p:cNvPr id="4" name="Picture 3"/>
          <p:cNvPicPr>
            <a:picLocks noChangeAspect="1"/>
          </p:cNvPicPr>
          <p:nvPr/>
        </p:nvPicPr>
        <p:blipFill>
          <a:blip r:embed="rId4"/>
          <a:stretch>
            <a:fillRect/>
          </a:stretch>
        </p:blipFill>
        <p:spPr>
          <a:xfrm>
            <a:off x="7398075" y="1306870"/>
            <a:ext cx="4501825" cy="5042771"/>
          </a:xfrm>
          <a:prstGeom prst="rect">
            <a:avLst/>
          </a:prstGeom>
        </p:spPr>
      </p:pic>
    </p:spTree>
    <p:extLst>
      <p:ext uri="{BB962C8B-B14F-4D97-AF65-F5344CB8AC3E}">
        <p14:creationId xmlns:p14="http://schemas.microsoft.com/office/powerpoint/2010/main" val="4096276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14020" y="1486099"/>
            <a:ext cx="7317740" cy="4247317"/>
          </a:xfrm>
          <a:prstGeom prst="rect">
            <a:avLst/>
          </a:prstGeom>
        </p:spPr>
        <p:txBody>
          <a:bodyPr wrap="square">
            <a:spAutoFit/>
          </a:bodyPr>
          <a:lstStyle/>
          <a:p>
            <a:pPr lvl="0" fontAlgn="base">
              <a:lnSpc>
                <a:spcPct val="150000"/>
              </a:lnSpc>
              <a:buFont typeface="Arial" panose="020B0604020202020204" pitchFamily="34" charset="0"/>
              <a:buChar char="•"/>
            </a:pPr>
            <a:endParaRPr lang="en-US" sz="2000" dirty="0">
              <a:solidFill>
                <a:srgbClr val="000000"/>
              </a:solidFill>
              <a:latin typeface="unify sans regular"/>
            </a:endParaRPr>
          </a:p>
          <a:p>
            <a:pPr lvl="0" fontAlgn="base">
              <a:lnSpc>
                <a:spcPct val="150000"/>
              </a:lnSpc>
              <a:buFont typeface="Arial" panose="020B0604020202020204" pitchFamily="34" charset="0"/>
              <a:buChar char="•"/>
            </a:pPr>
            <a:r>
              <a:rPr lang="en-US" sz="2000" b="1" dirty="0">
                <a:solidFill>
                  <a:srgbClr val="000000"/>
                </a:solidFill>
                <a:latin typeface="unify sans bold"/>
              </a:rPr>
              <a:t>Reads naturally: </a:t>
            </a:r>
            <a:r>
              <a:rPr lang="en-US" sz="2000" dirty="0">
                <a:solidFill>
                  <a:srgbClr val="000000"/>
                </a:solidFill>
                <a:latin typeface="unify sans regular"/>
              </a:rPr>
              <a:t>Don’t keyword-stuff. Write like a human being speaking to your audience; not a content writer trying to </a:t>
            </a:r>
            <a:r>
              <a:rPr lang="en-US" sz="2000" dirty="0">
                <a:solidFill>
                  <a:srgbClr val="0047FF"/>
                </a:solidFill>
                <a:latin typeface="unify sans regular"/>
              </a:rPr>
              <a:t>optimize for a search engine</a:t>
            </a:r>
            <a:r>
              <a:rPr lang="en-US" sz="2000" dirty="0">
                <a:solidFill>
                  <a:srgbClr val="000000"/>
                </a:solidFill>
                <a:latin typeface="unify sans regular"/>
              </a:rPr>
              <a:t>.</a:t>
            </a:r>
          </a:p>
          <a:p>
            <a:pPr lvl="0" fontAlgn="base">
              <a:lnSpc>
                <a:spcPct val="150000"/>
              </a:lnSpc>
              <a:buFont typeface="Arial" panose="020B0604020202020204" pitchFamily="34" charset="0"/>
              <a:buChar char="•"/>
            </a:pPr>
            <a:r>
              <a:rPr lang="en-US" sz="2000" b="1" dirty="0">
                <a:solidFill>
                  <a:srgbClr val="000000"/>
                </a:solidFill>
                <a:latin typeface="unify sans bold"/>
              </a:rPr>
              <a:t>In-depth:</a:t>
            </a:r>
            <a:r>
              <a:rPr lang="en-US" sz="2000" dirty="0">
                <a:solidFill>
                  <a:srgbClr val="000000"/>
                </a:solidFill>
                <a:latin typeface="unify sans regular"/>
              </a:rPr>
              <a:t> Google isn’t interested in thin, duplicate, or low-value pages. This means 1,500-2,500 words of accurate, up-to-date, information.</a:t>
            </a:r>
          </a:p>
          <a:p>
            <a:pPr lvl="0" fontAlgn="base">
              <a:lnSpc>
                <a:spcPct val="150000"/>
              </a:lnSpc>
              <a:buFont typeface="Arial" panose="020B0604020202020204" pitchFamily="34" charset="0"/>
              <a:buChar char="•"/>
            </a:pPr>
            <a:r>
              <a:rPr lang="en-US" sz="2000" b="1" dirty="0">
                <a:solidFill>
                  <a:srgbClr val="000000"/>
                </a:solidFill>
                <a:latin typeface="unify sans bold"/>
              </a:rPr>
              <a:t>Organized:</a:t>
            </a:r>
            <a:r>
              <a:rPr lang="en-US" sz="2000" dirty="0">
                <a:solidFill>
                  <a:srgbClr val="000000"/>
                </a:solidFill>
                <a:latin typeface="unify sans regular"/>
              </a:rPr>
              <a:t> Use your heading tags to indicate the hierarchy of information on the page.</a:t>
            </a:r>
          </a:p>
        </p:txBody>
      </p:sp>
      <p:pic>
        <p:nvPicPr>
          <p:cNvPr id="5" name="Picture 4"/>
          <p:cNvPicPr>
            <a:picLocks noChangeAspect="1"/>
          </p:cNvPicPr>
          <p:nvPr/>
        </p:nvPicPr>
        <p:blipFill>
          <a:blip r:embed="rId3"/>
          <a:stretch>
            <a:fillRect/>
          </a:stretch>
        </p:blipFill>
        <p:spPr>
          <a:xfrm>
            <a:off x="7858841" y="1698750"/>
            <a:ext cx="4168650" cy="4168650"/>
          </a:xfrm>
          <a:prstGeom prst="rect">
            <a:avLst/>
          </a:prstGeom>
        </p:spPr>
      </p:pic>
    </p:spTree>
    <p:extLst>
      <p:ext uri="{BB962C8B-B14F-4D97-AF65-F5344CB8AC3E}">
        <p14:creationId xmlns:p14="http://schemas.microsoft.com/office/powerpoint/2010/main" val="1987729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254000" y="983680"/>
            <a:ext cx="11765280" cy="5752400"/>
          </a:xfrm>
          <a:prstGeom prst="rect">
            <a:avLst/>
          </a:prstGeom>
          <a:ln w="28575"/>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3563666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67360" y="1521381"/>
            <a:ext cx="3870960" cy="4247317"/>
          </a:xfrm>
          <a:prstGeom prst="rect">
            <a:avLst/>
          </a:prstGeom>
        </p:spPr>
        <p:txBody>
          <a:bodyPr wrap="square">
            <a:spAutoFit/>
          </a:bodyPr>
          <a:lstStyle/>
          <a:p>
            <a:pPr fontAlgn="base"/>
            <a:r>
              <a:rPr lang="en-US" b="1" dirty="0">
                <a:solidFill>
                  <a:srgbClr val="000000"/>
                </a:solidFill>
                <a:latin typeface="unify sans semibold"/>
              </a:rPr>
              <a:t>3. Place your keywords</a:t>
            </a:r>
          </a:p>
          <a:p>
            <a:pPr algn="just" fontAlgn="base"/>
            <a:r>
              <a:rPr lang="en-US" dirty="0">
                <a:solidFill>
                  <a:srgbClr val="000000"/>
                </a:solidFill>
                <a:latin typeface="unify sans regular"/>
              </a:rPr>
              <a:t>In addition to naturally in the body of your content, you’ll want to place your keyword into specific spots on the page to indicate to Google what you’re looking to rank for. This includes:</a:t>
            </a:r>
          </a:p>
          <a:p>
            <a:pPr fontAlgn="base">
              <a:buFont typeface="Arial" panose="020B0604020202020204" pitchFamily="34" charset="0"/>
              <a:buChar char="•"/>
            </a:pPr>
            <a:r>
              <a:rPr lang="en-US" dirty="0">
                <a:solidFill>
                  <a:srgbClr val="000000"/>
                </a:solidFill>
                <a:latin typeface="unify sans regular"/>
              </a:rPr>
              <a:t>SEO title (title tag)</a:t>
            </a:r>
          </a:p>
          <a:p>
            <a:pPr fontAlgn="base">
              <a:buFont typeface="Arial" panose="020B0604020202020204" pitchFamily="34" charset="0"/>
              <a:buChar char="•"/>
            </a:pPr>
            <a:r>
              <a:rPr lang="en-US" dirty="0">
                <a:solidFill>
                  <a:srgbClr val="000000"/>
                </a:solidFill>
                <a:latin typeface="unify sans regular"/>
              </a:rPr>
              <a:t>Page title (H1 tag)</a:t>
            </a:r>
          </a:p>
          <a:p>
            <a:pPr fontAlgn="base">
              <a:buFont typeface="Arial" panose="020B0604020202020204" pitchFamily="34" charset="0"/>
              <a:buChar char="•"/>
            </a:pPr>
            <a:r>
              <a:rPr lang="en-US" dirty="0">
                <a:solidFill>
                  <a:srgbClr val="000000"/>
                </a:solidFill>
                <a:latin typeface="unify sans regular"/>
              </a:rPr>
              <a:t>At least two H2 headings</a:t>
            </a:r>
          </a:p>
          <a:p>
            <a:pPr fontAlgn="base">
              <a:buFont typeface="Arial" panose="020B0604020202020204" pitchFamily="34" charset="0"/>
              <a:buChar char="•"/>
            </a:pPr>
            <a:r>
              <a:rPr lang="en-US" dirty="0">
                <a:solidFill>
                  <a:srgbClr val="000000"/>
                </a:solidFill>
                <a:latin typeface="unify sans regular"/>
              </a:rPr>
              <a:t>Image alt text</a:t>
            </a:r>
          </a:p>
          <a:p>
            <a:pPr fontAlgn="base">
              <a:buFont typeface="Arial" panose="020B0604020202020204" pitchFamily="34" charset="0"/>
              <a:buChar char="•"/>
            </a:pPr>
            <a:r>
              <a:rPr lang="en-US" dirty="0">
                <a:solidFill>
                  <a:srgbClr val="000000"/>
                </a:solidFill>
                <a:latin typeface="unify sans regular"/>
              </a:rPr>
              <a:t>Image file name</a:t>
            </a:r>
          </a:p>
          <a:p>
            <a:pPr fontAlgn="base">
              <a:buFont typeface="Arial" panose="020B0604020202020204" pitchFamily="34" charset="0"/>
              <a:buChar char="•"/>
            </a:pPr>
            <a:r>
              <a:rPr lang="en-US" dirty="0">
                <a:solidFill>
                  <a:srgbClr val="000000"/>
                </a:solidFill>
                <a:latin typeface="unify sans regular"/>
              </a:rPr>
              <a:t>Naturally in the body</a:t>
            </a:r>
          </a:p>
          <a:p>
            <a:pPr fontAlgn="base">
              <a:buFont typeface="Arial" panose="020B0604020202020204" pitchFamily="34" charset="0"/>
              <a:buChar char="•"/>
            </a:pPr>
            <a:r>
              <a:rPr lang="en-US" dirty="0">
                <a:solidFill>
                  <a:srgbClr val="000000"/>
                </a:solidFill>
                <a:latin typeface="unify sans regular"/>
              </a:rPr>
              <a:t>URL</a:t>
            </a:r>
          </a:p>
          <a:p>
            <a:pPr fontAlgn="base">
              <a:buFont typeface="Arial" panose="020B0604020202020204" pitchFamily="34" charset="0"/>
              <a:buChar char="•"/>
            </a:pPr>
            <a:r>
              <a:rPr lang="en-US" dirty="0">
                <a:solidFill>
                  <a:srgbClr val="000000"/>
                </a:solidFill>
                <a:latin typeface="unify sans regular"/>
              </a:rPr>
              <a:t>Meta description</a:t>
            </a:r>
            <a:endParaRPr lang="en-US" b="0" i="0" dirty="0">
              <a:solidFill>
                <a:srgbClr val="000000"/>
              </a:solidFill>
              <a:effectLst/>
              <a:latin typeface="unify sans regular"/>
            </a:endParaRPr>
          </a:p>
        </p:txBody>
      </p:sp>
      <p:pic>
        <p:nvPicPr>
          <p:cNvPr id="9" name="Picture 8"/>
          <p:cNvPicPr>
            <a:picLocks noChangeAspect="1"/>
          </p:cNvPicPr>
          <p:nvPr/>
        </p:nvPicPr>
        <p:blipFill>
          <a:blip r:embed="rId3"/>
          <a:stretch>
            <a:fillRect/>
          </a:stretch>
        </p:blipFill>
        <p:spPr>
          <a:xfrm>
            <a:off x="4500880" y="924560"/>
            <a:ext cx="7523480" cy="5801360"/>
          </a:xfrm>
          <a:prstGeom prst="rect">
            <a:avLst/>
          </a:prstGeom>
          <a:ln w="38100"/>
        </p:spPr>
        <p:style>
          <a:lnRef idx="2">
            <a:schemeClr val="accent6"/>
          </a:lnRef>
          <a:fillRef idx="1">
            <a:schemeClr val="lt1"/>
          </a:fillRef>
          <a:effectRef idx="0">
            <a:schemeClr val="accent6"/>
          </a:effectRef>
          <a:fontRef idx="minor">
            <a:schemeClr val="dk1"/>
          </a:fontRef>
        </p:style>
      </p:pic>
    </p:spTree>
    <p:extLst>
      <p:ext uri="{BB962C8B-B14F-4D97-AF65-F5344CB8AC3E}">
        <p14:creationId xmlns:p14="http://schemas.microsoft.com/office/powerpoint/2010/main" val="21497437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294640" y="1445965"/>
            <a:ext cx="7193280" cy="5355312"/>
          </a:xfrm>
          <a:prstGeom prst="rect">
            <a:avLst/>
          </a:prstGeom>
        </p:spPr>
        <p:txBody>
          <a:bodyPr wrap="square">
            <a:spAutoFit/>
          </a:bodyPr>
          <a:lstStyle/>
          <a:p>
            <a:pPr fontAlgn="base"/>
            <a:r>
              <a:rPr lang="en-US" b="1" dirty="0">
                <a:solidFill>
                  <a:srgbClr val="000000"/>
                </a:solidFill>
                <a:latin typeface="unify sans semibold"/>
              </a:rPr>
              <a:t>4. Optimize your titles</a:t>
            </a:r>
          </a:p>
          <a:p>
            <a:pPr fontAlgn="base"/>
            <a:r>
              <a:rPr lang="en-US" dirty="0">
                <a:solidFill>
                  <a:srgbClr val="000000"/>
                </a:solidFill>
                <a:latin typeface="unify sans regular"/>
              </a:rPr>
              <a:t>For any page on your website, you actually have two titles. The title tag is the title that appears on the SERP and is the single most impactful place you can put your keyword. The H1 tag is the title that appears on the page when you click into it. Whether or not these are the same depends on the page</a:t>
            </a:r>
            <a:r>
              <a:rPr lang="en-US" dirty="0" smtClean="0">
                <a:solidFill>
                  <a:srgbClr val="000000"/>
                </a:solidFill>
                <a:latin typeface="unify sans regular"/>
              </a:rPr>
              <a:t>.</a:t>
            </a:r>
          </a:p>
          <a:p>
            <a:pPr fontAlgn="base"/>
            <a:endParaRPr lang="en-US" dirty="0">
              <a:solidFill>
                <a:srgbClr val="000000"/>
              </a:solidFill>
              <a:latin typeface="unify sans regular"/>
            </a:endParaRPr>
          </a:p>
          <a:p>
            <a:pPr fontAlgn="base"/>
            <a:r>
              <a:rPr lang="en-US" b="1" dirty="0">
                <a:solidFill>
                  <a:srgbClr val="009BFF"/>
                </a:solidFill>
                <a:latin typeface="unify sans bold"/>
              </a:rPr>
              <a:t>To optimize your titles, be sure to</a:t>
            </a:r>
            <a:r>
              <a:rPr lang="en-US" b="1" dirty="0" smtClean="0">
                <a:solidFill>
                  <a:srgbClr val="009BFF"/>
                </a:solidFill>
                <a:latin typeface="unify sans bold"/>
              </a:rPr>
              <a:t>:</a:t>
            </a:r>
          </a:p>
          <a:p>
            <a:pPr fontAlgn="base"/>
            <a:endParaRPr lang="en-US" dirty="0">
              <a:solidFill>
                <a:srgbClr val="000000"/>
              </a:solidFill>
              <a:latin typeface="unify sans bold"/>
            </a:endParaRPr>
          </a:p>
          <a:p>
            <a:pPr fontAlgn="base">
              <a:buFont typeface="Arial" panose="020B0604020202020204" pitchFamily="34" charset="0"/>
              <a:buChar char="•"/>
            </a:pPr>
            <a:r>
              <a:rPr lang="en-US" b="1" dirty="0">
                <a:solidFill>
                  <a:srgbClr val="000000"/>
                </a:solidFill>
                <a:latin typeface="unify sans bold"/>
              </a:rPr>
              <a:t>Include the keyword:</a:t>
            </a:r>
            <a:r>
              <a:rPr lang="en-US" dirty="0">
                <a:solidFill>
                  <a:srgbClr val="000000"/>
                </a:solidFill>
                <a:latin typeface="unify sans regular"/>
              </a:rPr>
              <a:t> If you can do it in a natural and compelling way, add some related modifiers around that term as well.</a:t>
            </a:r>
          </a:p>
          <a:p>
            <a:pPr fontAlgn="base">
              <a:buFont typeface="Arial" panose="020B0604020202020204" pitchFamily="34" charset="0"/>
              <a:buChar char="•"/>
            </a:pPr>
            <a:r>
              <a:rPr lang="en-US" b="1" dirty="0">
                <a:solidFill>
                  <a:srgbClr val="000000"/>
                </a:solidFill>
                <a:latin typeface="unify sans bold"/>
              </a:rPr>
              <a:t>Have only one H1 per page: </a:t>
            </a:r>
            <a:r>
              <a:rPr lang="en-US" dirty="0">
                <a:solidFill>
                  <a:srgbClr val="000000"/>
                </a:solidFill>
                <a:latin typeface="unify sans regular"/>
              </a:rPr>
              <a:t>This should be your main headline, and H2s should be used to label your main sections.</a:t>
            </a:r>
          </a:p>
          <a:p>
            <a:pPr fontAlgn="base">
              <a:buFont typeface="Arial" panose="020B0604020202020204" pitchFamily="34" charset="0"/>
              <a:buChar char="•"/>
            </a:pPr>
            <a:r>
              <a:rPr lang="en-US" b="1" dirty="0">
                <a:solidFill>
                  <a:srgbClr val="000000"/>
                </a:solidFill>
                <a:latin typeface="unify sans bold"/>
              </a:rPr>
              <a:t>Keep title tags to 55-60 characters:</a:t>
            </a:r>
            <a:r>
              <a:rPr lang="en-US" dirty="0">
                <a:solidFill>
                  <a:srgbClr val="000000"/>
                </a:solidFill>
                <a:latin typeface="unify sans regular"/>
              </a:rPr>
              <a:t> How much Google will show varies (it’s based on pixels, not character counts), so frontload with the keyword.</a:t>
            </a:r>
          </a:p>
          <a:p>
            <a:pPr fontAlgn="base">
              <a:buFont typeface="Arial" panose="020B0604020202020204" pitchFamily="34" charset="0"/>
              <a:buChar char="•"/>
            </a:pPr>
            <a:r>
              <a:rPr lang="en-US" b="1" dirty="0">
                <a:solidFill>
                  <a:srgbClr val="000000"/>
                </a:solidFill>
                <a:latin typeface="unify sans bold"/>
              </a:rPr>
              <a:t>Indicate value:</a:t>
            </a:r>
            <a:r>
              <a:rPr lang="en-US" dirty="0">
                <a:solidFill>
                  <a:srgbClr val="000000"/>
                </a:solidFill>
                <a:latin typeface="unify sans regular"/>
              </a:rPr>
              <a:t> What does a user get out of the page? This influences whether they click on it in the SERP or on your site, and whether they keep reading.</a:t>
            </a:r>
            <a:endParaRPr lang="en-US" b="0" i="0" dirty="0">
              <a:solidFill>
                <a:srgbClr val="000000"/>
              </a:solidFill>
              <a:effectLst/>
              <a:latin typeface="unify sans regular"/>
            </a:endParaRPr>
          </a:p>
        </p:txBody>
      </p:sp>
      <p:pic>
        <p:nvPicPr>
          <p:cNvPr id="7" name="Picture 6"/>
          <p:cNvPicPr>
            <a:picLocks noChangeAspect="1"/>
          </p:cNvPicPr>
          <p:nvPr/>
        </p:nvPicPr>
        <p:blipFill>
          <a:blip r:embed="rId3"/>
          <a:stretch>
            <a:fillRect/>
          </a:stretch>
        </p:blipFill>
        <p:spPr>
          <a:xfrm>
            <a:off x="7386320" y="679510"/>
            <a:ext cx="4805680" cy="6121767"/>
          </a:xfrm>
          <a:prstGeom prst="rect">
            <a:avLst/>
          </a:prstGeom>
        </p:spPr>
      </p:pic>
    </p:spTree>
    <p:extLst>
      <p:ext uri="{BB962C8B-B14F-4D97-AF65-F5344CB8AC3E}">
        <p14:creationId xmlns:p14="http://schemas.microsoft.com/office/powerpoint/2010/main" val="28353855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2" name="Rectangle 1"/>
          <p:cNvSpPr/>
          <p:nvPr/>
        </p:nvSpPr>
        <p:spPr>
          <a:xfrm>
            <a:off x="319522" y="1405374"/>
            <a:ext cx="6147837" cy="369332"/>
          </a:xfrm>
          <a:prstGeom prst="rect">
            <a:avLst/>
          </a:prstGeom>
          <a:solidFill>
            <a:schemeClr val="accent1">
              <a:lumMod val="50000"/>
            </a:schemeClr>
          </a:solidFill>
        </p:spPr>
        <p:txBody>
          <a:bodyPr wrap="none">
            <a:spAutoFit/>
          </a:bodyPr>
          <a:lstStyle/>
          <a:p>
            <a:r>
              <a:rPr lang="en-US" dirty="0">
                <a:solidFill>
                  <a:schemeClr val="bg1"/>
                </a:solidFill>
                <a:latin typeface="unify sans regular"/>
              </a:rPr>
              <a:t>example of a real-world meta description in search results:</a:t>
            </a:r>
            <a:endParaRPr lang="en-US" dirty="0">
              <a:solidFill>
                <a:schemeClr val="bg1"/>
              </a:solidFill>
            </a:endParaRPr>
          </a:p>
        </p:txBody>
      </p:sp>
      <p:pic>
        <p:nvPicPr>
          <p:cNvPr id="4" name="Picture 3"/>
          <p:cNvPicPr>
            <a:picLocks noChangeAspect="1"/>
          </p:cNvPicPr>
          <p:nvPr/>
        </p:nvPicPr>
        <p:blipFill>
          <a:blip r:embed="rId3"/>
          <a:stretch>
            <a:fillRect/>
          </a:stretch>
        </p:blipFill>
        <p:spPr>
          <a:xfrm>
            <a:off x="319522" y="2014624"/>
            <a:ext cx="11476238" cy="3260090"/>
          </a:xfrm>
          <a:prstGeom prst="rect">
            <a:avLst/>
          </a:prstGeom>
        </p:spPr>
      </p:pic>
      <p:sp>
        <p:nvSpPr>
          <p:cNvPr id="5" name="Rectangle 4"/>
          <p:cNvSpPr/>
          <p:nvPr/>
        </p:nvSpPr>
        <p:spPr>
          <a:xfrm>
            <a:off x="4173151" y="5682734"/>
            <a:ext cx="3768980" cy="369332"/>
          </a:xfrm>
          <a:prstGeom prst="rect">
            <a:avLst/>
          </a:prstGeom>
          <a:solidFill>
            <a:schemeClr val="accent1">
              <a:lumMod val="50000"/>
            </a:schemeClr>
          </a:solidFill>
        </p:spPr>
        <p:txBody>
          <a:bodyPr wrap="none">
            <a:spAutoFit/>
          </a:bodyPr>
          <a:lstStyle/>
          <a:p>
            <a:r>
              <a:rPr lang="en-US" i="1" dirty="0">
                <a:solidFill>
                  <a:schemeClr val="bg1"/>
                </a:solidFill>
                <a:latin typeface="unify sans regular"/>
              </a:rPr>
              <a:t>Meta descriptions = SEO “ad copy”</a:t>
            </a:r>
            <a:endParaRPr lang="en-US" dirty="0">
              <a:solidFill>
                <a:schemeClr val="bg1"/>
              </a:solidFill>
            </a:endParaRPr>
          </a:p>
        </p:txBody>
      </p:sp>
    </p:spTree>
    <p:extLst>
      <p:ext uri="{BB962C8B-B14F-4D97-AF65-F5344CB8AC3E}">
        <p14:creationId xmlns:p14="http://schemas.microsoft.com/office/powerpoint/2010/main" val="16077180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2" name="Rectangle 1"/>
          <p:cNvSpPr/>
          <p:nvPr/>
        </p:nvSpPr>
        <p:spPr>
          <a:xfrm>
            <a:off x="477520" y="2484458"/>
            <a:ext cx="5679440" cy="3000821"/>
          </a:xfrm>
          <a:prstGeom prst="rect">
            <a:avLst/>
          </a:prstGeom>
        </p:spPr>
        <p:txBody>
          <a:bodyPr wrap="square">
            <a:spAutoFit/>
          </a:bodyPr>
          <a:lstStyle/>
          <a:p>
            <a:pPr fontAlgn="base">
              <a:lnSpc>
                <a:spcPct val="150000"/>
              </a:lnSpc>
            </a:pPr>
            <a:r>
              <a:rPr lang="en-US" dirty="0" smtClean="0">
                <a:solidFill>
                  <a:srgbClr val="000000"/>
                </a:solidFill>
                <a:latin typeface="unify sans regular"/>
              </a:rPr>
              <a:t>Images </a:t>
            </a:r>
            <a:r>
              <a:rPr lang="en-US" dirty="0">
                <a:solidFill>
                  <a:srgbClr val="000000"/>
                </a:solidFill>
                <a:latin typeface="unify sans regular"/>
              </a:rPr>
              <a:t>are a key player in SEO optimization. They keep users engaged with your pages, enhance the quality of the information, and provide opportunities for you to rank and generate traffic to their host pages through image results. Plus, Google has increasingly been making the SERP more visual</a:t>
            </a:r>
            <a:r>
              <a:rPr lang="en-US" dirty="0" smtClean="0">
                <a:solidFill>
                  <a:srgbClr val="000000"/>
                </a:solidFill>
                <a:latin typeface="unify sans regular"/>
              </a:rPr>
              <a:t>.</a:t>
            </a:r>
          </a:p>
          <a:p>
            <a:pPr fontAlgn="base">
              <a:lnSpc>
                <a:spcPct val="150000"/>
              </a:lnSpc>
            </a:pPr>
            <a:endParaRPr lang="en-US" b="0" i="0" dirty="0">
              <a:solidFill>
                <a:srgbClr val="000000"/>
              </a:solidFill>
              <a:effectLst/>
              <a:latin typeface="unify sans regular"/>
            </a:endParaRPr>
          </a:p>
        </p:txBody>
      </p:sp>
      <p:sp>
        <p:nvSpPr>
          <p:cNvPr id="4" name="Rectangle 3"/>
          <p:cNvSpPr/>
          <p:nvPr/>
        </p:nvSpPr>
        <p:spPr>
          <a:xfrm>
            <a:off x="596084" y="1186670"/>
            <a:ext cx="10082076" cy="369332"/>
          </a:xfrm>
          <a:prstGeom prst="rect">
            <a:avLst/>
          </a:prstGeom>
          <a:solidFill>
            <a:schemeClr val="accent1">
              <a:lumMod val="50000"/>
            </a:schemeClr>
          </a:solidFill>
        </p:spPr>
        <p:txBody>
          <a:bodyPr wrap="square">
            <a:spAutoFit/>
          </a:bodyPr>
          <a:lstStyle/>
          <a:p>
            <a:pPr lvl="0" fontAlgn="base"/>
            <a:r>
              <a:rPr lang="en-US" b="1" dirty="0">
                <a:solidFill>
                  <a:schemeClr val="bg1"/>
                </a:solidFill>
                <a:latin typeface="unify sans semibold"/>
              </a:rPr>
              <a:t>6. Include and optimize images</a:t>
            </a:r>
          </a:p>
        </p:txBody>
      </p:sp>
      <p:pic>
        <p:nvPicPr>
          <p:cNvPr id="5" name="Picture 4"/>
          <p:cNvPicPr>
            <a:picLocks noChangeAspect="1"/>
          </p:cNvPicPr>
          <p:nvPr/>
        </p:nvPicPr>
        <p:blipFill>
          <a:blip r:embed="rId3"/>
          <a:stretch>
            <a:fillRect/>
          </a:stretch>
        </p:blipFill>
        <p:spPr>
          <a:xfrm>
            <a:off x="6560288" y="1830572"/>
            <a:ext cx="4876800" cy="4876800"/>
          </a:xfrm>
          <a:prstGeom prst="rect">
            <a:avLst/>
          </a:prstGeom>
        </p:spPr>
      </p:pic>
    </p:spTree>
    <p:extLst>
      <p:ext uri="{BB962C8B-B14F-4D97-AF65-F5344CB8AC3E}">
        <p14:creationId xmlns:p14="http://schemas.microsoft.com/office/powerpoint/2010/main" val="1736245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692604" y="1050482"/>
            <a:ext cx="10082076" cy="369332"/>
          </a:xfrm>
          <a:prstGeom prst="rect">
            <a:avLst/>
          </a:prstGeom>
          <a:solidFill>
            <a:schemeClr val="accent1">
              <a:lumMod val="50000"/>
            </a:schemeClr>
          </a:solidFill>
        </p:spPr>
        <p:txBody>
          <a:bodyPr wrap="square">
            <a:spAutoFit/>
          </a:bodyPr>
          <a:lstStyle/>
          <a:p>
            <a:pPr lvl="0" fontAlgn="base"/>
            <a:r>
              <a:rPr lang="en-US" b="1" dirty="0">
                <a:solidFill>
                  <a:schemeClr val="bg1"/>
                </a:solidFill>
                <a:latin typeface="unify sans semibold"/>
              </a:rPr>
              <a:t>6. Include and optimize images</a:t>
            </a:r>
          </a:p>
        </p:txBody>
      </p:sp>
      <p:sp>
        <p:nvSpPr>
          <p:cNvPr id="5" name="Rectangle 4"/>
          <p:cNvSpPr/>
          <p:nvPr/>
        </p:nvSpPr>
        <p:spPr>
          <a:xfrm>
            <a:off x="515076" y="1659732"/>
            <a:ext cx="5768766" cy="5078313"/>
          </a:xfrm>
          <a:prstGeom prst="rect">
            <a:avLst/>
          </a:prstGeom>
        </p:spPr>
        <p:txBody>
          <a:bodyPr wrap="square">
            <a:spAutoFit/>
          </a:bodyPr>
          <a:lstStyle/>
          <a:p>
            <a:pPr lvl="0" fontAlgn="base"/>
            <a:r>
              <a:rPr lang="en-US" b="1" dirty="0">
                <a:solidFill>
                  <a:srgbClr val="009BFF"/>
                </a:solidFill>
                <a:latin typeface="unify sans bold"/>
              </a:rPr>
              <a:t>Here’s how to do SEO optimization for images</a:t>
            </a:r>
            <a:r>
              <a:rPr lang="en-US" b="1" dirty="0" smtClean="0">
                <a:solidFill>
                  <a:srgbClr val="009BFF"/>
                </a:solidFill>
                <a:latin typeface="unify sans bold"/>
              </a:rPr>
              <a:t>:</a:t>
            </a:r>
          </a:p>
          <a:p>
            <a:pPr lvl="0" fontAlgn="base"/>
            <a:endParaRPr lang="en-US" dirty="0">
              <a:solidFill>
                <a:srgbClr val="000000"/>
              </a:solidFill>
              <a:latin typeface="unify sans bold"/>
            </a:endParaRPr>
          </a:p>
          <a:p>
            <a:pPr lvl="0" fontAlgn="base">
              <a:buFont typeface="Arial" panose="020B0604020202020204" pitchFamily="34" charset="0"/>
              <a:buChar char="•"/>
            </a:pPr>
            <a:r>
              <a:rPr lang="en-US" b="1" dirty="0">
                <a:solidFill>
                  <a:srgbClr val="000000"/>
                </a:solidFill>
                <a:latin typeface="unify sans bold"/>
              </a:rPr>
              <a:t>File name:</a:t>
            </a:r>
            <a:r>
              <a:rPr lang="en-US" dirty="0">
                <a:solidFill>
                  <a:srgbClr val="000000"/>
                </a:solidFill>
                <a:latin typeface="unify sans regular"/>
              </a:rPr>
              <a:t> Save the file name with the keyword, with dashes instead of spaces</a:t>
            </a:r>
            <a:r>
              <a:rPr lang="en-US" dirty="0" smtClean="0">
                <a:solidFill>
                  <a:srgbClr val="000000"/>
                </a:solidFill>
                <a:latin typeface="unify sans regular"/>
              </a:rPr>
              <a:t>.</a:t>
            </a:r>
          </a:p>
          <a:p>
            <a:pPr lvl="0" fontAlgn="base">
              <a:buFont typeface="Arial" panose="020B0604020202020204" pitchFamily="34" charset="0"/>
              <a:buChar char="•"/>
            </a:pPr>
            <a:endParaRPr lang="en-US" dirty="0">
              <a:solidFill>
                <a:srgbClr val="000000"/>
              </a:solidFill>
              <a:latin typeface="unify sans regular"/>
            </a:endParaRPr>
          </a:p>
          <a:p>
            <a:pPr lvl="0" algn="just" fontAlgn="base">
              <a:buFont typeface="Arial" panose="020B0604020202020204" pitchFamily="34" charset="0"/>
              <a:buChar char="•"/>
            </a:pPr>
            <a:r>
              <a:rPr lang="en-US" b="1" dirty="0">
                <a:solidFill>
                  <a:srgbClr val="000000"/>
                </a:solidFill>
                <a:latin typeface="unify sans bold"/>
              </a:rPr>
              <a:t>Add alt text</a:t>
            </a:r>
            <a:r>
              <a:rPr lang="en-US" dirty="0">
                <a:solidFill>
                  <a:srgbClr val="000000"/>
                </a:solidFill>
                <a:latin typeface="unify sans regular"/>
              </a:rPr>
              <a:t>: Alt text stands for the text alternative of an image, and it’s how Google “sees” an image on a page and detects its relevance to the keyword. It also makes your site accessible for screen readers, and if images break, the alt text will still appear. Don’t keyword stuff here. Imagine you’re describing the image to someone who can’t see it—that’s what it’s there for</a:t>
            </a:r>
            <a:r>
              <a:rPr lang="en-US" dirty="0" smtClean="0">
                <a:solidFill>
                  <a:srgbClr val="000000"/>
                </a:solidFill>
                <a:latin typeface="unify sans regular"/>
              </a:rPr>
              <a:t>!</a:t>
            </a:r>
          </a:p>
          <a:p>
            <a:pPr lvl="0" fontAlgn="base">
              <a:buFont typeface="Arial" panose="020B0604020202020204" pitchFamily="34" charset="0"/>
              <a:buChar char="•"/>
            </a:pPr>
            <a:endParaRPr lang="en-US" dirty="0">
              <a:solidFill>
                <a:srgbClr val="000000"/>
              </a:solidFill>
              <a:latin typeface="unify sans regular"/>
            </a:endParaRPr>
          </a:p>
          <a:p>
            <a:pPr lvl="0" fontAlgn="base">
              <a:buFont typeface="Arial" panose="020B0604020202020204" pitchFamily="34" charset="0"/>
              <a:buChar char="•"/>
            </a:pPr>
            <a:r>
              <a:rPr lang="en-US" b="1" dirty="0">
                <a:solidFill>
                  <a:srgbClr val="000000"/>
                </a:solidFill>
                <a:latin typeface="unify sans bold"/>
              </a:rPr>
              <a:t>Compress:</a:t>
            </a:r>
            <a:r>
              <a:rPr lang="en-US" dirty="0">
                <a:solidFill>
                  <a:srgbClr val="000000"/>
                </a:solidFill>
                <a:latin typeface="unify sans regular"/>
              </a:rPr>
              <a:t> Large images can slow down the speed of your site. Compress them to reduce file size and properly size them. You shouldn’t need images much wider than 1000px, but every site is different.</a:t>
            </a:r>
          </a:p>
        </p:txBody>
      </p:sp>
      <p:pic>
        <p:nvPicPr>
          <p:cNvPr id="6" name="Picture 5"/>
          <p:cNvPicPr>
            <a:picLocks noChangeAspect="1"/>
          </p:cNvPicPr>
          <p:nvPr/>
        </p:nvPicPr>
        <p:blipFill>
          <a:blip r:embed="rId3"/>
          <a:stretch>
            <a:fillRect/>
          </a:stretch>
        </p:blipFill>
        <p:spPr>
          <a:xfrm>
            <a:off x="6934259" y="1650466"/>
            <a:ext cx="4965641" cy="4876800"/>
          </a:xfrm>
          <a:prstGeom prst="rect">
            <a:avLst/>
          </a:prstGeom>
        </p:spPr>
      </p:pic>
    </p:spTree>
    <p:extLst>
      <p:ext uri="{BB962C8B-B14F-4D97-AF65-F5344CB8AC3E}">
        <p14:creationId xmlns:p14="http://schemas.microsoft.com/office/powerpoint/2010/main" val="5410576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3"/>
            <a:ext cx="10082076" cy="369332"/>
          </a:xfrm>
          <a:prstGeom prst="rect">
            <a:avLst/>
          </a:prstGeom>
          <a:solidFill>
            <a:schemeClr val="accent1">
              <a:lumMod val="50000"/>
            </a:schemeClr>
          </a:solidFill>
        </p:spPr>
        <p:txBody>
          <a:bodyPr wrap="square">
            <a:spAutoFit/>
          </a:bodyPr>
          <a:lstStyle/>
          <a:p>
            <a:pPr lvl="0" fontAlgn="base"/>
            <a:r>
              <a:rPr lang="en-US" b="1" dirty="0">
                <a:solidFill>
                  <a:schemeClr val="bg1"/>
                </a:solidFill>
                <a:latin typeface="unify sans semibold"/>
              </a:rPr>
              <a:t>7. Internal and external links</a:t>
            </a:r>
          </a:p>
        </p:txBody>
      </p:sp>
      <p:sp>
        <p:nvSpPr>
          <p:cNvPr id="2" name="Rectangle 1"/>
          <p:cNvSpPr/>
          <p:nvPr/>
        </p:nvSpPr>
        <p:spPr>
          <a:xfrm>
            <a:off x="540204" y="2114294"/>
            <a:ext cx="6647405" cy="4247317"/>
          </a:xfrm>
          <a:prstGeom prst="rect">
            <a:avLst/>
          </a:prstGeom>
        </p:spPr>
        <p:txBody>
          <a:bodyPr wrap="square">
            <a:spAutoFit/>
          </a:bodyPr>
          <a:lstStyle/>
          <a:p>
            <a:pPr fontAlgn="base"/>
            <a:r>
              <a:rPr lang="en-US" b="1" dirty="0" smtClean="0">
                <a:solidFill>
                  <a:srgbClr val="000000"/>
                </a:solidFill>
                <a:latin typeface="unify sans regular"/>
              </a:rPr>
              <a:t>When </a:t>
            </a:r>
            <a:r>
              <a:rPr lang="en-US" b="1" dirty="0">
                <a:solidFill>
                  <a:srgbClr val="000000"/>
                </a:solidFill>
                <a:latin typeface="unify sans regular"/>
              </a:rPr>
              <a:t>doing SEO for blog posts, you’ll want to add both internal and external links</a:t>
            </a:r>
            <a:r>
              <a:rPr lang="en-US" b="1" dirty="0" smtClean="0">
                <a:solidFill>
                  <a:srgbClr val="000000"/>
                </a:solidFill>
                <a:latin typeface="unify sans regular"/>
              </a:rPr>
              <a:t>.</a:t>
            </a:r>
          </a:p>
          <a:p>
            <a:pPr fontAlgn="base"/>
            <a:endParaRPr lang="en-US" dirty="0">
              <a:solidFill>
                <a:srgbClr val="000000"/>
              </a:solidFill>
              <a:latin typeface="unify sans regular"/>
            </a:endParaRPr>
          </a:p>
          <a:p>
            <a:pPr algn="just" fontAlgn="base">
              <a:buFont typeface="Arial" panose="020B0604020202020204" pitchFamily="34" charset="0"/>
              <a:buChar char="•"/>
            </a:pPr>
            <a:r>
              <a:rPr lang="en-US" b="1" dirty="0">
                <a:solidFill>
                  <a:srgbClr val="000000"/>
                </a:solidFill>
                <a:latin typeface="unify sans bold"/>
              </a:rPr>
              <a:t>External links:</a:t>
            </a:r>
            <a:r>
              <a:rPr lang="en-US" dirty="0">
                <a:solidFill>
                  <a:srgbClr val="000000"/>
                </a:solidFill>
                <a:latin typeface="unify sans regular"/>
              </a:rPr>
              <a:t> Find 1-3 pages relevant to the topic you’re targeting, on other sites that have </a:t>
            </a:r>
            <a:r>
              <a:rPr lang="en-US" dirty="0">
                <a:solidFill>
                  <a:srgbClr val="0047FF"/>
                </a:solidFill>
                <a:latin typeface="unify sans regular"/>
              </a:rPr>
              <a:t>high domain authority</a:t>
            </a:r>
            <a:r>
              <a:rPr lang="en-US" dirty="0">
                <a:solidFill>
                  <a:srgbClr val="000000"/>
                </a:solidFill>
                <a:latin typeface="unify sans regular"/>
              </a:rPr>
              <a:t>, and link to them in your post. This helps to build trust with Google</a:t>
            </a:r>
            <a:r>
              <a:rPr lang="en-US" dirty="0" smtClean="0">
                <a:solidFill>
                  <a:srgbClr val="000000"/>
                </a:solidFill>
                <a:latin typeface="unify sans regular"/>
              </a:rPr>
              <a:t>.</a:t>
            </a:r>
          </a:p>
          <a:p>
            <a:pPr algn="just" fontAlgn="base">
              <a:buFont typeface="Arial" panose="020B0604020202020204" pitchFamily="34" charset="0"/>
              <a:buChar char="•"/>
            </a:pPr>
            <a:endParaRPr lang="en-US" dirty="0">
              <a:solidFill>
                <a:srgbClr val="000000"/>
              </a:solidFill>
              <a:latin typeface="unify sans regular"/>
            </a:endParaRPr>
          </a:p>
          <a:p>
            <a:pPr algn="just" fontAlgn="base">
              <a:buFont typeface="Arial" panose="020B0604020202020204" pitchFamily="34" charset="0"/>
              <a:buChar char="•"/>
            </a:pPr>
            <a:r>
              <a:rPr lang="en-US" b="1" dirty="0">
                <a:solidFill>
                  <a:srgbClr val="000000"/>
                </a:solidFill>
                <a:latin typeface="unify sans bold"/>
              </a:rPr>
              <a:t>Internal links:</a:t>
            </a:r>
            <a:r>
              <a:rPr lang="en-US" dirty="0">
                <a:solidFill>
                  <a:srgbClr val="000000"/>
                </a:solidFill>
                <a:latin typeface="unify sans regular"/>
              </a:rPr>
              <a:t> Link to other blog posts on your site  in the content of the post you’re writing—just like I did in that last bullet, using “high domain authority” as my anchor text. This gives Google multiple pathways to any given post, making your site easier to crawl as a whole. How many to include here depends on the length of the post and the amount of other content you have available to link to. Keep the links relevant to the page and to the anchor text you use.</a:t>
            </a:r>
            <a:endParaRPr lang="en-US" b="0" i="0" dirty="0">
              <a:solidFill>
                <a:srgbClr val="000000"/>
              </a:solidFill>
              <a:effectLst/>
              <a:latin typeface="unify sans regular"/>
            </a:endParaRPr>
          </a:p>
        </p:txBody>
      </p:sp>
      <p:pic>
        <p:nvPicPr>
          <p:cNvPr id="6" name="Picture 5"/>
          <p:cNvPicPr>
            <a:picLocks noChangeAspect="1"/>
          </p:cNvPicPr>
          <p:nvPr/>
        </p:nvPicPr>
        <p:blipFill>
          <a:blip r:embed="rId3"/>
          <a:stretch>
            <a:fillRect/>
          </a:stretch>
        </p:blipFill>
        <p:spPr>
          <a:xfrm>
            <a:off x="7617932" y="850605"/>
            <a:ext cx="4574068" cy="6007395"/>
          </a:xfrm>
          <a:prstGeom prst="rect">
            <a:avLst/>
          </a:prstGeom>
        </p:spPr>
      </p:pic>
    </p:spTree>
    <p:extLst>
      <p:ext uri="{BB962C8B-B14F-4D97-AF65-F5344CB8AC3E}">
        <p14:creationId xmlns:p14="http://schemas.microsoft.com/office/powerpoint/2010/main" val="3936246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3"/>
            <a:ext cx="10082076" cy="369332"/>
          </a:xfrm>
          <a:prstGeom prst="rect">
            <a:avLst/>
          </a:prstGeom>
          <a:solidFill>
            <a:schemeClr val="accent1">
              <a:lumMod val="50000"/>
            </a:schemeClr>
          </a:solidFill>
        </p:spPr>
        <p:txBody>
          <a:bodyPr wrap="square">
            <a:spAutoFit/>
          </a:bodyPr>
          <a:lstStyle/>
          <a:p>
            <a:pPr lvl="0" fontAlgn="base"/>
            <a:r>
              <a:rPr lang="en-US" b="1" dirty="0">
                <a:solidFill>
                  <a:schemeClr val="bg1"/>
                </a:solidFill>
                <a:latin typeface="unify sans bold"/>
              </a:rPr>
              <a:t>How to do SEO: Off-page optimization</a:t>
            </a:r>
          </a:p>
        </p:txBody>
      </p:sp>
      <p:sp>
        <p:nvSpPr>
          <p:cNvPr id="2" name="Rectangle 1"/>
          <p:cNvSpPr/>
          <p:nvPr/>
        </p:nvSpPr>
        <p:spPr>
          <a:xfrm>
            <a:off x="731520" y="2094637"/>
            <a:ext cx="5730240" cy="1477328"/>
          </a:xfrm>
          <a:prstGeom prst="rect">
            <a:avLst/>
          </a:prstGeom>
        </p:spPr>
        <p:txBody>
          <a:bodyPr wrap="square">
            <a:spAutoFit/>
          </a:bodyPr>
          <a:lstStyle/>
          <a:p>
            <a:pPr fontAlgn="base"/>
            <a:r>
              <a:rPr lang="en-US" dirty="0" smtClean="0">
                <a:solidFill>
                  <a:srgbClr val="000000"/>
                </a:solidFill>
                <a:latin typeface="unify sans regular"/>
              </a:rPr>
              <a:t>All </a:t>
            </a:r>
            <a:r>
              <a:rPr lang="en-US" dirty="0">
                <a:solidFill>
                  <a:srgbClr val="000000"/>
                </a:solidFill>
                <a:latin typeface="unify sans regular"/>
              </a:rPr>
              <a:t>of the steps above are on-page SEO strategies. </a:t>
            </a:r>
            <a:r>
              <a:rPr lang="en-US" dirty="0">
                <a:solidFill>
                  <a:srgbClr val="0047FF"/>
                </a:solidFill>
                <a:latin typeface="unify sans regular"/>
              </a:rPr>
              <a:t>Off-page SEO</a:t>
            </a:r>
            <a:r>
              <a:rPr lang="en-US" dirty="0">
                <a:solidFill>
                  <a:srgbClr val="000000"/>
                </a:solidFill>
                <a:latin typeface="unify sans regular"/>
              </a:rPr>
              <a:t>, on the other hand, is what you do on other pages of your website, other websites, and even other platforms to help your page to rank. Here are some off-page SEO tactics</a:t>
            </a:r>
            <a:endParaRPr lang="en-US" b="0" i="0" dirty="0">
              <a:solidFill>
                <a:srgbClr val="000000"/>
              </a:solidFill>
              <a:effectLst/>
              <a:latin typeface="unify sans regular"/>
            </a:endParaRPr>
          </a:p>
        </p:txBody>
      </p:sp>
      <p:sp>
        <p:nvSpPr>
          <p:cNvPr id="5" name="Rectangle 4"/>
          <p:cNvSpPr/>
          <p:nvPr/>
        </p:nvSpPr>
        <p:spPr>
          <a:xfrm>
            <a:off x="731520" y="3842157"/>
            <a:ext cx="5730240" cy="2308324"/>
          </a:xfrm>
          <a:prstGeom prst="rect">
            <a:avLst/>
          </a:prstGeom>
        </p:spPr>
        <p:txBody>
          <a:bodyPr wrap="square">
            <a:spAutoFit/>
          </a:bodyPr>
          <a:lstStyle/>
          <a:p>
            <a:pPr fontAlgn="base"/>
            <a:r>
              <a:rPr lang="en-US" b="1" dirty="0" smtClean="0">
                <a:solidFill>
                  <a:srgbClr val="000000"/>
                </a:solidFill>
                <a:latin typeface="unify sans semibold"/>
              </a:rPr>
              <a:t>8. Earn and reach out for backlinks</a:t>
            </a:r>
          </a:p>
          <a:p>
            <a:pPr fontAlgn="base"/>
            <a:endParaRPr lang="en-US" b="1" dirty="0" smtClean="0">
              <a:solidFill>
                <a:srgbClr val="000000"/>
              </a:solidFill>
              <a:latin typeface="unify sans semibold"/>
            </a:endParaRPr>
          </a:p>
          <a:p>
            <a:pPr algn="just" fontAlgn="base"/>
            <a:r>
              <a:rPr lang="en-US" dirty="0" smtClean="0">
                <a:solidFill>
                  <a:srgbClr val="000000"/>
                </a:solidFill>
                <a:latin typeface="unify sans regular"/>
              </a:rPr>
              <a:t>Backlinks, or links to your site from other websites, are the third most important Google ranking factor. Backlinks from higher credibility sites are, of course, more valuable than those from lower credibility sites. The more high-quality backlinks you have, the higher you’ll rank. </a:t>
            </a:r>
            <a:endParaRPr lang="en-US" b="0" i="0" dirty="0">
              <a:solidFill>
                <a:srgbClr val="000000"/>
              </a:solidFill>
              <a:effectLst/>
              <a:latin typeface="unify sans regular"/>
            </a:endParaRPr>
          </a:p>
        </p:txBody>
      </p:sp>
      <p:pic>
        <p:nvPicPr>
          <p:cNvPr id="6" name="Picture 5"/>
          <p:cNvPicPr>
            <a:picLocks noChangeAspect="1"/>
          </p:cNvPicPr>
          <p:nvPr/>
        </p:nvPicPr>
        <p:blipFill>
          <a:blip r:embed="rId3"/>
          <a:stretch>
            <a:fillRect/>
          </a:stretch>
        </p:blipFill>
        <p:spPr>
          <a:xfrm>
            <a:off x="6756400" y="1851989"/>
            <a:ext cx="5364480" cy="4763363"/>
          </a:xfrm>
          <a:prstGeom prst="rect">
            <a:avLst/>
          </a:prstGeom>
        </p:spPr>
      </p:pic>
    </p:spTree>
    <p:extLst>
      <p:ext uri="{BB962C8B-B14F-4D97-AF65-F5344CB8AC3E}">
        <p14:creationId xmlns:p14="http://schemas.microsoft.com/office/powerpoint/2010/main" val="1232683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3"/>
            <a:ext cx="11359696" cy="367297"/>
          </a:xfrm>
          <a:prstGeom prst="rect">
            <a:avLst/>
          </a:prstGeom>
          <a:solidFill>
            <a:schemeClr val="accent1">
              <a:lumMod val="50000"/>
            </a:schemeClr>
          </a:solidFill>
        </p:spPr>
        <p:txBody>
          <a:bodyPr wrap="square">
            <a:spAutoFit/>
          </a:bodyPr>
          <a:lstStyle/>
          <a:p>
            <a:pPr lvl="0" fontAlgn="base"/>
            <a:r>
              <a:rPr lang="en-US" b="1" dirty="0">
                <a:solidFill>
                  <a:schemeClr val="bg1"/>
                </a:solidFill>
                <a:latin typeface="unify sans regular"/>
              </a:rPr>
              <a:t>how do you get more backlinks?</a:t>
            </a:r>
            <a:endParaRPr lang="en-US" b="1" dirty="0">
              <a:solidFill>
                <a:schemeClr val="bg1"/>
              </a:solidFill>
              <a:latin typeface="unify sans semibold"/>
            </a:endParaRPr>
          </a:p>
        </p:txBody>
      </p:sp>
      <p:sp>
        <p:nvSpPr>
          <p:cNvPr id="5" name="Rectangle 4"/>
          <p:cNvSpPr/>
          <p:nvPr/>
        </p:nvSpPr>
        <p:spPr>
          <a:xfrm>
            <a:off x="540204" y="2610793"/>
            <a:ext cx="6270624" cy="3323987"/>
          </a:xfrm>
          <a:prstGeom prst="rect">
            <a:avLst/>
          </a:prstGeom>
        </p:spPr>
        <p:txBody>
          <a:bodyPr wrap="square">
            <a:spAutoFit/>
          </a:bodyPr>
          <a:lstStyle/>
          <a:p>
            <a:pPr fontAlgn="base">
              <a:lnSpc>
                <a:spcPct val="150000"/>
              </a:lnSpc>
            </a:pPr>
            <a:r>
              <a:rPr lang="en-US" sz="2000" b="1" dirty="0" smtClean="0">
                <a:solidFill>
                  <a:srgbClr val="000000"/>
                </a:solidFill>
                <a:latin typeface="unify sans regular"/>
              </a:rPr>
              <a:t>So There </a:t>
            </a:r>
            <a:r>
              <a:rPr lang="en-US" sz="2000" b="1" dirty="0">
                <a:solidFill>
                  <a:srgbClr val="000000"/>
                </a:solidFill>
                <a:latin typeface="unify sans regular"/>
              </a:rPr>
              <a:t>are several strategies, but a few include:</a:t>
            </a:r>
          </a:p>
          <a:p>
            <a:pPr fontAlgn="base">
              <a:lnSpc>
                <a:spcPct val="150000"/>
              </a:lnSpc>
              <a:buFont typeface="Arial" panose="020B0604020202020204" pitchFamily="34" charset="0"/>
              <a:buChar char="•"/>
            </a:pPr>
            <a:r>
              <a:rPr lang="en-US" sz="2000" b="1" dirty="0">
                <a:solidFill>
                  <a:srgbClr val="000000"/>
                </a:solidFill>
                <a:latin typeface="unify sans regular"/>
              </a:rPr>
              <a:t>Producing original</a:t>
            </a:r>
            <a:r>
              <a:rPr lang="en-US" sz="2000" dirty="0">
                <a:solidFill>
                  <a:srgbClr val="000000"/>
                </a:solidFill>
                <a:latin typeface="unify sans regular"/>
              </a:rPr>
              <a:t>, authentic content worthy of getting backlinks.</a:t>
            </a:r>
          </a:p>
          <a:p>
            <a:pPr fontAlgn="base">
              <a:lnSpc>
                <a:spcPct val="150000"/>
              </a:lnSpc>
              <a:buFont typeface="Arial" panose="020B0604020202020204" pitchFamily="34" charset="0"/>
              <a:buChar char="•"/>
            </a:pPr>
            <a:r>
              <a:rPr lang="en-US" sz="2000" b="1" dirty="0">
                <a:solidFill>
                  <a:srgbClr val="000000"/>
                </a:solidFill>
                <a:latin typeface="unify sans regular"/>
              </a:rPr>
              <a:t>Proactively</a:t>
            </a:r>
            <a:r>
              <a:rPr lang="en-US" sz="2000" dirty="0">
                <a:solidFill>
                  <a:srgbClr val="000000"/>
                </a:solidFill>
                <a:latin typeface="unify sans regular"/>
              </a:rPr>
              <a:t> reaching out to sites for which a link to your content would be a useful addition.</a:t>
            </a:r>
          </a:p>
          <a:p>
            <a:pPr fontAlgn="base">
              <a:lnSpc>
                <a:spcPct val="150000"/>
              </a:lnSpc>
              <a:buFont typeface="Arial" panose="020B0604020202020204" pitchFamily="34" charset="0"/>
              <a:buChar char="•"/>
            </a:pPr>
            <a:r>
              <a:rPr lang="en-US" sz="2000" b="1" dirty="0">
                <a:solidFill>
                  <a:srgbClr val="000000"/>
                </a:solidFill>
                <a:latin typeface="unify sans regular"/>
              </a:rPr>
              <a:t>Guest posting</a:t>
            </a:r>
          </a:p>
          <a:p>
            <a:pPr fontAlgn="base">
              <a:lnSpc>
                <a:spcPct val="150000"/>
              </a:lnSpc>
              <a:buFont typeface="Arial" panose="020B0604020202020204" pitchFamily="34" charset="0"/>
              <a:buChar char="•"/>
            </a:pPr>
            <a:r>
              <a:rPr lang="en-US" sz="2000" b="1" dirty="0">
                <a:solidFill>
                  <a:srgbClr val="000000"/>
                </a:solidFill>
                <a:latin typeface="unify sans regular"/>
              </a:rPr>
              <a:t>PR coverage</a:t>
            </a:r>
            <a:endParaRPr lang="en-US" sz="2000" b="1" i="0" dirty="0">
              <a:solidFill>
                <a:srgbClr val="000000"/>
              </a:solidFill>
              <a:effectLst/>
              <a:latin typeface="unify sans regular"/>
            </a:endParaRPr>
          </a:p>
        </p:txBody>
      </p:sp>
      <p:pic>
        <p:nvPicPr>
          <p:cNvPr id="6" name="Picture 5"/>
          <p:cNvPicPr>
            <a:picLocks noChangeAspect="1"/>
          </p:cNvPicPr>
          <p:nvPr/>
        </p:nvPicPr>
        <p:blipFill>
          <a:blip r:embed="rId3"/>
          <a:stretch>
            <a:fillRect/>
          </a:stretch>
        </p:blipFill>
        <p:spPr>
          <a:xfrm>
            <a:off x="7119051" y="2610793"/>
            <a:ext cx="4886325" cy="3124200"/>
          </a:xfrm>
          <a:prstGeom prst="rect">
            <a:avLst/>
          </a:prstGeom>
        </p:spPr>
      </p:pic>
    </p:spTree>
    <p:extLst>
      <p:ext uri="{BB962C8B-B14F-4D97-AF65-F5344CB8AC3E}">
        <p14:creationId xmlns:p14="http://schemas.microsoft.com/office/powerpoint/2010/main" val="19074717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2"/>
            <a:ext cx="11214916" cy="369332"/>
          </a:xfrm>
          <a:prstGeom prst="rect">
            <a:avLst/>
          </a:prstGeom>
          <a:solidFill>
            <a:schemeClr val="accent1">
              <a:lumMod val="50000"/>
            </a:schemeClr>
          </a:solidFill>
        </p:spPr>
        <p:txBody>
          <a:bodyPr wrap="square">
            <a:spAutoFit/>
          </a:bodyPr>
          <a:lstStyle/>
          <a:p>
            <a:pPr lvl="0" fontAlgn="base"/>
            <a:r>
              <a:rPr lang="en-US" dirty="0">
                <a:solidFill>
                  <a:schemeClr val="bg1"/>
                </a:solidFill>
                <a:latin typeface="unify sans semibold"/>
              </a:rPr>
              <a:t>9. Share your content on social media</a:t>
            </a:r>
          </a:p>
        </p:txBody>
      </p:sp>
      <p:sp>
        <p:nvSpPr>
          <p:cNvPr id="2" name="Rectangle 1"/>
          <p:cNvSpPr/>
          <p:nvPr/>
        </p:nvSpPr>
        <p:spPr>
          <a:xfrm>
            <a:off x="540204" y="2328346"/>
            <a:ext cx="6096000" cy="2862322"/>
          </a:xfrm>
          <a:prstGeom prst="rect">
            <a:avLst/>
          </a:prstGeom>
        </p:spPr>
        <p:txBody>
          <a:bodyPr>
            <a:spAutoFit/>
          </a:bodyPr>
          <a:lstStyle/>
          <a:p>
            <a:pPr algn="just" fontAlgn="base"/>
            <a:r>
              <a:rPr lang="en-US" sz="2000" dirty="0" smtClean="0">
                <a:solidFill>
                  <a:srgbClr val="000000"/>
                </a:solidFill>
                <a:latin typeface="unify sans regular"/>
              </a:rPr>
              <a:t>In </a:t>
            </a:r>
            <a:r>
              <a:rPr lang="en-US" sz="2000" dirty="0">
                <a:solidFill>
                  <a:srgbClr val="000000"/>
                </a:solidFill>
                <a:latin typeface="unify sans regular"/>
              </a:rPr>
              <a:t>addition to linking to your homepage in social media profiles, you should also be regularly sharing your blog posts with your feed. This earns you referral traffic, and the more eyes on a post, the higher the chances of generating backlinks. Social media itself isn’t a direct google ranking factor, but your activity on the platforms and users’ engagement with your content there send social signals to Google that influence your ranking.</a:t>
            </a:r>
            <a:endParaRPr lang="en-US" sz="2000" b="0" i="0" dirty="0">
              <a:solidFill>
                <a:srgbClr val="000000"/>
              </a:solidFill>
              <a:effectLst/>
              <a:latin typeface="unify sans regular"/>
            </a:endParaRPr>
          </a:p>
        </p:txBody>
      </p:sp>
      <p:pic>
        <p:nvPicPr>
          <p:cNvPr id="6" name="Picture 5"/>
          <p:cNvPicPr>
            <a:picLocks noChangeAspect="1"/>
          </p:cNvPicPr>
          <p:nvPr/>
        </p:nvPicPr>
        <p:blipFill>
          <a:blip r:embed="rId3"/>
          <a:stretch>
            <a:fillRect/>
          </a:stretch>
        </p:blipFill>
        <p:spPr>
          <a:xfrm>
            <a:off x="5826642" y="1933265"/>
            <a:ext cx="6365358" cy="4712084"/>
          </a:xfrm>
          <a:prstGeom prst="rect">
            <a:avLst/>
          </a:prstGeom>
        </p:spPr>
      </p:pic>
    </p:spTree>
    <p:extLst>
      <p:ext uri="{BB962C8B-B14F-4D97-AF65-F5344CB8AC3E}">
        <p14:creationId xmlns:p14="http://schemas.microsoft.com/office/powerpoint/2010/main" val="6204353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2"/>
            <a:ext cx="11359696" cy="369332"/>
          </a:xfrm>
          <a:prstGeom prst="rect">
            <a:avLst/>
          </a:prstGeom>
          <a:solidFill>
            <a:schemeClr val="accent1">
              <a:lumMod val="50000"/>
            </a:schemeClr>
          </a:solidFill>
        </p:spPr>
        <p:txBody>
          <a:bodyPr wrap="square">
            <a:spAutoFit/>
          </a:bodyPr>
          <a:lstStyle/>
          <a:p>
            <a:pPr lvl="0" fontAlgn="base"/>
            <a:r>
              <a:rPr lang="en-US" dirty="0">
                <a:solidFill>
                  <a:schemeClr val="bg1"/>
                </a:solidFill>
                <a:latin typeface="unify sans semibold"/>
              </a:rPr>
              <a:t>10. Build your brand reputation</a:t>
            </a:r>
          </a:p>
        </p:txBody>
      </p:sp>
      <p:sp>
        <p:nvSpPr>
          <p:cNvPr id="2" name="Rectangle 1"/>
          <p:cNvSpPr/>
          <p:nvPr/>
        </p:nvSpPr>
        <p:spPr>
          <a:xfrm>
            <a:off x="540204" y="2328346"/>
            <a:ext cx="6096000" cy="4093428"/>
          </a:xfrm>
          <a:prstGeom prst="rect">
            <a:avLst/>
          </a:prstGeom>
        </p:spPr>
        <p:txBody>
          <a:bodyPr>
            <a:spAutoFit/>
          </a:bodyPr>
          <a:lstStyle/>
          <a:p>
            <a:pPr algn="just" fontAlgn="base"/>
            <a:r>
              <a:rPr lang="en-US" sz="2000" dirty="0" smtClean="0">
                <a:solidFill>
                  <a:srgbClr val="000000"/>
                </a:solidFill>
                <a:latin typeface="unify sans regular"/>
              </a:rPr>
              <a:t>When </a:t>
            </a:r>
            <a:r>
              <a:rPr lang="en-US" sz="2000" dirty="0">
                <a:solidFill>
                  <a:srgbClr val="000000"/>
                </a:solidFill>
                <a:latin typeface="unify sans regular"/>
              </a:rPr>
              <a:t>determining how high to rank a particular page on your site, Google doesn’t just look at that one page. It takes into account your brand as a whole, which it does so by looking at other information about it across the web—including reviews, ratings, listings, awards, and even unlinked brand mentions. As such, building your brand reputation by optimizing your listings, gaining positive press, and </a:t>
            </a:r>
            <a:r>
              <a:rPr lang="en-US" sz="2000" dirty="0">
                <a:solidFill>
                  <a:srgbClr val="0047FF"/>
                </a:solidFill>
                <a:latin typeface="unify sans regular"/>
              </a:rPr>
              <a:t>asking for reviews</a:t>
            </a:r>
            <a:r>
              <a:rPr lang="en-US" sz="2000" dirty="0">
                <a:solidFill>
                  <a:srgbClr val="000000"/>
                </a:solidFill>
                <a:latin typeface="unify sans regular"/>
              </a:rPr>
              <a:t> is essential for SEO. Much of this falls under the realm of </a:t>
            </a:r>
            <a:r>
              <a:rPr lang="en-US" sz="2000" dirty="0">
                <a:solidFill>
                  <a:srgbClr val="0047FF"/>
                </a:solidFill>
                <a:latin typeface="unify sans regular"/>
              </a:rPr>
              <a:t>local SEO</a:t>
            </a:r>
            <a:r>
              <a:rPr lang="en-US" sz="2000" dirty="0">
                <a:solidFill>
                  <a:srgbClr val="000000"/>
                </a:solidFill>
                <a:latin typeface="unify sans regular"/>
              </a:rPr>
              <a:t> but there are plenty of </a:t>
            </a:r>
            <a:r>
              <a:rPr lang="en-US" sz="2000" dirty="0" smtClean="0">
                <a:solidFill>
                  <a:srgbClr val="000000"/>
                </a:solidFill>
                <a:latin typeface="unify sans regular"/>
              </a:rPr>
              <a:t>brand-building </a:t>
            </a:r>
            <a:r>
              <a:rPr lang="en-US" sz="2000" dirty="0">
                <a:solidFill>
                  <a:srgbClr val="000000"/>
                </a:solidFill>
                <a:latin typeface="unify sans regular"/>
              </a:rPr>
              <a:t>strategies that apply to non-brick-and-mortar businesses too.</a:t>
            </a:r>
            <a:endParaRPr lang="en-US" sz="2000" b="0" i="0" dirty="0">
              <a:solidFill>
                <a:srgbClr val="000000"/>
              </a:solidFill>
              <a:effectLst/>
              <a:latin typeface="unify sans regular"/>
            </a:endParaRPr>
          </a:p>
        </p:txBody>
      </p:sp>
      <p:pic>
        <p:nvPicPr>
          <p:cNvPr id="9" name="Picture 8"/>
          <p:cNvPicPr>
            <a:picLocks noChangeAspect="1"/>
          </p:cNvPicPr>
          <p:nvPr/>
        </p:nvPicPr>
        <p:blipFill>
          <a:blip r:embed="rId3"/>
          <a:stretch>
            <a:fillRect/>
          </a:stretch>
        </p:blipFill>
        <p:spPr>
          <a:xfrm>
            <a:off x="6715760" y="2159248"/>
            <a:ext cx="5110480" cy="4505712"/>
          </a:xfrm>
          <a:prstGeom prst="rect">
            <a:avLst/>
          </a:prstGeom>
        </p:spPr>
      </p:pic>
    </p:spTree>
    <p:extLst>
      <p:ext uri="{BB962C8B-B14F-4D97-AF65-F5344CB8AC3E}">
        <p14:creationId xmlns:p14="http://schemas.microsoft.com/office/powerpoint/2010/main" val="2589198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2"/>
            <a:ext cx="7516676" cy="369332"/>
          </a:xfrm>
          <a:prstGeom prst="rect">
            <a:avLst/>
          </a:prstGeom>
          <a:solidFill>
            <a:schemeClr val="accent1">
              <a:lumMod val="50000"/>
            </a:schemeClr>
          </a:solidFill>
        </p:spPr>
        <p:txBody>
          <a:bodyPr wrap="square">
            <a:spAutoFit/>
          </a:bodyPr>
          <a:lstStyle/>
          <a:p>
            <a:pPr lvl="0" fontAlgn="base"/>
            <a:r>
              <a:rPr lang="en-US" dirty="0">
                <a:solidFill>
                  <a:schemeClr val="bg1"/>
                </a:solidFill>
                <a:latin typeface="unify sans bold"/>
              </a:rPr>
              <a:t>How to do SEO: Technical optimizations</a:t>
            </a:r>
          </a:p>
        </p:txBody>
      </p:sp>
      <p:sp>
        <p:nvSpPr>
          <p:cNvPr id="2" name="Rectangle 1"/>
          <p:cNvSpPr/>
          <p:nvPr/>
        </p:nvSpPr>
        <p:spPr>
          <a:xfrm>
            <a:off x="397964" y="1851987"/>
            <a:ext cx="7658916" cy="4662815"/>
          </a:xfrm>
          <a:prstGeom prst="rect">
            <a:avLst/>
          </a:prstGeom>
        </p:spPr>
        <p:txBody>
          <a:bodyPr wrap="square">
            <a:spAutoFit/>
          </a:bodyPr>
          <a:lstStyle/>
          <a:p>
            <a:pPr algn="just" fontAlgn="base">
              <a:lnSpc>
                <a:spcPct val="150000"/>
              </a:lnSpc>
            </a:pPr>
            <a:r>
              <a:rPr lang="en-US" dirty="0" smtClean="0">
                <a:solidFill>
                  <a:srgbClr val="0047FF"/>
                </a:solidFill>
                <a:latin typeface="unify sans regular"/>
                <a:hlinkClick r:id="rId3"/>
              </a:rPr>
              <a:t>Technical </a:t>
            </a:r>
            <a:r>
              <a:rPr lang="en-US" dirty="0">
                <a:solidFill>
                  <a:srgbClr val="0047FF"/>
                </a:solidFill>
                <a:latin typeface="unify sans regular"/>
                <a:hlinkClick r:id="rId3"/>
              </a:rPr>
              <a:t>SEO</a:t>
            </a:r>
            <a:r>
              <a:rPr lang="en-US" dirty="0">
                <a:solidFill>
                  <a:srgbClr val="000000"/>
                </a:solidFill>
                <a:latin typeface="unify sans regular"/>
              </a:rPr>
              <a:t> optimizations are done on the back end of your website to make sure it meets Google’s site security and user experience requirements, as well as to make it as easy as possible for Google to do its job on your site. Here are some of the main technical optimizations to take care of:</a:t>
            </a:r>
          </a:p>
          <a:p>
            <a:pPr algn="just" fontAlgn="base">
              <a:lnSpc>
                <a:spcPct val="150000"/>
              </a:lnSpc>
              <a:buFont typeface="Arial" panose="020B0604020202020204" pitchFamily="34" charset="0"/>
              <a:buChar char="•"/>
            </a:pPr>
            <a:r>
              <a:rPr lang="en-US" b="1" dirty="0">
                <a:solidFill>
                  <a:srgbClr val="000000"/>
                </a:solidFill>
                <a:latin typeface="unify sans bold"/>
              </a:rPr>
              <a:t>Page speed: </a:t>
            </a:r>
            <a:r>
              <a:rPr lang="en-US" dirty="0">
                <a:solidFill>
                  <a:srgbClr val="000000"/>
                </a:solidFill>
                <a:latin typeface="unify sans regular"/>
              </a:rPr>
              <a:t>In addition to image sizes, the code behind your website content and the order in which it loads can impact page speed. This where </a:t>
            </a:r>
            <a:r>
              <a:rPr lang="en-US" dirty="0">
                <a:solidFill>
                  <a:srgbClr val="0047FF"/>
                </a:solidFill>
                <a:latin typeface="unify sans regular"/>
                <a:hlinkClick r:id="rId4"/>
              </a:rPr>
              <a:t>lazy loading</a:t>
            </a:r>
            <a:r>
              <a:rPr lang="en-US" dirty="0">
                <a:solidFill>
                  <a:srgbClr val="000000"/>
                </a:solidFill>
                <a:latin typeface="unify sans regular"/>
              </a:rPr>
              <a:t> and </a:t>
            </a:r>
            <a:r>
              <a:rPr lang="en-US" dirty="0">
                <a:solidFill>
                  <a:srgbClr val="0047FF"/>
                </a:solidFill>
                <a:latin typeface="unify sans regular"/>
                <a:hlinkClick r:id="rId5"/>
              </a:rPr>
              <a:t>page speed optimizations</a:t>
            </a:r>
            <a:r>
              <a:rPr lang="en-US" dirty="0">
                <a:solidFill>
                  <a:srgbClr val="000000"/>
                </a:solidFill>
                <a:latin typeface="unify sans regular"/>
              </a:rPr>
              <a:t> come into play.</a:t>
            </a:r>
          </a:p>
          <a:p>
            <a:pPr algn="just" fontAlgn="base">
              <a:lnSpc>
                <a:spcPct val="150000"/>
              </a:lnSpc>
              <a:buFont typeface="Arial" panose="020B0604020202020204" pitchFamily="34" charset="0"/>
              <a:buChar char="•"/>
            </a:pPr>
            <a:r>
              <a:rPr lang="en-US" b="1" dirty="0">
                <a:solidFill>
                  <a:srgbClr val="000000"/>
                </a:solidFill>
                <a:latin typeface="unify sans bold"/>
              </a:rPr>
              <a:t>Security:</a:t>
            </a:r>
            <a:r>
              <a:rPr lang="en-US" dirty="0">
                <a:solidFill>
                  <a:srgbClr val="000000"/>
                </a:solidFill>
                <a:latin typeface="unify sans regular"/>
              </a:rPr>
              <a:t> Make sure your site is using HTTPS rather than HTTP.</a:t>
            </a:r>
          </a:p>
          <a:p>
            <a:pPr algn="just" fontAlgn="base">
              <a:lnSpc>
                <a:spcPct val="150000"/>
              </a:lnSpc>
              <a:buFont typeface="Arial" panose="020B0604020202020204" pitchFamily="34" charset="0"/>
              <a:buChar char="•"/>
            </a:pPr>
            <a:r>
              <a:rPr lang="en-US" b="1" dirty="0">
                <a:solidFill>
                  <a:srgbClr val="000000"/>
                </a:solidFill>
                <a:latin typeface="unify sans bold"/>
              </a:rPr>
              <a:t>Mobile-first:</a:t>
            </a:r>
            <a:r>
              <a:rPr lang="en-US" dirty="0">
                <a:solidFill>
                  <a:srgbClr val="000000"/>
                </a:solidFill>
                <a:latin typeface="unify sans regular"/>
              </a:rPr>
              <a:t> Being mobile-friendly doesn’t cut it anymore. Google’s indexing is now mobile-first, so your site needs to be fully responsive.</a:t>
            </a:r>
            <a:endParaRPr lang="en-US" b="0" i="0" dirty="0">
              <a:solidFill>
                <a:srgbClr val="000000"/>
              </a:solidFill>
              <a:effectLst/>
              <a:latin typeface="unify sans regular"/>
            </a:endParaRPr>
          </a:p>
        </p:txBody>
      </p:sp>
      <p:pic>
        <p:nvPicPr>
          <p:cNvPr id="5" name="Picture 4"/>
          <p:cNvPicPr>
            <a:picLocks noChangeAspect="1"/>
          </p:cNvPicPr>
          <p:nvPr/>
        </p:nvPicPr>
        <p:blipFill>
          <a:blip r:embed="rId6"/>
          <a:stretch>
            <a:fillRect/>
          </a:stretch>
        </p:blipFill>
        <p:spPr>
          <a:xfrm>
            <a:off x="8321040" y="1319263"/>
            <a:ext cx="3578860" cy="5256332"/>
          </a:xfrm>
          <a:prstGeom prst="rect">
            <a:avLst/>
          </a:prstGeom>
        </p:spPr>
      </p:pic>
    </p:spTree>
    <p:extLst>
      <p:ext uri="{BB962C8B-B14F-4D97-AF65-F5344CB8AC3E}">
        <p14:creationId xmlns:p14="http://schemas.microsoft.com/office/powerpoint/2010/main" val="2835150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418284" y="1070077"/>
            <a:ext cx="11359696" cy="369332"/>
          </a:xfrm>
          <a:prstGeom prst="rect">
            <a:avLst/>
          </a:prstGeom>
          <a:solidFill>
            <a:schemeClr val="accent1">
              <a:lumMod val="50000"/>
            </a:schemeClr>
          </a:solidFill>
        </p:spPr>
        <p:txBody>
          <a:bodyPr wrap="square">
            <a:spAutoFit/>
          </a:bodyPr>
          <a:lstStyle/>
          <a:p>
            <a:pPr lvl="0" fontAlgn="base"/>
            <a:r>
              <a:rPr lang="en-US">
                <a:solidFill>
                  <a:prstClr val="white"/>
                </a:solidFill>
                <a:latin typeface="unify sans bold"/>
              </a:rPr>
              <a:t>How to do SEO: Technical optimizations</a:t>
            </a:r>
            <a:endParaRPr lang="en-US" dirty="0">
              <a:solidFill>
                <a:prstClr val="white"/>
              </a:solidFill>
              <a:latin typeface="unify sans bold"/>
            </a:endParaRPr>
          </a:p>
        </p:txBody>
      </p:sp>
      <p:sp>
        <p:nvSpPr>
          <p:cNvPr id="2" name="Rectangle 1"/>
          <p:cNvSpPr/>
          <p:nvPr/>
        </p:nvSpPr>
        <p:spPr>
          <a:xfrm>
            <a:off x="540204" y="2170559"/>
            <a:ext cx="5220516" cy="3416320"/>
          </a:xfrm>
          <a:prstGeom prst="rect">
            <a:avLst/>
          </a:prstGeom>
        </p:spPr>
        <p:txBody>
          <a:bodyPr wrap="square">
            <a:spAutoFit/>
          </a:bodyPr>
          <a:lstStyle/>
          <a:p>
            <a:pPr fontAlgn="base">
              <a:buFont typeface="Arial" panose="020B0604020202020204" pitchFamily="34" charset="0"/>
              <a:buChar char="•"/>
            </a:pPr>
            <a:r>
              <a:rPr lang="en-US" b="1" dirty="0">
                <a:solidFill>
                  <a:srgbClr val="000000"/>
                </a:solidFill>
                <a:latin typeface="unify sans bold"/>
              </a:rPr>
              <a:t>Core Web Vitals:</a:t>
            </a:r>
            <a:r>
              <a:rPr lang="en-US" dirty="0">
                <a:solidFill>
                  <a:srgbClr val="000000"/>
                </a:solidFill>
                <a:latin typeface="unify sans regular"/>
              </a:rPr>
              <a:t> These three metrics are used to quantify a user’s experience with your page. You can learn </a:t>
            </a:r>
            <a:r>
              <a:rPr lang="en-US" dirty="0">
                <a:solidFill>
                  <a:srgbClr val="0047FF"/>
                </a:solidFill>
                <a:latin typeface="unify sans regular"/>
                <a:hlinkClick r:id="rId3"/>
              </a:rPr>
              <a:t>how to improve your Core Web Vitals here</a:t>
            </a:r>
            <a:r>
              <a:rPr lang="en-US" dirty="0">
                <a:solidFill>
                  <a:srgbClr val="000000"/>
                </a:solidFill>
                <a:latin typeface="unify sans regular"/>
              </a:rPr>
              <a:t>.</a:t>
            </a:r>
          </a:p>
          <a:p>
            <a:pPr algn="just" fontAlgn="base">
              <a:buFont typeface="Arial" panose="020B0604020202020204" pitchFamily="34" charset="0"/>
              <a:buChar char="•"/>
            </a:pPr>
            <a:r>
              <a:rPr lang="en-US" b="1" dirty="0">
                <a:solidFill>
                  <a:srgbClr val="000000"/>
                </a:solidFill>
                <a:latin typeface="unify sans bold"/>
              </a:rPr>
              <a:t>URL structure: </a:t>
            </a:r>
            <a:r>
              <a:rPr lang="en-US" dirty="0">
                <a:solidFill>
                  <a:srgbClr val="000000"/>
                </a:solidFill>
                <a:latin typeface="unify sans regular"/>
              </a:rPr>
              <a:t>An organized site structure, such as by using /blog, /landing page, /product buckets, makes it easier for Google to crawl your site, for users to navigate it, and for you to segment data in reports.</a:t>
            </a:r>
          </a:p>
          <a:p>
            <a:pPr fontAlgn="base">
              <a:buFont typeface="Arial" panose="020B0604020202020204" pitchFamily="34" charset="0"/>
              <a:buChar char="•"/>
            </a:pPr>
            <a:r>
              <a:rPr lang="en-US" b="1" dirty="0">
                <a:solidFill>
                  <a:srgbClr val="000000"/>
                </a:solidFill>
                <a:latin typeface="unify sans bold"/>
              </a:rPr>
              <a:t>Site architecture:</a:t>
            </a:r>
            <a:r>
              <a:rPr lang="en-US" dirty="0">
                <a:solidFill>
                  <a:srgbClr val="000000"/>
                </a:solidFill>
                <a:latin typeface="unify sans regular"/>
              </a:rPr>
              <a:t> Ideally, a user should be able to access any page on your site in three clicks or less. </a:t>
            </a:r>
            <a:r>
              <a:rPr lang="en-US" dirty="0">
                <a:solidFill>
                  <a:srgbClr val="0047FF"/>
                </a:solidFill>
                <a:latin typeface="unify sans regular"/>
                <a:hlinkClick r:id="rId4"/>
              </a:rPr>
              <a:t>Internal linking</a:t>
            </a:r>
            <a:r>
              <a:rPr lang="en-US" dirty="0">
                <a:solidFill>
                  <a:srgbClr val="000000"/>
                </a:solidFill>
                <a:latin typeface="unify sans regular"/>
              </a:rPr>
              <a:t> is key here.</a:t>
            </a:r>
            <a:endParaRPr lang="en-US" b="0" i="0" dirty="0">
              <a:solidFill>
                <a:srgbClr val="000000"/>
              </a:solidFill>
              <a:effectLst/>
              <a:latin typeface="unify sans regular"/>
            </a:endParaRPr>
          </a:p>
        </p:txBody>
      </p:sp>
      <p:pic>
        <p:nvPicPr>
          <p:cNvPr id="5" name="Picture 4"/>
          <p:cNvPicPr>
            <a:picLocks noChangeAspect="1"/>
          </p:cNvPicPr>
          <p:nvPr/>
        </p:nvPicPr>
        <p:blipFill>
          <a:blip r:embed="rId5"/>
          <a:stretch>
            <a:fillRect/>
          </a:stretch>
        </p:blipFill>
        <p:spPr>
          <a:xfrm>
            <a:off x="5760720" y="1528310"/>
            <a:ext cx="6330950" cy="5257800"/>
          </a:xfrm>
          <a:prstGeom prst="rect">
            <a:avLst/>
          </a:prstGeom>
        </p:spPr>
      </p:pic>
    </p:spTree>
    <p:extLst>
      <p:ext uri="{BB962C8B-B14F-4D97-AF65-F5344CB8AC3E}">
        <p14:creationId xmlns:p14="http://schemas.microsoft.com/office/powerpoint/2010/main" val="3563169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2"/>
            <a:ext cx="11359696" cy="369332"/>
          </a:xfrm>
          <a:prstGeom prst="rect">
            <a:avLst/>
          </a:prstGeom>
          <a:solidFill>
            <a:schemeClr val="accent1">
              <a:lumMod val="50000"/>
            </a:schemeClr>
          </a:solidFill>
        </p:spPr>
        <p:txBody>
          <a:bodyPr wrap="square">
            <a:spAutoFit/>
          </a:bodyPr>
          <a:lstStyle/>
          <a:p>
            <a:pPr marL="285750" lvl="0" indent="-285750" fontAlgn="base">
              <a:buFont typeface="Arial" panose="020B0604020202020204" pitchFamily="34" charset="0"/>
              <a:buChar char="•"/>
            </a:pPr>
            <a:r>
              <a:rPr lang="en-US" b="1" dirty="0">
                <a:solidFill>
                  <a:schemeClr val="bg1"/>
                </a:solidFill>
                <a:latin typeface="unify sans bold"/>
              </a:rPr>
              <a:t>Canonical URLs</a:t>
            </a:r>
            <a:endParaRPr lang="en-US" dirty="0">
              <a:solidFill>
                <a:schemeClr val="bg1"/>
              </a:solidFill>
              <a:latin typeface="unify sans semibold"/>
            </a:endParaRPr>
          </a:p>
        </p:txBody>
      </p:sp>
      <p:sp>
        <p:nvSpPr>
          <p:cNvPr id="2" name="Rectangle 1"/>
          <p:cNvSpPr/>
          <p:nvPr/>
        </p:nvSpPr>
        <p:spPr>
          <a:xfrm>
            <a:off x="1048204" y="1928512"/>
            <a:ext cx="10107476" cy="4401205"/>
          </a:xfrm>
          <a:prstGeom prst="rect">
            <a:avLst/>
          </a:prstGeom>
        </p:spPr>
        <p:txBody>
          <a:bodyPr wrap="square">
            <a:spAutoFit/>
          </a:bodyPr>
          <a:lstStyle/>
          <a:p>
            <a:pPr fontAlgn="base"/>
            <a:r>
              <a:rPr lang="en-US" sz="2000" dirty="0" smtClean="0">
                <a:solidFill>
                  <a:srgbClr val="000000"/>
                </a:solidFill>
                <a:latin typeface="unify sans regular"/>
              </a:rPr>
              <a:t>A </a:t>
            </a:r>
            <a:r>
              <a:rPr lang="en-US" sz="2000" dirty="0">
                <a:solidFill>
                  <a:srgbClr val="000000"/>
                </a:solidFill>
                <a:latin typeface="unify sans regular"/>
              </a:rPr>
              <a:t>canonical URL is the URL that you want to represent a set of </a:t>
            </a:r>
            <a:r>
              <a:rPr lang="en-US" sz="2000" dirty="0">
                <a:solidFill>
                  <a:srgbClr val="0047FF"/>
                </a:solidFill>
                <a:latin typeface="unify sans regular"/>
                <a:hlinkClick r:id="rId3"/>
              </a:rPr>
              <a:t>duplicate pages</a:t>
            </a:r>
            <a:r>
              <a:rPr lang="en-US" sz="2000" dirty="0">
                <a:solidFill>
                  <a:srgbClr val="000000"/>
                </a:solidFill>
                <a:latin typeface="unify sans regular"/>
              </a:rPr>
              <a:t>. Google will do its best to identify the canonical URL for any given set of duplicates, but you can also indicate this to Google through canonical tags or 301 redirects. For example, we have:</a:t>
            </a:r>
          </a:p>
          <a:p>
            <a:pPr marL="742950" lvl="1" indent="-285750" fontAlgn="base">
              <a:buFont typeface="Arial" panose="020B0604020202020204" pitchFamily="34" charset="0"/>
              <a:buChar char="•"/>
            </a:pPr>
            <a:r>
              <a:rPr lang="en-US" sz="2000" dirty="0">
                <a:solidFill>
                  <a:srgbClr val="000000"/>
                </a:solidFill>
                <a:latin typeface="unify sans regular"/>
              </a:rPr>
              <a:t>http://wordstream.com</a:t>
            </a:r>
          </a:p>
          <a:p>
            <a:pPr marL="742950" lvl="1" indent="-285750" fontAlgn="base">
              <a:buFont typeface="Arial" panose="020B0604020202020204" pitchFamily="34" charset="0"/>
              <a:buChar char="•"/>
            </a:pPr>
            <a:r>
              <a:rPr lang="en-US" sz="2000" dirty="0">
                <a:solidFill>
                  <a:srgbClr val="000000"/>
                </a:solidFill>
                <a:latin typeface="unify sans regular"/>
              </a:rPr>
              <a:t>http://wordstream.com/</a:t>
            </a:r>
          </a:p>
          <a:p>
            <a:pPr marL="742950" lvl="1" indent="-285750" fontAlgn="base">
              <a:buFont typeface="Arial" panose="020B0604020202020204" pitchFamily="34" charset="0"/>
              <a:buChar char="•"/>
            </a:pPr>
            <a:r>
              <a:rPr lang="en-US" sz="2000" dirty="0">
                <a:solidFill>
                  <a:srgbClr val="000000"/>
                </a:solidFill>
                <a:latin typeface="unify sans regular"/>
              </a:rPr>
              <a:t>https://wordstream.com</a:t>
            </a:r>
          </a:p>
          <a:p>
            <a:pPr marL="742950" lvl="1" indent="-285750" fontAlgn="base">
              <a:buFont typeface="Arial" panose="020B0604020202020204" pitchFamily="34" charset="0"/>
              <a:buChar char="•"/>
            </a:pPr>
            <a:r>
              <a:rPr lang="en-US" sz="2000" dirty="0">
                <a:solidFill>
                  <a:srgbClr val="000000"/>
                </a:solidFill>
                <a:latin typeface="unify sans regular"/>
              </a:rPr>
              <a:t>https://wordstream.com/</a:t>
            </a:r>
          </a:p>
          <a:p>
            <a:pPr marL="742950" lvl="1" indent="-285750" fontAlgn="base">
              <a:buFont typeface="Arial" panose="020B0604020202020204" pitchFamily="34" charset="0"/>
              <a:buChar char="•"/>
            </a:pPr>
            <a:r>
              <a:rPr lang="en-US" sz="2000" dirty="0">
                <a:solidFill>
                  <a:srgbClr val="000000"/>
                </a:solidFill>
                <a:latin typeface="unify sans regular"/>
              </a:rPr>
              <a:t>https://www.wordstream.com/</a:t>
            </a:r>
          </a:p>
          <a:p>
            <a:pPr fontAlgn="base"/>
            <a:r>
              <a:rPr lang="en-US" sz="2000" dirty="0">
                <a:solidFill>
                  <a:srgbClr val="000000"/>
                </a:solidFill>
                <a:latin typeface="unify sans regular"/>
              </a:rPr>
              <a:t>All redirecting to this one canonical URL:</a:t>
            </a:r>
          </a:p>
          <a:p>
            <a:pPr marL="742950" lvl="1" indent="-285750" fontAlgn="base">
              <a:buFont typeface="Arial" panose="020B0604020202020204" pitchFamily="34" charset="0"/>
              <a:buChar char="•"/>
            </a:pPr>
            <a:r>
              <a:rPr lang="en-US" sz="2000" dirty="0">
                <a:solidFill>
                  <a:srgbClr val="000000"/>
                </a:solidFill>
                <a:latin typeface="unify sans regular"/>
                <a:hlinkClick r:id="rId4"/>
              </a:rPr>
              <a:t>https://</a:t>
            </a:r>
            <a:r>
              <a:rPr lang="en-US" sz="2000" dirty="0" smtClean="0">
                <a:solidFill>
                  <a:srgbClr val="000000"/>
                </a:solidFill>
                <a:latin typeface="unify sans regular"/>
                <a:hlinkClick r:id="rId4"/>
              </a:rPr>
              <a:t>www.wordstream.com</a:t>
            </a:r>
            <a:endParaRPr lang="en-US" sz="2000" dirty="0" smtClean="0">
              <a:solidFill>
                <a:srgbClr val="000000"/>
              </a:solidFill>
              <a:latin typeface="unify sans regular"/>
            </a:endParaRPr>
          </a:p>
          <a:p>
            <a:pPr lvl="1" fontAlgn="base"/>
            <a:endParaRPr lang="en-US" sz="2000" dirty="0">
              <a:solidFill>
                <a:srgbClr val="000000"/>
              </a:solidFill>
              <a:latin typeface="unify sans regular"/>
            </a:endParaRPr>
          </a:p>
          <a:p>
            <a:pPr fontAlgn="base">
              <a:buFont typeface="Arial" panose="020B0604020202020204" pitchFamily="34" charset="0"/>
              <a:buChar char="•"/>
            </a:pPr>
            <a:r>
              <a:rPr lang="en-US" sz="2000" b="1" dirty="0">
                <a:solidFill>
                  <a:srgbClr val="000000"/>
                </a:solidFill>
                <a:latin typeface="unify sans bold"/>
              </a:rPr>
              <a:t>Crawlability/</a:t>
            </a:r>
            <a:r>
              <a:rPr lang="en-US" sz="2000" b="1" dirty="0" err="1">
                <a:solidFill>
                  <a:srgbClr val="000000"/>
                </a:solidFill>
                <a:latin typeface="unify sans bold"/>
              </a:rPr>
              <a:t>indexability</a:t>
            </a:r>
            <a:r>
              <a:rPr lang="en-US" sz="2000" b="1" dirty="0">
                <a:solidFill>
                  <a:srgbClr val="000000"/>
                </a:solidFill>
                <a:latin typeface="unify sans bold"/>
              </a:rPr>
              <a:t>: </a:t>
            </a:r>
            <a:r>
              <a:rPr lang="en-US" sz="2000" dirty="0">
                <a:solidFill>
                  <a:srgbClr val="000000"/>
                </a:solidFill>
                <a:latin typeface="unify sans regular"/>
              </a:rPr>
              <a:t>Your sitemap and robots.txt together tell Google what you do and don’t want Google to crawl and index.</a:t>
            </a:r>
            <a:endParaRPr lang="en-US" sz="2000" b="0" i="0" dirty="0">
              <a:solidFill>
                <a:srgbClr val="000000"/>
              </a:solidFill>
              <a:effectLst/>
              <a:latin typeface="unify sans regular"/>
            </a:endParaRPr>
          </a:p>
        </p:txBody>
      </p:sp>
    </p:spTree>
    <p:extLst>
      <p:ext uri="{BB962C8B-B14F-4D97-AF65-F5344CB8AC3E}">
        <p14:creationId xmlns:p14="http://schemas.microsoft.com/office/powerpoint/2010/main" val="29574886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40204" y="1319262"/>
            <a:ext cx="11359696" cy="369332"/>
          </a:xfrm>
          <a:prstGeom prst="rect">
            <a:avLst/>
          </a:prstGeom>
          <a:solidFill>
            <a:schemeClr val="accent1">
              <a:lumMod val="50000"/>
            </a:schemeClr>
          </a:solidFill>
        </p:spPr>
        <p:txBody>
          <a:bodyPr wrap="square">
            <a:spAutoFit/>
          </a:bodyPr>
          <a:lstStyle/>
          <a:p>
            <a:pPr marL="285750" lvl="0" indent="-285750" fontAlgn="base">
              <a:buFont typeface="Arial" panose="020B0604020202020204" pitchFamily="34" charset="0"/>
              <a:buChar char="•"/>
            </a:pPr>
            <a:r>
              <a:rPr lang="en-US" b="1">
                <a:solidFill>
                  <a:schemeClr val="bg1"/>
                </a:solidFill>
                <a:latin typeface="unify sans bold"/>
              </a:rPr>
              <a:t>Schema markup:</a:t>
            </a:r>
            <a:endParaRPr lang="en-US" dirty="0">
              <a:solidFill>
                <a:schemeClr val="bg1"/>
              </a:solidFill>
              <a:latin typeface="unify sans semibold"/>
            </a:endParaRPr>
          </a:p>
        </p:txBody>
      </p:sp>
      <p:sp>
        <p:nvSpPr>
          <p:cNvPr id="5" name="Rectangle 4"/>
          <p:cNvSpPr/>
          <p:nvPr/>
        </p:nvSpPr>
        <p:spPr>
          <a:xfrm>
            <a:off x="540204" y="1851987"/>
            <a:ext cx="10513876" cy="1477328"/>
          </a:xfrm>
          <a:prstGeom prst="rect">
            <a:avLst/>
          </a:prstGeom>
        </p:spPr>
        <p:txBody>
          <a:bodyPr wrap="square">
            <a:spAutoFit/>
          </a:bodyPr>
          <a:lstStyle/>
          <a:p>
            <a:pPr algn="just" fontAlgn="base"/>
            <a:r>
              <a:rPr lang="en-US" dirty="0" smtClean="0">
                <a:solidFill>
                  <a:srgbClr val="000000"/>
                </a:solidFill>
                <a:latin typeface="unify sans regular"/>
              </a:rPr>
              <a:t>Schema </a:t>
            </a:r>
            <a:r>
              <a:rPr lang="en-US" dirty="0">
                <a:solidFill>
                  <a:srgbClr val="000000"/>
                </a:solidFill>
                <a:latin typeface="unify sans regular"/>
              </a:rPr>
              <a:t>markup helps Google (and other search engines) understand the types of content you have, allowing it to display rich results when applicable. For example, </a:t>
            </a:r>
            <a:r>
              <a:rPr lang="en-US" dirty="0" smtClean="0">
                <a:solidFill>
                  <a:srgbClr val="000000"/>
                </a:solidFill>
                <a:latin typeface="unify sans regular"/>
              </a:rPr>
              <a:t>site link </a:t>
            </a:r>
            <a:r>
              <a:rPr lang="en-US" dirty="0">
                <a:solidFill>
                  <a:srgbClr val="000000"/>
                </a:solidFill>
                <a:latin typeface="unify sans regular"/>
              </a:rPr>
              <a:t>schema can give you more real estate on the SERP:</a:t>
            </a:r>
          </a:p>
          <a:p>
            <a:r>
              <a:rPr lang="en-US" dirty="0"/>
              <a:t/>
            </a:r>
            <a:br>
              <a:rPr lang="en-US" dirty="0"/>
            </a:br>
            <a:endParaRPr lang="en-US" dirty="0"/>
          </a:p>
        </p:txBody>
      </p:sp>
      <p:pic>
        <p:nvPicPr>
          <p:cNvPr id="6" name="Picture 5"/>
          <p:cNvPicPr>
            <a:picLocks noChangeAspect="1"/>
          </p:cNvPicPr>
          <p:nvPr/>
        </p:nvPicPr>
        <p:blipFill>
          <a:blip r:embed="rId3"/>
          <a:stretch>
            <a:fillRect/>
          </a:stretch>
        </p:blipFill>
        <p:spPr>
          <a:xfrm>
            <a:off x="918936" y="2804160"/>
            <a:ext cx="9585960" cy="3866832"/>
          </a:xfrm>
          <a:prstGeom prst="rect">
            <a:avLst/>
          </a:prstGeom>
        </p:spPr>
      </p:pic>
    </p:spTree>
    <p:extLst>
      <p:ext uri="{BB962C8B-B14F-4D97-AF65-F5344CB8AC3E}">
        <p14:creationId xmlns:p14="http://schemas.microsoft.com/office/powerpoint/2010/main" val="27865171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5" name="Rectangle 4"/>
          <p:cNvSpPr/>
          <p:nvPr/>
        </p:nvSpPr>
        <p:spPr>
          <a:xfrm>
            <a:off x="458924" y="1567025"/>
            <a:ext cx="10513876" cy="369332"/>
          </a:xfrm>
          <a:prstGeom prst="rect">
            <a:avLst/>
          </a:prstGeom>
        </p:spPr>
        <p:txBody>
          <a:bodyPr wrap="square">
            <a:spAutoFit/>
          </a:bodyPr>
          <a:lstStyle/>
          <a:p>
            <a:pPr algn="ctr"/>
            <a:r>
              <a:rPr lang="en-US" b="1" dirty="0">
                <a:solidFill>
                  <a:srgbClr val="000000"/>
                </a:solidFill>
                <a:latin typeface="unify sans regular"/>
              </a:rPr>
              <a:t>While review schema can give you more appeal:</a:t>
            </a:r>
            <a:endParaRPr lang="en-US" b="1" dirty="0"/>
          </a:p>
        </p:txBody>
      </p:sp>
      <p:pic>
        <p:nvPicPr>
          <p:cNvPr id="7" name="Picture 6"/>
          <p:cNvPicPr>
            <a:picLocks noChangeAspect="1"/>
          </p:cNvPicPr>
          <p:nvPr/>
        </p:nvPicPr>
        <p:blipFill>
          <a:blip r:embed="rId3"/>
          <a:stretch>
            <a:fillRect/>
          </a:stretch>
        </p:blipFill>
        <p:spPr>
          <a:xfrm>
            <a:off x="2939642" y="2273286"/>
            <a:ext cx="5715000" cy="1969453"/>
          </a:xfrm>
          <a:prstGeom prst="rect">
            <a:avLst/>
          </a:prstGeom>
        </p:spPr>
      </p:pic>
      <p:sp>
        <p:nvSpPr>
          <p:cNvPr id="9" name="Rectangle 8"/>
          <p:cNvSpPr/>
          <p:nvPr/>
        </p:nvSpPr>
        <p:spPr>
          <a:xfrm>
            <a:off x="2939642" y="4653895"/>
            <a:ext cx="6096000" cy="923330"/>
          </a:xfrm>
          <a:prstGeom prst="rect">
            <a:avLst/>
          </a:prstGeom>
        </p:spPr>
        <p:txBody>
          <a:bodyPr>
            <a:spAutoFit/>
          </a:bodyPr>
          <a:lstStyle/>
          <a:p>
            <a:r>
              <a:rPr lang="en-US" dirty="0">
                <a:solidFill>
                  <a:srgbClr val="000000"/>
                </a:solidFill>
                <a:latin typeface="unify sans regular"/>
              </a:rPr>
              <a:t>There are lots of schema types that apply to different types of businesses. You can learn more about schema &amp; markup in our </a:t>
            </a:r>
            <a:r>
              <a:rPr lang="en-US" dirty="0">
                <a:solidFill>
                  <a:srgbClr val="0047FF"/>
                </a:solidFill>
                <a:latin typeface="unify sans regular"/>
                <a:hlinkClick r:id="rId4"/>
              </a:rPr>
              <a:t>guide to schema for SEO</a:t>
            </a:r>
            <a:r>
              <a:rPr lang="en-US" dirty="0">
                <a:solidFill>
                  <a:srgbClr val="000000"/>
                </a:solidFill>
                <a:latin typeface="unify sans regular"/>
              </a:rPr>
              <a:t>.</a:t>
            </a:r>
            <a:endParaRPr lang="en-US" dirty="0"/>
          </a:p>
        </p:txBody>
      </p:sp>
    </p:spTree>
    <p:extLst>
      <p:ext uri="{BB962C8B-B14F-4D97-AF65-F5344CB8AC3E}">
        <p14:creationId xmlns:p14="http://schemas.microsoft.com/office/powerpoint/2010/main" val="36935883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2" name="Rectangle 1"/>
          <p:cNvSpPr/>
          <p:nvPr/>
        </p:nvSpPr>
        <p:spPr>
          <a:xfrm>
            <a:off x="683098" y="2457489"/>
            <a:ext cx="8349142" cy="3785652"/>
          </a:xfrm>
          <a:prstGeom prst="rect">
            <a:avLst/>
          </a:prstGeom>
        </p:spPr>
        <p:txBody>
          <a:bodyPr wrap="square">
            <a:spAutoFit/>
          </a:bodyPr>
          <a:lstStyle/>
          <a:p>
            <a:pPr fontAlgn="base"/>
            <a:r>
              <a:rPr lang="en-US" sz="2000" dirty="0" smtClean="0">
                <a:solidFill>
                  <a:srgbClr val="000000"/>
                </a:solidFill>
                <a:latin typeface="unify sans regular"/>
              </a:rPr>
              <a:t>SEO </a:t>
            </a:r>
            <a:r>
              <a:rPr lang="en-US" sz="2000" dirty="0">
                <a:solidFill>
                  <a:srgbClr val="000000"/>
                </a:solidFill>
                <a:latin typeface="unify sans regular"/>
              </a:rPr>
              <a:t>strategies, best practices, and tips to help you get the most out of your time</a:t>
            </a:r>
            <a:r>
              <a:rPr lang="en-US" sz="2000" dirty="0" smtClean="0">
                <a:solidFill>
                  <a:srgbClr val="000000"/>
                </a:solidFill>
                <a:latin typeface="unify sans regular"/>
              </a:rPr>
              <a:t>.</a:t>
            </a:r>
          </a:p>
          <a:p>
            <a:pPr fontAlgn="base"/>
            <a:endParaRPr lang="en-US" sz="2000" dirty="0">
              <a:solidFill>
                <a:srgbClr val="000000"/>
              </a:solidFill>
              <a:latin typeface="unify sans regular"/>
            </a:endParaRPr>
          </a:p>
          <a:p>
            <a:pPr fontAlgn="base">
              <a:buFont typeface="Arial" panose="020B0604020202020204" pitchFamily="34" charset="0"/>
              <a:buChar char="•"/>
            </a:pPr>
            <a:r>
              <a:rPr lang="en-US" sz="2000" b="1" dirty="0">
                <a:solidFill>
                  <a:srgbClr val="000000"/>
                </a:solidFill>
                <a:latin typeface="unify sans bold"/>
              </a:rPr>
              <a:t>Always </a:t>
            </a:r>
            <a:r>
              <a:rPr lang="en-US" sz="2000" b="1" dirty="0" smtClean="0">
                <a:solidFill>
                  <a:srgbClr val="000000"/>
                </a:solidFill>
                <a:latin typeface="unify sans bold"/>
              </a:rPr>
              <a:t>search </a:t>
            </a:r>
            <a:r>
              <a:rPr lang="en-US" sz="2000" b="1" dirty="0">
                <a:solidFill>
                  <a:srgbClr val="000000"/>
                </a:solidFill>
                <a:latin typeface="unify sans bold"/>
              </a:rPr>
              <a:t>the keyword:</a:t>
            </a:r>
            <a:r>
              <a:rPr lang="en-US" sz="2000" dirty="0">
                <a:solidFill>
                  <a:srgbClr val="000000"/>
                </a:solidFill>
                <a:latin typeface="unify sans regular"/>
              </a:rPr>
              <a:t> </a:t>
            </a:r>
            <a:endParaRPr lang="en-US" sz="2000" dirty="0" smtClean="0">
              <a:solidFill>
                <a:srgbClr val="000000"/>
              </a:solidFill>
              <a:latin typeface="unify sans regular"/>
            </a:endParaRPr>
          </a:p>
          <a:p>
            <a:pPr fontAlgn="base">
              <a:buFont typeface="Arial" panose="020B0604020202020204" pitchFamily="34" charset="0"/>
              <a:buChar char="•"/>
            </a:pPr>
            <a:r>
              <a:rPr lang="en-US" sz="2000" b="1" dirty="0" smtClean="0">
                <a:solidFill>
                  <a:srgbClr val="000000"/>
                </a:solidFill>
                <a:latin typeface="unify sans bold"/>
              </a:rPr>
              <a:t>Be </a:t>
            </a:r>
            <a:r>
              <a:rPr lang="en-US" sz="2000" b="1" dirty="0">
                <a:solidFill>
                  <a:srgbClr val="000000"/>
                </a:solidFill>
                <a:latin typeface="unify sans bold"/>
              </a:rPr>
              <a:t>patient: </a:t>
            </a:r>
            <a:r>
              <a:rPr lang="en-US" sz="2000" dirty="0">
                <a:solidFill>
                  <a:srgbClr val="000000"/>
                </a:solidFill>
                <a:latin typeface="unify sans regular"/>
              </a:rPr>
              <a:t>SEO takes time. </a:t>
            </a:r>
            <a:endParaRPr lang="en-US" sz="2000" dirty="0" smtClean="0">
              <a:solidFill>
                <a:srgbClr val="000000"/>
              </a:solidFill>
              <a:latin typeface="unify sans regular"/>
            </a:endParaRPr>
          </a:p>
          <a:p>
            <a:pPr fontAlgn="base">
              <a:buFont typeface="Arial" panose="020B0604020202020204" pitchFamily="34" charset="0"/>
              <a:buChar char="•"/>
            </a:pPr>
            <a:r>
              <a:rPr lang="en-US" sz="2000" b="1" dirty="0" smtClean="0">
                <a:solidFill>
                  <a:srgbClr val="000000"/>
                </a:solidFill>
                <a:latin typeface="unify sans bold"/>
              </a:rPr>
              <a:t>Focus </a:t>
            </a:r>
            <a:r>
              <a:rPr lang="en-US" sz="2000" b="1" dirty="0">
                <a:solidFill>
                  <a:srgbClr val="000000"/>
                </a:solidFill>
                <a:latin typeface="unify sans bold"/>
              </a:rPr>
              <a:t>on quality:</a:t>
            </a:r>
            <a:r>
              <a:rPr lang="en-US" sz="2000" dirty="0">
                <a:solidFill>
                  <a:srgbClr val="000000"/>
                </a:solidFill>
                <a:latin typeface="unify sans regular"/>
              </a:rPr>
              <a:t> Google is always updating its algorithm and coming out with new SERP features, </a:t>
            </a:r>
            <a:endParaRPr lang="en-US" sz="2000" dirty="0" smtClean="0">
              <a:solidFill>
                <a:srgbClr val="000000"/>
              </a:solidFill>
              <a:latin typeface="unify sans regular"/>
            </a:endParaRPr>
          </a:p>
          <a:p>
            <a:pPr fontAlgn="base">
              <a:buFont typeface="Arial" panose="020B0604020202020204" pitchFamily="34" charset="0"/>
              <a:buChar char="•"/>
            </a:pPr>
            <a:r>
              <a:rPr lang="en-US" sz="2000" b="1" dirty="0" smtClean="0">
                <a:solidFill>
                  <a:srgbClr val="000000"/>
                </a:solidFill>
                <a:latin typeface="unify sans bold"/>
              </a:rPr>
              <a:t>Maintain </a:t>
            </a:r>
            <a:r>
              <a:rPr lang="en-US" sz="2000" b="1" dirty="0">
                <a:solidFill>
                  <a:srgbClr val="000000"/>
                </a:solidFill>
                <a:latin typeface="unify sans bold"/>
              </a:rPr>
              <a:t>your content: </a:t>
            </a:r>
            <a:r>
              <a:rPr lang="en-US" sz="2000" dirty="0">
                <a:solidFill>
                  <a:srgbClr val="000000"/>
                </a:solidFill>
                <a:latin typeface="unify sans regular"/>
              </a:rPr>
              <a:t>While the consistent publication of quality content is the top Google ranking </a:t>
            </a:r>
            <a:r>
              <a:rPr lang="en-US" sz="2000" dirty="0" smtClean="0">
                <a:solidFill>
                  <a:srgbClr val="000000"/>
                </a:solidFill>
                <a:latin typeface="unify sans regular"/>
              </a:rPr>
              <a:t>factor</a:t>
            </a:r>
          </a:p>
          <a:p>
            <a:pPr fontAlgn="base">
              <a:buFont typeface="Arial" panose="020B0604020202020204" pitchFamily="34" charset="0"/>
              <a:buChar char="•"/>
            </a:pPr>
            <a:r>
              <a:rPr lang="en-US" sz="2000" b="1" dirty="0" smtClean="0">
                <a:solidFill>
                  <a:srgbClr val="000000"/>
                </a:solidFill>
                <a:latin typeface="unify sans bold"/>
              </a:rPr>
              <a:t>Track </a:t>
            </a:r>
            <a:r>
              <a:rPr lang="en-US" sz="2000" b="1" dirty="0">
                <a:solidFill>
                  <a:srgbClr val="000000"/>
                </a:solidFill>
                <a:latin typeface="unify sans bold"/>
              </a:rPr>
              <a:t>and measure: </a:t>
            </a:r>
            <a:r>
              <a:rPr lang="en-US" sz="2000" dirty="0">
                <a:solidFill>
                  <a:srgbClr val="000000"/>
                </a:solidFill>
                <a:latin typeface="unify sans regular"/>
              </a:rPr>
              <a:t>Report on your traffic and site data regularly so you can see what topics resonate most with your audience, detect issues, and set goals for traffic growth.</a:t>
            </a:r>
            <a:endParaRPr lang="en-US" sz="2000" b="0" i="0" dirty="0">
              <a:solidFill>
                <a:srgbClr val="000000"/>
              </a:solidFill>
              <a:effectLst/>
              <a:latin typeface="unify sans regular"/>
            </a:endParaRPr>
          </a:p>
        </p:txBody>
      </p:sp>
      <p:sp>
        <p:nvSpPr>
          <p:cNvPr id="4" name="Rectangle 3"/>
          <p:cNvSpPr/>
          <p:nvPr/>
        </p:nvSpPr>
        <p:spPr>
          <a:xfrm>
            <a:off x="683098" y="1444693"/>
            <a:ext cx="10355742" cy="400110"/>
          </a:xfrm>
          <a:prstGeom prst="rect">
            <a:avLst/>
          </a:prstGeom>
          <a:solidFill>
            <a:schemeClr val="accent1">
              <a:lumMod val="50000"/>
            </a:schemeClr>
          </a:solidFill>
        </p:spPr>
        <p:txBody>
          <a:bodyPr wrap="square">
            <a:spAutoFit/>
          </a:bodyPr>
          <a:lstStyle/>
          <a:p>
            <a:pPr lvl="0" fontAlgn="base"/>
            <a:r>
              <a:rPr lang="en-US" sz="2000" b="1" dirty="0">
                <a:solidFill>
                  <a:schemeClr val="bg1"/>
                </a:solidFill>
                <a:latin typeface="unify sans bold"/>
              </a:rPr>
              <a:t>SEO strategies and best practices</a:t>
            </a:r>
          </a:p>
        </p:txBody>
      </p:sp>
      <p:pic>
        <p:nvPicPr>
          <p:cNvPr id="6" name="Picture 5"/>
          <p:cNvPicPr>
            <a:picLocks noChangeAspect="1"/>
          </p:cNvPicPr>
          <p:nvPr/>
        </p:nvPicPr>
        <p:blipFill>
          <a:blip r:embed="rId3"/>
          <a:stretch>
            <a:fillRect/>
          </a:stretch>
        </p:blipFill>
        <p:spPr>
          <a:xfrm>
            <a:off x="9032240" y="2955855"/>
            <a:ext cx="2788920" cy="2788920"/>
          </a:xfrm>
          <a:prstGeom prst="rect">
            <a:avLst/>
          </a:prstGeom>
        </p:spPr>
      </p:pic>
    </p:spTree>
    <p:extLst>
      <p:ext uri="{BB962C8B-B14F-4D97-AF65-F5344CB8AC3E}">
        <p14:creationId xmlns:p14="http://schemas.microsoft.com/office/powerpoint/2010/main" val="18319496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93454"/>
            <a:ext cx="10541000"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summery OF CONTENTS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lvl="0" fontAlgn="base">
              <a:buFont typeface="Arial" panose="020B0604020202020204" pitchFamily="34" charset="0"/>
              <a:buChar char="•"/>
            </a:pPr>
            <a:r>
              <a:rPr lang="en-US" dirty="0" smtClean="0">
                <a:solidFill>
                  <a:prstClr val="black"/>
                </a:solidFill>
                <a:latin typeface="unify sans regular"/>
              </a:rPr>
              <a:t>What </a:t>
            </a:r>
            <a:r>
              <a:rPr lang="en-US" dirty="0">
                <a:solidFill>
                  <a:prstClr val="black"/>
                </a:solidFill>
                <a:latin typeface="unify sans regular"/>
              </a:rPr>
              <a:t>does SEO stand for?</a:t>
            </a:r>
          </a:p>
          <a:p>
            <a:pPr lvl="0" fontAlgn="base">
              <a:buFont typeface="Arial" panose="020B0604020202020204" pitchFamily="34" charset="0"/>
              <a:buChar char="•"/>
            </a:pPr>
            <a:r>
              <a:rPr lang="en-US" dirty="0">
                <a:solidFill>
                  <a:prstClr val="black"/>
                </a:solidFill>
                <a:latin typeface="unify sans regular"/>
              </a:rPr>
              <a:t>What is SEO?</a:t>
            </a:r>
          </a:p>
          <a:p>
            <a:pPr lvl="0" fontAlgn="base">
              <a:buFont typeface="Arial" panose="020B0604020202020204" pitchFamily="34" charset="0"/>
              <a:buChar char="•"/>
            </a:pPr>
            <a:r>
              <a:rPr lang="en-US" dirty="0">
                <a:solidFill>
                  <a:prstClr val="black"/>
                </a:solidFill>
                <a:latin typeface="unify sans regular"/>
              </a:rPr>
              <a:t>Benefits of SEO</a:t>
            </a:r>
          </a:p>
          <a:p>
            <a:pPr lvl="0" fontAlgn="base">
              <a:buFont typeface="Arial" panose="020B0604020202020204" pitchFamily="34" charset="0"/>
              <a:buChar char="•"/>
            </a:pPr>
            <a:r>
              <a:rPr lang="en-US" dirty="0">
                <a:solidFill>
                  <a:prstClr val="black"/>
                </a:solidFill>
                <a:latin typeface="unify sans regular"/>
              </a:rPr>
              <a:t>Types of SEO</a:t>
            </a:r>
          </a:p>
          <a:p>
            <a:pPr lvl="0" fontAlgn="base">
              <a:buFont typeface="Arial" panose="020B0604020202020204" pitchFamily="34" charset="0"/>
              <a:buChar char="•"/>
            </a:pPr>
            <a:r>
              <a:rPr lang="en-US" dirty="0">
                <a:solidFill>
                  <a:prstClr val="black"/>
                </a:solidFill>
                <a:latin typeface="unify sans regular"/>
              </a:rPr>
              <a:t>How does SEO work?</a:t>
            </a:r>
          </a:p>
          <a:p>
            <a:pPr lvl="0" fontAlgn="base">
              <a:buFont typeface="Arial" panose="020B0604020202020204" pitchFamily="34" charset="0"/>
              <a:buChar char="•"/>
            </a:pPr>
            <a:r>
              <a:rPr lang="en-US" dirty="0">
                <a:solidFill>
                  <a:prstClr val="black"/>
                </a:solidFill>
                <a:latin typeface="unify sans regular"/>
              </a:rPr>
              <a:t>SEO ranking factors</a:t>
            </a:r>
          </a:p>
          <a:p>
            <a:pPr lvl="0" fontAlgn="base">
              <a:buFont typeface="Arial" panose="020B0604020202020204" pitchFamily="34" charset="0"/>
              <a:buChar char="•"/>
            </a:pPr>
            <a:r>
              <a:rPr lang="en-US" dirty="0">
                <a:solidFill>
                  <a:prstClr val="black"/>
                </a:solidFill>
                <a:latin typeface="unify sans regular"/>
              </a:rPr>
              <a:t>On-page optimization</a:t>
            </a:r>
          </a:p>
          <a:p>
            <a:pPr lvl="0" fontAlgn="base">
              <a:buFont typeface="Arial" panose="020B0604020202020204" pitchFamily="34" charset="0"/>
              <a:buChar char="•"/>
            </a:pPr>
            <a:r>
              <a:rPr lang="en-US" dirty="0">
                <a:solidFill>
                  <a:prstClr val="black"/>
                </a:solidFill>
                <a:latin typeface="unify sans regular"/>
              </a:rPr>
              <a:t>Off-page optimization</a:t>
            </a:r>
          </a:p>
          <a:p>
            <a:pPr lvl="0" fontAlgn="base">
              <a:buFont typeface="Arial" panose="020B0604020202020204" pitchFamily="34" charset="0"/>
              <a:buChar char="•"/>
            </a:pPr>
            <a:r>
              <a:rPr lang="en-US" dirty="0">
                <a:solidFill>
                  <a:prstClr val="black"/>
                </a:solidFill>
                <a:latin typeface="unify sans regular"/>
              </a:rPr>
              <a:t>Technical SEO</a:t>
            </a:r>
          </a:p>
          <a:p>
            <a:pPr lvl="0" fontAlgn="base">
              <a:buFont typeface="Arial" panose="020B0604020202020204" pitchFamily="34" charset="0"/>
              <a:buChar char="•"/>
            </a:pPr>
            <a:r>
              <a:rPr lang="en-US" dirty="0">
                <a:solidFill>
                  <a:prstClr val="black"/>
                </a:solidFill>
                <a:latin typeface="unify sans regular"/>
              </a:rPr>
              <a:t>SEO tools</a:t>
            </a:r>
          </a:p>
          <a:p>
            <a:pPr lvl="0" fontAlgn="base">
              <a:buFont typeface="Arial" panose="020B0604020202020204" pitchFamily="34" charset="0"/>
              <a:buChar char="•"/>
            </a:pPr>
            <a:r>
              <a:rPr lang="en-US" dirty="0">
                <a:solidFill>
                  <a:prstClr val="black"/>
                </a:solidFill>
                <a:latin typeface="unify sans regular"/>
              </a:rPr>
              <a:t>SEO strategies and best practices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pic>
        <p:nvPicPr>
          <p:cNvPr id="2" name="Picture 1"/>
          <p:cNvPicPr>
            <a:picLocks noChangeAspect="1"/>
          </p:cNvPicPr>
          <p:nvPr/>
        </p:nvPicPr>
        <p:blipFill>
          <a:blip r:embed="rId3"/>
          <a:stretch>
            <a:fillRect/>
          </a:stretch>
        </p:blipFill>
        <p:spPr>
          <a:xfrm>
            <a:off x="6023640" y="2471456"/>
            <a:ext cx="4633821" cy="3143379"/>
          </a:xfrm>
          <a:prstGeom prst="rect">
            <a:avLst/>
          </a:prstGeom>
          <a:ln w="57150">
            <a:solidFill>
              <a:srgbClr val="00B0F0"/>
            </a:solidFill>
          </a:ln>
        </p:spPr>
      </p:pic>
    </p:spTree>
    <p:extLst>
      <p:ext uri="{BB962C8B-B14F-4D97-AF65-F5344CB8AC3E}">
        <p14:creationId xmlns:p14="http://schemas.microsoft.com/office/powerpoint/2010/main" val="12027582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1934</TotalTime>
  <Words>1618</Words>
  <Application>Microsoft Office PowerPoint</Application>
  <PresentationFormat>Widescreen</PresentationFormat>
  <Paragraphs>246</Paragraphs>
  <Slides>40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Arial</vt:lpstr>
      <vt:lpstr>Arial Rounded MT Bold</vt:lpstr>
      <vt:lpstr>Calibri</vt:lpstr>
      <vt:lpstr>Calibri Light</vt:lpstr>
      <vt:lpstr>Roboto Light</vt:lpstr>
      <vt:lpstr>Times New Roman</vt:lpstr>
      <vt:lpstr>unify sans bold</vt:lpstr>
      <vt:lpstr>unify sans regular</vt:lpstr>
      <vt:lpstr>unify sans semibold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364</cp:revision>
  <dcterms:created xsi:type="dcterms:W3CDTF">2023-04-29T09:08:23Z</dcterms:created>
  <dcterms:modified xsi:type="dcterms:W3CDTF">2023-11-10T10:38:02Z</dcterms:modified>
</cp:coreProperties>
</file>