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80" r:id="rId2"/>
    <p:sldId id="514" r:id="rId3"/>
    <p:sldId id="515" r:id="rId4"/>
    <p:sldId id="521" r:id="rId5"/>
    <p:sldId id="522" r:id="rId6"/>
    <p:sldId id="481" r:id="rId7"/>
    <p:sldId id="482" r:id="rId8"/>
    <p:sldId id="483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4"/>
            <p14:sldId id="515"/>
            <p14:sldId id="521"/>
            <p14:sldId id="522"/>
            <p14:sldId id="481"/>
            <p14:sldId id="482"/>
            <p14:sldId id="48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1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s://www.google.ca/search?sca_esv=599339112&amp;hl=en&amp;q=inauthor:%22Tony+Belpaeme%22&amp;tbm=bks" TargetMode="External"/><Relationship Id="rId7" Type="http://schemas.openxmlformats.org/officeDocument/2006/relationships/hyperlink" Target="https://www.google.ca/search?sca_esv=599339112&amp;hl=en&amp;q=inauthor:%22Selma+%C5%A0abanovi%C4%87%22&amp;tbm=bks" TargetMode="External"/><Relationship Id="rId2" Type="http://schemas.openxmlformats.org/officeDocument/2006/relationships/hyperlink" Target="https://www.google.ca/search?sca_esv=599339112&amp;hl=en&amp;q=inauthor:%22Christoph+Bartneck%22&amp;tbm=bks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google.ca/search?sca_esv=599339112&amp;hl=en&amp;q=inauthor:%22Merel+Keijsers%22&amp;tbm=bks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s://www.google.ca/search?sca_esv=599339112&amp;hl=en&amp;q=inauthor:%22Takayuki+Kanda%22&amp;tbm=bks" TargetMode="External"/><Relationship Id="rId10" Type="http://schemas.openxmlformats.org/officeDocument/2006/relationships/image" Target="../media/image20.png"/><Relationship Id="rId4" Type="http://schemas.openxmlformats.org/officeDocument/2006/relationships/hyperlink" Target="https://www.google.ca/search?sca_esv=599339112&amp;hl=en&amp;q=inauthor:%22Friederike+Eyssel%22&amp;tbm=bks" TargetMode="External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sv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0" y="533383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Khaled Eskaf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6289" y="1401360"/>
            <a:ext cx="499600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Human-Robot Interaction and Autonomous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56288" y="587201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:Intro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023083" y="4202127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616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863672-2B25-C575-4CBE-87012372ED80}"/>
              </a:ext>
            </a:extLst>
          </p:cNvPr>
          <p:cNvSpPr txBox="1"/>
          <p:nvPr/>
        </p:nvSpPr>
        <p:spPr>
          <a:xfrm>
            <a:off x="365128" y="4678753"/>
            <a:ext cx="48347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sz="20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Artificial intelligence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224DF1CC-391A-94EC-1682-58121231D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2" y="147638"/>
            <a:ext cx="1952439" cy="21172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6A7C5A-F8AE-64B0-4814-ABF76D28FF42}"/>
              </a:ext>
            </a:extLst>
          </p:cNvPr>
          <p:cNvSpPr txBox="1"/>
          <p:nvPr/>
        </p:nvSpPr>
        <p:spPr>
          <a:xfrm>
            <a:off x="2041451" y="335846"/>
            <a:ext cx="999460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1-Khaled Eskaf</a:t>
            </a:r>
            <a:r>
              <a:rPr lang="en-CA" dirty="0"/>
              <a:t>:  Assistant Professor of Intelligent System.</a:t>
            </a:r>
          </a:p>
          <a:p>
            <a:endParaRPr lang="en-CA" dirty="0"/>
          </a:p>
          <a:p>
            <a:r>
              <a:rPr lang="en-CA" dirty="0"/>
              <a:t> 2-Ph.D. in Computer Science from the University of Salford in the UK.</a:t>
            </a:r>
          </a:p>
          <a:p>
            <a:endParaRPr lang="en-C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b="1" u="sng" dirty="0"/>
              <a:t>Academic Experience:</a:t>
            </a:r>
          </a:p>
          <a:p>
            <a:pPr lvl="1"/>
            <a:r>
              <a:rPr lang="en-CA" dirty="0"/>
              <a:t>3-held several academic positions in Middle East, UK, and Canada. </a:t>
            </a:r>
          </a:p>
          <a:p>
            <a:pPr lvl="1"/>
            <a:r>
              <a:rPr lang="en-CA" dirty="0"/>
              <a:t>4-served as assistant professor, department head of the Faculty of Computing and Information Technology at several universities.</a:t>
            </a:r>
          </a:p>
          <a:p>
            <a:endParaRPr lang="en-C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b="1" u="sng" dirty="0"/>
              <a:t>Research Focus:</a:t>
            </a:r>
          </a:p>
          <a:p>
            <a:pPr lvl="1"/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5-Researcher in AI, machine learning (ML), deep learning (DL), and robotics</a:t>
            </a:r>
          </a:p>
          <a:p>
            <a:pPr lvl="1"/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6-Applies intelligent systems in medical fields and climate change</a:t>
            </a:r>
          </a:p>
          <a:p>
            <a:pPr lvl="1"/>
            <a:endParaRPr lang="en-US" b="0" i="0" dirty="0">
              <a:solidFill>
                <a:srgbClr val="374151"/>
              </a:solidFill>
              <a:effectLst/>
              <a:latin typeface="Söhne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u="sng" dirty="0"/>
              <a:t>Work Experience:</a:t>
            </a:r>
          </a:p>
          <a:p>
            <a:pPr lvl="1"/>
            <a:r>
              <a:rPr lang="en-CA" dirty="0"/>
              <a:t>7- Over 20 years of experience in education at universities and colleges.</a:t>
            </a:r>
          </a:p>
          <a:p>
            <a:pPr lvl="1"/>
            <a:r>
              <a:rPr lang="en-CA" dirty="0"/>
              <a:t>8- working in MILA as mentor for graduate students in Canada, and teaching computer science courses and robotics.</a:t>
            </a:r>
          </a:p>
          <a:p>
            <a:pPr lvl="1"/>
            <a:r>
              <a:rPr lang="en-CA" dirty="0"/>
              <a:t>9- International Expert Judge for robotics competitions, First Robotics-Canada and </a:t>
            </a:r>
            <a:r>
              <a:rPr lang="en-CA" dirty="0" err="1"/>
              <a:t>MakesX</a:t>
            </a:r>
            <a:r>
              <a:rPr lang="en-CA" dirty="0"/>
              <a:t> </a:t>
            </a:r>
            <a:r>
              <a:rPr lang="en-CA" dirty="0" err="1"/>
              <a:t>Mbot</a:t>
            </a:r>
            <a:r>
              <a:rPr lang="en-CA" dirty="0"/>
              <a:t> Robotics competition.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782999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8528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98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The VMD's old GSI email address will no longer work from 1 April - GOV.UK">
            <a:extLst>
              <a:ext uri="{FF2B5EF4-FFF2-40B4-BE49-F238E27FC236}">
                <a16:creationId xmlns:a16="http://schemas.microsoft.com/office/drawing/2014/main" id="{C61B5721-F346-9B4B-0BF3-5A1A4C9E4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05" y="1038312"/>
            <a:ext cx="1083282" cy="7041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D3BACF-8BE5-03DA-B23D-840CD93DEA49}"/>
              </a:ext>
            </a:extLst>
          </p:cNvPr>
          <p:cNvSpPr txBox="1"/>
          <p:nvPr/>
        </p:nvSpPr>
        <p:spPr>
          <a:xfrm>
            <a:off x="2152481" y="1205713"/>
            <a:ext cx="4855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khaledeskaf@midocean.edu.km</a:t>
            </a:r>
          </a:p>
          <a:p>
            <a:r>
              <a:rPr lang="en-US" dirty="0"/>
              <a:t>Note: for sending email, Please include:</a:t>
            </a:r>
          </a:p>
          <a:p>
            <a:r>
              <a:rPr lang="en-US" dirty="0"/>
              <a:t>Subject: course name + your Student ID.</a:t>
            </a:r>
          </a:p>
          <a:p>
            <a:r>
              <a:rPr lang="en-US"/>
              <a:t>              :Robotics+ </a:t>
            </a:r>
            <a:r>
              <a:rPr lang="en-US" dirty="0"/>
              <a:t>your Student ID</a:t>
            </a:r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B75AB5-A29F-B899-E213-7E2A77B9D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57" y="2528967"/>
            <a:ext cx="1012556" cy="496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1E7B81-89FE-A3B0-7798-ABDCA156AEB5}"/>
              </a:ext>
            </a:extLst>
          </p:cNvPr>
          <p:cNvSpPr txBox="1"/>
          <p:nvPr/>
        </p:nvSpPr>
        <p:spPr>
          <a:xfrm>
            <a:off x="2178606" y="2592519"/>
            <a:ext cx="2767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Thursday 9 PM – 10.30 PM</a:t>
            </a:r>
            <a:endParaRPr lang="en-CA" dirty="0"/>
          </a:p>
        </p:txBody>
      </p:sp>
      <p:pic>
        <p:nvPicPr>
          <p:cNvPr id="1034" name="Picture 10" descr="google scholar&quot; Icon - Download for free – Iconduck">
            <a:extLst>
              <a:ext uri="{FF2B5EF4-FFF2-40B4-BE49-F238E27FC236}">
                <a16:creationId xmlns:a16="http://schemas.microsoft.com/office/drawing/2014/main" id="{170AE723-FA06-6029-376E-CC358DEC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08" y="3445557"/>
            <a:ext cx="629728" cy="62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AA2BD4-AC39-EE34-0ED1-04975EC55059}"/>
              </a:ext>
            </a:extLst>
          </p:cNvPr>
          <p:cNvSpPr txBox="1"/>
          <p:nvPr/>
        </p:nvSpPr>
        <p:spPr>
          <a:xfrm>
            <a:off x="2039269" y="3575755"/>
            <a:ext cx="6643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https://scholar.google.com/citations?user=TeE2zCUAAAAJ&amp;hl=en</a:t>
            </a:r>
          </a:p>
        </p:txBody>
      </p:sp>
      <p:pic>
        <p:nvPicPr>
          <p:cNvPr id="1036" name="Picture 12" descr="Linkedin Logo Vector Art, Icons, and Graphics for Free Download">
            <a:extLst>
              <a:ext uri="{FF2B5EF4-FFF2-40B4-BE49-F238E27FC236}">
                <a16:creationId xmlns:a16="http://schemas.microsoft.com/office/drawing/2014/main" id="{EE8CA85C-9563-EA54-938B-585249DBB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87" y="4299857"/>
            <a:ext cx="1016726" cy="10167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5FBE3E-C05D-EF6B-48A6-BBD1371A617E}"/>
              </a:ext>
            </a:extLst>
          </p:cNvPr>
          <p:cNvSpPr txBox="1"/>
          <p:nvPr/>
        </p:nvSpPr>
        <p:spPr>
          <a:xfrm>
            <a:off x="2039269" y="4615543"/>
            <a:ext cx="5981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https://www.linkedin.com/in/keskaf/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05F19C-2843-7912-0CA3-44DEF4798246}"/>
              </a:ext>
            </a:extLst>
          </p:cNvPr>
          <p:cNvSpPr txBox="1"/>
          <p:nvPr/>
        </p:nvSpPr>
        <p:spPr>
          <a:xfrm>
            <a:off x="9782999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82FF9160-6050-1EE8-188C-9B67B00EECD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9775" y="-3803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824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1A961E-0FBB-F184-7FB9-051A99417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00" y="2329291"/>
            <a:ext cx="2490787" cy="2014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539988-B8D1-99D4-3E25-B687C8DE2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718" y="1135720"/>
            <a:ext cx="2662374" cy="1110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384F65-22C9-658D-72BC-821FE081E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718" y="2483304"/>
            <a:ext cx="2017939" cy="11675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36EC79-06E4-2618-2C34-CD0DBE5F19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9718" y="3811811"/>
            <a:ext cx="2309676" cy="1109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F71287-2490-F333-E250-0E7406CDE4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9719" y="5081871"/>
            <a:ext cx="2427242" cy="73997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0EE0710-986F-0592-613A-ED9EE4864058}"/>
              </a:ext>
            </a:extLst>
          </p:cNvPr>
          <p:cNvCxnSpPr/>
          <p:nvPr/>
        </p:nvCxnSpPr>
        <p:spPr>
          <a:xfrm>
            <a:off x="3126377" y="1135720"/>
            <a:ext cx="0" cy="46861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row: Left-Right 14">
            <a:extLst>
              <a:ext uri="{FF2B5EF4-FFF2-40B4-BE49-F238E27FC236}">
                <a16:creationId xmlns:a16="http://schemas.microsoft.com/office/drawing/2014/main" id="{28393AF8-E186-82AE-63E0-0474CD1431E8}"/>
              </a:ext>
            </a:extLst>
          </p:cNvPr>
          <p:cNvSpPr/>
          <p:nvPr/>
        </p:nvSpPr>
        <p:spPr>
          <a:xfrm>
            <a:off x="2325189" y="3326674"/>
            <a:ext cx="775062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Arrow: Left-Right 15">
            <a:extLst>
              <a:ext uri="{FF2B5EF4-FFF2-40B4-BE49-F238E27FC236}">
                <a16:creationId xmlns:a16="http://schemas.microsoft.com/office/drawing/2014/main" id="{E7B4E3D2-004E-CB83-1BC4-085A91400D82}"/>
              </a:ext>
            </a:extLst>
          </p:cNvPr>
          <p:cNvSpPr/>
          <p:nvPr/>
        </p:nvSpPr>
        <p:spPr>
          <a:xfrm>
            <a:off x="3152504" y="1585513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Arrow: Left-Right 16">
            <a:extLst>
              <a:ext uri="{FF2B5EF4-FFF2-40B4-BE49-F238E27FC236}">
                <a16:creationId xmlns:a16="http://schemas.microsoft.com/office/drawing/2014/main" id="{D17924CB-B105-A42C-746C-B7C36B825C2A}"/>
              </a:ext>
            </a:extLst>
          </p:cNvPr>
          <p:cNvSpPr/>
          <p:nvPr/>
        </p:nvSpPr>
        <p:spPr>
          <a:xfrm>
            <a:off x="3152503" y="2866789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Arrow: Left-Right 17">
            <a:extLst>
              <a:ext uri="{FF2B5EF4-FFF2-40B4-BE49-F238E27FC236}">
                <a16:creationId xmlns:a16="http://schemas.microsoft.com/office/drawing/2014/main" id="{13A36677-1FC8-09A9-7503-A7AA6AEB7C20}"/>
              </a:ext>
            </a:extLst>
          </p:cNvPr>
          <p:cNvSpPr/>
          <p:nvPr/>
        </p:nvSpPr>
        <p:spPr>
          <a:xfrm>
            <a:off x="3139441" y="4312286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Arrow: Left-Right 18">
            <a:extLst>
              <a:ext uri="{FF2B5EF4-FFF2-40B4-BE49-F238E27FC236}">
                <a16:creationId xmlns:a16="http://schemas.microsoft.com/office/drawing/2014/main" id="{91F68D91-F963-ABAE-D725-40D39B49D6FC}"/>
              </a:ext>
            </a:extLst>
          </p:cNvPr>
          <p:cNvSpPr/>
          <p:nvPr/>
        </p:nvSpPr>
        <p:spPr>
          <a:xfrm>
            <a:off x="3139441" y="5264894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D25B8B-278A-230A-36F9-E0FBFB65E031}"/>
              </a:ext>
            </a:extLst>
          </p:cNvPr>
          <p:cNvSpPr txBox="1"/>
          <p:nvPr/>
        </p:nvSpPr>
        <p:spPr>
          <a:xfrm>
            <a:off x="9782999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98CB404-2558-1EFE-C114-9B85F10FFC4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78308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154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FB84F1-E8BA-1BA7-E961-BB7BBBF9B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526" y="643466"/>
            <a:ext cx="9992948" cy="55710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2DBA98-BCC8-AAEA-2BD6-AF0B0A4D8DA5}"/>
              </a:ext>
            </a:extLst>
          </p:cNvPr>
          <p:cNvSpPr txBox="1"/>
          <p:nvPr/>
        </p:nvSpPr>
        <p:spPr>
          <a:xfrm>
            <a:off x="9782999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2473FF1-EBB1-91D0-A23A-A6E16285AD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25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79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ccreditation — Standard 2 Curriculum — Learning Objectives">
            <a:extLst>
              <a:ext uri="{FF2B5EF4-FFF2-40B4-BE49-F238E27FC236}">
                <a16:creationId xmlns:a16="http://schemas.microsoft.com/office/drawing/2014/main" id="{45867165-1578-B6DB-06F4-98BAB31DF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674" y="-80920"/>
            <a:ext cx="2508531" cy="1171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1983E4-F6B0-86C4-EED4-CDC6D344BCB9}"/>
              </a:ext>
            </a:extLst>
          </p:cNvPr>
          <p:cNvSpPr txBox="1"/>
          <p:nvPr/>
        </p:nvSpPr>
        <p:spPr>
          <a:xfrm>
            <a:off x="0" y="1090865"/>
            <a:ext cx="11709175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Learn Basics of Robots and People Working Together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Get to know how robots and humans can interact and work side by side.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Designing How Robots Look and Work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Discover ways to make robots that are easy to use, helpful, and safe for people.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Testing How Well Robots and People Work Together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Learn to check if the robots are doing a good job and are easy for people to work with.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Different Kinds of Robots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Find out about various types of robots and how much they can do on their own.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Classifying Robot Systems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Learn to sort and categorize different robot systems.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Looking at Human Aspects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Study how working with robots affects people's minds and bodies.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AI in Robots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Learn how to use artificial intelligence to make robots smarter.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Making and Controlling Robots in Simulations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Get hands-on experience by creating and managing virtual robots.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Practical Projects with Real-World Focus</a:t>
            </a:r>
            <a:r>
              <a:rPr lang="en-US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Apply what you've learned to design and test robot systems for real-life uses.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3BAD01-699E-E07D-ACA7-92588CACAD0B}"/>
              </a:ext>
            </a:extLst>
          </p:cNvPr>
          <p:cNvSpPr txBox="1"/>
          <p:nvPr/>
        </p:nvSpPr>
        <p:spPr>
          <a:xfrm>
            <a:off x="9782999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4964BE5-611D-63E3-9D2B-CB59D35AB5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8528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60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 LMS">
            <a:extLst>
              <a:ext uri="{FF2B5EF4-FFF2-40B4-BE49-F238E27FC236}">
                <a16:creationId xmlns:a16="http://schemas.microsoft.com/office/drawing/2014/main" id="{321C3FD0-8C2D-DD48-9D0D-6862DE833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4"/>
            <a:ext cx="1480347" cy="1521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C0EC52-4922-7350-D18E-3C46D62B6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613" y="19431"/>
            <a:ext cx="5995720" cy="68385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6CBF98-98EB-390B-DE59-B795A549AE1E}"/>
              </a:ext>
            </a:extLst>
          </p:cNvPr>
          <p:cNvSpPr txBox="1"/>
          <p:nvPr/>
        </p:nvSpPr>
        <p:spPr>
          <a:xfrm>
            <a:off x="9782999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6FD5481-2DBA-D4C2-C279-009A7B67F4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8528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006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163BEF3E-5B40-B942-9F34-48DD1F4E2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466" y="-42594"/>
            <a:ext cx="468206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altLang="en-US" sz="25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oogle Sans"/>
                <a:cs typeface="Calibri" panose="020F0502020204030204" pitchFamily="34" charset="0"/>
              </a:rPr>
              <a:t>Human-Robot Interaction</a:t>
            </a:r>
            <a:r>
              <a:rPr lang="en-CA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CA" altLang="en-US" sz="1700" b="0" i="0" u="none" strike="noStrike" cap="none" normalizeH="0" baseline="0" dirty="0">
                <a:ln>
                  <a:noFill/>
                </a:ln>
                <a:solidFill>
                  <a:srgbClr val="4D5156"/>
                </a:solidFill>
                <a:effectLst/>
                <a:latin typeface="Google Sans"/>
                <a:cs typeface="Calibri" panose="020F0502020204030204" pitchFamily="34" charset="0"/>
              </a:rPr>
              <a:t>An Introduction</a:t>
            </a:r>
            <a:endParaRPr kumimoji="0" lang="en-CA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By 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2"/>
              </a:rPr>
              <a:t>Christoph </a:t>
            </a:r>
            <a:r>
              <a:rPr kumimoji="0" lang="en-CA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2"/>
              </a:rPr>
              <a:t>Bartneck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, 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3"/>
              </a:rPr>
              <a:t>Tony </a:t>
            </a:r>
            <a:r>
              <a:rPr kumimoji="0" lang="en-CA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3"/>
              </a:rPr>
              <a:t>Belpaeme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, </a:t>
            </a:r>
            <a:r>
              <a:rPr kumimoji="0" lang="en-CA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4"/>
              </a:rPr>
              <a:t>Friederike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4"/>
              </a:rPr>
              <a:t> Eyssel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, 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5"/>
              </a:rPr>
              <a:t>Takayuki Kanda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, </a:t>
            </a:r>
            <a:r>
              <a:rPr kumimoji="0" lang="en-CA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6"/>
              </a:rPr>
              <a:t>Merel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6"/>
              </a:rPr>
              <a:t> </a:t>
            </a:r>
            <a:r>
              <a:rPr kumimoji="0" lang="en-CA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6"/>
              </a:rPr>
              <a:t>Keijsers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, 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7"/>
              </a:rPr>
              <a:t>Selma </a:t>
            </a:r>
            <a:r>
              <a:rPr kumimoji="0" lang="en-CA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  <a:hlinkClick r:id="rId7"/>
              </a:rPr>
              <a:t>Šabanović</a:t>
            </a:r>
            <a:r>
              <a:rPr kumimoji="0" lang="en-CA" altLang="en-US" sz="1100" b="0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 · </a:t>
            </a:r>
            <a:r>
              <a:rPr kumimoji="0" lang="en-CA" altLang="en-US" sz="1600" b="1" i="0" u="none" strike="noStrike" cap="none" normalizeH="0" baseline="0" dirty="0">
                <a:ln>
                  <a:noFill/>
                </a:ln>
                <a:solidFill>
                  <a:srgbClr val="70757A"/>
                </a:solidFill>
                <a:effectLst/>
                <a:latin typeface="Roboto" panose="02000000000000000000" pitchFamily="2" charset="0"/>
                <a:cs typeface="Calibri" panose="020F0502020204030204" pitchFamily="34" charset="0"/>
              </a:rPr>
              <a:t>2020</a:t>
            </a:r>
            <a:endParaRPr kumimoji="0" lang="en-CA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E6694F9-A032-EB61-C075-F61255006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66" y="1795992"/>
            <a:ext cx="3133725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48EA46-D321-E493-F6D5-F57B2FB7F72B}"/>
              </a:ext>
            </a:extLst>
          </p:cNvPr>
          <p:cNvSpPr/>
          <p:nvPr/>
        </p:nvSpPr>
        <p:spPr>
          <a:xfrm>
            <a:off x="127000" y="110067"/>
            <a:ext cx="4580467" cy="648546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5C7899-6131-1E32-F73D-141892AF1140}"/>
              </a:ext>
            </a:extLst>
          </p:cNvPr>
          <p:cNvSpPr/>
          <p:nvPr/>
        </p:nvSpPr>
        <p:spPr>
          <a:xfrm>
            <a:off x="6502400" y="110067"/>
            <a:ext cx="4580467" cy="648546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C9B576-93DD-4B89-5540-03E98DC64321}"/>
              </a:ext>
            </a:extLst>
          </p:cNvPr>
          <p:cNvSpPr txBox="1"/>
          <p:nvPr/>
        </p:nvSpPr>
        <p:spPr>
          <a:xfrm>
            <a:off x="6663267" y="338667"/>
            <a:ext cx="4038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>
              <a:solidFill>
                <a:schemeClr val="tx1"/>
              </a:solidFill>
            </a:endParaRPr>
          </a:p>
          <a:p>
            <a:endParaRPr lang="en-US" b="1" i="0" dirty="0">
              <a:solidFill>
                <a:srgbClr val="5F6368"/>
              </a:solidFill>
              <a:effectLst/>
              <a:latin typeface="arial" panose="020B0604020202020204" pitchFamily="34" charset="0"/>
            </a:endParaRPr>
          </a:p>
          <a:p>
            <a:endParaRPr lang="en-US" b="1" dirty="0">
              <a:solidFill>
                <a:srgbClr val="5F6368"/>
              </a:solidFill>
              <a:latin typeface="arial" panose="020B0604020202020204" pitchFamily="34" charset="0"/>
            </a:endParaRPr>
          </a:p>
          <a:p>
            <a:endParaRPr lang="en-US" b="1" i="0" dirty="0">
              <a:solidFill>
                <a:srgbClr val="5F6368"/>
              </a:solidFill>
              <a:effectLst/>
              <a:latin typeface="arial" panose="020B0604020202020204" pitchFamily="34" charset="0"/>
            </a:endParaRPr>
          </a:p>
          <a:p>
            <a:endParaRPr lang="en-US" b="1" dirty="0">
              <a:solidFill>
                <a:srgbClr val="5F6368"/>
              </a:solidFill>
              <a:latin typeface="arial" panose="020B0604020202020204" pitchFamily="34" charset="0"/>
            </a:endParaRPr>
          </a:p>
          <a:p>
            <a:r>
              <a:rPr lang="en-US" b="1" i="0" dirty="0" err="1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Webots</a:t>
            </a:r>
            <a:r>
              <a:rPr lang="en-US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is an open source and multi-platform desktop application used to </a:t>
            </a:r>
            <a:r>
              <a:rPr lang="en-US" b="1" i="0" dirty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simulate</a:t>
            </a:r>
            <a:r>
              <a:rPr lang="en-US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robots</a:t>
            </a:r>
            <a:endParaRPr lang="en-CA" dirty="0">
              <a:solidFill>
                <a:schemeClr val="tx1"/>
              </a:solidFill>
            </a:endParaRPr>
          </a:p>
          <a:p>
            <a:endParaRPr lang="en-CA" dirty="0"/>
          </a:p>
          <a:p>
            <a:r>
              <a:rPr lang="en-CA" dirty="0">
                <a:solidFill>
                  <a:schemeClr val="tx1"/>
                </a:solidFill>
              </a:rPr>
              <a:t>https://cyberbotics.com/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</p:txBody>
      </p:sp>
      <p:pic>
        <p:nvPicPr>
          <p:cNvPr id="8" name="Picture 4" descr="GitHub - cyberbotics/webots: Webots Robot Simulator">
            <a:extLst>
              <a:ext uri="{FF2B5EF4-FFF2-40B4-BE49-F238E27FC236}">
                <a16:creationId xmlns:a16="http://schemas.microsoft.com/office/drawing/2014/main" id="{C62BC141-745A-F20D-87FF-BAA427036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092" y="174096"/>
            <a:ext cx="3028950" cy="1514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Webots documentation: Webots User Guide">
            <a:extLst>
              <a:ext uri="{FF2B5EF4-FFF2-40B4-BE49-F238E27FC236}">
                <a16:creationId xmlns:a16="http://schemas.microsoft.com/office/drawing/2014/main" id="{A7A4F745-97B5-4678-20A6-6EBEBD137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933" y="3334220"/>
            <a:ext cx="3581400" cy="285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22A018-E8F4-C286-5173-0F847FE72BD4}"/>
              </a:ext>
            </a:extLst>
          </p:cNvPr>
          <p:cNvSpPr txBox="1"/>
          <p:nvPr/>
        </p:nvSpPr>
        <p:spPr>
          <a:xfrm>
            <a:off x="10003569" y="6505545"/>
            <a:ext cx="2322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3029E73-2CB2-5BA0-AF33-9552BDDF218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197042" y="0"/>
            <a:ext cx="2046627" cy="95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874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</TotalTime>
  <Words>494</Words>
  <Application>Microsoft Office PowerPoint</Application>
  <PresentationFormat>Widescreen</PresentationFormat>
  <Paragraphs>61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arial</vt:lpstr>
      <vt:lpstr>Calibri</vt:lpstr>
      <vt:lpstr>Calibri Light</vt:lpstr>
      <vt:lpstr>Google Sans</vt:lpstr>
      <vt:lpstr>Roboto</vt:lpstr>
      <vt:lpstr>Söhne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Dr.Khalid Eskaf</cp:lastModifiedBy>
  <cp:revision>43</cp:revision>
  <dcterms:created xsi:type="dcterms:W3CDTF">2023-04-29T09:08:23Z</dcterms:created>
  <dcterms:modified xsi:type="dcterms:W3CDTF">2024-01-25T14:27:02Z</dcterms:modified>
</cp:coreProperties>
</file>