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303" r:id="rId2"/>
    <p:sldId id="276" r:id="rId3"/>
    <p:sldId id="350" r:id="rId4"/>
    <p:sldId id="367" r:id="rId5"/>
    <p:sldId id="380" r:id="rId6"/>
    <p:sldId id="378" r:id="rId7"/>
    <p:sldId id="353" r:id="rId8"/>
    <p:sldId id="356" r:id="rId9"/>
    <p:sldId id="357" r:id="rId10"/>
    <p:sldId id="355" r:id="rId11"/>
    <p:sldId id="351" r:id="rId12"/>
    <p:sldId id="362" r:id="rId13"/>
    <p:sldId id="359" r:id="rId14"/>
    <p:sldId id="417" r:id="rId15"/>
    <p:sldId id="361" r:id="rId16"/>
    <p:sldId id="358" r:id="rId17"/>
    <p:sldId id="373" r:id="rId18"/>
    <p:sldId id="372" r:id="rId19"/>
    <p:sldId id="399" r:id="rId20"/>
    <p:sldId id="371" r:id="rId21"/>
    <p:sldId id="369" r:id="rId22"/>
    <p:sldId id="374" r:id="rId23"/>
    <p:sldId id="397" r:id="rId24"/>
    <p:sldId id="391" r:id="rId25"/>
    <p:sldId id="403" r:id="rId26"/>
    <p:sldId id="404" r:id="rId27"/>
    <p:sldId id="405" r:id="rId28"/>
    <p:sldId id="406" r:id="rId29"/>
    <p:sldId id="407" r:id="rId30"/>
    <p:sldId id="412" r:id="rId31"/>
    <p:sldId id="411" r:id="rId32"/>
    <p:sldId id="413" r:id="rId33"/>
    <p:sldId id="415" r:id="rId34"/>
    <p:sldId id="420" r:id="rId35"/>
    <p:sldId id="418" r:id="rId36"/>
    <p:sldId id="419" r:id="rId37"/>
    <p:sldId id="421" r:id="rId38"/>
    <p:sldId id="427" r:id="rId39"/>
    <p:sldId id="426" r:id="rId40"/>
    <p:sldId id="428" r:id="rId41"/>
    <p:sldId id="430" r:id="rId42"/>
    <p:sldId id="429" r:id="rId43"/>
    <p:sldId id="425" r:id="rId44"/>
    <p:sldId id="424" r:id="rId45"/>
    <p:sldId id="423" r:id="rId46"/>
    <p:sldId id="402" r:id="rId47"/>
    <p:sldId id="408" r:id="rId48"/>
    <p:sldId id="410" r:id="rId49"/>
    <p:sldId id="409" r:id="rId50"/>
    <p:sldId id="432" r:id="rId51"/>
    <p:sldId id="393" r:id="rId52"/>
    <p:sldId id="416" r:id="rId53"/>
    <p:sldId id="389" r:id="rId54"/>
    <p:sldId id="34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50"/>
            <p14:sldId id="367"/>
            <p14:sldId id="380"/>
            <p14:sldId id="378"/>
            <p14:sldId id="353"/>
            <p14:sldId id="356"/>
            <p14:sldId id="357"/>
            <p14:sldId id="355"/>
            <p14:sldId id="351"/>
            <p14:sldId id="362"/>
            <p14:sldId id="359"/>
            <p14:sldId id="417"/>
            <p14:sldId id="361"/>
            <p14:sldId id="358"/>
            <p14:sldId id="373"/>
            <p14:sldId id="372"/>
            <p14:sldId id="399"/>
            <p14:sldId id="371"/>
            <p14:sldId id="369"/>
            <p14:sldId id="374"/>
            <p14:sldId id="397"/>
            <p14:sldId id="391"/>
            <p14:sldId id="403"/>
            <p14:sldId id="404"/>
            <p14:sldId id="405"/>
            <p14:sldId id="406"/>
            <p14:sldId id="407"/>
            <p14:sldId id="412"/>
            <p14:sldId id="411"/>
            <p14:sldId id="413"/>
            <p14:sldId id="415"/>
            <p14:sldId id="420"/>
            <p14:sldId id="418"/>
            <p14:sldId id="419"/>
            <p14:sldId id="421"/>
            <p14:sldId id="427"/>
            <p14:sldId id="426"/>
            <p14:sldId id="428"/>
            <p14:sldId id="430"/>
            <p14:sldId id="429"/>
            <p14:sldId id="425"/>
            <p14:sldId id="424"/>
            <p14:sldId id="423"/>
            <p14:sldId id="402"/>
            <p14:sldId id="408"/>
            <p14:sldId id="410"/>
            <p14:sldId id="409"/>
            <p14:sldId id="432"/>
            <p14:sldId id="393"/>
            <p14:sldId id="416"/>
            <p14:sldId id="3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9ECE7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2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46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Depending upon its underlying governance paradigm, each organization will setup</a:t>
            </a:r>
          </a:p>
          <a:p>
            <a:r>
              <a:rPr lang="en-US" dirty="0"/>
              <a:t>the governance infrastructure framework in different ways. Behaviour oriented</a:t>
            </a:r>
          </a:p>
          <a:p>
            <a:r>
              <a:rPr lang="en-US" dirty="0"/>
              <a:t>paradigms (Conformist and Agile Pragmatist) will lead to a governance framework</a:t>
            </a:r>
          </a:p>
          <a:p>
            <a:r>
              <a:rPr lang="en-US" dirty="0"/>
              <a:t>that is more process and control oriented, stressing the need for planning and</a:t>
            </a:r>
          </a:p>
          <a:p>
            <a:r>
              <a:rPr lang="en-US" dirty="0"/>
              <a:t>plan conformance, a process discipline and clear lines of responsibility. Outcome</a:t>
            </a:r>
          </a:p>
          <a:p>
            <a:r>
              <a:rPr lang="en-US" dirty="0"/>
              <a:t>oriented paradigms (Flexible Economist and Versatile Artist) will lead to a</a:t>
            </a:r>
          </a:p>
          <a:p>
            <a:r>
              <a:rPr lang="en-US" dirty="0"/>
              <a:t>governance framework that gives more trust and autonomy to the project itself and</a:t>
            </a:r>
          </a:p>
          <a:p>
            <a:r>
              <a:rPr lang="en-US" dirty="0"/>
              <a:t>focus more on the end product than on the process of getting there.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003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Steering groups working within an outcome oriented governance paradigm</a:t>
            </a:r>
          </a:p>
          <a:p>
            <a:r>
              <a:rPr lang="en-US" dirty="0"/>
              <a:t>(Flexible Economist and Versatile Artist) will typically develop a project charter.</a:t>
            </a:r>
          </a:p>
          <a:p>
            <a:r>
              <a:rPr lang="en-US" dirty="0"/>
              <a:t>This document will include, along with other mandated guidelines, the sequence</a:t>
            </a:r>
          </a:p>
          <a:p>
            <a:r>
              <a:rPr lang="en-US" dirty="0"/>
              <a:t>of deliverables and prioritization of functions to be developed. The project charter</a:t>
            </a:r>
          </a:p>
          <a:p>
            <a:r>
              <a:rPr lang="en-US" dirty="0"/>
              <a:t>becomes the basis for the project team to use when developing the project plan.</a:t>
            </a:r>
          </a:p>
          <a:p>
            <a:r>
              <a:rPr lang="en-US" dirty="0"/>
              <a:t>Behaviour oriented paradigms shift parts of the responsibility for developing the</a:t>
            </a:r>
          </a:p>
          <a:p>
            <a:r>
              <a:rPr lang="en-US" dirty="0"/>
              <a:t>project plan to the steering group. Examples for that are agile project management</a:t>
            </a:r>
          </a:p>
          <a:p>
            <a:r>
              <a:rPr lang="en-US" dirty="0"/>
              <a:t>methods, which force the project sponsor (that is, the Steering Group) to define,</a:t>
            </a:r>
          </a:p>
          <a:p>
            <a:r>
              <a:rPr lang="en-US" dirty="0"/>
              <a:t>prioritize and sequence incrementally the functions or features to be developed,</a:t>
            </a:r>
          </a:p>
          <a:p>
            <a:r>
              <a:rPr lang="en-US" dirty="0"/>
              <a:t>so that the project team can focus almost entirely on the technical development</a:t>
            </a:r>
          </a:p>
          <a:p>
            <a:r>
              <a:rPr lang="en-US" dirty="0"/>
              <a:t>process.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453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84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example, by removing uncertainty it would be possible to write complete</a:t>
            </a:r>
          </a:p>
          <a:p>
            <a:r>
              <a:rPr lang="en-US" dirty="0"/>
              <a:t>and all inclusive contracts to negate opportunistic behaviour arising from asset</a:t>
            </a:r>
          </a:p>
          <a:p>
            <a:r>
              <a:rPr lang="en-US" dirty="0"/>
              <a:t>specificity.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95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sv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6856269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58058"/>
            <a:ext cx="8659664" cy="5358856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22411" y="411258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07898" y="4682874"/>
            <a:ext cx="4981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424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Ch10 – Governance of Projects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071"/>
    </mc:Choice>
    <mc:Fallback xmlns="">
      <p:transition spd="slow" advTm="4950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Clarifying the different perspectives of project governance.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Discussing the role of the steering group as the governance institution of projects.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Understanding the different views of projects.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Explaining project control as related to the achievement of the project plan.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Highlighting the main capabilities of project managers.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247"/>
    </mc:Choice>
    <mc:Fallback xmlns="">
      <p:transition advTm="8124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31793"/>
            <a:ext cx="10668000" cy="3365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 aims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consistent and predictable delivery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project’s planned contribution to the portfolio – and thereby to the achievement of the corporate strategic objectives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within the framework of corporate governance. 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 provides risk minimization, transparency, division of ownership and control at the project level.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F4C774E-A7D4-28A3-5C51-1A03711EC123}"/>
              </a:ext>
            </a:extLst>
          </p:cNvPr>
          <p:cNvSpPr txBox="1"/>
          <p:nvPr/>
        </p:nvSpPr>
        <p:spPr>
          <a:xfrm>
            <a:off x="2452278" y="1083696"/>
            <a:ext cx="532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Aim of Project Governance </a:t>
            </a:r>
          </a:p>
        </p:txBody>
      </p:sp>
    </p:spTree>
    <p:extLst>
      <p:ext uri="{BB962C8B-B14F-4D97-AF65-F5344CB8AC3E}">
        <p14:creationId xmlns:p14="http://schemas.microsoft.com/office/powerpoint/2010/main" val="7791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665"/>
    </mc:Choice>
    <mc:Fallback xmlns="">
      <p:transition advTm="12766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22659"/>
            <a:ext cx="10541000" cy="35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Governance frameworks are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developed from different approaches; either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top-down or a bottom-up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approach. </a:t>
            </a:r>
          </a:p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Top-down approaches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developed from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outcome perspective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represent the Flexible Economist and Versatile Artist paradigm.</a:t>
            </a:r>
          </a:p>
          <a:p>
            <a:pPr marL="457200" marR="0" lvl="0" indent="-4572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Bottom-up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approaches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perspective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represent the Conformist and Agile Pragmatist paradigm.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72DC64-38B4-2476-9EB3-F42AED82391B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Approaches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7715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066"/>
    </mc:Choice>
    <mc:Fallback xmlns="">
      <p:transition advTm="12106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distinction has implications for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depth 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which governance is carried out by the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institutions governing projects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outcome perspective provides flexibility in project execution if the governance institution (the steering group) feels that the intended outcome can be achieved.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control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perspective calls for more upfront planning and estimation, strict control procedures and contingency plans.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7" y="1083696"/>
            <a:ext cx="5897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Perspectives of Project Governance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2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2793"/>
    </mc:Choice>
    <mc:Fallback xmlns="">
      <p:transition advTm="16279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the steering group may Not be the only governing institution of projects, it is the one that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carries the most authority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it comes to project execution.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 has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full responsibility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project success; it owns the business case and is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accountable to top management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achieving project objectives.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432D13-5549-13BB-96FB-4C750F0EC5DD}"/>
              </a:ext>
            </a:extLst>
          </p:cNvPr>
          <p:cNvSpPr txBox="1"/>
          <p:nvPr/>
        </p:nvSpPr>
        <p:spPr>
          <a:xfrm>
            <a:off x="2459842" y="1059324"/>
            <a:ext cx="6281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</a:t>
            </a:r>
          </a:p>
        </p:txBody>
      </p:sp>
    </p:spTree>
    <p:extLst>
      <p:ext uri="{BB962C8B-B14F-4D97-AF65-F5344CB8AC3E}">
        <p14:creationId xmlns:p14="http://schemas.microsoft.com/office/powerpoint/2010/main" val="76897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556"/>
    </mc:Choice>
    <mc:Fallback xmlns="">
      <p:transition advTm="9755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44602"/>
            <a:ext cx="10487692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Steering group members have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managerial authority to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assign or withdraw resources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(for example, financial) from the project.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They also have authority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accept or decline proposed changes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 project and decide on whether the project has accomplished its objectives or not.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5D8211-99C3-4CD5-D3D6-D86573C71057}"/>
              </a:ext>
            </a:extLst>
          </p:cNvPr>
          <p:cNvSpPr txBox="1"/>
          <p:nvPr/>
        </p:nvSpPr>
        <p:spPr>
          <a:xfrm>
            <a:off x="2513149" y="1019069"/>
            <a:ext cx="7632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Authority</a:t>
            </a:r>
          </a:p>
        </p:txBody>
      </p:sp>
    </p:spTree>
    <p:extLst>
      <p:ext uri="{BB962C8B-B14F-4D97-AF65-F5344CB8AC3E}">
        <p14:creationId xmlns:p14="http://schemas.microsoft.com/office/powerpoint/2010/main" val="236459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925"/>
    </mc:Choice>
    <mc:Fallback xmlns="">
      <p:transition advTm="9092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3101" y="2141974"/>
            <a:ext cx="10541000" cy="3026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Steering groups constitute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linkage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between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permanent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temporary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  <a:spcAft>
                <a:spcPts val="60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Their main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responsibility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effective coordination of governance mechanisms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between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and its parent organization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EABC9E8-3242-FEE6-3840-22BB53A1EB82}"/>
              </a:ext>
            </a:extLst>
          </p:cNvPr>
          <p:cNvSpPr txBox="1"/>
          <p:nvPr/>
        </p:nvSpPr>
        <p:spPr>
          <a:xfrm>
            <a:off x="2513149" y="1019069"/>
            <a:ext cx="76323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12141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744"/>
    </mc:Choice>
    <mc:Fallback xmlns="">
      <p:transition advTm="7874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group, and by association the sponsor, looks at the interface between the permanent and temporary organizations from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opposite perspectives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perspective of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parent organization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towards its project.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perspective of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towards its parent organization.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FFC8E0-E7EC-6A95-C667-154DFB96D3E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33302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130"/>
    </mc:Choice>
    <mc:Fallback xmlns="">
      <p:transition advTm="6613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Responsibility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228864"/>
            <a:ext cx="10541000" cy="31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perspective of the parent organization towards its project. </a:t>
            </a:r>
          </a:p>
          <a:p>
            <a:pPr marR="0" lvl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perspective is related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includes defining the goals, means and ends of the project.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reviews the project based on its contribution to and link with the parent organization.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1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774"/>
    </mc:Choice>
    <mc:Fallback xmlns="">
      <p:transition advTm="4877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011259"/>
            <a:ext cx="10541000" cy="3634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perspective of the project towards its parent organization.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perspective is related to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support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includes provision of resources and decisions.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includes formal decisions like sign-off on milestones and formal authorization by the parent organization for the project to continue. 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A30E6E-0760-69CD-3602-6AFAECC633CD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163145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075"/>
    </mc:Choice>
    <mc:Fallback xmlns="">
      <p:transition advTm="850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Depending on its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situation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 project may have a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higher or lower need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typically,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governance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indicated: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project failure would lead to very severe consequences;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the project is mission critical;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the parent organization works in rapidly changing markets;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corporate governance requires a strong focus on a particular project;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 must be realigned to a new strategy.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00C07D-5017-5AAD-8C9B-143B29953F1C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87836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526"/>
    </mc:Choice>
    <mc:Fallback xmlns="">
      <p:transition advTm="11352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Depending on its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 situation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 project may have a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higher or lower need for support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typically,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support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indicated for projects that: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 resources and other support from the parent organization;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incur resistance from within the parent organization to accept the project or its outcome;</a:t>
            </a:r>
          </a:p>
          <a:p>
            <a:pPr marL="342900" indent="-342900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inexperienced project management.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A24534-17CD-D885-02A3-D7710D44D577}"/>
              </a:ext>
            </a:extLst>
          </p:cNvPr>
          <p:cNvSpPr txBox="1"/>
          <p:nvPr/>
        </p:nvSpPr>
        <p:spPr>
          <a:xfrm>
            <a:off x="2513150" y="1019069"/>
            <a:ext cx="6870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Project Support</a:t>
            </a:r>
          </a:p>
        </p:txBody>
      </p:sp>
    </p:spTree>
    <p:extLst>
      <p:ext uri="{BB962C8B-B14F-4D97-AF65-F5344CB8AC3E}">
        <p14:creationId xmlns:p14="http://schemas.microsoft.com/office/powerpoint/2010/main" val="337090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155"/>
    </mc:Choice>
    <mc:Fallback xmlns="">
      <p:transition advTm="9115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roles and tasks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steering group include: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the governance infrastructure;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the project goals;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provision of the means to achieve those goals; and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 of progress.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A24534-17CD-D885-02A3-D7710D44D577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Governance Roles and Tasks</a:t>
            </a:r>
          </a:p>
        </p:txBody>
      </p:sp>
    </p:spTree>
    <p:extLst>
      <p:ext uri="{BB962C8B-B14F-4D97-AF65-F5344CB8AC3E}">
        <p14:creationId xmlns:p14="http://schemas.microsoft.com/office/powerpoint/2010/main" val="359473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904"/>
    </mc:Choice>
    <mc:Fallback xmlns="">
      <p:transition advTm="11590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052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the Governance Infrastructure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1998065"/>
            <a:ext cx="10541000" cy="3834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sets up the governance infrastructure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defining and communicating to all related parts of the organization, upwards and downwards: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governance processes.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means of controlling projects.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roles, responsibilities and approval authorities.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infrastructure must link to corporate governance and cross organizational procedures, corporate policies, existing standards and processes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paradigm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7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5576"/>
    </mc:Choice>
    <mc:Fallback xmlns="">
      <p:transition advTm="16557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the goals for a project,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 defines: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desired business benefits.</a:t>
            </a:r>
          </a:p>
          <a:p>
            <a:pPr marL="457200" indent="-45720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 deliverables, including the products or services.</a:t>
            </a:r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 success criteria with measures and tolerances.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 also agrees on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process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 to achieve these goals with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Setting Project Goals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29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676"/>
    </mc:Choice>
    <mc:Fallback xmlns="">
      <p:transition advTm="11267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providing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means to achieve the project goals,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steering group performs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and support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roles in parallel.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 role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carried out through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provision of various resources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the latest project plan.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 role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includes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to anchor the project within the organization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81755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the Means To Achieve Project Goals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013"/>
    </mc:Choice>
    <mc:Fallback xmlns="">
      <p:transition advTm="9501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sz="12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sz="14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resources 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types of resources provided can include, but are not limited to: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and skill sets;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budgets;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consulting;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and communication infrastructures.</a:t>
            </a:r>
          </a:p>
          <a:p>
            <a:pPr marL="342900" indent="-342900" algn="l">
              <a:lnSpc>
                <a:spcPct val="150000"/>
              </a:lnSpc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382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The Means To Achieve Project Goals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2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434"/>
    </mc:Choice>
    <mc:Fallback xmlns="">
      <p:transition advTm="8243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Types of support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type of support provided can include, but are not limited to: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working on removing obstacles;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reducing risks from the relationship between parent organization and project;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linking project and organizational success factors;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mitigating the impact of resource shortages on project results or business benefits.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The Means To Achieve Project Goals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9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567"/>
    </mc:Choice>
    <mc:Fallback xmlns="">
      <p:transition advTm="10356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progress control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roles address both the details of the project, project context and environment.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are continuously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monitored and adjusted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appropriate: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progress;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achieved results;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critical success factors;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 interest.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the Progress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573"/>
    </mc:Choice>
    <mc:Fallback xmlns="">
      <p:transition advTm="14157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7"/>
            </a:pPr>
            <a:endParaRPr lang="en-US" sz="1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measurement of the previous aspects is set up, consisting of quality indicators, milestone and other achievements and general plan adherence.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measures are formally evaluated, quantified wherever possible and become input for performance assessments and project forecasts.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a broader perspective, the progress control role of the steering group includes preventing scope creep and managing contingency reserves.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0526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the Progress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6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709"/>
    </mc:Choice>
    <mc:Fallback xmlns="">
      <p:transition advTm="15370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000" b="1" dirty="0">
              <a:solidFill>
                <a:srgbClr val="40264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meetings are initiated at the start of the project.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typically held more frequently in the first few phases and last few phases of a project, when they might be held weekly or, on high profile projects, even more frequently.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 the other project phases, they will usually be held monthly and at agreed-to decision points, such as stage gate reviews.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Steering Group Meetings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93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779"/>
    </mc:Choice>
    <mc:Fallback xmlns="">
      <p:transition advTm="16977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main project views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have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how projects are governed: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transaction to be performed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which is the project as an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consisting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contract, process, method and outcome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(process).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agency performing the transaction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which is the project as an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consisting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the </a:t>
            </a:r>
            <a:r>
              <a:rPr lang="en-US" sz="2400" b="1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and the team </a:t>
            </a: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(people).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446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 and Project 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3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937"/>
    </mc:Choice>
    <mc:Fallback xmlns="">
      <p:transition advTm="14493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Decisions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 how to govern the project as a transaction are made based on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keeping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costs of governance to a minimum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these are the costs of: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Adaptiveness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the costs of aligning the interests of the various parties involved in the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governance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the costs of governing contract execution, including the costs of monitoring, control, meetings and reviews.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administration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the costs of developing and agreeing on contract contents.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 As A Transaction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63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1880"/>
    </mc:Choice>
    <mc:Fallback xmlns="">
      <p:transition advTm="25188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several factors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considered when deciding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best to minimize project costs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these are: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uniqueness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the product (asset specificity).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risk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the endeavor (uncertainty).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extent to which the endeavor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one-time or repeatable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(frequency).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Within the transaction view, these three factors are seen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space within which the project process is governed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Minimizing Project Cost Decisions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2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9291"/>
    </mc:Choice>
    <mc:Fallback xmlns="">
      <p:transition advTm="14929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Through their governance role of setting goals, steering groups carry out the work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contract administration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contract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a promise or set of promises between parties, which enforced by the law.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is an instrument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balancing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distributing risks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between contract partners, impacting the management of the risks for which each partner is responsible.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Contract Development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40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084"/>
    </mc:Choice>
    <mc:Fallback xmlns="">
      <p:transition advTm="9708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9324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affects the governance structure itself and the depth of project implementation: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Fixed price contracts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tend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lower governance efforts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 the risk is on the side of the supplier and the price is fixed for the buyer.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Re-measurement contracts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involve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more governance efforts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 the sponsor or steering group must ensure that their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money is spent wisely.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Alliance contracts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involve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greatest amount of governance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 the relationship between buyer and seller is often complex and ambiguous.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Project Contracts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00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4476"/>
    </mc:Choice>
    <mc:Fallback xmlns="">
      <p:transition advTm="25447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 part of their work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governance of the contract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steering group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manager must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agree how to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adaptations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the contract to meet any unforeseen circumstances.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when such circumstances require a contract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modification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Decide on the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 of project management methodology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be applied.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060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Project Contracts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4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462"/>
    </mc:Choice>
    <mc:Fallback xmlns="">
      <p:transition advTm="10546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management methodologies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grouped into: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Predictive methodologies,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Convergent methodologies, and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Emergent methodologies.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226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Project Management Methodologies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83"/>
    </mc:Choice>
    <mc:Fallback xmlns="">
      <p:transition advTm="3858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27850" y="17471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type of methodology represents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traditional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project management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waterfall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methodologies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sequential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nature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thus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require complete planning of the project before, or very shortly after, the productive work begins.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type of methodology is used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low-risk industries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(construction), and often use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fixed price/fixed date contracts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Predictive Methodologies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0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9631"/>
    </mc:Choice>
    <mc:Fallback xmlns="">
      <p:transition advTm="259631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type of methodology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little upfront planning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with a moderate level of detail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dynamic systems development methods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(DSDM).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supports projects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the details of the deliverables cannot be clearly defined at the start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type of methodology is used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moderate-risk industries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(manufacturing), and often use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fixed price with variable fees/variable date contracts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Convergent Methodologies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3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155"/>
    </mc:Choice>
    <mc:Fallback xmlns="">
      <p:transition advTm="24115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methodologies allow for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incremental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building of project deliverables such as Scrum or Agile.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advantage in such methodologies  is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gradually delivered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sponsor and steering group are required to have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in-depth understanding of project requirements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priorities.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type of methodology is used in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high-risk industries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(IT), and often use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variable price/variable date contracts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1916DA-87CB-40D4-2F79-E21FA063B323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Emergent Methodologies</a:t>
            </a:r>
          </a:p>
        </p:txBody>
      </p:sp>
    </p:spTree>
    <p:extLst>
      <p:ext uri="{BB962C8B-B14F-4D97-AF65-F5344CB8AC3E}">
        <p14:creationId xmlns:p14="http://schemas.microsoft.com/office/powerpoint/2010/main" val="33923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9016"/>
    </mc:Choice>
    <mc:Fallback xmlns="">
      <p:transition advTm="30901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1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choice of project management methodology depends on 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roject type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the project deliverable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methodology chosen impacts the governance of the project, as it defines both: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relationship between project manager and steering group.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type of information exchanged during steering group and other governance and project meetings.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2265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 of Project Management Methodology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8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188"/>
    </mc:Choice>
    <mc:Fallback xmlns="">
      <p:transition advTm="1211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steering group provides the means for contract adoption by the various parties.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a contracting perspective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this includes the contractual incentives for delivering the project and aligning the objectives of the various stakeholders.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a governance perspective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this includes provision of facilities, resources, decisions and budgets to enable the project team to do its work.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a support perspective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this includes adopting the project by the parent organization.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Project Goals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93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385"/>
    </mc:Choice>
    <mc:Fallback xmlns="">
      <p:transition advTm="20938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9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task of the steering group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is defining the mechanism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assessing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well the completed project met its objectives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(progress control).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steering group performs contract governance through assessing compliance with the contract by reviewing the level of achievement against the project plan.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is done through formal reviews at predetermined points in the project process, normally at the end of phases, or the implementation of major deliverables.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Assessing Project Goals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14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736"/>
    </mc:Choice>
    <mc:Fallback xmlns="">
      <p:transition advTm="13873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OGC Gateway Review Recommendations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DFA753-4D23-CE04-1C65-F96A0B9E2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437" y="2155120"/>
            <a:ext cx="7795192" cy="390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46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20"/>
    </mc:Choice>
    <mc:Fallback xmlns="">
      <p:transition advTm="2772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Beside process and contract there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human part of the project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 also needs to be governed.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the project to be viable, it must align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business, the parent and the project organizations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Governance of the Project As An Agency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4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458"/>
    </mc:Choice>
    <mc:Fallback xmlns="">
      <p:transition advTm="16345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Alignment of the project to the company’s business is done through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strategic alignment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and through the project organization as part of the parent organization business.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Project-based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organizations organize their governance processes differently based on whether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their clients are small or large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whether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projects for these clients are small or large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Alignment to Business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6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113"/>
    </mc:Choice>
    <mc:Fallback xmlns="">
      <p:transition advTm="7411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is done through governance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link between the functional structure and the project structure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 perspectives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permanent organization has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towards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 agency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 agency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resource utilization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 agency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risk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Each of these links may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lead to potential conflicts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44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Alignment of Parent and Project Organizations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8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957"/>
    </mc:Choice>
    <mc:Fallback xmlns="">
      <p:transition advTm="20795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and their teams are put in place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establish a beneficial change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may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unfavorable by the traditional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functional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best way to manage this area of potential conflict is to ensure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careful preparation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the parent organization for the upcoming change, preferably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supported by an appropriate incentive system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44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As An Agency For Change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4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251"/>
    </mc:Choice>
    <mc:Fallback xmlns="">
      <p:transition advTm="10225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project-based organizations the permanent organization assigns their resources to projects, which results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productive use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those resources.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may bring up a major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conflict of interests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between the functional manager and the project manager.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This conflict of interests is best governed by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farsighted and multidimensional incentive system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758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As An Agency For Resource Utilization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9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9377"/>
    </mc:Choice>
    <mc:Fallback xmlns="">
      <p:transition advTm="11937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form of organization is currently the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way of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minimizing the risk in executing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unique, transient and novel endeavors.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perspective of the project as an agency for managing risk has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least potential for conflict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744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As An Agency For Managing Risk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92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20"/>
    </mc:Choice>
    <mc:Fallback xmlns="">
      <p:transition advTm="9402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 one size fits all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when it comes to project managers.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Successful project managers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managerial competences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that allow them to guide a team towards defined objectives.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type of these competences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depends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size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industry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complexity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Manager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4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77"/>
    </mc:Choice>
    <mc:Fallback xmlns="">
      <p:transition advTm="126477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managers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working on large and/or complex projects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 have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management knowledge and experience (methodologies).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Business area(s) related knowledge (benefits).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Engagement and communication (team members and project clients).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Leadership capabilities (doing the right things).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Intellectual, 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motional and managerial capabilities (people and process).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Creativity and risk management (uncertainty).</a:t>
            </a:r>
          </a:p>
          <a:p>
            <a:pPr marL="457200" marR="0" lvl="0" indent="-4572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Conscientiousness and self-awareness (reasonableness).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Competencies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1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3582"/>
    </mc:Choice>
    <mc:Fallback xmlns="">
      <p:transition advTm="26358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06394" y="171815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Steering groups should evaluate the specific leadership needs for each project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match project types with appropriate project managers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good project manager may Not have the necessary competencies from the outset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 these can be developed 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 the project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6963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Choosing an Appropriate Project Manager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074"/>
    </mc:Choice>
    <mc:Fallback xmlns="">
      <p:transition advTm="104074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Top-down project governance approaches are developed from an outcome perspective and represent the Flexible Economist and Versatile Artist paradigm.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Bottom-up project governance approaches take a control perspective and represent the Conformist and Agile Pragmatist paradigm.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5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832"/>
    </mc:Choice>
    <mc:Fallback xmlns="">
      <p:transition advTm="85832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 outcome perspective of project governance provides flexibility in project execution if the governance institution feels that the outcome can be achieved.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control perspective of project governance calls for more upfront planning and estimation, strict control procedures and contingency plans.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16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458"/>
    </mc:Choice>
    <mc:Fallback xmlns="">
      <p:transition advTm="115458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Although the steering group may Not be the only governing institution of projects, it is the one that carries the most authority when it comes to project execution.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steering group has full responsibility for project success; it owns the business case and is accountable to top management for achieving project objectives.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2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158"/>
    </mc:Choice>
    <mc:Fallback xmlns="">
      <p:transition advTm="66158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steering group governance tasks include setting the governance infrastructure; defining project goals; providing the means to achieve goals; and controlling progress.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steering group sets up the governance infrastructure by defining and communicating to all related parts of the organization, upwards and downwards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8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527"/>
    </mc:Choice>
    <mc:Fallback xmlns="">
      <p:transition advTm="124527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Successful project managers need managerial competences that allow them to guide a team towards defined objectives.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type of project managers competences must be aligned with the project size, industry and complexity.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1048836"/>
            <a:ext cx="5995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24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756"/>
    </mc:Choice>
    <mc:Fallback xmlns="">
      <p:transition advTm="71756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 two projects, one is developed from an outcome perspective and the othe</a:t>
            </a: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from a control perspective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try to figure out the implications of both perspective on how these projects are governed?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9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05"/>
    </mc:Choice>
    <mc:Fallback xmlns="">
      <p:transition advTm="61905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10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xplore two successful projects within different sectors (construction, IT), and try to identify the differences between project manager competencies that have led both projects to their favourable performance?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031"/>
    </mc:Choice>
    <mc:Fallback xmlns="">
      <p:transition advTm="46031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69896A-07E3-E715-8C84-085949127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070" y="1746061"/>
            <a:ext cx="4285859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0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23"/>
    </mc:Choice>
    <mc:Fallback xmlns="">
      <p:transition advTm="17723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E53B74-67D3-6F66-49C8-3FBFF31BBF8A}"/>
              </a:ext>
            </a:extLst>
          </p:cNvPr>
          <p:cNvSpPr txBox="1"/>
          <p:nvPr/>
        </p:nvSpPr>
        <p:spPr>
          <a:xfrm>
            <a:off x="2517169" y="3308547"/>
            <a:ext cx="6452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Ch5_Q20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06"/>
    </mc:Choice>
    <mc:Fallback xmlns="">
      <p:transition spd="slow" advTm="950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8079</TotalTime>
  <Words>3537</Words>
  <Application>Microsoft Office PowerPoint</Application>
  <PresentationFormat>Widescreen</PresentationFormat>
  <Paragraphs>457</Paragraphs>
  <Slides>54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Hakem Sharari</cp:lastModifiedBy>
  <cp:revision>396</cp:revision>
  <dcterms:created xsi:type="dcterms:W3CDTF">2023-04-29T09:08:23Z</dcterms:created>
  <dcterms:modified xsi:type="dcterms:W3CDTF">2023-12-06T07:59:08Z</dcterms:modified>
</cp:coreProperties>
</file>