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8"/>
  </p:notesMasterIdLst>
  <p:sldIdLst>
    <p:sldId id="303" r:id="rId2"/>
    <p:sldId id="482" r:id="rId3"/>
    <p:sldId id="271" r:id="rId4"/>
    <p:sldId id="313" r:id="rId5"/>
    <p:sldId id="276" r:id="rId6"/>
    <p:sldId id="484" r:id="rId7"/>
    <p:sldId id="485" r:id="rId8"/>
    <p:sldId id="486" r:id="rId9"/>
    <p:sldId id="487" r:id="rId10"/>
    <p:sldId id="488" r:id="rId11"/>
    <p:sldId id="489" r:id="rId12"/>
    <p:sldId id="490" r:id="rId13"/>
    <p:sldId id="491" r:id="rId14"/>
    <p:sldId id="492" r:id="rId15"/>
    <p:sldId id="493" r:id="rId16"/>
    <p:sldId id="494" r:id="rId17"/>
    <p:sldId id="495" r:id="rId18"/>
    <p:sldId id="496" r:id="rId19"/>
    <p:sldId id="497" r:id="rId20"/>
    <p:sldId id="498" r:id="rId21"/>
    <p:sldId id="499" r:id="rId22"/>
    <p:sldId id="516" r:id="rId23"/>
    <p:sldId id="500" r:id="rId24"/>
    <p:sldId id="501" r:id="rId25"/>
    <p:sldId id="502" r:id="rId26"/>
    <p:sldId id="517" r:id="rId27"/>
    <p:sldId id="519" r:id="rId28"/>
    <p:sldId id="520" r:id="rId29"/>
    <p:sldId id="521" r:id="rId30"/>
    <p:sldId id="518" r:id="rId31"/>
    <p:sldId id="522" r:id="rId32"/>
    <p:sldId id="524" r:id="rId33"/>
    <p:sldId id="510" r:id="rId34"/>
    <p:sldId id="523" r:id="rId35"/>
    <p:sldId id="525" r:id="rId36"/>
    <p:sldId id="526" r:id="rId37"/>
    <p:sldId id="527" r:id="rId38"/>
    <p:sldId id="528" r:id="rId39"/>
    <p:sldId id="531" r:id="rId40"/>
    <p:sldId id="529" r:id="rId41"/>
    <p:sldId id="532" r:id="rId42"/>
    <p:sldId id="533" r:id="rId43"/>
    <p:sldId id="530" r:id="rId44"/>
    <p:sldId id="512" r:id="rId45"/>
    <p:sldId id="481"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482"/>
            <p14:sldId id="271"/>
            <p14:sldId id="313"/>
            <p14:sldId id="276"/>
            <p14:sldId id="484"/>
            <p14:sldId id="485"/>
            <p14:sldId id="486"/>
            <p14:sldId id="487"/>
            <p14:sldId id="488"/>
            <p14:sldId id="489"/>
            <p14:sldId id="490"/>
            <p14:sldId id="491"/>
            <p14:sldId id="492"/>
            <p14:sldId id="493"/>
            <p14:sldId id="494"/>
            <p14:sldId id="495"/>
            <p14:sldId id="496"/>
            <p14:sldId id="497"/>
            <p14:sldId id="498"/>
            <p14:sldId id="499"/>
            <p14:sldId id="516"/>
            <p14:sldId id="500"/>
            <p14:sldId id="501"/>
            <p14:sldId id="502"/>
            <p14:sldId id="517"/>
            <p14:sldId id="519"/>
            <p14:sldId id="520"/>
            <p14:sldId id="521"/>
            <p14:sldId id="518"/>
            <p14:sldId id="522"/>
            <p14:sldId id="524"/>
            <p14:sldId id="510"/>
            <p14:sldId id="523"/>
            <p14:sldId id="525"/>
            <p14:sldId id="526"/>
            <p14:sldId id="527"/>
            <p14:sldId id="528"/>
            <p14:sldId id="531"/>
            <p14:sldId id="529"/>
            <p14:sldId id="532"/>
            <p14:sldId id="533"/>
            <p14:sldId id="530"/>
            <p14:sldId id="512"/>
            <p14:sldId id="48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0000"/>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1" d="100"/>
          <a:sy n="61" d="100"/>
        </p:scale>
        <p:origin x="996"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B4C6BA7-D28B-46CE-A93C-1FF234E6B1C2}" type="doc">
      <dgm:prSet loTypeId="urn:microsoft.com/office/officeart/2005/8/layout/orgChart1" loCatId="hierarchy" qsTypeId="urn:microsoft.com/office/officeart/2005/8/quickstyle/3d1" qsCatId="3D" csTypeId="urn:microsoft.com/office/officeart/2005/8/colors/accent1_2" csCatId="accent1" phldr="1"/>
      <dgm:spPr/>
      <dgm:t>
        <a:bodyPr/>
        <a:lstStyle/>
        <a:p>
          <a:endParaRPr lang="en-US"/>
        </a:p>
      </dgm:t>
    </dgm:pt>
    <dgm:pt modelId="{053822CB-855B-4C36-8BD0-7234A2FD3D3D}">
      <dgm:prSet phldrT="[Text]"/>
      <dgm:spPr>
        <a:xfrm>
          <a:off x="2041033" y="122841"/>
          <a:ext cx="1123466" cy="561733"/>
        </a:xfrm>
        <a:prstGeom prst="rect">
          <a:avLst/>
        </a:prstGeom>
        <a:gradFill rotWithShape="0">
          <a:gsLst>
            <a:gs pos="0">
              <a:srgbClr val="4472C4">
                <a:hueOff val="0"/>
                <a:satOff val="0"/>
                <a:lumOff val="0"/>
                <a:alphaOff val="0"/>
                <a:satMod val="103000"/>
                <a:lumMod val="102000"/>
                <a:tint val="94000"/>
              </a:srgbClr>
            </a:gs>
            <a:gs pos="50000">
              <a:srgbClr val="4472C4">
                <a:hueOff val="0"/>
                <a:satOff val="0"/>
                <a:lumOff val="0"/>
                <a:alphaOff val="0"/>
                <a:satMod val="110000"/>
                <a:lumMod val="100000"/>
                <a:shade val="100000"/>
              </a:srgbClr>
            </a:gs>
            <a:gs pos="100000">
              <a:srgbClr val="4472C4">
                <a:hueOff val="0"/>
                <a:satOff val="0"/>
                <a:lumOff val="0"/>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a:buNone/>
          </a:pPr>
          <a:r>
            <a:rPr lang="ar-EG">
              <a:solidFill>
                <a:sysClr val="window" lastClr="FFFFFF"/>
              </a:solidFill>
              <a:latin typeface="Calibri" panose="020F0502020204030204"/>
              <a:ea typeface="+mn-ea"/>
              <a:cs typeface="Arial" panose="020B0604020202020204" pitchFamily="34" charset="0"/>
            </a:rPr>
            <a:t>الاتصال وفقا للغة</a:t>
          </a:r>
          <a:endParaRPr lang="en-US">
            <a:solidFill>
              <a:sysClr val="window" lastClr="FFFFFF"/>
            </a:solidFill>
            <a:latin typeface="Calibri" panose="020F0502020204030204"/>
            <a:ea typeface="+mn-ea"/>
            <a:cs typeface="+mn-cs"/>
          </a:endParaRPr>
        </a:p>
      </dgm:t>
    </dgm:pt>
    <dgm:pt modelId="{B080419F-53DF-47EE-B247-3DDE1DAB6338}" type="parTrans" cxnId="{7A14BDA0-1F6A-4F6B-B626-B17EC7354382}">
      <dgm:prSet/>
      <dgm:spPr/>
      <dgm:t>
        <a:bodyPr/>
        <a:lstStyle/>
        <a:p>
          <a:endParaRPr lang="en-US"/>
        </a:p>
      </dgm:t>
    </dgm:pt>
    <dgm:pt modelId="{40B116E0-B739-4D13-B9CC-B1F79E24E2D7}" type="sibTrans" cxnId="{7A14BDA0-1F6A-4F6B-B626-B17EC7354382}">
      <dgm:prSet/>
      <dgm:spPr/>
      <dgm:t>
        <a:bodyPr/>
        <a:lstStyle/>
        <a:p>
          <a:endParaRPr lang="en-US"/>
        </a:p>
      </dgm:t>
    </dgm:pt>
    <dgm:pt modelId="{FD86F844-ECEA-4DBA-B0D2-0383CD1A0B33}">
      <dgm:prSet phldrT="[Text]"/>
      <dgm:spPr>
        <a:xfrm>
          <a:off x="681639" y="920502"/>
          <a:ext cx="1123466" cy="561733"/>
        </a:xfrm>
        <a:prstGeom prst="rect">
          <a:avLst/>
        </a:prstGeom>
        <a:gradFill rotWithShape="0">
          <a:gsLst>
            <a:gs pos="0">
              <a:srgbClr val="4472C4">
                <a:hueOff val="0"/>
                <a:satOff val="0"/>
                <a:lumOff val="0"/>
                <a:alphaOff val="0"/>
                <a:satMod val="103000"/>
                <a:lumMod val="102000"/>
                <a:tint val="94000"/>
              </a:srgbClr>
            </a:gs>
            <a:gs pos="50000">
              <a:srgbClr val="4472C4">
                <a:hueOff val="0"/>
                <a:satOff val="0"/>
                <a:lumOff val="0"/>
                <a:alphaOff val="0"/>
                <a:satMod val="110000"/>
                <a:lumMod val="100000"/>
                <a:shade val="100000"/>
              </a:srgbClr>
            </a:gs>
            <a:gs pos="100000">
              <a:srgbClr val="4472C4">
                <a:hueOff val="0"/>
                <a:satOff val="0"/>
                <a:lumOff val="0"/>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a:buNone/>
          </a:pPr>
          <a:r>
            <a:rPr lang="ar-EG">
              <a:solidFill>
                <a:sysClr val="window" lastClr="FFFFFF"/>
              </a:solidFill>
              <a:latin typeface="Calibri" panose="020F0502020204030204"/>
              <a:ea typeface="+mn-ea"/>
              <a:cs typeface="Arial" panose="020B0604020202020204" pitchFamily="34" charset="0"/>
            </a:rPr>
            <a:t>غير لفظي</a:t>
          </a:r>
          <a:endParaRPr lang="en-US">
            <a:solidFill>
              <a:sysClr val="window" lastClr="FFFFFF"/>
            </a:solidFill>
            <a:latin typeface="Calibri" panose="020F0502020204030204"/>
            <a:ea typeface="+mn-ea"/>
            <a:cs typeface="+mn-cs"/>
          </a:endParaRPr>
        </a:p>
      </dgm:t>
    </dgm:pt>
    <dgm:pt modelId="{4F056961-EBEF-4775-9C39-196511AF294B}" type="parTrans" cxnId="{9DDC7D2B-AC52-4731-AB9D-FCACC6792310}">
      <dgm:prSet/>
      <dgm:spPr>
        <a:xfrm>
          <a:off x="1243372" y="684574"/>
          <a:ext cx="1359394" cy="235927"/>
        </a:xfrm>
        <a:custGeom>
          <a:avLst/>
          <a:gdLst/>
          <a:ahLst/>
          <a:cxnLst/>
          <a:rect l="0" t="0" r="0" b="0"/>
          <a:pathLst>
            <a:path>
              <a:moveTo>
                <a:pt x="1359394" y="0"/>
              </a:moveTo>
              <a:lnTo>
                <a:pt x="1359394" y="117963"/>
              </a:lnTo>
              <a:lnTo>
                <a:pt x="0" y="117963"/>
              </a:lnTo>
              <a:lnTo>
                <a:pt x="0" y="235927"/>
              </a:lnTo>
            </a:path>
          </a:pathLst>
        </a:custGeom>
        <a:noFill/>
        <a:ln w="12700" cap="flat" cmpd="sng" algn="ctr">
          <a:solidFill>
            <a:srgbClr val="4472C4">
              <a:shade val="60000"/>
              <a:hueOff val="0"/>
              <a:satOff val="0"/>
              <a:lumOff val="0"/>
              <a:alphaOff val="0"/>
            </a:srgbClr>
          </a:solidFill>
          <a:prstDash val="solid"/>
          <a:miter lim="800000"/>
        </a:ln>
        <a:effectLst/>
        <a:scene3d>
          <a:camera prst="orthographicFront"/>
          <a:lightRig rig="flat" dir="t"/>
        </a:scene3d>
        <a:sp3d prstMaterial="matte"/>
      </dgm:spPr>
      <dgm:t>
        <a:bodyPr/>
        <a:lstStyle/>
        <a:p>
          <a:endParaRPr lang="en-US"/>
        </a:p>
      </dgm:t>
    </dgm:pt>
    <dgm:pt modelId="{8A8DA983-EBF8-4CB1-91CA-2B0AC5EE30B8}" type="sibTrans" cxnId="{9DDC7D2B-AC52-4731-AB9D-FCACC6792310}">
      <dgm:prSet/>
      <dgm:spPr/>
      <dgm:t>
        <a:bodyPr/>
        <a:lstStyle/>
        <a:p>
          <a:endParaRPr lang="en-US"/>
        </a:p>
      </dgm:t>
    </dgm:pt>
    <dgm:pt modelId="{FD04A58C-7B59-4A34-9B5E-598AA2CBD2A9}">
      <dgm:prSet phldrT="[Text]"/>
      <dgm:spPr>
        <a:xfrm>
          <a:off x="3400427" y="920502"/>
          <a:ext cx="1123466" cy="561733"/>
        </a:xfrm>
        <a:prstGeom prst="rect">
          <a:avLst/>
        </a:prstGeom>
        <a:gradFill rotWithShape="0">
          <a:gsLst>
            <a:gs pos="0">
              <a:srgbClr val="4472C4">
                <a:hueOff val="0"/>
                <a:satOff val="0"/>
                <a:lumOff val="0"/>
                <a:alphaOff val="0"/>
                <a:satMod val="103000"/>
                <a:lumMod val="102000"/>
                <a:tint val="94000"/>
              </a:srgbClr>
            </a:gs>
            <a:gs pos="50000">
              <a:srgbClr val="4472C4">
                <a:hueOff val="0"/>
                <a:satOff val="0"/>
                <a:lumOff val="0"/>
                <a:alphaOff val="0"/>
                <a:satMod val="110000"/>
                <a:lumMod val="100000"/>
                <a:shade val="100000"/>
              </a:srgbClr>
            </a:gs>
            <a:gs pos="100000">
              <a:srgbClr val="4472C4">
                <a:hueOff val="0"/>
                <a:satOff val="0"/>
                <a:lumOff val="0"/>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a:buNone/>
          </a:pPr>
          <a:r>
            <a:rPr lang="ar-EG">
              <a:solidFill>
                <a:sysClr val="window" lastClr="FFFFFF"/>
              </a:solidFill>
              <a:latin typeface="Calibri" panose="020F0502020204030204"/>
              <a:ea typeface="+mn-ea"/>
              <a:cs typeface="Arial" panose="020B0604020202020204" pitchFamily="34" charset="0"/>
            </a:rPr>
            <a:t>لفظي</a:t>
          </a:r>
          <a:endParaRPr lang="en-US">
            <a:solidFill>
              <a:sysClr val="window" lastClr="FFFFFF"/>
            </a:solidFill>
            <a:latin typeface="Calibri" panose="020F0502020204030204"/>
            <a:ea typeface="+mn-ea"/>
            <a:cs typeface="+mn-cs"/>
          </a:endParaRPr>
        </a:p>
      </dgm:t>
    </dgm:pt>
    <dgm:pt modelId="{30321943-506E-4C9F-83C7-F4D5B3CC7FA2}" type="parTrans" cxnId="{CE1527A5-6BD9-445C-AC19-52E63723E4C4}">
      <dgm:prSet/>
      <dgm:spPr>
        <a:xfrm>
          <a:off x="2602766" y="684574"/>
          <a:ext cx="1359394" cy="235927"/>
        </a:xfrm>
        <a:custGeom>
          <a:avLst/>
          <a:gdLst/>
          <a:ahLst/>
          <a:cxnLst/>
          <a:rect l="0" t="0" r="0" b="0"/>
          <a:pathLst>
            <a:path>
              <a:moveTo>
                <a:pt x="0" y="0"/>
              </a:moveTo>
              <a:lnTo>
                <a:pt x="0" y="117963"/>
              </a:lnTo>
              <a:lnTo>
                <a:pt x="1359394" y="117963"/>
              </a:lnTo>
              <a:lnTo>
                <a:pt x="1359394" y="235927"/>
              </a:lnTo>
            </a:path>
          </a:pathLst>
        </a:custGeom>
        <a:noFill/>
        <a:ln w="12700" cap="flat" cmpd="sng" algn="ctr">
          <a:solidFill>
            <a:srgbClr val="4472C4">
              <a:shade val="60000"/>
              <a:hueOff val="0"/>
              <a:satOff val="0"/>
              <a:lumOff val="0"/>
              <a:alphaOff val="0"/>
            </a:srgbClr>
          </a:solidFill>
          <a:prstDash val="solid"/>
          <a:miter lim="800000"/>
        </a:ln>
        <a:effectLst/>
        <a:scene3d>
          <a:camera prst="orthographicFront"/>
          <a:lightRig rig="flat" dir="t"/>
        </a:scene3d>
        <a:sp3d prstMaterial="matte"/>
      </dgm:spPr>
      <dgm:t>
        <a:bodyPr/>
        <a:lstStyle/>
        <a:p>
          <a:endParaRPr lang="en-US"/>
        </a:p>
      </dgm:t>
    </dgm:pt>
    <dgm:pt modelId="{034A5BF7-6020-4741-AD44-E82211EF7C0F}" type="sibTrans" cxnId="{CE1527A5-6BD9-445C-AC19-52E63723E4C4}">
      <dgm:prSet/>
      <dgm:spPr/>
      <dgm:t>
        <a:bodyPr/>
        <a:lstStyle/>
        <a:p>
          <a:endParaRPr lang="en-US"/>
        </a:p>
      </dgm:t>
    </dgm:pt>
    <dgm:pt modelId="{FBA50529-182F-4B2A-91C1-79A945F8C9A6}">
      <dgm:prSet/>
      <dgm:spPr>
        <a:xfrm>
          <a:off x="2720730" y="1718163"/>
          <a:ext cx="1123466" cy="561733"/>
        </a:xfrm>
        <a:prstGeom prst="rect">
          <a:avLst/>
        </a:prstGeom>
        <a:gradFill rotWithShape="0">
          <a:gsLst>
            <a:gs pos="0">
              <a:srgbClr val="4472C4">
                <a:hueOff val="0"/>
                <a:satOff val="0"/>
                <a:lumOff val="0"/>
                <a:alphaOff val="0"/>
                <a:satMod val="103000"/>
                <a:lumMod val="102000"/>
                <a:tint val="94000"/>
              </a:srgbClr>
            </a:gs>
            <a:gs pos="50000">
              <a:srgbClr val="4472C4">
                <a:hueOff val="0"/>
                <a:satOff val="0"/>
                <a:lumOff val="0"/>
                <a:alphaOff val="0"/>
                <a:satMod val="110000"/>
                <a:lumMod val="100000"/>
                <a:shade val="100000"/>
              </a:srgbClr>
            </a:gs>
            <a:gs pos="100000">
              <a:srgbClr val="4472C4">
                <a:hueOff val="0"/>
                <a:satOff val="0"/>
                <a:lumOff val="0"/>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a:buNone/>
          </a:pPr>
          <a:r>
            <a:rPr lang="ar-EG">
              <a:solidFill>
                <a:sysClr val="window" lastClr="FFFFFF"/>
              </a:solidFill>
              <a:latin typeface="Calibri" panose="020F0502020204030204"/>
              <a:ea typeface="+mn-ea"/>
              <a:cs typeface="Arial" panose="020B0604020202020204" pitchFamily="34" charset="0"/>
            </a:rPr>
            <a:t>غير شفهي</a:t>
          </a:r>
          <a:endParaRPr lang="en-US">
            <a:solidFill>
              <a:sysClr val="window" lastClr="FFFFFF"/>
            </a:solidFill>
            <a:latin typeface="Calibri" panose="020F0502020204030204"/>
            <a:ea typeface="+mn-ea"/>
            <a:cs typeface="+mn-cs"/>
          </a:endParaRPr>
        </a:p>
      </dgm:t>
    </dgm:pt>
    <dgm:pt modelId="{21000BBC-45C2-4C8F-A67E-62BFBF9A1C85}" type="parTrans" cxnId="{335BCA13-441B-4A9B-B7E0-7E35605E40EF}">
      <dgm:prSet/>
      <dgm:spPr>
        <a:xfrm>
          <a:off x="3282463" y="1482236"/>
          <a:ext cx="679697" cy="235927"/>
        </a:xfrm>
        <a:custGeom>
          <a:avLst/>
          <a:gdLst/>
          <a:ahLst/>
          <a:cxnLst/>
          <a:rect l="0" t="0" r="0" b="0"/>
          <a:pathLst>
            <a:path>
              <a:moveTo>
                <a:pt x="679697" y="0"/>
              </a:moveTo>
              <a:lnTo>
                <a:pt x="679697" y="117963"/>
              </a:lnTo>
              <a:lnTo>
                <a:pt x="0" y="117963"/>
              </a:lnTo>
              <a:lnTo>
                <a:pt x="0" y="235927"/>
              </a:lnTo>
            </a:path>
          </a:pathLst>
        </a:custGeom>
        <a:noFill/>
        <a:ln w="12700" cap="flat" cmpd="sng" algn="ctr">
          <a:solidFill>
            <a:srgbClr val="4472C4">
              <a:shade val="80000"/>
              <a:hueOff val="0"/>
              <a:satOff val="0"/>
              <a:lumOff val="0"/>
              <a:alphaOff val="0"/>
            </a:srgbClr>
          </a:solidFill>
          <a:prstDash val="solid"/>
          <a:miter lim="800000"/>
        </a:ln>
        <a:effectLst/>
        <a:scene3d>
          <a:camera prst="orthographicFront"/>
          <a:lightRig rig="flat" dir="t"/>
        </a:scene3d>
        <a:sp3d prstMaterial="matte"/>
      </dgm:spPr>
      <dgm:t>
        <a:bodyPr/>
        <a:lstStyle/>
        <a:p>
          <a:endParaRPr lang="en-US"/>
        </a:p>
      </dgm:t>
    </dgm:pt>
    <dgm:pt modelId="{2D10E5A3-7B5C-4282-A378-4530A3DB8EAB}" type="sibTrans" cxnId="{335BCA13-441B-4A9B-B7E0-7E35605E40EF}">
      <dgm:prSet/>
      <dgm:spPr/>
      <dgm:t>
        <a:bodyPr/>
        <a:lstStyle/>
        <a:p>
          <a:endParaRPr lang="en-US"/>
        </a:p>
      </dgm:t>
    </dgm:pt>
    <dgm:pt modelId="{C5B3C2AB-D083-4E6B-A663-3708DF11EF4C}">
      <dgm:prSet/>
      <dgm:spPr>
        <a:xfrm>
          <a:off x="4080124" y="1718163"/>
          <a:ext cx="1123466" cy="561733"/>
        </a:xfrm>
        <a:prstGeom prst="rect">
          <a:avLst/>
        </a:prstGeom>
        <a:gradFill rotWithShape="0">
          <a:gsLst>
            <a:gs pos="0">
              <a:srgbClr val="4472C4">
                <a:hueOff val="0"/>
                <a:satOff val="0"/>
                <a:lumOff val="0"/>
                <a:alphaOff val="0"/>
                <a:satMod val="103000"/>
                <a:lumMod val="102000"/>
                <a:tint val="94000"/>
              </a:srgbClr>
            </a:gs>
            <a:gs pos="50000">
              <a:srgbClr val="4472C4">
                <a:hueOff val="0"/>
                <a:satOff val="0"/>
                <a:lumOff val="0"/>
                <a:alphaOff val="0"/>
                <a:satMod val="110000"/>
                <a:lumMod val="100000"/>
                <a:shade val="100000"/>
              </a:srgbClr>
            </a:gs>
            <a:gs pos="100000">
              <a:srgbClr val="4472C4">
                <a:hueOff val="0"/>
                <a:satOff val="0"/>
                <a:lumOff val="0"/>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a:buNone/>
          </a:pPr>
          <a:r>
            <a:rPr lang="ar-EG">
              <a:solidFill>
                <a:sysClr val="window" lastClr="FFFFFF"/>
              </a:solidFill>
              <a:latin typeface="Calibri" panose="020F0502020204030204"/>
              <a:ea typeface="+mn-ea"/>
              <a:cs typeface="Arial" panose="020B0604020202020204" pitchFamily="34" charset="0"/>
            </a:rPr>
            <a:t>شفهي</a:t>
          </a:r>
          <a:endParaRPr lang="en-US">
            <a:solidFill>
              <a:sysClr val="window" lastClr="FFFFFF"/>
            </a:solidFill>
            <a:latin typeface="Calibri" panose="020F0502020204030204"/>
            <a:ea typeface="+mn-ea"/>
            <a:cs typeface="+mn-cs"/>
          </a:endParaRPr>
        </a:p>
      </dgm:t>
    </dgm:pt>
    <dgm:pt modelId="{29621441-8012-4C8C-9079-0151A54EDF9F}" type="parTrans" cxnId="{8623BA76-59C6-4042-92B7-B751E94EFE60}">
      <dgm:prSet/>
      <dgm:spPr>
        <a:xfrm>
          <a:off x="3962160" y="1482236"/>
          <a:ext cx="679697" cy="235927"/>
        </a:xfrm>
        <a:custGeom>
          <a:avLst/>
          <a:gdLst/>
          <a:ahLst/>
          <a:cxnLst/>
          <a:rect l="0" t="0" r="0" b="0"/>
          <a:pathLst>
            <a:path>
              <a:moveTo>
                <a:pt x="0" y="0"/>
              </a:moveTo>
              <a:lnTo>
                <a:pt x="0" y="117963"/>
              </a:lnTo>
              <a:lnTo>
                <a:pt x="679697" y="117963"/>
              </a:lnTo>
              <a:lnTo>
                <a:pt x="679697" y="235927"/>
              </a:lnTo>
            </a:path>
          </a:pathLst>
        </a:custGeom>
        <a:noFill/>
        <a:ln w="12700" cap="flat" cmpd="sng" algn="ctr">
          <a:solidFill>
            <a:srgbClr val="4472C4">
              <a:shade val="80000"/>
              <a:hueOff val="0"/>
              <a:satOff val="0"/>
              <a:lumOff val="0"/>
              <a:alphaOff val="0"/>
            </a:srgbClr>
          </a:solidFill>
          <a:prstDash val="solid"/>
          <a:miter lim="800000"/>
        </a:ln>
        <a:effectLst/>
        <a:scene3d>
          <a:camera prst="orthographicFront"/>
          <a:lightRig rig="flat" dir="t"/>
        </a:scene3d>
        <a:sp3d prstMaterial="matte"/>
      </dgm:spPr>
      <dgm:t>
        <a:bodyPr/>
        <a:lstStyle/>
        <a:p>
          <a:endParaRPr lang="en-US"/>
        </a:p>
      </dgm:t>
    </dgm:pt>
    <dgm:pt modelId="{FA9A9200-2D42-42D1-9F2A-1B041082A2E8}" type="sibTrans" cxnId="{8623BA76-59C6-4042-92B7-B751E94EFE60}">
      <dgm:prSet/>
      <dgm:spPr/>
      <dgm:t>
        <a:bodyPr/>
        <a:lstStyle/>
        <a:p>
          <a:endParaRPr lang="en-US"/>
        </a:p>
      </dgm:t>
    </dgm:pt>
    <dgm:pt modelId="{D195F246-584F-432B-84E5-8F502A00E379}">
      <dgm:prSet/>
      <dgm:spPr>
        <a:xfrm>
          <a:off x="1942" y="1718163"/>
          <a:ext cx="1123466" cy="561733"/>
        </a:xfrm>
        <a:prstGeom prst="rect">
          <a:avLst/>
        </a:prstGeom>
        <a:gradFill rotWithShape="0">
          <a:gsLst>
            <a:gs pos="0">
              <a:srgbClr val="4472C4">
                <a:hueOff val="0"/>
                <a:satOff val="0"/>
                <a:lumOff val="0"/>
                <a:alphaOff val="0"/>
                <a:satMod val="103000"/>
                <a:lumMod val="102000"/>
                <a:tint val="94000"/>
              </a:srgbClr>
            </a:gs>
            <a:gs pos="50000">
              <a:srgbClr val="4472C4">
                <a:hueOff val="0"/>
                <a:satOff val="0"/>
                <a:lumOff val="0"/>
                <a:alphaOff val="0"/>
                <a:satMod val="110000"/>
                <a:lumMod val="100000"/>
                <a:shade val="100000"/>
              </a:srgbClr>
            </a:gs>
            <a:gs pos="100000">
              <a:srgbClr val="4472C4">
                <a:hueOff val="0"/>
                <a:satOff val="0"/>
                <a:lumOff val="0"/>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a:buNone/>
          </a:pPr>
          <a:r>
            <a:rPr lang="ar-EG">
              <a:solidFill>
                <a:sysClr val="window" lastClr="FFFFFF"/>
              </a:solidFill>
              <a:latin typeface="Calibri" panose="020F0502020204030204"/>
              <a:ea typeface="+mn-ea"/>
              <a:cs typeface="Arial" panose="020B0604020202020204" pitchFamily="34" charset="0"/>
            </a:rPr>
            <a:t>غير شفهي</a:t>
          </a:r>
          <a:endParaRPr lang="en-US">
            <a:solidFill>
              <a:sysClr val="window" lastClr="FFFFFF"/>
            </a:solidFill>
            <a:latin typeface="Calibri" panose="020F0502020204030204"/>
            <a:ea typeface="+mn-ea"/>
            <a:cs typeface="+mn-cs"/>
          </a:endParaRPr>
        </a:p>
      </dgm:t>
    </dgm:pt>
    <dgm:pt modelId="{C18A6AAB-37FC-4105-8717-7C3324279734}" type="parTrans" cxnId="{D50BBCDC-2D5E-4F35-AFBD-B5F9827BD004}">
      <dgm:prSet/>
      <dgm:spPr>
        <a:xfrm>
          <a:off x="563675" y="1482236"/>
          <a:ext cx="679697" cy="235927"/>
        </a:xfrm>
        <a:custGeom>
          <a:avLst/>
          <a:gdLst/>
          <a:ahLst/>
          <a:cxnLst/>
          <a:rect l="0" t="0" r="0" b="0"/>
          <a:pathLst>
            <a:path>
              <a:moveTo>
                <a:pt x="679697" y="0"/>
              </a:moveTo>
              <a:lnTo>
                <a:pt x="679697" y="117963"/>
              </a:lnTo>
              <a:lnTo>
                <a:pt x="0" y="117963"/>
              </a:lnTo>
              <a:lnTo>
                <a:pt x="0" y="235927"/>
              </a:lnTo>
            </a:path>
          </a:pathLst>
        </a:custGeom>
        <a:noFill/>
        <a:ln w="12700" cap="flat" cmpd="sng" algn="ctr">
          <a:solidFill>
            <a:srgbClr val="4472C4">
              <a:shade val="80000"/>
              <a:hueOff val="0"/>
              <a:satOff val="0"/>
              <a:lumOff val="0"/>
              <a:alphaOff val="0"/>
            </a:srgbClr>
          </a:solidFill>
          <a:prstDash val="solid"/>
          <a:miter lim="800000"/>
        </a:ln>
        <a:effectLst/>
        <a:scene3d>
          <a:camera prst="orthographicFront"/>
          <a:lightRig rig="flat" dir="t"/>
        </a:scene3d>
        <a:sp3d prstMaterial="matte"/>
      </dgm:spPr>
      <dgm:t>
        <a:bodyPr/>
        <a:lstStyle/>
        <a:p>
          <a:endParaRPr lang="en-US"/>
        </a:p>
      </dgm:t>
    </dgm:pt>
    <dgm:pt modelId="{E3678C1D-C4AA-495A-B8BA-13710574C89C}" type="sibTrans" cxnId="{D50BBCDC-2D5E-4F35-AFBD-B5F9827BD004}">
      <dgm:prSet/>
      <dgm:spPr/>
      <dgm:t>
        <a:bodyPr/>
        <a:lstStyle/>
        <a:p>
          <a:endParaRPr lang="en-US"/>
        </a:p>
      </dgm:t>
    </dgm:pt>
    <dgm:pt modelId="{DD60482D-B6F7-4409-A61A-9814BF2D67EF}">
      <dgm:prSet/>
      <dgm:spPr>
        <a:xfrm>
          <a:off x="1361336" y="1718163"/>
          <a:ext cx="1123466" cy="561733"/>
        </a:xfrm>
        <a:prstGeom prst="rect">
          <a:avLst/>
        </a:prstGeom>
        <a:gradFill rotWithShape="0">
          <a:gsLst>
            <a:gs pos="0">
              <a:srgbClr val="4472C4">
                <a:hueOff val="0"/>
                <a:satOff val="0"/>
                <a:lumOff val="0"/>
                <a:alphaOff val="0"/>
                <a:satMod val="103000"/>
                <a:lumMod val="102000"/>
                <a:tint val="94000"/>
              </a:srgbClr>
            </a:gs>
            <a:gs pos="50000">
              <a:srgbClr val="4472C4">
                <a:hueOff val="0"/>
                <a:satOff val="0"/>
                <a:lumOff val="0"/>
                <a:alphaOff val="0"/>
                <a:satMod val="110000"/>
                <a:lumMod val="100000"/>
                <a:shade val="100000"/>
              </a:srgbClr>
            </a:gs>
            <a:gs pos="100000">
              <a:srgbClr val="4472C4">
                <a:hueOff val="0"/>
                <a:satOff val="0"/>
                <a:lumOff val="0"/>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a:buNone/>
          </a:pPr>
          <a:r>
            <a:rPr lang="ar-EG">
              <a:solidFill>
                <a:sysClr val="window" lastClr="FFFFFF"/>
              </a:solidFill>
              <a:latin typeface="Calibri" panose="020F0502020204030204"/>
              <a:ea typeface="+mn-ea"/>
              <a:cs typeface="Arial" panose="020B0604020202020204" pitchFamily="34" charset="0"/>
            </a:rPr>
            <a:t>شفهي</a:t>
          </a:r>
          <a:endParaRPr lang="en-US">
            <a:solidFill>
              <a:sysClr val="window" lastClr="FFFFFF"/>
            </a:solidFill>
            <a:latin typeface="Calibri" panose="020F0502020204030204"/>
            <a:ea typeface="+mn-ea"/>
            <a:cs typeface="+mn-cs"/>
          </a:endParaRPr>
        </a:p>
      </dgm:t>
    </dgm:pt>
    <dgm:pt modelId="{7EE6F4B0-CEAE-4F61-A513-D7C47147AD58}" type="parTrans" cxnId="{0C4B5CCD-E4EC-4B5C-9DE4-5C9ABDBAA4D3}">
      <dgm:prSet/>
      <dgm:spPr>
        <a:xfrm>
          <a:off x="1243372" y="1482236"/>
          <a:ext cx="679697" cy="235927"/>
        </a:xfrm>
        <a:custGeom>
          <a:avLst/>
          <a:gdLst/>
          <a:ahLst/>
          <a:cxnLst/>
          <a:rect l="0" t="0" r="0" b="0"/>
          <a:pathLst>
            <a:path>
              <a:moveTo>
                <a:pt x="0" y="0"/>
              </a:moveTo>
              <a:lnTo>
                <a:pt x="0" y="117963"/>
              </a:lnTo>
              <a:lnTo>
                <a:pt x="679697" y="117963"/>
              </a:lnTo>
              <a:lnTo>
                <a:pt x="679697" y="235927"/>
              </a:lnTo>
            </a:path>
          </a:pathLst>
        </a:custGeom>
        <a:noFill/>
        <a:ln w="12700" cap="flat" cmpd="sng" algn="ctr">
          <a:solidFill>
            <a:srgbClr val="4472C4">
              <a:shade val="80000"/>
              <a:hueOff val="0"/>
              <a:satOff val="0"/>
              <a:lumOff val="0"/>
              <a:alphaOff val="0"/>
            </a:srgbClr>
          </a:solidFill>
          <a:prstDash val="solid"/>
          <a:miter lim="800000"/>
        </a:ln>
        <a:effectLst/>
        <a:scene3d>
          <a:camera prst="orthographicFront"/>
          <a:lightRig rig="flat" dir="t"/>
        </a:scene3d>
        <a:sp3d prstMaterial="matte"/>
      </dgm:spPr>
      <dgm:t>
        <a:bodyPr/>
        <a:lstStyle/>
        <a:p>
          <a:endParaRPr lang="en-US"/>
        </a:p>
      </dgm:t>
    </dgm:pt>
    <dgm:pt modelId="{3D2CE468-27D9-4AD8-AA88-21290AEA6A1D}" type="sibTrans" cxnId="{0C4B5CCD-E4EC-4B5C-9DE4-5C9ABDBAA4D3}">
      <dgm:prSet/>
      <dgm:spPr/>
      <dgm:t>
        <a:bodyPr/>
        <a:lstStyle/>
        <a:p>
          <a:endParaRPr lang="en-US"/>
        </a:p>
      </dgm:t>
    </dgm:pt>
    <dgm:pt modelId="{9186CA5B-E457-4E76-9585-0AFD679F94FC}">
      <dgm:prSet/>
      <dgm:spPr>
        <a:xfrm>
          <a:off x="3001597" y="2515825"/>
          <a:ext cx="1123466" cy="561733"/>
        </a:xfrm>
        <a:prstGeom prst="rect">
          <a:avLst/>
        </a:prstGeom>
        <a:gradFill rotWithShape="0">
          <a:gsLst>
            <a:gs pos="0">
              <a:srgbClr val="4472C4">
                <a:hueOff val="0"/>
                <a:satOff val="0"/>
                <a:lumOff val="0"/>
                <a:alphaOff val="0"/>
                <a:satMod val="103000"/>
                <a:lumMod val="102000"/>
                <a:tint val="94000"/>
              </a:srgbClr>
            </a:gs>
            <a:gs pos="50000">
              <a:srgbClr val="4472C4">
                <a:hueOff val="0"/>
                <a:satOff val="0"/>
                <a:lumOff val="0"/>
                <a:alphaOff val="0"/>
                <a:satMod val="110000"/>
                <a:lumMod val="100000"/>
                <a:shade val="100000"/>
              </a:srgbClr>
            </a:gs>
            <a:gs pos="100000">
              <a:srgbClr val="4472C4">
                <a:hueOff val="0"/>
                <a:satOff val="0"/>
                <a:lumOff val="0"/>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a:buNone/>
          </a:pPr>
          <a:r>
            <a:rPr lang="ar-EG">
              <a:solidFill>
                <a:sysClr val="window" lastClr="FFFFFF"/>
              </a:solidFill>
              <a:latin typeface="Calibri" panose="020F0502020204030204"/>
              <a:ea typeface="+mn-ea"/>
              <a:cs typeface="Arial" panose="020B0604020202020204" pitchFamily="34" charset="0"/>
            </a:rPr>
            <a:t>كلمات مكتوبة</a:t>
          </a:r>
          <a:endParaRPr lang="en-US">
            <a:solidFill>
              <a:sysClr val="window" lastClr="FFFFFF"/>
            </a:solidFill>
            <a:latin typeface="Calibri" panose="020F0502020204030204"/>
            <a:ea typeface="+mn-ea"/>
            <a:cs typeface="+mn-cs"/>
          </a:endParaRPr>
        </a:p>
      </dgm:t>
    </dgm:pt>
    <dgm:pt modelId="{DFC63530-5A93-4AF4-84AE-483EA82847FD}" type="parTrans" cxnId="{C7671F9A-950D-4BB5-9067-A2C81C9DA3A3}">
      <dgm:prSet/>
      <dgm:spPr>
        <a:xfrm>
          <a:off x="2833077" y="2279897"/>
          <a:ext cx="168519" cy="516794"/>
        </a:xfrm>
        <a:custGeom>
          <a:avLst/>
          <a:gdLst/>
          <a:ahLst/>
          <a:cxnLst/>
          <a:rect l="0" t="0" r="0" b="0"/>
          <a:pathLst>
            <a:path>
              <a:moveTo>
                <a:pt x="0" y="0"/>
              </a:moveTo>
              <a:lnTo>
                <a:pt x="0" y="516794"/>
              </a:lnTo>
              <a:lnTo>
                <a:pt x="168519" y="516794"/>
              </a:lnTo>
            </a:path>
          </a:pathLst>
        </a:custGeom>
        <a:noFill/>
        <a:ln w="12700" cap="flat" cmpd="sng" algn="ctr">
          <a:solidFill>
            <a:srgbClr val="4472C4">
              <a:shade val="80000"/>
              <a:hueOff val="0"/>
              <a:satOff val="0"/>
              <a:lumOff val="0"/>
              <a:alphaOff val="0"/>
            </a:srgbClr>
          </a:solidFill>
          <a:prstDash val="solid"/>
          <a:miter lim="800000"/>
        </a:ln>
        <a:effectLst/>
        <a:scene3d>
          <a:camera prst="orthographicFront"/>
          <a:lightRig rig="flat" dir="t"/>
        </a:scene3d>
        <a:sp3d prstMaterial="matte"/>
      </dgm:spPr>
      <dgm:t>
        <a:bodyPr/>
        <a:lstStyle/>
        <a:p>
          <a:endParaRPr lang="en-US"/>
        </a:p>
      </dgm:t>
    </dgm:pt>
    <dgm:pt modelId="{CAC962B6-1FA5-448B-9C95-7D147B45F902}" type="sibTrans" cxnId="{C7671F9A-950D-4BB5-9067-A2C81C9DA3A3}">
      <dgm:prSet/>
      <dgm:spPr/>
      <dgm:t>
        <a:bodyPr/>
        <a:lstStyle/>
        <a:p>
          <a:endParaRPr lang="en-US"/>
        </a:p>
      </dgm:t>
    </dgm:pt>
    <dgm:pt modelId="{ECCB8D1B-8644-490E-9B1D-FB59CFE8218A}">
      <dgm:prSet/>
      <dgm:spPr>
        <a:xfrm>
          <a:off x="4360991" y="2515825"/>
          <a:ext cx="1123466" cy="561733"/>
        </a:xfrm>
        <a:prstGeom prst="rect">
          <a:avLst/>
        </a:prstGeom>
        <a:gradFill rotWithShape="0">
          <a:gsLst>
            <a:gs pos="0">
              <a:srgbClr val="4472C4">
                <a:hueOff val="0"/>
                <a:satOff val="0"/>
                <a:lumOff val="0"/>
                <a:alphaOff val="0"/>
                <a:satMod val="103000"/>
                <a:lumMod val="102000"/>
                <a:tint val="94000"/>
              </a:srgbClr>
            </a:gs>
            <a:gs pos="50000">
              <a:srgbClr val="4472C4">
                <a:hueOff val="0"/>
                <a:satOff val="0"/>
                <a:lumOff val="0"/>
                <a:alphaOff val="0"/>
                <a:satMod val="110000"/>
                <a:lumMod val="100000"/>
                <a:shade val="100000"/>
              </a:srgbClr>
            </a:gs>
            <a:gs pos="100000">
              <a:srgbClr val="4472C4">
                <a:hueOff val="0"/>
                <a:satOff val="0"/>
                <a:lumOff val="0"/>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a:buNone/>
          </a:pPr>
          <a:r>
            <a:rPr lang="ar-EG">
              <a:solidFill>
                <a:sysClr val="window" lastClr="FFFFFF"/>
              </a:solidFill>
              <a:latin typeface="Calibri" panose="020F0502020204030204"/>
              <a:ea typeface="+mn-ea"/>
              <a:cs typeface="Arial" panose="020B0604020202020204" pitchFamily="34" charset="0"/>
            </a:rPr>
            <a:t>كلمات منطوقة</a:t>
          </a:r>
          <a:endParaRPr lang="en-US">
            <a:solidFill>
              <a:sysClr val="window" lastClr="FFFFFF"/>
            </a:solidFill>
            <a:latin typeface="Calibri" panose="020F0502020204030204"/>
            <a:ea typeface="+mn-ea"/>
            <a:cs typeface="+mn-cs"/>
          </a:endParaRPr>
        </a:p>
      </dgm:t>
    </dgm:pt>
    <dgm:pt modelId="{6DE4BAF5-2F61-4B9E-950F-973A2F1A0DA7}" type="parTrans" cxnId="{07105345-6DEE-4237-A050-21414625BB92}">
      <dgm:prSet/>
      <dgm:spPr>
        <a:xfrm>
          <a:off x="4192471" y="2279897"/>
          <a:ext cx="168519" cy="516794"/>
        </a:xfrm>
        <a:custGeom>
          <a:avLst/>
          <a:gdLst/>
          <a:ahLst/>
          <a:cxnLst/>
          <a:rect l="0" t="0" r="0" b="0"/>
          <a:pathLst>
            <a:path>
              <a:moveTo>
                <a:pt x="0" y="0"/>
              </a:moveTo>
              <a:lnTo>
                <a:pt x="0" y="516794"/>
              </a:lnTo>
              <a:lnTo>
                <a:pt x="168519" y="516794"/>
              </a:lnTo>
            </a:path>
          </a:pathLst>
        </a:custGeom>
        <a:noFill/>
        <a:ln w="12700" cap="flat" cmpd="sng" algn="ctr">
          <a:solidFill>
            <a:srgbClr val="4472C4">
              <a:shade val="80000"/>
              <a:hueOff val="0"/>
              <a:satOff val="0"/>
              <a:lumOff val="0"/>
              <a:alphaOff val="0"/>
            </a:srgbClr>
          </a:solidFill>
          <a:prstDash val="solid"/>
          <a:miter lim="800000"/>
        </a:ln>
        <a:effectLst/>
        <a:scene3d>
          <a:camera prst="orthographicFront"/>
          <a:lightRig rig="flat" dir="t"/>
        </a:scene3d>
        <a:sp3d prstMaterial="matte"/>
      </dgm:spPr>
      <dgm:t>
        <a:bodyPr/>
        <a:lstStyle/>
        <a:p>
          <a:endParaRPr lang="en-US"/>
        </a:p>
      </dgm:t>
    </dgm:pt>
    <dgm:pt modelId="{4BA1E13E-1773-4B63-916D-00F28FCDC45F}" type="sibTrans" cxnId="{07105345-6DEE-4237-A050-21414625BB92}">
      <dgm:prSet/>
      <dgm:spPr/>
      <dgm:t>
        <a:bodyPr/>
        <a:lstStyle/>
        <a:p>
          <a:endParaRPr lang="en-US"/>
        </a:p>
      </dgm:t>
    </dgm:pt>
    <dgm:pt modelId="{62E0BFBB-9889-416F-9F97-F11D60309AA2}">
      <dgm:prSet/>
      <dgm:spPr>
        <a:xfrm>
          <a:off x="282808" y="2515825"/>
          <a:ext cx="1123466" cy="561733"/>
        </a:xfrm>
        <a:prstGeom prst="rect">
          <a:avLst/>
        </a:prstGeom>
        <a:gradFill rotWithShape="0">
          <a:gsLst>
            <a:gs pos="0">
              <a:srgbClr val="4472C4">
                <a:hueOff val="0"/>
                <a:satOff val="0"/>
                <a:lumOff val="0"/>
                <a:alphaOff val="0"/>
                <a:satMod val="103000"/>
                <a:lumMod val="102000"/>
                <a:tint val="94000"/>
              </a:srgbClr>
            </a:gs>
            <a:gs pos="50000">
              <a:srgbClr val="4472C4">
                <a:hueOff val="0"/>
                <a:satOff val="0"/>
                <a:lumOff val="0"/>
                <a:alphaOff val="0"/>
                <a:satMod val="110000"/>
                <a:lumMod val="100000"/>
                <a:shade val="100000"/>
              </a:srgbClr>
            </a:gs>
            <a:gs pos="100000">
              <a:srgbClr val="4472C4">
                <a:hueOff val="0"/>
                <a:satOff val="0"/>
                <a:lumOff val="0"/>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a:buNone/>
          </a:pPr>
          <a:r>
            <a:rPr lang="ar-EG">
              <a:solidFill>
                <a:sysClr val="window" lastClr="FFFFFF"/>
              </a:solidFill>
              <a:latin typeface="Calibri" panose="020F0502020204030204"/>
              <a:ea typeface="+mn-ea"/>
              <a:cs typeface="Arial" panose="020B0604020202020204" pitchFamily="34" charset="0"/>
            </a:rPr>
            <a:t>الحركات والصور</a:t>
          </a:r>
          <a:endParaRPr lang="en-US">
            <a:solidFill>
              <a:sysClr val="window" lastClr="FFFFFF"/>
            </a:solidFill>
            <a:latin typeface="Calibri" panose="020F0502020204030204"/>
            <a:ea typeface="+mn-ea"/>
            <a:cs typeface="+mn-cs"/>
          </a:endParaRPr>
        </a:p>
      </dgm:t>
    </dgm:pt>
    <dgm:pt modelId="{D9EC7917-0480-4B35-93AE-B762435879B5}" type="parTrans" cxnId="{32EF6530-0B66-4877-889D-96A93A806E60}">
      <dgm:prSet/>
      <dgm:spPr>
        <a:xfrm>
          <a:off x="114288" y="2279897"/>
          <a:ext cx="168519" cy="516794"/>
        </a:xfrm>
        <a:custGeom>
          <a:avLst/>
          <a:gdLst/>
          <a:ahLst/>
          <a:cxnLst/>
          <a:rect l="0" t="0" r="0" b="0"/>
          <a:pathLst>
            <a:path>
              <a:moveTo>
                <a:pt x="0" y="0"/>
              </a:moveTo>
              <a:lnTo>
                <a:pt x="0" y="516794"/>
              </a:lnTo>
              <a:lnTo>
                <a:pt x="168519" y="516794"/>
              </a:lnTo>
            </a:path>
          </a:pathLst>
        </a:custGeom>
        <a:noFill/>
        <a:ln w="12700" cap="flat" cmpd="sng" algn="ctr">
          <a:solidFill>
            <a:srgbClr val="4472C4">
              <a:shade val="80000"/>
              <a:hueOff val="0"/>
              <a:satOff val="0"/>
              <a:lumOff val="0"/>
              <a:alphaOff val="0"/>
            </a:srgbClr>
          </a:solidFill>
          <a:prstDash val="solid"/>
          <a:miter lim="800000"/>
        </a:ln>
        <a:effectLst/>
        <a:scene3d>
          <a:camera prst="orthographicFront"/>
          <a:lightRig rig="flat" dir="t"/>
        </a:scene3d>
        <a:sp3d prstMaterial="matte"/>
      </dgm:spPr>
      <dgm:t>
        <a:bodyPr/>
        <a:lstStyle/>
        <a:p>
          <a:endParaRPr lang="en-US"/>
        </a:p>
      </dgm:t>
    </dgm:pt>
    <dgm:pt modelId="{6773C4CE-859C-4FAF-8E9E-CBA022CEF3E1}" type="sibTrans" cxnId="{32EF6530-0B66-4877-889D-96A93A806E60}">
      <dgm:prSet/>
      <dgm:spPr/>
      <dgm:t>
        <a:bodyPr/>
        <a:lstStyle/>
        <a:p>
          <a:endParaRPr lang="en-US"/>
        </a:p>
      </dgm:t>
    </dgm:pt>
    <dgm:pt modelId="{6956B00E-365B-42B3-B8D6-3975430C5046}">
      <dgm:prSet/>
      <dgm:spPr>
        <a:xfrm>
          <a:off x="1642203" y="2515825"/>
          <a:ext cx="1123466" cy="561733"/>
        </a:xfrm>
        <a:prstGeom prst="rect">
          <a:avLst/>
        </a:prstGeom>
        <a:gradFill rotWithShape="0">
          <a:gsLst>
            <a:gs pos="0">
              <a:srgbClr val="4472C4">
                <a:hueOff val="0"/>
                <a:satOff val="0"/>
                <a:lumOff val="0"/>
                <a:alphaOff val="0"/>
                <a:satMod val="103000"/>
                <a:lumMod val="102000"/>
                <a:tint val="94000"/>
              </a:srgbClr>
            </a:gs>
            <a:gs pos="50000">
              <a:srgbClr val="4472C4">
                <a:hueOff val="0"/>
                <a:satOff val="0"/>
                <a:lumOff val="0"/>
                <a:alphaOff val="0"/>
                <a:satMod val="110000"/>
                <a:lumMod val="100000"/>
                <a:shade val="100000"/>
              </a:srgbClr>
            </a:gs>
            <a:gs pos="100000">
              <a:srgbClr val="4472C4">
                <a:hueOff val="0"/>
                <a:satOff val="0"/>
                <a:lumOff val="0"/>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a:buNone/>
          </a:pPr>
          <a:r>
            <a:rPr lang="ar-EG">
              <a:solidFill>
                <a:sysClr val="window" lastClr="FFFFFF"/>
              </a:solidFill>
              <a:latin typeface="Calibri" panose="020F0502020204030204"/>
              <a:ea typeface="+mn-ea"/>
              <a:cs typeface="Arial" panose="020B0604020202020204" pitchFamily="34" charset="0"/>
            </a:rPr>
            <a:t>حدة الصوت</a:t>
          </a:r>
          <a:endParaRPr lang="en-US">
            <a:solidFill>
              <a:sysClr val="window" lastClr="FFFFFF"/>
            </a:solidFill>
            <a:latin typeface="Calibri" panose="020F0502020204030204"/>
            <a:ea typeface="+mn-ea"/>
            <a:cs typeface="+mn-cs"/>
          </a:endParaRPr>
        </a:p>
      </dgm:t>
    </dgm:pt>
    <dgm:pt modelId="{FC69DD25-A853-48C8-95EA-733088D3DF7F}" type="parTrans" cxnId="{3FEC4E4E-5A5E-4CDC-9CC7-BE66AF24929F}">
      <dgm:prSet/>
      <dgm:spPr>
        <a:xfrm>
          <a:off x="1473683" y="2279897"/>
          <a:ext cx="168519" cy="516794"/>
        </a:xfrm>
        <a:custGeom>
          <a:avLst/>
          <a:gdLst/>
          <a:ahLst/>
          <a:cxnLst/>
          <a:rect l="0" t="0" r="0" b="0"/>
          <a:pathLst>
            <a:path>
              <a:moveTo>
                <a:pt x="0" y="0"/>
              </a:moveTo>
              <a:lnTo>
                <a:pt x="0" y="516794"/>
              </a:lnTo>
              <a:lnTo>
                <a:pt x="168519" y="516794"/>
              </a:lnTo>
            </a:path>
          </a:pathLst>
        </a:custGeom>
        <a:noFill/>
        <a:ln w="12700" cap="flat" cmpd="sng" algn="ctr">
          <a:solidFill>
            <a:srgbClr val="4472C4">
              <a:shade val="80000"/>
              <a:hueOff val="0"/>
              <a:satOff val="0"/>
              <a:lumOff val="0"/>
              <a:alphaOff val="0"/>
            </a:srgbClr>
          </a:solidFill>
          <a:prstDash val="solid"/>
          <a:miter lim="800000"/>
        </a:ln>
        <a:effectLst/>
        <a:scene3d>
          <a:camera prst="orthographicFront"/>
          <a:lightRig rig="flat" dir="t"/>
        </a:scene3d>
        <a:sp3d prstMaterial="matte"/>
      </dgm:spPr>
      <dgm:t>
        <a:bodyPr/>
        <a:lstStyle/>
        <a:p>
          <a:endParaRPr lang="en-US"/>
        </a:p>
      </dgm:t>
    </dgm:pt>
    <dgm:pt modelId="{F308F48B-6C5F-4A18-A516-84565D776630}" type="sibTrans" cxnId="{3FEC4E4E-5A5E-4CDC-9CC7-BE66AF24929F}">
      <dgm:prSet/>
      <dgm:spPr/>
      <dgm:t>
        <a:bodyPr/>
        <a:lstStyle/>
        <a:p>
          <a:endParaRPr lang="en-US"/>
        </a:p>
      </dgm:t>
    </dgm:pt>
    <dgm:pt modelId="{91662F1E-46B5-42D0-A443-5D6355B52DBC}" type="pres">
      <dgm:prSet presAssocID="{2B4C6BA7-D28B-46CE-A93C-1FF234E6B1C2}" presName="hierChild1" presStyleCnt="0">
        <dgm:presLayoutVars>
          <dgm:orgChart val="1"/>
          <dgm:chPref val="1"/>
          <dgm:dir/>
          <dgm:animOne val="branch"/>
          <dgm:animLvl val="lvl"/>
          <dgm:resizeHandles/>
        </dgm:presLayoutVars>
      </dgm:prSet>
      <dgm:spPr/>
    </dgm:pt>
    <dgm:pt modelId="{6F5730F1-2FF0-4DD7-BA0A-F061D7067EC1}" type="pres">
      <dgm:prSet presAssocID="{053822CB-855B-4C36-8BD0-7234A2FD3D3D}" presName="hierRoot1" presStyleCnt="0">
        <dgm:presLayoutVars>
          <dgm:hierBranch val="init"/>
        </dgm:presLayoutVars>
      </dgm:prSet>
      <dgm:spPr/>
    </dgm:pt>
    <dgm:pt modelId="{11D6024D-B788-4AE6-B64E-E23FEFF83866}" type="pres">
      <dgm:prSet presAssocID="{053822CB-855B-4C36-8BD0-7234A2FD3D3D}" presName="rootComposite1" presStyleCnt="0"/>
      <dgm:spPr/>
    </dgm:pt>
    <dgm:pt modelId="{1FA0DD25-E4B3-4BC6-83CF-5FACE07A1AB2}" type="pres">
      <dgm:prSet presAssocID="{053822CB-855B-4C36-8BD0-7234A2FD3D3D}" presName="rootText1" presStyleLbl="node0" presStyleIdx="0" presStyleCnt="1">
        <dgm:presLayoutVars>
          <dgm:chPref val="3"/>
        </dgm:presLayoutVars>
      </dgm:prSet>
      <dgm:spPr/>
    </dgm:pt>
    <dgm:pt modelId="{DF747BF4-BD54-451A-A82F-8CC8BB77A668}" type="pres">
      <dgm:prSet presAssocID="{053822CB-855B-4C36-8BD0-7234A2FD3D3D}" presName="rootConnector1" presStyleLbl="node1" presStyleIdx="0" presStyleCnt="0"/>
      <dgm:spPr/>
    </dgm:pt>
    <dgm:pt modelId="{56FDF75C-62D9-4F47-9661-C4BE16895BC1}" type="pres">
      <dgm:prSet presAssocID="{053822CB-855B-4C36-8BD0-7234A2FD3D3D}" presName="hierChild2" presStyleCnt="0"/>
      <dgm:spPr/>
    </dgm:pt>
    <dgm:pt modelId="{5EA8B420-3969-4096-B5B6-C2E4912D59B2}" type="pres">
      <dgm:prSet presAssocID="{4F056961-EBEF-4775-9C39-196511AF294B}" presName="Name37" presStyleLbl="parChTrans1D2" presStyleIdx="0" presStyleCnt="2"/>
      <dgm:spPr/>
    </dgm:pt>
    <dgm:pt modelId="{72796A71-D64C-4405-B1E1-1C56B98FC80B}" type="pres">
      <dgm:prSet presAssocID="{FD86F844-ECEA-4DBA-B0D2-0383CD1A0B33}" presName="hierRoot2" presStyleCnt="0">
        <dgm:presLayoutVars>
          <dgm:hierBranch val="init"/>
        </dgm:presLayoutVars>
      </dgm:prSet>
      <dgm:spPr/>
    </dgm:pt>
    <dgm:pt modelId="{902BF412-1CDD-401B-91AB-149E5A34D713}" type="pres">
      <dgm:prSet presAssocID="{FD86F844-ECEA-4DBA-B0D2-0383CD1A0B33}" presName="rootComposite" presStyleCnt="0"/>
      <dgm:spPr/>
    </dgm:pt>
    <dgm:pt modelId="{C2F0BAA1-109A-40B0-87E0-C130415500A5}" type="pres">
      <dgm:prSet presAssocID="{FD86F844-ECEA-4DBA-B0D2-0383CD1A0B33}" presName="rootText" presStyleLbl="node2" presStyleIdx="0" presStyleCnt="2">
        <dgm:presLayoutVars>
          <dgm:chPref val="3"/>
        </dgm:presLayoutVars>
      </dgm:prSet>
      <dgm:spPr/>
    </dgm:pt>
    <dgm:pt modelId="{B0123718-83DF-468C-9155-27D8879656BE}" type="pres">
      <dgm:prSet presAssocID="{FD86F844-ECEA-4DBA-B0D2-0383CD1A0B33}" presName="rootConnector" presStyleLbl="node2" presStyleIdx="0" presStyleCnt="2"/>
      <dgm:spPr/>
    </dgm:pt>
    <dgm:pt modelId="{411A92A8-89F4-46CC-84B3-7D3F23C7C709}" type="pres">
      <dgm:prSet presAssocID="{FD86F844-ECEA-4DBA-B0D2-0383CD1A0B33}" presName="hierChild4" presStyleCnt="0"/>
      <dgm:spPr/>
    </dgm:pt>
    <dgm:pt modelId="{72DAC0AC-633B-4364-A1EC-0FC328F4DCF7}" type="pres">
      <dgm:prSet presAssocID="{C18A6AAB-37FC-4105-8717-7C3324279734}" presName="Name37" presStyleLbl="parChTrans1D3" presStyleIdx="0" presStyleCnt="4"/>
      <dgm:spPr/>
    </dgm:pt>
    <dgm:pt modelId="{E5AFE11F-C0DB-4950-9F87-CAB4294F0695}" type="pres">
      <dgm:prSet presAssocID="{D195F246-584F-432B-84E5-8F502A00E379}" presName="hierRoot2" presStyleCnt="0">
        <dgm:presLayoutVars>
          <dgm:hierBranch val="init"/>
        </dgm:presLayoutVars>
      </dgm:prSet>
      <dgm:spPr/>
    </dgm:pt>
    <dgm:pt modelId="{A1A660A1-F75E-4F22-9BD0-CF1B2EB53B09}" type="pres">
      <dgm:prSet presAssocID="{D195F246-584F-432B-84E5-8F502A00E379}" presName="rootComposite" presStyleCnt="0"/>
      <dgm:spPr/>
    </dgm:pt>
    <dgm:pt modelId="{00B6FBA6-DAC4-4284-812F-E944A1A40FE7}" type="pres">
      <dgm:prSet presAssocID="{D195F246-584F-432B-84E5-8F502A00E379}" presName="rootText" presStyleLbl="node3" presStyleIdx="0" presStyleCnt="4">
        <dgm:presLayoutVars>
          <dgm:chPref val="3"/>
        </dgm:presLayoutVars>
      </dgm:prSet>
      <dgm:spPr/>
    </dgm:pt>
    <dgm:pt modelId="{B65F610F-5CEA-4C3D-9100-F10CD5987BE5}" type="pres">
      <dgm:prSet presAssocID="{D195F246-584F-432B-84E5-8F502A00E379}" presName="rootConnector" presStyleLbl="node3" presStyleIdx="0" presStyleCnt="4"/>
      <dgm:spPr/>
    </dgm:pt>
    <dgm:pt modelId="{17B8D87B-4E42-4993-AB98-CD04A06EB9CE}" type="pres">
      <dgm:prSet presAssocID="{D195F246-584F-432B-84E5-8F502A00E379}" presName="hierChild4" presStyleCnt="0"/>
      <dgm:spPr/>
    </dgm:pt>
    <dgm:pt modelId="{1BF0D5BB-70EC-4700-A47F-6260F8F315BD}" type="pres">
      <dgm:prSet presAssocID="{D9EC7917-0480-4B35-93AE-B762435879B5}" presName="Name37" presStyleLbl="parChTrans1D4" presStyleIdx="0" presStyleCnt="4"/>
      <dgm:spPr/>
    </dgm:pt>
    <dgm:pt modelId="{029C2995-02F4-4F67-B8CF-34044E0C71DC}" type="pres">
      <dgm:prSet presAssocID="{62E0BFBB-9889-416F-9F97-F11D60309AA2}" presName="hierRoot2" presStyleCnt="0">
        <dgm:presLayoutVars>
          <dgm:hierBranch val="init"/>
        </dgm:presLayoutVars>
      </dgm:prSet>
      <dgm:spPr/>
    </dgm:pt>
    <dgm:pt modelId="{55A24C2F-0AC6-4910-BF6D-10B8412F8C4E}" type="pres">
      <dgm:prSet presAssocID="{62E0BFBB-9889-416F-9F97-F11D60309AA2}" presName="rootComposite" presStyleCnt="0"/>
      <dgm:spPr/>
    </dgm:pt>
    <dgm:pt modelId="{4A8E2283-025C-4900-B744-2CFCDE5CD4B1}" type="pres">
      <dgm:prSet presAssocID="{62E0BFBB-9889-416F-9F97-F11D60309AA2}" presName="rootText" presStyleLbl="node4" presStyleIdx="0" presStyleCnt="4">
        <dgm:presLayoutVars>
          <dgm:chPref val="3"/>
        </dgm:presLayoutVars>
      </dgm:prSet>
      <dgm:spPr/>
    </dgm:pt>
    <dgm:pt modelId="{3A2B2065-6C98-4DD0-B399-9A2C2B41F7E0}" type="pres">
      <dgm:prSet presAssocID="{62E0BFBB-9889-416F-9F97-F11D60309AA2}" presName="rootConnector" presStyleLbl="node4" presStyleIdx="0" presStyleCnt="4"/>
      <dgm:spPr/>
    </dgm:pt>
    <dgm:pt modelId="{77D7D2B4-6DB1-4EA3-8B15-60BDED85D6AF}" type="pres">
      <dgm:prSet presAssocID="{62E0BFBB-9889-416F-9F97-F11D60309AA2}" presName="hierChild4" presStyleCnt="0"/>
      <dgm:spPr/>
    </dgm:pt>
    <dgm:pt modelId="{F095B3B1-8440-4DDE-ACEA-52EDF898473C}" type="pres">
      <dgm:prSet presAssocID="{62E0BFBB-9889-416F-9F97-F11D60309AA2}" presName="hierChild5" presStyleCnt="0"/>
      <dgm:spPr/>
    </dgm:pt>
    <dgm:pt modelId="{08736E91-B8E5-44A3-9B80-BC4C8B256FBA}" type="pres">
      <dgm:prSet presAssocID="{D195F246-584F-432B-84E5-8F502A00E379}" presName="hierChild5" presStyleCnt="0"/>
      <dgm:spPr/>
    </dgm:pt>
    <dgm:pt modelId="{D974B316-28A3-424B-BE6C-AD29769E15A2}" type="pres">
      <dgm:prSet presAssocID="{7EE6F4B0-CEAE-4F61-A513-D7C47147AD58}" presName="Name37" presStyleLbl="parChTrans1D3" presStyleIdx="1" presStyleCnt="4"/>
      <dgm:spPr/>
    </dgm:pt>
    <dgm:pt modelId="{1E8E1A64-5D25-4105-9F15-526081E12793}" type="pres">
      <dgm:prSet presAssocID="{DD60482D-B6F7-4409-A61A-9814BF2D67EF}" presName="hierRoot2" presStyleCnt="0">
        <dgm:presLayoutVars>
          <dgm:hierBranch val="init"/>
        </dgm:presLayoutVars>
      </dgm:prSet>
      <dgm:spPr/>
    </dgm:pt>
    <dgm:pt modelId="{DEE1F3B0-F2F9-4F38-AF35-46730EEEA288}" type="pres">
      <dgm:prSet presAssocID="{DD60482D-B6F7-4409-A61A-9814BF2D67EF}" presName="rootComposite" presStyleCnt="0"/>
      <dgm:spPr/>
    </dgm:pt>
    <dgm:pt modelId="{2E8718A8-B244-46A0-80B5-630391F7D744}" type="pres">
      <dgm:prSet presAssocID="{DD60482D-B6F7-4409-A61A-9814BF2D67EF}" presName="rootText" presStyleLbl="node3" presStyleIdx="1" presStyleCnt="4">
        <dgm:presLayoutVars>
          <dgm:chPref val="3"/>
        </dgm:presLayoutVars>
      </dgm:prSet>
      <dgm:spPr/>
    </dgm:pt>
    <dgm:pt modelId="{8B0B3D0E-17AF-4FE7-9F96-86795D2D719C}" type="pres">
      <dgm:prSet presAssocID="{DD60482D-B6F7-4409-A61A-9814BF2D67EF}" presName="rootConnector" presStyleLbl="node3" presStyleIdx="1" presStyleCnt="4"/>
      <dgm:spPr/>
    </dgm:pt>
    <dgm:pt modelId="{BF4E4945-69C4-4207-87DF-8866DB5FEA20}" type="pres">
      <dgm:prSet presAssocID="{DD60482D-B6F7-4409-A61A-9814BF2D67EF}" presName="hierChild4" presStyleCnt="0"/>
      <dgm:spPr/>
    </dgm:pt>
    <dgm:pt modelId="{98619250-F894-4E68-BAE8-BE60B0FD0B32}" type="pres">
      <dgm:prSet presAssocID="{FC69DD25-A853-48C8-95EA-733088D3DF7F}" presName="Name37" presStyleLbl="parChTrans1D4" presStyleIdx="1" presStyleCnt="4"/>
      <dgm:spPr/>
    </dgm:pt>
    <dgm:pt modelId="{FAAD9F32-505D-45B7-803B-E5DCD756FCAE}" type="pres">
      <dgm:prSet presAssocID="{6956B00E-365B-42B3-B8D6-3975430C5046}" presName="hierRoot2" presStyleCnt="0">
        <dgm:presLayoutVars>
          <dgm:hierBranch val="init"/>
        </dgm:presLayoutVars>
      </dgm:prSet>
      <dgm:spPr/>
    </dgm:pt>
    <dgm:pt modelId="{B97B71BB-90F4-4BB6-B9F5-5512B0BC34B8}" type="pres">
      <dgm:prSet presAssocID="{6956B00E-365B-42B3-B8D6-3975430C5046}" presName="rootComposite" presStyleCnt="0"/>
      <dgm:spPr/>
    </dgm:pt>
    <dgm:pt modelId="{487C8527-75C4-44A5-ABC5-61A61798F07F}" type="pres">
      <dgm:prSet presAssocID="{6956B00E-365B-42B3-B8D6-3975430C5046}" presName="rootText" presStyleLbl="node4" presStyleIdx="1" presStyleCnt="4">
        <dgm:presLayoutVars>
          <dgm:chPref val="3"/>
        </dgm:presLayoutVars>
      </dgm:prSet>
      <dgm:spPr/>
    </dgm:pt>
    <dgm:pt modelId="{592DE575-3C1B-44FC-8609-15159919253B}" type="pres">
      <dgm:prSet presAssocID="{6956B00E-365B-42B3-B8D6-3975430C5046}" presName="rootConnector" presStyleLbl="node4" presStyleIdx="1" presStyleCnt="4"/>
      <dgm:spPr/>
    </dgm:pt>
    <dgm:pt modelId="{3E2A0606-926C-46BC-A3D8-5987C2C8E446}" type="pres">
      <dgm:prSet presAssocID="{6956B00E-365B-42B3-B8D6-3975430C5046}" presName="hierChild4" presStyleCnt="0"/>
      <dgm:spPr/>
    </dgm:pt>
    <dgm:pt modelId="{8EE90DEF-5166-4F6D-A4D8-EFA3ADEDDE39}" type="pres">
      <dgm:prSet presAssocID="{6956B00E-365B-42B3-B8D6-3975430C5046}" presName="hierChild5" presStyleCnt="0"/>
      <dgm:spPr/>
    </dgm:pt>
    <dgm:pt modelId="{5684DCBF-6280-4907-8BE3-35048A1F543D}" type="pres">
      <dgm:prSet presAssocID="{DD60482D-B6F7-4409-A61A-9814BF2D67EF}" presName="hierChild5" presStyleCnt="0"/>
      <dgm:spPr/>
    </dgm:pt>
    <dgm:pt modelId="{A9A8F59A-055F-4ACE-A3A6-124F426E3802}" type="pres">
      <dgm:prSet presAssocID="{FD86F844-ECEA-4DBA-B0D2-0383CD1A0B33}" presName="hierChild5" presStyleCnt="0"/>
      <dgm:spPr/>
    </dgm:pt>
    <dgm:pt modelId="{EBF97D3B-4793-4B91-8EF9-1D13C11BCAE4}" type="pres">
      <dgm:prSet presAssocID="{30321943-506E-4C9F-83C7-F4D5B3CC7FA2}" presName="Name37" presStyleLbl="parChTrans1D2" presStyleIdx="1" presStyleCnt="2"/>
      <dgm:spPr/>
    </dgm:pt>
    <dgm:pt modelId="{1B88D9BA-3E2A-4944-879B-146AB8A7075B}" type="pres">
      <dgm:prSet presAssocID="{FD04A58C-7B59-4A34-9B5E-598AA2CBD2A9}" presName="hierRoot2" presStyleCnt="0">
        <dgm:presLayoutVars>
          <dgm:hierBranch val="init"/>
        </dgm:presLayoutVars>
      </dgm:prSet>
      <dgm:spPr/>
    </dgm:pt>
    <dgm:pt modelId="{DEFC991E-19EC-4325-A059-AA6E8A63CA39}" type="pres">
      <dgm:prSet presAssocID="{FD04A58C-7B59-4A34-9B5E-598AA2CBD2A9}" presName="rootComposite" presStyleCnt="0"/>
      <dgm:spPr/>
    </dgm:pt>
    <dgm:pt modelId="{5CFD8FAE-FAF0-48A1-8106-153847B65644}" type="pres">
      <dgm:prSet presAssocID="{FD04A58C-7B59-4A34-9B5E-598AA2CBD2A9}" presName="rootText" presStyleLbl="node2" presStyleIdx="1" presStyleCnt="2">
        <dgm:presLayoutVars>
          <dgm:chPref val="3"/>
        </dgm:presLayoutVars>
      </dgm:prSet>
      <dgm:spPr/>
    </dgm:pt>
    <dgm:pt modelId="{4A4DAEBF-0228-482F-8141-B5EF34841C0D}" type="pres">
      <dgm:prSet presAssocID="{FD04A58C-7B59-4A34-9B5E-598AA2CBD2A9}" presName="rootConnector" presStyleLbl="node2" presStyleIdx="1" presStyleCnt="2"/>
      <dgm:spPr/>
    </dgm:pt>
    <dgm:pt modelId="{10F1D07D-CAE0-4B3A-A945-611C15B7AE39}" type="pres">
      <dgm:prSet presAssocID="{FD04A58C-7B59-4A34-9B5E-598AA2CBD2A9}" presName="hierChild4" presStyleCnt="0"/>
      <dgm:spPr/>
    </dgm:pt>
    <dgm:pt modelId="{D19EF658-8420-4D0F-B3F0-F1CE7E172D1C}" type="pres">
      <dgm:prSet presAssocID="{21000BBC-45C2-4C8F-A67E-62BFBF9A1C85}" presName="Name37" presStyleLbl="parChTrans1D3" presStyleIdx="2" presStyleCnt="4"/>
      <dgm:spPr/>
    </dgm:pt>
    <dgm:pt modelId="{5F6017E5-7162-498B-81C8-F45EAD02B337}" type="pres">
      <dgm:prSet presAssocID="{FBA50529-182F-4B2A-91C1-79A945F8C9A6}" presName="hierRoot2" presStyleCnt="0">
        <dgm:presLayoutVars>
          <dgm:hierBranch val="init"/>
        </dgm:presLayoutVars>
      </dgm:prSet>
      <dgm:spPr/>
    </dgm:pt>
    <dgm:pt modelId="{F592E2B8-3D0E-46A0-B80E-1D51E26A5E1D}" type="pres">
      <dgm:prSet presAssocID="{FBA50529-182F-4B2A-91C1-79A945F8C9A6}" presName="rootComposite" presStyleCnt="0"/>
      <dgm:spPr/>
    </dgm:pt>
    <dgm:pt modelId="{C1042967-47B0-46BE-8571-4362064B862C}" type="pres">
      <dgm:prSet presAssocID="{FBA50529-182F-4B2A-91C1-79A945F8C9A6}" presName="rootText" presStyleLbl="node3" presStyleIdx="2" presStyleCnt="4">
        <dgm:presLayoutVars>
          <dgm:chPref val="3"/>
        </dgm:presLayoutVars>
      </dgm:prSet>
      <dgm:spPr/>
    </dgm:pt>
    <dgm:pt modelId="{FB440B0C-A368-4194-8C8C-5787D86717C9}" type="pres">
      <dgm:prSet presAssocID="{FBA50529-182F-4B2A-91C1-79A945F8C9A6}" presName="rootConnector" presStyleLbl="node3" presStyleIdx="2" presStyleCnt="4"/>
      <dgm:spPr/>
    </dgm:pt>
    <dgm:pt modelId="{EB7CB560-1609-480B-9534-6DCD1E3EB8DB}" type="pres">
      <dgm:prSet presAssocID="{FBA50529-182F-4B2A-91C1-79A945F8C9A6}" presName="hierChild4" presStyleCnt="0"/>
      <dgm:spPr/>
    </dgm:pt>
    <dgm:pt modelId="{8531B243-647B-4187-B57C-32CCE0210484}" type="pres">
      <dgm:prSet presAssocID="{DFC63530-5A93-4AF4-84AE-483EA82847FD}" presName="Name37" presStyleLbl="parChTrans1D4" presStyleIdx="2" presStyleCnt="4"/>
      <dgm:spPr/>
    </dgm:pt>
    <dgm:pt modelId="{23C4179D-2856-478D-9F44-A2F1B461A93D}" type="pres">
      <dgm:prSet presAssocID="{9186CA5B-E457-4E76-9585-0AFD679F94FC}" presName="hierRoot2" presStyleCnt="0">
        <dgm:presLayoutVars>
          <dgm:hierBranch val="init"/>
        </dgm:presLayoutVars>
      </dgm:prSet>
      <dgm:spPr/>
    </dgm:pt>
    <dgm:pt modelId="{3C721E05-2A10-478E-861A-6EBBEBC84AEA}" type="pres">
      <dgm:prSet presAssocID="{9186CA5B-E457-4E76-9585-0AFD679F94FC}" presName="rootComposite" presStyleCnt="0"/>
      <dgm:spPr/>
    </dgm:pt>
    <dgm:pt modelId="{968B89F7-71E9-4800-897E-0A249EB7E3A9}" type="pres">
      <dgm:prSet presAssocID="{9186CA5B-E457-4E76-9585-0AFD679F94FC}" presName="rootText" presStyleLbl="node4" presStyleIdx="2" presStyleCnt="4">
        <dgm:presLayoutVars>
          <dgm:chPref val="3"/>
        </dgm:presLayoutVars>
      </dgm:prSet>
      <dgm:spPr/>
    </dgm:pt>
    <dgm:pt modelId="{8FB04E28-F4B6-4F25-84CC-203F1DB4B764}" type="pres">
      <dgm:prSet presAssocID="{9186CA5B-E457-4E76-9585-0AFD679F94FC}" presName="rootConnector" presStyleLbl="node4" presStyleIdx="2" presStyleCnt="4"/>
      <dgm:spPr/>
    </dgm:pt>
    <dgm:pt modelId="{D4E94B29-01B4-4F93-AD93-55536C921804}" type="pres">
      <dgm:prSet presAssocID="{9186CA5B-E457-4E76-9585-0AFD679F94FC}" presName="hierChild4" presStyleCnt="0"/>
      <dgm:spPr/>
    </dgm:pt>
    <dgm:pt modelId="{81D06C99-4DF6-4AF9-92A0-70BEF41924D6}" type="pres">
      <dgm:prSet presAssocID="{9186CA5B-E457-4E76-9585-0AFD679F94FC}" presName="hierChild5" presStyleCnt="0"/>
      <dgm:spPr/>
    </dgm:pt>
    <dgm:pt modelId="{FCE0507A-0585-409B-BAA0-A116E9BA7035}" type="pres">
      <dgm:prSet presAssocID="{FBA50529-182F-4B2A-91C1-79A945F8C9A6}" presName="hierChild5" presStyleCnt="0"/>
      <dgm:spPr/>
    </dgm:pt>
    <dgm:pt modelId="{DE27F9A4-0633-4700-9874-F32F1E809F34}" type="pres">
      <dgm:prSet presAssocID="{29621441-8012-4C8C-9079-0151A54EDF9F}" presName="Name37" presStyleLbl="parChTrans1D3" presStyleIdx="3" presStyleCnt="4"/>
      <dgm:spPr/>
    </dgm:pt>
    <dgm:pt modelId="{5229683D-1B20-4A50-ADD8-532C99D163F0}" type="pres">
      <dgm:prSet presAssocID="{C5B3C2AB-D083-4E6B-A663-3708DF11EF4C}" presName="hierRoot2" presStyleCnt="0">
        <dgm:presLayoutVars>
          <dgm:hierBranch val="init"/>
        </dgm:presLayoutVars>
      </dgm:prSet>
      <dgm:spPr/>
    </dgm:pt>
    <dgm:pt modelId="{8DEA696B-E7FB-48BB-9818-B42C3727608F}" type="pres">
      <dgm:prSet presAssocID="{C5B3C2AB-D083-4E6B-A663-3708DF11EF4C}" presName="rootComposite" presStyleCnt="0"/>
      <dgm:spPr/>
    </dgm:pt>
    <dgm:pt modelId="{3AE75CEB-2E5C-40E4-B415-BBCA5AE434B9}" type="pres">
      <dgm:prSet presAssocID="{C5B3C2AB-D083-4E6B-A663-3708DF11EF4C}" presName="rootText" presStyleLbl="node3" presStyleIdx="3" presStyleCnt="4">
        <dgm:presLayoutVars>
          <dgm:chPref val="3"/>
        </dgm:presLayoutVars>
      </dgm:prSet>
      <dgm:spPr/>
    </dgm:pt>
    <dgm:pt modelId="{FF1460CB-CC6E-465E-BDAF-B131AFF94998}" type="pres">
      <dgm:prSet presAssocID="{C5B3C2AB-D083-4E6B-A663-3708DF11EF4C}" presName="rootConnector" presStyleLbl="node3" presStyleIdx="3" presStyleCnt="4"/>
      <dgm:spPr/>
    </dgm:pt>
    <dgm:pt modelId="{49AF18A7-721D-4E89-834F-C4DF4A74FA16}" type="pres">
      <dgm:prSet presAssocID="{C5B3C2AB-D083-4E6B-A663-3708DF11EF4C}" presName="hierChild4" presStyleCnt="0"/>
      <dgm:spPr/>
    </dgm:pt>
    <dgm:pt modelId="{9FF29F9C-7CDA-4375-A921-A8F0DA82439A}" type="pres">
      <dgm:prSet presAssocID="{6DE4BAF5-2F61-4B9E-950F-973A2F1A0DA7}" presName="Name37" presStyleLbl="parChTrans1D4" presStyleIdx="3" presStyleCnt="4"/>
      <dgm:spPr/>
    </dgm:pt>
    <dgm:pt modelId="{C56FCB7A-9A97-48AC-80D6-0929A41F896E}" type="pres">
      <dgm:prSet presAssocID="{ECCB8D1B-8644-490E-9B1D-FB59CFE8218A}" presName="hierRoot2" presStyleCnt="0">
        <dgm:presLayoutVars>
          <dgm:hierBranch val="init"/>
        </dgm:presLayoutVars>
      </dgm:prSet>
      <dgm:spPr/>
    </dgm:pt>
    <dgm:pt modelId="{3F44D171-3230-4006-B95C-3E61D888B318}" type="pres">
      <dgm:prSet presAssocID="{ECCB8D1B-8644-490E-9B1D-FB59CFE8218A}" presName="rootComposite" presStyleCnt="0"/>
      <dgm:spPr/>
    </dgm:pt>
    <dgm:pt modelId="{202DF677-78EA-477B-BEE0-44EDC796DA7D}" type="pres">
      <dgm:prSet presAssocID="{ECCB8D1B-8644-490E-9B1D-FB59CFE8218A}" presName="rootText" presStyleLbl="node4" presStyleIdx="3" presStyleCnt="4">
        <dgm:presLayoutVars>
          <dgm:chPref val="3"/>
        </dgm:presLayoutVars>
      </dgm:prSet>
      <dgm:spPr/>
    </dgm:pt>
    <dgm:pt modelId="{E44A8D2B-2693-4BA6-96E8-46A00AA0576A}" type="pres">
      <dgm:prSet presAssocID="{ECCB8D1B-8644-490E-9B1D-FB59CFE8218A}" presName="rootConnector" presStyleLbl="node4" presStyleIdx="3" presStyleCnt="4"/>
      <dgm:spPr/>
    </dgm:pt>
    <dgm:pt modelId="{18947550-E4AD-4FF6-8E0B-73FA0323A8F8}" type="pres">
      <dgm:prSet presAssocID="{ECCB8D1B-8644-490E-9B1D-FB59CFE8218A}" presName="hierChild4" presStyleCnt="0"/>
      <dgm:spPr/>
    </dgm:pt>
    <dgm:pt modelId="{48BBDC76-F0E5-4E2A-91DA-E51947E531FA}" type="pres">
      <dgm:prSet presAssocID="{ECCB8D1B-8644-490E-9B1D-FB59CFE8218A}" presName="hierChild5" presStyleCnt="0"/>
      <dgm:spPr/>
    </dgm:pt>
    <dgm:pt modelId="{8B27E0AE-A546-4E7B-AD4F-F0394760B0D1}" type="pres">
      <dgm:prSet presAssocID="{C5B3C2AB-D083-4E6B-A663-3708DF11EF4C}" presName="hierChild5" presStyleCnt="0"/>
      <dgm:spPr/>
    </dgm:pt>
    <dgm:pt modelId="{BEB7407C-95B0-4FB9-85E1-B8A7EBC6C53B}" type="pres">
      <dgm:prSet presAssocID="{FD04A58C-7B59-4A34-9B5E-598AA2CBD2A9}" presName="hierChild5" presStyleCnt="0"/>
      <dgm:spPr/>
    </dgm:pt>
    <dgm:pt modelId="{A095D073-E290-43DB-A1CE-43600CB864A5}" type="pres">
      <dgm:prSet presAssocID="{053822CB-855B-4C36-8BD0-7234A2FD3D3D}" presName="hierChild3" presStyleCnt="0"/>
      <dgm:spPr/>
    </dgm:pt>
  </dgm:ptLst>
  <dgm:cxnLst>
    <dgm:cxn modelId="{B87E4404-B651-4D36-86B4-EC745D1E1B40}" type="presOf" srcId="{C5B3C2AB-D083-4E6B-A663-3708DF11EF4C}" destId="{FF1460CB-CC6E-465E-BDAF-B131AFF94998}" srcOrd="1" destOrd="0" presId="urn:microsoft.com/office/officeart/2005/8/layout/orgChart1"/>
    <dgm:cxn modelId="{CDFEE205-1F34-4EC8-8E22-4E1E6A816CAE}" type="presOf" srcId="{DD60482D-B6F7-4409-A61A-9814BF2D67EF}" destId="{8B0B3D0E-17AF-4FE7-9F96-86795D2D719C}" srcOrd="1" destOrd="0" presId="urn:microsoft.com/office/officeart/2005/8/layout/orgChart1"/>
    <dgm:cxn modelId="{A119CB08-E41D-4B5D-8B6F-60D6B0F2130E}" type="presOf" srcId="{DFC63530-5A93-4AF4-84AE-483EA82847FD}" destId="{8531B243-647B-4187-B57C-32CCE0210484}" srcOrd="0" destOrd="0" presId="urn:microsoft.com/office/officeart/2005/8/layout/orgChart1"/>
    <dgm:cxn modelId="{F5FE460E-1375-46B4-B6E6-4B9D3024B61F}" type="presOf" srcId="{FD86F844-ECEA-4DBA-B0D2-0383CD1A0B33}" destId="{C2F0BAA1-109A-40B0-87E0-C130415500A5}" srcOrd="0" destOrd="0" presId="urn:microsoft.com/office/officeart/2005/8/layout/orgChart1"/>
    <dgm:cxn modelId="{07BCDA12-57EC-4522-8D96-ADC8A686C80E}" type="presOf" srcId="{6956B00E-365B-42B3-B8D6-3975430C5046}" destId="{487C8527-75C4-44A5-ABC5-61A61798F07F}" srcOrd="0" destOrd="0" presId="urn:microsoft.com/office/officeart/2005/8/layout/orgChart1"/>
    <dgm:cxn modelId="{335BCA13-441B-4A9B-B7E0-7E35605E40EF}" srcId="{FD04A58C-7B59-4A34-9B5E-598AA2CBD2A9}" destId="{FBA50529-182F-4B2A-91C1-79A945F8C9A6}" srcOrd="0" destOrd="0" parTransId="{21000BBC-45C2-4C8F-A67E-62BFBF9A1C85}" sibTransId="{2D10E5A3-7B5C-4282-A378-4530A3DB8EAB}"/>
    <dgm:cxn modelId="{F2719019-5AE7-4A4C-BBDE-67C52C4ED877}" type="presOf" srcId="{ECCB8D1B-8644-490E-9B1D-FB59CFE8218A}" destId="{E44A8D2B-2693-4BA6-96E8-46A00AA0576A}" srcOrd="1" destOrd="0" presId="urn:microsoft.com/office/officeart/2005/8/layout/orgChart1"/>
    <dgm:cxn modelId="{24DB4B1C-135C-46D5-A11D-98BF7E3C1658}" type="presOf" srcId="{FC69DD25-A853-48C8-95EA-733088D3DF7F}" destId="{98619250-F894-4E68-BAE8-BE60B0FD0B32}" srcOrd="0" destOrd="0" presId="urn:microsoft.com/office/officeart/2005/8/layout/orgChart1"/>
    <dgm:cxn modelId="{1B9B3A1D-F6D8-40AC-8A23-3430B8826907}" type="presOf" srcId="{6DE4BAF5-2F61-4B9E-950F-973A2F1A0DA7}" destId="{9FF29F9C-7CDA-4375-A921-A8F0DA82439A}" srcOrd="0" destOrd="0" presId="urn:microsoft.com/office/officeart/2005/8/layout/orgChart1"/>
    <dgm:cxn modelId="{5D9AAA28-B7CF-4888-8A53-9A30498A4DFF}" type="presOf" srcId="{7EE6F4B0-CEAE-4F61-A513-D7C47147AD58}" destId="{D974B316-28A3-424B-BE6C-AD29769E15A2}" srcOrd="0" destOrd="0" presId="urn:microsoft.com/office/officeart/2005/8/layout/orgChart1"/>
    <dgm:cxn modelId="{9DDC7D2B-AC52-4731-AB9D-FCACC6792310}" srcId="{053822CB-855B-4C36-8BD0-7234A2FD3D3D}" destId="{FD86F844-ECEA-4DBA-B0D2-0383CD1A0B33}" srcOrd="0" destOrd="0" parTransId="{4F056961-EBEF-4775-9C39-196511AF294B}" sibTransId="{8A8DA983-EBF8-4CB1-91CA-2B0AC5EE30B8}"/>
    <dgm:cxn modelId="{0F58DB2E-D7B1-442E-AA99-16E303A43F13}" type="presOf" srcId="{2B4C6BA7-D28B-46CE-A93C-1FF234E6B1C2}" destId="{91662F1E-46B5-42D0-A443-5D6355B52DBC}" srcOrd="0" destOrd="0" presId="urn:microsoft.com/office/officeart/2005/8/layout/orgChart1"/>
    <dgm:cxn modelId="{32EF6530-0B66-4877-889D-96A93A806E60}" srcId="{D195F246-584F-432B-84E5-8F502A00E379}" destId="{62E0BFBB-9889-416F-9F97-F11D60309AA2}" srcOrd="0" destOrd="0" parTransId="{D9EC7917-0480-4B35-93AE-B762435879B5}" sibTransId="{6773C4CE-859C-4FAF-8E9E-CBA022CEF3E1}"/>
    <dgm:cxn modelId="{703C6939-6B5C-4DD8-99A4-61917C757CD7}" type="presOf" srcId="{053822CB-855B-4C36-8BD0-7234A2FD3D3D}" destId="{DF747BF4-BD54-451A-A82F-8CC8BB77A668}" srcOrd="1" destOrd="0" presId="urn:microsoft.com/office/officeart/2005/8/layout/orgChart1"/>
    <dgm:cxn modelId="{49618B39-84B9-4788-BB06-6AE722AAC349}" type="presOf" srcId="{62E0BFBB-9889-416F-9F97-F11D60309AA2}" destId="{4A8E2283-025C-4900-B744-2CFCDE5CD4B1}" srcOrd="0" destOrd="0" presId="urn:microsoft.com/office/officeart/2005/8/layout/orgChart1"/>
    <dgm:cxn modelId="{3AC4CC3B-4683-40B6-9D38-68EC4A9C9908}" type="presOf" srcId="{DD60482D-B6F7-4409-A61A-9814BF2D67EF}" destId="{2E8718A8-B244-46A0-80B5-630391F7D744}" srcOrd="0" destOrd="0" presId="urn:microsoft.com/office/officeart/2005/8/layout/orgChart1"/>
    <dgm:cxn modelId="{0392185C-CFDA-4A05-B0A6-380D260F67D4}" type="presOf" srcId="{FD04A58C-7B59-4A34-9B5E-598AA2CBD2A9}" destId="{4A4DAEBF-0228-482F-8141-B5EF34841C0D}" srcOrd="1" destOrd="0" presId="urn:microsoft.com/office/officeart/2005/8/layout/orgChart1"/>
    <dgm:cxn modelId="{39278D61-42EF-4790-8BB3-30F5B748BED2}" type="presOf" srcId="{6956B00E-365B-42B3-B8D6-3975430C5046}" destId="{592DE575-3C1B-44FC-8609-15159919253B}" srcOrd="1" destOrd="0" presId="urn:microsoft.com/office/officeart/2005/8/layout/orgChart1"/>
    <dgm:cxn modelId="{F163C761-1B89-44D9-B4FD-FB5BB2AF925C}" type="presOf" srcId="{C18A6AAB-37FC-4105-8717-7C3324279734}" destId="{72DAC0AC-633B-4364-A1EC-0FC328F4DCF7}" srcOrd="0" destOrd="0" presId="urn:microsoft.com/office/officeart/2005/8/layout/orgChart1"/>
    <dgm:cxn modelId="{16BC6B63-D6E9-48AA-9B88-D96402C00387}" type="presOf" srcId="{29621441-8012-4C8C-9079-0151A54EDF9F}" destId="{DE27F9A4-0633-4700-9874-F32F1E809F34}" srcOrd="0" destOrd="0" presId="urn:microsoft.com/office/officeart/2005/8/layout/orgChart1"/>
    <dgm:cxn modelId="{07105345-6DEE-4237-A050-21414625BB92}" srcId="{C5B3C2AB-D083-4E6B-A663-3708DF11EF4C}" destId="{ECCB8D1B-8644-490E-9B1D-FB59CFE8218A}" srcOrd="0" destOrd="0" parTransId="{6DE4BAF5-2F61-4B9E-950F-973A2F1A0DA7}" sibTransId="{4BA1E13E-1773-4B63-916D-00F28FCDC45F}"/>
    <dgm:cxn modelId="{CD592968-4487-45A5-A535-CA24705447A9}" type="presOf" srcId="{D195F246-584F-432B-84E5-8F502A00E379}" destId="{B65F610F-5CEA-4C3D-9100-F10CD5987BE5}" srcOrd="1" destOrd="0" presId="urn:microsoft.com/office/officeart/2005/8/layout/orgChart1"/>
    <dgm:cxn modelId="{3FEC4E4E-5A5E-4CDC-9CC7-BE66AF24929F}" srcId="{DD60482D-B6F7-4409-A61A-9814BF2D67EF}" destId="{6956B00E-365B-42B3-B8D6-3975430C5046}" srcOrd="0" destOrd="0" parTransId="{FC69DD25-A853-48C8-95EA-733088D3DF7F}" sibTransId="{F308F48B-6C5F-4A18-A516-84565D776630}"/>
    <dgm:cxn modelId="{8623BA76-59C6-4042-92B7-B751E94EFE60}" srcId="{FD04A58C-7B59-4A34-9B5E-598AA2CBD2A9}" destId="{C5B3C2AB-D083-4E6B-A663-3708DF11EF4C}" srcOrd="1" destOrd="0" parTransId="{29621441-8012-4C8C-9079-0151A54EDF9F}" sibTransId="{FA9A9200-2D42-42D1-9F2A-1B041082A2E8}"/>
    <dgm:cxn modelId="{39207357-150E-4050-B60D-5339755AC206}" type="presOf" srcId="{053822CB-855B-4C36-8BD0-7234A2FD3D3D}" destId="{1FA0DD25-E4B3-4BC6-83CF-5FACE07A1AB2}" srcOrd="0" destOrd="0" presId="urn:microsoft.com/office/officeart/2005/8/layout/orgChart1"/>
    <dgm:cxn modelId="{1481AB5A-C306-47F1-8573-C59888E797A9}" type="presOf" srcId="{FD04A58C-7B59-4A34-9B5E-598AA2CBD2A9}" destId="{5CFD8FAE-FAF0-48A1-8106-153847B65644}" srcOrd="0" destOrd="0" presId="urn:microsoft.com/office/officeart/2005/8/layout/orgChart1"/>
    <dgm:cxn modelId="{9FAAED5A-8CF9-441B-85D2-5DCCD21F1868}" type="presOf" srcId="{FBA50529-182F-4B2A-91C1-79A945F8C9A6}" destId="{FB440B0C-A368-4194-8C8C-5787D86717C9}" srcOrd="1" destOrd="0" presId="urn:microsoft.com/office/officeart/2005/8/layout/orgChart1"/>
    <dgm:cxn modelId="{D886B57C-632B-4E85-9066-867E71A9979F}" type="presOf" srcId="{FD86F844-ECEA-4DBA-B0D2-0383CD1A0B33}" destId="{B0123718-83DF-468C-9155-27D8879656BE}" srcOrd="1" destOrd="0" presId="urn:microsoft.com/office/officeart/2005/8/layout/orgChart1"/>
    <dgm:cxn modelId="{6A88F27E-4E3A-404D-939B-89BB76EB78FB}" type="presOf" srcId="{ECCB8D1B-8644-490E-9B1D-FB59CFE8218A}" destId="{202DF677-78EA-477B-BEE0-44EDC796DA7D}" srcOrd="0" destOrd="0" presId="urn:microsoft.com/office/officeart/2005/8/layout/orgChart1"/>
    <dgm:cxn modelId="{C3145E7F-CA98-4F1F-BCE0-E902C6DE903A}" type="presOf" srcId="{30321943-506E-4C9F-83C7-F4D5B3CC7FA2}" destId="{EBF97D3B-4793-4B91-8EF9-1D13C11BCAE4}" srcOrd="0" destOrd="0" presId="urn:microsoft.com/office/officeart/2005/8/layout/orgChart1"/>
    <dgm:cxn modelId="{899C5780-75BD-4006-8A8B-5190AA2991BF}" type="presOf" srcId="{D9EC7917-0480-4B35-93AE-B762435879B5}" destId="{1BF0D5BB-70EC-4700-A47F-6260F8F315BD}" srcOrd="0" destOrd="0" presId="urn:microsoft.com/office/officeart/2005/8/layout/orgChart1"/>
    <dgm:cxn modelId="{68C07985-D5A1-4D69-9DD3-22781B31E428}" type="presOf" srcId="{9186CA5B-E457-4E76-9585-0AFD679F94FC}" destId="{8FB04E28-F4B6-4F25-84CC-203F1DB4B764}" srcOrd="1" destOrd="0" presId="urn:microsoft.com/office/officeart/2005/8/layout/orgChart1"/>
    <dgm:cxn modelId="{686D0B8E-E709-4E5C-9B6C-763F770C04FC}" type="presOf" srcId="{C5B3C2AB-D083-4E6B-A663-3708DF11EF4C}" destId="{3AE75CEB-2E5C-40E4-B415-BBCA5AE434B9}" srcOrd="0" destOrd="0" presId="urn:microsoft.com/office/officeart/2005/8/layout/orgChart1"/>
    <dgm:cxn modelId="{C7671F9A-950D-4BB5-9067-A2C81C9DA3A3}" srcId="{FBA50529-182F-4B2A-91C1-79A945F8C9A6}" destId="{9186CA5B-E457-4E76-9585-0AFD679F94FC}" srcOrd="0" destOrd="0" parTransId="{DFC63530-5A93-4AF4-84AE-483EA82847FD}" sibTransId="{CAC962B6-1FA5-448B-9C95-7D147B45F902}"/>
    <dgm:cxn modelId="{7A14BDA0-1F6A-4F6B-B626-B17EC7354382}" srcId="{2B4C6BA7-D28B-46CE-A93C-1FF234E6B1C2}" destId="{053822CB-855B-4C36-8BD0-7234A2FD3D3D}" srcOrd="0" destOrd="0" parTransId="{B080419F-53DF-47EE-B247-3DDE1DAB6338}" sibTransId="{40B116E0-B739-4D13-B9CC-B1F79E24E2D7}"/>
    <dgm:cxn modelId="{CE1527A5-6BD9-445C-AC19-52E63723E4C4}" srcId="{053822CB-855B-4C36-8BD0-7234A2FD3D3D}" destId="{FD04A58C-7B59-4A34-9B5E-598AA2CBD2A9}" srcOrd="1" destOrd="0" parTransId="{30321943-506E-4C9F-83C7-F4D5B3CC7FA2}" sibTransId="{034A5BF7-6020-4741-AD44-E82211EF7C0F}"/>
    <dgm:cxn modelId="{718104A8-D3C4-4F0F-8026-D882F61920C9}" type="presOf" srcId="{D195F246-584F-432B-84E5-8F502A00E379}" destId="{00B6FBA6-DAC4-4284-812F-E944A1A40FE7}" srcOrd="0" destOrd="0" presId="urn:microsoft.com/office/officeart/2005/8/layout/orgChart1"/>
    <dgm:cxn modelId="{3F97A7B0-8731-4CEC-9957-EAECBDF17E69}" type="presOf" srcId="{9186CA5B-E457-4E76-9585-0AFD679F94FC}" destId="{968B89F7-71E9-4800-897E-0A249EB7E3A9}" srcOrd="0" destOrd="0" presId="urn:microsoft.com/office/officeart/2005/8/layout/orgChart1"/>
    <dgm:cxn modelId="{EB62E1CA-7D4B-444F-A006-BF5552DF0591}" type="presOf" srcId="{4F056961-EBEF-4775-9C39-196511AF294B}" destId="{5EA8B420-3969-4096-B5B6-C2E4912D59B2}" srcOrd="0" destOrd="0" presId="urn:microsoft.com/office/officeart/2005/8/layout/orgChart1"/>
    <dgm:cxn modelId="{0C4B5CCD-E4EC-4B5C-9DE4-5C9ABDBAA4D3}" srcId="{FD86F844-ECEA-4DBA-B0D2-0383CD1A0B33}" destId="{DD60482D-B6F7-4409-A61A-9814BF2D67EF}" srcOrd="1" destOrd="0" parTransId="{7EE6F4B0-CEAE-4F61-A513-D7C47147AD58}" sibTransId="{3D2CE468-27D9-4AD8-AA88-21290AEA6A1D}"/>
    <dgm:cxn modelId="{D50BBCDC-2D5E-4F35-AFBD-B5F9827BD004}" srcId="{FD86F844-ECEA-4DBA-B0D2-0383CD1A0B33}" destId="{D195F246-584F-432B-84E5-8F502A00E379}" srcOrd="0" destOrd="0" parTransId="{C18A6AAB-37FC-4105-8717-7C3324279734}" sibTransId="{E3678C1D-C4AA-495A-B8BA-13710574C89C}"/>
    <dgm:cxn modelId="{AFB235F5-9B65-401C-BFDA-AC0E85761752}" type="presOf" srcId="{FBA50529-182F-4B2A-91C1-79A945F8C9A6}" destId="{C1042967-47B0-46BE-8571-4362064B862C}" srcOrd="0" destOrd="0" presId="urn:microsoft.com/office/officeart/2005/8/layout/orgChart1"/>
    <dgm:cxn modelId="{216FDCF7-1435-4392-8525-DEFFF9EEAB04}" type="presOf" srcId="{62E0BFBB-9889-416F-9F97-F11D60309AA2}" destId="{3A2B2065-6C98-4DD0-B399-9A2C2B41F7E0}" srcOrd="1" destOrd="0" presId="urn:microsoft.com/office/officeart/2005/8/layout/orgChart1"/>
    <dgm:cxn modelId="{4670D7FB-19E8-45C8-843A-5F3837246C6F}" type="presOf" srcId="{21000BBC-45C2-4C8F-A67E-62BFBF9A1C85}" destId="{D19EF658-8420-4D0F-B3F0-F1CE7E172D1C}" srcOrd="0" destOrd="0" presId="urn:microsoft.com/office/officeart/2005/8/layout/orgChart1"/>
    <dgm:cxn modelId="{72DF83AF-05B9-4759-BFF1-2AD57457D5E6}" type="presParOf" srcId="{91662F1E-46B5-42D0-A443-5D6355B52DBC}" destId="{6F5730F1-2FF0-4DD7-BA0A-F061D7067EC1}" srcOrd="0" destOrd="0" presId="urn:microsoft.com/office/officeart/2005/8/layout/orgChart1"/>
    <dgm:cxn modelId="{ABDFBE63-DA95-41CD-A500-67AFF4472298}" type="presParOf" srcId="{6F5730F1-2FF0-4DD7-BA0A-F061D7067EC1}" destId="{11D6024D-B788-4AE6-B64E-E23FEFF83866}" srcOrd="0" destOrd="0" presId="urn:microsoft.com/office/officeart/2005/8/layout/orgChart1"/>
    <dgm:cxn modelId="{58118DAB-D689-43C6-B1F5-39C2126216EB}" type="presParOf" srcId="{11D6024D-B788-4AE6-B64E-E23FEFF83866}" destId="{1FA0DD25-E4B3-4BC6-83CF-5FACE07A1AB2}" srcOrd="0" destOrd="0" presId="urn:microsoft.com/office/officeart/2005/8/layout/orgChart1"/>
    <dgm:cxn modelId="{69E1C738-F048-4575-A429-64E272B7D48B}" type="presParOf" srcId="{11D6024D-B788-4AE6-B64E-E23FEFF83866}" destId="{DF747BF4-BD54-451A-A82F-8CC8BB77A668}" srcOrd="1" destOrd="0" presId="urn:microsoft.com/office/officeart/2005/8/layout/orgChart1"/>
    <dgm:cxn modelId="{788EF5FE-472F-4E86-B7BA-6B30C0B29493}" type="presParOf" srcId="{6F5730F1-2FF0-4DD7-BA0A-F061D7067EC1}" destId="{56FDF75C-62D9-4F47-9661-C4BE16895BC1}" srcOrd="1" destOrd="0" presId="urn:microsoft.com/office/officeart/2005/8/layout/orgChart1"/>
    <dgm:cxn modelId="{1DAEC06C-D199-4B6B-859F-9FA3D8519B45}" type="presParOf" srcId="{56FDF75C-62D9-4F47-9661-C4BE16895BC1}" destId="{5EA8B420-3969-4096-B5B6-C2E4912D59B2}" srcOrd="0" destOrd="0" presId="urn:microsoft.com/office/officeart/2005/8/layout/orgChart1"/>
    <dgm:cxn modelId="{48D5C171-608C-4DC6-B45A-11548ED24BAB}" type="presParOf" srcId="{56FDF75C-62D9-4F47-9661-C4BE16895BC1}" destId="{72796A71-D64C-4405-B1E1-1C56B98FC80B}" srcOrd="1" destOrd="0" presId="urn:microsoft.com/office/officeart/2005/8/layout/orgChart1"/>
    <dgm:cxn modelId="{8FB1D093-A2EE-4975-81CA-74F0F3A3D5CE}" type="presParOf" srcId="{72796A71-D64C-4405-B1E1-1C56B98FC80B}" destId="{902BF412-1CDD-401B-91AB-149E5A34D713}" srcOrd="0" destOrd="0" presId="urn:microsoft.com/office/officeart/2005/8/layout/orgChart1"/>
    <dgm:cxn modelId="{154AD2BA-9749-435A-B0D8-A0135DC9E5F1}" type="presParOf" srcId="{902BF412-1CDD-401B-91AB-149E5A34D713}" destId="{C2F0BAA1-109A-40B0-87E0-C130415500A5}" srcOrd="0" destOrd="0" presId="urn:microsoft.com/office/officeart/2005/8/layout/orgChart1"/>
    <dgm:cxn modelId="{A7068621-B0DA-4FA8-80F9-7D0117742878}" type="presParOf" srcId="{902BF412-1CDD-401B-91AB-149E5A34D713}" destId="{B0123718-83DF-468C-9155-27D8879656BE}" srcOrd="1" destOrd="0" presId="urn:microsoft.com/office/officeart/2005/8/layout/orgChart1"/>
    <dgm:cxn modelId="{2F75ADD1-7D97-4175-AB6C-4A95233BF2A7}" type="presParOf" srcId="{72796A71-D64C-4405-B1E1-1C56B98FC80B}" destId="{411A92A8-89F4-46CC-84B3-7D3F23C7C709}" srcOrd="1" destOrd="0" presId="urn:microsoft.com/office/officeart/2005/8/layout/orgChart1"/>
    <dgm:cxn modelId="{B6F8158E-0996-4067-8E5E-E08557F0CA71}" type="presParOf" srcId="{411A92A8-89F4-46CC-84B3-7D3F23C7C709}" destId="{72DAC0AC-633B-4364-A1EC-0FC328F4DCF7}" srcOrd="0" destOrd="0" presId="urn:microsoft.com/office/officeart/2005/8/layout/orgChart1"/>
    <dgm:cxn modelId="{4641D646-FC5C-40CA-B779-18BD1FDC409E}" type="presParOf" srcId="{411A92A8-89F4-46CC-84B3-7D3F23C7C709}" destId="{E5AFE11F-C0DB-4950-9F87-CAB4294F0695}" srcOrd="1" destOrd="0" presId="urn:microsoft.com/office/officeart/2005/8/layout/orgChart1"/>
    <dgm:cxn modelId="{C34DE67B-F3B4-4E72-AAB4-9A52DE720127}" type="presParOf" srcId="{E5AFE11F-C0DB-4950-9F87-CAB4294F0695}" destId="{A1A660A1-F75E-4F22-9BD0-CF1B2EB53B09}" srcOrd="0" destOrd="0" presId="urn:microsoft.com/office/officeart/2005/8/layout/orgChart1"/>
    <dgm:cxn modelId="{DEA9AB7C-18FA-482D-B88A-EDCE28AEA134}" type="presParOf" srcId="{A1A660A1-F75E-4F22-9BD0-CF1B2EB53B09}" destId="{00B6FBA6-DAC4-4284-812F-E944A1A40FE7}" srcOrd="0" destOrd="0" presId="urn:microsoft.com/office/officeart/2005/8/layout/orgChart1"/>
    <dgm:cxn modelId="{E9CEC5A9-54E2-4A75-871E-A8F20D765D53}" type="presParOf" srcId="{A1A660A1-F75E-4F22-9BD0-CF1B2EB53B09}" destId="{B65F610F-5CEA-4C3D-9100-F10CD5987BE5}" srcOrd="1" destOrd="0" presId="urn:microsoft.com/office/officeart/2005/8/layout/orgChart1"/>
    <dgm:cxn modelId="{FB3330FF-D5FB-4895-828C-B8C7B64D5BDA}" type="presParOf" srcId="{E5AFE11F-C0DB-4950-9F87-CAB4294F0695}" destId="{17B8D87B-4E42-4993-AB98-CD04A06EB9CE}" srcOrd="1" destOrd="0" presId="urn:microsoft.com/office/officeart/2005/8/layout/orgChart1"/>
    <dgm:cxn modelId="{8635C1FF-B04B-4E10-818E-48A09D551B62}" type="presParOf" srcId="{17B8D87B-4E42-4993-AB98-CD04A06EB9CE}" destId="{1BF0D5BB-70EC-4700-A47F-6260F8F315BD}" srcOrd="0" destOrd="0" presId="urn:microsoft.com/office/officeart/2005/8/layout/orgChart1"/>
    <dgm:cxn modelId="{FA5BD1B5-B6AC-46D1-B9DF-A2D0C3AF992D}" type="presParOf" srcId="{17B8D87B-4E42-4993-AB98-CD04A06EB9CE}" destId="{029C2995-02F4-4F67-B8CF-34044E0C71DC}" srcOrd="1" destOrd="0" presId="urn:microsoft.com/office/officeart/2005/8/layout/orgChart1"/>
    <dgm:cxn modelId="{71AA632D-4BA4-49D9-B406-0EDA76419720}" type="presParOf" srcId="{029C2995-02F4-4F67-B8CF-34044E0C71DC}" destId="{55A24C2F-0AC6-4910-BF6D-10B8412F8C4E}" srcOrd="0" destOrd="0" presId="urn:microsoft.com/office/officeart/2005/8/layout/orgChart1"/>
    <dgm:cxn modelId="{A7166CAA-5BBA-4616-828C-52246F940A0D}" type="presParOf" srcId="{55A24C2F-0AC6-4910-BF6D-10B8412F8C4E}" destId="{4A8E2283-025C-4900-B744-2CFCDE5CD4B1}" srcOrd="0" destOrd="0" presId="urn:microsoft.com/office/officeart/2005/8/layout/orgChart1"/>
    <dgm:cxn modelId="{F984C367-9833-4CD1-8447-2EBEFDEB1AD5}" type="presParOf" srcId="{55A24C2F-0AC6-4910-BF6D-10B8412F8C4E}" destId="{3A2B2065-6C98-4DD0-B399-9A2C2B41F7E0}" srcOrd="1" destOrd="0" presId="urn:microsoft.com/office/officeart/2005/8/layout/orgChart1"/>
    <dgm:cxn modelId="{3D50A20E-AC86-49FC-9C2E-C5768C0D5375}" type="presParOf" srcId="{029C2995-02F4-4F67-B8CF-34044E0C71DC}" destId="{77D7D2B4-6DB1-4EA3-8B15-60BDED85D6AF}" srcOrd="1" destOrd="0" presId="urn:microsoft.com/office/officeart/2005/8/layout/orgChart1"/>
    <dgm:cxn modelId="{28E2203E-6913-4747-8C44-681F7F5DC530}" type="presParOf" srcId="{029C2995-02F4-4F67-B8CF-34044E0C71DC}" destId="{F095B3B1-8440-4DDE-ACEA-52EDF898473C}" srcOrd="2" destOrd="0" presId="urn:microsoft.com/office/officeart/2005/8/layout/orgChart1"/>
    <dgm:cxn modelId="{39B0CCC8-AEE2-41F3-890F-1E430F04C84C}" type="presParOf" srcId="{E5AFE11F-C0DB-4950-9F87-CAB4294F0695}" destId="{08736E91-B8E5-44A3-9B80-BC4C8B256FBA}" srcOrd="2" destOrd="0" presId="urn:microsoft.com/office/officeart/2005/8/layout/orgChart1"/>
    <dgm:cxn modelId="{6D187E4B-CE92-4B92-99F0-412B259F4985}" type="presParOf" srcId="{411A92A8-89F4-46CC-84B3-7D3F23C7C709}" destId="{D974B316-28A3-424B-BE6C-AD29769E15A2}" srcOrd="2" destOrd="0" presId="urn:microsoft.com/office/officeart/2005/8/layout/orgChart1"/>
    <dgm:cxn modelId="{E1E4849A-47B3-471D-A6E6-80FAA4BB69B7}" type="presParOf" srcId="{411A92A8-89F4-46CC-84B3-7D3F23C7C709}" destId="{1E8E1A64-5D25-4105-9F15-526081E12793}" srcOrd="3" destOrd="0" presId="urn:microsoft.com/office/officeart/2005/8/layout/orgChart1"/>
    <dgm:cxn modelId="{4AB1C34D-34AC-45C2-AA09-D2A63A6A379F}" type="presParOf" srcId="{1E8E1A64-5D25-4105-9F15-526081E12793}" destId="{DEE1F3B0-F2F9-4F38-AF35-46730EEEA288}" srcOrd="0" destOrd="0" presId="urn:microsoft.com/office/officeart/2005/8/layout/orgChart1"/>
    <dgm:cxn modelId="{4E6D7AFA-14D2-4440-B741-F870C84CE25B}" type="presParOf" srcId="{DEE1F3B0-F2F9-4F38-AF35-46730EEEA288}" destId="{2E8718A8-B244-46A0-80B5-630391F7D744}" srcOrd="0" destOrd="0" presId="urn:microsoft.com/office/officeart/2005/8/layout/orgChart1"/>
    <dgm:cxn modelId="{277CBB18-66CF-440E-A310-652D093CCA70}" type="presParOf" srcId="{DEE1F3B0-F2F9-4F38-AF35-46730EEEA288}" destId="{8B0B3D0E-17AF-4FE7-9F96-86795D2D719C}" srcOrd="1" destOrd="0" presId="urn:microsoft.com/office/officeart/2005/8/layout/orgChart1"/>
    <dgm:cxn modelId="{D0A2A9D5-2341-4FF1-B057-FEECD2DD0881}" type="presParOf" srcId="{1E8E1A64-5D25-4105-9F15-526081E12793}" destId="{BF4E4945-69C4-4207-87DF-8866DB5FEA20}" srcOrd="1" destOrd="0" presId="urn:microsoft.com/office/officeart/2005/8/layout/orgChart1"/>
    <dgm:cxn modelId="{A3573996-5282-497D-BE91-320166D50D7A}" type="presParOf" srcId="{BF4E4945-69C4-4207-87DF-8866DB5FEA20}" destId="{98619250-F894-4E68-BAE8-BE60B0FD0B32}" srcOrd="0" destOrd="0" presId="urn:microsoft.com/office/officeart/2005/8/layout/orgChart1"/>
    <dgm:cxn modelId="{205586DD-5727-4612-826A-1E2F18DA38CF}" type="presParOf" srcId="{BF4E4945-69C4-4207-87DF-8866DB5FEA20}" destId="{FAAD9F32-505D-45B7-803B-E5DCD756FCAE}" srcOrd="1" destOrd="0" presId="urn:microsoft.com/office/officeart/2005/8/layout/orgChart1"/>
    <dgm:cxn modelId="{42E88F43-BAD4-435B-BDBD-B338C09CB5E4}" type="presParOf" srcId="{FAAD9F32-505D-45B7-803B-E5DCD756FCAE}" destId="{B97B71BB-90F4-4BB6-B9F5-5512B0BC34B8}" srcOrd="0" destOrd="0" presId="urn:microsoft.com/office/officeart/2005/8/layout/orgChart1"/>
    <dgm:cxn modelId="{88940D1C-C35F-4957-B998-3494A9807B50}" type="presParOf" srcId="{B97B71BB-90F4-4BB6-B9F5-5512B0BC34B8}" destId="{487C8527-75C4-44A5-ABC5-61A61798F07F}" srcOrd="0" destOrd="0" presId="urn:microsoft.com/office/officeart/2005/8/layout/orgChart1"/>
    <dgm:cxn modelId="{A564694F-E12E-4C07-A158-1527D2FA04F4}" type="presParOf" srcId="{B97B71BB-90F4-4BB6-B9F5-5512B0BC34B8}" destId="{592DE575-3C1B-44FC-8609-15159919253B}" srcOrd="1" destOrd="0" presId="urn:microsoft.com/office/officeart/2005/8/layout/orgChart1"/>
    <dgm:cxn modelId="{B8E21C5B-F909-4082-A7D1-866E478C20FC}" type="presParOf" srcId="{FAAD9F32-505D-45B7-803B-E5DCD756FCAE}" destId="{3E2A0606-926C-46BC-A3D8-5987C2C8E446}" srcOrd="1" destOrd="0" presId="urn:microsoft.com/office/officeart/2005/8/layout/orgChart1"/>
    <dgm:cxn modelId="{13BF69E8-B07E-42D4-B760-21B3B5D82ACD}" type="presParOf" srcId="{FAAD9F32-505D-45B7-803B-E5DCD756FCAE}" destId="{8EE90DEF-5166-4F6D-A4D8-EFA3ADEDDE39}" srcOrd="2" destOrd="0" presId="urn:microsoft.com/office/officeart/2005/8/layout/orgChart1"/>
    <dgm:cxn modelId="{DA5AAF54-11F6-414A-B55E-8D574B93188D}" type="presParOf" srcId="{1E8E1A64-5D25-4105-9F15-526081E12793}" destId="{5684DCBF-6280-4907-8BE3-35048A1F543D}" srcOrd="2" destOrd="0" presId="urn:microsoft.com/office/officeart/2005/8/layout/orgChart1"/>
    <dgm:cxn modelId="{2C54734C-36C9-4ABE-887A-10EEE113E920}" type="presParOf" srcId="{72796A71-D64C-4405-B1E1-1C56B98FC80B}" destId="{A9A8F59A-055F-4ACE-A3A6-124F426E3802}" srcOrd="2" destOrd="0" presId="urn:microsoft.com/office/officeart/2005/8/layout/orgChart1"/>
    <dgm:cxn modelId="{54D30479-7513-4E75-8B40-E4831F1813A5}" type="presParOf" srcId="{56FDF75C-62D9-4F47-9661-C4BE16895BC1}" destId="{EBF97D3B-4793-4B91-8EF9-1D13C11BCAE4}" srcOrd="2" destOrd="0" presId="urn:microsoft.com/office/officeart/2005/8/layout/orgChart1"/>
    <dgm:cxn modelId="{C53C49E9-DCD0-4076-8F2D-9FE32721EAB1}" type="presParOf" srcId="{56FDF75C-62D9-4F47-9661-C4BE16895BC1}" destId="{1B88D9BA-3E2A-4944-879B-146AB8A7075B}" srcOrd="3" destOrd="0" presId="urn:microsoft.com/office/officeart/2005/8/layout/orgChart1"/>
    <dgm:cxn modelId="{C33AA7B0-5DC9-445E-851E-FF193CA68C77}" type="presParOf" srcId="{1B88D9BA-3E2A-4944-879B-146AB8A7075B}" destId="{DEFC991E-19EC-4325-A059-AA6E8A63CA39}" srcOrd="0" destOrd="0" presId="urn:microsoft.com/office/officeart/2005/8/layout/orgChart1"/>
    <dgm:cxn modelId="{320528C2-4161-4AED-BA51-4E92E3715B3B}" type="presParOf" srcId="{DEFC991E-19EC-4325-A059-AA6E8A63CA39}" destId="{5CFD8FAE-FAF0-48A1-8106-153847B65644}" srcOrd="0" destOrd="0" presId="urn:microsoft.com/office/officeart/2005/8/layout/orgChart1"/>
    <dgm:cxn modelId="{105E70F7-0A7D-4883-BEA2-846C2D50AA1E}" type="presParOf" srcId="{DEFC991E-19EC-4325-A059-AA6E8A63CA39}" destId="{4A4DAEBF-0228-482F-8141-B5EF34841C0D}" srcOrd="1" destOrd="0" presId="urn:microsoft.com/office/officeart/2005/8/layout/orgChart1"/>
    <dgm:cxn modelId="{097EABD9-E26A-476F-8F1E-C9358FA73913}" type="presParOf" srcId="{1B88D9BA-3E2A-4944-879B-146AB8A7075B}" destId="{10F1D07D-CAE0-4B3A-A945-611C15B7AE39}" srcOrd="1" destOrd="0" presId="urn:microsoft.com/office/officeart/2005/8/layout/orgChart1"/>
    <dgm:cxn modelId="{F9A684D2-1F8A-4116-A8B6-67C23DFF4CB2}" type="presParOf" srcId="{10F1D07D-CAE0-4B3A-A945-611C15B7AE39}" destId="{D19EF658-8420-4D0F-B3F0-F1CE7E172D1C}" srcOrd="0" destOrd="0" presId="urn:microsoft.com/office/officeart/2005/8/layout/orgChart1"/>
    <dgm:cxn modelId="{AB14261A-FA10-4F1E-844D-817F23B0FAC6}" type="presParOf" srcId="{10F1D07D-CAE0-4B3A-A945-611C15B7AE39}" destId="{5F6017E5-7162-498B-81C8-F45EAD02B337}" srcOrd="1" destOrd="0" presId="urn:microsoft.com/office/officeart/2005/8/layout/orgChart1"/>
    <dgm:cxn modelId="{04C0B726-D627-466D-9174-C05546C44E35}" type="presParOf" srcId="{5F6017E5-7162-498B-81C8-F45EAD02B337}" destId="{F592E2B8-3D0E-46A0-B80E-1D51E26A5E1D}" srcOrd="0" destOrd="0" presId="urn:microsoft.com/office/officeart/2005/8/layout/orgChart1"/>
    <dgm:cxn modelId="{C221BF4E-597A-4DFF-B72D-6CF87686BBB5}" type="presParOf" srcId="{F592E2B8-3D0E-46A0-B80E-1D51E26A5E1D}" destId="{C1042967-47B0-46BE-8571-4362064B862C}" srcOrd="0" destOrd="0" presId="urn:microsoft.com/office/officeart/2005/8/layout/orgChart1"/>
    <dgm:cxn modelId="{6C905007-955D-4DB9-B8FB-67D0A98DC438}" type="presParOf" srcId="{F592E2B8-3D0E-46A0-B80E-1D51E26A5E1D}" destId="{FB440B0C-A368-4194-8C8C-5787D86717C9}" srcOrd="1" destOrd="0" presId="urn:microsoft.com/office/officeart/2005/8/layout/orgChart1"/>
    <dgm:cxn modelId="{148F6714-14D9-4163-A1D9-B4A76EB55EAD}" type="presParOf" srcId="{5F6017E5-7162-498B-81C8-F45EAD02B337}" destId="{EB7CB560-1609-480B-9534-6DCD1E3EB8DB}" srcOrd="1" destOrd="0" presId="urn:microsoft.com/office/officeart/2005/8/layout/orgChart1"/>
    <dgm:cxn modelId="{12C9BECD-26C0-4805-A26E-D15C98A2BF00}" type="presParOf" srcId="{EB7CB560-1609-480B-9534-6DCD1E3EB8DB}" destId="{8531B243-647B-4187-B57C-32CCE0210484}" srcOrd="0" destOrd="0" presId="urn:microsoft.com/office/officeart/2005/8/layout/orgChart1"/>
    <dgm:cxn modelId="{4D1A3F31-6712-4198-B6ED-2C5C2143C69E}" type="presParOf" srcId="{EB7CB560-1609-480B-9534-6DCD1E3EB8DB}" destId="{23C4179D-2856-478D-9F44-A2F1B461A93D}" srcOrd="1" destOrd="0" presId="urn:microsoft.com/office/officeart/2005/8/layout/orgChart1"/>
    <dgm:cxn modelId="{6EC167E6-BF18-459F-8462-10F345E6DF97}" type="presParOf" srcId="{23C4179D-2856-478D-9F44-A2F1B461A93D}" destId="{3C721E05-2A10-478E-861A-6EBBEBC84AEA}" srcOrd="0" destOrd="0" presId="urn:microsoft.com/office/officeart/2005/8/layout/orgChart1"/>
    <dgm:cxn modelId="{A697A064-0362-4330-9426-40BE3F72FE04}" type="presParOf" srcId="{3C721E05-2A10-478E-861A-6EBBEBC84AEA}" destId="{968B89F7-71E9-4800-897E-0A249EB7E3A9}" srcOrd="0" destOrd="0" presId="urn:microsoft.com/office/officeart/2005/8/layout/orgChart1"/>
    <dgm:cxn modelId="{306CBF85-F6D3-4263-81D3-4A1666359B3C}" type="presParOf" srcId="{3C721E05-2A10-478E-861A-6EBBEBC84AEA}" destId="{8FB04E28-F4B6-4F25-84CC-203F1DB4B764}" srcOrd="1" destOrd="0" presId="urn:microsoft.com/office/officeart/2005/8/layout/orgChart1"/>
    <dgm:cxn modelId="{DD265060-9F97-46AD-BCE8-4E35C26009E5}" type="presParOf" srcId="{23C4179D-2856-478D-9F44-A2F1B461A93D}" destId="{D4E94B29-01B4-4F93-AD93-55536C921804}" srcOrd="1" destOrd="0" presId="urn:microsoft.com/office/officeart/2005/8/layout/orgChart1"/>
    <dgm:cxn modelId="{0AFF2BF6-9518-4584-A440-5E0418EF4D8B}" type="presParOf" srcId="{23C4179D-2856-478D-9F44-A2F1B461A93D}" destId="{81D06C99-4DF6-4AF9-92A0-70BEF41924D6}" srcOrd="2" destOrd="0" presId="urn:microsoft.com/office/officeart/2005/8/layout/orgChart1"/>
    <dgm:cxn modelId="{85C61D97-3CE1-44F8-8045-22F0C72DBD5B}" type="presParOf" srcId="{5F6017E5-7162-498B-81C8-F45EAD02B337}" destId="{FCE0507A-0585-409B-BAA0-A116E9BA7035}" srcOrd="2" destOrd="0" presId="urn:microsoft.com/office/officeart/2005/8/layout/orgChart1"/>
    <dgm:cxn modelId="{2A6BD99A-9597-49D9-857C-9DE2077AD674}" type="presParOf" srcId="{10F1D07D-CAE0-4B3A-A945-611C15B7AE39}" destId="{DE27F9A4-0633-4700-9874-F32F1E809F34}" srcOrd="2" destOrd="0" presId="urn:microsoft.com/office/officeart/2005/8/layout/orgChart1"/>
    <dgm:cxn modelId="{167235FC-7363-41A0-8488-B30076D5BEE3}" type="presParOf" srcId="{10F1D07D-CAE0-4B3A-A945-611C15B7AE39}" destId="{5229683D-1B20-4A50-ADD8-532C99D163F0}" srcOrd="3" destOrd="0" presId="urn:microsoft.com/office/officeart/2005/8/layout/orgChart1"/>
    <dgm:cxn modelId="{099AD6C1-EAD9-4782-8AF3-27FCD0355A36}" type="presParOf" srcId="{5229683D-1B20-4A50-ADD8-532C99D163F0}" destId="{8DEA696B-E7FB-48BB-9818-B42C3727608F}" srcOrd="0" destOrd="0" presId="urn:microsoft.com/office/officeart/2005/8/layout/orgChart1"/>
    <dgm:cxn modelId="{443F4060-E1AE-46B1-8A85-4A460A46A19A}" type="presParOf" srcId="{8DEA696B-E7FB-48BB-9818-B42C3727608F}" destId="{3AE75CEB-2E5C-40E4-B415-BBCA5AE434B9}" srcOrd="0" destOrd="0" presId="urn:microsoft.com/office/officeart/2005/8/layout/orgChart1"/>
    <dgm:cxn modelId="{065D80A9-BF8D-4C08-97FB-CC4F1B263557}" type="presParOf" srcId="{8DEA696B-E7FB-48BB-9818-B42C3727608F}" destId="{FF1460CB-CC6E-465E-BDAF-B131AFF94998}" srcOrd="1" destOrd="0" presId="urn:microsoft.com/office/officeart/2005/8/layout/orgChart1"/>
    <dgm:cxn modelId="{F554C936-A1E6-434C-953C-5600C4BD97B6}" type="presParOf" srcId="{5229683D-1B20-4A50-ADD8-532C99D163F0}" destId="{49AF18A7-721D-4E89-834F-C4DF4A74FA16}" srcOrd="1" destOrd="0" presId="urn:microsoft.com/office/officeart/2005/8/layout/orgChart1"/>
    <dgm:cxn modelId="{E5240F1C-6B6E-40FE-9C62-C0E90FCFA3F9}" type="presParOf" srcId="{49AF18A7-721D-4E89-834F-C4DF4A74FA16}" destId="{9FF29F9C-7CDA-4375-A921-A8F0DA82439A}" srcOrd="0" destOrd="0" presId="urn:microsoft.com/office/officeart/2005/8/layout/orgChart1"/>
    <dgm:cxn modelId="{6FA47DA2-5D59-437D-926B-6E4792E45C70}" type="presParOf" srcId="{49AF18A7-721D-4E89-834F-C4DF4A74FA16}" destId="{C56FCB7A-9A97-48AC-80D6-0929A41F896E}" srcOrd="1" destOrd="0" presId="urn:microsoft.com/office/officeart/2005/8/layout/orgChart1"/>
    <dgm:cxn modelId="{1D756FAE-C3F8-44E4-A5AF-64A250B23EA8}" type="presParOf" srcId="{C56FCB7A-9A97-48AC-80D6-0929A41F896E}" destId="{3F44D171-3230-4006-B95C-3E61D888B318}" srcOrd="0" destOrd="0" presId="urn:microsoft.com/office/officeart/2005/8/layout/orgChart1"/>
    <dgm:cxn modelId="{3935A91A-91B8-4AB9-8134-ABE48F944E6F}" type="presParOf" srcId="{3F44D171-3230-4006-B95C-3E61D888B318}" destId="{202DF677-78EA-477B-BEE0-44EDC796DA7D}" srcOrd="0" destOrd="0" presId="urn:microsoft.com/office/officeart/2005/8/layout/orgChart1"/>
    <dgm:cxn modelId="{E2DFDA77-1CB1-4EDB-B848-0F7FECD96D23}" type="presParOf" srcId="{3F44D171-3230-4006-B95C-3E61D888B318}" destId="{E44A8D2B-2693-4BA6-96E8-46A00AA0576A}" srcOrd="1" destOrd="0" presId="urn:microsoft.com/office/officeart/2005/8/layout/orgChart1"/>
    <dgm:cxn modelId="{CDC94844-BCAC-4682-ABF4-D0E6EA1BDC35}" type="presParOf" srcId="{C56FCB7A-9A97-48AC-80D6-0929A41F896E}" destId="{18947550-E4AD-4FF6-8E0B-73FA0323A8F8}" srcOrd="1" destOrd="0" presId="urn:microsoft.com/office/officeart/2005/8/layout/orgChart1"/>
    <dgm:cxn modelId="{6FD2B70D-526F-4F99-ACB5-3F937BF7678E}" type="presParOf" srcId="{C56FCB7A-9A97-48AC-80D6-0929A41F896E}" destId="{48BBDC76-F0E5-4E2A-91DA-E51947E531FA}" srcOrd="2" destOrd="0" presId="urn:microsoft.com/office/officeart/2005/8/layout/orgChart1"/>
    <dgm:cxn modelId="{57E5C509-0926-460A-93D7-E46009B9A8BB}" type="presParOf" srcId="{5229683D-1B20-4A50-ADD8-532C99D163F0}" destId="{8B27E0AE-A546-4E7B-AD4F-F0394760B0D1}" srcOrd="2" destOrd="0" presId="urn:microsoft.com/office/officeart/2005/8/layout/orgChart1"/>
    <dgm:cxn modelId="{9C6DE23F-A1A9-4D5F-9346-6E7AB9EB1C2B}" type="presParOf" srcId="{1B88D9BA-3E2A-4944-879B-146AB8A7075B}" destId="{BEB7407C-95B0-4FB9-85E1-B8A7EBC6C53B}" srcOrd="2" destOrd="0" presId="urn:microsoft.com/office/officeart/2005/8/layout/orgChart1"/>
    <dgm:cxn modelId="{0F9608DE-17CC-4D42-B080-2FE3D3FA279F}" type="presParOf" srcId="{6F5730F1-2FF0-4DD7-BA0A-F061D7067EC1}" destId="{A095D073-E290-43DB-A1CE-43600CB864A5}"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FF29F9C-7CDA-4375-A921-A8F0DA82439A}">
      <dsp:nvSpPr>
        <dsp:cNvPr id="0" name=""/>
        <dsp:cNvSpPr/>
      </dsp:nvSpPr>
      <dsp:spPr>
        <a:xfrm>
          <a:off x="4629855" y="2535594"/>
          <a:ext cx="186100" cy="570709"/>
        </a:xfrm>
        <a:custGeom>
          <a:avLst/>
          <a:gdLst/>
          <a:ahLst/>
          <a:cxnLst/>
          <a:rect l="0" t="0" r="0" b="0"/>
          <a:pathLst>
            <a:path>
              <a:moveTo>
                <a:pt x="0" y="0"/>
              </a:moveTo>
              <a:lnTo>
                <a:pt x="0" y="516794"/>
              </a:lnTo>
              <a:lnTo>
                <a:pt x="168519" y="516794"/>
              </a:lnTo>
            </a:path>
          </a:pathLst>
        </a:custGeom>
        <a:noFill/>
        <a:ln w="12700" cap="flat" cmpd="sng" algn="ctr">
          <a:solidFill>
            <a:srgbClr val="4472C4">
              <a:shade val="80000"/>
              <a:hueOff val="0"/>
              <a:satOff val="0"/>
              <a:lumOff val="0"/>
              <a:alphaOff val="0"/>
            </a:srgb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DE27F9A4-0633-4700-9874-F32F1E809F34}">
      <dsp:nvSpPr>
        <dsp:cNvPr id="0" name=""/>
        <dsp:cNvSpPr/>
      </dsp:nvSpPr>
      <dsp:spPr>
        <a:xfrm>
          <a:off x="4375517" y="1654716"/>
          <a:ext cx="750607" cy="260541"/>
        </a:xfrm>
        <a:custGeom>
          <a:avLst/>
          <a:gdLst/>
          <a:ahLst/>
          <a:cxnLst/>
          <a:rect l="0" t="0" r="0" b="0"/>
          <a:pathLst>
            <a:path>
              <a:moveTo>
                <a:pt x="0" y="0"/>
              </a:moveTo>
              <a:lnTo>
                <a:pt x="0" y="117963"/>
              </a:lnTo>
              <a:lnTo>
                <a:pt x="679697" y="117963"/>
              </a:lnTo>
              <a:lnTo>
                <a:pt x="679697" y="235927"/>
              </a:lnTo>
            </a:path>
          </a:pathLst>
        </a:custGeom>
        <a:noFill/>
        <a:ln w="12700" cap="flat" cmpd="sng" algn="ctr">
          <a:solidFill>
            <a:srgbClr val="4472C4">
              <a:shade val="80000"/>
              <a:hueOff val="0"/>
              <a:satOff val="0"/>
              <a:lumOff val="0"/>
              <a:alphaOff val="0"/>
            </a:srgb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8531B243-647B-4187-B57C-32CCE0210484}">
      <dsp:nvSpPr>
        <dsp:cNvPr id="0" name=""/>
        <dsp:cNvSpPr/>
      </dsp:nvSpPr>
      <dsp:spPr>
        <a:xfrm>
          <a:off x="3128641" y="2535594"/>
          <a:ext cx="186100" cy="570709"/>
        </a:xfrm>
        <a:custGeom>
          <a:avLst/>
          <a:gdLst/>
          <a:ahLst/>
          <a:cxnLst/>
          <a:rect l="0" t="0" r="0" b="0"/>
          <a:pathLst>
            <a:path>
              <a:moveTo>
                <a:pt x="0" y="0"/>
              </a:moveTo>
              <a:lnTo>
                <a:pt x="0" y="516794"/>
              </a:lnTo>
              <a:lnTo>
                <a:pt x="168519" y="516794"/>
              </a:lnTo>
            </a:path>
          </a:pathLst>
        </a:custGeom>
        <a:noFill/>
        <a:ln w="12700" cap="flat" cmpd="sng" algn="ctr">
          <a:solidFill>
            <a:srgbClr val="4472C4">
              <a:shade val="80000"/>
              <a:hueOff val="0"/>
              <a:satOff val="0"/>
              <a:lumOff val="0"/>
              <a:alphaOff val="0"/>
            </a:srgb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D19EF658-8420-4D0F-B3F0-F1CE7E172D1C}">
      <dsp:nvSpPr>
        <dsp:cNvPr id="0" name=""/>
        <dsp:cNvSpPr/>
      </dsp:nvSpPr>
      <dsp:spPr>
        <a:xfrm>
          <a:off x="3624910" y="1654716"/>
          <a:ext cx="750607" cy="260541"/>
        </a:xfrm>
        <a:custGeom>
          <a:avLst/>
          <a:gdLst/>
          <a:ahLst/>
          <a:cxnLst/>
          <a:rect l="0" t="0" r="0" b="0"/>
          <a:pathLst>
            <a:path>
              <a:moveTo>
                <a:pt x="679697" y="0"/>
              </a:moveTo>
              <a:lnTo>
                <a:pt x="679697" y="117963"/>
              </a:lnTo>
              <a:lnTo>
                <a:pt x="0" y="117963"/>
              </a:lnTo>
              <a:lnTo>
                <a:pt x="0" y="235927"/>
              </a:lnTo>
            </a:path>
          </a:pathLst>
        </a:custGeom>
        <a:noFill/>
        <a:ln w="12700" cap="flat" cmpd="sng" algn="ctr">
          <a:solidFill>
            <a:srgbClr val="4472C4">
              <a:shade val="80000"/>
              <a:hueOff val="0"/>
              <a:satOff val="0"/>
              <a:lumOff val="0"/>
              <a:alphaOff val="0"/>
            </a:srgb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EBF97D3B-4793-4B91-8EF9-1D13C11BCAE4}">
      <dsp:nvSpPr>
        <dsp:cNvPr id="0" name=""/>
        <dsp:cNvSpPr/>
      </dsp:nvSpPr>
      <dsp:spPr>
        <a:xfrm>
          <a:off x="2874303" y="773838"/>
          <a:ext cx="1501214" cy="260541"/>
        </a:xfrm>
        <a:custGeom>
          <a:avLst/>
          <a:gdLst/>
          <a:ahLst/>
          <a:cxnLst/>
          <a:rect l="0" t="0" r="0" b="0"/>
          <a:pathLst>
            <a:path>
              <a:moveTo>
                <a:pt x="0" y="0"/>
              </a:moveTo>
              <a:lnTo>
                <a:pt x="0" y="117963"/>
              </a:lnTo>
              <a:lnTo>
                <a:pt x="1359394" y="117963"/>
              </a:lnTo>
              <a:lnTo>
                <a:pt x="1359394" y="235927"/>
              </a:lnTo>
            </a:path>
          </a:pathLst>
        </a:custGeom>
        <a:noFill/>
        <a:ln w="12700" cap="flat" cmpd="sng" algn="ctr">
          <a:solidFill>
            <a:srgbClr val="4472C4">
              <a:shade val="60000"/>
              <a:hueOff val="0"/>
              <a:satOff val="0"/>
              <a:lumOff val="0"/>
              <a:alphaOff val="0"/>
            </a:srgb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98619250-F894-4E68-BAE8-BE60B0FD0B32}">
      <dsp:nvSpPr>
        <dsp:cNvPr id="0" name=""/>
        <dsp:cNvSpPr/>
      </dsp:nvSpPr>
      <dsp:spPr>
        <a:xfrm>
          <a:off x="1627426" y="2535594"/>
          <a:ext cx="186100" cy="570709"/>
        </a:xfrm>
        <a:custGeom>
          <a:avLst/>
          <a:gdLst/>
          <a:ahLst/>
          <a:cxnLst/>
          <a:rect l="0" t="0" r="0" b="0"/>
          <a:pathLst>
            <a:path>
              <a:moveTo>
                <a:pt x="0" y="0"/>
              </a:moveTo>
              <a:lnTo>
                <a:pt x="0" y="516794"/>
              </a:lnTo>
              <a:lnTo>
                <a:pt x="168519" y="516794"/>
              </a:lnTo>
            </a:path>
          </a:pathLst>
        </a:custGeom>
        <a:noFill/>
        <a:ln w="12700" cap="flat" cmpd="sng" algn="ctr">
          <a:solidFill>
            <a:srgbClr val="4472C4">
              <a:shade val="80000"/>
              <a:hueOff val="0"/>
              <a:satOff val="0"/>
              <a:lumOff val="0"/>
              <a:alphaOff val="0"/>
            </a:srgb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D974B316-28A3-424B-BE6C-AD29769E15A2}">
      <dsp:nvSpPr>
        <dsp:cNvPr id="0" name=""/>
        <dsp:cNvSpPr/>
      </dsp:nvSpPr>
      <dsp:spPr>
        <a:xfrm>
          <a:off x="1373088" y="1654716"/>
          <a:ext cx="750607" cy="260541"/>
        </a:xfrm>
        <a:custGeom>
          <a:avLst/>
          <a:gdLst/>
          <a:ahLst/>
          <a:cxnLst/>
          <a:rect l="0" t="0" r="0" b="0"/>
          <a:pathLst>
            <a:path>
              <a:moveTo>
                <a:pt x="0" y="0"/>
              </a:moveTo>
              <a:lnTo>
                <a:pt x="0" y="117963"/>
              </a:lnTo>
              <a:lnTo>
                <a:pt x="679697" y="117963"/>
              </a:lnTo>
              <a:lnTo>
                <a:pt x="679697" y="235927"/>
              </a:lnTo>
            </a:path>
          </a:pathLst>
        </a:custGeom>
        <a:noFill/>
        <a:ln w="12700" cap="flat" cmpd="sng" algn="ctr">
          <a:solidFill>
            <a:srgbClr val="4472C4">
              <a:shade val="80000"/>
              <a:hueOff val="0"/>
              <a:satOff val="0"/>
              <a:lumOff val="0"/>
              <a:alphaOff val="0"/>
            </a:srgb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1BF0D5BB-70EC-4700-A47F-6260F8F315BD}">
      <dsp:nvSpPr>
        <dsp:cNvPr id="0" name=""/>
        <dsp:cNvSpPr/>
      </dsp:nvSpPr>
      <dsp:spPr>
        <a:xfrm>
          <a:off x="126212" y="2535594"/>
          <a:ext cx="186100" cy="570709"/>
        </a:xfrm>
        <a:custGeom>
          <a:avLst/>
          <a:gdLst/>
          <a:ahLst/>
          <a:cxnLst/>
          <a:rect l="0" t="0" r="0" b="0"/>
          <a:pathLst>
            <a:path>
              <a:moveTo>
                <a:pt x="0" y="0"/>
              </a:moveTo>
              <a:lnTo>
                <a:pt x="0" y="516794"/>
              </a:lnTo>
              <a:lnTo>
                <a:pt x="168519" y="516794"/>
              </a:lnTo>
            </a:path>
          </a:pathLst>
        </a:custGeom>
        <a:noFill/>
        <a:ln w="12700" cap="flat" cmpd="sng" algn="ctr">
          <a:solidFill>
            <a:srgbClr val="4472C4">
              <a:shade val="80000"/>
              <a:hueOff val="0"/>
              <a:satOff val="0"/>
              <a:lumOff val="0"/>
              <a:alphaOff val="0"/>
            </a:srgb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72DAC0AC-633B-4364-A1EC-0FC328F4DCF7}">
      <dsp:nvSpPr>
        <dsp:cNvPr id="0" name=""/>
        <dsp:cNvSpPr/>
      </dsp:nvSpPr>
      <dsp:spPr>
        <a:xfrm>
          <a:off x="622481" y="1654716"/>
          <a:ext cx="750607" cy="260541"/>
        </a:xfrm>
        <a:custGeom>
          <a:avLst/>
          <a:gdLst/>
          <a:ahLst/>
          <a:cxnLst/>
          <a:rect l="0" t="0" r="0" b="0"/>
          <a:pathLst>
            <a:path>
              <a:moveTo>
                <a:pt x="679697" y="0"/>
              </a:moveTo>
              <a:lnTo>
                <a:pt x="679697" y="117963"/>
              </a:lnTo>
              <a:lnTo>
                <a:pt x="0" y="117963"/>
              </a:lnTo>
              <a:lnTo>
                <a:pt x="0" y="235927"/>
              </a:lnTo>
            </a:path>
          </a:pathLst>
        </a:custGeom>
        <a:noFill/>
        <a:ln w="12700" cap="flat" cmpd="sng" algn="ctr">
          <a:solidFill>
            <a:srgbClr val="4472C4">
              <a:shade val="80000"/>
              <a:hueOff val="0"/>
              <a:satOff val="0"/>
              <a:lumOff val="0"/>
              <a:alphaOff val="0"/>
            </a:srgb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5EA8B420-3969-4096-B5B6-C2E4912D59B2}">
      <dsp:nvSpPr>
        <dsp:cNvPr id="0" name=""/>
        <dsp:cNvSpPr/>
      </dsp:nvSpPr>
      <dsp:spPr>
        <a:xfrm>
          <a:off x="1373088" y="773838"/>
          <a:ext cx="1501214" cy="260541"/>
        </a:xfrm>
        <a:custGeom>
          <a:avLst/>
          <a:gdLst/>
          <a:ahLst/>
          <a:cxnLst/>
          <a:rect l="0" t="0" r="0" b="0"/>
          <a:pathLst>
            <a:path>
              <a:moveTo>
                <a:pt x="1359394" y="0"/>
              </a:moveTo>
              <a:lnTo>
                <a:pt x="1359394" y="117963"/>
              </a:lnTo>
              <a:lnTo>
                <a:pt x="0" y="117963"/>
              </a:lnTo>
              <a:lnTo>
                <a:pt x="0" y="235927"/>
              </a:lnTo>
            </a:path>
          </a:pathLst>
        </a:custGeom>
        <a:noFill/>
        <a:ln w="12700" cap="flat" cmpd="sng" algn="ctr">
          <a:solidFill>
            <a:srgbClr val="4472C4">
              <a:shade val="60000"/>
              <a:hueOff val="0"/>
              <a:satOff val="0"/>
              <a:lumOff val="0"/>
              <a:alphaOff val="0"/>
            </a:srgb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1FA0DD25-E4B3-4BC6-83CF-5FACE07A1AB2}">
      <dsp:nvSpPr>
        <dsp:cNvPr id="0" name=""/>
        <dsp:cNvSpPr/>
      </dsp:nvSpPr>
      <dsp:spPr>
        <a:xfrm>
          <a:off x="2253966" y="153502"/>
          <a:ext cx="1240673" cy="620336"/>
        </a:xfrm>
        <a:prstGeom prst="rect">
          <a:avLst/>
        </a:prstGeom>
        <a:gradFill rotWithShape="0">
          <a:gsLst>
            <a:gs pos="0">
              <a:srgbClr val="4472C4">
                <a:hueOff val="0"/>
                <a:satOff val="0"/>
                <a:lumOff val="0"/>
                <a:alphaOff val="0"/>
                <a:satMod val="103000"/>
                <a:lumMod val="102000"/>
                <a:tint val="94000"/>
              </a:srgbClr>
            </a:gs>
            <a:gs pos="50000">
              <a:srgbClr val="4472C4">
                <a:hueOff val="0"/>
                <a:satOff val="0"/>
                <a:lumOff val="0"/>
                <a:alphaOff val="0"/>
                <a:satMod val="110000"/>
                <a:lumMod val="100000"/>
                <a:shade val="100000"/>
              </a:srgbClr>
            </a:gs>
            <a:gs pos="100000">
              <a:srgbClr val="4472C4">
                <a:hueOff val="0"/>
                <a:satOff val="0"/>
                <a:lumOff val="0"/>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3335" tIns="13335" rIns="13335" bIns="13335" numCol="1" spcCol="1270" anchor="ctr" anchorCtr="0">
          <a:noAutofit/>
        </a:bodyPr>
        <a:lstStyle/>
        <a:p>
          <a:pPr marL="0" lvl="0" indent="0" algn="ctr" defTabSz="933450">
            <a:lnSpc>
              <a:spcPct val="90000"/>
            </a:lnSpc>
            <a:spcBef>
              <a:spcPct val="0"/>
            </a:spcBef>
            <a:spcAft>
              <a:spcPct val="35000"/>
            </a:spcAft>
            <a:buNone/>
          </a:pPr>
          <a:r>
            <a:rPr lang="ar-EG" sz="2100" kern="1200">
              <a:solidFill>
                <a:sysClr val="window" lastClr="FFFFFF"/>
              </a:solidFill>
              <a:latin typeface="Calibri" panose="020F0502020204030204"/>
              <a:ea typeface="+mn-ea"/>
              <a:cs typeface="Arial" panose="020B0604020202020204" pitchFamily="34" charset="0"/>
            </a:rPr>
            <a:t>الاتصال وفقا للغة</a:t>
          </a:r>
          <a:endParaRPr lang="en-US" sz="2100" kern="1200">
            <a:solidFill>
              <a:sysClr val="window" lastClr="FFFFFF"/>
            </a:solidFill>
            <a:latin typeface="Calibri" panose="020F0502020204030204"/>
            <a:ea typeface="+mn-ea"/>
            <a:cs typeface="+mn-cs"/>
          </a:endParaRPr>
        </a:p>
      </dsp:txBody>
      <dsp:txXfrm>
        <a:off x="2253966" y="153502"/>
        <a:ext cx="1240673" cy="620336"/>
      </dsp:txXfrm>
    </dsp:sp>
    <dsp:sp modelId="{C2F0BAA1-109A-40B0-87E0-C130415500A5}">
      <dsp:nvSpPr>
        <dsp:cNvPr id="0" name=""/>
        <dsp:cNvSpPr/>
      </dsp:nvSpPr>
      <dsp:spPr>
        <a:xfrm>
          <a:off x="752752" y="1034380"/>
          <a:ext cx="1240673" cy="620336"/>
        </a:xfrm>
        <a:prstGeom prst="rect">
          <a:avLst/>
        </a:prstGeom>
        <a:gradFill rotWithShape="0">
          <a:gsLst>
            <a:gs pos="0">
              <a:srgbClr val="4472C4">
                <a:hueOff val="0"/>
                <a:satOff val="0"/>
                <a:lumOff val="0"/>
                <a:alphaOff val="0"/>
                <a:satMod val="103000"/>
                <a:lumMod val="102000"/>
                <a:tint val="94000"/>
              </a:srgbClr>
            </a:gs>
            <a:gs pos="50000">
              <a:srgbClr val="4472C4">
                <a:hueOff val="0"/>
                <a:satOff val="0"/>
                <a:lumOff val="0"/>
                <a:alphaOff val="0"/>
                <a:satMod val="110000"/>
                <a:lumMod val="100000"/>
                <a:shade val="100000"/>
              </a:srgbClr>
            </a:gs>
            <a:gs pos="100000">
              <a:srgbClr val="4472C4">
                <a:hueOff val="0"/>
                <a:satOff val="0"/>
                <a:lumOff val="0"/>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13335" tIns="13335" rIns="13335" bIns="13335" numCol="1" spcCol="1270" anchor="ctr" anchorCtr="0">
          <a:noAutofit/>
        </a:bodyPr>
        <a:lstStyle/>
        <a:p>
          <a:pPr marL="0" lvl="0" indent="0" algn="ctr" defTabSz="933450">
            <a:lnSpc>
              <a:spcPct val="90000"/>
            </a:lnSpc>
            <a:spcBef>
              <a:spcPct val="0"/>
            </a:spcBef>
            <a:spcAft>
              <a:spcPct val="35000"/>
            </a:spcAft>
            <a:buNone/>
          </a:pPr>
          <a:r>
            <a:rPr lang="ar-EG" sz="2100" kern="1200">
              <a:solidFill>
                <a:sysClr val="window" lastClr="FFFFFF"/>
              </a:solidFill>
              <a:latin typeface="Calibri" panose="020F0502020204030204"/>
              <a:ea typeface="+mn-ea"/>
              <a:cs typeface="Arial" panose="020B0604020202020204" pitchFamily="34" charset="0"/>
            </a:rPr>
            <a:t>غير لفظي</a:t>
          </a:r>
          <a:endParaRPr lang="en-US" sz="2100" kern="1200">
            <a:solidFill>
              <a:sysClr val="window" lastClr="FFFFFF"/>
            </a:solidFill>
            <a:latin typeface="Calibri" panose="020F0502020204030204"/>
            <a:ea typeface="+mn-ea"/>
            <a:cs typeface="+mn-cs"/>
          </a:endParaRPr>
        </a:p>
      </dsp:txBody>
      <dsp:txXfrm>
        <a:off x="752752" y="1034380"/>
        <a:ext cx="1240673" cy="620336"/>
      </dsp:txXfrm>
    </dsp:sp>
    <dsp:sp modelId="{00B6FBA6-DAC4-4284-812F-E944A1A40FE7}">
      <dsp:nvSpPr>
        <dsp:cNvPr id="0" name=""/>
        <dsp:cNvSpPr/>
      </dsp:nvSpPr>
      <dsp:spPr>
        <a:xfrm>
          <a:off x="2144" y="1915258"/>
          <a:ext cx="1240673" cy="620336"/>
        </a:xfrm>
        <a:prstGeom prst="rect">
          <a:avLst/>
        </a:prstGeom>
        <a:gradFill rotWithShape="0">
          <a:gsLst>
            <a:gs pos="0">
              <a:srgbClr val="4472C4">
                <a:hueOff val="0"/>
                <a:satOff val="0"/>
                <a:lumOff val="0"/>
                <a:alphaOff val="0"/>
                <a:satMod val="103000"/>
                <a:lumMod val="102000"/>
                <a:tint val="94000"/>
              </a:srgbClr>
            </a:gs>
            <a:gs pos="50000">
              <a:srgbClr val="4472C4">
                <a:hueOff val="0"/>
                <a:satOff val="0"/>
                <a:lumOff val="0"/>
                <a:alphaOff val="0"/>
                <a:satMod val="110000"/>
                <a:lumMod val="100000"/>
                <a:shade val="100000"/>
              </a:srgbClr>
            </a:gs>
            <a:gs pos="100000">
              <a:srgbClr val="4472C4">
                <a:hueOff val="0"/>
                <a:satOff val="0"/>
                <a:lumOff val="0"/>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13335" tIns="13335" rIns="13335" bIns="13335" numCol="1" spcCol="1270" anchor="ctr" anchorCtr="0">
          <a:noAutofit/>
        </a:bodyPr>
        <a:lstStyle/>
        <a:p>
          <a:pPr marL="0" lvl="0" indent="0" algn="ctr" defTabSz="933450">
            <a:lnSpc>
              <a:spcPct val="90000"/>
            </a:lnSpc>
            <a:spcBef>
              <a:spcPct val="0"/>
            </a:spcBef>
            <a:spcAft>
              <a:spcPct val="35000"/>
            </a:spcAft>
            <a:buNone/>
          </a:pPr>
          <a:r>
            <a:rPr lang="ar-EG" sz="2100" kern="1200">
              <a:solidFill>
                <a:sysClr val="window" lastClr="FFFFFF"/>
              </a:solidFill>
              <a:latin typeface="Calibri" panose="020F0502020204030204"/>
              <a:ea typeface="+mn-ea"/>
              <a:cs typeface="Arial" panose="020B0604020202020204" pitchFamily="34" charset="0"/>
            </a:rPr>
            <a:t>غير شفهي</a:t>
          </a:r>
          <a:endParaRPr lang="en-US" sz="2100" kern="1200">
            <a:solidFill>
              <a:sysClr val="window" lastClr="FFFFFF"/>
            </a:solidFill>
            <a:latin typeface="Calibri" panose="020F0502020204030204"/>
            <a:ea typeface="+mn-ea"/>
            <a:cs typeface="+mn-cs"/>
          </a:endParaRPr>
        </a:p>
      </dsp:txBody>
      <dsp:txXfrm>
        <a:off x="2144" y="1915258"/>
        <a:ext cx="1240673" cy="620336"/>
      </dsp:txXfrm>
    </dsp:sp>
    <dsp:sp modelId="{4A8E2283-025C-4900-B744-2CFCDE5CD4B1}">
      <dsp:nvSpPr>
        <dsp:cNvPr id="0" name=""/>
        <dsp:cNvSpPr/>
      </dsp:nvSpPr>
      <dsp:spPr>
        <a:xfrm>
          <a:off x="312313" y="2796136"/>
          <a:ext cx="1240673" cy="620336"/>
        </a:xfrm>
        <a:prstGeom prst="rect">
          <a:avLst/>
        </a:prstGeom>
        <a:gradFill rotWithShape="0">
          <a:gsLst>
            <a:gs pos="0">
              <a:srgbClr val="4472C4">
                <a:hueOff val="0"/>
                <a:satOff val="0"/>
                <a:lumOff val="0"/>
                <a:alphaOff val="0"/>
                <a:satMod val="103000"/>
                <a:lumMod val="102000"/>
                <a:tint val="94000"/>
              </a:srgbClr>
            </a:gs>
            <a:gs pos="50000">
              <a:srgbClr val="4472C4">
                <a:hueOff val="0"/>
                <a:satOff val="0"/>
                <a:lumOff val="0"/>
                <a:alphaOff val="0"/>
                <a:satMod val="110000"/>
                <a:lumMod val="100000"/>
                <a:shade val="100000"/>
              </a:srgbClr>
            </a:gs>
            <a:gs pos="100000">
              <a:srgbClr val="4472C4">
                <a:hueOff val="0"/>
                <a:satOff val="0"/>
                <a:lumOff val="0"/>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13335" tIns="13335" rIns="13335" bIns="13335" numCol="1" spcCol="1270" anchor="ctr" anchorCtr="0">
          <a:noAutofit/>
        </a:bodyPr>
        <a:lstStyle/>
        <a:p>
          <a:pPr marL="0" lvl="0" indent="0" algn="ctr" defTabSz="933450">
            <a:lnSpc>
              <a:spcPct val="90000"/>
            </a:lnSpc>
            <a:spcBef>
              <a:spcPct val="0"/>
            </a:spcBef>
            <a:spcAft>
              <a:spcPct val="35000"/>
            </a:spcAft>
            <a:buNone/>
          </a:pPr>
          <a:r>
            <a:rPr lang="ar-EG" sz="2100" kern="1200">
              <a:solidFill>
                <a:sysClr val="window" lastClr="FFFFFF"/>
              </a:solidFill>
              <a:latin typeface="Calibri" panose="020F0502020204030204"/>
              <a:ea typeface="+mn-ea"/>
              <a:cs typeface="Arial" panose="020B0604020202020204" pitchFamily="34" charset="0"/>
            </a:rPr>
            <a:t>الحركات والصور</a:t>
          </a:r>
          <a:endParaRPr lang="en-US" sz="2100" kern="1200">
            <a:solidFill>
              <a:sysClr val="window" lastClr="FFFFFF"/>
            </a:solidFill>
            <a:latin typeface="Calibri" panose="020F0502020204030204"/>
            <a:ea typeface="+mn-ea"/>
            <a:cs typeface="+mn-cs"/>
          </a:endParaRPr>
        </a:p>
      </dsp:txBody>
      <dsp:txXfrm>
        <a:off x="312313" y="2796136"/>
        <a:ext cx="1240673" cy="620336"/>
      </dsp:txXfrm>
    </dsp:sp>
    <dsp:sp modelId="{2E8718A8-B244-46A0-80B5-630391F7D744}">
      <dsp:nvSpPr>
        <dsp:cNvPr id="0" name=""/>
        <dsp:cNvSpPr/>
      </dsp:nvSpPr>
      <dsp:spPr>
        <a:xfrm>
          <a:off x="1503359" y="1915258"/>
          <a:ext cx="1240673" cy="620336"/>
        </a:xfrm>
        <a:prstGeom prst="rect">
          <a:avLst/>
        </a:prstGeom>
        <a:gradFill rotWithShape="0">
          <a:gsLst>
            <a:gs pos="0">
              <a:srgbClr val="4472C4">
                <a:hueOff val="0"/>
                <a:satOff val="0"/>
                <a:lumOff val="0"/>
                <a:alphaOff val="0"/>
                <a:satMod val="103000"/>
                <a:lumMod val="102000"/>
                <a:tint val="94000"/>
              </a:srgbClr>
            </a:gs>
            <a:gs pos="50000">
              <a:srgbClr val="4472C4">
                <a:hueOff val="0"/>
                <a:satOff val="0"/>
                <a:lumOff val="0"/>
                <a:alphaOff val="0"/>
                <a:satMod val="110000"/>
                <a:lumMod val="100000"/>
                <a:shade val="100000"/>
              </a:srgbClr>
            </a:gs>
            <a:gs pos="100000">
              <a:srgbClr val="4472C4">
                <a:hueOff val="0"/>
                <a:satOff val="0"/>
                <a:lumOff val="0"/>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13335" tIns="13335" rIns="13335" bIns="13335" numCol="1" spcCol="1270" anchor="ctr" anchorCtr="0">
          <a:noAutofit/>
        </a:bodyPr>
        <a:lstStyle/>
        <a:p>
          <a:pPr marL="0" lvl="0" indent="0" algn="ctr" defTabSz="933450">
            <a:lnSpc>
              <a:spcPct val="90000"/>
            </a:lnSpc>
            <a:spcBef>
              <a:spcPct val="0"/>
            </a:spcBef>
            <a:spcAft>
              <a:spcPct val="35000"/>
            </a:spcAft>
            <a:buNone/>
          </a:pPr>
          <a:r>
            <a:rPr lang="ar-EG" sz="2100" kern="1200">
              <a:solidFill>
                <a:sysClr val="window" lastClr="FFFFFF"/>
              </a:solidFill>
              <a:latin typeface="Calibri" panose="020F0502020204030204"/>
              <a:ea typeface="+mn-ea"/>
              <a:cs typeface="Arial" panose="020B0604020202020204" pitchFamily="34" charset="0"/>
            </a:rPr>
            <a:t>شفهي</a:t>
          </a:r>
          <a:endParaRPr lang="en-US" sz="2100" kern="1200">
            <a:solidFill>
              <a:sysClr val="window" lastClr="FFFFFF"/>
            </a:solidFill>
            <a:latin typeface="Calibri" panose="020F0502020204030204"/>
            <a:ea typeface="+mn-ea"/>
            <a:cs typeface="+mn-cs"/>
          </a:endParaRPr>
        </a:p>
      </dsp:txBody>
      <dsp:txXfrm>
        <a:off x="1503359" y="1915258"/>
        <a:ext cx="1240673" cy="620336"/>
      </dsp:txXfrm>
    </dsp:sp>
    <dsp:sp modelId="{487C8527-75C4-44A5-ABC5-61A61798F07F}">
      <dsp:nvSpPr>
        <dsp:cNvPr id="0" name=""/>
        <dsp:cNvSpPr/>
      </dsp:nvSpPr>
      <dsp:spPr>
        <a:xfrm>
          <a:off x="1813527" y="2796136"/>
          <a:ext cx="1240673" cy="620336"/>
        </a:xfrm>
        <a:prstGeom prst="rect">
          <a:avLst/>
        </a:prstGeom>
        <a:gradFill rotWithShape="0">
          <a:gsLst>
            <a:gs pos="0">
              <a:srgbClr val="4472C4">
                <a:hueOff val="0"/>
                <a:satOff val="0"/>
                <a:lumOff val="0"/>
                <a:alphaOff val="0"/>
                <a:satMod val="103000"/>
                <a:lumMod val="102000"/>
                <a:tint val="94000"/>
              </a:srgbClr>
            </a:gs>
            <a:gs pos="50000">
              <a:srgbClr val="4472C4">
                <a:hueOff val="0"/>
                <a:satOff val="0"/>
                <a:lumOff val="0"/>
                <a:alphaOff val="0"/>
                <a:satMod val="110000"/>
                <a:lumMod val="100000"/>
                <a:shade val="100000"/>
              </a:srgbClr>
            </a:gs>
            <a:gs pos="100000">
              <a:srgbClr val="4472C4">
                <a:hueOff val="0"/>
                <a:satOff val="0"/>
                <a:lumOff val="0"/>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13335" tIns="13335" rIns="13335" bIns="13335" numCol="1" spcCol="1270" anchor="ctr" anchorCtr="0">
          <a:noAutofit/>
        </a:bodyPr>
        <a:lstStyle/>
        <a:p>
          <a:pPr marL="0" lvl="0" indent="0" algn="ctr" defTabSz="933450">
            <a:lnSpc>
              <a:spcPct val="90000"/>
            </a:lnSpc>
            <a:spcBef>
              <a:spcPct val="0"/>
            </a:spcBef>
            <a:spcAft>
              <a:spcPct val="35000"/>
            </a:spcAft>
            <a:buNone/>
          </a:pPr>
          <a:r>
            <a:rPr lang="ar-EG" sz="2100" kern="1200">
              <a:solidFill>
                <a:sysClr val="window" lastClr="FFFFFF"/>
              </a:solidFill>
              <a:latin typeface="Calibri" panose="020F0502020204030204"/>
              <a:ea typeface="+mn-ea"/>
              <a:cs typeface="Arial" panose="020B0604020202020204" pitchFamily="34" charset="0"/>
            </a:rPr>
            <a:t>حدة الصوت</a:t>
          </a:r>
          <a:endParaRPr lang="en-US" sz="2100" kern="1200">
            <a:solidFill>
              <a:sysClr val="window" lastClr="FFFFFF"/>
            </a:solidFill>
            <a:latin typeface="Calibri" panose="020F0502020204030204"/>
            <a:ea typeface="+mn-ea"/>
            <a:cs typeface="+mn-cs"/>
          </a:endParaRPr>
        </a:p>
      </dsp:txBody>
      <dsp:txXfrm>
        <a:off x="1813527" y="2796136"/>
        <a:ext cx="1240673" cy="620336"/>
      </dsp:txXfrm>
    </dsp:sp>
    <dsp:sp modelId="{5CFD8FAE-FAF0-48A1-8106-153847B65644}">
      <dsp:nvSpPr>
        <dsp:cNvPr id="0" name=""/>
        <dsp:cNvSpPr/>
      </dsp:nvSpPr>
      <dsp:spPr>
        <a:xfrm>
          <a:off x="3755181" y="1034380"/>
          <a:ext cx="1240673" cy="620336"/>
        </a:xfrm>
        <a:prstGeom prst="rect">
          <a:avLst/>
        </a:prstGeom>
        <a:gradFill rotWithShape="0">
          <a:gsLst>
            <a:gs pos="0">
              <a:srgbClr val="4472C4">
                <a:hueOff val="0"/>
                <a:satOff val="0"/>
                <a:lumOff val="0"/>
                <a:alphaOff val="0"/>
                <a:satMod val="103000"/>
                <a:lumMod val="102000"/>
                <a:tint val="94000"/>
              </a:srgbClr>
            </a:gs>
            <a:gs pos="50000">
              <a:srgbClr val="4472C4">
                <a:hueOff val="0"/>
                <a:satOff val="0"/>
                <a:lumOff val="0"/>
                <a:alphaOff val="0"/>
                <a:satMod val="110000"/>
                <a:lumMod val="100000"/>
                <a:shade val="100000"/>
              </a:srgbClr>
            </a:gs>
            <a:gs pos="100000">
              <a:srgbClr val="4472C4">
                <a:hueOff val="0"/>
                <a:satOff val="0"/>
                <a:lumOff val="0"/>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13335" tIns="13335" rIns="13335" bIns="13335" numCol="1" spcCol="1270" anchor="ctr" anchorCtr="0">
          <a:noAutofit/>
        </a:bodyPr>
        <a:lstStyle/>
        <a:p>
          <a:pPr marL="0" lvl="0" indent="0" algn="ctr" defTabSz="933450">
            <a:lnSpc>
              <a:spcPct val="90000"/>
            </a:lnSpc>
            <a:spcBef>
              <a:spcPct val="0"/>
            </a:spcBef>
            <a:spcAft>
              <a:spcPct val="35000"/>
            </a:spcAft>
            <a:buNone/>
          </a:pPr>
          <a:r>
            <a:rPr lang="ar-EG" sz="2100" kern="1200">
              <a:solidFill>
                <a:sysClr val="window" lastClr="FFFFFF"/>
              </a:solidFill>
              <a:latin typeface="Calibri" panose="020F0502020204030204"/>
              <a:ea typeface="+mn-ea"/>
              <a:cs typeface="Arial" panose="020B0604020202020204" pitchFamily="34" charset="0"/>
            </a:rPr>
            <a:t>لفظي</a:t>
          </a:r>
          <a:endParaRPr lang="en-US" sz="2100" kern="1200">
            <a:solidFill>
              <a:sysClr val="window" lastClr="FFFFFF"/>
            </a:solidFill>
            <a:latin typeface="Calibri" panose="020F0502020204030204"/>
            <a:ea typeface="+mn-ea"/>
            <a:cs typeface="+mn-cs"/>
          </a:endParaRPr>
        </a:p>
      </dsp:txBody>
      <dsp:txXfrm>
        <a:off x="3755181" y="1034380"/>
        <a:ext cx="1240673" cy="620336"/>
      </dsp:txXfrm>
    </dsp:sp>
    <dsp:sp modelId="{C1042967-47B0-46BE-8571-4362064B862C}">
      <dsp:nvSpPr>
        <dsp:cNvPr id="0" name=""/>
        <dsp:cNvSpPr/>
      </dsp:nvSpPr>
      <dsp:spPr>
        <a:xfrm>
          <a:off x="3004574" y="1915258"/>
          <a:ext cx="1240673" cy="620336"/>
        </a:xfrm>
        <a:prstGeom prst="rect">
          <a:avLst/>
        </a:prstGeom>
        <a:gradFill rotWithShape="0">
          <a:gsLst>
            <a:gs pos="0">
              <a:srgbClr val="4472C4">
                <a:hueOff val="0"/>
                <a:satOff val="0"/>
                <a:lumOff val="0"/>
                <a:alphaOff val="0"/>
                <a:satMod val="103000"/>
                <a:lumMod val="102000"/>
                <a:tint val="94000"/>
              </a:srgbClr>
            </a:gs>
            <a:gs pos="50000">
              <a:srgbClr val="4472C4">
                <a:hueOff val="0"/>
                <a:satOff val="0"/>
                <a:lumOff val="0"/>
                <a:alphaOff val="0"/>
                <a:satMod val="110000"/>
                <a:lumMod val="100000"/>
                <a:shade val="100000"/>
              </a:srgbClr>
            </a:gs>
            <a:gs pos="100000">
              <a:srgbClr val="4472C4">
                <a:hueOff val="0"/>
                <a:satOff val="0"/>
                <a:lumOff val="0"/>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13335" tIns="13335" rIns="13335" bIns="13335" numCol="1" spcCol="1270" anchor="ctr" anchorCtr="0">
          <a:noAutofit/>
        </a:bodyPr>
        <a:lstStyle/>
        <a:p>
          <a:pPr marL="0" lvl="0" indent="0" algn="ctr" defTabSz="933450">
            <a:lnSpc>
              <a:spcPct val="90000"/>
            </a:lnSpc>
            <a:spcBef>
              <a:spcPct val="0"/>
            </a:spcBef>
            <a:spcAft>
              <a:spcPct val="35000"/>
            </a:spcAft>
            <a:buNone/>
          </a:pPr>
          <a:r>
            <a:rPr lang="ar-EG" sz="2100" kern="1200">
              <a:solidFill>
                <a:sysClr val="window" lastClr="FFFFFF"/>
              </a:solidFill>
              <a:latin typeface="Calibri" panose="020F0502020204030204"/>
              <a:ea typeface="+mn-ea"/>
              <a:cs typeface="Arial" panose="020B0604020202020204" pitchFamily="34" charset="0"/>
            </a:rPr>
            <a:t>غير شفهي</a:t>
          </a:r>
          <a:endParaRPr lang="en-US" sz="2100" kern="1200">
            <a:solidFill>
              <a:sysClr val="window" lastClr="FFFFFF"/>
            </a:solidFill>
            <a:latin typeface="Calibri" panose="020F0502020204030204"/>
            <a:ea typeface="+mn-ea"/>
            <a:cs typeface="+mn-cs"/>
          </a:endParaRPr>
        </a:p>
      </dsp:txBody>
      <dsp:txXfrm>
        <a:off x="3004574" y="1915258"/>
        <a:ext cx="1240673" cy="620336"/>
      </dsp:txXfrm>
    </dsp:sp>
    <dsp:sp modelId="{968B89F7-71E9-4800-897E-0A249EB7E3A9}">
      <dsp:nvSpPr>
        <dsp:cNvPr id="0" name=""/>
        <dsp:cNvSpPr/>
      </dsp:nvSpPr>
      <dsp:spPr>
        <a:xfrm>
          <a:off x="3314742" y="2796136"/>
          <a:ext cx="1240673" cy="620336"/>
        </a:xfrm>
        <a:prstGeom prst="rect">
          <a:avLst/>
        </a:prstGeom>
        <a:gradFill rotWithShape="0">
          <a:gsLst>
            <a:gs pos="0">
              <a:srgbClr val="4472C4">
                <a:hueOff val="0"/>
                <a:satOff val="0"/>
                <a:lumOff val="0"/>
                <a:alphaOff val="0"/>
                <a:satMod val="103000"/>
                <a:lumMod val="102000"/>
                <a:tint val="94000"/>
              </a:srgbClr>
            </a:gs>
            <a:gs pos="50000">
              <a:srgbClr val="4472C4">
                <a:hueOff val="0"/>
                <a:satOff val="0"/>
                <a:lumOff val="0"/>
                <a:alphaOff val="0"/>
                <a:satMod val="110000"/>
                <a:lumMod val="100000"/>
                <a:shade val="100000"/>
              </a:srgbClr>
            </a:gs>
            <a:gs pos="100000">
              <a:srgbClr val="4472C4">
                <a:hueOff val="0"/>
                <a:satOff val="0"/>
                <a:lumOff val="0"/>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13335" tIns="13335" rIns="13335" bIns="13335" numCol="1" spcCol="1270" anchor="ctr" anchorCtr="0">
          <a:noAutofit/>
        </a:bodyPr>
        <a:lstStyle/>
        <a:p>
          <a:pPr marL="0" lvl="0" indent="0" algn="ctr" defTabSz="933450">
            <a:lnSpc>
              <a:spcPct val="90000"/>
            </a:lnSpc>
            <a:spcBef>
              <a:spcPct val="0"/>
            </a:spcBef>
            <a:spcAft>
              <a:spcPct val="35000"/>
            </a:spcAft>
            <a:buNone/>
          </a:pPr>
          <a:r>
            <a:rPr lang="ar-EG" sz="2100" kern="1200">
              <a:solidFill>
                <a:sysClr val="window" lastClr="FFFFFF"/>
              </a:solidFill>
              <a:latin typeface="Calibri" panose="020F0502020204030204"/>
              <a:ea typeface="+mn-ea"/>
              <a:cs typeface="Arial" panose="020B0604020202020204" pitchFamily="34" charset="0"/>
            </a:rPr>
            <a:t>كلمات مكتوبة</a:t>
          </a:r>
          <a:endParaRPr lang="en-US" sz="2100" kern="1200">
            <a:solidFill>
              <a:sysClr val="window" lastClr="FFFFFF"/>
            </a:solidFill>
            <a:latin typeface="Calibri" panose="020F0502020204030204"/>
            <a:ea typeface="+mn-ea"/>
            <a:cs typeface="+mn-cs"/>
          </a:endParaRPr>
        </a:p>
      </dsp:txBody>
      <dsp:txXfrm>
        <a:off x="3314742" y="2796136"/>
        <a:ext cx="1240673" cy="620336"/>
      </dsp:txXfrm>
    </dsp:sp>
    <dsp:sp modelId="{3AE75CEB-2E5C-40E4-B415-BBCA5AE434B9}">
      <dsp:nvSpPr>
        <dsp:cNvPr id="0" name=""/>
        <dsp:cNvSpPr/>
      </dsp:nvSpPr>
      <dsp:spPr>
        <a:xfrm>
          <a:off x="4505788" y="1915258"/>
          <a:ext cx="1240673" cy="620336"/>
        </a:xfrm>
        <a:prstGeom prst="rect">
          <a:avLst/>
        </a:prstGeom>
        <a:gradFill rotWithShape="0">
          <a:gsLst>
            <a:gs pos="0">
              <a:srgbClr val="4472C4">
                <a:hueOff val="0"/>
                <a:satOff val="0"/>
                <a:lumOff val="0"/>
                <a:alphaOff val="0"/>
                <a:satMod val="103000"/>
                <a:lumMod val="102000"/>
                <a:tint val="94000"/>
              </a:srgbClr>
            </a:gs>
            <a:gs pos="50000">
              <a:srgbClr val="4472C4">
                <a:hueOff val="0"/>
                <a:satOff val="0"/>
                <a:lumOff val="0"/>
                <a:alphaOff val="0"/>
                <a:satMod val="110000"/>
                <a:lumMod val="100000"/>
                <a:shade val="100000"/>
              </a:srgbClr>
            </a:gs>
            <a:gs pos="100000">
              <a:srgbClr val="4472C4">
                <a:hueOff val="0"/>
                <a:satOff val="0"/>
                <a:lumOff val="0"/>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13335" tIns="13335" rIns="13335" bIns="13335" numCol="1" spcCol="1270" anchor="ctr" anchorCtr="0">
          <a:noAutofit/>
        </a:bodyPr>
        <a:lstStyle/>
        <a:p>
          <a:pPr marL="0" lvl="0" indent="0" algn="ctr" defTabSz="933450">
            <a:lnSpc>
              <a:spcPct val="90000"/>
            </a:lnSpc>
            <a:spcBef>
              <a:spcPct val="0"/>
            </a:spcBef>
            <a:spcAft>
              <a:spcPct val="35000"/>
            </a:spcAft>
            <a:buNone/>
          </a:pPr>
          <a:r>
            <a:rPr lang="ar-EG" sz="2100" kern="1200">
              <a:solidFill>
                <a:sysClr val="window" lastClr="FFFFFF"/>
              </a:solidFill>
              <a:latin typeface="Calibri" panose="020F0502020204030204"/>
              <a:ea typeface="+mn-ea"/>
              <a:cs typeface="Arial" panose="020B0604020202020204" pitchFamily="34" charset="0"/>
            </a:rPr>
            <a:t>شفهي</a:t>
          </a:r>
          <a:endParaRPr lang="en-US" sz="2100" kern="1200">
            <a:solidFill>
              <a:sysClr val="window" lastClr="FFFFFF"/>
            </a:solidFill>
            <a:latin typeface="Calibri" panose="020F0502020204030204"/>
            <a:ea typeface="+mn-ea"/>
            <a:cs typeface="+mn-cs"/>
          </a:endParaRPr>
        </a:p>
      </dsp:txBody>
      <dsp:txXfrm>
        <a:off x="4505788" y="1915258"/>
        <a:ext cx="1240673" cy="620336"/>
      </dsp:txXfrm>
    </dsp:sp>
    <dsp:sp modelId="{202DF677-78EA-477B-BEE0-44EDC796DA7D}">
      <dsp:nvSpPr>
        <dsp:cNvPr id="0" name=""/>
        <dsp:cNvSpPr/>
      </dsp:nvSpPr>
      <dsp:spPr>
        <a:xfrm>
          <a:off x="4815956" y="2796136"/>
          <a:ext cx="1240673" cy="620336"/>
        </a:xfrm>
        <a:prstGeom prst="rect">
          <a:avLst/>
        </a:prstGeom>
        <a:gradFill rotWithShape="0">
          <a:gsLst>
            <a:gs pos="0">
              <a:srgbClr val="4472C4">
                <a:hueOff val="0"/>
                <a:satOff val="0"/>
                <a:lumOff val="0"/>
                <a:alphaOff val="0"/>
                <a:satMod val="103000"/>
                <a:lumMod val="102000"/>
                <a:tint val="94000"/>
              </a:srgbClr>
            </a:gs>
            <a:gs pos="50000">
              <a:srgbClr val="4472C4">
                <a:hueOff val="0"/>
                <a:satOff val="0"/>
                <a:lumOff val="0"/>
                <a:alphaOff val="0"/>
                <a:satMod val="110000"/>
                <a:lumMod val="100000"/>
                <a:shade val="100000"/>
              </a:srgbClr>
            </a:gs>
            <a:gs pos="100000">
              <a:srgbClr val="4472C4">
                <a:hueOff val="0"/>
                <a:satOff val="0"/>
                <a:lumOff val="0"/>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13335" tIns="13335" rIns="13335" bIns="13335" numCol="1" spcCol="1270" anchor="ctr" anchorCtr="0">
          <a:noAutofit/>
        </a:bodyPr>
        <a:lstStyle/>
        <a:p>
          <a:pPr marL="0" lvl="0" indent="0" algn="ctr" defTabSz="933450">
            <a:lnSpc>
              <a:spcPct val="90000"/>
            </a:lnSpc>
            <a:spcBef>
              <a:spcPct val="0"/>
            </a:spcBef>
            <a:spcAft>
              <a:spcPct val="35000"/>
            </a:spcAft>
            <a:buNone/>
          </a:pPr>
          <a:r>
            <a:rPr lang="ar-EG" sz="2100" kern="1200">
              <a:solidFill>
                <a:sysClr val="window" lastClr="FFFFFF"/>
              </a:solidFill>
              <a:latin typeface="Calibri" panose="020F0502020204030204"/>
              <a:ea typeface="+mn-ea"/>
              <a:cs typeface="Arial" panose="020B0604020202020204" pitchFamily="34" charset="0"/>
            </a:rPr>
            <a:t>كلمات منطوقة</a:t>
          </a:r>
          <a:endParaRPr lang="en-US" sz="2100" kern="1200">
            <a:solidFill>
              <a:sysClr val="window" lastClr="FFFFFF"/>
            </a:solidFill>
            <a:latin typeface="Calibri" panose="020F0502020204030204"/>
            <a:ea typeface="+mn-ea"/>
            <a:cs typeface="+mn-cs"/>
          </a:endParaRPr>
        </a:p>
      </dsp:txBody>
      <dsp:txXfrm>
        <a:off x="4815956" y="2796136"/>
        <a:ext cx="1240673" cy="620336"/>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10/9/2023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7838570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10/9/2023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10/9/2023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10/9/2023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10/9/2023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10/9/2023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10/9/2023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10/9/2023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10/9/2023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10/9/2023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10/9/2023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10/9/2023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10/9/2023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4" r:id="rId13"/>
    <p:sldLayoutId id="2147483665"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jpe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7.png"/><Relationship Id="rId1" Type="http://schemas.openxmlformats.org/officeDocument/2006/relationships/slideLayout" Target="../slideLayouts/slideLayout15.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7.png"/><Relationship Id="rId1" Type="http://schemas.openxmlformats.org/officeDocument/2006/relationships/slideLayout" Target="../slideLayouts/slideLayout15.xml"/><Relationship Id="rId5" Type="http://schemas.openxmlformats.org/officeDocument/2006/relationships/image" Target="../media/image21.png"/><Relationship Id="rId4" Type="http://schemas.openxmlformats.org/officeDocument/2006/relationships/image" Target="../media/image20.png"/></Relationships>
</file>

<file path=ppt/slides/_rels/slide2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image" Target="../media/image29.png"/><Relationship Id="rId7" Type="http://schemas.openxmlformats.org/officeDocument/2006/relationships/image" Target="../media/image33.png"/><Relationship Id="rId2" Type="http://schemas.openxmlformats.org/officeDocument/2006/relationships/image" Target="../media/image7.png"/><Relationship Id="rId1" Type="http://schemas.openxmlformats.org/officeDocument/2006/relationships/slideLayout" Target="../slideLayouts/slideLayout15.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30.png"/></Relationships>
</file>

<file path=ppt/slides/_rels/slide4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8" Type="http://schemas.openxmlformats.org/officeDocument/2006/relationships/image" Target="../media/image36.jpg"/><Relationship Id="rId3" Type="http://schemas.openxmlformats.org/officeDocument/2006/relationships/image" Target="../media/image34.png"/><Relationship Id="rId7"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6.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3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3719288"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الاتصالات التنظيمية</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2</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Hala Elalfy </a:t>
            </a:r>
            <a:r>
              <a:rPr lang="en-US" sz="2800" b="1" dirty="0" err="1">
                <a:solidFill>
                  <a:srgbClr val="00B0F0"/>
                </a:solidFill>
                <a:latin typeface="Times New Roman" panose="02020603050405020304" pitchFamily="18" charset="0"/>
                <a:cs typeface="Times New Roman" panose="02020603050405020304" pitchFamily="18" charset="0"/>
              </a:rPr>
              <a:t>Fawzy</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
        <p:nvSpPr>
          <p:cNvPr id="4" name="TextBox 3">
            <a:extLst>
              <a:ext uri="{FF2B5EF4-FFF2-40B4-BE49-F238E27FC236}">
                <a16:creationId xmlns:a16="http://schemas.microsoft.com/office/drawing/2014/main" id="{FE48CABE-8E1B-4086-79F8-D7B537B23462}"/>
              </a:ext>
            </a:extLst>
          </p:cNvPr>
          <p:cNvSpPr txBox="1"/>
          <p:nvPr/>
        </p:nvSpPr>
        <p:spPr>
          <a:xfrm>
            <a:off x="7124145" y="4857502"/>
            <a:ext cx="2156360" cy="707886"/>
          </a:xfrm>
          <a:prstGeom prst="rect">
            <a:avLst/>
          </a:prstGeom>
          <a:noFill/>
        </p:spPr>
        <p:txBody>
          <a:bodyPr wrap="none" rtlCol="0">
            <a:spAutoFit/>
          </a:bodyPr>
          <a:lstStyle/>
          <a:p>
            <a:r>
              <a:rPr lang="en-GB" sz="2000" b="1" dirty="0" err="1">
                <a:effectLst/>
                <a:latin typeface="Arial" panose="020B0604020202020204" pitchFamily="34" charset="0"/>
                <a:ea typeface="Times New Roman" panose="02020603050405020304" pitchFamily="18" charset="0"/>
                <a:cs typeface="Times New Roman" panose="02020603050405020304" pitchFamily="18" charset="0"/>
              </a:rPr>
              <a:t>PRL</a:t>
            </a:r>
            <a:r>
              <a:rPr lang="en-GB" sz="2000" b="1" dirty="0">
                <a:effectLst/>
                <a:latin typeface="Arial" panose="020B0604020202020204" pitchFamily="34" charset="0"/>
                <a:ea typeface="Times New Roman" panose="02020603050405020304" pitchFamily="18" charset="0"/>
                <a:cs typeface="Times New Roman" panose="02020603050405020304" pitchFamily="18" charset="0"/>
              </a:rPr>
              <a:t> 615</a:t>
            </a:r>
            <a:endParaRPr lang="ar-EG" sz="2000" b="1" dirty="0">
              <a:latin typeface="Times New Roman" panose="02020603050405020304" pitchFamily="18" charset="0"/>
              <a:cs typeface="Times New Roman" panose="02020603050405020304" pitchFamily="18" charset="0"/>
            </a:endParaRPr>
          </a:p>
          <a:p>
            <a:r>
              <a:rPr lang="ar-EG" sz="2000" b="1" dirty="0">
                <a:latin typeface="Times New Roman" panose="02020603050405020304" pitchFamily="18" charset="0"/>
                <a:cs typeface="Times New Roman" panose="02020603050405020304" pitchFamily="18" charset="0"/>
              </a:rPr>
              <a:t>ماجستير العلاقات العامة</a:t>
            </a:r>
            <a:endParaRPr lang="en-US" sz="2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7304252" y="1296559"/>
            <a:ext cx="4113898" cy="523220"/>
          </a:xfrm>
          <a:prstGeom prst="rect">
            <a:avLst/>
          </a:prstGeom>
          <a:noFill/>
        </p:spPr>
        <p:txBody>
          <a:bodyPr wrap="square" rtlCol="0">
            <a:spAutoFit/>
          </a:bodyPr>
          <a:lstStyle/>
          <a:p>
            <a:pPr algn="r"/>
            <a:r>
              <a:rPr lang="ar-EG" sz="2800" b="1" dirty="0">
                <a:solidFill>
                  <a:srgbClr val="00B0F0"/>
                </a:solidFill>
                <a:latin typeface="Times New Roman" panose="02020603050405020304" pitchFamily="18" charset="0"/>
                <a:cs typeface="Times New Roman" panose="02020603050405020304" pitchFamily="18" charset="0"/>
              </a:rPr>
              <a:t>تذكير بالمحاضرة الأولى</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4101636"/>
          </a:xfrm>
          <a:prstGeom prst="rect">
            <a:avLst/>
          </a:prstGeom>
          <a:noFill/>
        </p:spPr>
        <p:txBody>
          <a:bodyPr wrap="square" rtlCol="0">
            <a:spAutoFit/>
          </a:bodyPr>
          <a:lstStyle/>
          <a:p>
            <a:pPr marL="342900" lvl="0" indent="-342900" algn="just" rtl="1">
              <a:lnSpc>
                <a:spcPct val="107000"/>
              </a:lnSpc>
              <a:spcAft>
                <a:spcPts val="800"/>
              </a:spcAft>
              <a:buSzPts val="1400"/>
              <a:buFont typeface="Simplified Arabic" panose="02020603050405020304" pitchFamily="18" charset="-78"/>
              <a:buAutoNum type="arabicPeriod"/>
            </a:pPr>
            <a:r>
              <a:rPr lang="ar-JO" sz="2000" kern="0" dirty="0">
                <a:solidFill>
                  <a:schemeClr val="bg1"/>
                </a:solidFill>
                <a:effectLst/>
                <a:latin typeface="Calibri" panose="020F0502020204030204" pitchFamily="34" charset="0"/>
                <a:ea typeface="Calibri" panose="020F0502020204030204" pitchFamily="34" charset="0"/>
                <a:cs typeface="Simplified Arabic" panose="02020603050405020304" pitchFamily="18" charset="-78"/>
              </a:rPr>
              <a:t>مفهوم الاتصال بصفة عامة والاتصال التنظيمي بصفة خاصة.</a:t>
            </a:r>
            <a:endParaRPr lang="en-US" sz="16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07000"/>
              </a:lnSpc>
              <a:spcAft>
                <a:spcPts val="800"/>
              </a:spcAft>
              <a:buSzPts val="1400"/>
              <a:buFont typeface="Simplified Arabic" panose="02020603050405020304" pitchFamily="18" charset="-78"/>
              <a:buAutoNum type="arabicPeriod"/>
            </a:pPr>
            <a:r>
              <a:rPr lang="ar-JO" sz="2000" kern="0" dirty="0">
                <a:solidFill>
                  <a:schemeClr val="bg1"/>
                </a:solidFill>
                <a:effectLst/>
                <a:latin typeface="Calibri" panose="020F0502020204030204" pitchFamily="34" charset="0"/>
                <a:ea typeface="Calibri" panose="020F0502020204030204" pitchFamily="34" charset="0"/>
                <a:cs typeface="Simplified Arabic" panose="02020603050405020304" pitchFamily="18" charset="-78"/>
              </a:rPr>
              <a:t>مكونات عملية الاتصال.</a:t>
            </a:r>
            <a:endParaRPr lang="en-US" sz="16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07000"/>
              </a:lnSpc>
              <a:spcAft>
                <a:spcPts val="800"/>
              </a:spcAft>
              <a:buSzPts val="1400"/>
              <a:buFont typeface="Simplified Arabic" panose="02020603050405020304" pitchFamily="18" charset="-78"/>
              <a:buAutoNum type="arabicPeriod"/>
            </a:pPr>
            <a:r>
              <a:rPr lang="ar-JO" sz="2000" kern="0" dirty="0">
                <a:solidFill>
                  <a:schemeClr val="bg1"/>
                </a:solidFill>
                <a:effectLst/>
                <a:latin typeface="Calibri" panose="020F0502020204030204" pitchFamily="34" charset="0"/>
                <a:ea typeface="Calibri" panose="020F0502020204030204" pitchFamily="34" charset="0"/>
                <a:cs typeface="Simplified Arabic" panose="02020603050405020304" pitchFamily="18" charset="-78"/>
              </a:rPr>
              <a:t>الفرق بين الاتصال والإعلام.</a:t>
            </a:r>
            <a:endParaRPr lang="en-US" sz="16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07000"/>
              </a:lnSpc>
              <a:spcAft>
                <a:spcPts val="800"/>
              </a:spcAft>
              <a:buSzPts val="1400"/>
              <a:buFont typeface="Simplified Arabic" panose="02020603050405020304" pitchFamily="18" charset="-78"/>
              <a:buAutoNum type="arabicPeriod"/>
            </a:pPr>
            <a:r>
              <a:rPr lang="ar-JO" sz="2000" kern="0" dirty="0">
                <a:solidFill>
                  <a:schemeClr val="bg1"/>
                </a:solidFill>
                <a:effectLst/>
                <a:latin typeface="Calibri" panose="020F0502020204030204" pitchFamily="34" charset="0"/>
                <a:ea typeface="Calibri" panose="020F0502020204030204" pitchFamily="34" charset="0"/>
                <a:cs typeface="Simplified Arabic" panose="02020603050405020304" pitchFamily="18" charset="-78"/>
              </a:rPr>
              <a:t>أهمية الاتصال التنظيمي داخل بيئة العمل.</a:t>
            </a:r>
            <a:endParaRPr lang="en-US" sz="16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07000"/>
              </a:lnSpc>
              <a:spcAft>
                <a:spcPts val="800"/>
              </a:spcAft>
              <a:buSzPts val="1400"/>
              <a:buFont typeface="Simplified Arabic" panose="02020603050405020304" pitchFamily="18" charset="-78"/>
              <a:buAutoNum type="arabicPeriod"/>
            </a:pPr>
            <a:r>
              <a:rPr lang="ar-JO" sz="2000" kern="0" dirty="0">
                <a:solidFill>
                  <a:schemeClr val="bg1"/>
                </a:solidFill>
                <a:effectLst/>
                <a:latin typeface="Calibri" panose="020F0502020204030204" pitchFamily="34" charset="0"/>
                <a:ea typeface="Calibri" panose="020F0502020204030204" pitchFamily="34" charset="0"/>
                <a:cs typeface="Simplified Arabic" panose="02020603050405020304" pitchFamily="18" charset="-78"/>
              </a:rPr>
              <a:t>المبادئ الأساسية للاتصال الفعال.</a:t>
            </a:r>
            <a:endParaRPr lang="en-US" sz="16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07000"/>
              </a:lnSpc>
              <a:spcAft>
                <a:spcPts val="800"/>
              </a:spcAft>
              <a:buSzPts val="1400"/>
              <a:buFont typeface="Simplified Arabic" panose="02020603050405020304" pitchFamily="18" charset="-78"/>
              <a:buAutoNum type="arabicPeriod"/>
            </a:pPr>
            <a:r>
              <a:rPr lang="ar-JO" sz="2000" kern="0" dirty="0">
                <a:solidFill>
                  <a:schemeClr val="bg1"/>
                </a:solidFill>
                <a:effectLst/>
                <a:latin typeface="Calibri" panose="020F0502020204030204" pitchFamily="34" charset="0"/>
                <a:ea typeface="Calibri" panose="020F0502020204030204" pitchFamily="34" charset="0"/>
                <a:cs typeface="Simplified Arabic" panose="02020603050405020304" pitchFamily="18" charset="-78"/>
              </a:rPr>
              <a:t>أهداف الاتصال التنظيمي.</a:t>
            </a:r>
            <a:endParaRPr lang="en-US" sz="16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07000"/>
              </a:lnSpc>
              <a:spcAft>
                <a:spcPts val="800"/>
              </a:spcAft>
              <a:buSzPts val="1400"/>
              <a:buFont typeface="Simplified Arabic" panose="02020603050405020304" pitchFamily="18" charset="-78"/>
              <a:buAutoNum type="arabicPeriod"/>
            </a:pPr>
            <a:r>
              <a:rPr lang="ar-JO" sz="2000" kern="0" dirty="0">
                <a:solidFill>
                  <a:schemeClr val="bg1"/>
                </a:solidFill>
                <a:effectLst/>
                <a:latin typeface="Calibri" panose="020F0502020204030204" pitchFamily="34" charset="0"/>
                <a:ea typeface="Calibri" panose="020F0502020204030204" pitchFamily="34" charset="0"/>
                <a:cs typeface="Simplified Arabic" panose="02020603050405020304" pitchFamily="18" charset="-78"/>
              </a:rPr>
              <a:t>أهداف الاتصال في العلاقات العامة</a:t>
            </a:r>
            <a:endParaRPr lang="en-US" sz="16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07000"/>
              </a:lnSpc>
              <a:spcAft>
                <a:spcPts val="800"/>
              </a:spcAft>
              <a:buSzPts val="1400"/>
              <a:buFont typeface="Simplified Arabic" panose="02020603050405020304" pitchFamily="18" charset="-78"/>
              <a:buAutoNum type="arabicPeriod"/>
            </a:pPr>
            <a:r>
              <a:rPr lang="ar-JO" sz="2000" kern="0" dirty="0">
                <a:solidFill>
                  <a:schemeClr val="bg1"/>
                </a:solidFill>
                <a:effectLst/>
                <a:latin typeface="Calibri" panose="020F0502020204030204" pitchFamily="34" charset="0"/>
                <a:ea typeface="Calibri" panose="020F0502020204030204" pitchFamily="34" charset="0"/>
                <a:cs typeface="Simplified Arabic" panose="02020603050405020304" pitchFamily="18" charset="-78"/>
              </a:rPr>
              <a:t>تطبيقات عملية لرسائل وأبحاث في موضوع الفصل.</a:t>
            </a:r>
            <a:endParaRPr lang="en-US" sz="16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endParaRPr lang="en-US" dirty="0">
              <a:solidFill>
                <a:schemeClr val="bg1"/>
              </a:solidFill>
              <a:latin typeface="Times New Roman" panose="02020603050405020304" pitchFamily="18" charset="0"/>
              <a:cs typeface="Times New Roman" panose="02020603050405020304" pitchFamily="18" charset="0"/>
            </a:endParaRPr>
          </a:p>
          <a:p>
            <a:endParaRPr lang="en-US" dirty="0">
              <a:solidFill>
                <a:schemeClr val="bg1"/>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1665485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a:xfrm>
            <a:off x="1999665" y="1092114"/>
            <a:ext cx="8136445" cy="3774961"/>
          </a:xfrm>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1508238" y="621707"/>
            <a:ext cx="10625587"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5719836" cy="584775"/>
          </a:xfrm>
          <a:prstGeom prst="rect">
            <a:avLst/>
          </a:prstGeom>
          <a:noFill/>
        </p:spPr>
        <p:txBody>
          <a:bodyPr wrap="none" rtlCol="0">
            <a:spAutoFit/>
          </a:bodyPr>
          <a:lstStyle/>
          <a:p>
            <a:r>
              <a:rPr lang="ar-SA" sz="3200" b="1">
                <a:solidFill>
                  <a:srgbClr val="00B0F0"/>
                </a:solidFill>
                <a:latin typeface="Times New Roman" panose="02020603050405020304" pitchFamily="18" charset="0"/>
                <a:cs typeface="Times New Roman" panose="02020603050405020304" pitchFamily="18" charset="0"/>
              </a:rPr>
              <a:t>أنواع الاتصال التنظيمي في العلاقات العامة</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6C61EC00-FD67-A9E2-45A7-D92D06B5AAFE}"/>
              </a:ext>
            </a:extLst>
          </p:cNvPr>
          <p:cNvSpPr txBox="1"/>
          <p:nvPr/>
        </p:nvSpPr>
        <p:spPr>
          <a:xfrm>
            <a:off x="312351" y="4890688"/>
            <a:ext cx="5988988" cy="1559209"/>
          </a:xfrm>
          <a:prstGeom prst="rect">
            <a:avLst/>
          </a:prstGeom>
          <a:noFill/>
        </p:spPr>
        <p:txBody>
          <a:bodyPr wrap="square">
            <a:spAutoFit/>
          </a:bodyPr>
          <a:lstStyle/>
          <a:p>
            <a:pPr indent="363855" algn="just" rtl="1">
              <a:lnSpc>
                <a:spcPct val="107000"/>
              </a:lnSpc>
              <a:spcAft>
                <a:spcPts val="800"/>
              </a:spcAft>
            </a:pPr>
            <a:r>
              <a:rPr lang="ar-SA"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يمثل الاتصال التنظيمي جزءًا أساسيًا من نجاح أي منظومة، فهو يشكل رافدًا يربط مختلف المستويات الإدارية ويحفز العمليات التشغيلية والإجرائية داخل المنظمة. ويمكن تجسيد أنواع الاتصال التنظيمي في العديد من الصيغ، فقد يكون من خلال الاتصال الشفوي أو الكتابي، أو يمكن الاعتماد على الاتصال الإلكتروني ووسائل التواصل الاجتماعي. </a:t>
            </a:r>
            <a:endParaRPr lang="en-US"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7304252" y="1296559"/>
            <a:ext cx="4113898" cy="523220"/>
          </a:xfrm>
          <a:prstGeom prst="rect">
            <a:avLst/>
          </a:prstGeom>
          <a:noFill/>
        </p:spPr>
        <p:txBody>
          <a:bodyPr wrap="square" rtlCol="0">
            <a:spAutoFit/>
          </a:bodyPr>
          <a:lstStyle/>
          <a:p>
            <a:pPr algn="r"/>
            <a:r>
              <a:rPr lang="ar-EG" sz="2800" b="1" dirty="0">
                <a:solidFill>
                  <a:srgbClr val="00B0F0"/>
                </a:solidFill>
                <a:latin typeface="Times New Roman" panose="02020603050405020304" pitchFamily="18" charset="0"/>
                <a:cs typeface="Times New Roman" panose="02020603050405020304" pitchFamily="18" charset="0"/>
              </a:rPr>
              <a:t>محتويات الفصل</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3597187" y="2099395"/>
            <a:ext cx="8417320" cy="4785092"/>
          </a:xfrm>
          <a:prstGeom prst="rect">
            <a:avLst/>
          </a:prstGeom>
          <a:noFill/>
        </p:spPr>
        <p:txBody>
          <a:bodyPr wrap="square" rtlCol="0">
            <a:spAutoFit/>
          </a:bodyPr>
          <a:lstStyle/>
          <a:p>
            <a:pPr algn="just" rtl="1">
              <a:lnSpc>
                <a:spcPct val="107000"/>
              </a:lnSpc>
              <a:spcAft>
                <a:spcPts val="800"/>
              </a:spcAft>
            </a:pPr>
            <a:r>
              <a:rPr lang="ar-JO" sz="2400" kern="0" dirty="0">
                <a:solidFill>
                  <a:schemeClr val="bg1"/>
                </a:solidFill>
                <a:effectLst/>
                <a:latin typeface="Calibri" panose="020F0502020204030204" pitchFamily="34" charset="0"/>
                <a:ea typeface="Times New Roman" panose="02020603050405020304" pitchFamily="18" charset="0"/>
                <a:cs typeface="Simplified Arabic" panose="02020603050405020304" pitchFamily="18" charset="-78"/>
              </a:rPr>
              <a:t>نتناول في هذا الفصل:</a:t>
            </a:r>
            <a:endParaRPr lang="en-US"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07000"/>
              </a:lnSpc>
              <a:spcAft>
                <a:spcPts val="800"/>
              </a:spcAft>
              <a:buFont typeface="+mj-lt"/>
              <a:buAutoNum type="arabicParenR"/>
            </a:pPr>
            <a:r>
              <a:rPr lang="ar-EG" sz="2000" kern="0" dirty="0">
                <a:solidFill>
                  <a:schemeClr val="bg1"/>
                </a:solidFill>
                <a:effectLst/>
                <a:latin typeface="Calibri" panose="020F0502020204030204" pitchFamily="34" charset="0"/>
                <a:ea typeface="Times New Roman" panose="02020603050405020304" pitchFamily="18" charset="0"/>
                <a:cs typeface="Simplified Arabic" panose="02020603050405020304" pitchFamily="18" charset="-78"/>
              </a:rPr>
              <a:t>شبكات الاتصال التنظيمي</a:t>
            </a:r>
            <a:endParaRPr lang="en-US" sz="16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07000"/>
              </a:lnSpc>
              <a:spcAft>
                <a:spcPts val="800"/>
              </a:spcAft>
              <a:buFont typeface="+mj-lt"/>
              <a:buAutoNum type="arabicParenR"/>
            </a:pPr>
            <a:r>
              <a:rPr lang="ar-EG" sz="2000" kern="0" dirty="0">
                <a:solidFill>
                  <a:schemeClr val="bg1"/>
                </a:solidFill>
                <a:effectLst/>
                <a:latin typeface="Calibri" panose="020F0502020204030204" pitchFamily="34" charset="0"/>
                <a:ea typeface="Times New Roman" panose="02020603050405020304" pitchFamily="18" charset="0"/>
                <a:cs typeface="Simplified Arabic" panose="02020603050405020304" pitchFamily="18" charset="-78"/>
              </a:rPr>
              <a:t>أنواع الاتصال التنظيمي وتنقسم كما يلي:</a:t>
            </a:r>
            <a:endParaRPr lang="en-US" sz="16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362585" algn="just" rtl="1">
              <a:lnSpc>
                <a:spcPct val="107000"/>
              </a:lnSpc>
              <a:spcAft>
                <a:spcPts val="800"/>
              </a:spcAft>
            </a:pPr>
            <a:r>
              <a:rPr lang="ar-EG" sz="2000" kern="0" dirty="0">
                <a:solidFill>
                  <a:schemeClr val="bg1"/>
                </a:solidFill>
                <a:effectLst/>
                <a:latin typeface="Calibri" panose="020F0502020204030204" pitchFamily="34" charset="0"/>
                <a:ea typeface="Times New Roman" panose="02020603050405020304" pitchFamily="18" charset="0"/>
                <a:cs typeface="Simplified Arabic" panose="02020603050405020304" pitchFamily="18" charset="-78"/>
              </a:rPr>
              <a:t>أولا: أنواع الاتصال وفقا للغة المستخدمة</a:t>
            </a:r>
            <a:endParaRPr lang="en-US" sz="16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362585" algn="just" rtl="1">
              <a:lnSpc>
                <a:spcPct val="107000"/>
              </a:lnSpc>
              <a:spcAft>
                <a:spcPts val="800"/>
              </a:spcAft>
            </a:pPr>
            <a:r>
              <a:rPr lang="ar-EG" sz="2000" kern="0" dirty="0">
                <a:solidFill>
                  <a:schemeClr val="bg1"/>
                </a:solidFill>
                <a:effectLst/>
                <a:latin typeface="Calibri" panose="020F0502020204030204" pitchFamily="34" charset="0"/>
                <a:ea typeface="Times New Roman" panose="02020603050405020304" pitchFamily="18" charset="0"/>
                <a:cs typeface="Simplified Arabic" panose="02020603050405020304" pitchFamily="18" charset="-78"/>
              </a:rPr>
              <a:t>ثانيا: أنواع الاتصال من حيث الاتجاه.</a:t>
            </a:r>
            <a:endParaRPr lang="en-US" sz="16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362585" algn="just" rtl="1">
              <a:lnSpc>
                <a:spcPct val="107000"/>
              </a:lnSpc>
              <a:spcAft>
                <a:spcPts val="800"/>
              </a:spcAft>
            </a:pPr>
            <a:r>
              <a:rPr lang="ar-EG" sz="2000" kern="0" dirty="0">
                <a:solidFill>
                  <a:schemeClr val="bg1"/>
                </a:solidFill>
                <a:effectLst/>
                <a:latin typeface="Calibri" panose="020F0502020204030204" pitchFamily="34" charset="0"/>
                <a:ea typeface="Times New Roman" panose="02020603050405020304" pitchFamily="18" charset="0"/>
                <a:cs typeface="Simplified Arabic" panose="02020603050405020304" pitchFamily="18" charset="-78"/>
              </a:rPr>
              <a:t>ثالثا: أنواع الاتصال من حيث درجة التأثير.</a:t>
            </a:r>
            <a:endParaRPr lang="en-US" sz="16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362585" algn="just" rtl="1">
              <a:lnSpc>
                <a:spcPct val="107000"/>
              </a:lnSpc>
              <a:spcAft>
                <a:spcPts val="800"/>
              </a:spcAft>
            </a:pPr>
            <a:r>
              <a:rPr lang="ar-EG" sz="2000" kern="0" dirty="0">
                <a:solidFill>
                  <a:schemeClr val="bg1"/>
                </a:solidFill>
                <a:effectLst/>
                <a:latin typeface="Calibri" panose="020F0502020204030204" pitchFamily="34" charset="0"/>
                <a:ea typeface="Times New Roman" panose="02020603050405020304" pitchFamily="18" charset="0"/>
                <a:cs typeface="Simplified Arabic" panose="02020603050405020304" pitchFamily="18" charset="-78"/>
              </a:rPr>
              <a:t>رابعا: أنواع الاتصال من حيث مصدر الاتصال.</a:t>
            </a:r>
            <a:endParaRPr lang="en-US" sz="16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362585" algn="just" rtl="1">
              <a:lnSpc>
                <a:spcPct val="107000"/>
              </a:lnSpc>
              <a:spcAft>
                <a:spcPts val="800"/>
              </a:spcAft>
            </a:pPr>
            <a:r>
              <a:rPr lang="ar-EG" sz="2000" kern="0" dirty="0">
                <a:solidFill>
                  <a:schemeClr val="bg1"/>
                </a:solidFill>
                <a:effectLst/>
                <a:latin typeface="Calibri" panose="020F0502020204030204" pitchFamily="34" charset="0"/>
                <a:ea typeface="Times New Roman" panose="02020603050405020304" pitchFamily="18" charset="0"/>
                <a:cs typeface="Simplified Arabic" panose="02020603050405020304" pitchFamily="18" charset="-78"/>
              </a:rPr>
              <a:t>خامسا: أنواع الاتصال من حيث نطاق الاتصال</a:t>
            </a:r>
            <a:endParaRPr lang="en-US" sz="16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362585" algn="just" rtl="1">
              <a:lnSpc>
                <a:spcPct val="107000"/>
              </a:lnSpc>
              <a:spcAft>
                <a:spcPts val="800"/>
              </a:spcAft>
            </a:pPr>
            <a:r>
              <a:rPr lang="ar-EG" sz="2000" kern="0" dirty="0">
                <a:solidFill>
                  <a:schemeClr val="bg1"/>
                </a:solidFill>
                <a:effectLst/>
                <a:latin typeface="Calibri" panose="020F0502020204030204" pitchFamily="34" charset="0"/>
                <a:ea typeface="Times New Roman" panose="02020603050405020304" pitchFamily="18" charset="0"/>
                <a:cs typeface="Simplified Arabic" panose="02020603050405020304" pitchFamily="18" charset="-78"/>
              </a:rPr>
              <a:t>سادسا: أنواع الاتصال من حيث مدى السيطرة على عملية سريان المعلومات.</a:t>
            </a:r>
            <a:endParaRPr lang="en-US" sz="16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lvl="0" algn="just" rtl="1">
              <a:lnSpc>
                <a:spcPct val="107000"/>
              </a:lnSpc>
              <a:spcAft>
                <a:spcPts val="800"/>
              </a:spcAft>
            </a:pPr>
            <a:r>
              <a:rPr lang="ar-EG" sz="2000" kern="0" dirty="0">
                <a:solidFill>
                  <a:schemeClr val="bg1"/>
                </a:solidFill>
                <a:effectLst/>
                <a:latin typeface="Calibri" panose="020F0502020204030204" pitchFamily="34" charset="0"/>
                <a:ea typeface="Times New Roman" panose="02020603050405020304" pitchFamily="18" charset="0"/>
                <a:cs typeface="Simplified Arabic" panose="02020603050405020304" pitchFamily="18" charset="-78"/>
              </a:rPr>
              <a:t>3) المفاتيح السبع الواجب توافرها في عملية الاتصال</a:t>
            </a:r>
            <a:endParaRPr lang="en-US" sz="2000" dirty="0">
              <a:solidFill>
                <a:schemeClr val="bg1"/>
              </a:solidFill>
              <a:latin typeface="Times New Roman" panose="02020603050405020304" pitchFamily="18" charset="0"/>
              <a:cs typeface="Times New Roman" panose="02020603050405020304" pitchFamily="18" charset="0"/>
            </a:endParaRPr>
          </a:p>
          <a:p>
            <a:endParaRPr lang="en-US" sz="2000" dirty="0">
              <a:solidFill>
                <a:schemeClr val="bg1"/>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5694081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5193965" y="899030"/>
            <a:ext cx="3918503" cy="523220"/>
          </a:xfrm>
          <a:prstGeom prst="rect">
            <a:avLst/>
          </a:prstGeom>
          <a:noFill/>
        </p:spPr>
        <p:txBody>
          <a:bodyPr wrap="square" rtlCol="0">
            <a:spAutoFit/>
          </a:bodyPr>
          <a:lstStyle/>
          <a:p>
            <a:pPr algn="ctr" rtl="1"/>
            <a:r>
              <a:rPr lang="ar-SA" sz="2800" b="1" dirty="0">
                <a:solidFill>
                  <a:schemeClr val="bg1"/>
                </a:solidFill>
                <a:latin typeface="Times New Roman" panose="02020603050405020304" pitchFamily="18" charset="0"/>
                <a:cs typeface="Times New Roman" panose="02020603050405020304" pitchFamily="18" charset="0"/>
              </a:rPr>
              <a:t>1)	شبكات الاتصال التنظيمي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108543"/>
          </a:xfrm>
          <a:prstGeom prst="rect">
            <a:avLst/>
          </a:prstGeom>
          <a:noFill/>
        </p:spPr>
        <p:txBody>
          <a:bodyPr wrap="square" rtlCol="0">
            <a:spAutoFit/>
          </a:bodyPr>
          <a:lstStyle/>
          <a:p>
            <a:pPr algn="just" rtl="1"/>
            <a:r>
              <a:rPr lang="ar-SA" sz="2800" dirty="0">
                <a:solidFill>
                  <a:srgbClr val="2D3956"/>
                </a:solidFill>
                <a:latin typeface="Times New Roman" panose="02020603050405020304" pitchFamily="18" charset="0"/>
                <a:cs typeface="Times New Roman" panose="02020603050405020304" pitchFamily="18" charset="0"/>
              </a:rPr>
              <a:t>لتحقيق أهداف العلاقات العامة في المؤسسات، يجب أولاً على الإدارة أن تدرك طبيعة شبكات الاتصال الموجودة لديها، حتى تتمكن من تحديد فاعلية الاتصال والوسائل المناسبة لتحقيق ذلك. علاوة على ذلك، يسهل فهم طبيعة الشبكات على الإدارة تجهيز رسالة فعالة لتحقيق أقصى قدر من التأثير. يمكن للاتصال الجيد أن يساعد في اتخاذ قرارات أفضل عن طريق إتاحة فرصة للتعرف على الاختيارات والبدائل من خلال دمج المعلومات المختلفة في صنع القرارات. بالإضافة إلى ذلك، الرسائل والمعلومات المتداولة داخل المؤسسة تعكس خطوط الاتصال التنظيمية وتؤثر على فعالية الرسالة بشكل كبير.</a:t>
            </a:r>
            <a:endParaRPr lang="ar-SA" sz="24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4" y="975974"/>
            <a:ext cx="4943262" cy="1086836"/>
          </a:xfrm>
          <a:prstGeom prst="rect">
            <a:avLst/>
          </a:prstGeom>
          <a:noFill/>
        </p:spPr>
        <p:txBody>
          <a:bodyPr wrap="square" rtlCol="0">
            <a:spAutoFit/>
          </a:bodyPr>
          <a:lstStyle/>
          <a:p>
            <a:pPr lvl="0" algn="r" rtl="1">
              <a:lnSpc>
                <a:spcPct val="107000"/>
              </a:lnSpc>
              <a:spcBef>
                <a:spcPts val="200"/>
              </a:spcBef>
              <a:spcAft>
                <a:spcPts val="800"/>
              </a:spcAft>
            </a:pPr>
            <a:r>
              <a:rPr lang="ar-EG" sz="2800" b="1" u="sng" kern="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2) </a:t>
            </a:r>
            <a:r>
              <a:rPr lang="ar-JO" sz="2800" b="1" u="sng" kern="0" dirty="0">
                <a:solidFill>
                  <a:schemeClr val="bg1"/>
                </a:solidFill>
                <a:effectLst/>
                <a:latin typeface="Calibri" panose="020F0502020204030204" pitchFamily="34" charset="0"/>
                <a:ea typeface="Times New Roman" panose="02020603050405020304" pitchFamily="18" charset="0"/>
                <a:cs typeface="Simplified Arabic" panose="02020603050405020304" pitchFamily="18" charset="-78"/>
              </a:rPr>
              <a:t>أنواع الاتصال التنظيمي:</a:t>
            </a:r>
            <a:endParaRPr lang="en-US" sz="16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algn="ct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617280" y="35339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50617" y="39303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03118" y="650282"/>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25500" y="1385884"/>
            <a:ext cx="10541000" cy="4709751"/>
          </a:xfrm>
          <a:prstGeom prst="rect">
            <a:avLst/>
          </a:prstGeom>
          <a:noFill/>
        </p:spPr>
        <p:txBody>
          <a:bodyPr wrap="square" rtlCol="0">
            <a:spAutoFit/>
          </a:bodyPr>
          <a:lstStyle/>
          <a:p>
            <a:pPr algn="just" rtl="1"/>
            <a:endParaRPr lang="ar-EG" sz="2400" dirty="0">
              <a:solidFill>
                <a:srgbClr val="2D3956"/>
              </a:solidFill>
              <a:latin typeface="Times New Roman" panose="02020603050405020304" pitchFamily="18" charset="0"/>
              <a:cs typeface="Times New Roman" panose="02020603050405020304" pitchFamily="18" charset="0"/>
            </a:endParaRPr>
          </a:p>
          <a:p>
            <a:pPr algn="just" rtl="1">
              <a:lnSpc>
                <a:spcPct val="107000"/>
              </a:lnSpc>
              <a:spcAft>
                <a:spcPts val="800"/>
              </a:spcAft>
            </a:pPr>
            <a:r>
              <a:rPr lang="ar-EG" sz="2400" dirty="0">
                <a:solidFill>
                  <a:srgbClr val="2D3956"/>
                </a:solidFill>
                <a:latin typeface="Times New Roman" panose="02020603050405020304" pitchFamily="18" charset="0"/>
                <a:cs typeface="Times New Roman" panose="02020603050405020304" pitchFamily="18" charset="0"/>
              </a:rPr>
              <a:t>يتم تقديم أنواع مختلفة للأقسام الاتصال التنظيمي، غير أن دكتور محمد منير حجاب قام بتقسيمها إلى أصناف محددة وفقا لعدة معايير كما يلي:</a:t>
            </a:r>
            <a:endParaRPr lang="en-US" sz="2400" dirty="0">
              <a:solidFill>
                <a:srgbClr val="2D3956"/>
              </a:solidFill>
              <a:latin typeface="Times New Roman" panose="02020603050405020304" pitchFamily="18" charset="0"/>
              <a:cs typeface="Times New Roman" panose="02020603050405020304" pitchFamily="18" charset="0"/>
            </a:endParaRPr>
          </a:p>
          <a:p>
            <a:pPr lvl="0" indent="-342900" algn="just" rtl="1">
              <a:lnSpc>
                <a:spcPct val="107000"/>
              </a:lnSpc>
              <a:spcAft>
                <a:spcPts val="800"/>
              </a:spcAft>
              <a:buFont typeface="Wingdings" panose="05000000000000000000" pitchFamily="2" charset="2"/>
              <a:buChar char=""/>
            </a:pPr>
            <a:r>
              <a:rPr lang="ar-EG" sz="2400" dirty="0">
                <a:solidFill>
                  <a:srgbClr val="2D3956"/>
                </a:solidFill>
                <a:latin typeface="Times New Roman" panose="02020603050405020304" pitchFamily="18" charset="0"/>
                <a:cs typeface="Times New Roman" panose="02020603050405020304" pitchFamily="18" charset="0"/>
              </a:rPr>
              <a:t>اللغة المستخدمة.</a:t>
            </a:r>
            <a:endParaRPr lang="en-US" sz="2400" dirty="0">
              <a:solidFill>
                <a:srgbClr val="2D3956"/>
              </a:solidFill>
              <a:latin typeface="Times New Roman" panose="02020603050405020304" pitchFamily="18" charset="0"/>
              <a:cs typeface="Times New Roman" panose="02020603050405020304" pitchFamily="18" charset="0"/>
            </a:endParaRPr>
          </a:p>
          <a:p>
            <a:pPr lvl="0" indent="-342900" algn="just" rtl="1">
              <a:lnSpc>
                <a:spcPct val="107000"/>
              </a:lnSpc>
              <a:spcAft>
                <a:spcPts val="800"/>
              </a:spcAft>
              <a:buFont typeface="Wingdings" panose="05000000000000000000" pitchFamily="2" charset="2"/>
              <a:buChar char=""/>
            </a:pPr>
            <a:r>
              <a:rPr lang="ar-EG" sz="2400" dirty="0">
                <a:solidFill>
                  <a:srgbClr val="2D3956"/>
                </a:solidFill>
                <a:latin typeface="Times New Roman" panose="02020603050405020304" pitchFamily="18" charset="0"/>
                <a:cs typeface="Times New Roman" panose="02020603050405020304" pitchFamily="18" charset="0"/>
              </a:rPr>
              <a:t>الاتجاه.</a:t>
            </a:r>
            <a:endParaRPr lang="en-US" sz="2400" dirty="0">
              <a:solidFill>
                <a:srgbClr val="2D3956"/>
              </a:solidFill>
              <a:latin typeface="Times New Roman" panose="02020603050405020304" pitchFamily="18" charset="0"/>
              <a:cs typeface="Times New Roman" panose="02020603050405020304" pitchFamily="18" charset="0"/>
            </a:endParaRPr>
          </a:p>
          <a:p>
            <a:pPr lvl="0" indent="-342900" algn="just" rtl="1">
              <a:lnSpc>
                <a:spcPct val="107000"/>
              </a:lnSpc>
              <a:spcAft>
                <a:spcPts val="800"/>
              </a:spcAft>
              <a:buFont typeface="Wingdings" panose="05000000000000000000" pitchFamily="2" charset="2"/>
              <a:buChar char=""/>
            </a:pPr>
            <a:r>
              <a:rPr lang="ar-EG" sz="2400" dirty="0">
                <a:solidFill>
                  <a:srgbClr val="2D3956"/>
                </a:solidFill>
                <a:latin typeface="Times New Roman" panose="02020603050405020304" pitchFamily="18" charset="0"/>
                <a:cs typeface="Times New Roman" panose="02020603050405020304" pitchFamily="18" charset="0"/>
              </a:rPr>
              <a:t>درجة التأثير.</a:t>
            </a:r>
            <a:endParaRPr lang="en-US" sz="2400" dirty="0">
              <a:solidFill>
                <a:srgbClr val="2D3956"/>
              </a:solidFill>
              <a:latin typeface="Times New Roman" panose="02020603050405020304" pitchFamily="18" charset="0"/>
              <a:cs typeface="Times New Roman" panose="02020603050405020304" pitchFamily="18" charset="0"/>
            </a:endParaRPr>
          </a:p>
          <a:p>
            <a:pPr lvl="0" indent="-342900" algn="just" rtl="1">
              <a:lnSpc>
                <a:spcPct val="107000"/>
              </a:lnSpc>
              <a:spcAft>
                <a:spcPts val="800"/>
              </a:spcAft>
              <a:buFont typeface="Wingdings" panose="05000000000000000000" pitchFamily="2" charset="2"/>
              <a:buChar char=""/>
            </a:pPr>
            <a:r>
              <a:rPr lang="ar-EG" sz="2400" dirty="0">
                <a:solidFill>
                  <a:srgbClr val="2D3956"/>
                </a:solidFill>
                <a:latin typeface="Times New Roman" panose="02020603050405020304" pitchFamily="18" charset="0"/>
                <a:cs typeface="Times New Roman" panose="02020603050405020304" pitchFamily="18" charset="0"/>
              </a:rPr>
              <a:t>مصدر الاتصال.</a:t>
            </a:r>
            <a:endParaRPr lang="en-US" sz="2400" dirty="0">
              <a:solidFill>
                <a:srgbClr val="2D3956"/>
              </a:solidFill>
              <a:latin typeface="Times New Roman" panose="02020603050405020304" pitchFamily="18" charset="0"/>
              <a:cs typeface="Times New Roman" panose="02020603050405020304" pitchFamily="18" charset="0"/>
            </a:endParaRPr>
          </a:p>
          <a:p>
            <a:pPr lvl="0" indent="-342900" algn="just" rtl="1">
              <a:lnSpc>
                <a:spcPct val="107000"/>
              </a:lnSpc>
              <a:spcAft>
                <a:spcPts val="800"/>
              </a:spcAft>
              <a:buFont typeface="Wingdings" panose="05000000000000000000" pitchFamily="2" charset="2"/>
              <a:buChar char=""/>
            </a:pPr>
            <a:r>
              <a:rPr lang="ar-EG" sz="2400" dirty="0">
                <a:solidFill>
                  <a:srgbClr val="2D3956"/>
                </a:solidFill>
                <a:latin typeface="Times New Roman" panose="02020603050405020304" pitchFamily="18" charset="0"/>
                <a:cs typeface="Times New Roman" panose="02020603050405020304" pitchFamily="18" charset="0"/>
              </a:rPr>
              <a:t>نطاق الاتصال.</a:t>
            </a:r>
            <a:endParaRPr lang="en-US" sz="2400" dirty="0">
              <a:solidFill>
                <a:srgbClr val="2D3956"/>
              </a:solidFill>
              <a:latin typeface="Times New Roman" panose="02020603050405020304" pitchFamily="18" charset="0"/>
              <a:cs typeface="Times New Roman" panose="02020603050405020304" pitchFamily="18" charset="0"/>
            </a:endParaRPr>
          </a:p>
          <a:p>
            <a:pPr lvl="0" indent="-342900" algn="just" rtl="1">
              <a:lnSpc>
                <a:spcPct val="107000"/>
              </a:lnSpc>
              <a:spcAft>
                <a:spcPts val="800"/>
              </a:spcAft>
              <a:buFont typeface="Wingdings" panose="05000000000000000000" pitchFamily="2" charset="2"/>
              <a:buChar char=""/>
            </a:pPr>
            <a:r>
              <a:rPr lang="ar-EG" sz="2400" dirty="0">
                <a:solidFill>
                  <a:srgbClr val="2D3956"/>
                </a:solidFill>
                <a:latin typeface="Times New Roman" panose="02020603050405020304" pitchFamily="18" charset="0"/>
                <a:cs typeface="Times New Roman" panose="02020603050405020304" pitchFamily="18" charset="0"/>
              </a:rPr>
              <a:t>مدى السيطرة على عملية سريان المعلومات.</a:t>
            </a:r>
            <a:endParaRPr lang="en-US" sz="2400" dirty="0">
              <a:solidFill>
                <a:srgbClr val="2D3956"/>
              </a:solidFill>
              <a:latin typeface="Times New Roman" panose="02020603050405020304" pitchFamily="18" charset="0"/>
              <a:cs typeface="Times New Roman" panose="02020603050405020304" pitchFamily="18" charset="0"/>
            </a:endParaRPr>
          </a:p>
          <a:p>
            <a:pPr algn="just" rtl="1">
              <a:lnSpc>
                <a:spcPct val="107000"/>
              </a:lnSpc>
              <a:spcAft>
                <a:spcPts val="800"/>
              </a:spcAft>
            </a:pPr>
            <a:r>
              <a:rPr lang="ar-EG" sz="2400" dirty="0">
                <a:solidFill>
                  <a:srgbClr val="2D3956"/>
                </a:solidFill>
                <a:latin typeface="Times New Roman" panose="02020603050405020304" pitchFamily="18" charset="0"/>
                <a:cs typeface="Times New Roman" panose="02020603050405020304" pitchFamily="18" charset="0"/>
              </a:rPr>
              <a:t>وفيما يلي استعراض أنواع الاتصال التنظيمي بشكل من التفصيل.</a:t>
            </a:r>
            <a:endParaRPr lang="en-US" sz="24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29168825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4" y="975974"/>
            <a:ext cx="5447758"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أولًا: الاتصال وفقًا للغة المستخدمة: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103476" y="2132361"/>
            <a:ext cx="3263024" cy="3785652"/>
          </a:xfrm>
          <a:prstGeom prst="rect">
            <a:avLst/>
          </a:prstGeom>
          <a:noFill/>
        </p:spPr>
        <p:txBody>
          <a:bodyPr wrap="square" rtlCol="0">
            <a:spAutoFit/>
          </a:bodyPr>
          <a:lstStyle/>
          <a:p>
            <a:pPr algn="just" rtl="1"/>
            <a:r>
              <a:rPr lang="ar-SA" sz="2400" dirty="0">
                <a:solidFill>
                  <a:srgbClr val="2D3956"/>
                </a:solidFill>
                <a:latin typeface="Times New Roman" panose="02020603050405020304" pitchFamily="18" charset="0"/>
                <a:cs typeface="Times New Roman" panose="02020603050405020304" pitchFamily="18" charset="0"/>
              </a:rPr>
              <a:t>من وجهة نظر خبراء العلاقات العامة، تفوق كلمة "لغة" على مجرد اللغة اللفظية، إذ يمكن التعبير عن فكرة بأي منهج منظم ثابت يستخدمه الإنسان ويعبر به عن إحساس يحسه في صدره. وبالتالي، يمكن تقسيم الاتصال الإنساني حسب اللغة إلى قسمين. إحداهما لفظي، والأخر غير لفظي</a:t>
            </a: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graphicFrame>
        <p:nvGraphicFramePr>
          <p:cNvPr id="4" name="Diagram 3">
            <a:extLst>
              <a:ext uri="{FF2B5EF4-FFF2-40B4-BE49-F238E27FC236}">
                <a16:creationId xmlns:a16="http://schemas.microsoft.com/office/drawing/2014/main" id="{50968F4F-96BE-06D2-7F52-57DC3C38F04E}"/>
              </a:ext>
            </a:extLst>
          </p:cNvPr>
          <p:cNvGraphicFramePr/>
          <p:nvPr>
            <p:extLst>
              <p:ext uri="{D42A27DB-BD31-4B8C-83A1-F6EECF244321}">
                <p14:modId xmlns:p14="http://schemas.microsoft.com/office/powerpoint/2010/main" val="1295531687"/>
              </p:ext>
            </p:extLst>
          </p:nvPr>
        </p:nvGraphicFramePr>
        <p:xfrm>
          <a:off x="1224251" y="2070593"/>
          <a:ext cx="6058775" cy="356997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42271954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4" y="975974"/>
            <a:ext cx="3902032"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أقسام الاتصال اللفظي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1508105"/>
          </a:xfrm>
          <a:prstGeom prst="rect">
            <a:avLst/>
          </a:prstGeom>
          <a:noFill/>
        </p:spPr>
        <p:txBody>
          <a:bodyPr wrap="square" rtlCol="0">
            <a:spAutoFit/>
          </a:bodyPr>
          <a:lstStyle/>
          <a:p>
            <a:pPr algn="just" rtl="1"/>
            <a:r>
              <a:rPr lang="ar-SA" sz="2400" dirty="0">
                <a:solidFill>
                  <a:srgbClr val="2D3956"/>
                </a:solidFill>
                <a:latin typeface="Times New Roman" panose="02020603050405020304" pitchFamily="18" charset="0"/>
                <a:cs typeface="Times New Roman" panose="02020603050405020304" pitchFamily="18" charset="0"/>
              </a:rPr>
              <a:t>‌في الاتصال اللفظي يتم الاعتماد على الكلام أو اللفظ كوسيلة للتواصل ونقل الرسالة من المصدر للمستقبل، وهو ينقسم إلى نوعان: </a:t>
            </a:r>
            <a:endParaRPr lang="ar-EG" sz="2400" dirty="0">
              <a:solidFill>
                <a:srgbClr val="2D3956"/>
              </a:solidFill>
              <a:latin typeface="Times New Roman" panose="02020603050405020304" pitchFamily="18" charset="0"/>
              <a:cs typeface="Times New Roman" panose="02020603050405020304" pitchFamily="18" charset="0"/>
            </a:endParaRPr>
          </a:p>
          <a:p>
            <a:pPr algn="just" rtl="1"/>
            <a:endParaRPr lang="ar-SA" sz="24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5CFD99B9-CDAA-AC08-1225-DD3E1E8DC32C}"/>
              </a:ext>
            </a:extLst>
          </p:cNvPr>
          <p:cNvPicPr>
            <a:picLocks noChangeAspect="1"/>
          </p:cNvPicPr>
          <p:nvPr/>
        </p:nvPicPr>
        <p:blipFill>
          <a:blip r:embed="rId3"/>
          <a:stretch>
            <a:fillRect/>
          </a:stretch>
        </p:blipFill>
        <p:spPr>
          <a:xfrm>
            <a:off x="3566922" y="3028734"/>
            <a:ext cx="5058156" cy="2890375"/>
          </a:xfrm>
          <a:prstGeom prst="rect">
            <a:avLst/>
          </a:prstGeom>
        </p:spPr>
      </p:pic>
      <p:sp>
        <p:nvSpPr>
          <p:cNvPr id="7" name="Oval 6">
            <a:extLst>
              <a:ext uri="{FF2B5EF4-FFF2-40B4-BE49-F238E27FC236}">
                <a16:creationId xmlns:a16="http://schemas.microsoft.com/office/drawing/2014/main" id="{3609A212-BDBE-9A2E-81AF-CD397AC48DC3}"/>
              </a:ext>
            </a:extLst>
          </p:cNvPr>
          <p:cNvSpPr/>
          <p:nvPr/>
        </p:nvSpPr>
        <p:spPr>
          <a:xfrm>
            <a:off x="8986345" y="3870701"/>
            <a:ext cx="1702611" cy="1158499"/>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3200" dirty="0"/>
              <a:t>شفهي</a:t>
            </a:r>
            <a:endParaRPr lang="en-US" sz="3200" dirty="0"/>
          </a:p>
        </p:txBody>
      </p:sp>
      <p:sp>
        <p:nvSpPr>
          <p:cNvPr id="9" name="Oval 8">
            <a:extLst>
              <a:ext uri="{FF2B5EF4-FFF2-40B4-BE49-F238E27FC236}">
                <a16:creationId xmlns:a16="http://schemas.microsoft.com/office/drawing/2014/main" id="{82BF3C09-9092-EE2A-CF2C-14E39C370398}"/>
              </a:ext>
            </a:extLst>
          </p:cNvPr>
          <p:cNvSpPr/>
          <p:nvPr/>
        </p:nvSpPr>
        <p:spPr>
          <a:xfrm>
            <a:off x="942308" y="3657600"/>
            <a:ext cx="1883570" cy="1514905"/>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3200" dirty="0"/>
              <a:t>كتابي</a:t>
            </a:r>
            <a:endParaRPr lang="en-US" sz="3200" dirty="0"/>
          </a:p>
        </p:txBody>
      </p:sp>
    </p:spTree>
    <p:extLst>
      <p:ext uri="{BB962C8B-B14F-4D97-AF65-F5344CB8AC3E}">
        <p14:creationId xmlns:p14="http://schemas.microsoft.com/office/powerpoint/2010/main" val="314073589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4" y="975974"/>
            <a:ext cx="3902032"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الاتصال الشفهي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1569660"/>
          </a:xfrm>
          <a:prstGeom prst="rect">
            <a:avLst/>
          </a:prstGeom>
          <a:noFill/>
        </p:spPr>
        <p:txBody>
          <a:bodyPr wrap="square" rtlCol="0">
            <a:spAutoFit/>
          </a:bodyPr>
          <a:lstStyle/>
          <a:p>
            <a:pPr algn="just" rtl="1"/>
            <a:r>
              <a:rPr lang="ar-SA" sz="2400" dirty="0">
                <a:solidFill>
                  <a:srgbClr val="2D3956"/>
                </a:solidFill>
                <a:latin typeface="Times New Roman" panose="02020603050405020304" pitchFamily="18" charset="0"/>
                <a:cs typeface="Times New Roman" panose="02020603050405020304" pitchFamily="18" charset="0"/>
              </a:rPr>
              <a:t>وهو عبارة عن التواصل بين الأفراد باستخدام اللغة الشفوية (الكلام)، ويشمل الحوارات والمحادثات والمشاركات في النقاشات والتجمعات الاجتماعية، ويعد من أهم وسائل التواصل البشري. ويتضمن الاتصال اللفظي العديد من المكونات مثل اللغة المنطوقة، والنبر والتشديد، والاستخدامات الخاصة باللغة مثل الأمثال والمثل والمصطلحات الشائعة.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A8E4B4B6-7D28-0F08-0FCD-F9A33C5D48D8}"/>
              </a:ext>
            </a:extLst>
          </p:cNvPr>
          <p:cNvPicPr>
            <a:picLocks noChangeAspect="1"/>
          </p:cNvPicPr>
          <p:nvPr/>
        </p:nvPicPr>
        <p:blipFill>
          <a:blip r:embed="rId3"/>
          <a:stretch>
            <a:fillRect/>
          </a:stretch>
        </p:blipFill>
        <p:spPr>
          <a:xfrm>
            <a:off x="3230289" y="3831021"/>
            <a:ext cx="2224886" cy="2224886"/>
          </a:xfrm>
          <a:prstGeom prst="rect">
            <a:avLst/>
          </a:prstGeom>
        </p:spPr>
      </p:pic>
    </p:spTree>
    <p:extLst>
      <p:ext uri="{BB962C8B-B14F-4D97-AF65-F5344CB8AC3E}">
        <p14:creationId xmlns:p14="http://schemas.microsoft.com/office/powerpoint/2010/main" val="132265632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48139" y="518010"/>
            <a:ext cx="7548949" cy="954107"/>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ويتوقف نجاح الاتصال الشفهي على عدد من العناصر والتي من بينها:</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03285" y="2077171"/>
            <a:ext cx="10541000" cy="4093428"/>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استخدام لغة واضحة ومفهومة.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النطق بشكل صحيح وواضح واستخدام النبر والإيقاع المناسب.</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إظهار الاهتمام والتركيز على المتحدث.</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الابتسام والتعبير عن الانفعالات بشكل مناسب.</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الاستماع الفعال والتأكد من فهم المتحدث جيداً.</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تجنب التعرض لمواقف محرجة أو النقاش في مواضيع حساسة.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العمل على تقليل الضوضاء والتشويش في محيط الحوار.</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الانتباه إلى الاتصال غير اللفظي مثل حركات الجسد وتعابير الوجه.</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القيام بالإجراءات اللازمة لتوثيق الاتفاقات بعد الاتصال الشفوي مثل إرسال ملخص أفكار الحوار عبر البريد الإلكتروني.</a:t>
            </a:r>
          </a:p>
          <a:p>
            <a:pPr marL="342900" indent="-342900" algn="just" rtl="1">
              <a:buFont typeface="Arial" panose="020B0604020202020204" pitchFamily="34" charset="0"/>
              <a:buChar char="•"/>
            </a:pP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8C81A5D9-5754-CADE-D203-B3ABDBCDD535}"/>
              </a:ext>
            </a:extLst>
          </p:cNvPr>
          <p:cNvPicPr>
            <a:picLocks noChangeAspect="1"/>
          </p:cNvPicPr>
          <p:nvPr/>
        </p:nvPicPr>
        <p:blipFill>
          <a:blip r:embed="rId3"/>
          <a:stretch>
            <a:fillRect/>
          </a:stretch>
        </p:blipFill>
        <p:spPr>
          <a:xfrm>
            <a:off x="847715" y="2509155"/>
            <a:ext cx="3803113" cy="1657422"/>
          </a:xfrm>
          <a:prstGeom prst="rect">
            <a:avLst/>
          </a:prstGeom>
        </p:spPr>
      </p:pic>
    </p:spTree>
    <p:extLst>
      <p:ext uri="{BB962C8B-B14F-4D97-AF65-F5344CB8AC3E}">
        <p14:creationId xmlns:p14="http://schemas.microsoft.com/office/powerpoint/2010/main" val="345123580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4" y="975974"/>
            <a:ext cx="3902032"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الاتصال الكتابي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1938992"/>
          </a:xfrm>
          <a:prstGeom prst="rect">
            <a:avLst/>
          </a:prstGeom>
          <a:noFill/>
        </p:spPr>
        <p:txBody>
          <a:bodyPr wrap="square" rtlCol="0">
            <a:spAutoFit/>
          </a:bodyPr>
          <a:lstStyle/>
          <a:p>
            <a:pPr algn="just" rtl="1"/>
            <a:r>
              <a:rPr lang="ar-EG" sz="2400" dirty="0">
                <a:solidFill>
                  <a:srgbClr val="2D3956"/>
                </a:solidFill>
                <a:latin typeface="Times New Roman" panose="02020603050405020304" pitchFamily="18" charset="0"/>
                <a:cs typeface="Times New Roman" panose="02020603050405020304" pitchFamily="18" charset="0"/>
              </a:rPr>
              <a:t>و</a:t>
            </a:r>
            <a:r>
              <a:rPr lang="ar-SA" sz="2400" dirty="0">
                <a:solidFill>
                  <a:srgbClr val="2D3956"/>
                </a:solidFill>
                <a:latin typeface="Times New Roman" panose="02020603050405020304" pitchFamily="18" charset="0"/>
                <a:cs typeface="Times New Roman" panose="02020603050405020304" pitchFamily="18" charset="0"/>
              </a:rPr>
              <a:t>هو التواصل بين الأفراد باستخدام الكتابة. ويشمل الاتصال الكتابي الرسائل الإلكترونية، والرسائل النصية، والرسائل الورقية، والإعلانات وأي وسائل تواصل أخرى تتم من خلال الكتابة. ومن خلال الاتصال الكتابي يتم تبادل المعلومات والأفكار بشكل مختلف تمامًا عن الاتصال الشفوي وقد يحتاج الاتصال الكتابي إلى مزيد من الدقة والتركيز والتفاصيل في الكتابة حتى يتم فهم المعلومة بشكل صحيح، كما أنه يتطلب مهارات الكتابة والتعبير بطريقة صحيحة وواضحة لتوصيل المعلومة بشكل دقيق. </a:t>
            </a: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F49F18B7-B496-3418-757B-A86C4E2186EC}"/>
              </a:ext>
            </a:extLst>
          </p:cNvPr>
          <p:cNvPicPr>
            <a:picLocks noChangeAspect="1"/>
          </p:cNvPicPr>
          <p:nvPr/>
        </p:nvPicPr>
        <p:blipFill>
          <a:blip r:embed="rId3"/>
          <a:stretch>
            <a:fillRect/>
          </a:stretch>
        </p:blipFill>
        <p:spPr>
          <a:xfrm>
            <a:off x="4584590" y="4366469"/>
            <a:ext cx="3149819" cy="1979886"/>
          </a:xfrm>
          <a:prstGeom prst="rect">
            <a:avLst/>
          </a:prstGeom>
        </p:spPr>
      </p:pic>
    </p:spTree>
    <p:extLst>
      <p:ext uri="{BB962C8B-B14F-4D97-AF65-F5344CB8AC3E}">
        <p14:creationId xmlns:p14="http://schemas.microsoft.com/office/powerpoint/2010/main" val="200264380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241437" y="644948"/>
            <a:ext cx="7328512" cy="954107"/>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ويتوقف نجاح الاتصال الكتابي على عدد من العناصر والتي من بينها</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155119"/>
            <a:ext cx="10541000" cy="3785652"/>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b="1" dirty="0">
                <a:solidFill>
                  <a:srgbClr val="FF0000"/>
                </a:solidFill>
                <a:latin typeface="Times New Roman" panose="02020603050405020304" pitchFamily="18" charset="0"/>
                <a:cs typeface="Times New Roman" panose="02020603050405020304" pitchFamily="18" charset="0"/>
              </a:rPr>
              <a:t>الدقة والوضوح: </a:t>
            </a:r>
            <a:r>
              <a:rPr lang="ar-SA" sz="2400" dirty="0">
                <a:solidFill>
                  <a:srgbClr val="2D3956"/>
                </a:solidFill>
                <a:latin typeface="Times New Roman" panose="02020603050405020304" pitchFamily="18" charset="0"/>
                <a:cs typeface="Times New Roman" panose="02020603050405020304" pitchFamily="18" charset="0"/>
              </a:rPr>
              <a:t>يجب عليك كمرسل أن تحرص على الكتابة بشكل دقيق وواضح، والتأكد من استخدام القواعد اللغوية الصحيحة وتجنب الأخطاء الإملائية.</a:t>
            </a:r>
          </a:p>
          <a:p>
            <a:pPr marL="342900" indent="-342900" algn="just" rtl="1">
              <a:buFont typeface="Arial" panose="020B0604020202020204" pitchFamily="34" charset="0"/>
              <a:buChar char="•"/>
            </a:pPr>
            <a:r>
              <a:rPr lang="ar-SA" sz="2400" b="1" dirty="0">
                <a:solidFill>
                  <a:srgbClr val="FF0000"/>
                </a:solidFill>
                <a:latin typeface="Times New Roman" panose="02020603050405020304" pitchFamily="18" charset="0"/>
                <a:cs typeface="Times New Roman" panose="02020603050405020304" pitchFamily="18" charset="0"/>
              </a:rPr>
              <a:t>الموضوعية: </a:t>
            </a:r>
            <a:r>
              <a:rPr lang="ar-SA" sz="2400" dirty="0">
                <a:solidFill>
                  <a:srgbClr val="2D3956"/>
                </a:solidFill>
                <a:latin typeface="Times New Roman" panose="02020603050405020304" pitchFamily="18" charset="0"/>
                <a:cs typeface="Times New Roman" panose="02020603050405020304" pitchFamily="18" charset="0"/>
              </a:rPr>
              <a:t>يجب أن يكون كلامك موضوعياً، وتجنب التعابير العاطفية أو الكلمات المسيئة.</a:t>
            </a:r>
          </a:p>
          <a:p>
            <a:pPr marL="342900" indent="-342900" algn="just" rtl="1">
              <a:buFont typeface="Arial" panose="020B0604020202020204" pitchFamily="34" charset="0"/>
              <a:buChar char="•"/>
            </a:pPr>
            <a:r>
              <a:rPr lang="ar-SA" sz="2400" b="1" dirty="0">
                <a:solidFill>
                  <a:srgbClr val="FF0000"/>
                </a:solidFill>
                <a:latin typeface="Times New Roman" panose="02020603050405020304" pitchFamily="18" charset="0"/>
                <a:cs typeface="Times New Roman" panose="02020603050405020304" pitchFamily="18" charset="0"/>
              </a:rPr>
              <a:t>الاختصار: </a:t>
            </a:r>
            <a:r>
              <a:rPr lang="ar-SA" sz="2400" dirty="0">
                <a:solidFill>
                  <a:srgbClr val="2D3956"/>
                </a:solidFill>
                <a:latin typeface="Times New Roman" panose="02020603050405020304" pitchFamily="18" charset="0"/>
                <a:cs typeface="Times New Roman" panose="02020603050405020304" pitchFamily="18" charset="0"/>
              </a:rPr>
              <a:t>يمكن استخدام الاختصارات في الرسائل النصية والمحادثات عبر الإنترنت، ولكن يجب التأكد من أن المستلم سوف يفهم هذه الاختصارات.</a:t>
            </a:r>
          </a:p>
          <a:p>
            <a:pPr marL="342900" indent="-342900" algn="just" rtl="1">
              <a:buFont typeface="Arial" panose="020B0604020202020204" pitchFamily="34" charset="0"/>
              <a:buChar char="•"/>
            </a:pPr>
            <a:r>
              <a:rPr lang="ar-SA" sz="2400" b="1" dirty="0">
                <a:solidFill>
                  <a:srgbClr val="FF0000"/>
                </a:solidFill>
                <a:latin typeface="Times New Roman" panose="02020603050405020304" pitchFamily="18" charset="0"/>
                <a:cs typeface="Times New Roman" panose="02020603050405020304" pitchFamily="18" charset="0"/>
              </a:rPr>
              <a:t>التركيز على المحتوى: </a:t>
            </a:r>
            <a:r>
              <a:rPr lang="ar-SA" sz="2400" dirty="0">
                <a:solidFill>
                  <a:srgbClr val="2D3956"/>
                </a:solidFill>
                <a:latin typeface="Times New Roman" panose="02020603050405020304" pitchFamily="18" charset="0"/>
                <a:cs typeface="Times New Roman" panose="02020603050405020304" pitchFamily="18" charset="0"/>
              </a:rPr>
              <a:t>يجب عليك التركيز على المحتوى وجعله واضحاً ومفيداً للمتلقي.</a:t>
            </a:r>
          </a:p>
          <a:p>
            <a:pPr marL="342900" indent="-342900" algn="just" rtl="1">
              <a:buFont typeface="Arial" panose="020B0604020202020204" pitchFamily="34" charset="0"/>
              <a:buChar char="•"/>
            </a:pPr>
            <a:r>
              <a:rPr lang="ar-SA" sz="2400" b="1" dirty="0">
                <a:solidFill>
                  <a:srgbClr val="FF0000"/>
                </a:solidFill>
                <a:latin typeface="Times New Roman" panose="02020603050405020304" pitchFamily="18" charset="0"/>
                <a:cs typeface="Times New Roman" panose="02020603050405020304" pitchFamily="18" charset="0"/>
              </a:rPr>
              <a:t>الرد السريع: </a:t>
            </a:r>
            <a:r>
              <a:rPr lang="ar-SA" sz="2400" dirty="0">
                <a:solidFill>
                  <a:srgbClr val="2D3956"/>
                </a:solidFill>
                <a:latin typeface="Times New Roman" panose="02020603050405020304" pitchFamily="18" charset="0"/>
                <a:cs typeface="Times New Roman" panose="02020603050405020304" pitchFamily="18" charset="0"/>
              </a:rPr>
              <a:t>يجب أن يكون الرد سريعاً وفي وقت قصير، خاصة إذا كان الرد يخص عمل أو اجتماع أو موعد محدد.</a:t>
            </a:r>
          </a:p>
          <a:p>
            <a:pPr marL="342900" indent="-342900" algn="just" rtl="1">
              <a:buFont typeface="Arial" panose="020B0604020202020204" pitchFamily="34" charset="0"/>
              <a:buChar char="•"/>
            </a:pPr>
            <a:r>
              <a:rPr lang="ar-SA" sz="2400" b="1" dirty="0">
                <a:solidFill>
                  <a:srgbClr val="FF0000"/>
                </a:solidFill>
                <a:latin typeface="Times New Roman" panose="02020603050405020304" pitchFamily="18" charset="0"/>
                <a:cs typeface="Times New Roman" panose="02020603050405020304" pitchFamily="18" charset="0"/>
              </a:rPr>
              <a:t>الوديّة: </a:t>
            </a:r>
            <a:r>
              <a:rPr lang="ar-SA" sz="2400" dirty="0">
                <a:solidFill>
                  <a:srgbClr val="2D3956"/>
                </a:solidFill>
                <a:latin typeface="Times New Roman" panose="02020603050405020304" pitchFamily="18" charset="0"/>
                <a:cs typeface="Times New Roman" panose="02020603050405020304" pitchFamily="18" charset="0"/>
              </a:rPr>
              <a:t>يحتاج الاتصال الكتابي الناجح إلى براعة في استخدام كلمات الوديّة مثل "من فضلك" </a:t>
            </a:r>
            <a:r>
              <a:rPr lang="ar-SA" sz="2400" dirty="0" err="1">
                <a:solidFill>
                  <a:srgbClr val="2D3956"/>
                </a:solidFill>
                <a:latin typeface="Times New Roman" panose="02020603050405020304" pitchFamily="18" charset="0"/>
                <a:cs typeface="Times New Roman" panose="02020603050405020304" pitchFamily="18" charset="0"/>
              </a:rPr>
              <a:t>و"شكراً</a:t>
            </a:r>
            <a:r>
              <a:rPr lang="ar-SA" sz="2400" dirty="0">
                <a:solidFill>
                  <a:srgbClr val="2D3956"/>
                </a:solidFill>
                <a:latin typeface="Times New Roman" panose="02020603050405020304" pitchFamily="18" charset="0"/>
                <a:cs typeface="Times New Roman" panose="02020603050405020304" pitchFamily="18" charset="0"/>
              </a:rPr>
              <a:t> لك" </a:t>
            </a:r>
            <a:r>
              <a:rPr lang="ar-SA" sz="2400" dirty="0" err="1">
                <a:solidFill>
                  <a:srgbClr val="2D3956"/>
                </a:solidFill>
                <a:latin typeface="Times New Roman" panose="02020603050405020304" pitchFamily="18" charset="0"/>
                <a:cs typeface="Times New Roman" panose="02020603050405020304" pitchFamily="18" charset="0"/>
              </a:rPr>
              <a:t>و"أهلاً</a:t>
            </a:r>
            <a:r>
              <a:rPr lang="ar-SA" sz="2400" dirty="0">
                <a:solidFill>
                  <a:srgbClr val="2D3956"/>
                </a:solidFill>
                <a:latin typeface="Times New Roman" panose="02020603050405020304" pitchFamily="18" charset="0"/>
                <a:cs typeface="Times New Roman" panose="02020603050405020304" pitchFamily="18" charset="0"/>
              </a:rPr>
              <a:t> وسهلاً" وغيرها.</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32680445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57606" y="541229"/>
            <a:ext cx="6877201" cy="954107"/>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SA" sz="2800" b="1" dirty="0">
                <a:solidFill>
                  <a:schemeClr val="bg1"/>
                </a:solidFill>
                <a:latin typeface="Times New Roman" panose="02020603050405020304" pitchFamily="18" charset="0"/>
                <a:cs typeface="Times New Roman" panose="02020603050405020304" pitchFamily="18" charset="0"/>
              </a:rPr>
              <a:t>	</a:t>
            </a:r>
            <a:r>
              <a:rPr kumimoji="0" lang="ar-EG"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تابع العوامل التي </a:t>
            </a:r>
            <a:r>
              <a:rPr kumimoji="0" lang="ar-SA"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يتوقف</a:t>
            </a:r>
            <a:r>
              <a:rPr kumimoji="0" lang="ar-EG"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عليها</a:t>
            </a:r>
            <a:r>
              <a:rPr kumimoji="0" lang="ar-SA"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نجاح الاتصال الكتابي</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724096"/>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FF0000"/>
                </a:solidFill>
                <a:latin typeface="Times New Roman" panose="02020603050405020304" pitchFamily="18" charset="0"/>
                <a:cs typeface="Times New Roman" panose="02020603050405020304" pitchFamily="18" charset="0"/>
              </a:rPr>
              <a:t>التنظيم: </a:t>
            </a:r>
            <a:r>
              <a:rPr lang="ar-SA" sz="2400" dirty="0">
                <a:solidFill>
                  <a:srgbClr val="2D3956"/>
                </a:solidFill>
                <a:latin typeface="Times New Roman" panose="02020603050405020304" pitchFamily="18" charset="0"/>
                <a:cs typeface="Times New Roman" panose="02020603050405020304" pitchFamily="18" charset="0"/>
              </a:rPr>
              <a:t>يجب تنظيم الرسائل بطريقة منطقية مثل ترتيب الأفكار والتفاصيل في فقرات متسلسلة، وأيضا تقديم المعلومات في شكل جذاب وسهل الفهم. </a:t>
            </a:r>
          </a:p>
          <a:p>
            <a:pPr marL="342900" indent="-342900" algn="just" rtl="1">
              <a:buFont typeface="Arial" panose="020B0604020202020204" pitchFamily="34" charset="0"/>
              <a:buChar char="•"/>
            </a:pPr>
            <a:r>
              <a:rPr lang="ar-SA" sz="2400" b="1" dirty="0">
                <a:solidFill>
                  <a:srgbClr val="FF0000"/>
                </a:solidFill>
                <a:latin typeface="Times New Roman" panose="02020603050405020304" pitchFamily="18" charset="0"/>
                <a:cs typeface="Times New Roman" panose="02020603050405020304" pitchFamily="18" charset="0"/>
              </a:rPr>
              <a:t>التحكم في المزاج: </a:t>
            </a:r>
            <a:r>
              <a:rPr lang="ar-SA" sz="2400" dirty="0">
                <a:solidFill>
                  <a:srgbClr val="2D3956"/>
                </a:solidFill>
                <a:latin typeface="Times New Roman" panose="02020603050405020304" pitchFamily="18" charset="0"/>
                <a:cs typeface="Times New Roman" panose="02020603050405020304" pitchFamily="18" charset="0"/>
              </a:rPr>
              <a:t>يحتاج الاتصال الكتابي الناجح إلى أن يتم التحكم بشكل صحيح في المزاج الذي ينشئه نمط الكتابة، بحيث يكون المزاج مهذبًا ومحترمًا، ويناسب سياق الرسالة ومنطوقها. </a:t>
            </a:r>
          </a:p>
          <a:p>
            <a:pPr marL="342900" indent="-342900" algn="just" rtl="1">
              <a:buFont typeface="Arial" panose="020B0604020202020204" pitchFamily="34" charset="0"/>
              <a:buChar char="•"/>
            </a:pPr>
            <a:r>
              <a:rPr lang="ar-SA" sz="2400" b="1" dirty="0">
                <a:solidFill>
                  <a:srgbClr val="FF0000"/>
                </a:solidFill>
                <a:latin typeface="Times New Roman" panose="02020603050405020304" pitchFamily="18" charset="0"/>
                <a:cs typeface="Times New Roman" panose="02020603050405020304" pitchFamily="18" charset="0"/>
              </a:rPr>
              <a:t>الاهتمام بتوقيت الإرسال: </a:t>
            </a:r>
            <a:r>
              <a:rPr lang="ar-SA" sz="2400" dirty="0">
                <a:solidFill>
                  <a:srgbClr val="2D3956"/>
                </a:solidFill>
                <a:latin typeface="Times New Roman" panose="02020603050405020304" pitchFamily="18" charset="0"/>
                <a:cs typeface="Times New Roman" panose="02020603050405020304" pitchFamily="18" charset="0"/>
              </a:rPr>
              <a:t>يجب تجنب إرسال الرسائل في أي وقت، وخاصة في فترات متأخرة من الليل أو في أوقات العمل، وأيضا ضرورة الأخذ بعين الاعتبار الفروق الزمنية في حالات الاتصال الدولي. </a:t>
            </a:r>
          </a:p>
          <a:p>
            <a:pPr marL="342900" indent="-342900" algn="just" rtl="1">
              <a:buFont typeface="Arial" panose="020B0604020202020204" pitchFamily="34" charset="0"/>
              <a:buChar char="•"/>
            </a:pPr>
            <a:r>
              <a:rPr lang="ar-SA" sz="2400" b="1" dirty="0">
                <a:solidFill>
                  <a:srgbClr val="FF0000"/>
                </a:solidFill>
                <a:latin typeface="Times New Roman" panose="02020603050405020304" pitchFamily="18" charset="0"/>
                <a:cs typeface="Times New Roman" panose="02020603050405020304" pitchFamily="18" charset="0"/>
              </a:rPr>
              <a:t>التأكد من صحة المعلومات: </a:t>
            </a:r>
            <a:r>
              <a:rPr lang="ar-SA" sz="2400" dirty="0">
                <a:solidFill>
                  <a:srgbClr val="2D3956"/>
                </a:solidFill>
                <a:latin typeface="Times New Roman" panose="02020603050405020304" pitchFamily="18" charset="0"/>
                <a:cs typeface="Times New Roman" panose="02020603050405020304" pitchFamily="18" charset="0"/>
              </a:rPr>
              <a:t>يجب التأكد من صحة المعلومات وقبول المسؤولية عما يتم كتابته وما سيأتي منه، ويجب الالتزام بالقوانين والأخلاق في كتابة الرسائل والمشاركات. </a:t>
            </a:r>
          </a:p>
          <a:p>
            <a:pPr marL="342900" indent="-342900" algn="just" rtl="1">
              <a:buFont typeface="Arial" panose="020B0604020202020204" pitchFamily="34" charset="0"/>
              <a:buChar char="•"/>
            </a:pPr>
            <a:endParaRPr lang="ar-EG" sz="24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50419973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671793" y="520346"/>
            <a:ext cx="6648279" cy="523220"/>
          </a:xfrm>
          <a:prstGeom prst="rect">
            <a:avLst/>
          </a:prstGeom>
          <a:noFill/>
        </p:spPr>
        <p:txBody>
          <a:bodyPr wrap="square" rtlCol="0">
            <a:spAutoFit/>
          </a:bodyPr>
          <a:lstStyle/>
          <a:p>
            <a:pPr algn="ctr" rtl="1"/>
            <a:r>
              <a:rPr lang="ar-SA" sz="2800" b="1" dirty="0">
                <a:solidFill>
                  <a:schemeClr val="bg1"/>
                </a:solidFill>
                <a:latin typeface="Times New Roman" panose="02020603050405020304" pitchFamily="18" charset="0"/>
                <a:cs typeface="Times New Roman" panose="02020603050405020304" pitchFamily="18" charset="0"/>
              </a:rPr>
              <a:t>‌ب-	الاتصال غير اللفظي: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246769"/>
          </a:xfrm>
          <a:prstGeom prst="rect">
            <a:avLst/>
          </a:prstGeom>
          <a:noFill/>
        </p:spPr>
        <p:txBody>
          <a:bodyPr wrap="square" rtlCol="0">
            <a:spAutoFit/>
          </a:bodyPr>
          <a:lstStyle/>
          <a:p>
            <a:pPr algn="just" rtl="1"/>
            <a:r>
              <a:rPr lang="ar-SA" sz="2400" dirty="0">
                <a:solidFill>
                  <a:srgbClr val="2D3956"/>
                </a:solidFill>
                <a:latin typeface="Times New Roman" panose="02020603050405020304" pitchFamily="18" charset="0"/>
                <a:cs typeface="Times New Roman" panose="02020603050405020304" pitchFamily="18" charset="0"/>
              </a:rPr>
              <a:t>يشير هذا النوع من أنواع الاتصال إلى كافة الأمور التي يتم الاعتماد عليها من أجل نقل الرسالة ولكن من دون الاعتماد على عناصر الاتصال اللفظي</a:t>
            </a:r>
            <a:r>
              <a:rPr lang="ar-EG" sz="2400" dirty="0">
                <a:solidFill>
                  <a:srgbClr val="2D3956"/>
                </a:solidFill>
                <a:latin typeface="Times New Roman" panose="02020603050405020304" pitchFamily="18" charset="0"/>
                <a:cs typeface="Times New Roman" panose="02020603050405020304" pitchFamily="18" charset="0"/>
              </a:rPr>
              <a:t>.</a:t>
            </a:r>
          </a:p>
          <a:p>
            <a:pPr algn="just" rtl="1"/>
            <a:r>
              <a:rPr lang="ar-EG" sz="2400" dirty="0">
                <a:solidFill>
                  <a:srgbClr val="2D3956"/>
                </a:solidFill>
                <a:latin typeface="Times New Roman" panose="02020603050405020304" pitchFamily="18" charset="0"/>
                <a:cs typeface="Times New Roman" panose="02020603050405020304" pitchFamily="18" charset="0"/>
              </a:rPr>
              <a:t>بحيث </a:t>
            </a:r>
            <a:r>
              <a:rPr lang="ar-SA" sz="2400" dirty="0">
                <a:solidFill>
                  <a:srgbClr val="2D3956"/>
                </a:solidFill>
                <a:latin typeface="Times New Roman" panose="02020603050405020304" pitchFamily="18" charset="0"/>
                <a:cs typeface="Times New Roman" panose="02020603050405020304" pitchFamily="18" charset="0"/>
              </a:rPr>
              <a:t>يشير الاتصال غير اللفظي في العلاقات العامة إلى جسد الرسالة أو التعبير عنها بدلاً من الكلمات المنطوقة. وهو أحد العناصر الأساسية في الاتصال البشري والتي تساعد على تسهيل وتعزيز فهم الرسائل أو المعلومات التي نتلقاها في علاقاتنا العامة.</a:t>
            </a:r>
          </a:p>
          <a:p>
            <a:pPr marL="342900" indent="-342900" algn="just" rtl="1">
              <a:buFont typeface="Arial" panose="020B0604020202020204" pitchFamily="34" charset="0"/>
              <a:buChar char="•"/>
            </a:pP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FACDB3C9-75CC-F82A-CA55-1638C90256E1}"/>
              </a:ext>
            </a:extLst>
          </p:cNvPr>
          <p:cNvPicPr>
            <a:picLocks noChangeAspect="1"/>
          </p:cNvPicPr>
          <p:nvPr/>
        </p:nvPicPr>
        <p:blipFill>
          <a:blip r:embed="rId3"/>
          <a:stretch>
            <a:fillRect/>
          </a:stretch>
        </p:blipFill>
        <p:spPr>
          <a:xfrm>
            <a:off x="4525734" y="4326151"/>
            <a:ext cx="3483149" cy="1749071"/>
          </a:xfrm>
          <a:prstGeom prst="rect">
            <a:avLst/>
          </a:prstGeom>
        </p:spPr>
      </p:pic>
    </p:spTree>
    <p:extLst>
      <p:ext uri="{BB962C8B-B14F-4D97-AF65-F5344CB8AC3E}">
        <p14:creationId xmlns:p14="http://schemas.microsoft.com/office/powerpoint/2010/main" val="960781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3" y="975974"/>
            <a:ext cx="4517593"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أنواع الاتصال غير اللفظي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40828" y="2025583"/>
            <a:ext cx="10541000" cy="4093428"/>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b="1" dirty="0">
                <a:solidFill>
                  <a:srgbClr val="FF0000"/>
                </a:solidFill>
                <a:latin typeface="Times New Roman" panose="02020603050405020304" pitchFamily="18" charset="0"/>
                <a:cs typeface="Times New Roman" panose="02020603050405020304" pitchFamily="18" charset="0"/>
              </a:rPr>
              <a:t>الملابس: </a:t>
            </a:r>
            <a:r>
              <a:rPr lang="ar-SA" sz="2400" dirty="0">
                <a:solidFill>
                  <a:srgbClr val="2D3956"/>
                </a:solidFill>
                <a:latin typeface="Times New Roman" panose="02020603050405020304" pitchFamily="18" charset="0"/>
                <a:cs typeface="Times New Roman" panose="02020603050405020304" pitchFamily="18" charset="0"/>
              </a:rPr>
              <a:t>يمكن أن تعكس الملابس الأسلوب الشخصي والثقافة والهوية الفردية وتعزز الصورة العامة للشخص.</a:t>
            </a:r>
          </a:p>
          <a:p>
            <a:pPr marL="342900" indent="-342900" algn="just" rtl="1">
              <a:buFont typeface="Arial" panose="020B0604020202020204" pitchFamily="34" charset="0"/>
              <a:buChar char="•"/>
            </a:pPr>
            <a:r>
              <a:rPr lang="ar-SA" sz="2400" b="1" dirty="0">
                <a:solidFill>
                  <a:srgbClr val="FF0000"/>
                </a:solidFill>
                <a:latin typeface="Times New Roman" panose="02020603050405020304" pitchFamily="18" charset="0"/>
                <a:cs typeface="Times New Roman" panose="02020603050405020304" pitchFamily="18" charset="0"/>
              </a:rPr>
              <a:t>المظهر الخارجي: </a:t>
            </a:r>
            <a:r>
              <a:rPr lang="ar-SA" sz="2400" dirty="0">
                <a:solidFill>
                  <a:srgbClr val="2D3956"/>
                </a:solidFill>
                <a:latin typeface="Times New Roman" panose="02020603050405020304" pitchFamily="18" charset="0"/>
                <a:cs typeface="Times New Roman" panose="02020603050405020304" pitchFamily="18" charset="0"/>
              </a:rPr>
              <a:t>يشمل المظهر الشخصي والحرفية ونظافة وضرورة العناية بالعناصر الصغيرة مثل الشعر وأظافر اليدين والقدمين للحفاظ على مظهر لائق.</a:t>
            </a:r>
          </a:p>
          <a:p>
            <a:pPr marL="342900" indent="-342900" algn="just" rtl="1">
              <a:buFont typeface="Arial" panose="020B0604020202020204" pitchFamily="34" charset="0"/>
              <a:buChar char="•"/>
            </a:pPr>
            <a:r>
              <a:rPr lang="ar-SA" sz="2400" b="1" dirty="0">
                <a:solidFill>
                  <a:srgbClr val="FF0000"/>
                </a:solidFill>
                <a:latin typeface="Times New Roman" panose="02020603050405020304" pitchFamily="18" charset="0"/>
                <a:cs typeface="Times New Roman" panose="02020603050405020304" pitchFamily="18" charset="0"/>
              </a:rPr>
              <a:t>الألوان والرموز: </a:t>
            </a:r>
            <a:r>
              <a:rPr lang="ar-SA" sz="2400" dirty="0">
                <a:solidFill>
                  <a:srgbClr val="2D3956"/>
                </a:solidFill>
                <a:latin typeface="Times New Roman" panose="02020603050405020304" pitchFamily="18" charset="0"/>
                <a:cs typeface="Times New Roman" panose="02020603050405020304" pitchFamily="18" charset="0"/>
              </a:rPr>
              <a:t>يمكن استخدام الألوان والرموز في تصميم اللوحات الإعلانية والمواد التسويقية لتوصيل المعلومات أو الرسائل المعينة.</a:t>
            </a:r>
            <a:endParaRPr lang="ar-EG" sz="24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r>
              <a:rPr lang="ar-SA" sz="2400" b="1" dirty="0">
                <a:solidFill>
                  <a:srgbClr val="FF0000"/>
                </a:solidFill>
                <a:latin typeface="Times New Roman" panose="02020603050405020304" pitchFamily="18" charset="0"/>
                <a:cs typeface="Times New Roman" panose="02020603050405020304" pitchFamily="18" charset="0"/>
              </a:rPr>
              <a:t>البيئة: </a:t>
            </a:r>
            <a:r>
              <a:rPr lang="ar-SA" sz="2400" dirty="0">
                <a:solidFill>
                  <a:srgbClr val="2D3956"/>
                </a:solidFill>
                <a:latin typeface="Times New Roman" panose="02020603050405020304" pitchFamily="18" charset="0"/>
                <a:cs typeface="Times New Roman" panose="02020603050405020304" pitchFamily="18" charset="0"/>
              </a:rPr>
              <a:t>يمكن استخدام البيئة المحيطة للتواصل غير اللفظي من خلال تصميم المكاتب والأماكن التي يتواجد بها الأفراد لإيجاد أجواء إيجابية وملائمة للقيام بالتفاعلات والمناقشات.</a:t>
            </a:r>
          </a:p>
          <a:p>
            <a:pPr marL="342900" indent="-342900" algn="just" rtl="1">
              <a:buFont typeface="Arial" panose="020B0604020202020204" pitchFamily="34" charset="0"/>
              <a:buChar char="•"/>
            </a:pPr>
            <a:r>
              <a:rPr lang="ar-SA" sz="2400" b="1" dirty="0">
                <a:solidFill>
                  <a:srgbClr val="FF0000"/>
                </a:solidFill>
                <a:latin typeface="Times New Roman" panose="02020603050405020304" pitchFamily="18" charset="0"/>
                <a:cs typeface="Times New Roman" panose="02020603050405020304" pitchFamily="18" charset="0"/>
              </a:rPr>
              <a:t>الرسوم والصور: </a:t>
            </a:r>
            <a:r>
              <a:rPr lang="ar-SA" sz="2400" dirty="0">
                <a:solidFill>
                  <a:srgbClr val="2D3956"/>
                </a:solidFill>
                <a:latin typeface="Times New Roman" panose="02020603050405020304" pitchFamily="18" charset="0"/>
                <a:cs typeface="Times New Roman" panose="02020603050405020304" pitchFamily="18" charset="0"/>
              </a:rPr>
              <a:t>يمكن استخدام الرسوم والصور في الإعلانات وتصميم الصفحات الإعلامية لتوصيل رسائل محددة أو المساعدة في توصيل الفكرة.</a:t>
            </a:r>
          </a:p>
          <a:p>
            <a:pPr marL="342900" indent="-342900" algn="just" rtl="1">
              <a:buFont typeface="Arial" panose="020B0604020202020204" pitchFamily="34" charset="0"/>
              <a:buChar char="•"/>
            </a:pP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05824959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671793" y="975974"/>
            <a:ext cx="5668165"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أكثر أنماط الاتصال غير اللفظي أهمية</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830997"/>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b="1" dirty="0">
                <a:solidFill>
                  <a:srgbClr val="FF0000"/>
                </a:solidFill>
                <a:latin typeface="Times New Roman" panose="02020603050405020304" pitchFamily="18" charset="0"/>
                <a:cs typeface="Times New Roman" panose="02020603050405020304" pitchFamily="18" charset="0"/>
              </a:rPr>
              <a:t>لغة الجسد: </a:t>
            </a:r>
            <a:r>
              <a:rPr lang="ar-SA" sz="2400" dirty="0">
                <a:solidFill>
                  <a:srgbClr val="2D3956"/>
                </a:solidFill>
                <a:latin typeface="Times New Roman" panose="02020603050405020304" pitchFamily="18" charset="0"/>
                <a:cs typeface="Times New Roman" panose="02020603050405020304" pitchFamily="18" charset="0"/>
              </a:rPr>
              <a:t>وتشمل تعابير الوجه، والحركات، وموقف الجسم والإيماءات التي تعبر عن الشعور والمشاعر والمواقف الإيجابية أو السلبية.</a:t>
            </a: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E0C9BE7C-12A4-7F42-5F07-9764D92BBBC0}"/>
              </a:ext>
            </a:extLst>
          </p:cNvPr>
          <p:cNvPicPr>
            <a:picLocks noChangeAspect="1"/>
          </p:cNvPicPr>
          <p:nvPr/>
        </p:nvPicPr>
        <p:blipFill>
          <a:blip r:embed="rId3"/>
          <a:stretch>
            <a:fillRect/>
          </a:stretch>
        </p:blipFill>
        <p:spPr>
          <a:xfrm>
            <a:off x="4644958" y="3118476"/>
            <a:ext cx="2757364" cy="2928363"/>
          </a:xfrm>
          <a:prstGeom prst="rect">
            <a:avLst/>
          </a:prstGeom>
        </p:spPr>
      </p:pic>
    </p:spTree>
    <p:extLst>
      <p:ext uri="{BB962C8B-B14F-4D97-AF65-F5344CB8AC3E}">
        <p14:creationId xmlns:p14="http://schemas.microsoft.com/office/powerpoint/2010/main" val="286945975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4" y="975974"/>
            <a:ext cx="3902032"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قراءة لغة العيون</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3B419A5D-AFC5-9C91-868D-941DA5E18A22}"/>
              </a:ext>
            </a:extLst>
          </p:cNvPr>
          <p:cNvPicPr>
            <a:picLocks noChangeAspect="1"/>
          </p:cNvPicPr>
          <p:nvPr/>
        </p:nvPicPr>
        <p:blipFill>
          <a:blip r:embed="rId3"/>
          <a:stretch>
            <a:fillRect/>
          </a:stretch>
        </p:blipFill>
        <p:spPr>
          <a:xfrm>
            <a:off x="4005422" y="1809267"/>
            <a:ext cx="4130795" cy="4298141"/>
          </a:xfrm>
          <a:prstGeom prst="rect">
            <a:avLst/>
          </a:prstGeom>
        </p:spPr>
      </p:pic>
    </p:spTree>
    <p:extLst>
      <p:ext uri="{BB962C8B-B14F-4D97-AF65-F5344CB8AC3E}">
        <p14:creationId xmlns:p14="http://schemas.microsoft.com/office/powerpoint/2010/main" val="117314985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481826" y="912177"/>
            <a:ext cx="4880200"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وضعية الوقوف وحركة اليد</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0B144A36-332E-FD10-1EF5-AE55BDA71897}"/>
              </a:ext>
            </a:extLst>
          </p:cNvPr>
          <p:cNvPicPr>
            <a:picLocks noChangeAspect="1"/>
          </p:cNvPicPr>
          <p:nvPr/>
        </p:nvPicPr>
        <p:blipFill>
          <a:blip r:embed="rId3"/>
          <a:stretch>
            <a:fillRect/>
          </a:stretch>
        </p:blipFill>
        <p:spPr>
          <a:xfrm>
            <a:off x="2754581" y="1908048"/>
            <a:ext cx="6584914" cy="3089217"/>
          </a:xfrm>
          <a:prstGeom prst="rect">
            <a:avLst/>
          </a:prstGeom>
        </p:spPr>
      </p:pic>
    </p:spTree>
    <p:extLst>
      <p:ext uri="{BB962C8B-B14F-4D97-AF65-F5344CB8AC3E}">
        <p14:creationId xmlns:p14="http://schemas.microsoft.com/office/powerpoint/2010/main" val="199247231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4" y="975974"/>
            <a:ext cx="3902032"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B217D9E9-96D0-40D3-B412-8C1FE9981264}"/>
              </a:ext>
            </a:extLst>
          </p:cNvPr>
          <p:cNvPicPr>
            <a:picLocks noChangeAspect="1"/>
          </p:cNvPicPr>
          <p:nvPr/>
        </p:nvPicPr>
        <p:blipFill>
          <a:blip r:embed="rId3"/>
          <a:stretch>
            <a:fillRect/>
          </a:stretch>
        </p:blipFill>
        <p:spPr>
          <a:xfrm>
            <a:off x="3426183" y="378372"/>
            <a:ext cx="5063199" cy="5933941"/>
          </a:xfrm>
          <a:prstGeom prst="rect">
            <a:avLst/>
          </a:prstGeom>
        </p:spPr>
      </p:pic>
    </p:spTree>
    <p:extLst>
      <p:ext uri="{BB962C8B-B14F-4D97-AF65-F5344CB8AC3E}">
        <p14:creationId xmlns:p14="http://schemas.microsoft.com/office/powerpoint/2010/main" val="365694992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4" y="975974"/>
            <a:ext cx="3902032"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674EC08B-137C-8B3D-4BBB-B1A428118D46}"/>
              </a:ext>
            </a:extLst>
          </p:cNvPr>
          <p:cNvPicPr>
            <a:picLocks noChangeAspect="1"/>
          </p:cNvPicPr>
          <p:nvPr/>
        </p:nvPicPr>
        <p:blipFill rotWithShape="1">
          <a:blip r:embed="rId3"/>
          <a:srcRect b="14257"/>
          <a:stretch/>
        </p:blipFill>
        <p:spPr>
          <a:xfrm>
            <a:off x="2813055" y="508646"/>
            <a:ext cx="6469673" cy="5547261"/>
          </a:xfrm>
          <a:prstGeom prst="rect">
            <a:avLst/>
          </a:prstGeom>
        </p:spPr>
      </p:pic>
    </p:spTree>
    <p:extLst>
      <p:ext uri="{BB962C8B-B14F-4D97-AF65-F5344CB8AC3E}">
        <p14:creationId xmlns:p14="http://schemas.microsoft.com/office/powerpoint/2010/main" val="69194531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4" y="975974"/>
            <a:ext cx="3902032"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81647" y="21909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96768" y="3561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65362" y="50846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9DA5B080-519C-BA33-55F0-FED405F164A1}"/>
              </a:ext>
            </a:extLst>
          </p:cNvPr>
          <p:cNvPicPr>
            <a:picLocks noChangeAspect="1"/>
          </p:cNvPicPr>
          <p:nvPr/>
        </p:nvPicPr>
        <p:blipFill>
          <a:blip r:embed="rId3"/>
          <a:stretch>
            <a:fillRect/>
          </a:stretch>
        </p:blipFill>
        <p:spPr>
          <a:xfrm>
            <a:off x="7896477" y="1561870"/>
            <a:ext cx="3382836" cy="4537511"/>
          </a:xfrm>
          <a:prstGeom prst="rect">
            <a:avLst/>
          </a:prstGeom>
        </p:spPr>
      </p:pic>
      <p:pic>
        <p:nvPicPr>
          <p:cNvPr id="7" name="Picture 6">
            <a:extLst>
              <a:ext uri="{FF2B5EF4-FFF2-40B4-BE49-F238E27FC236}">
                <a16:creationId xmlns:a16="http://schemas.microsoft.com/office/drawing/2014/main" id="{7355DAED-AB1A-81FA-A80C-19740789DAB2}"/>
              </a:ext>
            </a:extLst>
          </p:cNvPr>
          <p:cNvPicPr>
            <a:picLocks noChangeAspect="1"/>
          </p:cNvPicPr>
          <p:nvPr/>
        </p:nvPicPr>
        <p:blipFill>
          <a:blip r:embed="rId4"/>
          <a:stretch>
            <a:fillRect/>
          </a:stretch>
        </p:blipFill>
        <p:spPr>
          <a:xfrm>
            <a:off x="950153" y="1752899"/>
            <a:ext cx="2919191" cy="4458400"/>
          </a:xfrm>
          <a:prstGeom prst="rect">
            <a:avLst/>
          </a:prstGeom>
        </p:spPr>
      </p:pic>
      <p:pic>
        <p:nvPicPr>
          <p:cNvPr id="9" name="Picture 8">
            <a:extLst>
              <a:ext uri="{FF2B5EF4-FFF2-40B4-BE49-F238E27FC236}">
                <a16:creationId xmlns:a16="http://schemas.microsoft.com/office/drawing/2014/main" id="{120C29B8-1679-5CF6-F229-65DA36612D4F}"/>
              </a:ext>
            </a:extLst>
          </p:cNvPr>
          <p:cNvPicPr>
            <a:picLocks noChangeAspect="1"/>
          </p:cNvPicPr>
          <p:nvPr/>
        </p:nvPicPr>
        <p:blipFill rotWithShape="1">
          <a:blip r:embed="rId5"/>
          <a:srcRect l="14578" t="13880" r="18247" b="11319"/>
          <a:stretch/>
        </p:blipFill>
        <p:spPr>
          <a:xfrm>
            <a:off x="4331429" y="975974"/>
            <a:ext cx="3346388" cy="5079933"/>
          </a:xfrm>
          <a:prstGeom prst="rect">
            <a:avLst/>
          </a:prstGeom>
        </p:spPr>
      </p:pic>
    </p:spTree>
    <p:extLst>
      <p:ext uri="{BB962C8B-B14F-4D97-AF65-F5344CB8AC3E}">
        <p14:creationId xmlns:p14="http://schemas.microsoft.com/office/powerpoint/2010/main" val="83530311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4" y="975974"/>
            <a:ext cx="4880200"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أهمية الاتصالات غير اللفظية</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81647" y="21909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96768" y="3561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65362" y="50846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7DDE4E38-F90D-AB3F-DF69-CF1F3711F891}"/>
              </a:ext>
            </a:extLst>
          </p:cNvPr>
          <p:cNvPicPr>
            <a:picLocks noChangeAspect="1"/>
          </p:cNvPicPr>
          <p:nvPr/>
        </p:nvPicPr>
        <p:blipFill>
          <a:blip r:embed="rId3"/>
          <a:stretch>
            <a:fillRect/>
          </a:stretch>
        </p:blipFill>
        <p:spPr>
          <a:xfrm>
            <a:off x="3617414" y="1902072"/>
            <a:ext cx="5151195" cy="3910181"/>
          </a:xfrm>
          <a:prstGeom prst="rect">
            <a:avLst/>
          </a:prstGeom>
        </p:spPr>
      </p:pic>
    </p:spTree>
    <p:extLst>
      <p:ext uri="{BB962C8B-B14F-4D97-AF65-F5344CB8AC3E}">
        <p14:creationId xmlns:p14="http://schemas.microsoft.com/office/powerpoint/2010/main" val="377215304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333297" y="724340"/>
            <a:ext cx="6482575"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أهم الفروق بين الاتصال اللفظي وغير اللفظي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81647" y="21909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96768" y="3561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65362" y="50846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graphicFrame>
        <p:nvGraphicFramePr>
          <p:cNvPr id="11" name="Table 10">
            <a:extLst>
              <a:ext uri="{FF2B5EF4-FFF2-40B4-BE49-F238E27FC236}">
                <a16:creationId xmlns:a16="http://schemas.microsoft.com/office/drawing/2014/main" id="{28E772F6-4334-644C-59E4-6B5F25DE2967}"/>
              </a:ext>
            </a:extLst>
          </p:cNvPr>
          <p:cNvGraphicFramePr>
            <a:graphicFrameLocks noGrp="1"/>
          </p:cNvGraphicFramePr>
          <p:nvPr>
            <p:extLst>
              <p:ext uri="{D42A27DB-BD31-4B8C-83A1-F6EECF244321}">
                <p14:modId xmlns:p14="http://schemas.microsoft.com/office/powerpoint/2010/main" val="4101879603"/>
              </p:ext>
            </p:extLst>
          </p:nvPr>
        </p:nvGraphicFramePr>
        <p:xfrm>
          <a:off x="1214179" y="1948643"/>
          <a:ext cx="9916510" cy="3974544"/>
        </p:xfrm>
        <a:graphic>
          <a:graphicData uri="http://schemas.openxmlformats.org/drawingml/2006/table">
            <a:tbl>
              <a:tblPr rtl="1" firstRow="1" firstCol="1" bandRow="1"/>
              <a:tblGrid>
                <a:gridCol w="4958255">
                  <a:extLst>
                    <a:ext uri="{9D8B030D-6E8A-4147-A177-3AD203B41FA5}">
                      <a16:colId xmlns:a16="http://schemas.microsoft.com/office/drawing/2014/main" val="1246146764"/>
                    </a:ext>
                  </a:extLst>
                </a:gridCol>
                <a:gridCol w="4958255">
                  <a:extLst>
                    <a:ext uri="{9D8B030D-6E8A-4147-A177-3AD203B41FA5}">
                      <a16:colId xmlns:a16="http://schemas.microsoft.com/office/drawing/2014/main" val="1881384888"/>
                    </a:ext>
                  </a:extLst>
                </a:gridCol>
              </a:tblGrid>
              <a:tr h="285200">
                <a:tc>
                  <a:txBody>
                    <a:bodyPr/>
                    <a:lstStyle/>
                    <a:p>
                      <a:pPr algn="ctr" rtl="1">
                        <a:lnSpc>
                          <a:spcPct val="107000"/>
                        </a:lnSpc>
                        <a:spcAft>
                          <a:spcPts val="800"/>
                        </a:spcAft>
                      </a:pPr>
                      <a:r>
                        <a:rPr lang="ar-EG" sz="2800" b="1" kern="0" dirty="0">
                          <a:solidFill>
                            <a:srgbClr val="FFFFFF"/>
                          </a:solidFill>
                          <a:effectLst/>
                          <a:latin typeface="Calibri" panose="020F0502020204030204" pitchFamily="34" charset="0"/>
                          <a:ea typeface="Times New Roman" panose="02020603050405020304" pitchFamily="18" charset="0"/>
                          <a:cs typeface="Simplified Arabic" panose="02020603050405020304" pitchFamily="18" charset="-78"/>
                        </a:rPr>
                        <a:t>الاتصال اللفظي</a:t>
                      </a:r>
                      <a:endParaRPr lang="en-US" sz="2000" b="1"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5B9BD5"/>
                      </a:solidFill>
                      <a:prstDash val="solid"/>
                      <a:round/>
                      <a:headEnd type="none" w="med" len="med"/>
                      <a:tailEnd type="none" w="med" len="med"/>
                    </a:lnL>
                    <a:lnR>
                      <a:noFill/>
                    </a:lnR>
                    <a:lnT w="12700" cap="flat" cmpd="sng" algn="ctr">
                      <a:solidFill>
                        <a:srgbClr val="5B9BD5"/>
                      </a:solidFill>
                      <a:prstDash val="solid"/>
                      <a:round/>
                      <a:headEnd type="none" w="med" len="med"/>
                      <a:tailEnd type="none" w="med" len="med"/>
                    </a:lnT>
                    <a:lnB w="12700" cap="flat" cmpd="sng" algn="ctr">
                      <a:solidFill>
                        <a:srgbClr val="5B9BD5"/>
                      </a:solidFill>
                      <a:prstDash val="solid"/>
                      <a:round/>
                      <a:headEnd type="none" w="med" len="med"/>
                      <a:tailEnd type="none" w="med" len="med"/>
                    </a:lnB>
                    <a:solidFill>
                      <a:srgbClr val="5B9BD5"/>
                    </a:solidFill>
                  </a:tcPr>
                </a:tc>
                <a:tc>
                  <a:txBody>
                    <a:bodyPr/>
                    <a:lstStyle/>
                    <a:p>
                      <a:pPr algn="ctr" rtl="1">
                        <a:lnSpc>
                          <a:spcPct val="107000"/>
                        </a:lnSpc>
                        <a:spcAft>
                          <a:spcPts val="800"/>
                        </a:spcAft>
                      </a:pPr>
                      <a:r>
                        <a:rPr lang="ar-EG" sz="2800" b="1" kern="0" dirty="0">
                          <a:solidFill>
                            <a:srgbClr val="FFFFFF"/>
                          </a:solidFill>
                          <a:effectLst/>
                          <a:latin typeface="Calibri" panose="020F0502020204030204" pitchFamily="34" charset="0"/>
                          <a:ea typeface="Times New Roman" panose="02020603050405020304" pitchFamily="18" charset="0"/>
                          <a:cs typeface="Simplified Arabic" panose="02020603050405020304" pitchFamily="18" charset="-78"/>
                        </a:rPr>
                        <a:t>الاتصال غير اللفظي</a:t>
                      </a:r>
                      <a:endParaRPr lang="en-US" sz="2000" b="1"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a:noFill/>
                    </a:lnL>
                    <a:lnR w="12700" cap="flat" cmpd="sng" algn="ctr">
                      <a:solidFill>
                        <a:srgbClr val="5B9BD5"/>
                      </a:solidFill>
                      <a:prstDash val="solid"/>
                      <a:round/>
                      <a:headEnd type="none" w="med" len="med"/>
                      <a:tailEnd type="none" w="med" len="med"/>
                    </a:lnR>
                    <a:lnT w="12700" cap="flat" cmpd="sng" algn="ctr">
                      <a:solidFill>
                        <a:srgbClr val="5B9BD5"/>
                      </a:solidFill>
                      <a:prstDash val="solid"/>
                      <a:round/>
                      <a:headEnd type="none" w="med" len="med"/>
                      <a:tailEnd type="none" w="med" len="med"/>
                    </a:lnT>
                    <a:lnB w="12700" cap="flat" cmpd="sng" algn="ctr">
                      <a:solidFill>
                        <a:srgbClr val="5B9BD5"/>
                      </a:solidFill>
                      <a:prstDash val="solid"/>
                      <a:round/>
                      <a:headEnd type="none" w="med" len="med"/>
                      <a:tailEnd type="none" w="med" len="med"/>
                    </a:lnB>
                    <a:solidFill>
                      <a:srgbClr val="5B9BD5"/>
                    </a:solidFill>
                  </a:tcPr>
                </a:tc>
                <a:extLst>
                  <a:ext uri="{0D108BD9-81ED-4DB2-BD59-A6C34878D82A}">
                    <a16:rowId xmlns:a16="http://schemas.microsoft.com/office/drawing/2014/main" val="2958998410"/>
                  </a:ext>
                </a:extLst>
              </a:tr>
              <a:tr h="3517979">
                <a:tc>
                  <a:txBody>
                    <a:bodyPr/>
                    <a:lstStyle/>
                    <a:p>
                      <a:pPr marL="342900" lvl="0" indent="-342900" algn="just" rtl="1">
                        <a:lnSpc>
                          <a:spcPct val="107000"/>
                        </a:lnSpc>
                        <a:spcAft>
                          <a:spcPts val="800"/>
                        </a:spcAft>
                        <a:buFont typeface="Wingdings" panose="05000000000000000000" pitchFamily="2" charset="2"/>
                        <a:buChar char=""/>
                      </a:pPr>
                      <a:r>
                        <a:rPr lang="ar-EG" sz="2000" b="0"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هو ما تتحكم فيه قواعد اللغة.</a:t>
                      </a:r>
                      <a:endParaRPr lang="en-US" sz="1600" b="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07000"/>
                        </a:lnSpc>
                        <a:spcAft>
                          <a:spcPts val="800"/>
                        </a:spcAft>
                        <a:buFont typeface="Wingdings" panose="05000000000000000000" pitchFamily="2" charset="2"/>
                        <a:buChar char=""/>
                      </a:pPr>
                      <a:r>
                        <a:rPr lang="ar-EG" sz="2000" b="0"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مقصور على ثقافة واحدة ويحمل معان محددة للجماعة الداخلية.</a:t>
                      </a:r>
                      <a:endParaRPr lang="en-US" sz="1600" b="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07000"/>
                        </a:lnSpc>
                        <a:spcAft>
                          <a:spcPts val="800"/>
                        </a:spcAft>
                        <a:buFont typeface="Wingdings" panose="05000000000000000000" pitchFamily="2" charset="2"/>
                        <a:buChar char=""/>
                      </a:pPr>
                      <a:r>
                        <a:rPr lang="ar-EG" sz="2000" b="0"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نتعلمه في مرحلة متأخرة من الحياة عن طريق التنشئة الاجتماعية أي أنه يأتي بعد الاتصال اللفظي.</a:t>
                      </a:r>
                      <a:endParaRPr lang="en-US" sz="1600" b="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07000"/>
                        </a:lnSpc>
                        <a:spcAft>
                          <a:spcPts val="800"/>
                        </a:spcAft>
                        <a:buFont typeface="Wingdings" panose="05000000000000000000" pitchFamily="2" charset="2"/>
                        <a:buChar char=""/>
                      </a:pPr>
                      <a:r>
                        <a:rPr lang="ar-EG" sz="2000" b="0"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يمكن أن يخاطب العواطف.</a:t>
                      </a:r>
                      <a:endParaRPr lang="en-US" sz="1600" b="0"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9CC2E5"/>
                      </a:solidFill>
                      <a:prstDash val="solid"/>
                      <a:round/>
                      <a:headEnd type="none" w="med" len="med"/>
                      <a:tailEnd type="none" w="med" len="med"/>
                    </a:lnL>
                    <a:lnR w="12700" cap="flat" cmpd="sng" algn="ctr">
                      <a:solidFill>
                        <a:srgbClr val="9CC2E5"/>
                      </a:solidFill>
                      <a:prstDash val="solid"/>
                      <a:round/>
                      <a:headEnd type="none" w="med" len="med"/>
                      <a:tailEnd type="none" w="med" len="med"/>
                    </a:lnR>
                    <a:lnT w="12700" cap="flat" cmpd="sng" algn="ctr">
                      <a:solidFill>
                        <a:srgbClr val="5B9BD5"/>
                      </a:solidFill>
                      <a:prstDash val="solid"/>
                      <a:round/>
                      <a:headEnd type="none" w="med" len="med"/>
                      <a:tailEnd type="none" w="med" len="med"/>
                    </a:lnT>
                    <a:lnB w="12700" cap="flat" cmpd="sng" algn="ctr">
                      <a:solidFill>
                        <a:srgbClr val="9CC2E5"/>
                      </a:solidFill>
                      <a:prstDash val="solid"/>
                      <a:round/>
                      <a:headEnd type="none" w="med" len="med"/>
                      <a:tailEnd type="none" w="med" len="med"/>
                    </a:lnB>
                    <a:solidFill>
                      <a:srgbClr val="DEEAF6"/>
                    </a:solidFill>
                  </a:tcPr>
                </a:tc>
                <a:tc>
                  <a:txBody>
                    <a:bodyPr/>
                    <a:lstStyle/>
                    <a:p>
                      <a:pPr marL="342900" lvl="0" indent="-342900" algn="just" rtl="1">
                        <a:lnSpc>
                          <a:spcPct val="107000"/>
                        </a:lnSpc>
                        <a:spcAft>
                          <a:spcPts val="800"/>
                        </a:spcAft>
                        <a:buFont typeface="Wingdings" panose="05000000000000000000" pitchFamily="2" charset="2"/>
                        <a:buChar char=""/>
                      </a:pPr>
                      <a:r>
                        <a:rPr lang="ar-EG" sz="2000" b="0"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تتحكم فيه عوامل بيولوجية (أحاسيس، مشاعر، </a:t>
                      </a:r>
                      <a:r>
                        <a:rPr lang="ar-EG" sz="2000" b="0" kern="0" dirty="0" err="1">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عواطف..الخ</a:t>
                      </a:r>
                      <a:r>
                        <a:rPr lang="ar-EG" sz="2000" b="0"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a:t>
                      </a:r>
                      <a:endParaRPr lang="en-US" sz="1600" b="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07000"/>
                        </a:lnSpc>
                        <a:spcAft>
                          <a:spcPts val="800"/>
                        </a:spcAft>
                        <a:buFont typeface="Wingdings" panose="05000000000000000000" pitchFamily="2" charset="2"/>
                        <a:buChar char=""/>
                      </a:pPr>
                      <a:r>
                        <a:rPr lang="ar-EG" sz="2000" b="0"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لغته عالمية (الابتسامة)، ولكن هذا لا يعني أن بعض الرموز تحمل معاني مختلفة في ثقافات أخرى.</a:t>
                      </a:r>
                      <a:endParaRPr lang="en-US" sz="1600" b="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07000"/>
                        </a:lnSpc>
                        <a:spcAft>
                          <a:spcPts val="800"/>
                        </a:spcAft>
                        <a:buFont typeface="Wingdings" panose="05000000000000000000" pitchFamily="2" charset="2"/>
                        <a:buChar char=""/>
                      </a:pPr>
                      <a:r>
                        <a:rPr lang="ar-EG" sz="2000" b="0"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نتعلمه في مرحلة مبكرة بعد الولادة بحسب التنشئة الاجتماعية فالطفل يبتسم قبل أن يكتب.</a:t>
                      </a:r>
                      <a:endParaRPr lang="en-US" sz="1600" b="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07000"/>
                        </a:lnSpc>
                        <a:spcAft>
                          <a:spcPts val="800"/>
                        </a:spcAft>
                        <a:buFont typeface="Wingdings" panose="05000000000000000000" pitchFamily="2" charset="2"/>
                        <a:buChar char=""/>
                      </a:pPr>
                      <a:r>
                        <a:rPr lang="ar-EG" sz="2000" b="0"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مفعم بالعواطف ويخاطبها بقوة وهو أصدق تعبيرا عن المشاعر والأفكار من الاتصال اللفظي.</a:t>
                      </a:r>
                      <a:endParaRPr lang="en-US" sz="1600" b="0"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9CC2E5"/>
                      </a:solidFill>
                      <a:prstDash val="solid"/>
                      <a:round/>
                      <a:headEnd type="none" w="med" len="med"/>
                      <a:tailEnd type="none" w="med" len="med"/>
                    </a:lnL>
                    <a:lnR w="12700" cap="flat" cmpd="sng" algn="ctr">
                      <a:solidFill>
                        <a:srgbClr val="9CC2E5"/>
                      </a:solidFill>
                      <a:prstDash val="solid"/>
                      <a:round/>
                      <a:headEnd type="none" w="med" len="med"/>
                      <a:tailEnd type="none" w="med" len="med"/>
                    </a:lnR>
                    <a:lnT w="12700" cap="flat" cmpd="sng" algn="ctr">
                      <a:solidFill>
                        <a:srgbClr val="5B9BD5"/>
                      </a:solidFill>
                      <a:prstDash val="solid"/>
                      <a:round/>
                      <a:headEnd type="none" w="med" len="med"/>
                      <a:tailEnd type="none" w="med" len="med"/>
                    </a:lnT>
                    <a:lnB w="12700" cap="flat" cmpd="sng" algn="ctr">
                      <a:solidFill>
                        <a:srgbClr val="9CC2E5"/>
                      </a:solidFill>
                      <a:prstDash val="solid"/>
                      <a:round/>
                      <a:headEnd type="none" w="med" len="med"/>
                      <a:tailEnd type="none" w="med" len="med"/>
                    </a:lnB>
                    <a:solidFill>
                      <a:srgbClr val="DEEAF6"/>
                    </a:solidFill>
                  </a:tcPr>
                </a:tc>
                <a:extLst>
                  <a:ext uri="{0D108BD9-81ED-4DB2-BD59-A6C34878D82A}">
                    <a16:rowId xmlns:a16="http://schemas.microsoft.com/office/drawing/2014/main" val="2560928166"/>
                  </a:ext>
                </a:extLst>
              </a:tr>
            </a:tbl>
          </a:graphicData>
        </a:graphic>
      </p:graphicFrame>
    </p:spTree>
    <p:extLst>
      <p:ext uri="{BB962C8B-B14F-4D97-AF65-F5344CB8AC3E}">
        <p14:creationId xmlns:p14="http://schemas.microsoft.com/office/powerpoint/2010/main" val="417013632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r" rtl="1">
              <a:lnSpc>
                <a:spcPct val="107000"/>
              </a:lnSpc>
              <a:spcBef>
                <a:spcPts val="200"/>
              </a:spcBef>
              <a:spcAft>
                <a:spcPts val="800"/>
              </a:spcAft>
              <a:buFont typeface="+mj-cs"/>
              <a:buAutoNum type="arabic2Minus"/>
            </a:pPr>
            <a:r>
              <a:rPr lang="ar-JO" sz="2800" b="1" u="sng" kern="0" dirty="0">
                <a:solidFill>
                  <a:srgbClr val="FF0000"/>
                </a:solidFill>
                <a:effectLst/>
                <a:latin typeface="Calibri Light" panose="020F0302020204030204" pitchFamily="34" charset="0"/>
                <a:ea typeface="Times New Roman" panose="02020603050405020304" pitchFamily="18" charset="0"/>
                <a:cs typeface="Times New Roman" panose="02020603050405020304" pitchFamily="18" charset="0"/>
              </a:rPr>
              <a:t>الاتصال في اتجاه واحد:</a:t>
            </a:r>
            <a:endParaRPr lang="ar-EG" sz="2800" b="1" u="sng" kern="0" dirty="0">
              <a:solidFill>
                <a:srgbClr val="FF0000"/>
              </a:solidFill>
              <a:effectLst/>
              <a:latin typeface="Calibri Light" panose="020F0302020204030204" pitchFamily="34" charset="0"/>
              <a:ea typeface="Times New Roman" panose="02020603050405020304" pitchFamily="18" charset="0"/>
              <a:cs typeface="Times New Roman" panose="02020603050405020304" pitchFamily="18" charset="0"/>
            </a:endParaRPr>
          </a:p>
          <a:p>
            <a:pPr lvl="0" algn="r" rtl="1">
              <a:lnSpc>
                <a:spcPct val="107000"/>
              </a:lnSpc>
              <a:spcBef>
                <a:spcPts val="200"/>
              </a:spcBef>
              <a:spcAft>
                <a:spcPts val="800"/>
              </a:spcAft>
            </a:pPr>
            <a:r>
              <a:rPr lang="ar-JO" sz="2400" kern="0" dirty="0">
                <a:solidFill>
                  <a:srgbClr val="2F5496"/>
                </a:solidFill>
                <a:effectLst/>
                <a:latin typeface="Calibri Light" panose="020F0302020204030204" pitchFamily="34" charset="0"/>
                <a:ea typeface="Times New Roman" panose="02020603050405020304" pitchFamily="18" charset="0"/>
                <a:cs typeface="Times New Roman" panose="02020603050405020304" pitchFamily="18" charset="0"/>
              </a:rPr>
              <a:t> هو النوع الأول من الاتصال الذي يكون تأثيره في اتجاه واحد فقط، حيث يكون المرسل هو الشخص الذي يحدد الرسالة ويقوم بإيصالها إلى المتلقي، ولا يوجد تفاعل حقيقي من المتلقي. ويتم الاعتماد على هذا النمط من أنماط الاتصال عندما تكون السرعة أو النظام مطلوبين أو خوف المرسل ألا تكتشف أخطاؤه أو لا يستمع لنقد الآخرين أو يرغب في حماية قوته وهيبته.</a:t>
            </a:r>
          </a:p>
          <a:p>
            <a:pPr lvl="0" algn="r" rtl="1">
              <a:lnSpc>
                <a:spcPct val="107000"/>
              </a:lnSpc>
              <a:spcBef>
                <a:spcPts val="200"/>
              </a:spcBef>
              <a:spcAft>
                <a:spcPts val="800"/>
              </a:spcAft>
            </a:pPr>
            <a:r>
              <a:rPr lang="ar-JO" sz="2400" kern="0" dirty="0">
                <a:solidFill>
                  <a:srgbClr val="2F5496"/>
                </a:solidFill>
                <a:effectLst/>
                <a:latin typeface="Calibri Light" panose="020F0302020204030204" pitchFamily="34" charset="0"/>
                <a:ea typeface="Times New Roman" panose="02020603050405020304" pitchFamily="18" charset="0"/>
                <a:cs typeface="Times New Roman" panose="02020603050405020304" pitchFamily="18" charset="0"/>
              </a:rPr>
              <a:t>من مميزات هذا الاتصال أنه يتيح للمرسل التحكم الكامل في الرسالة وسهولة الإيصال، وقد يكون مناسبًا للعلاقات التجارية والإعلانية. ومن عيوبه عدم وصول الرسالة على نحو فعال أو من الممكن أن يؤدي إلى فشل الاتصال إذا لم يتم فهمها بشكل صحيح من المتلقي.</a:t>
            </a:r>
          </a:p>
        </p:txBody>
      </p:sp>
      <p:sp>
        <p:nvSpPr>
          <p:cNvPr id="3" name="TextBox 2">
            <a:extLst>
              <a:ext uri="{FF2B5EF4-FFF2-40B4-BE49-F238E27FC236}">
                <a16:creationId xmlns:a16="http://schemas.microsoft.com/office/drawing/2014/main" id="{F9A80F9F-74DB-1D57-04E8-E20E92A09B0A}"/>
              </a:ext>
            </a:extLst>
          </p:cNvPr>
          <p:cNvSpPr txBox="1"/>
          <p:nvPr/>
        </p:nvSpPr>
        <p:spPr>
          <a:xfrm>
            <a:off x="3083803" y="862440"/>
            <a:ext cx="5879674"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ثانيًا: أنواع الاتصال وفقًا للاتجاه:</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81647" y="21909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96768" y="3561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65362" y="50846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21999521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r" rtl="1">
              <a:lnSpc>
                <a:spcPct val="107000"/>
              </a:lnSpc>
              <a:spcBef>
                <a:spcPts val="200"/>
              </a:spcBef>
              <a:spcAft>
                <a:spcPts val="800"/>
              </a:spcAft>
              <a:buFont typeface="+mj-cs"/>
              <a:buAutoNum type="arabic2Minus" startAt="2"/>
            </a:pPr>
            <a:r>
              <a:rPr lang="ar-JO" sz="2800" b="1" u="sng" kern="0" dirty="0">
                <a:solidFill>
                  <a:srgbClr val="FF0000"/>
                </a:solidFill>
                <a:effectLst/>
                <a:latin typeface="Calibri Light" panose="020F0302020204030204" pitchFamily="34" charset="0"/>
                <a:ea typeface="Times New Roman" panose="02020603050405020304" pitchFamily="18" charset="0"/>
                <a:cs typeface="Times New Roman" panose="02020603050405020304" pitchFamily="18" charset="0"/>
              </a:rPr>
              <a:t>الاتصال في اتجاهين:</a:t>
            </a:r>
            <a:endParaRPr lang="ar-EG" sz="2800" b="1" u="sng" kern="0" dirty="0">
              <a:solidFill>
                <a:srgbClr val="FF0000"/>
              </a:solidFill>
              <a:effectLst/>
              <a:latin typeface="Calibri Light" panose="020F0302020204030204" pitchFamily="34" charset="0"/>
              <a:ea typeface="Times New Roman" panose="02020603050405020304" pitchFamily="18" charset="0"/>
              <a:cs typeface="Times New Roman" panose="02020603050405020304" pitchFamily="18" charset="0"/>
            </a:endParaRPr>
          </a:p>
          <a:p>
            <a:pPr lvl="0" algn="just" rtl="1">
              <a:lnSpc>
                <a:spcPct val="107000"/>
              </a:lnSpc>
              <a:spcBef>
                <a:spcPts val="200"/>
              </a:spcBef>
              <a:spcAft>
                <a:spcPts val="800"/>
              </a:spcAft>
            </a:pPr>
            <a:r>
              <a:rPr lang="ar-EG" sz="2400" kern="0" dirty="0">
                <a:solidFill>
                  <a:srgbClr val="2F5496"/>
                </a:solidFill>
                <a:effectLst/>
                <a:latin typeface="Calibri Light" panose="020F0302020204030204" pitchFamily="34" charset="0"/>
                <a:ea typeface="Times New Roman" panose="02020603050405020304" pitchFamily="18" charset="0"/>
                <a:cs typeface="Times New Roman" panose="02020603050405020304" pitchFamily="18" charset="0"/>
              </a:rPr>
              <a:t>أن الاتصال في اتجاهين من الأمور التي تسهم زيادة ثقة الأفراد وقدراتهم على فهم الرسالة وأثرها عليهم، وتمكين الجانبين من تعديل الرسالة بطريقة تحقق الأهداف. حيث يتم تبادل الرسائل بين الجانبين. يتعاون كل من المرسل والمتلقي في تحديد الرسالة وفهمها والرد عليها. ويمكن استخدام تقنيات مختلفة مثل المقابلات والندوات والاجتماعات، على سبيل المثال، اجتماعات المجالس التأديبية لاتخاذ قرارات بشأن الغش في الامتحانات وتحديد العقوبات المناسبة للمتهمين.</a:t>
            </a:r>
          </a:p>
          <a:p>
            <a:pPr lvl="0" algn="just" rtl="1">
              <a:lnSpc>
                <a:spcPct val="107000"/>
              </a:lnSpc>
              <a:spcBef>
                <a:spcPts val="200"/>
              </a:spcBef>
              <a:spcAft>
                <a:spcPts val="800"/>
              </a:spcAft>
            </a:pPr>
            <a:r>
              <a:rPr lang="ar-EG" sz="2400" kern="0" dirty="0">
                <a:solidFill>
                  <a:srgbClr val="2F5496"/>
                </a:solidFill>
                <a:effectLst/>
                <a:latin typeface="Calibri Light" panose="020F0302020204030204" pitchFamily="34" charset="0"/>
                <a:ea typeface="Times New Roman" panose="02020603050405020304" pitchFamily="18" charset="0"/>
                <a:cs typeface="Times New Roman" panose="02020603050405020304" pitchFamily="18" charset="0"/>
              </a:rPr>
              <a:t>من مميزات هذا الاتصال هو زيادة الفهم والتفاعل والتواصل وتبادل المعلومات الأكثر دقة وصحة، وقد يكون مناسبًا لإقامة علاقات دائمة وبناء علاقات قوية بين الجانبين. ومن عيوبه التأخير في الوصول إلى الاتفاق وزيادة تعقيد العملية.</a:t>
            </a:r>
          </a:p>
          <a:p>
            <a:pPr marL="342900" lvl="0" indent="-342900" algn="r" rtl="1">
              <a:lnSpc>
                <a:spcPct val="107000"/>
              </a:lnSpc>
              <a:spcBef>
                <a:spcPts val="200"/>
              </a:spcBef>
              <a:spcAft>
                <a:spcPts val="800"/>
              </a:spcAft>
              <a:buFont typeface="+mj-cs"/>
              <a:buAutoNum type="arabic2Minus" startAt="2"/>
            </a:pPr>
            <a:endParaRPr lang="en-US" sz="12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3512595" y="861873"/>
            <a:ext cx="5022089"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تابع أنواع الاتصال وفقا للاتجاه</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81647" y="21909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96768" y="3561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65362" y="50846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92332200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r" rtl="1">
              <a:lnSpc>
                <a:spcPct val="107000"/>
              </a:lnSpc>
              <a:spcBef>
                <a:spcPts val="200"/>
              </a:spcBef>
              <a:spcAft>
                <a:spcPts val="800"/>
              </a:spcAft>
            </a:pPr>
            <a:r>
              <a:rPr lang="ar-EG" sz="2800" b="1" u="sng" kern="0" dirty="0">
                <a:solidFill>
                  <a:srgbClr val="FF0000"/>
                </a:solidFill>
                <a:latin typeface="Calibri Light" panose="020F0302020204030204" pitchFamily="34" charset="0"/>
                <a:ea typeface="Times New Roman" panose="02020603050405020304" pitchFamily="18" charset="0"/>
                <a:cs typeface="Times New Roman" panose="02020603050405020304" pitchFamily="18" charset="0"/>
              </a:rPr>
              <a:t>أ- </a:t>
            </a:r>
            <a:r>
              <a:rPr lang="ar-JO" sz="2800" b="1" u="sng" kern="0" dirty="0">
                <a:solidFill>
                  <a:srgbClr val="FF0000"/>
                </a:solidFill>
                <a:effectLst/>
                <a:latin typeface="Calibri Light" panose="020F0302020204030204" pitchFamily="34" charset="0"/>
                <a:ea typeface="Times New Roman" panose="02020603050405020304" pitchFamily="18" charset="0"/>
                <a:cs typeface="Times New Roman" panose="02020603050405020304" pitchFamily="18" charset="0"/>
              </a:rPr>
              <a:t>الاتصال الشخصي: </a:t>
            </a:r>
            <a:endParaRPr lang="ar-EG" sz="2800" b="1" u="sng" kern="0" dirty="0">
              <a:solidFill>
                <a:srgbClr val="FF0000"/>
              </a:solidFill>
              <a:effectLst/>
              <a:latin typeface="Calibri Light" panose="020F0302020204030204" pitchFamily="34" charset="0"/>
              <a:ea typeface="Times New Roman" panose="02020603050405020304" pitchFamily="18" charset="0"/>
              <a:cs typeface="Times New Roman" panose="02020603050405020304" pitchFamily="18" charset="0"/>
            </a:endParaRPr>
          </a:p>
          <a:p>
            <a:pPr lvl="0" algn="just" rtl="1">
              <a:lnSpc>
                <a:spcPct val="107000"/>
              </a:lnSpc>
              <a:spcBef>
                <a:spcPts val="200"/>
              </a:spcBef>
              <a:spcAft>
                <a:spcPts val="800"/>
              </a:spcAft>
            </a:pPr>
            <a:r>
              <a:rPr lang="ar-SA" sz="2400" kern="100" dirty="0">
                <a:solidFill>
                  <a:schemeClr val="tx2"/>
                </a:solidFill>
                <a:effectLst/>
                <a:latin typeface="Calibri" panose="020F0502020204030204" pitchFamily="34" charset="0"/>
                <a:ea typeface="Calibri" panose="020F0502020204030204" pitchFamily="34" charset="0"/>
                <a:cs typeface="Arial" panose="020B0604020202020204" pitchFamily="34" charset="0"/>
              </a:rPr>
              <a:t>يشير هذا المصطلح إلى عملية تبادل المعلومات والأفكار والاتجاهات بين الأفراد في وجود عامل وجها لوجه وفي اتجاهين دون وسطاء. ويتميز هذا النوع من الاتصال بأن المرسل والمتلقي يكونان على اتصال مباشر وفي مكان محدد، وبالتالي فإنه يساعد على بناء علاقات قوية وزيادة الثقة. وللأمثلة على هذا الاتصال، يمكن ذكر اتصال الطبيب بمرضاه أو العلاقة بين ضابط الشرطة والمواطنين الذين يعتمدون عليهم. فهذه العلاقات البسيطة يمكن رؤيتها بشكل واضح من خلال مدى تقدير المرضى والمواطنين لتعامل الأشخاص المعنيين معهم، بالإضافة إلى تأثير ذلك على ثقتهم وإقبالهم عليهم أو الابتعاد عنهم.</a:t>
            </a:r>
            <a:endParaRPr lang="en-US" sz="2400" kern="100" dirty="0">
              <a:solidFill>
                <a:schemeClr val="tx2"/>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601310" y="861873"/>
            <a:ext cx="6763407" cy="523220"/>
          </a:xfrm>
          <a:prstGeom prst="rect">
            <a:avLst/>
          </a:prstGeom>
          <a:noFill/>
        </p:spPr>
        <p:txBody>
          <a:bodyPr wrap="square" rtlCol="0">
            <a:spAutoFit/>
          </a:bodyPr>
          <a:lstStyle/>
          <a:p>
            <a:pPr algn="just" rtl="1"/>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ثالثا: أنواع الاتصال من حيث درجة تأثيره:</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81647" y="21909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96768" y="3561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65362" y="50846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55114193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r" rtl="1">
              <a:lnSpc>
                <a:spcPct val="107000"/>
              </a:lnSpc>
              <a:spcBef>
                <a:spcPts val="200"/>
              </a:spcBef>
              <a:spcAft>
                <a:spcPts val="800"/>
              </a:spcAft>
            </a:pPr>
            <a:r>
              <a:rPr lang="ar-EG" sz="2800" b="1" u="sng" kern="0" dirty="0">
                <a:solidFill>
                  <a:srgbClr val="FF0000"/>
                </a:solidFill>
                <a:effectLst/>
                <a:latin typeface="Calibri Light" panose="020F0302020204030204" pitchFamily="34" charset="0"/>
                <a:ea typeface="Times New Roman" panose="02020603050405020304" pitchFamily="18" charset="0"/>
                <a:cs typeface="Times New Roman" panose="02020603050405020304" pitchFamily="18" charset="0"/>
              </a:rPr>
              <a:t>ب-  الاتصال الجمعي</a:t>
            </a:r>
            <a:r>
              <a:rPr lang="ar-JO" sz="2800" b="1" u="sng" kern="0" dirty="0">
                <a:solidFill>
                  <a:srgbClr val="FF0000"/>
                </a:solidFill>
                <a:effectLst/>
                <a:latin typeface="Calibri Light" panose="020F0302020204030204" pitchFamily="34" charset="0"/>
                <a:ea typeface="Times New Roman" panose="02020603050405020304" pitchFamily="18" charset="0"/>
                <a:cs typeface="Times New Roman" panose="02020603050405020304" pitchFamily="18" charset="0"/>
              </a:rPr>
              <a:t>: </a:t>
            </a:r>
            <a:endParaRPr lang="ar-EG" sz="2800" b="1" u="sng" kern="0" dirty="0">
              <a:solidFill>
                <a:srgbClr val="FF0000"/>
              </a:solidFill>
              <a:effectLst/>
              <a:latin typeface="Calibri Light" panose="020F0302020204030204" pitchFamily="34" charset="0"/>
              <a:ea typeface="Times New Roman" panose="02020603050405020304" pitchFamily="18" charset="0"/>
              <a:cs typeface="Times New Roman" panose="02020603050405020304" pitchFamily="18" charset="0"/>
            </a:endParaRPr>
          </a:p>
          <a:p>
            <a:pPr lvl="0" algn="just" rtl="1">
              <a:lnSpc>
                <a:spcPct val="107000"/>
              </a:lnSpc>
              <a:spcBef>
                <a:spcPts val="200"/>
              </a:spcBef>
              <a:spcAft>
                <a:spcPts val="800"/>
              </a:spcAft>
            </a:pPr>
            <a:r>
              <a:rPr lang="ar-SA" sz="2400" kern="100" dirty="0">
                <a:solidFill>
                  <a:schemeClr val="tx2"/>
                </a:solidFill>
                <a:effectLst/>
                <a:latin typeface="Calibri" panose="020F0502020204030204" pitchFamily="34" charset="0"/>
                <a:ea typeface="Calibri" panose="020F0502020204030204" pitchFamily="34" charset="0"/>
                <a:cs typeface="Arial" panose="020B0604020202020204" pitchFamily="34" charset="0"/>
              </a:rPr>
              <a:t>يمثل الاتصال الجماعي أحد العناصر الأساسية في إدارة المؤسسات ويساعدها على تحقيق وظائفها المهمة. تتضمن هذه الوظائف اجتماعات صنع القرارات واجتماعات الأقسام وندوات التوجيه وبرامج التدريب وغيرها من الأنشطة ذات الصلة.</a:t>
            </a:r>
          </a:p>
          <a:p>
            <a:pPr lvl="0" algn="just" rtl="1">
              <a:lnSpc>
                <a:spcPct val="107000"/>
              </a:lnSpc>
              <a:spcBef>
                <a:spcPts val="200"/>
              </a:spcBef>
              <a:spcAft>
                <a:spcPts val="800"/>
              </a:spcAft>
            </a:pPr>
            <a:r>
              <a:rPr lang="ar-SA" sz="2400" kern="100" dirty="0">
                <a:solidFill>
                  <a:schemeClr val="tx2"/>
                </a:solidFill>
                <a:effectLst/>
                <a:latin typeface="Calibri" panose="020F0502020204030204" pitchFamily="34" charset="0"/>
                <a:ea typeface="Calibri" panose="020F0502020204030204" pitchFamily="34" charset="0"/>
                <a:cs typeface="Arial" panose="020B0604020202020204" pitchFamily="34" charset="0"/>
              </a:rPr>
              <a:t>على الرغم من أهمية الاتصال الجماعي، إلا أن هناك عدة تحديات تواجه خبراء الاتصال الجماعي، حيث قد لا يوفر هذا النوع من الاتصال فرصا كافية لنقل المعلومات الحديثة بسبب الحاجة إلى وقت طويل. كما أنه يصعب استخدامه عند عدم تواجد الأفراد المراد الاتصال بهم في نفس المكان، مما يؤدي إلى الحاجة إلى وقت وجهد إضافي للاتصال بأعداد كبيرة.</a:t>
            </a:r>
          </a:p>
          <a:p>
            <a:pPr lvl="0" algn="just" rtl="1">
              <a:lnSpc>
                <a:spcPct val="107000"/>
              </a:lnSpc>
              <a:spcBef>
                <a:spcPts val="200"/>
              </a:spcBef>
              <a:spcAft>
                <a:spcPts val="800"/>
              </a:spcAft>
            </a:pPr>
            <a:endParaRPr lang="en-US" sz="2400" kern="100" dirty="0">
              <a:solidFill>
                <a:schemeClr val="tx2"/>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601310" y="861873"/>
            <a:ext cx="6763407" cy="523220"/>
          </a:xfrm>
          <a:prstGeom prst="rect">
            <a:avLst/>
          </a:prstGeom>
          <a:noFill/>
        </p:spPr>
        <p:txBody>
          <a:bodyPr wrap="square" rtlCol="0">
            <a:spAutoFit/>
          </a:bodyPr>
          <a:lstStyle/>
          <a:p>
            <a:pPr algn="just" rtl="1"/>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تابع أنواع الاتصال من حيث درجة تأثيره:</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81647" y="21909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96768" y="3561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65362" y="50846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13869259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r" rtl="1">
              <a:lnSpc>
                <a:spcPct val="107000"/>
              </a:lnSpc>
              <a:spcBef>
                <a:spcPts val="200"/>
              </a:spcBef>
              <a:spcAft>
                <a:spcPts val="800"/>
              </a:spcAft>
            </a:pPr>
            <a:r>
              <a:rPr lang="ar-EG" sz="2800" b="1" u="sng" kern="0" dirty="0">
                <a:solidFill>
                  <a:srgbClr val="FF0000"/>
                </a:solidFill>
                <a:latin typeface="Calibri Light" panose="020F0302020204030204" pitchFamily="34" charset="0"/>
                <a:ea typeface="Times New Roman" panose="02020603050405020304" pitchFamily="18" charset="0"/>
                <a:cs typeface="Times New Roman" panose="02020603050405020304" pitchFamily="18" charset="0"/>
              </a:rPr>
              <a:t>جـ - </a:t>
            </a:r>
            <a:r>
              <a:rPr lang="ar-JO" sz="2800" b="1" u="sng" kern="0" dirty="0">
                <a:solidFill>
                  <a:srgbClr val="FF0000"/>
                </a:solidFill>
                <a:effectLst/>
                <a:latin typeface="Calibri Light" panose="020F0302020204030204" pitchFamily="34" charset="0"/>
                <a:ea typeface="Times New Roman" panose="02020603050405020304" pitchFamily="18" charset="0"/>
                <a:cs typeface="Times New Roman" panose="02020603050405020304" pitchFamily="18" charset="0"/>
              </a:rPr>
              <a:t>الاتصال </a:t>
            </a:r>
            <a:r>
              <a:rPr lang="ar-JO" sz="2800" b="1" u="sng" kern="0" dirty="0" err="1">
                <a:solidFill>
                  <a:srgbClr val="FF0000"/>
                </a:solidFill>
                <a:effectLst/>
                <a:latin typeface="Calibri Light" panose="020F0302020204030204" pitchFamily="34" charset="0"/>
                <a:ea typeface="Times New Roman" panose="02020603050405020304" pitchFamily="18" charset="0"/>
                <a:cs typeface="Times New Roman" panose="02020603050405020304" pitchFamily="18" charset="0"/>
              </a:rPr>
              <a:t>ال</a:t>
            </a:r>
            <a:r>
              <a:rPr lang="ar-EG" sz="2800" b="1" u="sng" kern="0" dirty="0">
                <a:solidFill>
                  <a:srgbClr val="FF0000"/>
                </a:solidFill>
                <a:effectLst/>
                <a:latin typeface="Calibri Light" panose="020F0302020204030204" pitchFamily="34" charset="0"/>
                <a:ea typeface="Times New Roman" panose="02020603050405020304" pitchFamily="18" charset="0"/>
                <a:cs typeface="Times New Roman" panose="02020603050405020304" pitchFamily="18" charset="0"/>
              </a:rPr>
              <a:t>جماهيري</a:t>
            </a:r>
            <a:r>
              <a:rPr lang="ar-JO" sz="2800" b="1" u="sng" kern="0" dirty="0">
                <a:solidFill>
                  <a:srgbClr val="FF0000"/>
                </a:solidFill>
                <a:effectLst/>
                <a:latin typeface="Calibri Light" panose="020F0302020204030204" pitchFamily="34" charset="0"/>
                <a:ea typeface="Times New Roman" panose="02020603050405020304" pitchFamily="18" charset="0"/>
                <a:cs typeface="Times New Roman" panose="02020603050405020304" pitchFamily="18" charset="0"/>
              </a:rPr>
              <a:t>: </a:t>
            </a:r>
            <a:endParaRPr lang="ar-EG" sz="2800" b="1" u="sng" kern="0" dirty="0">
              <a:solidFill>
                <a:srgbClr val="FF0000"/>
              </a:solidFill>
              <a:latin typeface="Calibri Light" panose="020F0302020204030204" pitchFamily="34" charset="0"/>
              <a:ea typeface="Times New Roman" panose="02020603050405020304" pitchFamily="18" charset="0"/>
              <a:cs typeface="Times New Roman" panose="02020603050405020304" pitchFamily="18" charset="0"/>
            </a:endParaRPr>
          </a:p>
          <a:p>
            <a:pPr lvl="0" algn="r" rtl="1">
              <a:lnSpc>
                <a:spcPct val="107000"/>
              </a:lnSpc>
              <a:spcBef>
                <a:spcPts val="200"/>
              </a:spcBef>
              <a:spcAft>
                <a:spcPts val="800"/>
              </a:spcAft>
            </a:pPr>
            <a:r>
              <a:rPr lang="ar-SA" sz="2400" kern="100" dirty="0">
                <a:solidFill>
                  <a:schemeClr val="tx2"/>
                </a:solidFill>
                <a:effectLst/>
                <a:latin typeface="Calibri" panose="020F0502020204030204" pitchFamily="34" charset="0"/>
                <a:ea typeface="Calibri" panose="020F0502020204030204" pitchFamily="34" charset="0"/>
                <a:cs typeface="Arial" panose="020B0604020202020204" pitchFamily="34" charset="0"/>
              </a:rPr>
              <a:t>يشير هذا المصطلح إلى العملية التي تتم من خلالها نقل الأفكار والمعلومات والاتجاهات إلى جماهير كبيرة باستخدام وسيلة أو أكثر من وسائل الاتصال الجماهيري. ويتميز هذا النوع من الاتصال بالغير مباشر وابتعاده عن الاتصال الشخصي المباشر، ويتم الاتصال بعدد كبير من الأفراد المتواجدين في مكان غير محدود. تستخدم المنشآت هذا النوع من الاتصالات لتوفير أكبر قدر ممكن من المعلومات والمعارف بتكلفة منخفضة.</a:t>
            </a:r>
          </a:p>
          <a:p>
            <a:pPr lvl="0" algn="just" rtl="1">
              <a:lnSpc>
                <a:spcPct val="107000"/>
              </a:lnSpc>
              <a:spcBef>
                <a:spcPts val="200"/>
              </a:spcBef>
              <a:spcAft>
                <a:spcPts val="800"/>
              </a:spcAft>
            </a:pPr>
            <a:r>
              <a:rPr lang="ar-SA" sz="2400" kern="100" dirty="0">
                <a:solidFill>
                  <a:schemeClr val="tx2"/>
                </a:solidFill>
                <a:effectLst/>
                <a:latin typeface="Calibri" panose="020F0502020204030204" pitchFamily="34" charset="0"/>
                <a:ea typeface="Calibri" panose="020F0502020204030204" pitchFamily="34" charset="0"/>
                <a:cs typeface="Arial" panose="020B0604020202020204" pitchFamily="34" charset="0"/>
              </a:rPr>
              <a:t>ومع ذلك، فإن هذا النوع من الاتصالات يواجه بعض الصعوبات، حيث يكون ذلك الاتصال ذو اتجاه واحد دون تفاعل مع الجمهور الذي تم التواصل معه. لذلك، فإننا لا نعلم مدى قبول الجمهور للرسالة ومعرفة التفاعلات الناتجة عنها. ورغم وجود بعض الأساليب لفهم هذه الجوانب، إلا أن مستوى الردود أقل بكثير من الاتصال الشخصي.</a:t>
            </a:r>
          </a:p>
          <a:p>
            <a:pPr lvl="0" algn="just" rtl="1">
              <a:lnSpc>
                <a:spcPct val="107000"/>
              </a:lnSpc>
              <a:spcBef>
                <a:spcPts val="200"/>
              </a:spcBef>
              <a:spcAft>
                <a:spcPts val="800"/>
              </a:spcAft>
            </a:pPr>
            <a:endParaRPr lang="en-US" sz="2400" kern="100" dirty="0">
              <a:solidFill>
                <a:schemeClr val="tx2"/>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601310" y="861873"/>
            <a:ext cx="6763407" cy="523220"/>
          </a:xfrm>
          <a:prstGeom prst="rect">
            <a:avLst/>
          </a:prstGeom>
          <a:noFill/>
        </p:spPr>
        <p:txBody>
          <a:bodyPr wrap="square" rtlCol="0">
            <a:spAutoFit/>
          </a:bodyPr>
          <a:lstStyle/>
          <a:p>
            <a:pPr algn="just" rtl="1"/>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تابع أنواع الاتصال من حيث درجة تأثيره:</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81647" y="21909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96768" y="3561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65362" y="50846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33641207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r" rtl="1">
              <a:lnSpc>
                <a:spcPct val="107000"/>
              </a:lnSpc>
              <a:spcBef>
                <a:spcPts val="200"/>
              </a:spcBef>
              <a:spcAft>
                <a:spcPts val="800"/>
              </a:spcAft>
            </a:pPr>
            <a:r>
              <a:rPr lang="ar-EG" sz="2800" b="1" u="sng" kern="0" dirty="0">
                <a:solidFill>
                  <a:srgbClr val="FF0000"/>
                </a:solidFill>
                <a:latin typeface="Calibri Light" panose="020F0302020204030204" pitchFamily="34" charset="0"/>
                <a:ea typeface="Times New Roman" panose="02020603050405020304" pitchFamily="18" charset="0"/>
                <a:cs typeface="Times New Roman" panose="02020603050405020304" pitchFamily="18" charset="0"/>
              </a:rPr>
              <a:t>د- </a:t>
            </a:r>
            <a:r>
              <a:rPr lang="ar-JO" sz="2800" b="1" u="sng" kern="0" dirty="0">
                <a:solidFill>
                  <a:srgbClr val="FF0000"/>
                </a:solidFill>
                <a:effectLst/>
                <a:latin typeface="Calibri Light" panose="020F0302020204030204" pitchFamily="34" charset="0"/>
                <a:ea typeface="Times New Roman" panose="02020603050405020304" pitchFamily="18" charset="0"/>
                <a:cs typeface="Times New Roman" panose="02020603050405020304" pitchFamily="18" charset="0"/>
              </a:rPr>
              <a:t>الاتصال </a:t>
            </a:r>
            <a:r>
              <a:rPr lang="ar-JO" sz="2800" b="1" u="sng" kern="0" dirty="0" err="1">
                <a:solidFill>
                  <a:srgbClr val="FF0000"/>
                </a:solidFill>
                <a:effectLst/>
                <a:latin typeface="Calibri Light" panose="020F0302020204030204" pitchFamily="34" charset="0"/>
                <a:ea typeface="Times New Roman" panose="02020603050405020304" pitchFamily="18" charset="0"/>
                <a:cs typeface="Times New Roman" panose="02020603050405020304" pitchFamily="18" charset="0"/>
              </a:rPr>
              <a:t>ال</a:t>
            </a:r>
            <a:r>
              <a:rPr lang="ar-EG" sz="2800" b="1" u="sng" kern="0" dirty="0">
                <a:solidFill>
                  <a:srgbClr val="FF0000"/>
                </a:solidFill>
                <a:latin typeface="Calibri Light" panose="020F0302020204030204" pitchFamily="34" charset="0"/>
                <a:ea typeface="Times New Roman" panose="02020603050405020304" pitchFamily="18" charset="0"/>
                <a:cs typeface="Times New Roman" panose="02020603050405020304" pitchFamily="18" charset="0"/>
              </a:rPr>
              <a:t>تفاعلي</a:t>
            </a:r>
            <a:r>
              <a:rPr lang="ar-JO" sz="2800" b="1" u="sng" kern="0" dirty="0">
                <a:solidFill>
                  <a:srgbClr val="FF0000"/>
                </a:solidFill>
                <a:effectLst/>
                <a:latin typeface="Calibri Light" panose="020F0302020204030204" pitchFamily="34" charset="0"/>
                <a:ea typeface="Times New Roman" panose="02020603050405020304" pitchFamily="18" charset="0"/>
                <a:cs typeface="Times New Roman" panose="02020603050405020304" pitchFamily="18" charset="0"/>
              </a:rPr>
              <a:t>: </a:t>
            </a:r>
            <a:endParaRPr lang="ar-EG" sz="2800" b="1" u="sng" kern="0" dirty="0">
              <a:solidFill>
                <a:srgbClr val="FF0000"/>
              </a:solidFill>
              <a:effectLst/>
              <a:latin typeface="Calibri Light" panose="020F0302020204030204" pitchFamily="34" charset="0"/>
              <a:ea typeface="Times New Roman" panose="02020603050405020304" pitchFamily="18" charset="0"/>
              <a:cs typeface="Times New Roman" panose="02020603050405020304" pitchFamily="18" charset="0"/>
            </a:endParaRPr>
          </a:p>
          <a:p>
            <a:pPr lvl="0" algn="just" rtl="1">
              <a:lnSpc>
                <a:spcPct val="107000"/>
              </a:lnSpc>
              <a:spcBef>
                <a:spcPts val="200"/>
              </a:spcBef>
              <a:spcAft>
                <a:spcPts val="800"/>
              </a:spcAft>
            </a:pPr>
            <a:r>
              <a:rPr lang="ar-SA" sz="2400" kern="100" dirty="0">
                <a:solidFill>
                  <a:schemeClr val="tx2"/>
                </a:solidFill>
                <a:effectLst/>
                <a:latin typeface="Calibri" panose="020F0502020204030204" pitchFamily="34" charset="0"/>
                <a:ea typeface="Calibri" panose="020F0502020204030204" pitchFamily="34" charset="0"/>
                <a:cs typeface="Arial" panose="020B0604020202020204" pitchFamily="34" charset="0"/>
              </a:rPr>
              <a:t>تأثرت وسائل الاتصال الحديثة بالتطور الهائل في تكنولوجيا الاتصال والمعلومات. ومن بين هذه الوسائل نجد البريد الإلكتروني والمواقع الإلكترونية وصفحات العرض الإلكترونية ومجموعات المناقشة والمجموعات الإخبارية وعقد المؤتمرات عن بعد.</a:t>
            </a:r>
          </a:p>
          <a:p>
            <a:pPr lvl="0" algn="just" rtl="1">
              <a:lnSpc>
                <a:spcPct val="107000"/>
              </a:lnSpc>
              <a:spcBef>
                <a:spcPts val="200"/>
              </a:spcBef>
              <a:spcAft>
                <a:spcPts val="800"/>
              </a:spcAft>
            </a:pPr>
            <a:r>
              <a:rPr lang="ar-SA" sz="2400" kern="100" dirty="0">
                <a:solidFill>
                  <a:schemeClr val="tx2"/>
                </a:solidFill>
                <a:effectLst/>
                <a:latin typeface="Calibri" panose="020F0502020204030204" pitchFamily="34" charset="0"/>
                <a:ea typeface="Calibri" panose="020F0502020204030204" pitchFamily="34" charset="0"/>
                <a:cs typeface="Arial" panose="020B0604020202020204" pitchFamily="34" charset="0"/>
              </a:rPr>
              <a:t>تساعد هذه الوسائل على التفاعل الإداري وتعتمد على شبكة الإنترنت. وهذه الشبكة تمرر كم هائل من المعلومات بسرعة عالية وبتكلفة منخفضة وبصورة تسمح لنا بمخاطبة المهتمين فقط وتسمح لهم بالتواصل والتفاعل مع مصدر الرسالة وعرض أفكارهم وآرائهم. وبالإضافة إلى ذلك، فإنه لا توجد حدود قصوى للمساحات الإعلامية والإعلانية مقارنة بالوسائل الأخرى، كما أن الوصول إلى المعلومات والتعامل معها سريع جدًا.</a:t>
            </a:r>
          </a:p>
          <a:p>
            <a:pPr lvl="0" algn="just" rtl="1">
              <a:lnSpc>
                <a:spcPct val="107000"/>
              </a:lnSpc>
              <a:spcBef>
                <a:spcPts val="200"/>
              </a:spcBef>
              <a:spcAft>
                <a:spcPts val="800"/>
              </a:spcAft>
            </a:pPr>
            <a:endParaRPr lang="en-US" sz="2400" kern="100" dirty="0">
              <a:solidFill>
                <a:schemeClr val="tx2"/>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601310" y="861873"/>
            <a:ext cx="6763407" cy="523220"/>
          </a:xfrm>
          <a:prstGeom prst="rect">
            <a:avLst/>
          </a:prstGeom>
          <a:noFill/>
        </p:spPr>
        <p:txBody>
          <a:bodyPr wrap="square" rtlCol="0">
            <a:spAutoFit/>
          </a:bodyPr>
          <a:lstStyle/>
          <a:p>
            <a:pPr algn="just" rtl="1"/>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تابع أنواع الاتصال من حيث درجة تأثيره:</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81647" y="21909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96768" y="3561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65362" y="50846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84996301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lnSpc>
                <a:spcPct val="107000"/>
              </a:lnSpc>
              <a:spcBef>
                <a:spcPts val="200"/>
              </a:spcBef>
              <a:spcAft>
                <a:spcPts val="800"/>
              </a:spcAft>
            </a:pPr>
            <a:r>
              <a:rPr lang="ar-SA" sz="2800" kern="100" dirty="0">
                <a:solidFill>
                  <a:schemeClr val="tx2"/>
                </a:solidFill>
                <a:effectLst/>
                <a:latin typeface="Calibri" panose="020F0502020204030204" pitchFamily="34" charset="0"/>
                <a:ea typeface="Calibri" panose="020F0502020204030204" pitchFamily="34" charset="0"/>
                <a:cs typeface="Arial" panose="020B0604020202020204" pitchFamily="34" charset="0"/>
              </a:rPr>
              <a:t>تتعامل العلاقات العامة مع الاتصال الرسمي وغير الرسمي على حد سواء. ومن المهم فهم الفرق بين الاتصال الرسمي والاتصال غير الرسمي من أجل العمل بفعالية في مجال العلاقات العامة</a:t>
            </a:r>
            <a:r>
              <a:rPr lang="ar-EG" sz="2800" kern="100" dirty="0">
                <a:solidFill>
                  <a:schemeClr val="tx2"/>
                </a:solidFill>
                <a:effectLst/>
                <a:latin typeface="Calibri" panose="020F0502020204030204" pitchFamily="34" charset="0"/>
                <a:ea typeface="Calibri" panose="020F0502020204030204" pitchFamily="34" charset="0"/>
                <a:cs typeface="Arial" panose="020B0604020202020204" pitchFamily="34" charset="0"/>
              </a:rPr>
              <a:t>. وينقسم إلى</a:t>
            </a:r>
          </a:p>
          <a:p>
            <a:pPr lvl="0" algn="just" rtl="1">
              <a:lnSpc>
                <a:spcPct val="107000"/>
              </a:lnSpc>
              <a:spcBef>
                <a:spcPts val="200"/>
              </a:spcBef>
              <a:spcAft>
                <a:spcPts val="800"/>
              </a:spcAft>
            </a:pPr>
            <a:endParaRPr lang="ar-EG" sz="2800" kern="100" dirty="0">
              <a:solidFill>
                <a:schemeClr val="tx2"/>
              </a:solidFill>
              <a:effectLst/>
              <a:latin typeface="Calibri" panose="020F0502020204030204" pitchFamily="34" charset="0"/>
              <a:ea typeface="Calibri" panose="020F0502020204030204" pitchFamily="34" charset="0"/>
              <a:cs typeface="Arial" panose="020B0604020202020204" pitchFamily="34" charset="0"/>
            </a:endParaRPr>
          </a:p>
          <a:p>
            <a:pPr lvl="0" algn="just" rtl="1">
              <a:lnSpc>
                <a:spcPct val="107000"/>
              </a:lnSpc>
              <a:spcBef>
                <a:spcPts val="200"/>
              </a:spcBef>
              <a:spcAft>
                <a:spcPts val="800"/>
              </a:spcAft>
            </a:pPr>
            <a:r>
              <a:rPr lang="ar-SA" sz="1200" kern="100" dirty="0">
                <a:effectLst/>
                <a:latin typeface="Calibri" panose="020F0502020204030204" pitchFamily="34" charset="0"/>
                <a:ea typeface="Calibri" panose="020F0502020204030204" pitchFamily="34" charset="0"/>
                <a:cs typeface="Arial" panose="020B0604020202020204" pitchFamily="34" charset="0"/>
              </a:rPr>
              <a:t>.</a:t>
            </a:r>
            <a:endParaRPr lang="en-US" sz="12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80593" y="861873"/>
            <a:ext cx="6861981" cy="523220"/>
          </a:xfrm>
          <a:prstGeom prst="rect">
            <a:avLst/>
          </a:prstGeom>
          <a:noFill/>
        </p:spPr>
        <p:txBody>
          <a:bodyPr wrap="square" rtlCol="0">
            <a:spAutoFit/>
          </a:bodyPr>
          <a:lstStyle/>
          <a:p>
            <a:pPr algn="just" rtl="1"/>
            <a:r>
              <a:rPr lang="ar-EG" sz="2800" b="1" dirty="0">
                <a:solidFill>
                  <a:schemeClr val="bg1"/>
                </a:solidFill>
                <a:latin typeface="Times New Roman" panose="02020603050405020304" pitchFamily="18" charset="0"/>
                <a:cs typeface="Times New Roman" panose="02020603050405020304" pitchFamily="18" charset="0"/>
              </a:rPr>
              <a:t>رابعًا: أنواع الاتصال وفقًا لطبيعة مصدر الاتصال</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81647" y="21909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96768" y="3561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65362" y="50846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Pentagon 3">
            <a:extLst>
              <a:ext uri="{FF2B5EF4-FFF2-40B4-BE49-F238E27FC236}">
                <a16:creationId xmlns:a16="http://schemas.microsoft.com/office/drawing/2014/main" id="{BD7059DD-70D8-6707-65B9-660B1CEEE883}"/>
              </a:ext>
            </a:extLst>
          </p:cNvPr>
          <p:cNvSpPr/>
          <p:nvPr/>
        </p:nvSpPr>
        <p:spPr>
          <a:xfrm>
            <a:off x="7375118" y="4382814"/>
            <a:ext cx="2383737" cy="1497724"/>
          </a:xfrm>
          <a:prstGeom prst="pentagon">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3600" dirty="0"/>
              <a:t>رسمي</a:t>
            </a:r>
            <a:endParaRPr lang="en-US" sz="3600" dirty="0"/>
          </a:p>
        </p:txBody>
      </p:sp>
      <p:sp>
        <p:nvSpPr>
          <p:cNvPr id="7" name="Pentagon 6">
            <a:extLst>
              <a:ext uri="{FF2B5EF4-FFF2-40B4-BE49-F238E27FC236}">
                <a16:creationId xmlns:a16="http://schemas.microsoft.com/office/drawing/2014/main" id="{84DB53B9-D4E4-3FFF-F703-839F665B9222}"/>
              </a:ext>
            </a:extLst>
          </p:cNvPr>
          <p:cNvSpPr/>
          <p:nvPr/>
        </p:nvSpPr>
        <p:spPr>
          <a:xfrm>
            <a:off x="2184281" y="4267225"/>
            <a:ext cx="2383737" cy="1613313"/>
          </a:xfrm>
          <a:prstGeom prst="pentagon">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2400" dirty="0"/>
              <a:t>غير رسمي</a:t>
            </a:r>
            <a:endParaRPr lang="en-US" sz="2400" dirty="0"/>
          </a:p>
        </p:txBody>
      </p:sp>
    </p:spTree>
    <p:extLst>
      <p:ext uri="{BB962C8B-B14F-4D97-AF65-F5344CB8AC3E}">
        <p14:creationId xmlns:p14="http://schemas.microsoft.com/office/powerpoint/2010/main" val="237832561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lnSpc>
                <a:spcPct val="107000"/>
              </a:lnSpc>
              <a:spcBef>
                <a:spcPts val="200"/>
              </a:spcBef>
              <a:spcAft>
                <a:spcPts val="800"/>
              </a:spcAft>
            </a:pPr>
            <a:r>
              <a:rPr lang="ar-EG" sz="2800" kern="100">
                <a:solidFill>
                  <a:schemeClr val="tx2"/>
                </a:solidFill>
                <a:effectLst/>
                <a:latin typeface="Calibri" panose="020F0502020204030204" pitchFamily="34" charset="0"/>
                <a:ea typeface="Calibri" panose="020F0502020204030204" pitchFamily="34" charset="0"/>
                <a:cs typeface="Arial" panose="020B0604020202020204" pitchFamily="34" charset="0"/>
              </a:rPr>
              <a:t>يشير الاتصال الرسمي إلى الاتصال الذي يتم بشكل رسمي وفقًا للإجراءات والقواعد الموجودة في المنظمة أو الشركة. يمكن أن يشمل هذا الاتصال الرسائل الرسمية المكتوبة مثل الخطابات والإعلانات الرسمية الصادرة عن المنظمة أو الشركة. ويهدف الاتصال الرسمي إلى توثيق الرسائل والإشعارات بشكل صحيح، وتأكيد المسؤوليات، والحقوق بشكل واضح.</a:t>
            </a:r>
            <a:endParaRPr lang="en-US" sz="12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80593" y="861873"/>
            <a:ext cx="6861981" cy="523220"/>
          </a:xfrm>
          <a:prstGeom prst="rect">
            <a:avLst/>
          </a:prstGeom>
          <a:noFill/>
        </p:spPr>
        <p:txBody>
          <a:bodyPr wrap="square" rtlCol="0">
            <a:spAutoFit/>
          </a:bodyPr>
          <a:lstStyle/>
          <a:p>
            <a:pPr algn="ctr" rtl="1"/>
            <a:r>
              <a:rPr lang="ar-EG" sz="2800" b="1" dirty="0">
                <a:solidFill>
                  <a:schemeClr val="bg1"/>
                </a:solidFill>
                <a:latin typeface="Times New Roman" panose="02020603050405020304" pitchFamily="18" charset="0"/>
                <a:cs typeface="Times New Roman" panose="02020603050405020304" pitchFamily="18" charset="0"/>
              </a:rPr>
              <a:t>الاتصال الرسمي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81647" y="21909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96768" y="3561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65362" y="50846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85602991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lnSpc>
                <a:spcPct val="107000"/>
              </a:lnSpc>
              <a:spcBef>
                <a:spcPts val="200"/>
              </a:spcBef>
              <a:spcAft>
                <a:spcPts val="800"/>
              </a:spcAft>
            </a:pPr>
            <a:r>
              <a:rPr lang="ar-EG" sz="2800" kern="100" dirty="0">
                <a:solidFill>
                  <a:schemeClr val="tx2"/>
                </a:solidFill>
                <a:effectLst/>
                <a:latin typeface="Calibri" panose="020F0502020204030204" pitchFamily="34" charset="0"/>
                <a:ea typeface="Calibri" panose="020F0502020204030204" pitchFamily="34" charset="0"/>
                <a:cs typeface="Arial" panose="020B0604020202020204" pitchFamily="34" charset="0"/>
              </a:rPr>
              <a:t>يشير إلى الاتصال الذي يتم دون توثيق رسمي وفقًا للإجراءات والقواعد الموجودة في المنظمة أو الشركة. ويشمل هذا الاتصال العديد من التفاعلات الشخصية التي يتم فيها إيصال الرسائل والإشعارات بشكل غير رسمي، مثل الاجتماعات والمناسبات الاجتماعية والتواصل مع الزملاء عبر الهاتف أو البريد الإلكتروني. ويهدف الاتصال غير الرسمي إلى إيصال الرسالة بصورة أكثر إخلاصًا وإنسانية وتطوير العلاقات الشخصية بين الأفراد. </a:t>
            </a:r>
            <a:endParaRPr lang="en-US" sz="12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80593" y="861873"/>
            <a:ext cx="6861981" cy="523220"/>
          </a:xfrm>
          <a:prstGeom prst="rect">
            <a:avLst/>
          </a:prstGeom>
          <a:noFill/>
        </p:spPr>
        <p:txBody>
          <a:bodyPr wrap="square" rtlCol="0">
            <a:spAutoFit/>
          </a:bodyPr>
          <a:lstStyle/>
          <a:p>
            <a:pPr algn="ctr" rtl="1"/>
            <a:r>
              <a:rPr lang="ar-EG" sz="2800" b="1" dirty="0">
                <a:solidFill>
                  <a:schemeClr val="bg1"/>
                </a:solidFill>
                <a:latin typeface="Times New Roman" panose="02020603050405020304" pitchFamily="18" charset="0"/>
                <a:cs typeface="Times New Roman" panose="02020603050405020304" pitchFamily="18" charset="0"/>
              </a:rPr>
              <a:t>الاتصال غير الرسمي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81647" y="21909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96768" y="3561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65362" y="50846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24958908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711669" y="975974"/>
            <a:ext cx="5943599"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الفرق بين الاتصال الرسمي وغير الرسمي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81647" y="21909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96768" y="3561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65362" y="50846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E59F1F43-7028-6B85-81A7-18F0183088F9}"/>
              </a:ext>
            </a:extLst>
          </p:cNvPr>
          <p:cNvPicPr>
            <a:picLocks noChangeAspect="1"/>
          </p:cNvPicPr>
          <p:nvPr/>
        </p:nvPicPr>
        <p:blipFill rotWithShape="1">
          <a:blip r:embed="rId3"/>
          <a:srcRect b="14231"/>
          <a:stretch/>
        </p:blipFill>
        <p:spPr>
          <a:xfrm>
            <a:off x="3423383" y="1499194"/>
            <a:ext cx="5345233" cy="4800569"/>
          </a:xfrm>
          <a:prstGeom prst="rect">
            <a:avLst/>
          </a:prstGeom>
        </p:spPr>
      </p:pic>
    </p:spTree>
    <p:extLst>
      <p:ext uri="{BB962C8B-B14F-4D97-AF65-F5344CB8AC3E}">
        <p14:creationId xmlns:p14="http://schemas.microsoft.com/office/powerpoint/2010/main" val="332777183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81647" y="158414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lnSpc>
                <a:spcPct val="107000"/>
              </a:lnSpc>
              <a:spcBef>
                <a:spcPts val="200"/>
              </a:spcBef>
              <a:spcAft>
                <a:spcPts val="800"/>
              </a:spcAft>
            </a:pPr>
            <a:endParaRPr lang="en-US" sz="12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80593" y="861873"/>
            <a:ext cx="6861981" cy="523220"/>
          </a:xfrm>
          <a:prstGeom prst="rect">
            <a:avLst/>
          </a:prstGeom>
          <a:noFill/>
        </p:spPr>
        <p:txBody>
          <a:bodyPr wrap="square" rtlCol="0">
            <a:spAutoFit/>
          </a:bodyPr>
          <a:lstStyle/>
          <a:p>
            <a:pPr algn="ctr" rtl="1"/>
            <a:r>
              <a:rPr lang="ar-EG" sz="2800" b="1" dirty="0">
                <a:solidFill>
                  <a:schemeClr val="bg1"/>
                </a:solidFill>
                <a:latin typeface="Times New Roman" panose="02020603050405020304" pitchFamily="18" charset="0"/>
                <a:cs typeface="Times New Roman" panose="02020603050405020304" pitchFamily="18" charset="0"/>
              </a:rPr>
              <a:t>اتجاهات الاتصال الرسمي وغير الرسمي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81647" y="21909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96768" y="3561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65362" y="50846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2" name="Picture 11">
            <a:extLst>
              <a:ext uri="{FF2B5EF4-FFF2-40B4-BE49-F238E27FC236}">
                <a16:creationId xmlns:a16="http://schemas.microsoft.com/office/drawing/2014/main" id="{C50E160D-DE32-4762-A01D-BC2D5E0CED64}"/>
              </a:ext>
            </a:extLst>
          </p:cNvPr>
          <p:cNvPicPr>
            <a:picLocks noChangeAspect="1"/>
          </p:cNvPicPr>
          <p:nvPr/>
        </p:nvPicPr>
        <p:blipFill rotWithShape="1">
          <a:blip r:embed="rId3"/>
          <a:srcRect l="15259" t="32865" r="39270" b="35625"/>
          <a:stretch/>
        </p:blipFill>
        <p:spPr>
          <a:xfrm>
            <a:off x="1731589" y="2128345"/>
            <a:ext cx="8789289" cy="3424344"/>
          </a:xfrm>
          <a:prstGeom prst="rect">
            <a:avLst/>
          </a:prstGeom>
        </p:spPr>
      </p:pic>
    </p:spTree>
    <p:extLst>
      <p:ext uri="{BB962C8B-B14F-4D97-AF65-F5344CB8AC3E}">
        <p14:creationId xmlns:p14="http://schemas.microsoft.com/office/powerpoint/2010/main" val="196785584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lnSpc>
                <a:spcPct val="107000"/>
              </a:lnSpc>
              <a:spcBef>
                <a:spcPts val="200"/>
              </a:spcBef>
              <a:spcAft>
                <a:spcPts val="800"/>
              </a:spcAft>
            </a:pPr>
            <a:r>
              <a:rPr lang="ar-EG" sz="2800" kern="100" dirty="0">
                <a:solidFill>
                  <a:schemeClr val="tx2"/>
                </a:solidFill>
                <a:effectLst/>
                <a:latin typeface="Calibri" panose="020F0502020204030204" pitchFamily="34" charset="0"/>
                <a:ea typeface="Calibri" panose="020F0502020204030204" pitchFamily="34" charset="0"/>
                <a:cs typeface="Arial" panose="020B0604020202020204" pitchFamily="34" charset="0"/>
              </a:rPr>
              <a:t>وهي الاتصالات التي تكون من الرئيس إلى المرؤوسين، وتأخذ أسلوب التوجيهات أو التعليمات أو القرارات أو الأوامر، ويستهدف تحقيق عدد من الأمور والتي من بينها:</a:t>
            </a:r>
          </a:p>
          <a:p>
            <a:pPr lvl="0" algn="just" rtl="1">
              <a:lnSpc>
                <a:spcPct val="107000"/>
              </a:lnSpc>
              <a:spcBef>
                <a:spcPts val="200"/>
              </a:spcBef>
              <a:spcAft>
                <a:spcPts val="800"/>
              </a:spcAft>
            </a:pPr>
            <a:r>
              <a:rPr lang="ar-EG" sz="2800" kern="100" dirty="0">
                <a:solidFill>
                  <a:schemeClr val="tx2"/>
                </a:solidFill>
                <a:effectLst/>
                <a:latin typeface="Calibri" panose="020F0502020204030204" pitchFamily="34" charset="0"/>
                <a:ea typeface="Calibri" panose="020F0502020204030204" pitchFamily="34" charset="0"/>
                <a:cs typeface="Arial" panose="020B0604020202020204" pitchFamily="34" charset="0"/>
              </a:rPr>
              <a:t>	توضيح وشرح رسالة المنظمة، وأهدافها، وسياستها.</a:t>
            </a:r>
          </a:p>
          <a:p>
            <a:pPr lvl="0" algn="just" rtl="1">
              <a:lnSpc>
                <a:spcPct val="107000"/>
              </a:lnSpc>
              <a:spcBef>
                <a:spcPts val="200"/>
              </a:spcBef>
              <a:spcAft>
                <a:spcPts val="800"/>
              </a:spcAft>
            </a:pPr>
            <a:r>
              <a:rPr lang="ar-EG" sz="2800" kern="100" dirty="0">
                <a:solidFill>
                  <a:schemeClr val="tx2"/>
                </a:solidFill>
                <a:effectLst/>
                <a:latin typeface="Calibri" panose="020F0502020204030204" pitchFamily="34" charset="0"/>
                <a:ea typeface="Calibri" panose="020F0502020204030204" pitchFamily="34" charset="0"/>
                <a:cs typeface="Arial" panose="020B0604020202020204" pitchFamily="34" charset="0"/>
              </a:rPr>
              <a:t>	إطلاع العاملين على نشأة المنظمة، وتطورها، ومستقبلها.</a:t>
            </a:r>
          </a:p>
          <a:p>
            <a:pPr lvl="0" algn="just" rtl="1">
              <a:lnSpc>
                <a:spcPct val="107000"/>
              </a:lnSpc>
              <a:spcBef>
                <a:spcPts val="200"/>
              </a:spcBef>
              <a:spcAft>
                <a:spcPts val="800"/>
              </a:spcAft>
            </a:pPr>
            <a:r>
              <a:rPr lang="ar-EG" sz="2800" kern="100" dirty="0">
                <a:solidFill>
                  <a:schemeClr val="tx2"/>
                </a:solidFill>
                <a:effectLst/>
                <a:latin typeface="Calibri" panose="020F0502020204030204" pitchFamily="34" charset="0"/>
                <a:ea typeface="Calibri" panose="020F0502020204030204" pitchFamily="34" charset="0"/>
                <a:cs typeface="Arial" panose="020B0604020202020204" pitchFamily="34" charset="0"/>
              </a:rPr>
              <a:t>	توضيح مبررات القرارات التي تتخذها الإدارة.</a:t>
            </a:r>
          </a:p>
          <a:p>
            <a:pPr lvl="0" algn="just" rtl="1">
              <a:lnSpc>
                <a:spcPct val="107000"/>
              </a:lnSpc>
              <a:spcBef>
                <a:spcPts val="200"/>
              </a:spcBef>
              <a:spcAft>
                <a:spcPts val="800"/>
              </a:spcAft>
            </a:pPr>
            <a:r>
              <a:rPr lang="ar-EG" sz="2800" kern="100" dirty="0">
                <a:solidFill>
                  <a:schemeClr val="tx2"/>
                </a:solidFill>
                <a:effectLst/>
                <a:latin typeface="Calibri" panose="020F0502020204030204" pitchFamily="34" charset="0"/>
                <a:ea typeface="Calibri" panose="020F0502020204030204" pitchFamily="34" charset="0"/>
                <a:cs typeface="Arial" panose="020B0604020202020204" pitchFamily="34" charset="0"/>
              </a:rPr>
              <a:t>	إصدار التوجيهات، والإرشادات، والتدريب، والتحفيز، وتقييم المرؤوسين.</a:t>
            </a:r>
          </a:p>
          <a:p>
            <a:pPr lvl="0" algn="just" rtl="1">
              <a:lnSpc>
                <a:spcPct val="107000"/>
              </a:lnSpc>
              <a:spcBef>
                <a:spcPts val="200"/>
              </a:spcBef>
              <a:spcAft>
                <a:spcPts val="800"/>
              </a:spcAft>
            </a:pPr>
            <a:r>
              <a:rPr lang="ar-EG" sz="2800" kern="100" dirty="0">
                <a:solidFill>
                  <a:schemeClr val="tx2"/>
                </a:solidFill>
                <a:effectLst/>
                <a:latin typeface="Calibri" panose="020F0502020204030204" pitchFamily="34" charset="0"/>
                <a:ea typeface="Calibri" panose="020F0502020204030204" pitchFamily="34" charset="0"/>
                <a:cs typeface="Arial" panose="020B0604020202020204" pitchFamily="34" charset="0"/>
              </a:rPr>
              <a:t>	حل مشكلات المرؤوسين.</a:t>
            </a:r>
          </a:p>
          <a:p>
            <a:pPr lvl="0" algn="just" rtl="1">
              <a:lnSpc>
                <a:spcPct val="107000"/>
              </a:lnSpc>
              <a:spcBef>
                <a:spcPts val="200"/>
              </a:spcBef>
              <a:spcAft>
                <a:spcPts val="800"/>
              </a:spcAft>
            </a:pPr>
            <a:endParaRPr lang="en-US" sz="12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80593" y="861873"/>
            <a:ext cx="6861981" cy="523220"/>
          </a:xfrm>
          <a:prstGeom prst="rect">
            <a:avLst/>
          </a:prstGeom>
          <a:noFill/>
        </p:spPr>
        <p:txBody>
          <a:bodyPr wrap="square" rtlCol="0">
            <a:spAutoFit/>
          </a:bodyPr>
          <a:lstStyle/>
          <a:p>
            <a:pPr algn="ctr" rtl="1"/>
            <a:r>
              <a:rPr lang="ar-SA" sz="2800" b="1">
                <a:solidFill>
                  <a:schemeClr val="bg1"/>
                </a:solidFill>
                <a:latin typeface="Times New Roman" panose="02020603050405020304" pitchFamily="18" charset="0"/>
                <a:cs typeface="Times New Roman" panose="02020603050405020304" pitchFamily="18" charset="0"/>
              </a:rPr>
              <a:t>‌أ-	الاتصال الهابط:</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81647" y="21909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96768" y="3561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65362" y="50846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D28F3861-0D09-9281-6D87-A4BC00E89DA6}"/>
              </a:ext>
            </a:extLst>
          </p:cNvPr>
          <p:cNvPicPr>
            <a:picLocks noChangeAspect="1"/>
          </p:cNvPicPr>
          <p:nvPr/>
        </p:nvPicPr>
        <p:blipFill rotWithShape="1">
          <a:blip r:embed="rId3"/>
          <a:srcRect r="53269"/>
          <a:stretch/>
        </p:blipFill>
        <p:spPr>
          <a:xfrm>
            <a:off x="617280" y="2357437"/>
            <a:ext cx="2403584" cy="2143125"/>
          </a:xfrm>
          <a:prstGeom prst="rect">
            <a:avLst/>
          </a:prstGeom>
        </p:spPr>
      </p:pic>
    </p:spTree>
    <p:extLst>
      <p:ext uri="{BB962C8B-B14F-4D97-AF65-F5344CB8AC3E}">
        <p14:creationId xmlns:p14="http://schemas.microsoft.com/office/powerpoint/2010/main" val="139452796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lnSpc>
                <a:spcPct val="107000"/>
              </a:lnSpc>
              <a:spcBef>
                <a:spcPts val="200"/>
              </a:spcBef>
              <a:spcAft>
                <a:spcPts val="800"/>
              </a:spcAft>
            </a:pPr>
            <a:r>
              <a:rPr lang="ar-EG" sz="2400" kern="100" dirty="0">
                <a:solidFill>
                  <a:schemeClr val="tx2"/>
                </a:solidFill>
                <a:effectLst/>
                <a:latin typeface="Calibri" panose="020F0502020204030204" pitchFamily="34" charset="0"/>
                <a:ea typeface="Calibri" panose="020F0502020204030204" pitchFamily="34" charset="0"/>
                <a:cs typeface="Arial" panose="020B0604020202020204" pitchFamily="34" charset="0"/>
              </a:rPr>
              <a:t>هي الاتصالات التي تكون من المرؤوسين إلى الرئيس، وتأخذ شكل الآراء أو التقارير أو البحوث أو الشكاوى والاقتراحات. ويستهدف تحقيق عدد من الأمور والتي من بينها:</a:t>
            </a:r>
          </a:p>
          <a:p>
            <a:pPr lvl="0" algn="just" rtl="1">
              <a:lnSpc>
                <a:spcPct val="107000"/>
              </a:lnSpc>
              <a:spcBef>
                <a:spcPts val="200"/>
              </a:spcBef>
              <a:spcAft>
                <a:spcPts val="800"/>
              </a:spcAft>
            </a:pPr>
            <a:r>
              <a:rPr lang="ar-EG" sz="2400" kern="100" dirty="0">
                <a:solidFill>
                  <a:schemeClr val="tx2"/>
                </a:solidFill>
                <a:effectLst/>
                <a:latin typeface="Calibri" panose="020F0502020204030204" pitchFamily="34" charset="0"/>
                <a:ea typeface="Calibri" panose="020F0502020204030204" pitchFamily="34" charset="0"/>
                <a:cs typeface="Arial" panose="020B0604020202020204" pitchFamily="34" charset="0"/>
              </a:rPr>
              <a:t>	التعبير عن آراء المرؤوسين، وشكاواهم، ومشكلاتهم.</a:t>
            </a:r>
          </a:p>
          <a:p>
            <a:pPr lvl="0" algn="just" rtl="1">
              <a:lnSpc>
                <a:spcPct val="107000"/>
              </a:lnSpc>
              <a:spcBef>
                <a:spcPts val="200"/>
              </a:spcBef>
              <a:spcAft>
                <a:spcPts val="800"/>
              </a:spcAft>
            </a:pPr>
            <a:r>
              <a:rPr lang="ar-EG" sz="2400" kern="100" dirty="0">
                <a:solidFill>
                  <a:schemeClr val="tx2"/>
                </a:solidFill>
                <a:effectLst/>
                <a:latin typeface="Calibri" panose="020F0502020204030204" pitchFamily="34" charset="0"/>
                <a:ea typeface="Calibri" panose="020F0502020204030204" pitchFamily="34" charset="0"/>
                <a:cs typeface="Arial" panose="020B0604020202020204" pitchFamily="34" charset="0"/>
              </a:rPr>
              <a:t>	تأكيد قبول أهداف المنظمة، وسياستها، وخططها.</a:t>
            </a:r>
          </a:p>
          <a:p>
            <a:pPr lvl="0" algn="just" rtl="1">
              <a:lnSpc>
                <a:spcPct val="107000"/>
              </a:lnSpc>
              <a:spcBef>
                <a:spcPts val="200"/>
              </a:spcBef>
              <a:spcAft>
                <a:spcPts val="800"/>
              </a:spcAft>
            </a:pPr>
            <a:r>
              <a:rPr lang="ar-EG" sz="2400" kern="100" dirty="0">
                <a:solidFill>
                  <a:schemeClr val="tx2"/>
                </a:solidFill>
                <a:effectLst/>
                <a:latin typeface="Calibri" panose="020F0502020204030204" pitchFamily="34" charset="0"/>
                <a:ea typeface="Calibri" panose="020F0502020204030204" pitchFamily="34" charset="0"/>
                <a:cs typeface="Arial" panose="020B0604020202020204" pitchFamily="34" charset="0"/>
              </a:rPr>
              <a:t>	إطلاع الإدارة على حاجات المرؤوسين، وتطلعاتهم، ورغباتهم</a:t>
            </a:r>
          </a:p>
          <a:p>
            <a:pPr lvl="0" algn="just" rtl="1">
              <a:lnSpc>
                <a:spcPct val="107000"/>
              </a:lnSpc>
              <a:spcBef>
                <a:spcPts val="200"/>
              </a:spcBef>
              <a:spcAft>
                <a:spcPts val="800"/>
              </a:spcAft>
            </a:pPr>
            <a:r>
              <a:rPr lang="ar-EG" sz="2400" kern="100" dirty="0">
                <a:solidFill>
                  <a:schemeClr val="tx2"/>
                </a:solidFill>
                <a:effectLst/>
                <a:latin typeface="Calibri" panose="020F0502020204030204" pitchFamily="34" charset="0"/>
                <a:ea typeface="Calibri" panose="020F0502020204030204" pitchFamily="34" charset="0"/>
                <a:cs typeface="Arial" panose="020B0604020202020204" pitchFamily="34" charset="0"/>
              </a:rPr>
              <a:t>	المشاركة في صنع القرارات.</a:t>
            </a:r>
          </a:p>
          <a:p>
            <a:pPr lvl="0" algn="just" rtl="1">
              <a:lnSpc>
                <a:spcPct val="107000"/>
              </a:lnSpc>
              <a:spcBef>
                <a:spcPts val="200"/>
              </a:spcBef>
              <a:spcAft>
                <a:spcPts val="800"/>
              </a:spcAft>
            </a:pPr>
            <a:r>
              <a:rPr lang="ar-EG" sz="2400" kern="100" dirty="0">
                <a:solidFill>
                  <a:schemeClr val="tx2"/>
                </a:solidFill>
                <a:effectLst/>
                <a:latin typeface="Calibri" panose="020F0502020204030204" pitchFamily="34" charset="0"/>
                <a:ea typeface="Calibri" panose="020F0502020204030204" pitchFamily="34" charset="0"/>
                <a:cs typeface="Arial" panose="020B0604020202020204" pitchFamily="34" charset="0"/>
              </a:rPr>
              <a:t>	طلب التوجيه، والنصح، والإرشاد.</a:t>
            </a:r>
          </a:p>
          <a:p>
            <a:pPr lvl="0" algn="just" rtl="1">
              <a:lnSpc>
                <a:spcPct val="107000"/>
              </a:lnSpc>
              <a:spcBef>
                <a:spcPts val="200"/>
              </a:spcBef>
              <a:spcAft>
                <a:spcPts val="800"/>
              </a:spcAft>
            </a:pPr>
            <a:r>
              <a:rPr lang="ar-EG" sz="2400" kern="100" dirty="0">
                <a:solidFill>
                  <a:schemeClr val="tx2"/>
                </a:solidFill>
                <a:effectLst/>
                <a:latin typeface="Calibri" panose="020F0502020204030204" pitchFamily="34" charset="0"/>
                <a:ea typeface="Calibri" panose="020F0502020204030204" pitchFamily="34" charset="0"/>
                <a:cs typeface="Arial" panose="020B0604020202020204" pitchFamily="34" charset="0"/>
              </a:rPr>
              <a:t>	توجيه الأسئلة، والاستفسارات حول العمل.</a:t>
            </a:r>
          </a:p>
          <a:p>
            <a:pPr lvl="0" algn="just" rtl="1">
              <a:lnSpc>
                <a:spcPct val="107000"/>
              </a:lnSpc>
              <a:spcBef>
                <a:spcPts val="200"/>
              </a:spcBef>
              <a:spcAft>
                <a:spcPts val="800"/>
              </a:spcAft>
            </a:pPr>
            <a:endParaRPr lang="en-US" sz="11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80593" y="861873"/>
            <a:ext cx="6861981" cy="523220"/>
          </a:xfrm>
          <a:prstGeom prst="rect">
            <a:avLst/>
          </a:prstGeom>
          <a:noFill/>
        </p:spPr>
        <p:txBody>
          <a:bodyPr wrap="square" rtlCol="0">
            <a:spAutoFit/>
          </a:bodyPr>
          <a:lstStyle/>
          <a:p>
            <a:pPr algn="ctr" rtl="1"/>
            <a:r>
              <a:rPr lang="ar-SA" sz="2800" b="1">
                <a:solidFill>
                  <a:schemeClr val="bg1"/>
                </a:solidFill>
                <a:latin typeface="Times New Roman" panose="02020603050405020304" pitchFamily="18" charset="0"/>
                <a:cs typeface="Times New Roman" panose="02020603050405020304" pitchFamily="18" charset="0"/>
              </a:rPr>
              <a:t>‌ب-	الاتصال الصاعد:</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81647" y="21909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96768" y="3561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65362" y="50846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D40A3468-42A2-C652-242E-FB910066A4C9}"/>
              </a:ext>
            </a:extLst>
          </p:cNvPr>
          <p:cNvPicPr>
            <a:picLocks noChangeAspect="1"/>
          </p:cNvPicPr>
          <p:nvPr/>
        </p:nvPicPr>
        <p:blipFill rotWithShape="1">
          <a:blip r:embed="rId3"/>
          <a:srcRect l="50000" r="7037"/>
          <a:stretch/>
        </p:blipFill>
        <p:spPr>
          <a:xfrm>
            <a:off x="1495107" y="3029380"/>
            <a:ext cx="2209789" cy="2143125"/>
          </a:xfrm>
          <a:prstGeom prst="rect">
            <a:avLst/>
          </a:prstGeom>
        </p:spPr>
      </p:pic>
    </p:spTree>
    <p:extLst>
      <p:ext uri="{BB962C8B-B14F-4D97-AF65-F5344CB8AC3E}">
        <p14:creationId xmlns:p14="http://schemas.microsoft.com/office/powerpoint/2010/main" val="285932087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lnSpc>
                <a:spcPct val="107000"/>
              </a:lnSpc>
              <a:spcBef>
                <a:spcPts val="200"/>
              </a:spcBef>
              <a:spcAft>
                <a:spcPts val="800"/>
              </a:spcAft>
            </a:pPr>
            <a:r>
              <a:rPr lang="ar-EG" sz="2800" kern="100" dirty="0">
                <a:solidFill>
                  <a:schemeClr val="tx2"/>
                </a:solidFill>
                <a:effectLst/>
                <a:latin typeface="Calibri" panose="020F0502020204030204" pitchFamily="34" charset="0"/>
                <a:ea typeface="Calibri" panose="020F0502020204030204" pitchFamily="34" charset="0"/>
                <a:cs typeface="Arial" panose="020B0604020202020204" pitchFamily="34" charset="0"/>
              </a:rPr>
              <a:t>هي الاتصالات التي تتم بين الإدارات المختلفة في المؤسسة الإدارية الواحدة، وتأخذ شكل المشورة، والحوار، وتبادل الآراء، والاستماع إلى وجهات النظر المختلفة لتنسيق العمل. ويستهدف تحقيق عدد من الأمور والتي من بينها:</a:t>
            </a:r>
          </a:p>
          <a:p>
            <a:pPr lvl="0" algn="just" rtl="1">
              <a:lnSpc>
                <a:spcPct val="107000"/>
              </a:lnSpc>
              <a:spcBef>
                <a:spcPts val="200"/>
              </a:spcBef>
              <a:spcAft>
                <a:spcPts val="800"/>
              </a:spcAft>
            </a:pPr>
            <a:r>
              <a:rPr lang="ar-EG" sz="2800" kern="100" dirty="0">
                <a:solidFill>
                  <a:schemeClr val="tx2"/>
                </a:solidFill>
                <a:effectLst/>
                <a:latin typeface="Calibri" panose="020F0502020204030204" pitchFamily="34" charset="0"/>
                <a:ea typeface="Calibri" panose="020F0502020204030204" pitchFamily="34" charset="0"/>
                <a:cs typeface="Arial" panose="020B0604020202020204" pitchFamily="34" charset="0"/>
              </a:rPr>
              <a:t>	توثيق التعاون بين الوحدات المختلفة.</a:t>
            </a:r>
          </a:p>
          <a:p>
            <a:pPr lvl="0" algn="just" rtl="1">
              <a:lnSpc>
                <a:spcPct val="107000"/>
              </a:lnSpc>
              <a:spcBef>
                <a:spcPts val="200"/>
              </a:spcBef>
              <a:spcAft>
                <a:spcPts val="800"/>
              </a:spcAft>
            </a:pPr>
            <a:r>
              <a:rPr lang="ar-EG" sz="2800" kern="100" dirty="0">
                <a:solidFill>
                  <a:schemeClr val="tx2"/>
                </a:solidFill>
                <a:effectLst/>
                <a:latin typeface="Calibri" panose="020F0502020204030204" pitchFamily="34" charset="0"/>
                <a:ea typeface="Calibri" panose="020F0502020204030204" pitchFamily="34" charset="0"/>
                <a:cs typeface="Arial" panose="020B0604020202020204" pitchFamily="34" charset="0"/>
              </a:rPr>
              <a:t>	تحسين نوعية، وفاعلية القرارات.</a:t>
            </a:r>
          </a:p>
          <a:p>
            <a:pPr lvl="0" algn="just" rtl="1">
              <a:lnSpc>
                <a:spcPct val="107000"/>
              </a:lnSpc>
              <a:spcBef>
                <a:spcPts val="200"/>
              </a:spcBef>
              <a:spcAft>
                <a:spcPts val="800"/>
              </a:spcAft>
            </a:pPr>
            <a:r>
              <a:rPr lang="ar-EG" sz="2800" kern="100" dirty="0">
                <a:solidFill>
                  <a:schemeClr val="tx2"/>
                </a:solidFill>
                <a:effectLst/>
                <a:latin typeface="Calibri" panose="020F0502020204030204" pitchFamily="34" charset="0"/>
                <a:ea typeface="Calibri" panose="020F0502020204030204" pitchFamily="34" charset="0"/>
                <a:cs typeface="Arial" panose="020B0604020202020204" pitchFamily="34" charset="0"/>
              </a:rPr>
              <a:t>	تنسيق الأعمال، والنشاطات المختلفة.</a:t>
            </a:r>
          </a:p>
          <a:p>
            <a:pPr lvl="0" algn="just" rtl="1">
              <a:lnSpc>
                <a:spcPct val="107000"/>
              </a:lnSpc>
              <a:spcBef>
                <a:spcPts val="200"/>
              </a:spcBef>
              <a:spcAft>
                <a:spcPts val="800"/>
              </a:spcAft>
            </a:pPr>
            <a:r>
              <a:rPr lang="ar-EG" sz="2800" kern="100" dirty="0">
                <a:solidFill>
                  <a:schemeClr val="tx2"/>
                </a:solidFill>
                <a:effectLst/>
                <a:latin typeface="Calibri" panose="020F0502020204030204" pitchFamily="34" charset="0"/>
                <a:ea typeface="Calibri" panose="020F0502020204030204" pitchFamily="34" charset="0"/>
                <a:cs typeface="Arial" panose="020B0604020202020204" pitchFamily="34" charset="0"/>
              </a:rPr>
              <a:t>	حل المشكلات المشتركة بين الوحدات المختلفة.</a:t>
            </a:r>
          </a:p>
          <a:p>
            <a:pPr lvl="0" algn="just" rtl="1">
              <a:lnSpc>
                <a:spcPct val="107000"/>
              </a:lnSpc>
              <a:spcBef>
                <a:spcPts val="200"/>
              </a:spcBef>
              <a:spcAft>
                <a:spcPts val="800"/>
              </a:spcAft>
            </a:pPr>
            <a:endParaRPr lang="en-US" sz="12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80593" y="861873"/>
            <a:ext cx="6861981" cy="523220"/>
          </a:xfrm>
          <a:prstGeom prst="rect">
            <a:avLst/>
          </a:prstGeom>
          <a:noFill/>
        </p:spPr>
        <p:txBody>
          <a:bodyPr wrap="square" rtlCol="0">
            <a:spAutoFit/>
          </a:bodyPr>
          <a:lstStyle/>
          <a:p>
            <a:pPr algn="ctr" rtl="1"/>
            <a:r>
              <a:rPr lang="ar-SA" sz="2800" b="1">
                <a:solidFill>
                  <a:schemeClr val="bg1"/>
                </a:solidFill>
                <a:latin typeface="Times New Roman" panose="02020603050405020304" pitchFamily="18" charset="0"/>
                <a:cs typeface="Times New Roman" panose="02020603050405020304" pitchFamily="18" charset="0"/>
              </a:rPr>
              <a:t>‌ج-	الاتصال الأفقي: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81647" y="21909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96768" y="3561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65362" y="50846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62253764-DEF9-DD63-F542-287330C0D62E}"/>
              </a:ext>
            </a:extLst>
          </p:cNvPr>
          <p:cNvPicPr>
            <a:picLocks noChangeAspect="1"/>
          </p:cNvPicPr>
          <p:nvPr/>
        </p:nvPicPr>
        <p:blipFill>
          <a:blip r:embed="rId3"/>
          <a:stretch>
            <a:fillRect/>
          </a:stretch>
        </p:blipFill>
        <p:spPr>
          <a:xfrm>
            <a:off x="581647" y="3148678"/>
            <a:ext cx="5004238" cy="1886598"/>
          </a:xfrm>
          <a:prstGeom prst="rect">
            <a:avLst/>
          </a:prstGeom>
        </p:spPr>
      </p:pic>
    </p:spTree>
    <p:extLst>
      <p:ext uri="{BB962C8B-B14F-4D97-AF65-F5344CB8AC3E}">
        <p14:creationId xmlns:p14="http://schemas.microsoft.com/office/powerpoint/2010/main" val="277751827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lnSpc>
                <a:spcPct val="107000"/>
              </a:lnSpc>
              <a:spcBef>
                <a:spcPts val="200"/>
              </a:spcBef>
              <a:spcAft>
                <a:spcPts val="800"/>
              </a:spcAft>
            </a:pPr>
            <a:r>
              <a:rPr lang="ar-EG" sz="2800" kern="100" dirty="0">
                <a:solidFill>
                  <a:schemeClr val="tx2"/>
                </a:solidFill>
                <a:effectLst/>
                <a:latin typeface="Calibri" panose="020F0502020204030204" pitchFamily="34" charset="0"/>
                <a:ea typeface="Calibri" panose="020F0502020204030204" pitchFamily="34" charset="0"/>
                <a:cs typeface="Arial" panose="020B0604020202020204" pitchFamily="34" charset="0"/>
              </a:rPr>
              <a:t>‌أ-</a:t>
            </a:r>
            <a:r>
              <a:rPr lang="ar-EG" sz="28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الاتصالات الداخلية:</a:t>
            </a:r>
          </a:p>
          <a:p>
            <a:pPr lvl="0" algn="just" rtl="1">
              <a:lnSpc>
                <a:spcPct val="107000"/>
              </a:lnSpc>
              <a:spcBef>
                <a:spcPts val="200"/>
              </a:spcBef>
              <a:spcAft>
                <a:spcPts val="800"/>
              </a:spcAft>
            </a:pPr>
            <a:r>
              <a:rPr lang="ar-EG" sz="2800" kern="100" dirty="0">
                <a:solidFill>
                  <a:schemeClr val="tx2"/>
                </a:solidFill>
                <a:effectLst/>
                <a:latin typeface="Calibri" panose="020F0502020204030204" pitchFamily="34" charset="0"/>
                <a:ea typeface="Calibri" panose="020F0502020204030204" pitchFamily="34" charset="0"/>
                <a:cs typeface="Arial" panose="020B0604020202020204" pitchFamily="34" charset="0"/>
              </a:rPr>
              <a:t>هي الاتصالات التي تؤخذ داخل المؤسسة أو الشركة، من أجل تبادل المعلومات والأفكار بين الموظفين، وتكوين فريق عمل متماسك وفعال. يتمثل هذا النوع من الاتصالات في إرسال الإعلانات والرسائل الإلكترونية والمذكرات الداخلية وورش العمل والاجتماعات والندوات. وتعتبر الاتصالات الداخلية عنصرًا أساسيًا في تحسين بيئة العمل داخل المؤسسة، وتعزيز دور الموظفين في تحقيق أهداف المؤسسة، وإيجاد بيئة عمل إيجابية ومتعاونة.</a:t>
            </a:r>
          </a:p>
          <a:p>
            <a:pPr lvl="0" algn="just" rtl="1">
              <a:lnSpc>
                <a:spcPct val="107000"/>
              </a:lnSpc>
              <a:spcBef>
                <a:spcPts val="200"/>
              </a:spcBef>
              <a:spcAft>
                <a:spcPts val="800"/>
              </a:spcAft>
            </a:pPr>
            <a:endParaRPr lang="ar-EG" sz="2800" kern="100" dirty="0">
              <a:solidFill>
                <a:schemeClr val="tx2"/>
              </a:solidFill>
              <a:effectLst/>
              <a:latin typeface="Calibri" panose="020F0502020204030204" pitchFamily="34" charset="0"/>
              <a:ea typeface="Calibri" panose="020F0502020204030204" pitchFamily="34" charset="0"/>
              <a:cs typeface="Arial" panose="020B0604020202020204" pitchFamily="34" charset="0"/>
            </a:endParaRPr>
          </a:p>
          <a:p>
            <a:pPr lvl="0" algn="just" rtl="1">
              <a:lnSpc>
                <a:spcPct val="107000"/>
              </a:lnSpc>
              <a:spcBef>
                <a:spcPts val="200"/>
              </a:spcBef>
              <a:spcAft>
                <a:spcPts val="800"/>
              </a:spcAft>
            </a:pPr>
            <a:endParaRPr lang="en-US" sz="12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524703" y="861873"/>
            <a:ext cx="4717871" cy="523220"/>
          </a:xfrm>
          <a:prstGeom prst="rect">
            <a:avLst/>
          </a:prstGeom>
          <a:noFill/>
        </p:spPr>
        <p:txBody>
          <a:bodyPr wrap="square" rtlCol="0">
            <a:spAutoFit/>
          </a:bodyPr>
          <a:lstStyle/>
          <a:p>
            <a:pPr algn="ctr" rtl="1"/>
            <a:r>
              <a:rPr lang="ar-SA" sz="2800" b="1" dirty="0">
                <a:solidFill>
                  <a:schemeClr val="bg1"/>
                </a:solidFill>
                <a:latin typeface="Times New Roman" panose="02020603050405020304" pitchFamily="18" charset="0"/>
                <a:cs typeface="Times New Roman" panose="02020603050405020304" pitchFamily="18" charset="0"/>
              </a:rPr>
              <a:t>خامسًا: أنواع الاتصال وفقا للنطاق :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81647" y="21909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96768" y="3561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65362" y="50846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378D435C-EA73-3359-171F-1204945411CF}"/>
              </a:ext>
            </a:extLst>
          </p:cNvPr>
          <p:cNvPicPr>
            <a:picLocks noChangeAspect="1"/>
          </p:cNvPicPr>
          <p:nvPr/>
        </p:nvPicPr>
        <p:blipFill>
          <a:blip r:embed="rId3"/>
          <a:stretch>
            <a:fillRect/>
          </a:stretch>
        </p:blipFill>
        <p:spPr>
          <a:xfrm>
            <a:off x="322119" y="4650707"/>
            <a:ext cx="2818942" cy="1937154"/>
          </a:xfrm>
          <a:prstGeom prst="rect">
            <a:avLst/>
          </a:prstGeom>
        </p:spPr>
      </p:pic>
    </p:spTree>
    <p:extLst>
      <p:ext uri="{BB962C8B-B14F-4D97-AF65-F5344CB8AC3E}">
        <p14:creationId xmlns:p14="http://schemas.microsoft.com/office/powerpoint/2010/main" val="361528092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lnSpc>
                <a:spcPct val="107000"/>
              </a:lnSpc>
              <a:spcBef>
                <a:spcPts val="200"/>
              </a:spcBef>
              <a:spcAft>
                <a:spcPts val="800"/>
              </a:spcAft>
            </a:pPr>
            <a:r>
              <a:rPr lang="ar-EG" sz="2800" kern="100" dirty="0">
                <a:solidFill>
                  <a:schemeClr val="tx2"/>
                </a:solidFill>
                <a:effectLst/>
                <a:latin typeface="Calibri" panose="020F0502020204030204" pitchFamily="34" charset="0"/>
                <a:ea typeface="Calibri" panose="020F0502020204030204" pitchFamily="34" charset="0"/>
                <a:cs typeface="Arial" panose="020B0604020202020204" pitchFamily="34" charset="0"/>
              </a:rPr>
              <a:t>‌ب- </a:t>
            </a:r>
            <a:r>
              <a:rPr lang="ar-EG" sz="28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الاتصالات الخارجية:</a:t>
            </a:r>
          </a:p>
          <a:p>
            <a:pPr lvl="0" algn="just" rtl="1">
              <a:lnSpc>
                <a:spcPct val="107000"/>
              </a:lnSpc>
              <a:spcBef>
                <a:spcPts val="200"/>
              </a:spcBef>
              <a:spcAft>
                <a:spcPts val="800"/>
              </a:spcAft>
            </a:pPr>
            <a:r>
              <a:rPr lang="ar-EG" sz="2800" kern="100" dirty="0">
                <a:solidFill>
                  <a:schemeClr val="tx2"/>
                </a:solidFill>
                <a:effectLst/>
                <a:latin typeface="Calibri" panose="020F0502020204030204" pitchFamily="34" charset="0"/>
                <a:ea typeface="Calibri" panose="020F0502020204030204" pitchFamily="34" charset="0"/>
                <a:cs typeface="Arial" panose="020B0604020202020204" pitchFamily="34" charset="0"/>
              </a:rPr>
              <a:t>فهي الاتصالات التي تستهدف الجمهور الخارجي للمؤسسة، سواء كان ذلك على المستوى المحلي أو الإقليمي أو الدولي، وتكون هذه الاتصالات في شكل حملات إعلانية، أو من خلال التواجد في المعارض والمؤتمرات والندوات والفعاليات الأخرى. والاتصالات الخارجية تلعب دوراً رئيسياً في تحقيق الأهداف التسويقية والتجارية للمؤسسة، وزيادة حجم المبيعات، وتوسيع شبكة العملاء والمستهلكين، وتحسين وتعزيز سمعتها ومكانتها في السوق.</a:t>
            </a:r>
          </a:p>
          <a:p>
            <a:pPr lvl="0" algn="just" rtl="1">
              <a:lnSpc>
                <a:spcPct val="107000"/>
              </a:lnSpc>
              <a:spcBef>
                <a:spcPts val="200"/>
              </a:spcBef>
              <a:spcAft>
                <a:spcPts val="800"/>
              </a:spcAft>
            </a:pPr>
            <a:endParaRPr lang="ar-EG" sz="2800" kern="100" dirty="0">
              <a:solidFill>
                <a:schemeClr val="tx2"/>
              </a:solidFill>
              <a:latin typeface="Calibri" panose="020F0502020204030204" pitchFamily="34" charset="0"/>
              <a:ea typeface="Calibri" panose="020F0502020204030204" pitchFamily="34" charset="0"/>
              <a:cs typeface="Arial" panose="020B0604020202020204" pitchFamily="34" charset="0"/>
            </a:endParaRPr>
          </a:p>
          <a:p>
            <a:pPr lvl="0" algn="just" rtl="1">
              <a:lnSpc>
                <a:spcPct val="107000"/>
              </a:lnSpc>
              <a:spcBef>
                <a:spcPts val="200"/>
              </a:spcBef>
              <a:spcAft>
                <a:spcPts val="800"/>
              </a:spcAft>
            </a:pPr>
            <a:endParaRPr lang="ar-EG" sz="2800" kern="100" dirty="0">
              <a:solidFill>
                <a:schemeClr val="tx2"/>
              </a:solidFill>
              <a:effectLst/>
              <a:latin typeface="Calibri" panose="020F0502020204030204" pitchFamily="34" charset="0"/>
              <a:ea typeface="Calibri" panose="020F0502020204030204" pitchFamily="34" charset="0"/>
              <a:cs typeface="Arial" panose="020B0604020202020204" pitchFamily="34" charset="0"/>
            </a:endParaRPr>
          </a:p>
          <a:p>
            <a:pPr lvl="0" algn="just" rtl="1">
              <a:lnSpc>
                <a:spcPct val="107000"/>
              </a:lnSpc>
              <a:spcBef>
                <a:spcPts val="200"/>
              </a:spcBef>
              <a:spcAft>
                <a:spcPts val="800"/>
              </a:spcAft>
            </a:pPr>
            <a:endParaRPr lang="en-US" sz="12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556234" y="861873"/>
            <a:ext cx="4686340" cy="523220"/>
          </a:xfrm>
          <a:prstGeom prst="rect">
            <a:avLst/>
          </a:prstGeom>
          <a:noFill/>
        </p:spPr>
        <p:txBody>
          <a:bodyPr wrap="square" rtlCol="0">
            <a:spAutoFit/>
          </a:bodyPr>
          <a:lstStyle/>
          <a:p>
            <a:pPr algn="ctr" rtl="1"/>
            <a:r>
              <a:rPr lang="ar-EG" sz="2800" b="1" dirty="0">
                <a:solidFill>
                  <a:schemeClr val="bg1"/>
                </a:solidFill>
                <a:latin typeface="Times New Roman" panose="02020603050405020304" pitchFamily="18" charset="0"/>
                <a:cs typeface="Times New Roman" panose="02020603050405020304" pitchFamily="18" charset="0"/>
              </a:rPr>
              <a:t>تابع</a:t>
            </a:r>
            <a:r>
              <a:rPr lang="ar-SA" sz="2800" b="1" dirty="0">
                <a:solidFill>
                  <a:schemeClr val="bg1"/>
                </a:solidFill>
                <a:latin typeface="Times New Roman" panose="02020603050405020304" pitchFamily="18" charset="0"/>
                <a:cs typeface="Times New Roman" panose="02020603050405020304" pitchFamily="18" charset="0"/>
              </a:rPr>
              <a:t>: أنواع الاتصال وفقا للنطاق :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81647" y="21909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96768" y="3561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65362" y="50846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a:extLst>
              <a:ext uri="{FF2B5EF4-FFF2-40B4-BE49-F238E27FC236}">
                <a16:creationId xmlns:a16="http://schemas.microsoft.com/office/drawing/2014/main" id="{F18B1093-51AF-1434-0DB1-583BA5481D02}"/>
              </a:ext>
            </a:extLst>
          </p:cNvPr>
          <p:cNvPicPr>
            <a:picLocks noChangeAspect="1"/>
          </p:cNvPicPr>
          <p:nvPr/>
        </p:nvPicPr>
        <p:blipFill rotWithShape="1">
          <a:blip r:embed="rId3"/>
          <a:srcRect t="23099"/>
          <a:stretch/>
        </p:blipFill>
        <p:spPr>
          <a:xfrm>
            <a:off x="562975" y="4573202"/>
            <a:ext cx="4224925" cy="1827564"/>
          </a:xfrm>
          <a:prstGeom prst="rect">
            <a:avLst/>
          </a:prstGeom>
        </p:spPr>
      </p:pic>
    </p:spTree>
    <p:extLst>
      <p:ext uri="{BB962C8B-B14F-4D97-AF65-F5344CB8AC3E}">
        <p14:creationId xmlns:p14="http://schemas.microsoft.com/office/powerpoint/2010/main" val="300118275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lnSpc>
                <a:spcPct val="107000"/>
              </a:lnSpc>
              <a:spcBef>
                <a:spcPts val="200"/>
              </a:spcBef>
              <a:spcAft>
                <a:spcPts val="800"/>
              </a:spcAft>
            </a:pPr>
            <a:r>
              <a:rPr lang="ar-EG" sz="2400" kern="100" dirty="0">
                <a:solidFill>
                  <a:schemeClr val="tx2"/>
                </a:solidFill>
                <a:effectLst/>
                <a:latin typeface="Calibri" panose="020F0502020204030204" pitchFamily="34" charset="0"/>
                <a:ea typeface="Calibri" panose="020F0502020204030204" pitchFamily="34" charset="0"/>
                <a:cs typeface="Arial" panose="020B0604020202020204" pitchFamily="34" charset="0"/>
              </a:rPr>
              <a:t>وفقا لدراسة </a:t>
            </a:r>
            <a:r>
              <a:rPr lang="ar-EG" sz="2400" kern="100" dirty="0" err="1">
                <a:solidFill>
                  <a:schemeClr val="tx2"/>
                </a:solidFill>
                <a:effectLst/>
                <a:latin typeface="Calibri" panose="020F0502020204030204" pitchFamily="34" charset="0"/>
                <a:ea typeface="Calibri" panose="020F0502020204030204" pitchFamily="34" charset="0"/>
                <a:cs typeface="Arial" panose="020B0604020202020204" pitchFamily="34" charset="0"/>
              </a:rPr>
              <a:t>ليفييت</a:t>
            </a:r>
            <a:r>
              <a:rPr lang="ar-EG" sz="2400" kern="100" dirty="0">
                <a:solidFill>
                  <a:schemeClr val="tx2"/>
                </a:solidFill>
                <a:effectLst/>
                <a:latin typeface="Calibri" panose="020F0502020204030204" pitchFamily="34" charset="0"/>
                <a:ea typeface="Calibri" panose="020F0502020204030204" pitchFamily="34" charset="0"/>
                <a:cs typeface="Arial" panose="020B0604020202020204" pitchFamily="34" charset="0"/>
              </a:rPr>
              <a:t> في عام (1951)، والتي حاول فيها دراسة بنية الشبكات الرئيسية للاتصال في المنشآت وأساليب الاتصال والفعالية في كل منها، وقد انتهى إلى طرق خمسة يتم عبرها تحديد طرق ترحيل الوسائل وأسلوب التعامل معهما في حالة الاستقبال أو الإرسال داخل المنشآت. </a:t>
            </a:r>
          </a:p>
          <a:p>
            <a:pPr lvl="0" algn="just" rtl="1">
              <a:lnSpc>
                <a:spcPct val="107000"/>
              </a:lnSpc>
              <a:spcBef>
                <a:spcPts val="200"/>
              </a:spcBef>
              <a:spcAft>
                <a:spcPts val="800"/>
              </a:spcAft>
            </a:pPr>
            <a:endParaRPr lang="ar-EG" sz="2400" kern="100" dirty="0">
              <a:solidFill>
                <a:schemeClr val="tx2"/>
              </a:solidFill>
              <a:effectLst/>
              <a:latin typeface="Calibri" panose="020F0502020204030204" pitchFamily="34" charset="0"/>
              <a:ea typeface="Calibri" panose="020F0502020204030204" pitchFamily="34" charset="0"/>
              <a:cs typeface="Arial" panose="020B0604020202020204" pitchFamily="34" charset="0"/>
            </a:endParaRPr>
          </a:p>
          <a:p>
            <a:pPr lvl="0" algn="just" rtl="1">
              <a:lnSpc>
                <a:spcPct val="107000"/>
              </a:lnSpc>
              <a:spcBef>
                <a:spcPts val="200"/>
              </a:spcBef>
              <a:spcAft>
                <a:spcPts val="800"/>
              </a:spcAft>
            </a:pPr>
            <a:endParaRPr lang="ar-EG" sz="2800" kern="100" dirty="0">
              <a:solidFill>
                <a:schemeClr val="tx2"/>
              </a:solidFill>
              <a:effectLst/>
              <a:latin typeface="Calibri" panose="020F0502020204030204" pitchFamily="34" charset="0"/>
              <a:ea typeface="Calibri" panose="020F0502020204030204" pitchFamily="34" charset="0"/>
              <a:cs typeface="Arial" panose="020B0604020202020204" pitchFamily="34" charset="0"/>
            </a:endParaRPr>
          </a:p>
          <a:p>
            <a:pPr lvl="0" algn="just" rtl="1">
              <a:lnSpc>
                <a:spcPct val="107000"/>
              </a:lnSpc>
              <a:spcBef>
                <a:spcPts val="200"/>
              </a:spcBef>
              <a:spcAft>
                <a:spcPts val="800"/>
              </a:spcAft>
            </a:pPr>
            <a:endParaRPr lang="ar-EG" sz="2800" kern="100" dirty="0">
              <a:solidFill>
                <a:schemeClr val="tx2"/>
              </a:solidFill>
              <a:latin typeface="Calibri" panose="020F0502020204030204" pitchFamily="34" charset="0"/>
              <a:ea typeface="Calibri" panose="020F0502020204030204" pitchFamily="34" charset="0"/>
              <a:cs typeface="Arial" panose="020B0604020202020204" pitchFamily="34" charset="0"/>
            </a:endParaRPr>
          </a:p>
          <a:p>
            <a:pPr lvl="0" algn="just" rtl="1">
              <a:lnSpc>
                <a:spcPct val="107000"/>
              </a:lnSpc>
              <a:spcBef>
                <a:spcPts val="200"/>
              </a:spcBef>
              <a:spcAft>
                <a:spcPts val="800"/>
              </a:spcAft>
            </a:pPr>
            <a:endParaRPr lang="ar-EG" sz="2800" kern="100" dirty="0">
              <a:solidFill>
                <a:schemeClr val="tx2"/>
              </a:solidFill>
              <a:effectLst/>
              <a:latin typeface="Calibri" panose="020F0502020204030204" pitchFamily="34" charset="0"/>
              <a:ea typeface="Calibri" panose="020F0502020204030204" pitchFamily="34" charset="0"/>
              <a:cs typeface="Arial" panose="020B0604020202020204" pitchFamily="34" charset="0"/>
            </a:endParaRPr>
          </a:p>
          <a:p>
            <a:pPr lvl="0" algn="just" rtl="1">
              <a:lnSpc>
                <a:spcPct val="107000"/>
              </a:lnSpc>
              <a:spcBef>
                <a:spcPts val="200"/>
              </a:spcBef>
              <a:spcAft>
                <a:spcPts val="800"/>
              </a:spcAft>
            </a:pPr>
            <a:r>
              <a:rPr lang="ar-EG" sz="2800" kern="100" dirty="0">
                <a:solidFill>
                  <a:schemeClr val="tx2"/>
                </a:solidFill>
                <a:effectLst/>
                <a:latin typeface="Calibri" panose="020F0502020204030204" pitchFamily="34" charset="0"/>
                <a:ea typeface="Calibri" panose="020F0502020204030204" pitchFamily="34" charset="0"/>
                <a:cs typeface="Arial" panose="020B0604020202020204" pitchFamily="34" charset="0"/>
              </a:rPr>
              <a:t>العجلة                    الدائرة           السلسلة             النجمة               </a:t>
            </a:r>
            <a:r>
              <a:rPr lang="ar-EG" sz="2800" kern="100" dirty="0" err="1">
                <a:solidFill>
                  <a:schemeClr val="tx2"/>
                </a:solidFill>
                <a:effectLst/>
                <a:latin typeface="Calibri" panose="020F0502020204030204" pitchFamily="34" charset="0"/>
                <a:ea typeface="Calibri" panose="020F0502020204030204" pitchFamily="34" charset="0"/>
                <a:cs typeface="Arial" panose="020B0604020202020204" pitchFamily="34" charset="0"/>
              </a:rPr>
              <a:t>الواي</a:t>
            </a:r>
            <a:r>
              <a:rPr lang="ar-EG" sz="2800" kern="100" dirty="0">
                <a:solidFill>
                  <a:schemeClr val="tx2"/>
                </a:solidFill>
                <a:effectLst/>
                <a:latin typeface="Calibri" panose="020F0502020204030204" pitchFamily="34" charset="0"/>
                <a:ea typeface="Calibri" panose="020F0502020204030204" pitchFamily="34" charset="0"/>
                <a:cs typeface="Arial" panose="020B0604020202020204" pitchFamily="34" charset="0"/>
              </a:rPr>
              <a:t> </a:t>
            </a:r>
          </a:p>
          <a:p>
            <a:pPr lvl="0" algn="just" rtl="1">
              <a:lnSpc>
                <a:spcPct val="107000"/>
              </a:lnSpc>
              <a:spcBef>
                <a:spcPts val="200"/>
              </a:spcBef>
              <a:spcAft>
                <a:spcPts val="800"/>
              </a:spcAft>
            </a:pPr>
            <a:endParaRPr lang="en-US" sz="12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80593" y="861873"/>
            <a:ext cx="6861981" cy="523220"/>
          </a:xfrm>
          <a:prstGeom prst="rect">
            <a:avLst/>
          </a:prstGeom>
          <a:noFill/>
        </p:spPr>
        <p:txBody>
          <a:bodyPr wrap="square" rtlCol="0">
            <a:spAutoFit/>
          </a:bodyPr>
          <a:lstStyle/>
          <a:p>
            <a:pPr algn="ctr" rtl="1"/>
            <a:r>
              <a:rPr lang="ar-SA" sz="2800" b="1" dirty="0">
                <a:solidFill>
                  <a:schemeClr val="bg1"/>
                </a:solidFill>
                <a:latin typeface="Times New Roman" panose="02020603050405020304" pitchFamily="18" charset="0"/>
                <a:cs typeface="Times New Roman" panose="02020603050405020304" pitchFamily="18" charset="0"/>
              </a:rPr>
              <a:t>سادسًا: أنواع الاتصال وفقا لنظام السيطرة على المعلومات</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81647" y="21909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96768" y="3561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65362" y="50846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9" name="Picture 8">
            <a:extLst>
              <a:ext uri="{FF2B5EF4-FFF2-40B4-BE49-F238E27FC236}">
                <a16:creationId xmlns:a16="http://schemas.microsoft.com/office/drawing/2014/main" id="{502CF230-9187-54A5-310F-888E2E56B04A}"/>
              </a:ext>
            </a:extLst>
          </p:cNvPr>
          <p:cNvPicPr>
            <a:picLocks noChangeAspect="1"/>
          </p:cNvPicPr>
          <p:nvPr/>
        </p:nvPicPr>
        <p:blipFill>
          <a:blip r:embed="rId3"/>
          <a:stretch>
            <a:fillRect/>
          </a:stretch>
        </p:blipFill>
        <p:spPr>
          <a:xfrm>
            <a:off x="9497088" y="3429000"/>
            <a:ext cx="1360990" cy="1595300"/>
          </a:xfrm>
          <a:prstGeom prst="rect">
            <a:avLst/>
          </a:prstGeom>
        </p:spPr>
      </p:pic>
      <p:pic>
        <p:nvPicPr>
          <p:cNvPr id="11" name="Picture 10">
            <a:extLst>
              <a:ext uri="{FF2B5EF4-FFF2-40B4-BE49-F238E27FC236}">
                <a16:creationId xmlns:a16="http://schemas.microsoft.com/office/drawing/2014/main" id="{B7F0D53B-2D29-5E05-FAF0-B1C12524EA8F}"/>
              </a:ext>
            </a:extLst>
          </p:cNvPr>
          <p:cNvPicPr>
            <a:picLocks noChangeAspect="1"/>
          </p:cNvPicPr>
          <p:nvPr/>
        </p:nvPicPr>
        <p:blipFill>
          <a:blip r:embed="rId4"/>
          <a:stretch>
            <a:fillRect/>
          </a:stretch>
        </p:blipFill>
        <p:spPr>
          <a:xfrm>
            <a:off x="7237844" y="3223191"/>
            <a:ext cx="1833795" cy="1793681"/>
          </a:xfrm>
          <a:prstGeom prst="rect">
            <a:avLst/>
          </a:prstGeom>
        </p:spPr>
      </p:pic>
      <p:pic>
        <p:nvPicPr>
          <p:cNvPr id="12" name="Picture 11">
            <a:extLst>
              <a:ext uri="{FF2B5EF4-FFF2-40B4-BE49-F238E27FC236}">
                <a16:creationId xmlns:a16="http://schemas.microsoft.com/office/drawing/2014/main" id="{C04BC2BA-E071-A49D-22BA-08CC7C68B2B0}"/>
              </a:ext>
            </a:extLst>
          </p:cNvPr>
          <p:cNvPicPr>
            <a:picLocks noChangeAspect="1"/>
          </p:cNvPicPr>
          <p:nvPr/>
        </p:nvPicPr>
        <p:blipFill>
          <a:blip r:embed="rId5"/>
          <a:stretch>
            <a:fillRect/>
          </a:stretch>
        </p:blipFill>
        <p:spPr>
          <a:xfrm>
            <a:off x="6096000" y="2998948"/>
            <a:ext cx="665652" cy="2173557"/>
          </a:xfrm>
          <a:prstGeom prst="rect">
            <a:avLst/>
          </a:prstGeom>
        </p:spPr>
      </p:pic>
      <p:pic>
        <p:nvPicPr>
          <p:cNvPr id="13" name="Picture 12">
            <a:extLst>
              <a:ext uri="{FF2B5EF4-FFF2-40B4-BE49-F238E27FC236}">
                <a16:creationId xmlns:a16="http://schemas.microsoft.com/office/drawing/2014/main" id="{67BE1086-4BD5-7571-EA53-A9AE8B3AAACB}"/>
              </a:ext>
            </a:extLst>
          </p:cNvPr>
          <p:cNvPicPr>
            <a:picLocks noChangeAspect="1"/>
          </p:cNvPicPr>
          <p:nvPr/>
        </p:nvPicPr>
        <p:blipFill>
          <a:blip r:embed="rId6"/>
          <a:stretch>
            <a:fillRect/>
          </a:stretch>
        </p:blipFill>
        <p:spPr>
          <a:xfrm>
            <a:off x="3372714" y="2998948"/>
            <a:ext cx="1836849" cy="1959306"/>
          </a:xfrm>
          <a:prstGeom prst="rect">
            <a:avLst/>
          </a:prstGeom>
        </p:spPr>
      </p:pic>
      <p:pic>
        <p:nvPicPr>
          <p:cNvPr id="14" name="Picture 13">
            <a:extLst>
              <a:ext uri="{FF2B5EF4-FFF2-40B4-BE49-F238E27FC236}">
                <a16:creationId xmlns:a16="http://schemas.microsoft.com/office/drawing/2014/main" id="{B46BB1AE-EA86-8125-B735-920C9BB43061}"/>
              </a:ext>
            </a:extLst>
          </p:cNvPr>
          <p:cNvPicPr>
            <a:picLocks noChangeAspect="1"/>
          </p:cNvPicPr>
          <p:nvPr/>
        </p:nvPicPr>
        <p:blipFill>
          <a:blip r:embed="rId7"/>
          <a:stretch>
            <a:fillRect/>
          </a:stretch>
        </p:blipFill>
        <p:spPr>
          <a:xfrm>
            <a:off x="1779463" y="3352347"/>
            <a:ext cx="1167802" cy="1688233"/>
          </a:xfrm>
          <a:prstGeom prst="rect">
            <a:avLst/>
          </a:prstGeom>
        </p:spPr>
      </p:pic>
    </p:spTree>
    <p:extLst>
      <p:ext uri="{BB962C8B-B14F-4D97-AF65-F5344CB8AC3E}">
        <p14:creationId xmlns:p14="http://schemas.microsoft.com/office/powerpoint/2010/main" val="380233354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75442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lnSpc>
                <a:spcPct val="107000"/>
              </a:lnSpc>
              <a:spcBef>
                <a:spcPts val="200"/>
              </a:spcBef>
              <a:spcAft>
                <a:spcPts val="800"/>
              </a:spcAft>
            </a:pPr>
            <a:r>
              <a:rPr lang="ar-EG" sz="2400" kern="100" dirty="0">
                <a:solidFill>
                  <a:schemeClr val="tx2"/>
                </a:solidFill>
                <a:effectLst/>
                <a:latin typeface="Calibri" panose="020F0502020204030204" pitchFamily="34" charset="0"/>
                <a:ea typeface="Calibri" panose="020F0502020204030204" pitchFamily="34" charset="0"/>
                <a:cs typeface="Arial" panose="020B0604020202020204" pitchFamily="34" charset="0"/>
              </a:rPr>
              <a:t>‌أ-</a:t>
            </a:r>
            <a:r>
              <a:rPr lang="ar-EG" sz="28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الاتصال المركزي:</a:t>
            </a:r>
          </a:p>
          <a:p>
            <a:pPr lvl="0" algn="just" rtl="1">
              <a:lnSpc>
                <a:spcPct val="107000"/>
              </a:lnSpc>
              <a:spcBef>
                <a:spcPts val="200"/>
              </a:spcBef>
              <a:spcAft>
                <a:spcPts val="800"/>
              </a:spcAft>
            </a:pPr>
            <a:r>
              <a:rPr lang="ar-EG"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العجلة: </a:t>
            </a:r>
            <a:r>
              <a:rPr lang="ar-EG" sz="2400" kern="100" dirty="0">
                <a:solidFill>
                  <a:schemeClr val="tx2"/>
                </a:solidFill>
                <a:effectLst/>
                <a:latin typeface="Calibri" panose="020F0502020204030204" pitchFamily="34" charset="0"/>
                <a:ea typeface="Calibri" panose="020F0502020204030204" pitchFamily="34" charset="0"/>
                <a:cs typeface="Arial" panose="020B0604020202020204" pitchFamily="34" charset="0"/>
              </a:rPr>
              <a:t>تمتاز شبكة العجلة ببروتوكول مركزي للاتصال، حيث يتم توجيه الرسائل الاتصالية من خلال شخص مركزي يتحكم بإرسالها واستلامها وتوجيهها إلى باقي المستلمين في الشبكة.</a:t>
            </a:r>
          </a:p>
          <a:p>
            <a:pPr lvl="0" algn="just" rtl="1">
              <a:lnSpc>
                <a:spcPct val="107000"/>
              </a:lnSpc>
              <a:spcBef>
                <a:spcPts val="200"/>
              </a:spcBef>
              <a:spcAft>
                <a:spcPts val="800"/>
              </a:spcAft>
            </a:pPr>
            <a:endParaRPr lang="ar-EG" sz="2400" kern="100" dirty="0">
              <a:solidFill>
                <a:schemeClr val="tx2"/>
              </a:solidFill>
              <a:effectLst/>
              <a:latin typeface="Calibri" panose="020F0502020204030204" pitchFamily="34" charset="0"/>
              <a:ea typeface="Calibri" panose="020F0502020204030204" pitchFamily="34" charset="0"/>
              <a:cs typeface="Arial" panose="020B0604020202020204" pitchFamily="34" charset="0"/>
            </a:endParaRPr>
          </a:p>
          <a:p>
            <a:pPr lvl="0" algn="just" rtl="1">
              <a:lnSpc>
                <a:spcPct val="107000"/>
              </a:lnSpc>
              <a:spcBef>
                <a:spcPts val="200"/>
              </a:spcBef>
              <a:spcAft>
                <a:spcPts val="800"/>
              </a:spcAft>
            </a:pPr>
            <a:r>
              <a:rPr lang="ar-EG" sz="2400" b="1" kern="100" dirty="0" err="1">
                <a:solidFill>
                  <a:srgbClr val="C00000"/>
                </a:solidFill>
                <a:effectLst/>
                <a:latin typeface="Calibri" panose="020F0502020204030204" pitchFamily="34" charset="0"/>
                <a:ea typeface="Calibri" panose="020F0502020204030204" pitchFamily="34" charset="0"/>
                <a:cs typeface="Arial" panose="020B0604020202020204" pitchFamily="34" charset="0"/>
              </a:rPr>
              <a:t>الواي</a:t>
            </a:r>
            <a:r>
              <a:rPr lang="ar-EG"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 </a:t>
            </a:r>
            <a:r>
              <a:rPr lang="ar-EG" sz="2400" kern="100" dirty="0">
                <a:solidFill>
                  <a:schemeClr val="tx2"/>
                </a:solidFill>
                <a:effectLst/>
                <a:latin typeface="Calibri" panose="020F0502020204030204" pitchFamily="34" charset="0"/>
                <a:ea typeface="Calibri" panose="020F0502020204030204" pitchFamily="34" charset="0"/>
                <a:cs typeface="Arial" panose="020B0604020202020204" pitchFamily="34" charset="0"/>
              </a:rPr>
              <a:t>فهي أقل مركزية من العجلة، حيث يتم تحديد شخصيات في الشبكة يتميزون بموقعهم الاستراتيجي الذي يسمح لهم بتوجيه الرسائل إلى عدة أفراد في وقت واحد، ويكون لديهم قدرة على التحكم في توجيه الرسائل بين أفراد الشبكة.</a:t>
            </a:r>
          </a:p>
          <a:p>
            <a:pPr lvl="0" algn="just" rtl="1">
              <a:lnSpc>
                <a:spcPct val="107000"/>
              </a:lnSpc>
              <a:spcBef>
                <a:spcPts val="200"/>
              </a:spcBef>
              <a:spcAft>
                <a:spcPts val="800"/>
              </a:spcAft>
            </a:pPr>
            <a:endParaRPr lang="ar-EG" sz="2800" kern="100" dirty="0">
              <a:solidFill>
                <a:schemeClr val="tx2"/>
              </a:solidFill>
              <a:latin typeface="Calibri" panose="020F0502020204030204" pitchFamily="34" charset="0"/>
              <a:ea typeface="Calibri" panose="020F0502020204030204" pitchFamily="34" charset="0"/>
              <a:cs typeface="Arial" panose="020B0604020202020204" pitchFamily="34" charset="0"/>
            </a:endParaRPr>
          </a:p>
          <a:p>
            <a:pPr lvl="0" algn="just" rtl="1">
              <a:lnSpc>
                <a:spcPct val="107000"/>
              </a:lnSpc>
              <a:spcBef>
                <a:spcPts val="200"/>
              </a:spcBef>
              <a:spcAft>
                <a:spcPts val="800"/>
              </a:spcAft>
            </a:pPr>
            <a:endParaRPr lang="ar-EG" sz="2800" kern="100" dirty="0">
              <a:solidFill>
                <a:schemeClr val="tx2"/>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80593" y="861873"/>
            <a:ext cx="6861981" cy="523220"/>
          </a:xfrm>
          <a:prstGeom prst="rect">
            <a:avLst/>
          </a:prstGeom>
          <a:noFill/>
        </p:spPr>
        <p:txBody>
          <a:bodyPr wrap="square" rtlCol="0">
            <a:spAutoFit/>
          </a:bodyPr>
          <a:lstStyle/>
          <a:p>
            <a:pPr algn="ctr" rtl="1"/>
            <a:r>
              <a:rPr lang="ar-EG" sz="2800" b="1" dirty="0">
                <a:solidFill>
                  <a:schemeClr val="bg1"/>
                </a:solidFill>
                <a:latin typeface="Times New Roman" panose="02020603050405020304" pitchFamily="18" charset="0"/>
                <a:cs typeface="Times New Roman" panose="02020603050405020304" pitchFamily="18" charset="0"/>
              </a:rPr>
              <a:t>تابع</a:t>
            </a:r>
            <a:r>
              <a:rPr lang="ar-SA" sz="2800" b="1" dirty="0">
                <a:solidFill>
                  <a:schemeClr val="bg1"/>
                </a:solidFill>
                <a:latin typeface="Times New Roman" panose="02020603050405020304" pitchFamily="18" charset="0"/>
                <a:cs typeface="Times New Roman" panose="02020603050405020304" pitchFamily="18" charset="0"/>
              </a:rPr>
              <a:t>: أنواع الاتصال وفقا لنظام السيطرة على المعلومات</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81647" y="21909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96768" y="3561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65362" y="50846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47152971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75442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lnSpc>
                <a:spcPct val="107000"/>
              </a:lnSpc>
              <a:spcBef>
                <a:spcPts val="200"/>
              </a:spcBef>
              <a:spcAft>
                <a:spcPts val="800"/>
              </a:spcAft>
            </a:pPr>
            <a:r>
              <a:rPr lang="ar-EG" sz="2400" kern="100" dirty="0">
                <a:solidFill>
                  <a:schemeClr val="tx2"/>
                </a:solidFill>
                <a:effectLst/>
                <a:latin typeface="Calibri" panose="020F0502020204030204" pitchFamily="34" charset="0"/>
                <a:ea typeface="Calibri" panose="020F0502020204030204" pitchFamily="34" charset="0"/>
                <a:cs typeface="Arial" panose="020B0604020202020204" pitchFamily="34" charset="0"/>
              </a:rPr>
              <a:t>‌ب- </a:t>
            </a:r>
            <a:r>
              <a:rPr lang="ar-EG" sz="28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الاتصال غير المركزي:</a:t>
            </a:r>
          </a:p>
          <a:p>
            <a:pPr lvl="0" algn="just" rtl="1">
              <a:lnSpc>
                <a:spcPct val="107000"/>
              </a:lnSpc>
              <a:spcBef>
                <a:spcPts val="200"/>
              </a:spcBef>
              <a:spcAft>
                <a:spcPts val="800"/>
              </a:spcAft>
            </a:pPr>
            <a:r>
              <a:rPr lang="ar-EG" sz="2400" b="1" kern="100" dirty="0">
                <a:solidFill>
                  <a:srgbClr val="C00000"/>
                </a:solidFill>
                <a:latin typeface="Calibri" panose="020F0502020204030204" pitchFamily="34" charset="0"/>
                <a:ea typeface="Calibri" panose="020F0502020204030204" pitchFamily="34" charset="0"/>
                <a:cs typeface="Arial" panose="020B0604020202020204" pitchFamily="34" charset="0"/>
              </a:rPr>
              <a:t>الدائرة: </a:t>
            </a:r>
            <a:r>
              <a:rPr lang="ar-EG" sz="2400" kern="100" dirty="0">
                <a:solidFill>
                  <a:schemeClr val="tx2"/>
                </a:solidFill>
                <a:latin typeface="Calibri" panose="020F0502020204030204" pitchFamily="34" charset="0"/>
                <a:ea typeface="Calibri" panose="020F0502020204030204" pitchFamily="34" charset="0"/>
                <a:cs typeface="Arial" panose="020B0604020202020204" pitchFamily="34" charset="0"/>
              </a:rPr>
              <a:t>تتميز شبكة الدائرة بعدم وجود قيادة مركزية، حيث يتم التواصل بين جميع أفراد الشبكة دون تحديد شخص مركزي للتوجيه والمراقبة.</a:t>
            </a:r>
          </a:p>
          <a:p>
            <a:pPr lvl="0" algn="just" rtl="1">
              <a:lnSpc>
                <a:spcPct val="107000"/>
              </a:lnSpc>
              <a:spcBef>
                <a:spcPts val="200"/>
              </a:spcBef>
              <a:spcAft>
                <a:spcPts val="800"/>
              </a:spcAft>
            </a:pPr>
            <a:r>
              <a:rPr lang="ar-EG" sz="2400" b="1" kern="100" dirty="0">
                <a:solidFill>
                  <a:srgbClr val="C00000"/>
                </a:solidFill>
                <a:latin typeface="Calibri" panose="020F0502020204030204" pitchFamily="34" charset="0"/>
                <a:ea typeface="Calibri" panose="020F0502020204030204" pitchFamily="34" charset="0"/>
                <a:cs typeface="Arial" panose="020B0604020202020204" pitchFamily="34" charset="0"/>
              </a:rPr>
              <a:t>السلسلة: </a:t>
            </a:r>
            <a:r>
              <a:rPr lang="ar-EG" sz="2400" kern="100" dirty="0">
                <a:solidFill>
                  <a:schemeClr val="tx2"/>
                </a:solidFill>
                <a:latin typeface="Calibri" panose="020F0502020204030204" pitchFamily="34" charset="0"/>
                <a:ea typeface="Calibri" panose="020F0502020204030204" pitchFamily="34" charset="0"/>
                <a:cs typeface="Arial" panose="020B0604020202020204" pitchFamily="34" charset="0"/>
              </a:rPr>
              <a:t>أما شبكة السلسلة، فتتشابه في بنيتها مع الدائرة، ولكن يمكن للشخص الموجود في المنتصف التواصل مع أي من أفراد المؤسسة في نفس الوقت، بينما يكون البقية على قدم المساواة في الأدوار الاتصالية حيث يمكن لأي فرد التواصل مع الجار المجاور له.</a:t>
            </a:r>
          </a:p>
          <a:p>
            <a:pPr lvl="0" algn="just" rtl="1">
              <a:lnSpc>
                <a:spcPct val="107000"/>
              </a:lnSpc>
              <a:spcBef>
                <a:spcPts val="200"/>
              </a:spcBef>
              <a:spcAft>
                <a:spcPts val="800"/>
              </a:spcAft>
            </a:pPr>
            <a:r>
              <a:rPr lang="ar-EG" sz="2400" b="1" kern="100" dirty="0">
                <a:solidFill>
                  <a:srgbClr val="C00000"/>
                </a:solidFill>
                <a:latin typeface="Calibri" panose="020F0502020204030204" pitchFamily="34" charset="0"/>
                <a:ea typeface="Calibri" panose="020F0502020204030204" pitchFamily="34" charset="0"/>
                <a:cs typeface="Arial" panose="020B0604020202020204" pitchFamily="34" charset="0"/>
              </a:rPr>
              <a:t>النجمة: </a:t>
            </a:r>
            <a:r>
              <a:rPr lang="ar-EG" sz="2400" kern="100" dirty="0">
                <a:solidFill>
                  <a:schemeClr val="tx2"/>
                </a:solidFill>
                <a:latin typeface="Calibri" panose="020F0502020204030204" pitchFamily="34" charset="0"/>
                <a:ea typeface="Calibri" panose="020F0502020204030204" pitchFamily="34" charset="0"/>
                <a:cs typeface="Arial" panose="020B0604020202020204" pitchFamily="34" charset="0"/>
              </a:rPr>
              <a:t>أما شبكة النجمة، فتشبه الدائرة في بنيتها ومساواة أفرادها في الأدوار التفاعلية، ولكنها تتميز عن الدائرة بإمكانية اختيار أي فرد في الشبكة للتواصل معه، دون تحديد شخص معين للتوجيه والمراقبة، مما يتيح فرصة التواصل لجميع أفراد المؤسسة.</a:t>
            </a:r>
            <a:endParaRPr lang="ar-EG" sz="2800" kern="100" dirty="0">
              <a:solidFill>
                <a:schemeClr val="tx2"/>
              </a:solidFill>
              <a:latin typeface="Calibri" panose="020F0502020204030204" pitchFamily="34" charset="0"/>
              <a:ea typeface="Calibri" panose="020F0502020204030204" pitchFamily="34" charset="0"/>
              <a:cs typeface="Arial" panose="020B0604020202020204" pitchFamily="34"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80593" y="861873"/>
            <a:ext cx="6861981" cy="523220"/>
          </a:xfrm>
          <a:prstGeom prst="rect">
            <a:avLst/>
          </a:prstGeom>
          <a:noFill/>
        </p:spPr>
        <p:txBody>
          <a:bodyPr wrap="square" rtlCol="0">
            <a:spAutoFit/>
          </a:bodyPr>
          <a:lstStyle/>
          <a:p>
            <a:pPr algn="ctr" rtl="1"/>
            <a:r>
              <a:rPr lang="ar-EG" sz="2800" b="1" dirty="0">
                <a:solidFill>
                  <a:schemeClr val="bg1"/>
                </a:solidFill>
                <a:latin typeface="Times New Roman" panose="02020603050405020304" pitchFamily="18" charset="0"/>
                <a:cs typeface="Times New Roman" panose="02020603050405020304" pitchFamily="18" charset="0"/>
              </a:rPr>
              <a:t>تابع</a:t>
            </a:r>
            <a:r>
              <a:rPr lang="ar-SA" sz="2800" b="1" dirty="0">
                <a:solidFill>
                  <a:schemeClr val="bg1"/>
                </a:solidFill>
                <a:latin typeface="Times New Roman" panose="02020603050405020304" pitchFamily="18" charset="0"/>
                <a:cs typeface="Times New Roman" panose="02020603050405020304" pitchFamily="18" charset="0"/>
              </a:rPr>
              <a:t>: أنواع الاتصال وفقا لنظام السيطرة على المعلومات</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81647" y="21909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96768" y="3561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65362" y="50846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1510511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lnSpc>
                <a:spcPct val="107000"/>
              </a:lnSpc>
              <a:spcBef>
                <a:spcPts val="200"/>
              </a:spcBef>
              <a:spcAft>
                <a:spcPts val="800"/>
              </a:spcAft>
            </a:pPr>
            <a:r>
              <a:rPr lang="ar-EG"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الصدق: </a:t>
            </a:r>
            <a:r>
              <a:rPr lang="ar-EG" sz="2400" kern="100" dirty="0">
                <a:solidFill>
                  <a:schemeClr val="tx2"/>
                </a:solidFill>
                <a:effectLst/>
                <a:latin typeface="Calibri" panose="020F0502020204030204" pitchFamily="34" charset="0"/>
                <a:ea typeface="Calibri" panose="020F0502020204030204" pitchFamily="34" charset="0"/>
                <a:cs typeface="Arial" panose="020B0604020202020204" pitchFamily="34" charset="0"/>
              </a:rPr>
              <a:t>يجب أن يكون التواصل صادقاً وموثوقاً وخالياً من التلاعب والخداع.</a:t>
            </a:r>
          </a:p>
          <a:p>
            <a:pPr lvl="0" algn="just" rtl="1">
              <a:lnSpc>
                <a:spcPct val="107000"/>
              </a:lnSpc>
              <a:spcBef>
                <a:spcPts val="200"/>
              </a:spcBef>
              <a:spcAft>
                <a:spcPts val="800"/>
              </a:spcAft>
            </a:pPr>
            <a:r>
              <a:rPr lang="ar-EG"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الصبر: </a:t>
            </a:r>
            <a:r>
              <a:rPr lang="ar-EG" sz="2400" kern="100" dirty="0">
                <a:solidFill>
                  <a:schemeClr val="tx2"/>
                </a:solidFill>
                <a:effectLst/>
                <a:latin typeface="Calibri" panose="020F0502020204030204" pitchFamily="34" charset="0"/>
                <a:ea typeface="Calibri" panose="020F0502020204030204" pitchFamily="34" charset="0"/>
                <a:cs typeface="Arial" panose="020B0604020202020204" pitchFamily="34" charset="0"/>
              </a:rPr>
              <a:t>يجب الصبر في الاستماع للآراء والأفكار والشكاوى، وعدم الاندفاع في اتخاذ القرارات بسرعة.</a:t>
            </a:r>
          </a:p>
          <a:p>
            <a:pPr lvl="0" algn="just" rtl="1">
              <a:lnSpc>
                <a:spcPct val="107000"/>
              </a:lnSpc>
              <a:spcBef>
                <a:spcPts val="200"/>
              </a:spcBef>
              <a:spcAft>
                <a:spcPts val="800"/>
              </a:spcAft>
            </a:pPr>
            <a:r>
              <a:rPr lang="ar-EG"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الاهتمام: </a:t>
            </a:r>
            <a:r>
              <a:rPr lang="ar-EG" sz="2400" kern="100" dirty="0">
                <a:solidFill>
                  <a:schemeClr val="tx2"/>
                </a:solidFill>
                <a:effectLst/>
                <a:latin typeface="Calibri" panose="020F0502020204030204" pitchFamily="34" charset="0"/>
                <a:ea typeface="Calibri" panose="020F0502020204030204" pitchFamily="34" charset="0"/>
                <a:cs typeface="Arial" panose="020B0604020202020204" pitchFamily="34" charset="0"/>
              </a:rPr>
              <a:t>يتطلب التواصل في العلاقات العامة الاهتمام بالآخرين واستيعاب آرائهم واحترامها.</a:t>
            </a:r>
          </a:p>
          <a:p>
            <a:pPr lvl="0" algn="just" rtl="1">
              <a:lnSpc>
                <a:spcPct val="107000"/>
              </a:lnSpc>
              <a:spcBef>
                <a:spcPts val="200"/>
              </a:spcBef>
              <a:spcAft>
                <a:spcPts val="800"/>
              </a:spcAft>
            </a:pPr>
            <a:r>
              <a:rPr lang="ar-EG"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الوضوح: </a:t>
            </a:r>
            <a:r>
              <a:rPr lang="ar-EG" sz="2400" kern="100" dirty="0">
                <a:solidFill>
                  <a:schemeClr val="tx2"/>
                </a:solidFill>
                <a:effectLst/>
                <a:latin typeface="Calibri" panose="020F0502020204030204" pitchFamily="34" charset="0"/>
                <a:ea typeface="Calibri" panose="020F0502020204030204" pitchFamily="34" charset="0"/>
                <a:cs typeface="Arial" panose="020B0604020202020204" pitchFamily="34" charset="0"/>
              </a:rPr>
              <a:t>يجب أن يكون التواصل واضحاً ومفهوماً، لجعل المستلمين يفهمون المعلومات بسهولة ودون أي </a:t>
            </a:r>
            <a:r>
              <a:rPr lang="ar-EG" sz="2400" kern="100" dirty="0" err="1">
                <a:solidFill>
                  <a:schemeClr val="tx2"/>
                </a:solidFill>
                <a:effectLst/>
                <a:latin typeface="Calibri" panose="020F0502020204030204" pitchFamily="34" charset="0"/>
                <a:ea typeface="Calibri" panose="020F0502020204030204" pitchFamily="34" charset="0"/>
                <a:cs typeface="Arial" panose="020B0604020202020204" pitchFamily="34" charset="0"/>
              </a:rPr>
              <a:t>ابهام</a:t>
            </a:r>
            <a:r>
              <a:rPr lang="ar-EG" sz="2400" kern="100" dirty="0">
                <a:solidFill>
                  <a:schemeClr val="tx2"/>
                </a:solidFill>
                <a:effectLst/>
                <a:latin typeface="Calibri" panose="020F0502020204030204" pitchFamily="34" charset="0"/>
                <a:ea typeface="Calibri" panose="020F0502020204030204" pitchFamily="34" charset="0"/>
                <a:cs typeface="Arial" panose="020B0604020202020204" pitchFamily="34" charset="0"/>
              </a:rPr>
              <a:t>.</a:t>
            </a:r>
          </a:p>
          <a:p>
            <a:pPr lvl="0" algn="just" rtl="1">
              <a:lnSpc>
                <a:spcPct val="107000"/>
              </a:lnSpc>
              <a:spcBef>
                <a:spcPts val="200"/>
              </a:spcBef>
              <a:spcAft>
                <a:spcPts val="800"/>
              </a:spcAft>
            </a:pPr>
            <a:r>
              <a:rPr lang="ar-EG"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التفاعل: </a:t>
            </a:r>
            <a:r>
              <a:rPr lang="ar-EG" sz="2400" kern="100" dirty="0">
                <a:solidFill>
                  <a:schemeClr val="tx2"/>
                </a:solidFill>
                <a:effectLst/>
                <a:latin typeface="Calibri" panose="020F0502020204030204" pitchFamily="34" charset="0"/>
                <a:ea typeface="Calibri" panose="020F0502020204030204" pitchFamily="34" charset="0"/>
                <a:cs typeface="Arial" panose="020B0604020202020204" pitchFamily="34" charset="0"/>
              </a:rPr>
              <a:t>يجب أن يكون التواصل تفاعلياً، بحيث يكون هناك استجابة واضحة وفعالة من المستلمين.</a:t>
            </a:r>
          </a:p>
          <a:p>
            <a:pPr lvl="0" algn="just" rtl="1">
              <a:lnSpc>
                <a:spcPct val="107000"/>
              </a:lnSpc>
              <a:spcBef>
                <a:spcPts val="200"/>
              </a:spcBef>
              <a:spcAft>
                <a:spcPts val="800"/>
              </a:spcAft>
            </a:pPr>
            <a:r>
              <a:rPr lang="ar-EG"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الثقة: </a:t>
            </a:r>
            <a:r>
              <a:rPr lang="ar-EG" sz="2400" kern="100" dirty="0">
                <a:solidFill>
                  <a:schemeClr val="tx2"/>
                </a:solidFill>
                <a:effectLst/>
                <a:latin typeface="Calibri" panose="020F0502020204030204" pitchFamily="34" charset="0"/>
                <a:ea typeface="Calibri" panose="020F0502020204030204" pitchFamily="34" charset="0"/>
                <a:cs typeface="Arial" panose="020B0604020202020204" pitchFamily="34" charset="0"/>
              </a:rPr>
              <a:t>يتطلب التواصل في العلاقات العامة بناء ثقة المستلمين وإثبات الجدية والاهتمام بمصالحهم.</a:t>
            </a:r>
          </a:p>
          <a:p>
            <a:pPr lvl="0" algn="just" rtl="1">
              <a:lnSpc>
                <a:spcPct val="107000"/>
              </a:lnSpc>
              <a:spcBef>
                <a:spcPts val="200"/>
              </a:spcBef>
              <a:spcAft>
                <a:spcPts val="800"/>
              </a:spcAft>
            </a:pPr>
            <a:r>
              <a:rPr lang="ar-EG"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الاتصال المخصص: </a:t>
            </a:r>
            <a:r>
              <a:rPr lang="ar-EG" sz="2400" kern="100" dirty="0">
                <a:solidFill>
                  <a:schemeClr val="tx2"/>
                </a:solidFill>
                <a:effectLst/>
                <a:latin typeface="Calibri" panose="020F0502020204030204" pitchFamily="34" charset="0"/>
                <a:ea typeface="Calibri" panose="020F0502020204030204" pitchFamily="34" charset="0"/>
                <a:cs typeface="Arial" panose="020B0604020202020204" pitchFamily="34" charset="0"/>
              </a:rPr>
              <a:t>تحتاج العلاقات العامة إلى التركيز على التواصل المخصص، بحيث يكون التواصل متعدد المستويات ويضع المستلمون في اعتبارات مختلفة مثل العمر والجنس والخلفية الثقافية.</a:t>
            </a:r>
          </a:p>
        </p:txBody>
      </p:sp>
      <p:sp>
        <p:nvSpPr>
          <p:cNvPr id="3" name="TextBox 2">
            <a:extLst>
              <a:ext uri="{FF2B5EF4-FFF2-40B4-BE49-F238E27FC236}">
                <a16:creationId xmlns:a16="http://schemas.microsoft.com/office/drawing/2014/main" id="{F9A80F9F-74DB-1D57-04E8-E20E92A09B0A}"/>
              </a:ext>
            </a:extLst>
          </p:cNvPr>
          <p:cNvSpPr txBox="1"/>
          <p:nvPr/>
        </p:nvSpPr>
        <p:spPr>
          <a:xfrm>
            <a:off x="2380593" y="861873"/>
            <a:ext cx="6861981" cy="523220"/>
          </a:xfrm>
          <a:prstGeom prst="rect">
            <a:avLst/>
          </a:prstGeom>
          <a:noFill/>
        </p:spPr>
        <p:txBody>
          <a:bodyPr wrap="square" rtlCol="0">
            <a:spAutoFit/>
          </a:bodyPr>
          <a:lstStyle/>
          <a:p>
            <a:pPr algn="ctr" rtl="1"/>
            <a:r>
              <a:rPr lang="ar-SA" sz="2800" b="1">
                <a:solidFill>
                  <a:schemeClr val="bg1"/>
                </a:solidFill>
                <a:latin typeface="Times New Roman" panose="02020603050405020304" pitchFamily="18" charset="0"/>
                <a:cs typeface="Times New Roman" panose="02020603050405020304" pitchFamily="18" charset="0"/>
              </a:rPr>
              <a:t>3)	المفاتيح السبع الواجب توافرها في عملية الاتصال</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81647" y="21909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96768" y="3561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65362" y="50846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49608924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81647" y="16506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SA" sz="2800" dirty="0">
                <a:solidFill>
                  <a:schemeClr val="tx2"/>
                </a:solidFill>
              </a:rPr>
              <a:t>يتأثر أداء المؤسسة بشكل كبير بنوع وطريقة الاتصال التنظيمي، حيث يمكن أن يحدث تأثير كبير إيجابيًا أو سلبيًا على عمل المؤسسة. وتعتبر أنماط الاتصال من أهم العوامل التي تؤثر على الأداء العام للمؤسسة.</a:t>
            </a:r>
          </a:p>
          <a:p>
            <a:pPr algn="just" rtl="1"/>
            <a:r>
              <a:rPr lang="ar-SA" sz="2800" dirty="0">
                <a:solidFill>
                  <a:schemeClr val="tx2"/>
                </a:solidFill>
              </a:rPr>
              <a:t>لذلك فقد ركزنا من خلال هذا الفصل على شرح أنواع الاتصال التنظيمي في العلاقات العامة، مع التركيز على شبكات الاتصال التنظيمي. </a:t>
            </a:r>
          </a:p>
          <a:p>
            <a:pPr algn="just" rtl="1"/>
            <a:r>
              <a:rPr lang="ar-SA" sz="2800" dirty="0">
                <a:solidFill>
                  <a:schemeClr val="tx2"/>
                </a:solidFill>
              </a:rPr>
              <a:t>وتفصيل أنواع الاتصال التنظيمي وتصنيفها وفقًا للغة المستخدمة والاتجاه ودرجة التأثير ومصدر الاتصال ونطاق الاتصال ومدى السيطرة على عملية</a:t>
            </a:r>
            <a:r>
              <a:rPr lang="ar-SA" dirty="0"/>
              <a:t> سريان المعلومات.</a:t>
            </a:r>
          </a:p>
          <a:p>
            <a:pPr algn="ctr"/>
            <a:r>
              <a:rPr lang="ar-SA" dirty="0"/>
              <a:t>وتعريف المفاتيح السبع الواجب توافرها في عملية الاتصال، وهي: الصدق والصبر والاهتمام والوضوح والتفاعل والثقة والاتصال المخصص.</a:t>
            </a:r>
          </a:p>
        </p:txBody>
      </p:sp>
      <p:sp>
        <p:nvSpPr>
          <p:cNvPr id="3" name="TextBox 2">
            <a:extLst>
              <a:ext uri="{FF2B5EF4-FFF2-40B4-BE49-F238E27FC236}">
                <a16:creationId xmlns:a16="http://schemas.microsoft.com/office/drawing/2014/main" id="{F9A80F9F-74DB-1D57-04E8-E20E92A09B0A}"/>
              </a:ext>
            </a:extLst>
          </p:cNvPr>
          <p:cNvSpPr txBox="1"/>
          <p:nvPr/>
        </p:nvSpPr>
        <p:spPr>
          <a:xfrm>
            <a:off x="3617414" y="975974"/>
            <a:ext cx="3902032"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خلاصة الفصل</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81647" y="21909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96768" y="3561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65362" y="50846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28356360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088995" y="2078951"/>
            <a:ext cx="3509515" cy="1656492"/>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64803719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922</TotalTime>
  <Words>3481</Words>
  <Application>Microsoft Office PowerPoint</Application>
  <PresentationFormat>Widescreen</PresentationFormat>
  <Paragraphs>340</Paragraphs>
  <Slides>46</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46</vt:i4>
      </vt:variant>
    </vt:vector>
  </HeadingPairs>
  <TitlesOfParts>
    <vt:vector size="53" baseType="lpstr">
      <vt:lpstr>Arial</vt:lpstr>
      <vt:lpstr>Calibri</vt:lpstr>
      <vt:lpstr>Calibri Light</vt:lpstr>
      <vt:lpstr>Simplified Arabic</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Office</cp:lastModifiedBy>
  <cp:revision>21</cp:revision>
  <dcterms:created xsi:type="dcterms:W3CDTF">2023-04-29T09:08:23Z</dcterms:created>
  <dcterms:modified xsi:type="dcterms:W3CDTF">2023-10-09T02:01:39Z</dcterms:modified>
</cp:coreProperties>
</file>