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19"/>
  </p:notesMasterIdLst>
  <p:sldIdLst>
    <p:sldId id="303" r:id="rId5"/>
    <p:sldId id="516" r:id="rId6"/>
    <p:sldId id="276" r:id="rId7"/>
    <p:sldId id="498" r:id="rId8"/>
    <p:sldId id="508" r:id="rId9"/>
    <p:sldId id="509" r:id="rId10"/>
    <p:sldId id="499" r:id="rId11"/>
    <p:sldId id="510" r:id="rId12"/>
    <p:sldId id="511" r:id="rId13"/>
    <p:sldId id="512" r:id="rId14"/>
    <p:sldId id="497" r:id="rId15"/>
    <p:sldId id="514" r:id="rId16"/>
    <p:sldId id="517" r:id="rId17"/>
    <p:sldId id="349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303"/>
            <p14:sldId id="516"/>
            <p14:sldId id="276"/>
            <p14:sldId id="498"/>
            <p14:sldId id="508"/>
            <p14:sldId id="509"/>
            <p14:sldId id="499"/>
            <p14:sldId id="510"/>
            <p14:sldId id="511"/>
            <p14:sldId id="512"/>
            <p14:sldId id="497"/>
            <p14:sldId id="514"/>
            <p14:sldId id="517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03E5F"/>
    <a:srgbClr val="00AEEF"/>
    <a:srgbClr val="2D3956"/>
    <a:srgbClr val="FFD200"/>
    <a:srgbClr val="F58221"/>
    <a:srgbClr val="000000"/>
    <a:srgbClr val="669BBC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046393C-DCF5-7DB5-959F-0AD9FDA3980F}" v="4" dt="2025-04-30T14:47:08.05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11" d="100"/>
          <a:sy n="111" d="100"/>
        </p:scale>
        <p:origin x="55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microsoft.com/office/2015/10/relationships/revisionInfo" Target="revisionInfo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5/24/2025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5/24/2025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5/24/2025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5/24/2025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5/24/2025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  <p:sldLayoutId id="2147483664" r:id="rId13"/>
    <p:sldLayoutId id="2147483665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9.png"/><Relationship Id="rId4" Type="http://schemas.openxmlformats.org/officeDocument/2006/relationships/image" Target="../media/image18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6799976" y="3379268"/>
            <a:ext cx="412888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Number Systems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7106632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Lecture 3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466476" y="4786509"/>
            <a:ext cx="482716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latin typeface="Alexandria" charset="0"/>
                <a:cs typeface="Alexandria" charset="0"/>
              </a:rPr>
              <a:t>CCNA – Introduction to Networks V7.0 (ITN)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4886463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Dr. Abdelrhman Ahmed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BBB6A40-28FB-6CE5-7B40-D82D3CF454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8A50E39-C750-1E6D-DAE2-9D15BA61368D}"/>
              </a:ext>
            </a:extLst>
          </p:cNvPr>
          <p:cNvSpPr/>
          <p:nvPr/>
        </p:nvSpPr>
        <p:spPr>
          <a:xfrm>
            <a:off x="617280" y="1685495"/>
            <a:ext cx="10812720" cy="505943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7C49144-F0B8-4A62-9E58-2EA7BA6C1010}"/>
              </a:ext>
            </a:extLst>
          </p:cNvPr>
          <p:cNvSpPr txBox="1"/>
          <p:nvPr/>
        </p:nvSpPr>
        <p:spPr>
          <a:xfrm>
            <a:off x="2513149" y="1019069"/>
            <a:ext cx="77377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Module Objectives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4AE976F-3A6A-F0F3-9CC0-5372B876ED17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3BD9D49-F7EC-D049-BCBA-D9A2CD9BF062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760536C-959B-5204-149F-AA2558BD5A7A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9A061C0-7291-87A0-7E48-B41E53A42DF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7E4F1D53-1546-F040-60F8-C4EE57CF41B2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19990"/>
          <a:stretch/>
        </p:blipFill>
        <p:spPr>
          <a:xfrm>
            <a:off x="483342" y="2743200"/>
            <a:ext cx="11580839" cy="3143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1742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503977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384812" y="1067195"/>
            <a:ext cx="65025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Binary Number System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1B97E44A-DE55-9FE2-B226-C59374BA054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16108" y="1984466"/>
            <a:ext cx="9375954" cy="462488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3E32A5B-2CDE-9D96-0FD1-0DC7F826A8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665D612-C313-AD59-A39D-A359B3545960}"/>
              </a:ext>
            </a:extLst>
          </p:cNvPr>
          <p:cNvSpPr/>
          <p:nvPr/>
        </p:nvSpPr>
        <p:spPr>
          <a:xfrm>
            <a:off x="617280" y="1685494"/>
            <a:ext cx="10812720" cy="504960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6EC86AB-4BDD-3AAA-3C21-76D25255050D}"/>
              </a:ext>
            </a:extLst>
          </p:cNvPr>
          <p:cNvSpPr txBox="1"/>
          <p:nvPr/>
        </p:nvSpPr>
        <p:spPr>
          <a:xfrm>
            <a:off x="2513149" y="1019069"/>
            <a:ext cx="77377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Binary Number System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4A583E0-21D2-8BD2-659C-6EB11BDA7902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81A3BE1-3AE0-7D9C-296A-802AF416B515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C529592-87CA-4555-3C5C-9FE5A2C436ED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3A9BD17-AB86-E250-E97C-18DFED6179E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0C14207-30A0-AE45-7D4F-229D27212B0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7546" y="2072610"/>
            <a:ext cx="10451718" cy="45192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8203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68BBF0-CBAC-8B8F-0681-0A5E72338D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8778040-941A-B226-41B6-5D86672FF8D2}"/>
              </a:ext>
            </a:extLst>
          </p:cNvPr>
          <p:cNvSpPr/>
          <p:nvPr/>
        </p:nvSpPr>
        <p:spPr>
          <a:xfrm>
            <a:off x="617280" y="1685494"/>
            <a:ext cx="10812720" cy="502993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CA3E483-35AE-9BD0-EE7A-404ECBDC2919}"/>
              </a:ext>
            </a:extLst>
          </p:cNvPr>
          <p:cNvSpPr txBox="1"/>
          <p:nvPr/>
        </p:nvSpPr>
        <p:spPr>
          <a:xfrm>
            <a:off x="2513149" y="1019069"/>
            <a:ext cx="77377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Binary Number System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16F454D-9E7B-6DBE-F3AC-86A787488DE1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52BCDAE-7531-42C3-EB76-6CF405245FB4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64B6D43-74E3-D418-7C68-85903C207EAC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EA6AF18-1B15-2379-FDAA-CACBBFD1DEC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30A85F2-A5FE-BE84-D5CA-3A64E1F3DC1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7773" y="2009955"/>
            <a:ext cx="8979805" cy="46074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0740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3AC3DDB-689B-1D5B-C6F3-3B72772033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0D18803-CA70-0260-F1B8-C66543E7B324}"/>
              </a:ext>
            </a:extLst>
          </p:cNvPr>
          <p:cNvSpPr/>
          <p:nvPr/>
        </p:nvSpPr>
        <p:spPr>
          <a:xfrm>
            <a:off x="617280" y="1685495"/>
            <a:ext cx="10812720" cy="504960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AB36F88-1E3E-7DAB-313C-345004BAA7A8}"/>
              </a:ext>
            </a:extLst>
          </p:cNvPr>
          <p:cNvSpPr txBox="1"/>
          <p:nvPr/>
        </p:nvSpPr>
        <p:spPr>
          <a:xfrm>
            <a:off x="2513149" y="1019069"/>
            <a:ext cx="77377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Binary Number System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98DEC63-8C93-9377-E4E4-7DE856D28E1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304A6DF-2526-2E9A-74A1-87BC2B43FE03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21A9A87-D779-34BA-5505-9E92FB7D4AAF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1E9D16C-BC89-A363-BD4D-5DBA0DD9260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4238FC85-DDDE-9729-7012-2FE7BA26113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1282" y="1945835"/>
            <a:ext cx="8815476" cy="47348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12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FEDC074-F97F-B5A3-90B4-1909E57904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26DDDDA-1F38-8370-E56D-231510A870E1}"/>
              </a:ext>
            </a:extLst>
          </p:cNvPr>
          <p:cNvSpPr/>
          <p:nvPr/>
        </p:nvSpPr>
        <p:spPr>
          <a:xfrm>
            <a:off x="617280" y="1685495"/>
            <a:ext cx="10812720" cy="504960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44DCDD8-E295-6469-E999-FBB5CA79F9BE}"/>
              </a:ext>
            </a:extLst>
          </p:cNvPr>
          <p:cNvSpPr txBox="1"/>
          <p:nvPr/>
        </p:nvSpPr>
        <p:spPr>
          <a:xfrm>
            <a:off x="2513149" y="1019069"/>
            <a:ext cx="865215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Binary Number System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AD1901C-E388-2412-1870-E7EDDDE5F4F1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02F9E1D-C550-A3FB-1B2B-0D7FBB7F8C0A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8D0E63E-B54B-A417-0D92-62911E3B6F08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DFBD803-6484-BE3D-3B8C-E66CD6CC520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1B0809C4-BBD4-3A1E-A176-AFB14F9595C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25640" y="2054046"/>
            <a:ext cx="9570698" cy="45739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7332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7CB2FFF-6E82-28AD-6C71-2EE84A9CD8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F207B1C-E3CA-4027-67B9-E408EF087B76}"/>
              </a:ext>
            </a:extLst>
          </p:cNvPr>
          <p:cNvSpPr/>
          <p:nvPr/>
        </p:nvSpPr>
        <p:spPr>
          <a:xfrm>
            <a:off x="617280" y="1685495"/>
            <a:ext cx="10812720" cy="504960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DBDB4B2-72CC-78F2-F4FD-28AC8F9596CD}"/>
              </a:ext>
            </a:extLst>
          </p:cNvPr>
          <p:cNvSpPr txBox="1"/>
          <p:nvPr/>
        </p:nvSpPr>
        <p:spPr>
          <a:xfrm>
            <a:off x="2513149" y="1019069"/>
            <a:ext cx="77377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Binary Number System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C3FA594-87EF-31D7-FB28-ED7689078069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24AF666-BA25-CCE4-171E-51ED509A6121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911FC59-FAD5-7CB3-444F-CA4A04E216A8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DB15479-3C02-9DD3-536E-37CA146A387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4321762C-54B4-395E-B99B-82ADE5BF7E8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8484" y="1802455"/>
            <a:ext cx="8908906" cy="48348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7433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8AD12E7-55AA-7A26-5E37-2255312F75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09EE96C-FA32-B53D-7355-8EBF76F7F5C4}"/>
              </a:ext>
            </a:extLst>
          </p:cNvPr>
          <p:cNvSpPr/>
          <p:nvPr/>
        </p:nvSpPr>
        <p:spPr>
          <a:xfrm>
            <a:off x="617280" y="1685495"/>
            <a:ext cx="10812720" cy="504960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52C3B2D-011C-3EB1-816F-787AA71504EE}"/>
              </a:ext>
            </a:extLst>
          </p:cNvPr>
          <p:cNvSpPr txBox="1"/>
          <p:nvPr/>
        </p:nvSpPr>
        <p:spPr>
          <a:xfrm>
            <a:off x="2513149" y="1019069"/>
            <a:ext cx="77377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Binary Number System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AD9F5BF-77FB-CDDC-532A-21530479827F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ED9D5FA-779C-9821-74B1-7DF7E45919ED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B111360-CA65-D5E9-FAAF-3C9360FFA99B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33F77B9-9BD7-3C84-2B36-1BE31D152E2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82FC621D-4A9C-D6E5-F685-1A13746D02C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0229" y="2048634"/>
            <a:ext cx="9902571" cy="44670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7397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63BF94-1472-3DFF-F371-43F6B44BFF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EE3818E-47A2-D1ED-B1DC-E08AF3837395}"/>
              </a:ext>
            </a:extLst>
          </p:cNvPr>
          <p:cNvSpPr/>
          <p:nvPr/>
        </p:nvSpPr>
        <p:spPr>
          <a:xfrm>
            <a:off x="617280" y="1685495"/>
            <a:ext cx="10812720" cy="506926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5B775E4-BBCE-B332-6B0B-61681E0E4D6B}"/>
              </a:ext>
            </a:extLst>
          </p:cNvPr>
          <p:cNvSpPr txBox="1"/>
          <p:nvPr/>
        </p:nvSpPr>
        <p:spPr>
          <a:xfrm>
            <a:off x="2513149" y="1019069"/>
            <a:ext cx="77377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Hexadecimal Number System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3A3DAB2-6A49-BCEA-0E25-D01B04434B0C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E6FC1DC-C3C2-086C-2130-81C4799608A6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60233A9-17F3-586D-8792-3C79FB9B9290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323F69D-7D88-1614-B496-2B6D0C7BF93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5D30BA1-A5DA-D167-1231-85A6EF08D55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1765" y="2036831"/>
            <a:ext cx="9233309" cy="47001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1157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EDE9559-E235-E994-61C5-ECDF25D9F5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49187A5-EADB-B86A-9C58-3323F060B796}"/>
              </a:ext>
            </a:extLst>
          </p:cNvPr>
          <p:cNvSpPr/>
          <p:nvPr/>
        </p:nvSpPr>
        <p:spPr>
          <a:xfrm>
            <a:off x="617280" y="1685495"/>
            <a:ext cx="10812720" cy="504960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5BCA7F4-764A-4B3B-2CBD-250BD6C105D7}"/>
              </a:ext>
            </a:extLst>
          </p:cNvPr>
          <p:cNvSpPr txBox="1"/>
          <p:nvPr/>
        </p:nvSpPr>
        <p:spPr>
          <a:xfrm>
            <a:off x="2513149" y="1019069"/>
            <a:ext cx="52833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Hexadecimal Number System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E44E2C8-0770-E897-A5E7-2E66097866B2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3723AD5-F4ED-89DD-EF4A-9EB0FEBA5614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9A8A537-239F-365E-5665-5DB86D7451CC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0689E61-1799-14A6-48DE-499E363BD3D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07C52E6D-EAA4-3332-BD70-16707D0B588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4220" y="2014510"/>
            <a:ext cx="9555654" cy="46619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1285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146372-6C48-7255-C9EA-F0952AEFD4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89C68A0-95F3-D415-FA98-3C0F771937D1}"/>
              </a:ext>
            </a:extLst>
          </p:cNvPr>
          <p:cNvSpPr/>
          <p:nvPr/>
        </p:nvSpPr>
        <p:spPr>
          <a:xfrm>
            <a:off x="617280" y="1685495"/>
            <a:ext cx="10812720" cy="503977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9B0A3C0-663A-A973-F58A-0AC2DD95FCC9}"/>
              </a:ext>
            </a:extLst>
          </p:cNvPr>
          <p:cNvSpPr txBox="1"/>
          <p:nvPr/>
        </p:nvSpPr>
        <p:spPr>
          <a:xfrm>
            <a:off x="2384814" y="1179490"/>
            <a:ext cx="90371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Hexadecimal Number System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4526AF6-F8CA-F061-2D92-033CB5B50A0D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50B54B3-A5B1-919C-84C3-712DD08E22C5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A349CF7-A74C-3ADB-6264-6B520EEE0434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D356707-B4ED-6D16-2BB9-52B618F4335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3047DE91-376E-C863-3250-CE79F2021E0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8303" y="2086733"/>
            <a:ext cx="10856259" cy="53832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0521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516041" y="910336"/>
            <a:ext cx="5871898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/>
              <a:t>Hexadecimal Number System</a:t>
            </a:r>
            <a:br>
              <a:rPr lang="en-US" sz="4400" dirty="0"/>
            </a:br>
            <a:r>
              <a:rPr lang="en-US" sz="2800" dirty="0"/>
              <a:t>Hexadecimal to Decimal Conversions</a:t>
            </a:r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Content Placeholder 3">
            <a:extLst>
              <a:ext uri="{FF2B5EF4-FFF2-40B4-BE49-F238E27FC236}">
                <a16:creationId xmlns:a16="http://schemas.microsoft.com/office/drawing/2014/main" id="{2031B5EC-9317-67CD-27F7-6AD36777F409}"/>
              </a:ext>
            </a:extLst>
          </p:cNvPr>
          <p:cNvSpPr txBox="1">
            <a:spLocks/>
          </p:cNvSpPr>
          <p:nvPr/>
        </p:nvSpPr>
        <p:spPr>
          <a:xfrm>
            <a:off x="1955971" y="2255954"/>
            <a:ext cx="8280057" cy="357112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600">
                <a:solidFill>
                  <a:srgbClr val="000000"/>
                </a:solidFill>
              </a:rPr>
              <a:t>Follow the steps listed to convert hexadecimal numbers to decimal values:</a:t>
            </a:r>
          </a:p>
          <a:p>
            <a:pPr marL="342900" indent="-342900"/>
            <a:r>
              <a:rPr lang="en-US" sz="1600">
                <a:solidFill>
                  <a:srgbClr val="000000"/>
                </a:solidFill>
              </a:rPr>
              <a:t>Convert the hexadecimal number to 4-bit binary strings.</a:t>
            </a:r>
          </a:p>
          <a:p>
            <a:pPr marL="342900" indent="-342900"/>
            <a:r>
              <a:rPr lang="en-US" sz="1600">
                <a:solidFill>
                  <a:srgbClr val="000000"/>
                </a:solidFill>
              </a:rPr>
              <a:t>Create 8-bit binary grouping starting from the rightmost position.</a:t>
            </a:r>
          </a:p>
          <a:p>
            <a:pPr marL="342900" indent="-342900"/>
            <a:r>
              <a:rPr lang="en-US" sz="1600">
                <a:solidFill>
                  <a:srgbClr val="000000"/>
                </a:solidFill>
              </a:rPr>
              <a:t>Convert each 8-bit binary grouping into their equivalent decimal digit.</a:t>
            </a:r>
          </a:p>
          <a:p>
            <a:endParaRPr lang="en-US" sz="1600">
              <a:solidFill>
                <a:srgbClr val="000000"/>
              </a:solidFill>
            </a:endParaRPr>
          </a:p>
          <a:p>
            <a:r>
              <a:rPr lang="en-US" sz="1600">
                <a:solidFill>
                  <a:srgbClr val="000000"/>
                </a:solidFill>
              </a:rPr>
              <a:t>For example, D2 converted into decimal using the three-step process:</a:t>
            </a:r>
          </a:p>
          <a:p>
            <a:pPr marL="342900" indent="-342900"/>
            <a:r>
              <a:rPr lang="en-US" sz="1600">
                <a:solidFill>
                  <a:srgbClr val="000000"/>
                </a:solidFill>
              </a:rPr>
              <a:t>D2 in 4-bit binary strings is 1101 and 0010.</a:t>
            </a:r>
          </a:p>
          <a:p>
            <a:pPr marL="342900" indent="-342900"/>
            <a:r>
              <a:rPr lang="en-US" sz="1600">
                <a:solidFill>
                  <a:srgbClr val="000000"/>
                </a:solidFill>
              </a:rPr>
              <a:t>1101 and 0010 is 11010010 in an 8-bit grouping.</a:t>
            </a:r>
          </a:p>
          <a:p>
            <a:pPr marL="342900" indent="-342900"/>
            <a:r>
              <a:rPr lang="en-US" sz="1600">
                <a:solidFill>
                  <a:srgbClr val="000000"/>
                </a:solidFill>
              </a:rPr>
              <a:t>11010010 in binary is equivalent to 210 in decimal, so D2 is 210 is decimal</a:t>
            </a:r>
            <a:endParaRPr lang="en-US" sz="1600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aca13214-df29-4e3c-a050-857c0bf7bd8e">
      <Terms xmlns="http://schemas.microsoft.com/office/infopath/2007/PartnerControls"/>
    </lcf76f155ced4ddcb4097134ff3c332f>
    <TaxCatchAll xmlns="688354b5-287c-4cda-825e-1d7935aea40e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C69378573D04C4981F1C0E645EFE562" ma:contentTypeVersion="15" ma:contentTypeDescription="Create a new document." ma:contentTypeScope="" ma:versionID="2e1979ed7a40a032d8738234fb7d5638">
  <xsd:schema xmlns:xsd="http://www.w3.org/2001/XMLSchema" xmlns:xs="http://www.w3.org/2001/XMLSchema" xmlns:p="http://schemas.microsoft.com/office/2006/metadata/properties" xmlns:ns2="aca13214-df29-4e3c-a050-857c0bf7bd8e" xmlns:ns3="688354b5-287c-4cda-825e-1d7935aea40e" targetNamespace="http://schemas.microsoft.com/office/2006/metadata/properties" ma:root="true" ma:fieldsID="c2fc5af8d57f54d914d942766a1048b8" ns2:_="" ns3:_="">
    <xsd:import namespace="aca13214-df29-4e3c-a050-857c0bf7bd8e"/>
    <xsd:import namespace="688354b5-287c-4cda-825e-1d7935aea40e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LengthInSeconds" minOccurs="0"/>
                <xsd:element ref="ns2:MediaServiceOCR" minOccurs="0"/>
                <xsd:element ref="ns2:MediaServiceSearchProperties" minOccurs="0"/>
                <xsd:element ref="ns2:MediaServiceLocation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ca13214-df29-4e3c-a050-857c0bf7bd8e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88354b5-287c-4cda-825e-1d7935aea40e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772eb0a4-9da0-4036-9770-4dcdef9fdc33}" ma:internalName="TaxCatchAll" ma:showField="CatchAllData" ma:web="688354b5-287c-4cda-825e-1d7935aea40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CC9A911-23AF-4D6B-960B-1A780C58D828}">
  <ds:schemaRefs>
    <ds:schemaRef ds:uri="688354b5-287c-4cda-825e-1d7935aea40e"/>
    <ds:schemaRef ds:uri="aca13214-df29-4e3c-a050-857c0bf7bd8e"/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01F37DF6-44CB-4806-BC5F-3CBF13C386BC}">
  <ds:schemaRefs>
    <ds:schemaRef ds:uri="688354b5-287c-4cda-825e-1d7935aea40e"/>
    <ds:schemaRef ds:uri="aca13214-df29-4e3c-a050-857c0bf7bd8e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505</TotalTime>
  <Words>176</Words>
  <Application>Microsoft Office PowerPoint</Application>
  <PresentationFormat>Widescreen</PresentationFormat>
  <Paragraphs>52</Paragraphs>
  <Slides>14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0" baseType="lpstr">
      <vt:lpstr>Alexandria</vt:lpstr>
      <vt:lpstr>Arial</vt:lpstr>
      <vt:lpstr>Calibri</vt:lpstr>
      <vt:lpstr>Calibri Light</vt:lpstr>
      <vt:lpstr>Roboto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Abdelrhman Ahmed</cp:lastModifiedBy>
  <cp:revision>17</cp:revision>
  <dcterms:created xsi:type="dcterms:W3CDTF">2023-04-29T09:08:00Z</dcterms:created>
  <dcterms:modified xsi:type="dcterms:W3CDTF">2025-05-24T01:19:27Z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0x010100DC69378573D04C4981F1C0E645EFE562</vt:lpwstr>
  </property>
  <property fmtid="{D5CDD505-2E9C-101B-9397-08002B2CF9AE}" pid="5" name="MediaServiceImageTags">
    <vt:lpwstr/>
  </property>
</Properties>
</file>