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752" r:id="rId5"/>
    <p:sldId id="753" r:id="rId6"/>
    <p:sldId id="559" r:id="rId7"/>
    <p:sldId id="498" r:id="rId8"/>
    <p:sldId id="296" r:id="rId9"/>
    <p:sldId id="680" r:id="rId10"/>
    <p:sldId id="641" r:id="rId11"/>
    <p:sldId id="679" r:id="rId12"/>
    <p:sldId id="681" r:id="rId13"/>
    <p:sldId id="684" r:id="rId14"/>
    <p:sldId id="717" r:id="rId15"/>
    <p:sldId id="722" r:id="rId16"/>
    <p:sldId id="710" r:id="rId17"/>
    <p:sldId id="721" r:id="rId18"/>
    <p:sldId id="720" r:id="rId19"/>
    <p:sldId id="719" r:id="rId20"/>
    <p:sldId id="683" r:id="rId21"/>
    <p:sldId id="690" r:id="rId22"/>
    <p:sldId id="725" r:id="rId23"/>
    <p:sldId id="728" r:id="rId24"/>
    <p:sldId id="727" r:id="rId25"/>
    <p:sldId id="726" r:id="rId26"/>
    <p:sldId id="718" r:id="rId27"/>
    <p:sldId id="735" r:id="rId28"/>
    <p:sldId id="734" r:id="rId29"/>
    <p:sldId id="733" r:id="rId30"/>
    <p:sldId id="732" r:id="rId31"/>
    <p:sldId id="731" r:id="rId32"/>
    <p:sldId id="678" r:id="rId33"/>
    <p:sldId id="730" r:id="rId34"/>
    <p:sldId id="715" r:id="rId35"/>
    <p:sldId id="736" r:id="rId36"/>
    <p:sldId id="738" r:id="rId37"/>
    <p:sldId id="737" r:id="rId38"/>
    <p:sldId id="741" r:id="rId39"/>
    <p:sldId id="740" r:id="rId40"/>
    <p:sldId id="739" r:id="rId41"/>
    <p:sldId id="744" r:id="rId42"/>
    <p:sldId id="743" r:id="rId43"/>
    <p:sldId id="742" r:id="rId44"/>
    <p:sldId id="745" r:id="rId45"/>
    <p:sldId id="746" r:id="rId46"/>
    <p:sldId id="749" r:id="rId47"/>
    <p:sldId id="748" r:id="rId48"/>
    <p:sldId id="747" r:id="rId49"/>
    <p:sldId id="750" r:id="rId50"/>
    <p:sldId id="751" r:id="rId51"/>
    <p:sldId id="716" r:id="rId52"/>
    <p:sldId id="754"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2"/>
            <p14:sldId id="753"/>
            <p14:sldId id="559"/>
            <p14:sldId id="498"/>
            <p14:sldId id="296"/>
            <p14:sldId id="680"/>
            <p14:sldId id="641"/>
            <p14:sldId id="679"/>
            <p14:sldId id="681"/>
            <p14:sldId id="684"/>
            <p14:sldId id="717"/>
            <p14:sldId id="722"/>
            <p14:sldId id="710"/>
            <p14:sldId id="721"/>
            <p14:sldId id="720"/>
            <p14:sldId id="719"/>
            <p14:sldId id="683"/>
            <p14:sldId id="690"/>
            <p14:sldId id="725"/>
            <p14:sldId id="728"/>
            <p14:sldId id="727"/>
            <p14:sldId id="726"/>
            <p14:sldId id="718"/>
            <p14:sldId id="735"/>
            <p14:sldId id="734"/>
            <p14:sldId id="733"/>
            <p14:sldId id="732"/>
            <p14:sldId id="731"/>
            <p14:sldId id="678"/>
            <p14:sldId id="730"/>
            <p14:sldId id="715"/>
            <p14:sldId id="736"/>
            <p14:sldId id="738"/>
            <p14:sldId id="737"/>
            <p14:sldId id="741"/>
            <p14:sldId id="740"/>
            <p14:sldId id="739"/>
            <p14:sldId id="744"/>
            <p14:sldId id="743"/>
            <p14:sldId id="742"/>
            <p14:sldId id="745"/>
            <p14:sldId id="746"/>
            <p14:sldId id="749"/>
            <p14:sldId id="748"/>
            <p14:sldId id="747"/>
            <p14:sldId id="750"/>
            <p14:sldId id="751"/>
            <p14:sldId id="716"/>
            <p14:sldId id="75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2155B"/>
    <a:srgbClr val="FFD200"/>
    <a:srgbClr val="800000"/>
    <a:srgbClr val="203E5F"/>
    <a:srgbClr val="0000FF"/>
    <a:srgbClr val="852F4A"/>
    <a:srgbClr val="2D3956"/>
    <a:srgbClr val="000000"/>
    <a:srgbClr val="00AEEF"/>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3168105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3277561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30698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xmlns=""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90308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xmlns=""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xmlns=""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8.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file:///C:\Users\Admin\Downloads\Operational_Risk.pdf"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hyperlink" Target="https://www.6clicks.com/resources/blog/enterprise-risk-management-vs.-operational-risk-management#:~:text=ORM%20to%20ERM%3A%20Operational%20risks,allocate%20resources%20for%20mitigation%20effectively."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TextBox 29"/>
          <p:cNvSpPr txBox="1"/>
          <p:nvPr/>
        </p:nvSpPr>
        <p:spPr>
          <a:xfrm>
            <a:off x="194617" y="3796500"/>
            <a:ext cx="5779733" cy="830997"/>
          </a:xfrm>
          <a:prstGeom prst="rect">
            <a:avLst/>
          </a:prstGeom>
          <a:noFill/>
        </p:spPr>
        <p:txBody>
          <a:bodyPr wrap="square" rtlCol="0">
            <a:spAutoFit/>
          </a:bodyPr>
          <a:lstStyle/>
          <a:p>
            <a:r>
              <a:rPr lang="en-US" sz="2800" dirty="0" smtClean="0">
                <a:latin typeface="Alexandria" charset="0"/>
                <a:cs typeface="Alexandria" charset="0"/>
              </a:rPr>
              <a:t>Prepared by </a:t>
            </a:r>
            <a:r>
              <a:rPr lang="en-US" sz="2800" b="1" dirty="0" smtClean="0">
                <a:latin typeface="Alexandria" charset="0"/>
                <a:cs typeface="Alexandria" charset="0"/>
              </a:rPr>
              <a:t>Dr</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Ayman</a:t>
            </a:r>
            <a:r>
              <a:rPr lang="en-US" sz="2800" b="1" dirty="0">
                <a:latin typeface="Times New Roman" panose="02020603050405020304" pitchFamily="18" charset="0"/>
                <a:cs typeface="Times New Roman" panose="02020603050405020304" pitchFamily="18" charset="0"/>
              </a:rPr>
              <a:t> Hassan </a:t>
            </a:r>
          </a:p>
          <a:p>
            <a:r>
              <a:rPr lang="en-US" sz="2000" dirty="0" smtClean="0">
                <a:solidFill>
                  <a:prstClr val="black"/>
                </a:solidFill>
                <a:latin typeface="Alexandria" charset="0"/>
                <a:cs typeface="Alexandria" charset="0"/>
              </a:rPr>
              <a:t> </a:t>
            </a:r>
            <a:endParaRPr lang="en-US" sz="2000" dirty="0">
              <a:solidFill>
                <a:prstClr val="black"/>
              </a:solidFill>
              <a:latin typeface="Alexandria" charset="0"/>
              <a:cs typeface="Alexandria" charset="0"/>
            </a:endParaRPr>
          </a:p>
        </p:txBody>
      </p:sp>
      <p:sp>
        <p:nvSpPr>
          <p:cNvPr id="31" name="TextBox 30"/>
          <p:cNvSpPr txBox="1"/>
          <p:nvPr/>
        </p:nvSpPr>
        <p:spPr>
          <a:xfrm>
            <a:off x="194617" y="1403497"/>
            <a:ext cx="4611299" cy="1938992"/>
          </a:xfrm>
          <a:prstGeom prst="rect">
            <a:avLst/>
          </a:prstGeom>
          <a:noFill/>
        </p:spPr>
        <p:txBody>
          <a:bodyPr wrap="square" rtlCol="0">
            <a:spAutoFit/>
          </a:bodyPr>
          <a:lstStyle/>
          <a:p>
            <a:r>
              <a:rPr lang="en-US" sz="4000" b="1" dirty="0">
                <a:solidFill>
                  <a:srgbClr val="00B0F0"/>
                </a:solidFill>
                <a:latin typeface="Alexandria" charset="0"/>
                <a:cs typeface="Alexandria" charset="0"/>
              </a:rPr>
              <a:t>Strategic And Operational Risk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prstClr val="white"/>
                </a:solidFill>
                <a:latin typeface="Alexandria" charset="0"/>
                <a:cs typeface="Alexandria" charset="0"/>
              </a:rPr>
              <a:t>Lecture </a:t>
            </a:r>
            <a:r>
              <a:rPr lang="ar-EG" sz="2800" b="1" dirty="0" smtClean="0">
                <a:solidFill>
                  <a:prstClr val="white"/>
                </a:solidFill>
                <a:latin typeface="Alexandria" charset="0"/>
                <a:cs typeface="Alexandria" charset="0"/>
              </a:rPr>
              <a:t>1</a:t>
            </a:r>
            <a:r>
              <a:rPr lang="en-US" sz="2800" b="1" dirty="0" smtClean="0">
                <a:solidFill>
                  <a:prstClr val="white"/>
                </a:solidFill>
                <a:latin typeface="Alexandria" charset="0"/>
                <a:cs typeface="Alexandria" charset="0"/>
              </a:rPr>
              <a:t>0</a:t>
            </a:r>
            <a:endParaRPr lang="en-US" sz="2800" b="1" dirty="0">
              <a:solidFill>
                <a:prstClr val="white"/>
              </a:solidFill>
              <a:latin typeface="Alexandria" charset="0"/>
              <a:cs typeface="Alexandria" charset="0"/>
            </a:endParaRPr>
          </a:p>
        </p:txBody>
      </p:sp>
      <p:sp>
        <p:nvSpPr>
          <p:cNvPr id="46" name="TextBox 45"/>
          <p:cNvSpPr txBox="1"/>
          <p:nvPr/>
        </p:nvSpPr>
        <p:spPr>
          <a:xfrm>
            <a:off x="194617" y="4476333"/>
            <a:ext cx="6765741" cy="923330"/>
          </a:xfrm>
          <a:prstGeom prst="rect">
            <a:avLst/>
          </a:prstGeom>
          <a:noFill/>
        </p:spPr>
        <p:txBody>
          <a:bodyPr wrap="square" rtlCol="0">
            <a:spAutoFit/>
          </a:bodyPr>
          <a:lstStyle/>
          <a:p>
            <a:pPr marL="0" lvl="1"/>
            <a:r>
              <a:rPr lang="en-US" sz="2800" b="1" dirty="0">
                <a:latin typeface="Alexandria"/>
              </a:rPr>
              <a:t>PMG </a:t>
            </a:r>
            <a:r>
              <a:rPr lang="ar-EG" sz="2800" b="1" dirty="0" smtClean="0">
                <a:latin typeface="Alexandria"/>
              </a:rPr>
              <a:t>630</a:t>
            </a:r>
            <a:endParaRPr lang="ar-EG" sz="2000" b="1" dirty="0" smtClean="0">
              <a:latin typeface="Alexandria"/>
            </a:endParaRPr>
          </a:p>
          <a:p>
            <a:pPr marL="0" lvl="1"/>
            <a:r>
              <a:rPr lang="en-US" sz="2600" b="1" dirty="0" smtClean="0">
                <a:latin typeface="Alexandria"/>
              </a:rPr>
              <a:t> </a:t>
            </a:r>
            <a:r>
              <a:rPr lang="en-US" sz="2400" b="1" dirty="0">
                <a:latin typeface="Alexandria"/>
              </a:rPr>
              <a:t>“The Strategic nature of </a:t>
            </a:r>
            <a:r>
              <a:rPr lang="en-US" sz="2400" b="1" dirty="0" smtClean="0">
                <a:latin typeface="Alexandria"/>
              </a:rPr>
              <a:t>risk management</a:t>
            </a:r>
            <a:r>
              <a:rPr lang="en-US" sz="2400" b="1" dirty="0">
                <a:latin typeface="Alexandria"/>
              </a:rPr>
              <a:t>" </a:t>
            </a:r>
            <a:endParaRPr lang="en-US" sz="2000" dirty="0">
              <a:solidFill>
                <a:prstClr val="black"/>
              </a:solidFill>
              <a:latin typeface="Alexandria"/>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4266632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9302"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Strategic And Operational Risk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prstClr val="black"/>
                </a:solidFill>
                <a:latin typeface="Alexandria" charset="0"/>
                <a:cs typeface="Alexandria" charset="0"/>
              </a:rPr>
              <a:t>Lecture </a:t>
            </a:r>
            <a:r>
              <a:rPr lang="en-US" sz="2800" b="1" dirty="0" smtClean="0">
                <a:solidFill>
                  <a:prstClr val="black"/>
                </a:solidFill>
                <a:latin typeface="Alexandria" charset="0"/>
                <a:cs typeface="Alexandria" charset="0"/>
              </a:rPr>
              <a:t>10</a:t>
            </a:r>
            <a:endParaRPr lang="en-US" sz="2800" b="1" dirty="0">
              <a:solidFill>
                <a:prstClr val="black"/>
              </a:solidFill>
              <a:latin typeface="Alexandria" charset="0"/>
              <a:cs typeface="Alexandria" charset="0"/>
            </a:endParaRPr>
          </a:p>
        </p:txBody>
      </p:sp>
      <p:sp>
        <p:nvSpPr>
          <p:cNvPr id="11" name="TextBox 10"/>
          <p:cNvSpPr txBox="1"/>
          <p:nvPr/>
        </p:nvSpPr>
        <p:spPr>
          <a:xfrm>
            <a:off x="6059606" y="4802552"/>
            <a:ext cx="5201893" cy="707886"/>
          </a:xfrm>
          <a:prstGeom prst="rect">
            <a:avLst/>
          </a:prstGeom>
          <a:noFill/>
        </p:spPr>
        <p:txBody>
          <a:bodyPr wrap="square" rtlCol="0">
            <a:spAutoFit/>
          </a:bodyPr>
          <a:lstStyle/>
          <a:p>
            <a:r>
              <a:rPr lang="en-US" sz="2000" dirty="0" smtClean="0">
                <a:solidFill>
                  <a:prstClr val="black"/>
                </a:solidFill>
                <a:latin typeface="Alexandria" charset="0"/>
                <a:cs typeface="Alexandria" charset="0"/>
              </a:rPr>
              <a:t>                     PMG </a:t>
            </a:r>
            <a:r>
              <a:rPr lang="en-US" sz="2000" dirty="0" smtClean="0">
                <a:solidFill>
                  <a:prstClr val="black"/>
                </a:solidFill>
                <a:latin typeface="Alexandria" charset="0"/>
                <a:cs typeface="Alexandria" charset="0"/>
              </a:rPr>
              <a:t>630</a:t>
            </a:r>
            <a:endParaRPr lang="en-US" sz="2000" dirty="0">
              <a:solidFill>
                <a:prstClr val="black"/>
              </a:solidFill>
              <a:latin typeface="Alexandria" charset="0"/>
              <a:cs typeface="Alexandria" charset="0"/>
            </a:endParaRPr>
          </a:p>
          <a:p>
            <a:r>
              <a:rPr lang="en-US" sz="2000" dirty="0">
                <a:solidFill>
                  <a:prstClr val="black"/>
                </a:solidFill>
                <a:latin typeface="Alexandria" charset="0"/>
                <a:cs typeface="Alexandria" charset="0"/>
              </a:rPr>
              <a:t> </a:t>
            </a:r>
            <a:r>
              <a:rPr lang="en-US" sz="2000" dirty="0">
                <a:solidFill>
                  <a:prstClr val="black"/>
                </a:solidFill>
                <a:latin typeface="Alexandria" charset="0"/>
                <a:cs typeface="Alexandria" charset="0"/>
              </a:rPr>
              <a:t>The Strategic nature of risk management</a:t>
            </a:r>
            <a:endParaRPr lang="en-US" sz="2000" dirty="0">
              <a:solidFill>
                <a:prstClr val="black"/>
              </a:solidFill>
              <a:latin typeface="Alexandria" charset="0"/>
              <a:cs typeface="Alexandria"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Dr. </a:t>
            </a:r>
            <a:r>
              <a:rPr lang="en-US" sz="2800" b="1" dirty="0" err="1" smtClean="0">
                <a:solidFill>
                  <a:srgbClr val="00B0F0"/>
                </a:solidFill>
                <a:latin typeface="Alexandria" charset="0"/>
                <a:cs typeface="Alexandria" charset="0"/>
              </a:rPr>
              <a:t>Ayman</a:t>
            </a:r>
            <a:r>
              <a:rPr lang="en-US" sz="2800" b="1" dirty="0" smtClean="0">
                <a:solidFill>
                  <a:srgbClr val="00B0F0"/>
                </a:solidFill>
                <a:latin typeface="Alexandria" charset="0"/>
                <a:cs typeface="Alexandria" charset="0"/>
              </a:rPr>
              <a:t> </a:t>
            </a:r>
            <a:r>
              <a:rPr lang="en-US" sz="2800" b="1" dirty="0">
                <a:solidFill>
                  <a:srgbClr val="00B0F0"/>
                </a:solidFill>
                <a:latin typeface="Alexandria" charset="0"/>
                <a:cs typeface="Alexandria" charset="0"/>
              </a:rPr>
              <a:t>Hassan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569679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descr="ref, 1"/>
          <p:cNvSpPr/>
          <p:nvPr/>
        </p:nvSpPr>
        <p:spPr>
          <a:xfrm>
            <a:off x="77118" y="1010216"/>
            <a:ext cx="1199736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xmlns=""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xmlns=""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xmlns="" id="{E9764506-6112-4818-9465-C4240483D0D4}"/>
              </a:ext>
            </a:extLst>
          </p:cNvPr>
          <p:cNvPicPr>
            <a:picLocks noChangeAspect="1"/>
          </p:cNvPicPr>
          <p:nvPr/>
        </p:nvPicPr>
        <p:blipFill>
          <a:blip r:embed="rId4"/>
          <a:stretch>
            <a:fillRect/>
          </a:stretch>
        </p:blipFill>
        <p:spPr>
          <a:xfrm>
            <a:off x="8958967" y="2165116"/>
            <a:ext cx="2492414" cy="3604403"/>
          </a:xfrm>
          <a:prstGeom prst="rect">
            <a:avLst/>
          </a:prstGeom>
        </p:spPr>
      </p:pic>
      <p:sp>
        <p:nvSpPr>
          <p:cNvPr id="15" name="Rectangle 14">
            <a:extLst>
              <a:ext uri="{FF2B5EF4-FFF2-40B4-BE49-F238E27FC236}">
                <a16:creationId xmlns:a16="http://schemas.microsoft.com/office/drawing/2014/main" xmlns="" id="{8106E5FA-0F1D-4999-AC9C-FFFBC223DE96}"/>
              </a:ext>
            </a:extLst>
          </p:cNvPr>
          <p:cNvSpPr/>
          <p:nvPr/>
        </p:nvSpPr>
        <p:spPr>
          <a:xfrm>
            <a:off x="8958967" y="5858517"/>
            <a:ext cx="2492414" cy="434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
        <p:nvSpPr>
          <p:cNvPr id="14"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pic>
        <p:nvPicPr>
          <p:cNvPr id="16" name="Picture 2" descr="What is a great old saying or idiom about risk taking? - Quor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933" y="2269372"/>
            <a:ext cx="3220004" cy="3613533"/>
          </a:xfrm>
          <a:prstGeom prst="rect">
            <a:avLst/>
          </a:prstGeom>
        </p:spPr>
        <p:style>
          <a:lnRef idx="1">
            <a:schemeClr val="accent1"/>
          </a:lnRef>
          <a:fillRef idx="2">
            <a:schemeClr val="accent1"/>
          </a:fillRef>
          <a:effectRef idx="1">
            <a:schemeClr val="accent1"/>
          </a:effectRef>
          <a:fontRef idx="minor">
            <a:schemeClr val="dk1"/>
          </a:fontRef>
        </p:style>
      </p:pic>
      <p:sp>
        <p:nvSpPr>
          <p:cNvPr id="17" name="Rectangle 16"/>
          <p:cNvSpPr/>
          <p:nvPr/>
        </p:nvSpPr>
        <p:spPr>
          <a:xfrm>
            <a:off x="4792337" y="2269372"/>
            <a:ext cx="2919470" cy="3613533"/>
          </a:xfrm>
          <a:prstGeom prst="rect">
            <a:avLst/>
          </a:prstGeom>
          <a:gradFill flip="none" rotWithShape="1">
            <a:gsLst>
              <a:gs pos="0">
                <a:srgbClr val="FFD200">
                  <a:shade val="30000"/>
                  <a:satMod val="115000"/>
                </a:srgbClr>
              </a:gs>
              <a:gs pos="50000">
                <a:srgbClr val="FFD200">
                  <a:shade val="67500"/>
                  <a:satMod val="115000"/>
                </a:srgbClr>
              </a:gs>
              <a:gs pos="100000">
                <a:srgbClr val="FFD200">
                  <a:shade val="100000"/>
                  <a:satMod val="11500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GB" sz="2000" b="1" dirty="0">
                <a:solidFill>
                  <a:schemeClr val="tx1"/>
                </a:solidFill>
              </a:rPr>
              <a:t>Risk taking means life</a:t>
            </a:r>
          </a:p>
          <a:p>
            <a:pPr algn="ctr">
              <a:lnSpc>
                <a:spcPct val="200000"/>
              </a:lnSpc>
            </a:pPr>
            <a:r>
              <a:rPr lang="en-GB" sz="2000" b="1" dirty="0">
                <a:solidFill>
                  <a:schemeClr val="tx1"/>
                </a:solidFill>
              </a:rPr>
              <a:t> without it, </a:t>
            </a:r>
            <a:r>
              <a:rPr lang="en-GB" sz="2000" b="1" dirty="0" smtClean="0">
                <a:solidFill>
                  <a:schemeClr val="tx1"/>
                </a:solidFill>
              </a:rPr>
              <a:t>life </a:t>
            </a:r>
            <a:r>
              <a:rPr lang="en-GB" sz="2000" b="1" dirty="0">
                <a:solidFill>
                  <a:schemeClr val="tx1"/>
                </a:solidFill>
              </a:rPr>
              <a:t>has no meaning</a:t>
            </a:r>
            <a:r>
              <a:rPr lang="en-GB" sz="2000" b="1" dirty="0" smtClean="0">
                <a:solidFill>
                  <a:schemeClr val="tx1"/>
                </a:solidFill>
              </a:rPr>
              <a:t>.</a:t>
            </a:r>
          </a:p>
          <a:p>
            <a:pPr algn="r">
              <a:lnSpc>
                <a:spcPct val="200000"/>
              </a:lnSpc>
            </a:pPr>
            <a:r>
              <a:rPr lang="en-GB" dirty="0" smtClean="0">
                <a:solidFill>
                  <a:srgbClr val="800000"/>
                </a:solidFill>
                <a:latin typeface="Brush Script MT" panose="03060802040406070304" pitchFamily="66" charset="0"/>
              </a:rPr>
              <a:t>Ayman Hassan </a:t>
            </a:r>
            <a:endParaRPr lang="en-GB" dirty="0">
              <a:solidFill>
                <a:srgbClr val="800000"/>
              </a:solidFill>
              <a:latin typeface="Brush Script MT" panose="03060802040406070304" pitchFamily="66" charset="0"/>
            </a:endParaRPr>
          </a:p>
        </p:txBody>
      </p:sp>
      <p:sp>
        <p:nvSpPr>
          <p:cNvPr id="18" name="Title 1">
            <a:extLst>
              <a:ext uri="{FF2B5EF4-FFF2-40B4-BE49-F238E27FC236}">
                <a16:creationId xmlns:a16="http://schemas.microsoft.com/office/drawing/2014/main" xmlns="" id="{9EF735D8-3FB7-4F60-8C1C-0F1298D2E41F}"/>
              </a:ext>
            </a:extLst>
          </p:cNvPr>
          <p:cNvSpPr txBox="1">
            <a:spLocks/>
          </p:cNvSpPr>
          <p:nvPr/>
        </p:nvSpPr>
        <p:spPr>
          <a:xfrm>
            <a:off x="270933" y="1256750"/>
            <a:ext cx="7440874" cy="875681"/>
          </a:xfrm>
          <a:prstGeom prst="rect">
            <a:avLst/>
          </a:prstGeom>
          <a:solidFill>
            <a:schemeClr val="accent1">
              <a:lumMod val="20000"/>
              <a:lumOff val="80000"/>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Nice quotes</a:t>
            </a:r>
            <a:endParaRPr lang="en-US" sz="3000" b="1" i="1" u="sng" kern="100" dirty="0">
              <a:solidFill>
                <a:srgbClr val="002060"/>
              </a:solidFill>
              <a:latin typeface="Times New Roman" panose="02020603050405020304" pitchFamily="18" charset="0"/>
              <a:ea typeface="+mn-ea"/>
            </a:endParaRPr>
          </a:p>
        </p:txBody>
      </p:sp>
      <p:sp>
        <p:nvSpPr>
          <p:cNvPr id="13" name="Rectangle: Rounded Corners 3">
            <a:extLst>
              <a:ext uri="{FF2B5EF4-FFF2-40B4-BE49-F238E27FC236}">
                <a16:creationId xmlns:a16="http://schemas.microsoft.com/office/drawing/2014/main" xmlns="" id="{FCDA150F-2CFB-43F4-8758-B75C8CC01876}"/>
              </a:ext>
            </a:extLst>
          </p:cNvPr>
          <p:cNvSpPr/>
          <p:nvPr/>
        </p:nvSpPr>
        <p:spPr>
          <a:xfrm>
            <a:off x="8958967" y="1289467"/>
            <a:ext cx="2492414" cy="770988"/>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smtClean="0"/>
              <a:t>Chapter 9</a:t>
            </a:r>
            <a:endParaRPr lang="ar-EG" sz="2800" b="1"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60225"/>
    </mc:Choice>
    <mc:Fallback xmlns="">
      <p:transition spd="slow" advTm="6022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67990"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xmlns=""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a:t>
            </a:r>
            <a:r>
              <a:rPr lang="en-US" sz="3000" b="1" kern="100" dirty="0" smtClean="0">
                <a:latin typeface="Times New Roman" panose="02020603050405020304" pitchFamily="18" charset="0"/>
                <a:ea typeface="+mn-ea"/>
              </a:rPr>
              <a:t>No.</a:t>
            </a:r>
            <a:r>
              <a:rPr lang="en-GB" sz="3000" b="1" kern="100" dirty="0" smtClean="0">
                <a:latin typeface="Times New Roman" panose="02020603050405020304" pitchFamily="18" charset="0"/>
                <a:ea typeface="+mn-ea"/>
              </a:rPr>
              <a:t>10</a:t>
            </a:r>
            <a:r>
              <a:rPr lang="en-US" sz="3000" b="1" kern="100" dirty="0" smtClean="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xmlns=""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xmlns="" id="{1C080FFD-C305-4AA9-B7A6-E89CBF8235EB}"/>
              </a:ext>
            </a:extLst>
          </p:cNvPr>
          <p:cNvSpPr txBox="1"/>
          <p:nvPr/>
        </p:nvSpPr>
        <p:spPr>
          <a:xfrm>
            <a:off x="367990" y="1030393"/>
            <a:ext cx="11074582" cy="5493812"/>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b="1" kern="100" dirty="0">
                <a:solidFill>
                  <a:srgbClr val="22155B"/>
                </a:solidFill>
                <a:cs typeface="+mj-cs"/>
              </a:rPr>
              <a:t>Summary of the previous lecture  </a:t>
            </a:r>
          </a:p>
          <a:p>
            <a:pPr marL="971550" indent="-514350">
              <a:lnSpc>
                <a:spcPct val="150000"/>
              </a:lnSpc>
              <a:buClr>
                <a:srgbClr val="852F4A"/>
              </a:buClr>
              <a:buSzPct val="90000"/>
              <a:buFont typeface="+mj-lt"/>
              <a:buAutoNum type="arabicPeriod"/>
            </a:pPr>
            <a:r>
              <a:rPr lang="en-US" b="1" kern="100" dirty="0" smtClean="0">
                <a:solidFill>
                  <a:srgbClr val="22155B"/>
                </a:solidFill>
                <a:cs typeface="+mj-cs"/>
              </a:rPr>
              <a:t>Introduction</a:t>
            </a:r>
          </a:p>
          <a:p>
            <a:pPr marL="971550" lvl="1" indent="-514350">
              <a:lnSpc>
                <a:spcPct val="150000"/>
              </a:lnSpc>
              <a:buClr>
                <a:srgbClr val="852F4A"/>
              </a:buClr>
              <a:buSzPct val="90000"/>
              <a:buFont typeface="+mj-lt"/>
              <a:buAutoNum type="arabicPeriod"/>
            </a:pPr>
            <a:r>
              <a:rPr lang="en-US" b="1" dirty="0">
                <a:solidFill>
                  <a:srgbClr val="22155B"/>
                </a:solidFill>
              </a:rPr>
              <a:t>The nature of risk management</a:t>
            </a:r>
            <a:endParaRPr lang="en-GB" b="1" dirty="0">
              <a:solidFill>
                <a:srgbClr val="22155B"/>
              </a:solidFill>
            </a:endParaRPr>
          </a:p>
          <a:p>
            <a:pPr marL="971550" lvl="1" indent="-514350">
              <a:lnSpc>
                <a:spcPct val="150000"/>
              </a:lnSpc>
              <a:buClr>
                <a:srgbClr val="852F4A"/>
              </a:buClr>
              <a:buSzPct val="90000"/>
              <a:buFont typeface="+mj-lt"/>
              <a:buAutoNum type="arabicPeriod"/>
            </a:pPr>
            <a:r>
              <a:rPr lang="en-US" b="1" dirty="0">
                <a:solidFill>
                  <a:srgbClr val="22155B"/>
                </a:solidFill>
              </a:rPr>
              <a:t>The Strategic nature of risk management</a:t>
            </a:r>
            <a:endParaRPr lang="en-GB" b="1" dirty="0">
              <a:solidFill>
                <a:srgbClr val="22155B"/>
              </a:solidFill>
            </a:endParaRPr>
          </a:p>
          <a:p>
            <a:pPr marL="971550" indent="-514350">
              <a:lnSpc>
                <a:spcPct val="150000"/>
              </a:lnSpc>
              <a:buClr>
                <a:srgbClr val="852F4A"/>
              </a:buClr>
              <a:buSzPct val="90000"/>
              <a:buFont typeface="+mj-lt"/>
              <a:buAutoNum type="arabicPeriod"/>
            </a:pPr>
            <a:r>
              <a:rPr lang="en-GB" b="1" kern="100" dirty="0">
                <a:solidFill>
                  <a:srgbClr val="22155B"/>
                </a:solidFill>
                <a:ea typeface="Calibri" panose="020F0502020204030204" pitchFamily="34" charset="0"/>
                <a:cs typeface="Arial" panose="020B0604020202020204" pitchFamily="34" charset="0"/>
              </a:rPr>
              <a:t>The conventional risk management process</a:t>
            </a:r>
          </a:p>
          <a:p>
            <a:pPr marL="971550" indent="-514350">
              <a:lnSpc>
                <a:spcPct val="150000"/>
              </a:lnSpc>
              <a:buClr>
                <a:srgbClr val="852F4A"/>
              </a:buClr>
              <a:buSzPct val="90000"/>
              <a:buFont typeface="+mj-lt"/>
              <a:buAutoNum type="arabicPeriod"/>
            </a:pPr>
            <a:r>
              <a:rPr lang="en-GB" b="1" dirty="0">
                <a:solidFill>
                  <a:srgbClr val="22155B"/>
                </a:solidFill>
              </a:rPr>
              <a:t>From the conventional to the strategic </a:t>
            </a:r>
          </a:p>
          <a:p>
            <a:pPr marL="971550" indent="-514350">
              <a:lnSpc>
                <a:spcPct val="150000"/>
              </a:lnSpc>
              <a:buClr>
                <a:srgbClr val="852F4A"/>
              </a:buClr>
              <a:buSzPct val="90000"/>
              <a:buFont typeface="+mj-lt"/>
              <a:buAutoNum type="arabicPeriod"/>
            </a:pPr>
            <a:r>
              <a:rPr lang="en-GB" b="1" dirty="0">
                <a:solidFill>
                  <a:srgbClr val="22155B"/>
                </a:solidFill>
              </a:rPr>
              <a:t>What are strategic risks?</a:t>
            </a:r>
          </a:p>
          <a:p>
            <a:pPr marL="971550" indent="-514350">
              <a:lnSpc>
                <a:spcPct val="150000"/>
              </a:lnSpc>
              <a:buClr>
                <a:srgbClr val="852F4A"/>
              </a:buClr>
              <a:buSzPct val="90000"/>
              <a:buFont typeface="+mj-lt"/>
              <a:buAutoNum type="arabicPeriod"/>
            </a:pPr>
            <a:r>
              <a:rPr lang="en-GB" b="1" dirty="0">
                <a:solidFill>
                  <a:srgbClr val="22155B"/>
                </a:solidFill>
              </a:rPr>
              <a:t>Examples of strategic risk</a:t>
            </a:r>
          </a:p>
          <a:p>
            <a:pPr marL="971550" indent="-514350">
              <a:lnSpc>
                <a:spcPct val="150000"/>
              </a:lnSpc>
              <a:buClr>
                <a:srgbClr val="852F4A"/>
              </a:buClr>
              <a:buSzPct val="90000"/>
              <a:buFont typeface="+mj-lt"/>
              <a:buAutoNum type="arabicPeriod"/>
            </a:pPr>
            <a:r>
              <a:rPr lang="en-GB" b="1" dirty="0">
                <a:solidFill>
                  <a:srgbClr val="22155B"/>
                </a:solidFill>
              </a:rPr>
              <a:t>The link between risks and decision making</a:t>
            </a:r>
          </a:p>
          <a:p>
            <a:pPr marL="971550" indent="-514350">
              <a:lnSpc>
                <a:spcPct val="150000"/>
              </a:lnSpc>
              <a:buClr>
                <a:srgbClr val="852F4A"/>
              </a:buClr>
              <a:buSzPct val="90000"/>
              <a:buFont typeface="+mj-lt"/>
              <a:buAutoNum type="arabicPeriod"/>
            </a:pPr>
            <a:r>
              <a:rPr lang="en-GB" b="1" dirty="0">
                <a:solidFill>
                  <a:srgbClr val="22155B"/>
                </a:solidFill>
              </a:rPr>
              <a:t>Risk management effects strategy </a:t>
            </a:r>
            <a:r>
              <a:rPr lang="en-GB" b="1" dirty="0" smtClean="0">
                <a:solidFill>
                  <a:srgbClr val="22155B"/>
                </a:solidFill>
              </a:rPr>
              <a:t>process</a:t>
            </a:r>
          </a:p>
          <a:p>
            <a:pPr marL="971550" indent="-514350">
              <a:lnSpc>
                <a:spcPct val="150000"/>
              </a:lnSpc>
              <a:buClr>
                <a:srgbClr val="852F4A"/>
              </a:buClr>
              <a:buSzPct val="90000"/>
              <a:buFont typeface="+mj-lt"/>
              <a:buAutoNum type="arabicPeriod"/>
            </a:pPr>
            <a:r>
              <a:rPr lang="en-GB" b="1" dirty="0" smtClean="0">
                <a:solidFill>
                  <a:srgbClr val="22155B"/>
                </a:solidFill>
              </a:rPr>
              <a:t>What's </a:t>
            </a:r>
            <a:r>
              <a:rPr lang="en-GB" b="1" dirty="0">
                <a:solidFill>
                  <a:srgbClr val="22155B"/>
                </a:solidFill>
              </a:rPr>
              <a:t>the general difference </a:t>
            </a:r>
            <a:r>
              <a:rPr lang="en-GB" b="1" dirty="0" smtClean="0">
                <a:solidFill>
                  <a:srgbClr val="22155B"/>
                </a:solidFill>
              </a:rPr>
              <a:t>between (</a:t>
            </a:r>
            <a:r>
              <a:rPr lang="en-GB" b="1" dirty="0">
                <a:solidFill>
                  <a:srgbClr val="22155B"/>
                </a:solidFill>
              </a:rPr>
              <a:t>ERM) and (ORM</a:t>
            </a:r>
            <a:r>
              <a:rPr lang="en-GB" b="1" dirty="0" smtClean="0">
                <a:solidFill>
                  <a:srgbClr val="22155B"/>
                </a:solidFill>
              </a:rPr>
              <a:t>)</a:t>
            </a:r>
            <a:endParaRPr lang="en-US" b="1" dirty="0" smtClean="0">
              <a:solidFill>
                <a:srgbClr val="22155B"/>
              </a:solidFill>
            </a:endParaRPr>
          </a:p>
          <a:p>
            <a:pPr marL="971550" indent="-514350">
              <a:lnSpc>
                <a:spcPct val="150000"/>
              </a:lnSpc>
              <a:buClr>
                <a:srgbClr val="852F4A"/>
              </a:buClr>
              <a:buSzPct val="90000"/>
              <a:buFont typeface="+mj-lt"/>
              <a:buAutoNum type="arabicPeriod"/>
            </a:pPr>
            <a:r>
              <a:rPr lang="en-GB" b="1" dirty="0" smtClean="0">
                <a:solidFill>
                  <a:srgbClr val="22155B"/>
                </a:solidFill>
              </a:rPr>
              <a:t>An </a:t>
            </a:r>
            <a:r>
              <a:rPr lang="en-GB" b="1" dirty="0">
                <a:solidFill>
                  <a:srgbClr val="22155B"/>
                </a:solidFill>
              </a:rPr>
              <a:t>anonymous poem</a:t>
            </a:r>
          </a:p>
          <a:p>
            <a:pPr marL="971550" indent="-514350">
              <a:lnSpc>
                <a:spcPct val="150000"/>
              </a:lnSpc>
              <a:buClr>
                <a:srgbClr val="852F4A"/>
              </a:buClr>
              <a:buSzPct val="90000"/>
              <a:buFont typeface="+mj-lt"/>
              <a:buAutoNum type="arabicPeriod"/>
            </a:pPr>
            <a:r>
              <a:rPr lang="en-US" b="1" dirty="0" smtClean="0">
                <a:solidFill>
                  <a:srgbClr val="22155B"/>
                </a:solidFill>
              </a:rPr>
              <a:t>References </a:t>
            </a:r>
            <a:r>
              <a:rPr lang="en-US" b="1" dirty="0">
                <a:solidFill>
                  <a:srgbClr val="22155B"/>
                </a:solidFill>
              </a:rPr>
              <a:t>&amp; Resources</a:t>
            </a:r>
          </a:p>
        </p:txBody>
      </p:sp>
      <p:sp>
        <p:nvSpPr>
          <p:cNvPr id="14"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40459"/>
    </mc:Choice>
    <mc:Fallback xmlns="">
      <p:transition spd="slow" advTm="240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xmlns="" id="{6DFDEBEA-4CAE-4016-B126-B0FD4C75F80B}"/>
              </a:ext>
            </a:extLst>
          </p:cNvPr>
          <p:cNvSpPr/>
          <p:nvPr/>
        </p:nvSpPr>
        <p:spPr>
          <a:xfrm>
            <a:off x="132202" y="981579"/>
            <a:ext cx="1193126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p:nvPr/>
        </p:nvSpPr>
        <p:spPr>
          <a:xfrm>
            <a:off x="286439" y="1025195"/>
            <a:ext cx="11677879" cy="5565947"/>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solidFill>
                  <a:schemeClr val="accent3">
                    <a:lumMod val="50000"/>
                  </a:schemeClr>
                </a:solidFill>
              </a:rPr>
              <a:t>Risks are everywhere, and it is well known that companies in general are not isolated entities from their surroundings and environment in all its forms ... </a:t>
            </a:r>
            <a:endParaRPr lang="en-GB" sz="2400" dirty="0" smtClean="0">
              <a:solidFill>
                <a:schemeClr val="accent3">
                  <a:lumMod val="50000"/>
                </a:schemeClr>
              </a:solidFill>
            </a:endParaRPr>
          </a:p>
          <a:p>
            <a:pPr marL="342900" indent="-342900">
              <a:lnSpc>
                <a:spcPct val="150000"/>
              </a:lnSpc>
              <a:buFont typeface="Arial" panose="020B0604020202020204" pitchFamily="34" charset="0"/>
              <a:buChar char="•"/>
            </a:pPr>
            <a:r>
              <a:rPr lang="en-GB" sz="2400" dirty="0" smtClean="0">
                <a:solidFill>
                  <a:srgbClr val="3C4043"/>
                </a:solidFill>
              </a:rPr>
              <a:t>There </a:t>
            </a:r>
            <a:r>
              <a:rPr lang="en-GB" sz="2400" dirty="0">
                <a:solidFill>
                  <a:srgbClr val="3C4043"/>
                </a:solidFill>
              </a:rPr>
              <a:t>is a large dynamic process that is not static from the cases of influence and impact, whether direct or indirect </a:t>
            </a:r>
            <a:endParaRPr lang="en-GB" sz="2400" dirty="0" smtClean="0">
              <a:solidFill>
                <a:srgbClr val="3C4043"/>
              </a:solidFill>
            </a:endParaRPr>
          </a:p>
          <a:p>
            <a:pPr marL="342900" indent="-342900">
              <a:lnSpc>
                <a:spcPct val="150000"/>
              </a:lnSpc>
              <a:buFont typeface="Arial" panose="020B0604020202020204" pitchFamily="34" charset="0"/>
              <a:buChar char="•"/>
            </a:pPr>
            <a:r>
              <a:rPr lang="en-GB" sz="2400" dirty="0" smtClean="0">
                <a:solidFill>
                  <a:schemeClr val="accent3">
                    <a:lumMod val="50000"/>
                  </a:schemeClr>
                </a:solidFill>
              </a:rPr>
              <a:t>The </a:t>
            </a:r>
            <a:r>
              <a:rPr lang="en-GB" sz="2400" dirty="0">
                <a:solidFill>
                  <a:schemeClr val="accent3">
                    <a:lumMod val="50000"/>
                  </a:schemeClr>
                </a:solidFill>
              </a:rPr>
              <a:t>world is witnessing a steady increase in man-made disasters in various parts of the world, and even the emergence of major disasters resulting from deliberate human actions that have direct and indirect economic impacts. </a:t>
            </a:r>
            <a:endParaRPr lang="en-GB" sz="2400" dirty="0" smtClean="0">
              <a:solidFill>
                <a:schemeClr val="accent3">
                  <a:lumMod val="50000"/>
                </a:schemeClr>
              </a:solidFill>
            </a:endParaRPr>
          </a:p>
          <a:p>
            <a:pPr marL="342900" indent="-342900">
              <a:lnSpc>
                <a:spcPct val="150000"/>
              </a:lnSpc>
              <a:buFont typeface="Arial" panose="020B0604020202020204" pitchFamily="34" charset="0"/>
              <a:buChar char="•"/>
            </a:pPr>
            <a:r>
              <a:rPr lang="en-GB" sz="2400" dirty="0" smtClean="0">
                <a:solidFill>
                  <a:srgbClr val="3C4043"/>
                </a:solidFill>
              </a:rPr>
              <a:t>These </a:t>
            </a:r>
            <a:r>
              <a:rPr lang="en-GB" sz="2400" dirty="0">
                <a:solidFill>
                  <a:srgbClr val="3C4043"/>
                </a:solidFill>
              </a:rPr>
              <a:t>developments have led to intensifying our focus on the risks facing companies and the public and the risk management processes that may be necessary to circumvent the negative economic impacts resulting from such events.</a:t>
            </a:r>
            <a:endParaRPr lang="en-GB" sz="2400" dirty="0"/>
          </a:p>
        </p:txBody>
      </p:sp>
      <p:sp>
        <p:nvSpPr>
          <p:cNvPr id="5" name="Rectangle 4"/>
          <p:cNvSpPr/>
          <p:nvPr/>
        </p:nvSpPr>
        <p:spPr>
          <a:xfrm>
            <a:off x="4688125" y="301397"/>
            <a:ext cx="2135456" cy="523220"/>
          </a:xfrm>
          <a:prstGeom prst="rect">
            <a:avLst/>
          </a:prstGeom>
        </p:spPr>
        <p:txBody>
          <a:bodyPr wrap="none">
            <a:spAutoFit/>
          </a:bodyPr>
          <a:lstStyle/>
          <a:p>
            <a:r>
              <a:rPr lang="en-US" sz="2800" b="1" kern="100" dirty="0">
                <a:solidFill>
                  <a:srgbClr val="800000"/>
                </a:solidFill>
              </a:rPr>
              <a:t>Introduction</a:t>
            </a:r>
            <a:endParaRPr lang="en-GB" sz="2800" dirty="0">
              <a:solidFill>
                <a:srgbClr val="800000"/>
              </a:solidFill>
            </a:endParaRPr>
          </a:p>
        </p:txBody>
      </p:sp>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52400" y="981579"/>
            <a:ext cx="1194412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a:spLocks noChangeArrowheads="1"/>
          </p:cNvSpPr>
          <p:nvPr/>
        </p:nvSpPr>
        <p:spPr bwMode="auto">
          <a:xfrm>
            <a:off x="152400" y="152400"/>
            <a:ext cx="12192000" cy="0"/>
          </a:xfrm>
          <a:prstGeom prst="rect">
            <a:avLst/>
          </a:prstGeom>
          <a:solidFill>
            <a:srgbClr val="F5F5F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3"/>
          <p:cNvSpPr>
            <a:spLocks noChangeArrowheads="1"/>
          </p:cNvSpPr>
          <p:nvPr/>
        </p:nvSpPr>
        <p:spPr bwMode="auto">
          <a:xfrm>
            <a:off x="152400" y="152400"/>
            <a:ext cx="12192000" cy="0"/>
          </a:xfrm>
          <a:prstGeom prst="rect">
            <a:avLst/>
          </a:prstGeom>
          <a:solidFill>
            <a:srgbClr val="F5F5F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4"/>
          <p:cNvSpPr>
            <a:spLocks noChangeArrowheads="1"/>
          </p:cNvSpPr>
          <p:nvPr/>
        </p:nvSpPr>
        <p:spPr bwMode="auto">
          <a:xfrm>
            <a:off x="152400" y="152400"/>
            <a:ext cx="12192000" cy="0"/>
          </a:xfrm>
          <a:prstGeom prst="rect">
            <a:avLst/>
          </a:prstGeom>
          <a:solidFill>
            <a:srgbClr val="F5F5F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5"/>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chemeClr val="tx1"/>
                </a:solidFill>
                <a:effectLst/>
                <a:latin typeface="Roboto"/>
              </a:rPr>
              <a:t/>
            </a:r>
            <a:br>
              <a:rPr kumimoji="0" lang="en-US" altLang="en-US" sz="800" b="0" i="0" u="none" strike="noStrike" cap="none" normalizeH="0" baseline="0" smtClean="0">
                <a:ln>
                  <a:noFill/>
                </a:ln>
                <a:solidFill>
                  <a:schemeClr val="tx1"/>
                </a:solidFill>
                <a:effectLst/>
                <a:latin typeface="Roboto"/>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7" name="Rectangle 20"/>
          <p:cNvSpPr>
            <a:spLocks noChangeArrowheads="1"/>
          </p:cNvSpPr>
          <p:nvPr/>
        </p:nvSpPr>
        <p:spPr bwMode="auto">
          <a:xfrm rot="10800000">
            <a:off x="152400" y="2350294"/>
            <a:ext cx="10580370"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chemeClr val="tx1"/>
                </a:solidFill>
                <a:effectLst/>
                <a:latin typeface="Roboto"/>
              </a:rPr>
              <a:t/>
            </a:r>
            <a:br>
              <a:rPr kumimoji="0" lang="en-US" altLang="en-US" sz="800" b="0" i="0" u="none" strike="noStrike" cap="none" normalizeH="0" baseline="0" smtClean="0">
                <a:ln>
                  <a:noFill/>
                </a:ln>
                <a:solidFill>
                  <a:schemeClr val="tx1"/>
                </a:solidFill>
                <a:effectLst/>
                <a:latin typeface="Roboto"/>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8" name="Rectangle 27"/>
          <p:cNvSpPr/>
          <p:nvPr/>
        </p:nvSpPr>
        <p:spPr>
          <a:xfrm>
            <a:off x="264405" y="1028343"/>
            <a:ext cx="11710930" cy="5632311"/>
          </a:xfrm>
          <a:prstGeom prst="rect">
            <a:avLst/>
          </a:prstGeom>
        </p:spPr>
        <p:txBody>
          <a:bodyPr wrap="square">
            <a:spAutoFit/>
          </a:bodyPr>
          <a:lstStyle/>
          <a:p>
            <a:pPr>
              <a:lnSpc>
                <a:spcPct val="150000"/>
              </a:lnSpc>
            </a:pPr>
            <a:r>
              <a:rPr lang="en-GB" sz="2400" dirty="0"/>
              <a:t>At the same time, we have seen a general perception of risk that aims to reduce system errors, operational failures, and uncontrolled human </a:t>
            </a:r>
            <a:r>
              <a:rPr lang="en-GB" sz="2400" dirty="0" smtClean="0"/>
              <a:t>behaviours </a:t>
            </a:r>
            <a:r>
              <a:rPr lang="en-GB" sz="2400" dirty="0"/>
              <a:t>that affect the way we try to manage the risks facing companies.</a:t>
            </a:r>
          </a:p>
          <a:p>
            <a:pPr>
              <a:lnSpc>
                <a:spcPct val="150000"/>
              </a:lnSpc>
            </a:pPr>
            <a:r>
              <a:rPr lang="en-GB" sz="2400" dirty="0" smtClean="0"/>
              <a:t>Thus</a:t>
            </a:r>
            <a:r>
              <a:rPr lang="en-GB" sz="2400" dirty="0"/>
              <a:t>, managing corporate risk has become a central theme, and arguably constitutes a new lens through which we can view the development of corporate strategy – because poor risk management can lead to bankruptcy, while good risk management practices can lead to superior corporate performance outcomes.</a:t>
            </a:r>
          </a:p>
          <a:p>
            <a:pPr>
              <a:lnSpc>
                <a:spcPct val="150000"/>
              </a:lnSpc>
            </a:pPr>
            <a:r>
              <a:rPr lang="en-GB" sz="2400" dirty="0" smtClean="0"/>
              <a:t>Risk </a:t>
            </a:r>
            <a:r>
              <a:rPr lang="en-GB" sz="2400" dirty="0"/>
              <a:t>management can thus be viewed as a process that allows an organization to achieve its full potential and obtain optimal economic returns, or, in strategic terms, effective risk management can be viewed as a means of creating sustainable competitive advantage.</a:t>
            </a:r>
          </a:p>
        </p:txBody>
      </p:sp>
      <p:sp>
        <p:nvSpPr>
          <p:cNvPr id="29" name="Rectangle 28"/>
          <p:cNvSpPr/>
          <p:nvPr/>
        </p:nvSpPr>
        <p:spPr>
          <a:xfrm>
            <a:off x="4688125" y="301397"/>
            <a:ext cx="2494529" cy="523220"/>
          </a:xfrm>
          <a:prstGeom prst="rect">
            <a:avLst/>
          </a:prstGeom>
        </p:spPr>
        <p:txBody>
          <a:bodyPr wrap="none">
            <a:spAutoFit/>
          </a:bodyPr>
          <a:lstStyle/>
          <a:p>
            <a:r>
              <a:rPr lang="en-US" sz="2800" b="1" kern="100" dirty="0" smtClean="0">
                <a:solidFill>
                  <a:srgbClr val="800000"/>
                </a:solidFill>
              </a:rPr>
              <a:t>Introduction, 2</a:t>
            </a:r>
            <a:endParaRPr lang="en-GB" sz="2800" dirty="0">
              <a:solidFill>
                <a:srgbClr val="800000"/>
              </a:solidFill>
            </a:endParaRPr>
          </a:p>
        </p:txBody>
      </p:sp>
    </p:spTree>
    <p:extLst>
      <p:ext uri="{BB962C8B-B14F-4D97-AF65-F5344CB8AC3E}">
        <p14:creationId xmlns:p14="http://schemas.microsoft.com/office/powerpoint/2010/main" val="185140344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xmlns=""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3351530" y="268608"/>
            <a:ext cx="5758243" cy="523220"/>
          </a:xfrm>
          <a:prstGeom prst="rect">
            <a:avLst/>
          </a:prstGeom>
          <a:solidFill>
            <a:schemeClr val="accent5">
              <a:lumMod val="20000"/>
              <a:lumOff val="80000"/>
            </a:schemeClr>
          </a:solidFill>
        </p:spPr>
        <p:txBody>
          <a:bodyPr wrap="none">
            <a:spAutoFit/>
          </a:bodyPr>
          <a:lstStyle/>
          <a:p>
            <a:pPr lvl="1"/>
            <a:r>
              <a:rPr lang="en-US" sz="2800" b="1" dirty="0"/>
              <a:t>The nature of risk </a:t>
            </a:r>
            <a:r>
              <a:rPr lang="en-US" sz="2800" b="1" dirty="0" smtClean="0"/>
              <a:t>management,1</a:t>
            </a:r>
            <a:endParaRPr lang="en-GB" sz="2800" b="1" dirty="0"/>
          </a:p>
        </p:txBody>
      </p:sp>
      <p:sp>
        <p:nvSpPr>
          <p:cNvPr id="11"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p:nvPr/>
        </p:nvSpPr>
        <p:spPr>
          <a:xfrm>
            <a:off x="397959" y="1466071"/>
            <a:ext cx="11605354" cy="4457952"/>
          </a:xfrm>
          <a:prstGeom prst="rect">
            <a:avLst/>
          </a:prstGeom>
        </p:spPr>
        <p:txBody>
          <a:bodyPr wrap="square">
            <a:spAutoFit/>
          </a:bodyPr>
          <a:lstStyle/>
          <a:p>
            <a:pPr marL="342900" indent="-342900">
              <a:lnSpc>
                <a:spcPct val="150000"/>
              </a:lnSpc>
              <a:buFont typeface="Courier New" panose="02070309020205020404" pitchFamily="49" charset="0"/>
              <a:buChar char="o"/>
            </a:pPr>
            <a:r>
              <a:rPr lang="en-GB" sz="2400" dirty="0"/>
              <a:t>We have seen the introduction of formal enterprise-wide risk management frameworks that may help us contain specific exposures, but these approaches do not necessarily constitute sufficient conditions for effective risk management outcomes</a:t>
            </a:r>
            <a:r>
              <a:rPr lang="en-GB" sz="2400" dirty="0" smtClean="0"/>
              <a:t>.</a:t>
            </a:r>
          </a:p>
          <a:p>
            <a:pPr marL="342900" indent="-342900">
              <a:lnSpc>
                <a:spcPct val="150000"/>
              </a:lnSpc>
              <a:buFont typeface="Courier New" panose="02070309020205020404" pitchFamily="49" charset="0"/>
              <a:buChar char="o"/>
            </a:pPr>
            <a:r>
              <a:rPr lang="en-GB" sz="2400" dirty="0"/>
              <a:t> </a:t>
            </a:r>
            <a:r>
              <a:rPr lang="en-GB" sz="2400" dirty="0" smtClean="0"/>
              <a:t>Hence</a:t>
            </a:r>
            <a:r>
              <a:rPr lang="en-GB" sz="2400" dirty="0"/>
              <a:t>, there may be too many aspects of risk that cannot be contained within simple formalized control systems. </a:t>
            </a:r>
          </a:p>
          <a:p>
            <a:pPr marL="342900" indent="-342900">
              <a:lnSpc>
                <a:spcPct val="150000"/>
              </a:lnSpc>
              <a:buFont typeface="Courier New" panose="02070309020205020404" pitchFamily="49" charset="0"/>
              <a:buChar char="o"/>
            </a:pPr>
            <a:r>
              <a:rPr lang="en-GB" sz="2400" dirty="0" smtClean="0"/>
              <a:t>That </a:t>
            </a:r>
            <a:r>
              <a:rPr lang="en-GB" sz="2400" dirty="0"/>
              <a:t>is, the importance of risks and the importance of strategic risk factors and related corporate responsiveness in increasingly turbulent market environments point to a need for an extended view of the risk management process.</a:t>
            </a:r>
          </a:p>
        </p:txBody>
      </p:sp>
    </p:spTree>
    <p:extLst>
      <p:ext uri="{BB962C8B-B14F-4D97-AF65-F5344CB8AC3E}">
        <p14:creationId xmlns:p14="http://schemas.microsoft.com/office/powerpoint/2010/main" val="762499905"/>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21187" y="981579"/>
            <a:ext cx="1198635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p:nvPr/>
        </p:nvSpPr>
        <p:spPr>
          <a:xfrm>
            <a:off x="264405" y="1376165"/>
            <a:ext cx="11721947" cy="4893647"/>
          </a:xfrm>
          <a:prstGeom prst="rect">
            <a:avLst/>
          </a:prstGeom>
        </p:spPr>
        <p:txBody>
          <a:bodyPr wrap="square">
            <a:spAutoFit/>
          </a:bodyPr>
          <a:lstStyle/>
          <a:p>
            <a:pPr marL="342900" indent="-342900">
              <a:buFont typeface="Courier New" panose="02070309020205020404" pitchFamily="49" charset="0"/>
              <a:buChar char="o"/>
            </a:pPr>
            <a:r>
              <a:rPr lang="en-GB" sz="2400" dirty="0"/>
              <a:t>Risk events are typically conceptualized as hazards and risks arising from identifiable triggers, such as accidents, human error, natural phenomena, etc. Traditional risk management seeks to minimize the likelihood of negative losses resulting from such events.</a:t>
            </a:r>
          </a:p>
          <a:p>
            <a:endParaRPr lang="en-GB" sz="2400" dirty="0"/>
          </a:p>
          <a:p>
            <a:pPr marL="342900" indent="-342900">
              <a:buFont typeface="Courier New" panose="02070309020205020404" pitchFamily="49" charset="0"/>
              <a:buChar char="o"/>
            </a:pPr>
            <a:r>
              <a:rPr lang="en-GB" sz="2400" dirty="0"/>
              <a:t>If we interpret risk as the volatility of performance outcomes, then the risk management task is seen as being able to eliminate the potential for poor performance while recognizing the positive gains associated with emerging business opportunities.</a:t>
            </a:r>
          </a:p>
          <a:p>
            <a:endParaRPr lang="en-GB" sz="2400" dirty="0"/>
          </a:p>
          <a:p>
            <a:pPr marL="342900" indent="-342900">
              <a:buFont typeface="Courier New" panose="02070309020205020404" pitchFamily="49" charset="0"/>
              <a:buChar char="o"/>
            </a:pPr>
            <a:r>
              <a:rPr lang="en-GB" sz="2400" dirty="0"/>
              <a:t>There is a strategic element to the concept of risk management that must also take into account the possibility of new opportunities arising from radical changes in the business environment and that may constitute some of the most important concerns of risk management.</a:t>
            </a:r>
          </a:p>
        </p:txBody>
      </p:sp>
      <p:sp>
        <p:nvSpPr>
          <p:cNvPr id="13" name="Rectangle 12"/>
          <p:cNvSpPr/>
          <p:nvPr/>
        </p:nvSpPr>
        <p:spPr>
          <a:xfrm>
            <a:off x="3351530" y="268608"/>
            <a:ext cx="5758243" cy="523220"/>
          </a:xfrm>
          <a:prstGeom prst="rect">
            <a:avLst/>
          </a:prstGeom>
          <a:solidFill>
            <a:schemeClr val="accent5">
              <a:lumMod val="20000"/>
              <a:lumOff val="80000"/>
            </a:schemeClr>
          </a:solidFill>
        </p:spPr>
        <p:txBody>
          <a:bodyPr wrap="none">
            <a:spAutoFit/>
          </a:bodyPr>
          <a:lstStyle/>
          <a:p>
            <a:pPr lvl="1"/>
            <a:r>
              <a:rPr lang="en-US" sz="2800" b="1" dirty="0"/>
              <a:t>The nature of risk </a:t>
            </a:r>
            <a:r>
              <a:rPr lang="en-US" sz="2800" b="1" dirty="0" smtClean="0"/>
              <a:t>management,2</a:t>
            </a:r>
            <a:endParaRPr lang="en-GB" sz="2800" b="1" dirty="0"/>
          </a:p>
        </p:txBody>
      </p:sp>
    </p:spTree>
    <p:extLst>
      <p:ext uri="{BB962C8B-B14F-4D97-AF65-F5344CB8AC3E}">
        <p14:creationId xmlns:p14="http://schemas.microsoft.com/office/powerpoint/2010/main" val="143599405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47724" y="981579"/>
            <a:ext cx="1191207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46031" y="954379"/>
            <a:ext cx="11519136" cy="5632311"/>
          </a:xfrm>
          <a:prstGeom prst="rect">
            <a:avLst/>
          </a:prstGeom>
        </p:spPr>
        <p:txBody>
          <a:bodyPr wrap="square">
            <a:spAutoFit/>
          </a:bodyPr>
          <a:lstStyle/>
          <a:p>
            <a:pPr marL="342900" indent="-342900">
              <a:lnSpc>
                <a:spcPct val="150000"/>
              </a:lnSpc>
              <a:buFont typeface="Courier New" panose="02070309020205020404" pitchFamily="49" charset="0"/>
              <a:buChar char="o"/>
            </a:pPr>
            <a:r>
              <a:rPr lang="en-GB" sz="2400" b="1" dirty="0">
                <a:solidFill>
                  <a:schemeClr val="accent3">
                    <a:lumMod val="50000"/>
                  </a:schemeClr>
                </a:solidFill>
                <a:latin typeface="MS PMincho" panose="02020600040205080304" pitchFamily="18" charset="-128"/>
                <a:ea typeface="MS PMincho" panose="02020600040205080304" pitchFamily="18" charset="-128"/>
              </a:rPr>
              <a:t>While the nature of common downside risk events is well defined and accounted for in statistical records, many of the emerging operational and strategic risks are less precise and thus much harder to describe and predict. </a:t>
            </a:r>
          </a:p>
          <a:p>
            <a:pPr marL="342900" indent="-342900">
              <a:lnSpc>
                <a:spcPct val="150000"/>
              </a:lnSpc>
              <a:buFont typeface="Courier New" panose="02070309020205020404" pitchFamily="49" charset="0"/>
              <a:buChar char="o"/>
            </a:pPr>
            <a:r>
              <a:rPr lang="en-GB" sz="2400" dirty="0"/>
              <a:t>Much of the contemporary risk management literature is supported by calculable odds for identifiable risk events determined by analysis of objective historical records. </a:t>
            </a:r>
          </a:p>
          <a:p>
            <a:pPr marL="342900" indent="-342900">
              <a:lnSpc>
                <a:spcPct val="150000"/>
              </a:lnSpc>
              <a:buFont typeface="Courier New" panose="02070309020205020404" pitchFamily="49" charset="0"/>
              <a:buChar char="o"/>
            </a:pPr>
            <a:r>
              <a:rPr lang="en-GB" sz="2400" b="1" dirty="0">
                <a:solidFill>
                  <a:schemeClr val="accent3">
                    <a:lumMod val="50000"/>
                  </a:schemeClr>
                </a:solidFill>
                <a:latin typeface="MS PMincho" panose="02020600040205080304" pitchFamily="18" charset="-128"/>
                <a:ea typeface="MS PMincho" panose="02020600040205080304" pitchFamily="18" charset="-128"/>
              </a:rPr>
              <a:t>However, true uncertainty arises when one is unable to determine the odds or even foresee the future risk events.</a:t>
            </a:r>
          </a:p>
          <a:p>
            <a:pPr marL="342900" indent="-342900">
              <a:lnSpc>
                <a:spcPct val="150000"/>
              </a:lnSpc>
              <a:buFont typeface="Courier New" panose="02070309020205020404" pitchFamily="49" charset="0"/>
              <a:buChar char="o"/>
            </a:pPr>
            <a:r>
              <a:rPr lang="en-GB" sz="2400" dirty="0"/>
              <a:t>There seems to be a trend towards higher uncertainty due to the emergence of new risks caused by terrorist acts, natural catastrophes, political events, path breaking technologies and continuous innovation</a:t>
            </a:r>
          </a:p>
        </p:txBody>
      </p:sp>
      <p:sp>
        <p:nvSpPr>
          <p:cNvPr id="11" name="Rectangle 10"/>
          <p:cNvSpPr/>
          <p:nvPr/>
        </p:nvSpPr>
        <p:spPr>
          <a:xfrm>
            <a:off x="3351530" y="268608"/>
            <a:ext cx="5758243" cy="523220"/>
          </a:xfrm>
          <a:prstGeom prst="rect">
            <a:avLst/>
          </a:prstGeom>
          <a:solidFill>
            <a:schemeClr val="accent5">
              <a:lumMod val="20000"/>
              <a:lumOff val="80000"/>
            </a:schemeClr>
          </a:solidFill>
        </p:spPr>
        <p:txBody>
          <a:bodyPr wrap="none">
            <a:spAutoFit/>
          </a:bodyPr>
          <a:lstStyle/>
          <a:p>
            <a:pPr lvl="1"/>
            <a:r>
              <a:rPr lang="en-US" sz="2800" b="1" dirty="0"/>
              <a:t>The nature of risk </a:t>
            </a:r>
            <a:r>
              <a:rPr lang="en-US" sz="2800" b="1" dirty="0" smtClean="0"/>
              <a:t>management,3</a:t>
            </a:r>
            <a:endParaRPr lang="en-GB" sz="2800" b="1" dirty="0"/>
          </a:p>
        </p:txBody>
      </p:sp>
    </p:spTree>
    <p:extLst>
      <p:ext uri="{BB962C8B-B14F-4D97-AF65-F5344CB8AC3E}">
        <p14:creationId xmlns:p14="http://schemas.microsoft.com/office/powerpoint/2010/main" val="3747869575"/>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198305" y="1017333"/>
            <a:ext cx="6202496" cy="5678478"/>
          </a:xfrm>
          <a:prstGeom prst="rect">
            <a:avLst/>
          </a:prstGeom>
        </p:spPr>
        <p:txBody>
          <a:bodyPr wrap="square">
            <a:spAutoFit/>
          </a:bodyPr>
          <a:lstStyle/>
          <a:p>
            <a:pPr>
              <a:lnSpc>
                <a:spcPct val="150000"/>
              </a:lnSpc>
            </a:pPr>
            <a:r>
              <a:rPr lang="en-GB" sz="2200" dirty="0"/>
              <a:t>All in all, there is virtually no end to potential sources for economic disruption. </a:t>
            </a:r>
          </a:p>
          <a:p>
            <a:pPr>
              <a:lnSpc>
                <a:spcPct val="150000"/>
              </a:lnSpc>
            </a:pPr>
            <a:r>
              <a:rPr lang="en-GB" sz="2200" dirty="0"/>
              <a:t>A conventional risk management focus has been concentrated on volatile financial markets, insurable casualties and macroeconomic conditions. However, these risks have been extended to include many other factors beyond managerial control, including systemic disruptions, industry paradigm changes, competitive initiatives, technological shifts, political incidents, mega-terrorist events and the like, many of which are hard to foresee and predict (Figure 1.2).</a:t>
            </a:r>
          </a:p>
        </p:txBody>
      </p:sp>
      <p:pic>
        <p:nvPicPr>
          <p:cNvPr id="11" name="Picture 10"/>
          <p:cNvPicPr/>
          <p:nvPr/>
        </p:nvPicPr>
        <p:blipFill>
          <a:blip r:embed="rId2"/>
          <a:stretch>
            <a:fillRect/>
          </a:stretch>
        </p:blipFill>
        <p:spPr>
          <a:xfrm>
            <a:off x="6114361" y="1068636"/>
            <a:ext cx="5916057" cy="5287714"/>
          </a:xfrm>
          <a:prstGeom prst="rect">
            <a:avLst/>
          </a:prstGeom>
        </p:spPr>
      </p:pic>
      <p:sp>
        <p:nvSpPr>
          <p:cNvPr id="13" name="Rectangle 12"/>
          <p:cNvSpPr/>
          <p:nvPr/>
        </p:nvSpPr>
        <p:spPr>
          <a:xfrm>
            <a:off x="2789669" y="268608"/>
            <a:ext cx="6954083" cy="523220"/>
          </a:xfrm>
          <a:prstGeom prst="rect">
            <a:avLst/>
          </a:prstGeom>
          <a:solidFill>
            <a:schemeClr val="accent5">
              <a:lumMod val="20000"/>
              <a:lumOff val="80000"/>
            </a:schemeClr>
          </a:solidFill>
        </p:spPr>
        <p:txBody>
          <a:bodyPr wrap="none">
            <a:spAutoFit/>
          </a:bodyPr>
          <a:lstStyle/>
          <a:p>
            <a:pPr lvl="1"/>
            <a:r>
              <a:rPr lang="en-US" sz="2800" b="1" dirty="0" smtClean="0"/>
              <a:t>The Strategic </a:t>
            </a:r>
            <a:r>
              <a:rPr lang="en-US" sz="2800" b="1" dirty="0"/>
              <a:t>nature of risk management</a:t>
            </a:r>
            <a:endParaRPr lang="en-GB" sz="2800" b="1" dirty="0"/>
          </a:p>
        </p:txBody>
      </p:sp>
    </p:spTree>
    <p:extLst>
      <p:ext uri="{BB962C8B-B14F-4D97-AF65-F5344CB8AC3E}">
        <p14:creationId xmlns:p14="http://schemas.microsoft.com/office/powerpoint/2010/main" val="112995468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p:nvPr/>
        </p:nvSpPr>
        <p:spPr>
          <a:xfrm>
            <a:off x="2916857" y="208654"/>
            <a:ext cx="6800195" cy="522259"/>
          </a:xfrm>
          <a:prstGeom prst="rect">
            <a:avLst/>
          </a:prstGeom>
        </p:spPr>
        <p:txBody>
          <a:bodyPr wrap="none">
            <a:spAutoFit/>
          </a:bodyPr>
          <a:lstStyle/>
          <a:p>
            <a:pPr>
              <a:lnSpc>
                <a:spcPct val="107000"/>
              </a:lnSpc>
              <a:spcAft>
                <a:spcPts val="800"/>
              </a:spcAft>
            </a:pPr>
            <a:r>
              <a:rPr lang="en-GB" sz="2800" b="1" kern="100" dirty="0">
                <a:latin typeface="+mj-lt"/>
                <a:ea typeface="Calibri" panose="020F0502020204030204" pitchFamily="34" charset="0"/>
                <a:cs typeface="Arial" panose="020B0604020202020204" pitchFamily="34" charset="0"/>
              </a:rPr>
              <a:t>The conventional risk management process</a:t>
            </a:r>
          </a:p>
        </p:txBody>
      </p:sp>
      <p:sp>
        <p:nvSpPr>
          <p:cNvPr id="5" name="Rectangle 4"/>
          <p:cNvSpPr/>
          <p:nvPr/>
        </p:nvSpPr>
        <p:spPr>
          <a:xfrm>
            <a:off x="242371" y="1008621"/>
            <a:ext cx="7777909" cy="3785652"/>
          </a:xfrm>
          <a:prstGeom prst="rect">
            <a:avLst/>
          </a:prstGeom>
        </p:spPr>
        <p:txBody>
          <a:bodyPr wrap="square">
            <a:spAutoFit/>
          </a:bodyPr>
          <a:lstStyle/>
          <a:p>
            <a:r>
              <a:rPr lang="en-GB" sz="2400" dirty="0" smtClean="0">
                <a:cs typeface="Led Italic Font" panose="02010400000000000000" pitchFamily="2" charset="-78"/>
              </a:rPr>
              <a:t>Four </a:t>
            </a:r>
            <a:r>
              <a:rPr lang="en-GB" sz="2400" dirty="0">
                <a:cs typeface="Led Italic Font" panose="02010400000000000000" pitchFamily="2" charset="-78"/>
              </a:rPr>
              <a:t>consecutive activities that continue over time. </a:t>
            </a:r>
          </a:p>
          <a:p>
            <a:r>
              <a:rPr lang="en-GB" sz="2400" dirty="0">
                <a:cs typeface="Led Italic Font" panose="02010400000000000000" pitchFamily="2" charset="-78"/>
              </a:rPr>
              <a:t>First, the major risks that expose the corporation must be identified. </a:t>
            </a:r>
          </a:p>
          <a:p>
            <a:r>
              <a:rPr lang="en-GB" sz="2400" dirty="0">
                <a:cs typeface="Led Italic Font" panose="02010400000000000000" pitchFamily="2" charset="-78"/>
              </a:rPr>
              <a:t>Once this is done, various techniques are adopted to </a:t>
            </a:r>
            <a:r>
              <a:rPr lang="en-GB" sz="2400" dirty="0" err="1">
                <a:cs typeface="Led Italic Font" panose="02010400000000000000" pitchFamily="2" charset="-78"/>
              </a:rPr>
              <a:t>analyze</a:t>
            </a:r>
            <a:r>
              <a:rPr lang="en-GB" sz="2400" dirty="0">
                <a:cs typeface="Led Italic Font" panose="02010400000000000000" pitchFamily="2" charset="-78"/>
              </a:rPr>
              <a:t> event frequencies and the potential economic effects of the identified exposures. </a:t>
            </a:r>
          </a:p>
          <a:p>
            <a:r>
              <a:rPr lang="en-GB" sz="2400" dirty="0">
                <a:cs typeface="Led Italic Font" panose="02010400000000000000" pitchFamily="2" charset="-78"/>
              </a:rPr>
              <a:t>Based on assessments of potential exposures, corporate management decides whether these exposures are acceptable in view of prevailing organizational responses. </a:t>
            </a:r>
          </a:p>
          <a:p>
            <a:r>
              <a:rPr lang="en-GB" sz="2400" dirty="0" smtClean="0">
                <a:cs typeface="Led Italic Font" panose="02010400000000000000" pitchFamily="2" charset="-78"/>
              </a:rPr>
              <a:t>within </a:t>
            </a:r>
            <a:r>
              <a:rPr lang="en-GB" sz="2400" dirty="0">
                <a:cs typeface="Led Italic Font" panose="02010400000000000000" pitchFamily="2" charset="-78"/>
              </a:rPr>
              <a:t>regular time intervals.</a:t>
            </a:r>
          </a:p>
        </p:txBody>
      </p:sp>
      <p:sp>
        <p:nvSpPr>
          <p:cNvPr id="6" name="Rectangle 5"/>
          <p:cNvSpPr/>
          <p:nvPr/>
        </p:nvSpPr>
        <p:spPr>
          <a:xfrm>
            <a:off x="181778" y="4903497"/>
            <a:ext cx="11868007" cy="1785104"/>
          </a:xfrm>
          <a:prstGeom prst="rect">
            <a:avLst/>
          </a:prstGeom>
        </p:spPr>
        <p:txBody>
          <a:bodyPr wrap="square">
            <a:spAutoFit/>
          </a:bodyPr>
          <a:lstStyle/>
          <a:p>
            <a:pPr lvl="0"/>
            <a:r>
              <a:rPr lang="en-GB" sz="2200" dirty="0">
                <a:solidFill>
                  <a:schemeClr val="accent3">
                    <a:lumMod val="50000"/>
                  </a:schemeClr>
                </a:solidFill>
              </a:rPr>
              <a:t>Finally, the exposures are modified through risk mitigation efforts and adoption of various risk-transfer activities, so the corporation retains a risk level that is acceptable within the overall corporate risk policy.</a:t>
            </a:r>
          </a:p>
          <a:p>
            <a:pPr lvl="0"/>
            <a:r>
              <a:rPr lang="en-GB" sz="2200" dirty="0">
                <a:solidFill>
                  <a:schemeClr val="accent3">
                    <a:lumMod val="50000"/>
                  </a:schemeClr>
                </a:solidFill>
              </a:rPr>
              <a:t>As risk factors and the associated economic exposures may change dynamically over time, the described elements of the formal risk management process should be repeated </a:t>
            </a:r>
          </a:p>
        </p:txBody>
      </p:sp>
      <p:pic>
        <p:nvPicPr>
          <p:cNvPr id="15" name="Picture 14"/>
          <p:cNvPicPr>
            <a:picLocks noChangeAspect="1"/>
          </p:cNvPicPr>
          <p:nvPr/>
        </p:nvPicPr>
        <p:blipFill>
          <a:blip r:embed="rId3"/>
          <a:stretch>
            <a:fillRect/>
          </a:stretch>
        </p:blipFill>
        <p:spPr>
          <a:xfrm>
            <a:off x="8020280" y="1382921"/>
            <a:ext cx="3668616" cy="2831335"/>
          </a:xfrm>
          <a:prstGeom prst="rect">
            <a:avLst/>
          </a:prstGeom>
        </p:spPr>
      </p:pic>
    </p:spTree>
    <p:extLst>
      <p:ext uri="{BB962C8B-B14F-4D97-AF65-F5344CB8AC3E}">
        <p14:creationId xmlns:p14="http://schemas.microsoft.com/office/powerpoint/2010/main" val="373079408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75423" y="1121221"/>
            <a:ext cx="6885541" cy="3416320"/>
          </a:xfrm>
          <a:prstGeom prst="rect">
            <a:avLst/>
          </a:prstGeom>
        </p:spPr>
        <p:txBody>
          <a:bodyPr wrap="square">
            <a:spAutoFit/>
          </a:bodyPr>
          <a:lstStyle/>
          <a:p>
            <a:pPr marL="457200" indent="-457200">
              <a:lnSpc>
                <a:spcPct val="150000"/>
              </a:lnSpc>
              <a:buFont typeface="Courier New" panose="02070309020205020404" pitchFamily="49" charset="0"/>
              <a:buChar char="o"/>
            </a:pPr>
            <a:r>
              <a:rPr lang="en-GB" sz="2400" dirty="0"/>
              <a:t>Risk assessments in project management see a need to balance advance planning with adaptive solutions that arise as the projects are implemented. </a:t>
            </a:r>
          </a:p>
          <a:p>
            <a:pPr marL="342900" indent="-342900">
              <a:lnSpc>
                <a:spcPct val="150000"/>
              </a:lnSpc>
              <a:buFont typeface="Courier New" panose="02070309020205020404" pitchFamily="49" charset="0"/>
              <a:buChar char="o"/>
            </a:pPr>
            <a:r>
              <a:rPr lang="en-GB" sz="2400" dirty="0"/>
              <a:t>We may even extend this perspective to corporate strategy</a:t>
            </a:r>
          </a:p>
        </p:txBody>
      </p:sp>
      <p:pic>
        <p:nvPicPr>
          <p:cNvPr id="9" name="Picture 8"/>
          <p:cNvPicPr/>
          <p:nvPr/>
        </p:nvPicPr>
        <p:blipFill>
          <a:blip r:embed="rId2"/>
          <a:stretch>
            <a:fillRect/>
          </a:stretch>
        </p:blipFill>
        <p:spPr>
          <a:xfrm>
            <a:off x="6841475" y="1113782"/>
            <a:ext cx="4850438" cy="5011597"/>
          </a:xfrm>
          <a:prstGeom prst="rect">
            <a:avLst/>
          </a:prstGeom>
        </p:spPr>
      </p:pic>
      <p:sp>
        <p:nvSpPr>
          <p:cNvPr id="3" name="Rectangle 2"/>
          <p:cNvSpPr/>
          <p:nvPr/>
        </p:nvSpPr>
        <p:spPr>
          <a:xfrm>
            <a:off x="3468902" y="313238"/>
            <a:ext cx="5254195" cy="461665"/>
          </a:xfrm>
          <a:prstGeom prst="rect">
            <a:avLst/>
          </a:prstGeom>
        </p:spPr>
        <p:txBody>
          <a:bodyPr wrap="none">
            <a:spAutoFit/>
          </a:bodyPr>
          <a:lstStyle/>
          <a:p>
            <a:r>
              <a:rPr lang="en-GB" sz="2400" b="1" dirty="0"/>
              <a:t>From the conventional to the strategic </a:t>
            </a:r>
          </a:p>
        </p:txBody>
      </p:sp>
    </p:spTree>
    <p:extLst>
      <p:ext uri="{BB962C8B-B14F-4D97-AF65-F5344CB8AC3E}">
        <p14:creationId xmlns:p14="http://schemas.microsoft.com/office/powerpoint/2010/main" val="2134678009"/>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Rectangle: Rounded Corners 9">
            <a:extLst>
              <a:ext uri="{FF2B5EF4-FFF2-40B4-BE49-F238E27FC236}">
                <a16:creationId xmlns:a16="http://schemas.microsoft.com/office/drawing/2014/main" xmlns=""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a:ea typeface="+mn-ea"/>
                <a:cs typeface="Times New Roman"/>
              </a:rPr>
              <a:t>Chapter </a:t>
            </a:r>
            <a:r>
              <a:rPr kumimoji="0" lang="en-US" sz="2000" b="1" i="0" u="none" strike="noStrike" kern="1200" cap="none" spc="0" normalizeH="0" baseline="0" noProof="0" dirty="0" smtClean="0">
                <a:ln>
                  <a:noFill/>
                </a:ln>
                <a:solidFill>
                  <a:prstClr val="white"/>
                </a:solidFill>
                <a:effectLst/>
                <a:uLnTx/>
                <a:uFillTx/>
                <a:latin typeface="Times New Roman"/>
                <a:ea typeface="+mn-ea"/>
                <a:cs typeface="Times New Roman"/>
              </a:rPr>
              <a:t>9</a:t>
            </a:r>
            <a:endParaRPr kumimoji="0" lang="ar-EG" sz="2000" b="1"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2" name="Rectangle 1"/>
          <p:cNvSpPr/>
          <p:nvPr/>
        </p:nvSpPr>
        <p:spPr>
          <a:xfrm>
            <a:off x="407625" y="1443841"/>
            <a:ext cx="11284288" cy="4524315"/>
          </a:xfrm>
          <a:prstGeom prst="rect">
            <a:avLst/>
          </a:prstGeom>
        </p:spPr>
        <p:txBody>
          <a:bodyPr wrap="square">
            <a:spAutoFit/>
          </a:bodyPr>
          <a:lstStyle/>
          <a:p>
            <a:pPr marL="342900" indent="-342900">
              <a:lnSpc>
                <a:spcPct val="150000"/>
              </a:lnSpc>
              <a:buFont typeface="Courier New" panose="02070309020205020404" pitchFamily="49" charset="0"/>
              <a:buChar char="o"/>
            </a:pPr>
            <a:r>
              <a:rPr lang="en-GB" sz="2400" dirty="0" smtClean="0"/>
              <a:t>Strategic </a:t>
            </a:r>
            <a:r>
              <a:rPr lang="en-GB" sz="2400" dirty="0"/>
              <a:t>risks are generally defined as those that threaten a company’s ability to develop and implement its chosen strategy.</a:t>
            </a:r>
          </a:p>
          <a:p>
            <a:pPr marL="342900" indent="-342900">
              <a:lnSpc>
                <a:spcPct val="150000"/>
              </a:lnSpc>
              <a:buFont typeface="Courier New" panose="02070309020205020404" pitchFamily="49" charset="0"/>
              <a:buChar char="o"/>
            </a:pPr>
            <a:r>
              <a:rPr lang="en-GB" sz="2400" dirty="0" smtClean="0"/>
              <a:t>These </a:t>
            </a:r>
            <a:r>
              <a:rPr lang="en-GB" sz="2400" dirty="0"/>
              <a:t>risks may be external; events such as the COVID-19 pandemic are a prime example.</a:t>
            </a:r>
          </a:p>
          <a:p>
            <a:pPr marL="342900" indent="-342900">
              <a:lnSpc>
                <a:spcPct val="150000"/>
              </a:lnSpc>
              <a:buFont typeface="Courier New" panose="02070309020205020404" pitchFamily="49" charset="0"/>
              <a:buChar char="o"/>
            </a:pPr>
            <a:r>
              <a:rPr lang="en-GB" sz="2400" dirty="0" smtClean="0"/>
              <a:t>They </a:t>
            </a:r>
            <a:r>
              <a:rPr lang="en-GB" sz="2400" dirty="0"/>
              <a:t>may also be “self-induced,” arising from an organization’s own strategy and decision-making.</a:t>
            </a:r>
          </a:p>
          <a:p>
            <a:pPr marL="342900" indent="-342900">
              <a:lnSpc>
                <a:spcPct val="150000"/>
              </a:lnSpc>
              <a:buFont typeface="Courier New" panose="02070309020205020404" pitchFamily="49" charset="0"/>
              <a:buChar char="o"/>
            </a:pPr>
            <a:r>
              <a:rPr lang="en-GB" sz="2400" dirty="0" smtClean="0"/>
              <a:t>An </a:t>
            </a:r>
            <a:r>
              <a:rPr lang="en-GB" sz="2400" dirty="0"/>
              <a:t>example of this is the accelerating digital transformation of companies, which has brought many positives but has also exposed new types of risks.</a:t>
            </a:r>
          </a:p>
        </p:txBody>
      </p:sp>
      <p:sp>
        <p:nvSpPr>
          <p:cNvPr id="3" name="Rectangle 2"/>
          <p:cNvSpPr/>
          <p:nvPr/>
        </p:nvSpPr>
        <p:spPr>
          <a:xfrm>
            <a:off x="3862999" y="232761"/>
            <a:ext cx="4035015" cy="523220"/>
          </a:xfrm>
          <a:prstGeom prst="rect">
            <a:avLst/>
          </a:prstGeom>
        </p:spPr>
        <p:txBody>
          <a:bodyPr wrap="none">
            <a:spAutoFit/>
          </a:bodyPr>
          <a:lstStyle/>
          <a:p>
            <a:r>
              <a:rPr lang="en-GB" sz="2800" b="1" dirty="0"/>
              <a:t>What are strategic risks?</a:t>
            </a:r>
          </a:p>
        </p:txBody>
      </p:sp>
    </p:spTree>
    <p:extLst>
      <p:ext uri="{BB962C8B-B14F-4D97-AF65-F5344CB8AC3E}">
        <p14:creationId xmlns:p14="http://schemas.microsoft.com/office/powerpoint/2010/main" val="2288279730"/>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928284" y="246312"/>
            <a:ext cx="4161717" cy="523220"/>
          </a:xfrm>
          <a:prstGeom prst="rect">
            <a:avLst/>
          </a:prstGeom>
        </p:spPr>
        <p:txBody>
          <a:bodyPr wrap="none">
            <a:spAutoFit/>
          </a:bodyPr>
          <a:lstStyle/>
          <a:p>
            <a:r>
              <a:rPr lang="en-GB" sz="2800" b="1" dirty="0" smtClean="0"/>
              <a:t>Examples </a:t>
            </a:r>
            <a:r>
              <a:rPr lang="en-GB" sz="2800" b="1" dirty="0"/>
              <a:t>of strategic risk</a:t>
            </a:r>
          </a:p>
        </p:txBody>
      </p:sp>
      <p:sp>
        <p:nvSpPr>
          <p:cNvPr id="3" name="Rectangle 2"/>
          <p:cNvSpPr/>
          <p:nvPr/>
        </p:nvSpPr>
        <p:spPr>
          <a:xfrm>
            <a:off x="360678" y="1051374"/>
            <a:ext cx="11561335" cy="5401479"/>
          </a:xfrm>
          <a:prstGeom prst="rect">
            <a:avLst/>
          </a:prstGeom>
        </p:spPr>
        <p:txBody>
          <a:bodyPr wrap="square">
            <a:spAutoFit/>
          </a:bodyPr>
          <a:lstStyle/>
          <a:p>
            <a:pPr marL="342900" indent="-342900">
              <a:lnSpc>
                <a:spcPct val="150000"/>
              </a:lnSpc>
              <a:buFont typeface="Wingdings" panose="05000000000000000000" pitchFamily="2" charset="2"/>
              <a:buChar char="ü"/>
            </a:pPr>
            <a:r>
              <a:rPr lang="en-GB" sz="2400" b="1" u="sng" dirty="0"/>
              <a:t>Competitive risk</a:t>
            </a:r>
            <a:r>
              <a:rPr lang="en-GB" sz="2400" dirty="0"/>
              <a:t>. The risk is that you fall behind your competitors as they innovate and improve their offerings faster than you.</a:t>
            </a:r>
          </a:p>
          <a:p>
            <a:pPr marL="342900" indent="-342900">
              <a:lnSpc>
                <a:spcPct val="150000"/>
              </a:lnSpc>
              <a:buFont typeface="Wingdings" panose="05000000000000000000" pitchFamily="2" charset="2"/>
              <a:buChar char="ü"/>
            </a:pPr>
            <a:r>
              <a:rPr lang="en-GB" sz="2400" b="1" u="sng" dirty="0"/>
              <a:t>Change risk. </a:t>
            </a:r>
            <a:r>
              <a:rPr lang="en-GB" sz="2400" dirty="0"/>
              <a:t>The digital transformation risk we cited above is a prime example of this ' the inherent risks of introducing any change program.</a:t>
            </a:r>
          </a:p>
          <a:p>
            <a:pPr marL="342900" indent="-342900">
              <a:lnSpc>
                <a:spcPct val="150000"/>
              </a:lnSpc>
              <a:buFont typeface="Wingdings" panose="05000000000000000000" pitchFamily="2" charset="2"/>
              <a:buChar char="ü"/>
            </a:pPr>
            <a:r>
              <a:rPr lang="en-GB" sz="2400" b="1" u="sng" dirty="0"/>
              <a:t>Regulatory risk. </a:t>
            </a:r>
            <a:r>
              <a:rPr lang="en-GB" sz="2400" dirty="0"/>
              <a:t>Any new regulation has the potential to:</a:t>
            </a:r>
          </a:p>
          <a:p>
            <a:pPr marL="342900" indent="-342900">
              <a:lnSpc>
                <a:spcPct val="150000"/>
              </a:lnSpc>
              <a:buFont typeface="Arial" panose="020B0604020202020204" pitchFamily="34" charset="0"/>
              <a:buChar char="•"/>
            </a:pPr>
            <a:r>
              <a:rPr lang="en-GB" sz="2200" b="1" dirty="0"/>
              <a:t>Disrupt your business</a:t>
            </a:r>
          </a:p>
          <a:p>
            <a:pPr marL="342900" indent="-342900">
              <a:lnSpc>
                <a:spcPct val="150000"/>
              </a:lnSpc>
              <a:buFont typeface="Arial" panose="020B0604020202020204" pitchFamily="34" charset="0"/>
              <a:buChar char="•"/>
            </a:pPr>
            <a:r>
              <a:rPr lang="en-GB" sz="2200" b="1" dirty="0"/>
              <a:t>Create new responsibilities</a:t>
            </a:r>
          </a:p>
          <a:p>
            <a:pPr marL="342900" indent="-342900">
              <a:lnSpc>
                <a:spcPct val="150000"/>
              </a:lnSpc>
              <a:buFont typeface="Arial" panose="020B0604020202020204" pitchFamily="34" charset="0"/>
              <a:buChar char="•"/>
            </a:pPr>
            <a:r>
              <a:rPr lang="en-GB" sz="2200" b="1" dirty="0"/>
              <a:t>Demand new technologies (and therefore linking back to change risk)</a:t>
            </a:r>
          </a:p>
          <a:p>
            <a:pPr marL="342900" indent="-342900">
              <a:lnSpc>
                <a:spcPct val="150000"/>
              </a:lnSpc>
              <a:buFont typeface="Arial" panose="020B0604020202020204" pitchFamily="34" charset="0"/>
              <a:buChar char="•"/>
            </a:pPr>
            <a:r>
              <a:rPr lang="en-GB" sz="2200" b="1" dirty="0"/>
              <a:t>Distract your business leaders from their operations as their time is abstracted to put in place new governance processes and control </a:t>
            </a:r>
            <a:r>
              <a:rPr lang="en-GB" sz="2200" b="1" dirty="0" smtClean="0"/>
              <a:t>measures</a:t>
            </a:r>
            <a:endParaRPr lang="en-GB" sz="2200" b="1" dirty="0"/>
          </a:p>
        </p:txBody>
      </p:sp>
    </p:spTree>
    <p:extLst>
      <p:ext uri="{BB962C8B-B14F-4D97-AF65-F5344CB8AC3E}">
        <p14:creationId xmlns:p14="http://schemas.microsoft.com/office/powerpoint/2010/main" val="308062046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86440" y="1228221"/>
            <a:ext cx="11594385" cy="5565947"/>
          </a:xfrm>
          <a:prstGeom prst="rect">
            <a:avLst/>
          </a:prstGeom>
        </p:spPr>
        <p:txBody>
          <a:bodyPr wrap="square">
            <a:spAutoFit/>
          </a:bodyPr>
          <a:lstStyle/>
          <a:p>
            <a:pPr marL="342900" indent="-342900">
              <a:lnSpc>
                <a:spcPct val="150000"/>
              </a:lnSpc>
              <a:buFont typeface="Wingdings" panose="05000000000000000000" pitchFamily="2" charset="2"/>
              <a:buChar char="ü"/>
            </a:pPr>
            <a:r>
              <a:rPr lang="en-GB" sz="2400" b="1" u="sng" dirty="0"/>
              <a:t>Reputational risk. </a:t>
            </a:r>
            <a:r>
              <a:rPr lang="en-GB" sz="2400" dirty="0"/>
              <a:t>The risk that your corporate standing is threatened. The potential causes of this are legion, from regulatory compliance breaches to shareholder activism or poor performance in public ratings, such as those used to measure ESG performance.</a:t>
            </a:r>
          </a:p>
          <a:p>
            <a:pPr marL="342900" indent="-342900">
              <a:lnSpc>
                <a:spcPct val="150000"/>
              </a:lnSpc>
              <a:buFont typeface="Wingdings" panose="05000000000000000000" pitchFamily="2" charset="2"/>
              <a:buChar char="ü"/>
            </a:pPr>
            <a:r>
              <a:rPr lang="en-GB" sz="2400" b="1" u="sng" dirty="0" smtClean="0"/>
              <a:t>Political </a:t>
            </a:r>
            <a:r>
              <a:rPr lang="en-GB" sz="2400" b="1" u="sng" dirty="0"/>
              <a:t>risk. </a:t>
            </a:r>
            <a:r>
              <a:rPr lang="en-GB" sz="2400" dirty="0"/>
              <a:t>The potential for political change, or the political landscape overall, to disrupt your business. For example, through volatility in a country within your supply chain.</a:t>
            </a:r>
          </a:p>
          <a:p>
            <a:pPr marL="342900" indent="-342900">
              <a:lnSpc>
                <a:spcPct val="150000"/>
              </a:lnSpc>
              <a:buFont typeface="Wingdings" panose="05000000000000000000" pitchFamily="2" charset="2"/>
              <a:buChar char="ü"/>
            </a:pPr>
            <a:r>
              <a:rPr lang="en-GB" sz="2400" b="1" u="sng" dirty="0"/>
              <a:t>Governance risk</a:t>
            </a:r>
            <a:r>
              <a:rPr lang="en-GB" sz="2400" dirty="0"/>
              <a:t>. The risk brought about by poor governance, risk and compliance processes within your organization.</a:t>
            </a:r>
          </a:p>
          <a:p>
            <a:pPr marL="342900" indent="-342900">
              <a:lnSpc>
                <a:spcPct val="150000"/>
              </a:lnSpc>
              <a:buFont typeface="Wingdings" panose="05000000000000000000" pitchFamily="2" charset="2"/>
              <a:buChar char="ü"/>
            </a:pPr>
            <a:r>
              <a:rPr lang="en-GB" sz="2400" b="1" u="sng" dirty="0" smtClean="0"/>
              <a:t>Financial </a:t>
            </a:r>
            <a:r>
              <a:rPr lang="en-GB" sz="2400" b="1" u="sng" dirty="0"/>
              <a:t>risk. </a:t>
            </a:r>
            <a:r>
              <a:rPr lang="en-GB" sz="2400" dirty="0"/>
              <a:t>Risks relating to the financial health of the organization. This differs from</a:t>
            </a:r>
            <a:r>
              <a:rPr lang="en-GB" sz="2400" dirty="0" smtClean="0"/>
              <a:t>...</a:t>
            </a:r>
            <a:endParaRPr lang="en-GB" sz="2400" dirty="0"/>
          </a:p>
        </p:txBody>
      </p:sp>
      <p:sp>
        <p:nvSpPr>
          <p:cNvPr id="9" name="Rectangle 8"/>
          <p:cNvSpPr/>
          <p:nvPr/>
        </p:nvSpPr>
        <p:spPr>
          <a:xfrm>
            <a:off x="3928284" y="246312"/>
            <a:ext cx="4161717" cy="523220"/>
          </a:xfrm>
          <a:prstGeom prst="rect">
            <a:avLst/>
          </a:prstGeom>
        </p:spPr>
        <p:txBody>
          <a:bodyPr wrap="none">
            <a:spAutoFit/>
          </a:bodyPr>
          <a:lstStyle/>
          <a:p>
            <a:r>
              <a:rPr lang="en-GB" sz="2800" b="1" dirty="0" smtClean="0"/>
              <a:t>Examples </a:t>
            </a:r>
            <a:r>
              <a:rPr lang="en-GB" sz="2800" b="1" dirty="0"/>
              <a:t>of strategic risk</a:t>
            </a:r>
          </a:p>
        </p:txBody>
      </p:sp>
    </p:spTree>
    <p:extLst>
      <p:ext uri="{BB962C8B-B14F-4D97-AF65-F5344CB8AC3E}">
        <p14:creationId xmlns:p14="http://schemas.microsoft.com/office/powerpoint/2010/main" val="13279802"/>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31355" y="1047218"/>
            <a:ext cx="11743980" cy="5632311"/>
          </a:xfrm>
          <a:prstGeom prst="rect">
            <a:avLst/>
          </a:prstGeom>
        </p:spPr>
        <p:txBody>
          <a:bodyPr wrap="square">
            <a:spAutoFit/>
          </a:bodyPr>
          <a:lstStyle/>
          <a:p>
            <a:pPr marL="342900" indent="-342900">
              <a:lnSpc>
                <a:spcPct val="150000"/>
              </a:lnSpc>
              <a:buFont typeface="Wingdings" panose="05000000000000000000" pitchFamily="2" charset="2"/>
              <a:buChar char="ü"/>
            </a:pPr>
            <a:r>
              <a:rPr lang="en-GB" sz="2400" b="1" u="sng" dirty="0"/>
              <a:t>Economic risk. </a:t>
            </a:r>
            <a:r>
              <a:rPr lang="en-GB" sz="2400" dirty="0"/>
              <a:t>This refers to the broader economic landscape and its potential to affect the success of your business strategy.</a:t>
            </a:r>
          </a:p>
          <a:p>
            <a:pPr marL="342900" lvl="0" indent="-342900">
              <a:lnSpc>
                <a:spcPct val="150000"/>
              </a:lnSpc>
              <a:buFont typeface="Wingdings" panose="05000000000000000000" pitchFamily="2" charset="2"/>
              <a:buChar char="ü"/>
            </a:pPr>
            <a:r>
              <a:rPr lang="en-GB" sz="2400" b="1" u="sng" dirty="0" smtClean="0">
                <a:solidFill>
                  <a:prstClr val="black"/>
                </a:solidFill>
              </a:rPr>
              <a:t>Operational </a:t>
            </a:r>
            <a:r>
              <a:rPr lang="en-GB" sz="2400" b="1" u="sng" dirty="0">
                <a:solidFill>
                  <a:prstClr val="black"/>
                </a:solidFill>
              </a:rPr>
              <a:t>risk</a:t>
            </a:r>
            <a:r>
              <a:rPr lang="en-GB" sz="2400" dirty="0">
                <a:solidFill>
                  <a:prstClr val="black"/>
                </a:solidFill>
              </a:rPr>
              <a:t>. The risk is that your operations and business processes are not up to standard.</a:t>
            </a:r>
          </a:p>
          <a:p>
            <a:pPr marL="342900" lvl="0" indent="-342900">
              <a:lnSpc>
                <a:spcPct val="150000"/>
              </a:lnSpc>
              <a:buFont typeface="Wingdings" panose="05000000000000000000" pitchFamily="2" charset="2"/>
              <a:buChar char="§"/>
            </a:pPr>
            <a:r>
              <a:rPr lang="en-GB" sz="2400" dirty="0">
                <a:solidFill>
                  <a:prstClr val="black"/>
                </a:solidFill>
              </a:rPr>
              <a:t>Many of these examples of strategic risk are inter-connected. For instance, if you face operational risks around the efficacy and rigor of your processes, this is likely to expose you to financial or regulatory risk. Similarly, if you fail to tackle governance risks, you may well encounter reputational risk.</a:t>
            </a:r>
          </a:p>
          <a:p>
            <a:pPr marL="342900" lvl="0" indent="-342900">
              <a:lnSpc>
                <a:spcPct val="150000"/>
              </a:lnSpc>
              <a:buFont typeface="Wingdings" panose="05000000000000000000" pitchFamily="2" charset="2"/>
              <a:buChar char="§"/>
            </a:pPr>
            <a:r>
              <a:rPr lang="en-GB" sz="2400" dirty="0" smtClean="0">
                <a:solidFill>
                  <a:prstClr val="black"/>
                </a:solidFill>
              </a:rPr>
              <a:t>The </a:t>
            </a:r>
            <a:r>
              <a:rPr lang="en-GB" sz="2400" dirty="0">
                <a:solidFill>
                  <a:prstClr val="black"/>
                </a:solidFill>
              </a:rPr>
              <a:t>intertwined nature of the types of strategic risk emphasizes how important it is to take an integrated approach to address them.</a:t>
            </a:r>
            <a:endParaRPr lang="en-GB" dirty="0"/>
          </a:p>
        </p:txBody>
      </p:sp>
      <p:sp>
        <p:nvSpPr>
          <p:cNvPr id="9" name="Rectangle 8"/>
          <p:cNvSpPr/>
          <p:nvPr/>
        </p:nvSpPr>
        <p:spPr>
          <a:xfrm>
            <a:off x="3928284" y="246312"/>
            <a:ext cx="4161717" cy="523220"/>
          </a:xfrm>
          <a:prstGeom prst="rect">
            <a:avLst/>
          </a:prstGeom>
        </p:spPr>
        <p:txBody>
          <a:bodyPr wrap="none">
            <a:spAutoFit/>
          </a:bodyPr>
          <a:lstStyle/>
          <a:p>
            <a:r>
              <a:rPr lang="en-GB" sz="2800" b="1" dirty="0" smtClean="0"/>
              <a:t>Examples </a:t>
            </a:r>
            <a:r>
              <a:rPr lang="en-GB" sz="2800" b="1" dirty="0"/>
              <a:t>of strategic risk</a:t>
            </a:r>
          </a:p>
        </p:txBody>
      </p:sp>
    </p:spTree>
    <p:extLst>
      <p:ext uri="{BB962C8B-B14F-4D97-AF65-F5344CB8AC3E}">
        <p14:creationId xmlns:p14="http://schemas.microsoft.com/office/powerpoint/2010/main" val="45092393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47724" y="981579"/>
            <a:ext cx="1191207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a:ea typeface="+mn-ea"/>
                <a:cs typeface="Times New Roman"/>
              </a:rPr>
              <a:t>Chapter </a:t>
            </a:r>
            <a:r>
              <a:rPr kumimoji="0" lang="en-US" sz="2000" b="1" i="0" u="none" strike="noStrike" kern="1200" cap="none" spc="0" normalizeH="0" baseline="0" noProof="0" dirty="0" smtClean="0">
                <a:ln>
                  <a:noFill/>
                </a:ln>
                <a:solidFill>
                  <a:prstClr val="white"/>
                </a:solidFill>
                <a:effectLst/>
                <a:uLnTx/>
                <a:uFillTx/>
                <a:latin typeface="Times New Roman"/>
                <a:ea typeface="+mn-ea"/>
                <a:cs typeface="Times New Roman"/>
              </a:rPr>
              <a:t>9</a:t>
            </a:r>
            <a:endParaRPr kumimoji="0" lang="ar-EG" sz="2000" b="1"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2" name="Picture 1"/>
          <p:cNvPicPr>
            <a:picLocks noChangeAspect="1"/>
          </p:cNvPicPr>
          <p:nvPr/>
        </p:nvPicPr>
        <p:blipFill>
          <a:blip r:embed="rId2"/>
          <a:stretch>
            <a:fillRect/>
          </a:stretch>
        </p:blipFill>
        <p:spPr>
          <a:xfrm>
            <a:off x="5861025" y="1291798"/>
            <a:ext cx="6019800" cy="4552950"/>
          </a:xfrm>
          <a:prstGeom prst="rect">
            <a:avLst/>
          </a:prstGeom>
        </p:spPr>
      </p:pic>
      <p:sp>
        <p:nvSpPr>
          <p:cNvPr id="3" name="Rectangle 2"/>
          <p:cNvSpPr/>
          <p:nvPr/>
        </p:nvSpPr>
        <p:spPr>
          <a:xfrm>
            <a:off x="504073" y="1131385"/>
            <a:ext cx="5335836" cy="4524315"/>
          </a:xfrm>
          <a:prstGeom prst="rect">
            <a:avLst/>
          </a:prstGeom>
        </p:spPr>
        <p:txBody>
          <a:bodyPr wrap="square">
            <a:spAutoFit/>
          </a:bodyPr>
          <a:lstStyle/>
          <a:p>
            <a:pPr>
              <a:lnSpc>
                <a:spcPct val="150000"/>
              </a:lnSpc>
            </a:pPr>
            <a:r>
              <a:rPr lang="en-GB" sz="2400" dirty="0"/>
              <a:t>In a world of rapid change, organisations that can identify the need for change, design the changes required and implement these changes more effectively and efficiently than others are more likely to survive and prosper. Those that cannot adapt to change are likely to </a:t>
            </a:r>
          </a:p>
          <a:p>
            <a:pPr>
              <a:lnSpc>
                <a:spcPct val="150000"/>
              </a:lnSpc>
            </a:pPr>
            <a:r>
              <a:rPr lang="en-GB" sz="2400" dirty="0"/>
              <a:t>perish. </a:t>
            </a:r>
          </a:p>
        </p:txBody>
      </p:sp>
      <p:sp>
        <p:nvSpPr>
          <p:cNvPr id="5" name="Rectangle 4"/>
          <p:cNvSpPr/>
          <p:nvPr/>
        </p:nvSpPr>
        <p:spPr>
          <a:xfrm>
            <a:off x="3489253" y="202558"/>
            <a:ext cx="4294702" cy="523220"/>
          </a:xfrm>
          <a:prstGeom prst="rect">
            <a:avLst/>
          </a:prstGeom>
        </p:spPr>
        <p:txBody>
          <a:bodyPr wrap="none">
            <a:spAutoFit/>
          </a:bodyPr>
          <a:lstStyle/>
          <a:p>
            <a:r>
              <a:rPr lang="en-GB" sz="2800" b="1" dirty="0"/>
              <a:t>The Strategic Focus </a:t>
            </a:r>
            <a:r>
              <a:rPr lang="en-GB" sz="2800" b="1" dirty="0" smtClean="0"/>
              <a:t>Wheel</a:t>
            </a:r>
            <a:endParaRPr lang="en-GB" sz="2800" b="1" dirty="0"/>
          </a:p>
        </p:txBody>
      </p:sp>
    </p:spTree>
    <p:extLst>
      <p:ext uri="{BB962C8B-B14F-4D97-AF65-F5344CB8AC3E}">
        <p14:creationId xmlns:p14="http://schemas.microsoft.com/office/powerpoint/2010/main" val="151418819"/>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41595" y="981579"/>
            <a:ext cx="119973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3" name="Rectangle 2"/>
          <p:cNvSpPr/>
          <p:nvPr/>
        </p:nvSpPr>
        <p:spPr>
          <a:xfrm>
            <a:off x="605927" y="1127518"/>
            <a:ext cx="11085985" cy="1200329"/>
          </a:xfrm>
          <a:prstGeom prst="rect">
            <a:avLst/>
          </a:prstGeom>
        </p:spPr>
        <p:txBody>
          <a:bodyPr wrap="square">
            <a:spAutoFit/>
          </a:bodyPr>
          <a:lstStyle/>
          <a:p>
            <a:pPr>
              <a:lnSpc>
                <a:spcPct val="150000"/>
              </a:lnSpc>
            </a:pPr>
            <a:r>
              <a:rPr lang="en-GB" sz="2400" b="1" dirty="0">
                <a:solidFill>
                  <a:srgbClr val="22155B"/>
                </a:solidFill>
              </a:rPr>
              <a:t>The wheel is used to focus the efforts and resources of organisations on delivering their intended strategic objectives, and has four core elements</a:t>
            </a:r>
            <a:r>
              <a:rPr lang="en-GB" sz="2400" dirty="0"/>
              <a:t>.</a:t>
            </a:r>
          </a:p>
        </p:txBody>
      </p:sp>
      <p:sp>
        <p:nvSpPr>
          <p:cNvPr id="5" name="Rectangle 4"/>
          <p:cNvSpPr/>
          <p:nvPr/>
        </p:nvSpPr>
        <p:spPr>
          <a:xfrm>
            <a:off x="202946" y="2587796"/>
            <a:ext cx="11677879" cy="2862322"/>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a:t> </a:t>
            </a:r>
            <a:r>
              <a:rPr lang="en-GB" sz="2400" b="1" dirty="0"/>
              <a:t>Strategic planning </a:t>
            </a:r>
            <a:r>
              <a:rPr lang="en-GB" sz="2400" dirty="0"/>
              <a:t>revolves around identifying the options available to an organisation and selecting the most appropriate</a:t>
            </a:r>
            <a:r>
              <a:rPr lang="en-GB" sz="2400" dirty="0" smtClean="0"/>
              <a:t>., If </a:t>
            </a:r>
            <a:r>
              <a:rPr lang="en-GB" sz="2400" dirty="0"/>
              <a:t>strategic planning is done poorly, even the best implementation capability is unlikely to compensate. </a:t>
            </a:r>
            <a:endParaRPr lang="en-GB" sz="2400" dirty="0" smtClean="0"/>
          </a:p>
          <a:p>
            <a:pPr marL="342900" indent="-342900">
              <a:lnSpc>
                <a:spcPct val="150000"/>
              </a:lnSpc>
              <a:buFont typeface="Wingdings" panose="05000000000000000000" pitchFamily="2" charset="2"/>
              <a:buChar char="§"/>
            </a:pPr>
            <a:r>
              <a:rPr lang="en-GB" sz="2400" b="1" dirty="0"/>
              <a:t>Making strategies work</a:t>
            </a:r>
            <a:r>
              <a:rPr lang="en-GB" sz="2400" dirty="0"/>
              <a:t> is a process for connecting the high-level strategic plan to the day-to-day activities that are critical to its delivery.</a:t>
            </a:r>
          </a:p>
        </p:txBody>
      </p:sp>
      <p:sp>
        <p:nvSpPr>
          <p:cNvPr id="6" name="Rectangle 5"/>
          <p:cNvSpPr/>
          <p:nvPr/>
        </p:nvSpPr>
        <p:spPr>
          <a:xfrm>
            <a:off x="3091010" y="231178"/>
            <a:ext cx="6009979" cy="523220"/>
          </a:xfrm>
          <a:prstGeom prst="rect">
            <a:avLst/>
          </a:prstGeom>
        </p:spPr>
        <p:txBody>
          <a:bodyPr wrap="none">
            <a:spAutoFit/>
          </a:bodyPr>
          <a:lstStyle/>
          <a:p>
            <a:r>
              <a:rPr lang="en-GB" sz="2800" b="1" dirty="0"/>
              <a:t>Strategic </a:t>
            </a:r>
            <a:r>
              <a:rPr lang="en-GB" sz="2800" b="1" dirty="0" smtClean="0"/>
              <a:t>planning &amp;</a:t>
            </a:r>
            <a:r>
              <a:rPr lang="en-GB" sz="2800" b="1" dirty="0"/>
              <a:t> strategies work</a:t>
            </a:r>
            <a:r>
              <a:rPr lang="en-GB" sz="2800" b="1" dirty="0" smtClean="0"/>
              <a:t>  </a:t>
            </a:r>
            <a:endParaRPr lang="en-GB" sz="2800" dirty="0"/>
          </a:p>
        </p:txBody>
      </p:sp>
    </p:spTree>
    <p:extLst>
      <p:ext uri="{BB962C8B-B14F-4D97-AF65-F5344CB8AC3E}">
        <p14:creationId xmlns:p14="http://schemas.microsoft.com/office/powerpoint/2010/main" val="138268197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99152" y="981579"/>
            <a:ext cx="119973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09321" y="1136928"/>
            <a:ext cx="11766014" cy="3416320"/>
          </a:xfrm>
          <a:prstGeom prst="rect">
            <a:avLst/>
          </a:prstGeom>
        </p:spPr>
        <p:txBody>
          <a:bodyPr wrap="square">
            <a:spAutoFit/>
          </a:bodyPr>
          <a:lstStyle/>
          <a:p>
            <a:pPr>
              <a:lnSpc>
                <a:spcPct val="150000"/>
              </a:lnSpc>
            </a:pPr>
            <a:r>
              <a:rPr lang="en-GB" sz="2400" b="1" u="sng" dirty="0"/>
              <a:t>Project management </a:t>
            </a:r>
            <a:r>
              <a:rPr lang="en-GB" sz="2400" dirty="0"/>
              <a:t>of change ensures completeness and control over the physical realisation of the chosen </a:t>
            </a:r>
            <a:r>
              <a:rPr lang="en-GB" sz="2400" dirty="0" smtClean="0"/>
              <a:t>strategy, Project </a:t>
            </a:r>
            <a:r>
              <a:rPr lang="en-GB" sz="2400" dirty="0"/>
              <a:t>management provides a comprehensive set of tools and techniques that enable managers to plan and implement change effectively and increase the likelihood of achieving the various objectives of the change process. Used effectively project management is a central element of the wheel in that it makes things </a:t>
            </a:r>
          </a:p>
          <a:p>
            <a:pPr>
              <a:lnSpc>
                <a:spcPct val="150000"/>
              </a:lnSpc>
            </a:pPr>
            <a:r>
              <a:rPr lang="en-GB" sz="2400" dirty="0"/>
              <a:t>happen and delivers results. </a:t>
            </a:r>
          </a:p>
        </p:txBody>
      </p:sp>
      <p:sp>
        <p:nvSpPr>
          <p:cNvPr id="3" name="Rectangle 2"/>
          <p:cNvSpPr/>
          <p:nvPr/>
        </p:nvSpPr>
        <p:spPr>
          <a:xfrm>
            <a:off x="4038600" y="224453"/>
            <a:ext cx="3449919" cy="523220"/>
          </a:xfrm>
          <a:prstGeom prst="rect">
            <a:avLst/>
          </a:prstGeom>
        </p:spPr>
        <p:txBody>
          <a:bodyPr wrap="none">
            <a:spAutoFit/>
          </a:bodyPr>
          <a:lstStyle/>
          <a:p>
            <a:r>
              <a:rPr lang="en-GB" sz="2800" b="1" dirty="0"/>
              <a:t>Project management </a:t>
            </a:r>
            <a:endParaRPr lang="en-GB" sz="2800" dirty="0"/>
          </a:p>
        </p:txBody>
      </p:sp>
    </p:spTree>
    <p:extLst>
      <p:ext uri="{BB962C8B-B14F-4D97-AF65-F5344CB8AC3E}">
        <p14:creationId xmlns:p14="http://schemas.microsoft.com/office/powerpoint/2010/main" val="3849448647"/>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99152" y="981579"/>
            <a:ext cx="119973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86439" y="1513091"/>
            <a:ext cx="11677879" cy="3349956"/>
          </a:xfrm>
          <a:prstGeom prst="rect">
            <a:avLst/>
          </a:prstGeom>
        </p:spPr>
        <p:txBody>
          <a:bodyPr wrap="square">
            <a:spAutoFit/>
          </a:bodyPr>
          <a:lstStyle/>
          <a:p>
            <a:pPr>
              <a:lnSpc>
                <a:spcPct val="150000"/>
              </a:lnSpc>
            </a:pPr>
            <a:r>
              <a:rPr lang="en-GB" sz="2400" b="1" u="sng" dirty="0"/>
              <a:t>Strategic risk management </a:t>
            </a:r>
            <a:r>
              <a:rPr lang="en-GB" sz="2400" dirty="0"/>
              <a:t>(SRM) identifies, monitors and manages the risk profile of the organisation. Major changes in this profile can result in the need to revise or change the elements listed above and, in particular, to devise new strategic plans. Alternatively, </a:t>
            </a:r>
          </a:p>
          <a:p>
            <a:pPr>
              <a:lnSpc>
                <a:spcPct val="150000"/>
              </a:lnSpc>
            </a:pPr>
            <a:r>
              <a:rPr lang="en-GB" sz="2400" dirty="0"/>
              <a:t>changes may be due to the implementation of a new strategy. Strategic risk management covers four primary risk areas or levels. These are strategic risk, change or project risk, operational risk and unforeseeable risk. </a:t>
            </a:r>
          </a:p>
        </p:txBody>
      </p:sp>
      <p:sp>
        <p:nvSpPr>
          <p:cNvPr id="3" name="Rectangle 2"/>
          <p:cNvSpPr/>
          <p:nvPr/>
        </p:nvSpPr>
        <p:spPr>
          <a:xfrm>
            <a:off x="3894115" y="192603"/>
            <a:ext cx="4403770" cy="523220"/>
          </a:xfrm>
          <a:prstGeom prst="rect">
            <a:avLst/>
          </a:prstGeom>
        </p:spPr>
        <p:txBody>
          <a:bodyPr wrap="none">
            <a:spAutoFit/>
          </a:bodyPr>
          <a:lstStyle/>
          <a:p>
            <a:r>
              <a:rPr lang="en-GB" sz="2800" b="1" dirty="0"/>
              <a:t>Strategic risk management </a:t>
            </a:r>
            <a:endParaRPr lang="en-GB" sz="2800" dirty="0"/>
          </a:p>
        </p:txBody>
      </p:sp>
    </p:spTree>
    <p:extLst>
      <p:ext uri="{BB962C8B-B14F-4D97-AF65-F5344CB8AC3E}">
        <p14:creationId xmlns:p14="http://schemas.microsoft.com/office/powerpoint/2010/main" val="402895362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99152" y="981579"/>
            <a:ext cx="119973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864359" y="224453"/>
            <a:ext cx="6997428" cy="523220"/>
          </a:xfrm>
          <a:prstGeom prst="rect">
            <a:avLst/>
          </a:prstGeom>
        </p:spPr>
        <p:txBody>
          <a:bodyPr wrap="none">
            <a:spAutoFit/>
          </a:bodyPr>
          <a:lstStyle/>
          <a:p>
            <a:r>
              <a:rPr lang="en-GB" sz="2800" b="1" dirty="0"/>
              <a:t>The strategic dimension in risk management</a:t>
            </a:r>
          </a:p>
        </p:txBody>
      </p:sp>
      <p:sp>
        <p:nvSpPr>
          <p:cNvPr id="3" name="Rectangle 2"/>
          <p:cNvSpPr/>
          <p:nvPr/>
        </p:nvSpPr>
        <p:spPr>
          <a:xfrm>
            <a:off x="220337" y="1558731"/>
            <a:ext cx="11660487" cy="4276042"/>
          </a:xfrm>
          <a:prstGeom prst="rect">
            <a:avLst/>
          </a:prstGeom>
        </p:spPr>
        <p:txBody>
          <a:bodyPr wrap="square">
            <a:spAutoFit/>
          </a:bodyPr>
          <a:lstStyle/>
          <a:p>
            <a:pPr marL="342900" indent="-342900">
              <a:lnSpc>
                <a:spcPct val="150000"/>
              </a:lnSpc>
              <a:buFont typeface="Arial" panose="020B0604020202020204" pitchFamily="34" charset="0"/>
              <a:buChar char="•"/>
            </a:pPr>
            <a:r>
              <a:rPr lang="en-GB" sz="2300" dirty="0"/>
              <a:t>Strategic risk includes risk relating to the long-term performance of the organisation. </a:t>
            </a:r>
            <a:endParaRPr lang="en-GB" sz="2300" dirty="0" smtClean="0"/>
          </a:p>
          <a:p>
            <a:pPr marL="342900" indent="-342900">
              <a:lnSpc>
                <a:spcPct val="150000"/>
              </a:lnSpc>
              <a:buFont typeface="Arial" panose="020B0604020202020204" pitchFamily="34" charset="0"/>
              <a:buChar char="•"/>
            </a:pPr>
            <a:r>
              <a:rPr lang="en-GB" sz="2300" dirty="0" smtClean="0"/>
              <a:t>This </a:t>
            </a:r>
            <a:r>
              <a:rPr lang="en-GB" sz="2300" dirty="0"/>
              <a:t>includes a range of variables such as the market, corporate governance and stakeholders. </a:t>
            </a:r>
            <a:endParaRPr lang="en-GB" sz="2300" dirty="0" smtClean="0"/>
          </a:p>
          <a:p>
            <a:pPr marL="342900" indent="-342900">
              <a:lnSpc>
                <a:spcPct val="150000"/>
              </a:lnSpc>
              <a:buFont typeface="Arial" panose="020B0604020202020204" pitchFamily="34" charset="0"/>
              <a:buChar char="•"/>
            </a:pPr>
            <a:r>
              <a:rPr lang="en-GB" sz="2300" dirty="0" smtClean="0"/>
              <a:t>The </a:t>
            </a:r>
            <a:r>
              <a:rPr lang="en-GB" sz="2300" dirty="0"/>
              <a:t>market is highly variable and can change at relatively short notice, as can the economic </a:t>
            </a:r>
            <a:r>
              <a:rPr lang="en-GB" sz="2300" dirty="0" smtClean="0"/>
              <a:t>characteristics </a:t>
            </a:r>
            <a:r>
              <a:rPr lang="en-GB" sz="2300" dirty="0"/>
              <a:t>of the country or countries in which a given organisation is operating </a:t>
            </a:r>
            <a:endParaRPr lang="en-GB" sz="2300" dirty="0" smtClean="0"/>
          </a:p>
          <a:p>
            <a:pPr marL="342900" indent="-342900">
              <a:lnSpc>
                <a:spcPct val="150000"/>
              </a:lnSpc>
              <a:buFont typeface="Arial" panose="020B0604020202020204" pitchFamily="34" charset="0"/>
              <a:buChar char="•"/>
            </a:pPr>
            <a:r>
              <a:rPr lang="en-GB" sz="2300" dirty="0" smtClean="0"/>
              <a:t>The </a:t>
            </a:r>
            <a:r>
              <a:rPr lang="en-GB" sz="2300" dirty="0"/>
              <a:t>corporate governance risk of the organisation includes risk relating to the reputation of the </a:t>
            </a:r>
            <a:r>
              <a:rPr lang="en-GB" sz="2300" dirty="0" smtClean="0"/>
              <a:t>organisation </a:t>
            </a:r>
            <a:r>
              <a:rPr lang="en-GB" sz="2300" dirty="0"/>
              <a:t>and the ethics with which it operates. </a:t>
            </a:r>
            <a:endParaRPr lang="en-GB" sz="2300" dirty="0" smtClean="0"/>
          </a:p>
          <a:p>
            <a:pPr marL="342900" indent="-342900">
              <a:lnSpc>
                <a:spcPct val="150000"/>
              </a:lnSpc>
              <a:buFont typeface="Arial" panose="020B0604020202020204" pitchFamily="34" charset="0"/>
              <a:buChar char="•"/>
            </a:pPr>
            <a:r>
              <a:rPr lang="en-GB" sz="2300" dirty="0" smtClean="0"/>
              <a:t>Stakeholder </a:t>
            </a:r>
            <a:r>
              <a:rPr lang="en-GB" sz="2300" dirty="0"/>
              <a:t>risk includes the risk associated with the shareholders, </a:t>
            </a:r>
            <a:r>
              <a:rPr lang="en-GB" sz="2300" dirty="0" smtClean="0"/>
              <a:t>business </a:t>
            </a:r>
            <a:r>
              <a:rPr lang="en-GB" sz="2300" dirty="0"/>
              <a:t>partners, customers and suppliers. Shareholder attitudes can change quickly if dividends fall. </a:t>
            </a:r>
          </a:p>
        </p:txBody>
      </p:sp>
    </p:spTree>
    <p:extLst>
      <p:ext uri="{BB962C8B-B14F-4D97-AF65-F5344CB8AC3E}">
        <p14:creationId xmlns:p14="http://schemas.microsoft.com/office/powerpoint/2010/main" val="3893720707"/>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99152" y="981579"/>
            <a:ext cx="119973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41523" y="1335252"/>
            <a:ext cx="11539301" cy="4893647"/>
          </a:xfrm>
          <a:prstGeom prst="rect">
            <a:avLst/>
          </a:prstGeom>
        </p:spPr>
        <p:txBody>
          <a:bodyPr wrap="square">
            <a:spAutoFit/>
          </a:bodyPr>
          <a:lstStyle/>
          <a:p>
            <a:pPr marL="342900" indent="-342900">
              <a:lnSpc>
                <a:spcPct val="150000"/>
              </a:lnSpc>
              <a:buFont typeface="Wingdings" panose="05000000000000000000" pitchFamily="2" charset="2"/>
              <a:buChar char="Ø"/>
            </a:pPr>
            <a:r>
              <a:rPr lang="en-GB" sz="2400" dirty="0" smtClean="0"/>
              <a:t>The </a:t>
            </a:r>
            <a:r>
              <a:rPr lang="en-GB" sz="2400" dirty="0"/>
              <a:t>original strategic plan may have been correct but internal changes may have compromised it. </a:t>
            </a:r>
          </a:p>
          <a:p>
            <a:r>
              <a:rPr lang="en-GB" sz="2400" dirty="0"/>
              <a:t> Internal reorganisations may have led to a loss of efficiency. </a:t>
            </a:r>
          </a:p>
          <a:p>
            <a:r>
              <a:rPr lang="en-GB" sz="2400" dirty="0"/>
              <a:t> Required changes in operational processes may not have been introduced. </a:t>
            </a:r>
          </a:p>
          <a:p>
            <a:r>
              <a:rPr lang="en-GB" sz="2400" dirty="0"/>
              <a:t> Planned changes may not have delivered what was required. </a:t>
            </a:r>
          </a:p>
          <a:p>
            <a:pPr marL="342900" indent="-342900">
              <a:lnSpc>
                <a:spcPct val="150000"/>
              </a:lnSpc>
              <a:buFont typeface="Wingdings" panose="05000000000000000000" pitchFamily="2" charset="2"/>
              <a:buChar char="Ø"/>
            </a:pPr>
            <a:r>
              <a:rPr lang="en-GB" sz="2400" dirty="0" smtClean="0"/>
              <a:t>The </a:t>
            </a:r>
            <a:r>
              <a:rPr lang="en-GB" sz="2400" dirty="0"/>
              <a:t>original strategic plan may have been correct but external changes may have compromised it. </a:t>
            </a:r>
          </a:p>
          <a:p>
            <a:r>
              <a:rPr lang="en-GB" sz="2400" dirty="0"/>
              <a:t> The external environment may have changed significantly. </a:t>
            </a:r>
          </a:p>
          <a:p>
            <a:r>
              <a:rPr lang="en-GB" sz="2400" dirty="0"/>
              <a:t> New competitors may have emerged. </a:t>
            </a:r>
          </a:p>
          <a:p>
            <a:r>
              <a:rPr lang="en-GB" sz="2400" dirty="0"/>
              <a:t> New competing products may have been released. </a:t>
            </a:r>
          </a:p>
          <a:p>
            <a:r>
              <a:rPr lang="en-GB" sz="2400" dirty="0"/>
              <a:t> Statutory controls may have changed. </a:t>
            </a:r>
          </a:p>
        </p:txBody>
      </p:sp>
      <p:sp>
        <p:nvSpPr>
          <p:cNvPr id="3" name="Rectangle 2"/>
          <p:cNvSpPr/>
          <p:nvPr/>
        </p:nvSpPr>
        <p:spPr>
          <a:xfrm>
            <a:off x="2364005" y="294813"/>
            <a:ext cx="7805342" cy="523220"/>
          </a:xfrm>
          <a:prstGeom prst="rect">
            <a:avLst/>
          </a:prstGeom>
        </p:spPr>
        <p:txBody>
          <a:bodyPr wrap="none">
            <a:spAutoFit/>
          </a:bodyPr>
          <a:lstStyle/>
          <a:p>
            <a:r>
              <a:rPr lang="en-GB" sz="2800" b="1" dirty="0"/>
              <a:t>Strategic plan and internal and external variables</a:t>
            </a:r>
          </a:p>
        </p:txBody>
      </p:sp>
    </p:spTree>
    <p:extLst>
      <p:ext uri="{BB962C8B-B14F-4D97-AF65-F5344CB8AC3E}">
        <p14:creationId xmlns:p14="http://schemas.microsoft.com/office/powerpoint/2010/main" val="4279409122"/>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21186" y="981579"/>
            <a:ext cx="1198919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5" name="Rectangle 4"/>
          <p:cNvSpPr/>
          <p:nvPr/>
        </p:nvSpPr>
        <p:spPr>
          <a:xfrm>
            <a:off x="342874" y="1332107"/>
            <a:ext cx="11506251" cy="3416320"/>
          </a:xfrm>
          <a:prstGeom prst="rect">
            <a:avLst/>
          </a:prstGeom>
        </p:spPr>
        <p:txBody>
          <a:bodyPr wrap="square">
            <a:spAutoFit/>
          </a:bodyPr>
          <a:lstStyle/>
          <a:p>
            <a:pPr marL="342900" indent="-342900">
              <a:lnSpc>
                <a:spcPct val="150000"/>
              </a:lnSpc>
              <a:buFont typeface="Wingdings" panose="05000000000000000000" pitchFamily="2" charset="2"/>
              <a:buChar char="ü"/>
            </a:pPr>
            <a:r>
              <a:rPr lang="en-GB" sz="2400" dirty="0"/>
              <a:t>Operational risk can be defined as ‘the risk of direct or indirect loss, resulting from inadequate or failed internal processes, people and systems or from external events’. </a:t>
            </a:r>
          </a:p>
          <a:p>
            <a:pPr marL="342900" indent="-342900">
              <a:lnSpc>
                <a:spcPct val="150000"/>
              </a:lnSpc>
              <a:buFont typeface="Wingdings" panose="05000000000000000000" pitchFamily="2" charset="2"/>
              <a:buChar char="ü"/>
            </a:pPr>
            <a:r>
              <a:rPr lang="en-GB" sz="2400" dirty="0" smtClean="0"/>
              <a:t>Operational </a:t>
            </a:r>
            <a:r>
              <a:rPr lang="en-GB" sz="2400" dirty="0"/>
              <a:t>risk also effectively includes anything that can impact on the overall performance of the organisation and on the ability of the organisation to create value. </a:t>
            </a:r>
          </a:p>
          <a:p>
            <a:pPr marL="342900" indent="-342900">
              <a:lnSpc>
                <a:spcPct val="150000"/>
              </a:lnSpc>
              <a:buFont typeface="Wingdings" panose="05000000000000000000" pitchFamily="2" charset="2"/>
              <a:buChar char="ü"/>
            </a:pPr>
            <a:r>
              <a:rPr lang="en-GB" sz="2400" dirty="0"/>
              <a:t>Operational risk therefore includes events such as mistakes or missed opportunities. </a:t>
            </a:r>
            <a:endParaRPr lang="en-GB" sz="2400" dirty="0" smtClean="0"/>
          </a:p>
          <a:p>
            <a:pPr marL="342900" indent="-342900">
              <a:lnSpc>
                <a:spcPct val="150000"/>
              </a:lnSpc>
              <a:buFont typeface="Wingdings" panose="05000000000000000000" pitchFamily="2" charset="2"/>
              <a:buChar char="ü"/>
            </a:pPr>
            <a:endParaRPr lang="en-GB" sz="2400" dirty="0"/>
          </a:p>
        </p:txBody>
      </p:sp>
      <p:sp>
        <p:nvSpPr>
          <p:cNvPr id="9" name="Rectangle 8"/>
          <p:cNvSpPr/>
          <p:nvPr/>
        </p:nvSpPr>
        <p:spPr>
          <a:xfrm>
            <a:off x="2758933" y="297313"/>
            <a:ext cx="6713697" cy="461665"/>
          </a:xfrm>
          <a:prstGeom prst="rect">
            <a:avLst/>
          </a:prstGeom>
        </p:spPr>
        <p:txBody>
          <a:bodyPr wrap="none">
            <a:spAutoFit/>
          </a:bodyPr>
          <a:lstStyle/>
          <a:p>
            <a:r>
              <a:rPr lang="en-GB" sz="2400" b="1" dirty="0"/>
              <a:t>Strategic plan and internal and external variables</a:t>
            </a:r>
          </a:p>
        </p:txBody>
      </p:sp>
    </p:spTree>
    <p:extLst>
      <p:ext uri="{BB962C8B-B14F-4D97-AF65-F5344CB8AC3E}">
        <p14:creationId xmlns:p14="http://schemas.microsoft.com/office/powerpoint/2010/main" val="481335647"/>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7" name="Rectangle 6"/>
          <p:cNvSpPr/>
          <p:nvPr/>
        </p:nvSpPr>
        <p:spPr>
          <a:xfrm>
            <a:off x="2715135" y="287254"/>
            <a:ext cx="6890028" cy="523220"/>
          </a:xfrm>
          <a:prstGeom prst="rect">
            <a:avLst/>
          </a:prstGeom>
        </p:spPr>
        <p:txBody>
          <a:bodyPr wrap="none">
            <a:spAutoFit/>
          </a:bodyPr>
          <a:lstStyle/>
          <a:p>
            <a:r>
              <a:rPr lang="en-GB" sz="2800" b="1" dirty="0"/>
              <a:t>The link between risks and decision making</a:t>
            </a:r>
          </a:p>
        </p:txBody>
      </p:sp>
      <p:sp>
        <p:nvSpPr>
          <p:cNvPr id="2" name="Rectangle 1"/>
          <p:cNvSpPr/>
          <p:nvPr/>
        </p:nvSpPr>
        <p:spPr>
          <a:xfrm>
            <a:off x="352541" y="1314791"/>
            <a:ext cx="11528284" cy="3416320"/>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smtClean="0"/>
              <a:t>Risk </a:t>
            </a:r>
            <a:r>
              <a:rPr lang="en-GB" sz="2400" dirty="0"/>
              <a:t>is intrinsically linked to decision making. </a:t>
            </a:r>
          </a:p>
          <a:p>
            <a:pPr marL="342900" indent="-342900">
              <a:lnSpc>
                <a:spcPct val="150000"/>
              </a:lnSpc>
              <a:buFont typeface="Wingdings" panose="05000000000000000000" pitchFamily="2" charset="2"/>
              <a:buChar char="§"/>
            </a:pPr>
            <a:r>
              <a:rPr lang="en-GB" sz="2400" dirty="0"/>
              <a:t>It is one of the three primary conditions under which decisions have to be made. </a:t>
            </a:r>
          </a:p>
          <a:p>
            <a:pPr marL="342900" indent="-342900">
              <a:lnSpc>
                <a:spcPct val="150000"/>
              </a:lnSpc>
              <a:buFont typeface="Wingdings" panose="05000000000000000000" pitchFamily="2" charset="2"/>
              <a:buChar char="§"/>
            </a:pPr>
            <a:r>
              <a:rPr lang="en-GB" sz="2400" dirty="0"/>
              <a:t>The three primary conditions that apply in virtually all cases are: </a:t>
            </a:r>
          </a:p>
          <a:p>
            <a:pPr>
              <a:lnSpc>
                <a:spcPct val="150000"/>
              </a:lnSpc>
            </a:pPr>
            <a:r>
              <a:rPr lang="en-GB" sz="2400" dirty="0"/>
              <a:t> conditions of risk; </a:t>
            </a:r>
          </a:p>
          <a:p>
            <a:pPr>
              <a:lnSpc>
                <a:spcPct val="150000"/>
              </a:lnSpc>
            </a:pPr>
            <a:r>
              <a:rPr lang="en-GB" sz="2400" dirty="0"/>
              <a:t> conditions of certainty; </a:t>
            </a:r>
          </a:p>
          <a:p>
            <a:pPr>
              <a:lnSpc>
                <a:spcPct val="150000"/>
              </a:lnSpc>
            </a:pPr>
            <a:r>
              <a:rPr lang="en-GB" sz="2400" dirty="0"/>
              <a:t> conditions of uncertainty. </a:t>
            </a:r>
          </a:p>
        </p:txBody>
      </p:sp>
    </p:spTree>
    <p:extLst>
      <p:ext uri="{BB962C8B-B14F-4D97-AF65-F5344CB8AC3E}">
        <p14:creationId xmlns:p14="http://schemas.microsoft.com/office/powerpoint/2010/main" val="188407012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806947" y="224453"/>
            <a:ext cx="6559744" cy="523220"/>
          </a:xfrm>
          <a:prstGeom prst="rect">
            <a:avLst/>
          </a:prstGeom>
        </p:spPr>
        <p:txBody>
          <a:bodyPr wrap="none">
            <a:spAutoFit/>
          </a:bodyPr>
          <a:lstStyle/>
          <a:p>
            <a:r>
              <a:rPr lang="en-GB" sz="2800" b="1" dirty="0"/>
              <a:t>Risk management effects strategy process</a:t>
            </a:r>
          </a:p>
        </p:txBody>
      </p:sp>
      <p:pic>
        <p:nvPicPr>
          <p:cNvPr id="3" name="Picture 2"/>
          <p:cNvPicPr>
            <a:picLocks noChangeAspect="1"/>
          </p:cNvPicPr>
          <p:nvPr/>
        </p:nvPicPr>
        <p:blipFill>
          <a:blip r:embed="rId2"/>
          <a:stretch>
            <a:fillRect/>
          </a:stretch>
        </p:blipFill>
        <p:spPr>
          <a:xfrm>
            <a:off x="6015210" y="1059860"/>
            <a:ext cx="5937536" cy="5344690"/>
          </a:xfrm>
          <a:prstGeom prst="rect">
            <a:avLst/>
          </a:prstGeom>
        </p:spPr>
      </p:pic>
      <p:sp>
        <p:nvSpPr>
          <p:cNvPr id="5" name="Rectangle 4"/>
          <p:cNvSpPr/>
          <p:nvPr/>
        </p:nvSpPr>
        <p:spPr>
          <a:xfrm>
            <a:off x="183614" y="1266204"/>
            <a:ext cx="5831596" cy="5115311"/>
          </a:xfrm>
          <a:prstGeom prst="rect">
            <a:avLst/>
          </a:prstGeom>
        </p:spPr>
        <p:txBody>
          <a:bodyPr wrap="square">
            <a:spAutoFit/>
          </a:bodyPr>
          <a:lstStyle/>
          <a:p>
            <a:pPr>
              <a:lnSpc>
                <a:spcPct val="150000"/>
              </a:lnSpc>
            </a:pPr>
            <a:r>
              <a:rPr lang="en-GB" sz="2000" dirty="0"/>
              <a:t>The interrelatedness of risk factors and the degree of unknown events</a:t>
            </a:r>
          </a:p>
          <a:p>
            <a:pPr>
              <a:lnSpc>
                <a:spcPct val="150000"/>
              </a:lnSpc>
            </a:pPr>
            <a:r>
              <a:rPr lang="en-GB" sz="2000" dirty="0"/>
              <a:t>occurring are two important aspects of the environmental context that can facilitate our understanding of how to handle and respond to corporate risk effectively. In environments where risk events are intertwined and affect each other, risk relatedness is very high. These circumstances require a central function to </a:t>
            </a:r>
            <a:r>
              <a:rPr lang="en-GB" sz="2000" dirty="0" err="1"/>
              <a:t>analyze</a:t>
            </a:r>
            <a:r>
              <a:rPr lang="en-GB" sz="2000" dirty="0"/>
              <a:t> the aggregate exposures and devise appropriate corporate responses to deal with these risks. </a:t>
            </a:r>
          </a:p>
        </p:txBody>
      </p:sp>
    </p:spTree>
    <p:extLst>
      <p:ext uri="{BB962C8B-B14F-4D97-AF65-F5344CB8AC3E}">
        <p14:creationId xmlns:p14="http://schemas.microsoft.com/office/powerpoint/2010/main" val="299509956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37851" y="1206190"/>
            <a:ext cx="6096000" cy="5016758"/>
          </a:xfrm>
          <a:prstGeom prst="rect">
            <a:avLst/>
          </a:prstGeom>
        </p:spPr>
        <p:txBody>
          <a:bodyPr>
            <a:spAutoFit/>
          </a:bodyPr>
          <a:lstStyle/>
          <a:p>
            <a:r>
              <a:rPr lang="en-GB" sz="2000" dirty="0"/>
              <a:t>In environments where risk factors are difficult to identify, measure and foresee, the degree of unknowns is very high. These circumstances require a decentralized capability that can identify emerging events and respond to these occurrences (see graphic below – ‘Central risk handling and decentralized responses’).</a:t>
            </a:r>
          </a:p>
          <a:p>
            <a:endParaRPr lang="en-GB" sz="2000" dirty="0"/>
          </a:p>
          <a:p>
            <a:r>
              <a:rPr lang="en-GB" sz="2000" dirty="0"/>
              <a:t>However, contemporary business environments are often </a:t>
            </a:r>
            <a:r>
              <a:rPr lang="en-GB" sz="2000" dirty="0" err="1"/>
              <a:t>haracterized</a:t>
            </a:r>
            <a:endParaRPr lang="en-GB" sz="2000" dirty="0"/>
          </a:p>
          <a:p>
            <a:r>
              <a:rPr lang="en-GB" sz="2000" dirty="0"/>
              <a:t>by very complex and tightly coupled business systems, i.e. high on both dimensions (section IV in the graphic), which will result in interacting and highly unpredictable risk effects. Under these circumstances, the previous logic suggests that effective risk management will require a combination of central coordination and decentralized responsiveness at the same time.</a:t>
            </a:r>
          </a:p>
        </p:txBody>
      </p:sp>
      <p:pic>
        <p:nvPicPr>
          <p:cNvPr id="9" name="Picture 8"/>
          <p:cNvPicPr>
            <a:picLocks noChangeAspect="1"/>
          </p:cNvPicPr>
          <p:nvPr/>
        </p:nvPicPr>
        <p:blipFill>
          <a:blip r:embed="rId2"/>
          <a:stretch>
            <a:fillRect/>
          </a:stretch>
        </p:blipFill>
        <p:spPr>
          <a:xfrm>
            <a:off x="6389782" y="1170030"/>
            <a:ext cx="5518895" cy="4944333"/>
          </a:xfrm>
          <a:prstGeom prst="rect">
            <a:avLst/>
          </a:prstGeom>
        </p:spPr>
      </p:pic>
      <p:sp>
        <p:nvSpPr>
          <p:cNvPr id="11" name="Rectangle 10"/>
          <p:cNvSpPr/>
          <p:nvPr/>
        </p:nvSpPr>
        <p:spPr>
          <a:xfrm>
            <a:off x="2806947" y="224453"/>
            <a:ext cx="6559744" cy="523220"/>
          </a:xfrm>
          <a:prstGeom prst="rect">
            <a:avLst/>
          </a:prstGeom>
        </p:spPr>
        <p:txBody>
          <a:bodyPr wrap="none">
            <a:spAutoFit/>
          </a:bodyPr>
          <a:lstStyle/>
          <a:p>
            <a:r>
              <a:rPr lang="en-GB" sz="2800" b="1" dirty="0"/>
              <a:t>Risk management effects strategy process</a:t>
            </a:r>
          </a:p>
        </p:txBody>
      </p:sp>
    </p:spTree>
    <p:extLst>
      <p:ext uri="{BB962C8B-B14F-4D97-AF65-F5344CB8AC3E}">
        <p14:creationId xmlns:p14="http://schemas.microsoft.com/office/powerpoint/2010/main" val="1249629916"/>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768954" y="301397"/>
            <a:ext cx="7109639" cy="523220"/>
          </a:xfrm>
          <a:prstGeom prst="rect">
            <a:avLst/>
          </a:prstGeom>
        </p:spPr>
        <p:txBody>
          <a:bodyPr wrap="none">
            <a:spAutoFit/>
          </a:bodyPr>
          <a:lstStyle/>
          <a:p>
            <a:r>
              <a:rPr lang="en-GB" sz="2800" b="1" dirty="0"/>
              <a:t>Strategic planning and operational initiatives</a:t>
            </a:r>
          </a:p>
        </p:txBody>
      </p:sp>
      <p:pic>
        <p:nvPicPr>
          <p:cNvPr id="3" name="Picture 2"/>
          <p:cNvPicPr>
            <a:picLocks noChangeAspect="1"/>
          </p:cNvPicPr>
          <p:nvPr/>
        </p:nvPicPr>
        <p:blipFill>
          <a:blip r:embed="rId2"/>
          <a:stretch>
            <a:fillRect/>
          </a:stretch>
        </p:blipFill>
        <p:spPr>
          <a:xfrm>
            <a:off x="957262" y="1208587"/>
            <a:ext cx="10277475" cy="5057775"/>
          </a:xfrm>
          <a:prstGeom prst="rect">
            <a:avLst/>
          </a:prstGeom>
        </p:spPr>
      </p:pic>
    </p:spTree>
    <p:extLst>
      <p:ext uri="{BB962C8B-B14F-4D97-AF65-F5344CB8AC3E}">
        <p14:creationId xmlns:p14="http://schemas.microsoft.com/office/powerpoint/2010/main" val="3756068125"/>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545948" y="69984"/>
            <a:ext cx="7354899" cy="954107"/>
          </a:xfrm>
          <a:prstGeom prst="rect">
            <a:avLst/>
          </a:prstGeom>
        </p:spPr>
        <p:txBody>
          <a:bodyPr wrap="none">
            <a:spAutoFit/>
          </a:bodyPr>
          <a:lstStyle/>
          <a:p>
            <a:r>
              <a:rPr lang="en-GB" sz="2800" b="1" dirty="0"/>
              <a:t>Emerging decisions and operational initiatives </a:t>
            </a:r>
            <a:endParaRPr lang="en-GB" sz="2800" b="1" dirty="0" smtClean="0"/>
          </a:p>
          <a:p>
            <a:pPr algn="ctr"/>
            <a:r>
              <a:rPr lang="en-GB" sz="2800" b="1" dirty="0" smtClean="0"/>
              <a:t>provide </a:t>
            </a:r>
            <a:r>
              <a:rPr lang="en-GB" sz="2800" b="1" dirty="0"/>
              <a:t>‘input’ </a:t>
            </a:r>
          </a:p>
        </p:txBody>
      </p:sp>
      <p:pic>
        <p:nvPicPr>
          <p:cNvPr id="3" name="Picture 2"/>
          <p:cNvPicPr>
            <a:picLocks noChangeAspect="1"/>
          </p:cNvPicPr>
          <p:nvPr/>
        </p:nvPicPr>
        <p:blipFill>
          <a:blip r:embed="rId2"/>
          <a:stretch>
            <a:fillRect/>
          </a:stretch>
        </p:blipFill>
        <p:spPr>
          <a:xfrm>
            <a:off x="1090612" y="1024091"/>
            <a:ext cx="10010775" cy="5212490"/>
          </a:xfrm>
          <a:prstGeom prst="rect">
            <a:avLst/>
          </a:prstGeom>
        </p:spPr>
      </p:pic>
    </p:spTree>
    <p:extLst>
      <p:ext uri="{BB962C8B-B14F-4D97-AF65-F5344CB8AC3E}">
        <p14:creationId xmlns:p14="http://schemas.microsoft.com/office/powerpoint/2010/main" val="65313975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110169" y="1454227"/>
            <a:ext cx="11986351" cy="5267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a:ea typeface="+mn-ea"/>
                <a:cs typeface="Times New Roman"/>
              </a:rPr>
              <a:t>Chapter </a:t>
            </a:r>
            <a:r>
              <a:rPr kumimoji="0" lang="en-US" sz="2000" b="1" i="0" u="none" strike="noStrike" kern="1200" cap="none" spc="0" normalizeH="0" baseline="0" noProof="0" dirty="0" smtClean="0">
                <a:ln>
                  <a:noFill/>
                </a:ln>
                <a:solidFill>
                  <a:prstClr val="white"/>
                </a:solidFill>
                <a:effectLst/>
                <a:uLnTx/>
                <a:uFillTx/>
                <a:latin typeface="Times New Roman"/>
                <a:ea typeface="+mn-ea"/>
                <a:cs typeface="Times New Roman"/>
              </a:rPr>
              <a:t>9</a:t>
            </a:r>
            <a:endParaRPr kumimoji="0" lang="ar-EG" sz="2000" b="1"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Picture 2"/>
          <p:cNvPicPr>
            <a:picLocks noChangeAspect="1"/>
          </p:cNvPicPr>
          <p:nvPr/>
        </p:nvPicPr>
        <p:blipFill>
          <a:blip r:embed="rId2"/>
          <a:stretch>
            <a:fillRect/>
          </a:stretch>
        </p:blipFill>
        <p:spPr>
          <a:xfrm>
            <a:off x="928687" y="1725865"/>
            <a:ext cx="10334625" cy="3886200"/>
          </a:xfrm>
          <a:prstGeom prst="rect">
            <a:avLst/>
          </a:prstGeom>
        </p:spPr>
      </p:pic>
      <p:sp>
        <p:nvSpPr>
          <p:cNvPr id="5" name="Rectangle 4"/>
          <p:cNvSpPr/>
          <p:nvPr/>
        </p:nvSpPr>
        <p:spPr>
          <a:xfrm>
            <a:off x="2456761" y="286271"/>
            <a:ext cx="7645706" cy="954107"/>
          </a:xfrm>
          <a:prstGeom prst="rect">
            <a:avLst/>
          </a:prstGeom>
        </p:spPr>
        <p:txBody>
          <a:bodyPr wrap="square">
            <a:spAutoFit/>
          </a:bodyPr>
          <a:lstStyle/>
          <a:p>
            <a:pPr algn="ctr"/>
            <a:r>
              <a:rPr lang="en-GB" sz="2800" b="1" dirty="0"/>
              <a:t>Integrating the strategic </a:t>
            </a:r>
            <a:r>
              <a:rPr lang="en-GB" sz="2800" b="1" dirty="0" smtClean="0"/>
              <a:t>MG, </a:t>
            </a:r>
            <a:r>
              <a:rPr lang="en-GB" sz="2800" b="1" dirty="0"/>
              <a:t>and risk </a:t>
            </a:r>
            <a:r>
              <a:rPr lang="en-GB" sz="2800" b="1" dirty="0" smtClean="0"/>
              <a:t>MG, processes</a:t>
            </a:r>
            <a:endParaRPr lang="en-GB" sz="2800" b="1" dirty="0"/>
          </a:p>
        </p:txBody>
      </p:sp>
    </p:spTree>
    <p:extLst>
      <p:ext uri="{BB962C8B-B14F-4D97-AF65-F5344CB8AC3E}">
        <p14:creationId xmlns:p14="http://schemas.microsoft.com/office/powerpoint/2010/main" val="62136186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51764" y="1051943"/>
            <a:ext cx="11629061" cy="5509200"/>
          </a:xfrm>
          <a:prstGeom prst="rect">
            <a:avLst/>
          </a:prstGeom>
        </p:spPr>
        <p:txBody>
          <a:bodyPr wrap="square">
            <a:spAutoFit/>
          </a:bodyPr>
          <a:lstStyle/>
          <a:p>
            <a:r>
              <a:rPr lang="en-GB" sz="2200" dirty="0"/>
              <a:t>We must know that risk management operates at two levels to identify and assess risks, namely the institutional level and the functional level.</a:t>
            </a:r>
          </a:p>
          <a:p>
            <a:endParaRPr lang="en-GB" sz="2200" dirty="0"/>
          </a:p>
          <a:p>
            <a:r>
              <a:rPr lang="en-GB" sz="2200" dirty="0"/>
              <a:t>The institutional level deals with “big” risks often associated with strategic and economic concerns; the functional level deals with more specific risks associated with operational issues and specific market exposures.</a:t>
            </a:r>
          </a:p>
          <a:p>
            <a:endParaRPr lang="en-GB" sz="2200" dirty="0"/>
          </a:p>
          <a:p>
            <a:r>
              <a:rPr lang="en-GB" sz="2200" dirty="0"/>
              <a:t>The role of the risk management department in this context is to support corporate-level risk analyses and reporting on aggregate exposures, while providing the necessary support to functional entities in risk management activities and possibly stimulating workshops where functional risk management ideas and experiences can be exchanged.</a:t>
            </a:r>
          </a:p>
          <a:p>
            <a:endParaRPr lang="en-GB" sz="2200" dirty="0"/>
          </a:p>
          <a:p>
            <a:r>
              <a:rPr lang="en-GB" sz="2200" dirty="0"/>
              <a:t>This means that the risk management department was not established as a central control function, but rather as a “service” entity that supports the central risk management perspective by aggregating risk information from business units and supporting the executive management team through the analysis of “big risks”</a:t>
            </a:r>
          </a:p>
        </p:txBody>
      </p:sp>
      <p:sp>
        <p:nvSpPr>
          <p:cNvPr id="3" name="Rectangle 2"/>
          <p:cNvSpPr/>
          <p:nvPr/>
        </p:nvSpPr>
        <p:spPr>
          <a:xfrm>
            <a:off x="2799195" y="312660"/>
            <a:ext cx="6998454" cy="523220"/>
          </a:xfrm>
          <a:prstGeom prst="rect">
            <a:avLst/>
          </a:prstGeom>
        </p:spPr>
        <p:txBody>
          <a:bodyPr wrap="none">
            <a:spAutoFit/>
          </a:bodyPr>
          <a:lstStyle/>
          <a:p>
            <a:r>
              <a:rPr lang="en-GB" sz="2800" b="1" dirty="0">
                <a:solidFill>
                  <a:srgbClr val="3C4043"/>
                </a:solidFill>
              </a:rPr>
              <a:t>Levels of Risk Identification and Assessment</a:t>
            </a:r>
            <a:endParaRPr lang="en-GB" sz="2800" b="1" dirty="0"/>
          </a:p>
        </p:txBody>
      </p:sp>
    </p:spTree>
    <p:extLst>
      <p:ext uri="{BB962C8B-B14F-4D97-AF65-F5344CB8AC3E}">
        <p14:creationId xmlns:p14="http://schemas.microsoft.com/office/powerpoint/2010/main" val="327842902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pic>
        <p:nvPicPr>
          <p:cNvPr id="2" name="Picture 1"/>
          <p:cNvPicPr>
            <a:picLocks noChangeAspect="1"/>
          </p:cNvPicPr>
          <p:nvPr/>
        </p:nvPicPr>
        <p:blipFill>
          <a:blip r:embed="rId2"/>
          <a:stretch>
            <a:fillRect/>
          </a:stretch>
        </p:blipFill>
        <p:spPr>
          <a:xfrm>
            <a:off x="2082188" y="1189822"/>
            <a:ext cx="7722824" cy="5025551"/>
          </a:xfrm>
          <a:prstGeom prst="rect">
            <a:avLst/>
          </a:prstGeom>
        </p:spPr>
      </p:pic>
      <p:sp>
        <p:nvSpPr>
          <p:cNvPr id="11" name="Rectangle 10"/>
          <p:cNvSpPr/>
          <p:nvPr/>
        </p:nvSpPr>
        <p:spPr>
          <a:xfrm>
            <a:off x="2799195" y="312660"/>
            <a:ext cx="6998454" cy="523220"/>
          </a:xfrm>
          <a:prstGeom prst="rect">
            <a:avLst/>
          </a:prstGeom>
        </p:spPr>
        <p:txBody>
          <a:bodyPr wrap="none">
            <a:spAutoFit/>
          </a:bodyPr>
          <a:lstStyle/>
          <a:p>
            <a:r>
              <a:rPr lang="en-GB" sz="2800" b="1" dirty="0">
                <a:solidFill>
                  <a:srgbClr val="3C4043"/>
                </a:solidFill>
              </a:rPr>
              <a:t>Levels of Risk Identification and Assessment</a:t>
            </a:r>
            <a:endParaRPr lang="en-GB" sz="2800" b="1" dirty="0"/>
          </a:p>
        </p:txBody>
      </p:sp>
    </p:spTree>
    <p:extLst>
      <p:ext uri="{BB962C8B-B14F-4D97-AF65-F5344CB8AC3E}">
        <p14:creationId xmlns:p14="http://schemas.microsoft.com/office/powerpoint/2010/main" val="123454037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pic>
        <p:nvPicPr>
          <p:cNvPr id="6" name="Picture 5"/>
          <p:cNvPicPr>
            <a:picLocks noChangeAspect="1"/>
          </p:cNvPicPr>
          <p:nvPr/>
        </p:nvPicPr>
        <p:blipFill>
          <a:blip r:embed="rId2"/>
          <a:stretch>
            <a:fillRect/>
          </a:stretch>
        </p:blipFill>
        <p:spPr>
          <a:xfrm>
            <a:off x="1623927" y="1220965"/>
            <a:ext cx="8704000" cy="4896000"/>
          </a:xfrm>
          <a:prstGeom prst="rect">
            <a:avLst/>
          </a:prstGeom>
        </p:spPr>
      </p:pic>
      <p:sp>
        <p:nvSpPr>
          <p:cNvPr id="9" name="Rectangle 8"/>
          <p:cNvSpPr/>
          <p:nvPr/>
        </p:nvSpPr>
        <p:spPr>
          <a:xfrm>
            <a:off x="5104919" y="1220965"/>
            <a:ext cx="1742015" cy="461665"/>
          </a:xfrm>
          <a:prstGeom prst="rect">
            <a:avLst/>
          </a:prstGeom>
        </p:spPr>
        <p:txBody>
          <a:bodyPr wrap="none">
            <a:spAutoFit/>
          </a:bodyPr>
          <a:lstStyle/>
          <a:p>
            <a:r>
              <a:rPr lang="en-US" sz="2400" b="1" dirty="0">
                <a:solidFill>
                  <a:srgbClr val="22155B"/>
                </a:solidFill>
                <a:effectLst>
                  <a:outerShdw blurRad="38100" dist="38100" dir="2700000" algn="tl">
                    <a:srgbClr val="000000">
                      <a:alpha val="43137"/>
                    </a:srgbClr>
                  </a:outerShdw>
                </a:effectLst>
                <a:cs typeface="Alexandria" charset="0"/>
              </a:rPr>
              <a:t>Lecture .</a:t>
            </a:r>
            <a:r>
              <a:rPr lang="en-GB" sz="2400" b="1" dirty="0">
                <a:solidFill>
                  <a:srgbClr val="22155B"/>
                </a:solidFill>
                <a:effectLst>
                  <a:outerShdw blurRad="38100" dist="38100" dir="2700000" algn="tl">
                    <a:srgbClr val="000000">
                      <a:alpha val="43137"/>
                    </a:srgbClr>
                  </a:outerShdw>
                </a:effectLst>
                <a:cs typeface="Alexandria" charset="0"/>
              </a:rPr>
              <a:t>10 </a:t>
            </a:r>
            <a:endParaRPr lang="en-GB" sz="2400" dirty="0">
              <a:solidFill>
                <a:srgbClr val="22155B"/>
              </a:solidFill>
            </a:endParaRPr>
          </a:p>
        </p:txBody>
      </p:sp>
    </p:spTree>
    <p:extLst>
      <p:ext uri="{BB962C8B-B14F-4D97-AF65-F5344CB8AC3E}">
        <p14:creationId xmlns:p14="http://schemas.microsoft.com/office/powerpoint/2010/main" val="4274290629"/>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1630495"/>
            <a:ext cx="12019402" cy="5090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588964" y="301397"/>
            <a:ext cx="7216047" cy="954107"/>
          </a:xfrm>
          <a:prstGeom prst="rect">
            <a:avLst/>
          </a:prstGeom>
        </p:spPr>
        <p:txBody>
          <a:bodyPr wrap="square">
            <a:spAutoFit/>
          </a:bodyPr>
          <a:lstStyle/>
          <a:p>
            <a:pPr algn="ctr"/>
            <a:r>
              <a:rPr lang="en-GB" sz="2800" b="1" dirty="0" smtClean="0">
                <a:latin typeface="+mj-lt"/>
              </a:rPr>
              <a:t>What's </a:t>
            </a:r>
            <a:r>
              <a:rPr lang="en-GB" sz="2800" b="1" dirty="0">
                <a:latin typeface="+mj-lt"/>
              </a:rPr>
              <a:t>the general difference between </a:t>
            </a:r>
            <a:endParaRPr lang="en-GB" sz="2800" b="1" dirty="0" smtClean="0">
              <a:latin typeface="+mj-lt"/>
            </a:endParaRPr>
          </a:p>
          <a:p>
            <a:pPr algn="ctr"/>
            <a:r>
              <a:rPr lang="en-GB" sz="2800" b="1" dirty="0" smtClean="0">
                <a:latin typeface="+mj-lt"/>
              </a:rPr>
              <a:t>(</a:t>
            </a:r>
            <a:r>
              <a:rPr lang="en-GB" sz="2800" b="1" dirty="0">
                <a:latin typeface="+mj-lt"/>
              </a:rPr>
              <a:t>ERM) and (ORM</a:t>
            </a:r>
            <a:r>
              <a:rPr lang="en-GB" sz="2800" b="1" dirty="0" smtClean="0">
                <a:latin typeface="+mj-lt"/>
              </a:rPr>
              <a:t>)</a:t>
            </a:r>
            <a:endParaRPr lang="en-GB" sz="2800" b="1" dirty="0">
              <a:latin typeface="+mj-lt"/>
            </a:endParaRPr>
          </a:p>
        </p:txBody>
      </p:sp>
      <p:sp>
        <p:nvSpPr>
          <p:cNvPr id="3" name="Rectangle 2"/>
          <p:cNvSpPr/>
          <p:nvPr/>
        </p:nvSpPr>
        <p:spPr>
          <a:xfrm>
            <a:off x="341523" y="2828836"/>
            <a:ext cx="11539301" cy="1687963"/>
          </a:xfrm>
          <a:prstGeom prst="rect">
            <a:avLst/>
          </a:prstGeom>
        </p:spPr>
        <p:txBody>
          <a:bodyPr wrap="square">
            <a:spAutoFit/>
          </a:bodyPr>
          <a:lstStyle/>
          <a:p>
            <a:pPr marL="342900" indent="-342900">
              <a:lnSpc>
                <a:spcPct val="150000"/>
              </a:lnSpc>
              <a:buFont typeface="Wingdings" panose="05000000000000000000" pitchFamily="2" charset="2"/>
              <a:buChar char="v"/>
            </a:pPr>
            <a:r>
              <a:rPr lang="en-GB" sz="2400" dirty="0"/>
              <a:t>Because organizations face increasingly sophisticated risks, enterprise risk management (ERM) and operational risk management (ORM) have emerged as crucial components of a comprehensive risk mitigation strategy.</a:t>
            </a:r>
          </a:p>
        </p:txBody>
      </p:sp>
    </p:spTree>
    <p:extLst>
      <p:ext uri="{BB962C8B-B14F-4D97-AF65-F5344CB8AC3E}">
        <p14:creationId xmlns:p14="http://schemas.microsoft.com/office/powerpoint/2010/main" val="3555807565"/>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86299"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1568526" y="1709834"/>
            <a:ext cx="4025747" cy="4247317"/>
          </a:xfrm>
          <a:prstGeom prst="rect">
            <a:avLst/>
          </a:prstGeom>
          <a:ln>
            <a:solidFill>
              <a:schemeClr val="tx1">
                <a:lumMod val="95000"/>
                <a:lumOff val="5000"/>
              </a:schemeClr>
            </a:solidFill>
          </a:ln>
        </p:spPr>
        <p:txBody>
          <a:bodyPr wrap="square">
            <a:spAutoFit/>
          </a:bodyPr>
          <a:lstStyle/>
          <a:p>
            <a:pPr>
              <a:lnSpc>
                <a:spcPct val="150000"/>
              </a:lnSpc>
            </a:pPr>
            <a:r>
              <a:rPr lang="en-GB" sz="2000" dirty="0"/>
              <a:t>Enterprise risk management (ERM) focuses on a holistic view of risk across the entire organization. It entails identifying, assessing, and managing enterprise-wide risks. It also seeks to align risk management with strategic objectives, enhancing decision-making and optimizing resource allocation.</a:t>
            </a:r>
          </a:p>
        </p:txBody>
      </p:sp>
      <p:sp>
        <p:nvSpPr>
          <p:cNvPr id="3" name="Rectangle 2"/>
          <p:cNvSpPr/>
          <p:nvPr/>
        </p:nvSpPr>
        <p:spPr>
          <a:xfrm>
            <a:off x="6943380" y="1709835"/>
            <a:ext cx="3897218" cy="4247317"/>
          </a:xfrm>
          <a:prstGeom prst="rect">
            <a:avLst/>
          </a:prstGeom>
          <a:ln>
            <a:solidFill>
              <a:schemeClr val="bg2">
                <a:lumMod val="10000"/>
              </a:schemeClr>
            </a:solidFill>
          </a:ln>
        </p:spPr>
        <p:txBody>
          <a:bodyPr wrap="square">
            <a:spAutoFit/>
          </a:bodyPr>
          <a:lstStyle/>
          <a:p>
            <a:pPr>
              <a:lnSpc>
                <a:spcPct val="150000"/>
              </a:lnSpc>
            </a:pPr>
            <a:r>
              <a:rPr lang="en-GB" sz="2000" dirty="0"/>
              <a:t>operational risk management (ORM) narrows its focus to risks associated with day-to-day operations. It identifies and mitigates risks within specific processes, systems, and activities. ORM aims to ensure operational resilience, protect assets, and maintain business continuity.</a:t>
            </a:r>
          </a:p>
        </p:txBody>
      </p:sp>
      <p:sp>
        <p:nvSpPr>
          <p:cNvPr id="5" name="Rectangle 4"/>
          <p:cNvSpPr/>
          <p:nvPr/>
        </p:nvSpPr>
        <p:spPr>
          <a:xfrm>
            <a:off x="4472833" y="301397"/>
            <a:ext cx="2858475" cy="523220"/>
          </a:xfrm>
          <a:prstGeom prst="rect">
            <a:avLst/>
          </a:prstGeom>
        </p:spPr>
        <p:txBody>
          <a:bodyPr wrap="none">
            <a:spAutoFit/>
          </a:bodyPr>
          <a:lstStyle/>
          <a:p>
            <a:pPr algn="ctr"/>
            <a:r>
              <a:rPr lang="en-GB" sz="2800" b="1" dirty="0"/>
              <a:t>(ERM) </a:t>
            </a:r>
            <a:r>
              <a:rPr lang="en-GB" sz="2800" b="1" dirty="0" smtClean="0"/>
              <a:t>&amp; </a:t>
            </a:r>
            <a:r>
              <a:rPr lang="en-GB" sz="2800" b="1" dirty="0"/>
              <a:t>(ORM)</a:t>
            </a:r>
          </a:p>
        </p:txBody>
      </p:sp>
      <p:sp>
        <p:nvSpPr>
          <p:cNvPr id="11" name="Rectangle 10"/>
          <p:cNvSpPr/>
          <p:nvPr/>
        </p:nvSpPr>
        <p:spPr>
          <a:xfrm>
            <a:off x="5676034" y="3407355"/>
            <a:ext cx="1101585" cy="1107996"/>
          </a:xfrm>
          <a:prstGeom prst="rect">
            <a:avLst/>
          </a:prstGeom>
        </p:spPr>
        <p:txBody>
          <a:bodyPr wrap="none">
            <a:spAutoFit/>
          </a:bodyPr>
          <a:lstStyle/>
          <a:p>
            <a:pPr algn="ctr"/>
            <a:r>
              <a:rPr lang="en-GB" sz="6600" b="1" dirty="0" smtClean="0"/>
              <a:t> &amp;</a:t>
            </a:r>
            <a:endParaRPr lang="en-GB" sz="6600" b="1" dirty="0"/>
          </a:p>
        </p:txBody>
      </p:sp>
    </p:spTree>
    <p:extLst>
      <p:ext uri="{BB962C8B-B14F-4D97-AF65-F5344CB8AC3E}">
        <p14:creationId xmlns:p14="http://schemas.microsoft.com/office/powerpoint/2010/main" val="179345502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719114" y="1524114"/>
            <a:ext cx="10972799" cy="3970318"/>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smtClean="0"/>
              <a:t>ERM </a:t>
            </a:r>
            <a:r>
              <a:rPr lang="en-GB" sz="2400" dirty="0"/>
              <a:t>is a comprehensive framework that addresses an organization's aggregate risk, encompassing operational, strategic, financial, and compliance risks. This holistic approach ensures that risk management is not </a:t>
            </a:r>
            <a:r>
              <a:rPr lang="en-GB" sz="2400" dirty="0" err="1"/>
              <a:t>siloed</a:t>
            </a:r>
            <a:r>
              <a:rPr lang="en-GB" sz="2400" dirty="0"/>
              <a:t> but integrated into every level of decision-making, aligning with the organization's overall strategy and objectives.</a:t>
            </a:r>
          </a:p>
          <a:p>
            <a:pPr marL="342900" indent="-342900">
              <a:lnSpc>
                <a:spcPct val="150000"/>
              </a:lnSpc>
              <a:buFont typeface="Wingdings" panose="05000000000000000000" pitchFamily="2" charset="2"/>
              <a:buChar char="§"/>
            </a:pPr>
            <a:r>
              <a:rPr lang="en-GB" sz="2400" dirty="0"/>
              <a:t>ERM's scope is broad, involving senior management and the board, and focuses on long-term, strategic risks that can impact the organization's ability to achieve its goals.</a:t>
            </a:r>
          </a:p>
        </p:txBody>
      </p:sp>
      <p:sp>
        <p:nvSpPr>
          <p:cNvPr id="3" name="Rectangle 2"/>
          <p:cNvSpPr/>
          <p:nvPr/>
        </p:nvSpPr>
        <p:spPr>
          <a:xfrm>
            <a:off x="3234368" y="301397"/>
            <a:ext cx="5949064" cy="523220"/>
          </a:xfrm>
          <a:prstGeom prst="rect">
            <a:avLst/>
          </a:prstGeom>
        </p:spPr>
        <p:txBody>
          <a:bodyPr wrap="none">
            <a:spAutoFit/>
          </a:bodyPr>
          <a:lstStyle/>
          <a:p>
            <a:r>
              <a:rPr lang="en-GB" sz="2800" b="1" dirty="0"/>
              <a:t>What is enterprise risk management?</a:t>
            </a:r>
          </a:p>
        </p:txBody>
      </p:sp>
    </p:spTree>
    <p:extLst>
      <p:ext uri="{BB962C8B-B14F-4D97-AF65-F5344CB8AC3E}">
        <p14:creationId xmlns:p14="http://schemas.microsoft.com/office/powerpoint/2010/main" val="1944103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4437163" y="300816"/>
            <a:ext cx="3086101" cy="523220"/>
          </a:xfrm>
          <a:prstGeom prst="rect">
            <a:avLst/>
          </a:prstGeom>
        </p:spPr>
        <p:txBody>
          <a:bodyPr wrap="none">
            <a:spAutoFit/>
          </a:bodyPr>
          <a:lstStyle/>
          <a:p>
            <a:r>
              <a:rPr lang="en-GB" sz="2800" b="1" dirty="0"/>
              <a:t>The Scope of ERM</a:t>
            </a:r>
          </a:p>
        </p:txBody>
      </p:sp>
      <p:sp>
        <p:nvSpPr>
          <p:cNvPr id="3" name="Rectangle 2"/>
          <p:cNvSpPr/>
          <p:nvPr/>
        </p:nvSpPr>
        <p:spPr>
          <a:xfrm>
            <a:off x="418644" y="1190465"/>
            <a:ext cx="5761820" cy="5078313"/>
          </a:xfrm>
          <a:prstGeom prst="rect">
            <a:avLst/>
          </a:prstGeom>
        </p:spPr>
        <p:txBody>
          <a:bodyPr wrap="square">
            <a:spAutoFit/>
          </a:bodyPr>
          <a:lstStyle/>
          <a:p>
            <a:pPr>
              <a:lnSpc>
                <a:spcPct val="150000"/>
              </a:lnSpc>
            </a:pPr>
            <a:r>
              <a:rPr lang="en-GB" sz="2400" dirty="0"/>
              <a:t>ERM doesn't just focus on individual risks in silos. It takes a big-picture view of all types of risks an organization might face, including financial, strategic, operational, reputational, environmental, and even technological. ERM isn't also limited to specific departments. It applies to all organizational levels and units, from the executive boardroom to the frontline employees.</a:t>
            </a:r>
          </a:p>
        </p:txBody>
      </p:sp>
      <p:pic>
        <p:nvPicPr>
          <p:cNvPr id="3074" name="Picture 2" descr="Integration of ERM and management control systems 3.3. Risk management at subsidiary level. When implementing ERM, an organization should customize the process for firm-specific needs and circumstances. In case of company A, ERM implementation improved and developed risk management functions. They concentrate on the business risk, investment risk (due to global business), project risk, and financial risk. Also, the parties in charge of ERM implementation are CEO, CFO, and internal auditors. The role of CRO (Chief Risk Officer) is served by CF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6165" y="1333041"/>
            <a:ext cx="4935748" cy="4802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33690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53389" y="1075568"/>
            <a:ext cx="11704555" cy="5401479"/>
          </a:xfrm>
          <a:prstGeom prst="rect">
            <a:avLst/>
          </a:prstGeom>
        </p:spPr>
        <p:txBody>
          <a:bodyPr wrap="square">
            <a:spAutoFit/>
          </a:bodyPr>
          <a:lstStyle/>
          <a:p>
            <a:pPr marL="342900" indent="-342900">
              <a:lnSpc>
                <a:spcPct val="150000"/>
              </a:lnSpc>
              <a:buFont typeface="Arial" panose="020B0604020202020204" pitchFamily="34" charset="0"/>
              <a:buChar char="•"/>
            </a:pPr>
            <a:r>
              <a:rPr lang="en-GB" sz="2300" b="1" dirty="0" smtClean="0"/>
              <a:t>Mitigate </a:t>
            </a:r>
            <a:r>
              <a:rPr lang="en-GB" sz="2300" b="1" dirty="0"/>
              <a:t>negative impacts: </a:t>
            </a:r>
            <a:endParaRPr lang="en-GB" sz="2300" b="1" dirty="0" smtClean="0"/>
          </a:p>
          <a:p>
            <a:pPr>
              <a:lnSpc>
                <a:spcPct val="150000"/>
              </a:lnSpc>
            </a:pPr>
            <a:r>
              <a:rPr lang="en-GB" sz="2300" dirty="0" smtClean="0"/>
              <a:t>ERM </a:t>
            </a:r>
            <a:r>
              <a:rPr lang="en-GB" sz="2300" dirty="0"/>
              <a:t>aims to minimize the potential harm caused by identified risks. That involves developing strategies to prevent, avoid, or reduce the likelihood and severity of their occurrence.</a:t>
            </a:r>
          </a:p>
          <a:p>
            <a:pPr marL="342900" indent="-342900">
              <a:lnSpc>
                <a:spcPct val="150000"/>
              </a:lnSpc>
              <a:buFont typeface="Arial" panose="020B0604020202020204" pitchFamily="34" charset="0"/>
              <a:buChar char="•"/>
            </a:pPr>
            <a:r>
              <a:rPr lang="en-GB" sz="2300" b="1" dirty="0"/>
              <a:t>Optimize risk appetite: </a:t>
            </a:r>
            <a:endParaRPr lang="en-GB" sz="2300" b="1" dirty="0" smtClean="0"/>
          </a:p>
          <a:p>
            <a:pPr>
              <a:lnSpc>
                <a:spcPct val="150000"/>
              </a:lnSpc>
            </a:pPr>
            <a:r>
              <a:rPr lang="en-GB" sz="2300" dirty="0" smtClean="0"/>
              <a:t>ERM </a:t>
            </a:r>
            <a:r>
              <a:rPr lang="en-GB" sz="2300" dirty="0"/>
              <a:t>isn't just about eliminating all risks. It's about finding the right balance between taking calculated risks and protecting the organization's value. That means understanding how much risk the organization will tolerate in pursuing its goals.</a:t>
            </a:r>
          </a:p>
          <a:p>
            <a:pPr marL="342900" indent="-342900">
              <a:lnSpc>
                <a:spcPct val="150000"/>
              </a:lnSpc>
              <a:buFont typeface="Arial" panose="020B0604020202020204" pitchFamily="34" charset="0"/>
              <a:buChar char="•"/>
            </a:pPr>
            <a:r>
              <a:rPr lang="en-GB" sz="2300" b="1" dirty="0"/>
              <a:t>Enhance decision-making: </a:t>
            </a:r>
            <a:endParaRPr lang="en-GB" sz="2300" b="1" dirty="0" smtClean="0"/>
          </a:p>
          <a:p>
            <a:pPr>
              <a:lnSpc>
                <a:spcPct val="150000"/>
              </a:lnSpc>
            </a:pPr>
            <a:r>
              <a:rPr lang="en-GB" sz="2300" dirty="0" smtClean="0"/>
              <a:t>By </a:t>
            </a:r>
            <a:r>
              <a:rPr lang="en-GB" sz="2300" dirty="0"/>
              <a:t>providing a clear picture of the risk landscape, ERM helps leaders make decisions that are less susceptible to surprises and setbacks</a:t>
            </a:r>
          </a:p>
        </p:txBody>
      </p:sp>
      <p:sp>
        <p:nvSpPr>
          <p:cNvPr id="9" name="Rectangle 8"/>
          <p:cNvSpPr/>
          <p:nvPr/>
        </p:nvSpPr>
        <p:spPr>
          <a:xfrm>
            <a:off x="4437163" y="300816"/>
            <a:ext cx="3114955" cy="523220"/>
          </a:xfrm>
          <a:prstGeom prst="rect">
            <a:avLst/>
          </a:prstGeom>
        </p:spPr>
        <p:txBody>
          <a:bodyPr wrap="none">
            <a:spAutoFit/>
          </a:bodyPr>
          <a:lstStyle/>
          <a:p>
            <a:r>
              <a:rPr lang="en-GB" sz="2800" b="1" dirty="0"/>
              <a:t>Objectives </a:t>
            </a:r>
            <a:r>
              <a:rPr lang="en-GB" sz="2800" b="1" dirty="0" smtClean="0"/>
              <a:t>of </a:t>
            </a:r>
            <a:r>
              <a:rPr lang="en-GB" sz="2800" b="1" dirty="0"/>
              <a:t>ERM</a:t>
            </a:r>
          </a:p>
        </p:txBody>
      </p:sp>
    </p:spTree>
    <p:extLst>
      <p:ext uri="{BB962C8B-B14F-4D97-AF65-F5344CB8AC3E}">
        <p14:creationId xmlns:p14="http://schemas.microsoft.com/office/powerpoint/2010/main" val="2509492916"/>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30507" y="1429673"/>
            <a:ext cx="11550318" cy="4457952"/>
          </a:xfrm>
          <a:prstGeom prst="rect">
            <a:avLst/>
          </a:prstGeom>
        </p:spPr>
        <p:txBody>
          <a:bodyPr wrap="square">
            <a:spAutoFit/>
          </a:bodyPr>
          <a:lstStyle/>
          <a:p>
            <a:pPr>
              <a:lnSpc>
                <a:spcPct val="150000"/>
              </a:lnSpc>
            </a:pPr>
            <a:r>
              <a:rPr lang="en-GB" sz="2400" b="1" u="sng" dirty="0" smtClean="0"/>
              <a:t>Risk </a:t>
            </a:r>
            <a:r>
              <a:rPr lang="en-GB" sz="2400" b="1" u="sng" dirty="0"/>
              <a:t>identification: </a:t>
            </a:r>
            <a:r>
              <a:rPr lang="en-GB" sz="2400" dirty="0" smtClean="0"/>
              <a:t>Pinpointing </a:t>
            </a:r>
            <a:r>
              <a:rPr lang="en-GB" sz="2400" dirty="0"/>
              <a:t>all potential threats that could impact the organization. </a:t>
            </a:r>
          </a:p>
          <a:p>
            <a:pPr>
              <a:lnSpc>
                <a:spcPct val="150000"/>
              </a:lnSpc>
            </a:pPr>
            <a:r>
              <a:rPr lang="en-GB" sz="2400" b="1" u="sng" dirty="0"/>
              <a:t>Risk assessment: </a:t>
            </a:r>
            <a:r>
              <a:rPr lang="en-GB" sz="2400" dirty="0" smtClean="0"/>
              <a:t>Evaluating </a:t>
            </a:r>
            <a:r>
              <a:rPr lang="en-GB" sz="2400" dirty="0"/>
              <a:t>the likelihood and potential impact of each identified risk. </a:t>
            </a:r>
          </a:p>
          <a:p>
            <a:pPr>
              <a:lnSpc>
                <a:spcPct val="150000"/>
              </a:lnSpc>
            </a:pPr>
            <a:r>
              <a:rPr lang="en-GB" sz="2400" b="1" u="sng" dirty="0"/>
              <a:t>Risk response: </a:t>
            </a:r>
            <a:r>
              <a:rPr lang="en-GB" sz="2400" dirty="0" smtClean="0"/>
              <a:t>Developing </a:t>
            </a:r>
            <a:r>
              <a:rPr lang="en-GB" sz="2400" dirty="0"/>
              <a:t>and implementing strategies to mitigate, avoid, or transfer risks. </a:t>
            </a:r>
          </a:p>
          <a:p>
            <a:pPr>
              <a:lnSpc>
                <a:spcPct val="150000"/>
              </a:lnSpc>
            </a:pPr>
            <a:r>
              <a:rPr lang="en-GB" sz="2400" b="1" dirty="0"/>
              <a:t>Risk monitoring: </a:t>
            </a:r>
            <a:r>
              <a:rPr lang="en-GB" sz="2400" dirty="0" smtClean="0"/>
              <a:t>Continuously </a:t>
            </a:r>
            <a:r>
              <a:rPr lang="en-GB" sz="2400" dirty="0"/>
              <a:t>track and evaluate the effectiveness of implemented risk management strategies and adapt them as needed.</a:t>
            </a:r>
          </a:p>
          <a:p>
            <a:pPr marL="342900" indent="-342900">
              <a:lnSpc>
                <a:spcPct val="150000"/>
              </a:lnSpc>
              <a:buFont typeface="Wingdings" panose="05000000000000000000" pitchFamily="2" charset="2"/>
              <a:buChar char="q"/>
            </a:pPr>
            <a:r>
              <a:rPr lang="en-GB" sz="2400" b="1" dirty="0">
                <a:solidFill>
                  <a:schemeClr val="accent3">
                    <a:lumMod val="50000"/>
                  </a:schemeClr>
                </a:solidFill>
              </a:rPr>
              <a:t>Risk appetite and strategy are also two intricately connected pillars of effective ERM. Understanding and aligning them ensures organizations strike the right balance between seizing opportunities and avoiding pitfalls</a:t>
            </a:r>
            <a:r>
              <a:rPr lang="en-GB" sz="2400" dirty="0"/>
              <a:t>.</a:t>
            </a:r>
          </a:p>
        </p:txBody>
      </p:sp>
      <p:sp>
        <p:nvSpPr>
          <p:cNvPr id="9" name="Rectangle 8"/>
          <p:cNvSpPr/>
          <p:nvPr/>
        </p:nvSpPr>
        <p:spPr>
          <a:xfrm>
            <a:off x="4437163" y="300816"/>
            <a:ext cx="2507418" cy="523220"/>
          </a:xfrm>
          <a:prstGeom prst="rect">
            <a:avLst/>
          </a:prstGeom>
        </p:spPr>
        <p:txBody>
          <a:bodyPr wrap="none">
            <a:spAutoFit/>
          </a:bodyPr>
          <a:lstStyle/>
          <a:p>
            <a:r>
              <a:rPr lang="en-GB" sz="2800" b="1" dirty="0" smtClean="0"/>
              <a:t>Pillars of </a:t>
            </a:r>
            <a:r>
              <a:rPr lang="en-GB" sz="2800" b="1" dirty="0"/>
              <a:t>ERM</a:t>
            </a:r>
          </a:p>
        </p:txBody>
      </p:sp>
    </p:spTree>
    <p:extLst>
      <p:ext uri="{BB962C8B-B14F-4D97-AF65-F5344CB8AC3E}">
        <p14:creationId xmlns:p14="http://schemas.microsoft.com/office/powerpoint/2010/main" val="2207878459"/>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86299" y="952845"/>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893430" y="301397"/>
            <a:ext cx="4206601" cy="523220"/>
          </a:xfrm>
          <a:prstGeom prst="rect">
            <a:avLst/>
          </a:prstGeom>
        </p:spPr>
        <p:txBody>
          <a:bodyPr wrap="none">
            <a:spAutoFit/>
          </a:bodyPr>
          <a:lstStyle/>
          <a:p>
            <a:r>
              <a:rPr lang="en-GB" sz="2800" b="1" dirty="0"/>
              <a:t>Risk appetite and strategy</a:t>
            </a:r>
          </a:p>
        </p:txBody>
      </p:sp>
      <p:sp>
        <p:nvSpPr>
          <p:cNvPr id="3" name="Rectangle 2"/>
          <p:cNvSpPr/>
          <p:nvPr/>
        </p:nvSpPr>
        <p:spPr>
          <a:xfrm>
            <a:off x="218501" y="1032549"/>
            <a:ext cx="11754997" cy="2241960"/>
          </a:xfrm>
          <a:prstGeom prst="rect">
            <a:avLst/>
          </a:prstGeom>
        </p:spPr>
        <p:txBody>
          <a:bodyPr wrap="square">
            <a:spAutoFit/>
          </a:bodyPr>
          <a:lstStyle/>
          <a:p>
            <a:pPr>
              <a:lnSpc>
                <a:spcPct val="150000"/>
              </a:lnSpc>
            </a:pPr>
            <a:r>
              <a:rPr lang="en-GB" sz="2400" b="1" dirty="0"/>
              <a:t>Strategic objectives drive risk appetite. </a:t>
            </a:r>
          </a:p>
          <a:p>
            <a:pPr>
              <a:lnSpc>
                <a:spcPct val="150000"/>
              </a:lnSpc>
            </a:pPr>
            <a:r>
              <a:rPr lang="en-GB" sz="2400" dirty="0"/>
              <a:t>Ambitious, growth-oriented strategies may necessitate a higher risk appetite to navigate competitive landscapes and explore new markets</a:t>
            </a:r>
            <a:r>
              <a:rPr lang="en-GB" sz="2400" dirty="0" smtClean="0"/>
              <a:t>., Conversely</a:t>
            </a:r>
            <a:r>
              <a:rPr lang="en-GB" sz="2400" dirty="0"/>
              <a:t>, a risk-averse strategy might involve a lower appetite for volatility and prioritize stability.</a:t>
            </a:r>
          </a:p>
        </p:txBody>
      </p:sp>
      <p:sp>
        <p:nvSpPr>
          <p:cNvPr id="5" name="Rectangle 4"/>
          <p:cNvSpPr/>
          <p:nvPr/>
        </p:nvSpPr>
        <p:spPr>
          <a:xfrm>
            <a:off x="218501" y="3176807"/>
            <a:ext cx="11665026" cy="3349956"/>
          </a:xfrm>
          <a:prstGeom prst="rect">
            <a:avLst/>
          </a:prstGeom>
        </p:spPr>
        <p:txBody>
          <a:bodyPr wrap="square">
            <a:spAutoFit/>
          </a:bodyPr>
          <a:lstStyle/>
          <a:p>
            <a:pPr>
              <a:lnSpc>
                <a:spcPct val="150000"/>
              </a:lnSpc>
            </a:pPr>
            <a:r>
              <a:rPr lang="en-GB" sz="2400" b="1" dirty="0"/>
              <a:t>Risk appetite informs strategic choices. </a:t>
            </a:r>
            <a:endParaRPr lang="en-GB" sz="2400" b="1" dirty="0" smtClean="0"/>
          </a:p>
          <a:p>
            <a:pPr>
              <a:lnSpc>
                <a:spcPct val="150000"/>
              </a:lnSpc>
            </a:pPr>
            <a:r>
              <a:rPr lang="en-GB" sz="2400" b="1" dirty="0" smtClean="0"/>
              <a:t>Understanding </a:t>
            </a:r>
            <a:r>
              <a:rPr lang="en-GB" sz="2400" b="1" dirty="0"/>
              <a:t>risk appetite equips an organization to assess strategic options</a:t>
            </a:r>
            <a:r>
              <a:rPr lang="en-GB" sz="2400" dirty="0"/>
              <a:t>' potential risks and rewards. </a:t>
            </a:r>
            <a:endParaRPr lang="en-GB" sz="2400" dirty="0" smtClean="0"/>
          </a:p>
          <a:p>
            <a:pPr>
              <a:lnSpc>
                <a:spcPct val="150000"/>
              </a:lnSpc>
            </a:pPr>
            <a:r>
              <a:rPr lang="en-GB" sz="2400" dirty="0"/>
              <a:t>Risk appetite must also adapt to the organization's strategic direction and </a:t>
            </a:r>
            <a:r>
              <a:rPr lang="en-GB" sz="2400" b="1" u="sng" dirty="0"/>
              <a:t>external environment</a:t>
            </a:r>
            <a:r>
              <a:rPr lang="en-GB" sz="2400" dirty="0"/>
              <a:t>. Regular review and calibration are essential to ensure its continued relevance and effectiveness.</a:t>
            </a:r>
          </a:p>
        </p:txBody>
      </p:sp>
    </p:spTree>
    <p:extLst>
      <p:ext uri="{BB962C8B-B14F-4D97-AF65-F5344CB8AC3E}">
        <p14:creationId xmlns:p14="http://schemas.microsoft.com/office/powerpoint/2010/main" val="17287080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5246685" y="224453"/>
            <a:ext cx="1680268" cy="523220"/>
          </a:xfrm>
          <a:prstGeom prst="rect">
            <a:avLst/>
          </a:prstGeom>
        </p:spPr>
        <p:txBody>
          <a:bodyPr wrap="none">
            <a:spAutoFit/>
          </a:bodyPr>
          <a:lstStyle/>
          <a:p>
            <a:r>
              <a:rPr lang="en-GB" sz="2800" b="1" dirty="0"/>
              <a:t>Examples</a:t>
            </a:r>
          </a:p>
        </p:txBody>
      </p:sp>
      <p:sp>
        <p:nvSpPr>
          <p:cNvPr id="3" name="Rectangle 2"/>
          <p:cNvSpPr/>
          <p:nvPr/>
        </p:nvSpPr>
        <p:spPr>
          <a:xfrm>
            <a:off x="495760" y="1171577"/>
            <a:ext cx="11116022" cy="4524315"/>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A technology </a:t>
            </a:r>
            <a:r>
              <a:rPr lang="en-GB" sz="2400" dirty="0" smtClean="0"/>
              <a:t>start-up CO, </a:t>
            </a:r>
            <a:r>
              <a:rPr lang="en-GB" sz="2400" dirty="0"/>
              <a:t>seeking rapid growth may have a higher risk appetite when launching innovative products, and accept the possibility of higher failure rates.</a:t>
            </a:r>
          </a:p>
          <a:p>
            <a:pPr marL="342900" indent="-342900">
              <a:lnSpc>
                <a:spcPct val="150000"/>
              </a:lnSpc>
              <a:buFont typeface="Arial" panose="020B0604020202020204" pitchFamily="34" charset="0"/>
              <a:buChar char="•"/>
            </a:pPr>
            <a:r>
              <a:rPr lang="en-GB" sz="2400" dirty="0" smtClean="0"/>
              <a:t>A </a:t>
            </a:r>
            <a:r>
              <a:rPr lang="en-GB" sz="2400" dirty="0"/>
              <a:t>financial institution focused on stability and customer trust may have a lower risk appetite when it comes to investment strategies, prioritizing security over high returns.</a:t>
            </a:r>
          </a:p>
          <a:p>
            <a:pPr marL="342900" indent="-342900">
              <a:lnSpc>
                <a:spcPct val="150000"/>
              </a:lnSpc>
              <a:buFont typeface="Courier New" panose="02070309020205020404" pitchFamily="49" charset="0"/>
              <a:buChar char="o"/>
            </a:pPr>
            <a:r>
              <a:rPr lang="en-GB" sz="2400" dirty="0" smtClean="0"/>
              <a:t>Balancing </a:t>
            </a:r>
            <a:r>
              <a:rPr lang="en-GB" sz="2400" dirty="0"/>
              <a:t>risk appetite and strategy is an ongoing challenge. </a:t>
            </a:r>
            <a:endParaRPr lang="en-GB" sz="2400" dirty="0" smtClean="0"/>
          </a:p>
          <a:p>
            <a:pPr marL="342900" indent="-342900">
              <a:lnSpc>
                <a:spcPct val="150000"/>
              </a:lnSpc>
              <a:buFont typeface="Wingdings" panose="05000000000000000000" pitchFamily="2" charset="2"/>
              <a:buChar char="Ø"/>
            </a:pPr>
            <a:r>
              <a:rPr lang="en-GB" sz="2400" dirty="0" smtClean="0"/>
              <a:t>By </a:t>
            </a:r>
            <a:r>
              <a:rPr lang="en-GB" sz="2400" dirty="0"/>
              <a:t>understanding this critical relationship and integrating it into their enterprise risk management, organizations can effectively manage risk, seize opportunities, and achieve their long-term goals.</a:t>
            </a:r>
          </a:p>
        </p:txBody>
      </p:sp>
    </p:spTree>
    <p:extLst>
      <p:ext uri="{BB962C8B-B14F-4D97-AF65-F5344CB8AC3E}">
        <p14:creationId xmlns:p14="http://schemas.microsoft.com/office/powerpoint/2010/main" val="286023118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4278034" y="158120"/>
            <a:ext cx="3635932" cy="523220"/>
          </a:xfrm>
          <a:prstGeom prst="rect">
            <a:avLst/>
          </a:prstGeom>
        </p:spPr>
        <p:txBody>
          <a:bodyPr wrap="none">
            <a:spAutoFit/>
          </a:bodyPr>
          <a:lstStyle/>
          <a:p>
            <a:r>
              <a:rPr lang="en-GB" sz="2800" b="1" dirty="0"/>
              <a:t>The components ERM</a:t>
            </a:r>
          </a:p>
        </p:txBody>
      </p:sp>
      <p:sp>
        <p:nvSpPr>
          <p:cNvPr id="5" name="Rectangle 4"/>
          <p:cNvSpPr/>
          <p:nvPr/>
        </p:nvSpPr>
        <p:spPr>
          <a:xfrm>
            <a:off x="385589" y="1102316"/>
            <a:ext cx="11495235" cy="5078313"/>
          </a:xfrm>
          <a:prstGeom prst="rect">
            <a:avLst/>
          </a:prstGeom>
        </p:spPr>
        <p:txBody>
          <a:bodyPr wrap="square">
            <a:spAutoFit/>
          </a:bodyPr>
          <a:lstStyle/>
          <a:p>
            <a:pPr>
              <a:lnSpc>
                <a:spcPct val="150000"/>
              </a:lnSpc>
            </a:pPr>
            <a:r>
              <a:rPr lang="en-GB" sz="2400" dirty="0" smtClean="0"/>
              <a:t>Risk </a:t>
            </a:r>
            <a:r>
              <a:rPr lang="en-GB" sz="2400" dirty="0"/>
              <a:t>Management Framework defines eight interconnected </a:t>
            </a:r>
            <a:r>
              <a:rPr lang="en-GB" sz="2400" dirty="0" smtClean="0"/>
              <a:t>components :</a:t>
            </a:r>
            <a:endParaRPr lang="en-GB" sz="2400" dirty="0"/>
          </a:p>
          <a:p>
            <a:pPr algn="ctr">
              <a:lnSpc>
                <a:spcPct val="150000"/>
              </a:lnSpc>
            </a:pPr>
            <a:r>
              <a:rPr lang="en-GB" sz="2400" b="1" u="sng" dirty="0" smtClean="0"/>
              <a:t>1- Internal </a:t>
            </a:r>
            <a:r>
              <a:rPr lang="en-GB" sz="2400" b="1" u="sng" dirty="0"/>
              <a:t>environment</a:t>
            </a:r>
          </a:p>
          <a:p>
            <a:pPr>
              <a:lnSpc>
                <a:spcPct val="150000"/>
              </a:lnSpc>
            </a:pPr>
            <a:r>
              <a:rPr lang="en-GB" sz="2400" dirty="0"/>
              <a:t>The internal environment sets how risk is viewed and addressed within the organization. It encompasses factors like:</a:t>
            </a:r>
          </a:p>
          <a:p>
            <a:pPr>
              <a:lnSpc>
                <a:spcPct val="150000"/>
              </a:lnSpc>
            </a:pPr>
            <a:r>
              <a:rPr lang="en-GB" sz="2400" b="1" dirty="0" smtClean="0"/>
              <a:t>Organizational </a:t>
            </a:r>
            <a:r>
              <a:rPr lang="en-GB" sz="2400" b="1" dirty="0"/>
              <a:t>culture</a:t>
            </a:r>
            <a:r>
              <a:rPr lang="en-GB" sz="2400" dirty="0"/>
              <a:t>: Risk-averse, compliance-oriented, or innovative? </a:t>
            </a:r>
          </a:p>
          <a:p>
            <a:pPr>
              <a:lnSpc>
                <a:spcPct val="150000"/>
              </a:lnSpc>
            </a:pPr>
            <a:r>
              <a:rPr lang="en-GB" sz="2400" b="1" dirty="0"/>
              <a:t>Ethics and values: </a:t>
            </a:r>
            <a:r>
              <a:rPr lang="en-GB" sz="2400" dirty="0"/>
              <a:t>How does the organization handle ethical dilemmas and potential misconduct? </a:t>
            </a:r>
          </a:p>
          <a:p>
            <a:pPr>
              <a:lnSpc>
                <a:spcPct val="150000"/>
              </a:lnSpc>
            </a:pPr>
            <a:r>
              <a:rPr lang="en-GB" sz="2400" b="1" dirty="0"/>
              <a:t>Governance structure: </a:t>
            </a:r>
            <a:r>
              <a:rPr lang="en-GB" sz="2400" dirty="0"/>
              <a:t>How are decisions made and responsibilities allocated? </a:t>
            </a:r>
          </a:p>
          <a:p>
            <a:pPr>
              <a:lnSpc>
                <a:spcPct val="150000"/>
              </a:lnSpc>
            </a:pPr>
            <a:r>
              <a:rPr lang="en-GB" sz="2400" b="1" dirty="0"/>
              <a:t>Management philosophy: </a:t>
            </a:r>
            <a:r>
              <a:rPr lang="en-GB" sz="2400" dirty="0"/>
              <a:t>How does leadership approach risk-taking and risk mitigation?</a:t>
            </a:r>
          </a:p>
        </p:txBody>
      </p:sp>
    </p:spTree>
    <p:extLst>
      <p:ext uri="{BB962C8B-B14F-4D97-AF65-F5344CB8AC3E}">
        <p14:creationId xmlns:p14="http://schemas.microsoft.com/office/powerpoint/2010/main" val="279332321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86299"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6" name="Rectangle 5"/>
          <p:cNvSpPr/>
          <p:nvPr/>
        </p:nvSpPr>
        <p:spPr>
          <a:xfrm>
            <a:off x="319489" y="1078715"/>
            <a:ext cx="11479575" cy="2308324"/>
          </a:xfrm>
          <a:prstGeom prst="rect">
            <a:avLst/>
          </a:prstGeom>
        </p:spPr>
        <p:txBody>
          <a:bodyPr wrap="square">
            <a:spAutoFit/>
          </a:bodyPr>
          <a:lstStyle/>
          <a:p>
            <a:pPr algn="ctr">
              <a:lnSpc>
                <a:spcPct val="150000"/>
              </a:lnSpc>
            </a:pPr>
            <a:r>
              <a:rPr lang="en-GB" sz="2400" b="1" u="sng" dirty="0" smtClean="0"/>
              <a:t>2- Objective </a:t>
            </a:r>
            <a:r>
              <a:rPr lang="en-GB" sz="2400" b="1" u="sng" dirty="0"/>
              <a:t>setting</a:t>
            </a:r>
          </a:p>
          <a:p>
            <a:pPr>
              <a:lnSpc>
                <a:spcPct val="150000"/>
              </a:lnSpc>
            </a:pPr>
            <a:r>
              <a:rPr lang="en-GB" sz="2400" dirty="0"/>
              <a:t>Objective setting involves defining the organization's goals and objectives across various areas and providing direction for risk identification and assessment. Objectives should be:</a:t>
            </a:r>
          </a:p>
          <a:p>
            <a:pPr algn="ctr">
              <a:lnSpc>
                <a:spcPct val="150000"/>
              </a:lnSpc>
            </a:pPr>
            <a:r>
              <a:rPr lang="en-GB" sz="2400" b="1" dirty="0" smtClean="0">
                <a:solidFill>
                  <a:srgbClr val="800000"/>
                </a:solidFill>
              </a:rPr>
              <a:t>Specific – Measurable – Achievable – Relevant- Time-bound ( SMART)</a:t>
            </a:r>
            <a:endParaRPr lang="en-GB" sz="2400" b="1" dirty="0">
              <a:solidFill>
                <a:srgbClr val="800000"/>
              </a:solidFill>
            </a:endParaRPr>
          </a:p>
        </p:txBody>
      </p:sp>
      <p:sp>
        <p:nvSpPr>
          <p:cNvPr id="7" name="Rectangle 6"/>
          <p:cNvSpPr/>
          <p:nvPr/>
        </p:nvSpPr>
        <p:spPr>
          <a:xfrm>
            <a:off x="319489" y="3318920"/>
            <a:ext cx="11655846" cy="3139321"/>
          </a:xfrm>
          <a:prstGeom prst="rect">
            <a:avLst/>
          </a:prstGeom>
        </p:spPr>
        <p:txBody>
          <a:bodyPr wrap="square">
            <a:spAutoFit/>
          </a:bodyPr>
          <a:lstStyle/>
          <a:p>
            <a:pPr algn="ctr">
              <a:lnSpc>
                <a:spcPct val="150000"/>
              </a:lnSpc>
            </a:pPr>
            <a:r>
              <a:rPr lang="en-GB" sz="2400" b="1" u="sng" dirty="0" smtClean="0"/>
              <a:t>3- Event </a:t>
            </a:r>
            <a:r>
              <a:rPr lang="en-GB" sz="2400" b="1" u="sng" dirty="0"/>
              <a:t>identification</a:t>
            </a:r>
          </a:p>
          <a:p>
            <a:pPr>
              <a:lnSpc>
                <a:spcPct val="150000"/>
              </a:lnSpc>
            </a:pPr>
            <a:r>
              <a:rPr lang="en-GB" sz="2400" dirty="0"/>
              <a:t>This proactive stage involves pinpointing potential risks that could impact achieving objectives. Sources of potential risks include:</a:t>
            </a:r>
          </a:p>
          <a:p>
            <a:pPr marL="342900" indent="-342900">
              <a:lnSpc>
                <a:spcPct val="150000"/>
              </a:lnSpc>
              <a:buFont typeface="Courier New" panose="02070309020205020404" pitchFamily="49" charset="0"/>
              <a:buChar char="o"/>
            </a:pPr>
            <a:r>
              <a:rPr lang="en-GB" sz="2000" b="1" dirty="0"/>
              <a:t>Internal: Processes, systems, people, and culture. </a:t>
            </a:r>
          </a:p>
          <a:p>
            <a:pPr marL="342900" indent="-342900">
              <a:lnSpc>
                <a:spcPct val="150000"/>
              </a:lnSpc>
              <a:buFont typeface="Courier New" panose="02070309020205020404" pitchFamily="49" charset="0"/>
              <a:buChar char="o"/>
            </a:pPr>
            <a:r>
              <a:rPr lang="en-GB" sz="2000" b="1" dirty="0"/>
              <a:t>External: Market, economic, technological, and environmental factors. </a:t>
            </a:r>
          </a:p>
          <a:p>
            <a:pPr marL="342900" indent="-342900">
              <a:lnSpc>
                <a:spcPct val="150000"/>
              </a:lnSpc>
              <a:buFont typeface="Courier New" panose="02070309020205020404" pitchFamily="49" charset="0"/>
              <a:buChar char="o"/>
            </a:pPr>
            <a:r>
              <a:rPr lang="en-GB" sz="2000" b="1" dirty="0"/>
              <a:t>Emerging: New threats and unforeseen challenges.</a:t>
            </a:r>
          </a:p>
        </p:txBody>
      </p:sp>
      <p:sp>
        <p:nvSpPr>
          <p:cNvPr id="13" name="Rectangle 12"/>
          <p:cNvSpPr/>
          <p:nvPr/>
        </p:nvSpPr>
        <p:spPr>
          <a:xfrm>
            <a:off x="4278034" y="158120"/>
            <a:ext cx="3635932" cy="523220"/>
          </a:xfrm>
          <a:prstGeom prst="rect">
            <a:avLst/>
          </a:prstGeom>
        </p:spPr>
        <p:txBody>
          <a:bodyPr wrap="none">
            <a:spAutoFit/>
          </a:bodyPr>
          <a:lstStyle/>
          <a:p>
            <a:r>
              <a:rPr lang="en-GB" sz="2800" b="1" dirty="0"/>
              <a:t>The components ERM</a:t>
            </a:r>
          </a:p>
        </p:txBody>
      </p:sp>
    </p:spTree>
    <p:extLst>
      <p:ext uri="{BB962C8B-B14F-4D97-AF65-F5344CB8AC3E}">
        <p14:creationId xmlns:p14="http://schemas.microsoft.com/office/powerpoint/2010/main" val="4078208227"/>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7" name="Rectangle 6"/>
          <p:cNvSpPr/>
          <p:nvPr/>
        </p:nvSpPr>
        <p:spPr>
          <a:xfrm>
            <a:off x="4219275" y="224453"/>
            <a:ext cx="3635932" cy="523220"/>
          </a:xfrm>
          <a:prstGeom prst="rect">
            <a:avLst/>
          </a:prstGeom>
        </p:spPr>
        <p:txBody>
          <a:bodyPr wrap="none">
            <a:spAutoFit/>
          </a:bodyPr>
          <a:lstStyle/>
          <a:p>
            <a:r>
              <a:rPr lang="en-GB" sz="2800" b="1" dirty="0"/>
              <a:t>The components ERM</a:t>
            </a:r>
          </a:p>
        </p:txBody>
      </p:sp>
      <p:sp>
        <p:nvSpPr>
          <p:cNvPr id="2" name="Rectangle 1"/>
          <p:cNvSpPr/>
          <p:nvPr/>
        </p:nvSpPr>
        <p:spPr>
          <a:xfrm>
            <a:off x="154236" y="943370"/>
            <a:ext cx="11942284" cy="2215991"/>
          </a:xfrm>
          <a:prstGeom prst="rect">
            <a:avLst/>
          </a:prstGeom>
        </p:spPr>
        <p:txBody>
          <a:bodyPr wrap="square">
            <a:spAutoFit/>
          </a:bodyPr>
          <a:lstStyle/>
          <a:p>
            <a:pPr algn="ctr">
              <a:lnSpc>
                <a:spcPct val="150000"/>
              </a:lnSpc>
            </a:pPr>
            <a:r>
              <a:rPr lang="en-GB" sz="2400" b="1" u="sng" dirty="0" smtClean="0"/>
              <a:t>4- Risk </a:t>
            </a:r>
            <a:r>
              <a:rPr lang="en-GB" sz="2400" b="1" u="sng" dirty="0"/>
              <a:t>assessment</a:t>
            </a:r>
          </a:p>
          <a:p>
            <a:pPr>
              <a:lnSpc>
                <a:spcPct val="150000"/>
              </a:lnSpc>
            </a:pPr>
            <a:r>
              <a:rPr lang="en-GB" sz="2400" dirty="0"/>
              <a:t>Once identified, risks need to be evaluated in terms of:</a:t>
            </a:r>
          </a:p>
          <a:p>
            <a:pPr algn="ctr">
              <a:lnSpc>
                <a:spcPct val="150000"/>
              </a:lnSpc>
            </a:pPr>
            <a:r>
              <a:rPr lang="en-GB" sz="2400" b="1" u="sng" dirty="0"/>
              <a:t>Likelihood</a:t>
            </a:r>
            <a:r>
              <a:rPr lang="en-GB" sz="2400" dirty="0"/>
              <a:t> </a:t>
            </a:r>
            <a:r>
              <a:rPr lang="en-GB" sz="2400" dirty="0" smtClean="0"/>
              <a:t>and </a:t>
            </a:r>
            <a:r>
              <a:rPr lang="en-GB" sz="2400" b="1" u="sng" dirty="0"/>
              <a:t>Impact</a:t>
            </a:r>
          </a:p>
          <a:p>
            <a:pPr>
              <a:lnSpc>
                <a:spcPct val="150000"/>
              </a:lnSpc>
            </a:pPr>
            <a:r>
              <a:rPr lang="en-GB" sz="2000" b="1" u="sng" dirty="0" smtClean="0">
                <a:solidFill>
                  <a:srgbClr val="800000"/>
                </a:solidFill>
              </a:rPr>
              <a:t>By </a:t>
            </a:r>
            <a:r>
              <a:rPr lang="en-GB" sz="2000" b="1" u="sng" dirty="0">
                <a:solidFill>
                  <a:srgbClr val="800000"/>
                </a:solidFill>
              </a:rPr>
              <a:t>prioritizing risks based on these factors, the organization can focus resources on the most critical threats.</a:t>
            </a:r>
          </a:p>
        </p:txBody>
      </p:sp>
      <p:sp>
        <p:nvSpPr>
          <p:cNvPr id="3" name="Rectangle 2"/>
          <p:cNvSpPr/>
          <p:nvPr/>
        </p:nvSpPr>
        <p:spPr>
          <a:xfrm>
            <a:off x="165251" y="3274781"/>
            <a:ext cx="11743980" cy="1200329"/>
          </a:xfrm>
          <a:prstGeom prst="rect">
            <a:avLst/>
          </a:prstGeom>
        </p:spPr>
        <p:txBody>
          <a:bodyPr wrap="square">
            <a:spAutoFit/>
          </a:bodyPr>
          <a:lstStyle/>
          <a:p>
            <a:pPr algn="ctr"/>
            <a:r>
              <a:rPr lang="en-GB" sz="2400" b="1" u="sng" dirty="0" smtClean="0"/>
              <a:t>5- Risk </a:t>
            </a:r>
            <a:r>
              <a:rPr lang="en-GB" sz="2400" b="1" u="sng" dirty="0"/>
              <a:t>response</a:t>
            </a:r>
          </a:p>
          <a:p>
            <a:r>
              <a:rPr lang="en-GB" sz="2400" dirty="0"/>
              <a:t>Risk response is including options like:</a:t>
            </a:r>
          </a:p>
          <a:p>
            <a:pPr algn="ctr"/>
            <a:r>
              <a:rPr lang="en-GB" sz="2400" b="1" u="sng" dirty="0">
                <a:solidFill>
                  <a:srgbClr val="800000"/>
                </a:solidFill>
              </a:rPr>
              <a:t>Avoidance - Mitigation - Transfer - Acceptance</a:t>
            </a:r>
          </a:p>
        </p:txBody>
      </p:sp>
      <p:sp>
        <p:nvSpPr>
          <p:cNvPr id="5" name="Rectangle 4"/>
          <p:cNvSpPr/>
          <p:nvPr/>
        </p:nvSpPr>
        <p:spPr>
          <a:xfrm>
            <a:off x="165251" y="4590530"/>
            <a:ext cx="11743980" cy="1133965"/>
          </a:xfrm>
          <a:prstGeom prst="rect">
            <a:avLst/>
          </a:prstGeom>
        </p:spPr>
        <p:txBody>
          <a:bodyPr wrap="square">
            <a:spAutoFit/>
          </a:bodyPr>
          <a:lstStyle/>
          <a:p>
            <a:pPr algn="ctr">
              <a:lnSpc>
                <a:spcPct val="150000"/>
              </a:lnSpc>
            </a:pPr>
            <a:r>
              <a:rPr lang="en-GB" sz="2400" b="1" u="sng" dirty="0" smtClean="0"/>
              <a:t>6- Control </a:t>
            </a:r>
            <a:r>
              <a:rPr lang="en-GB" sz="2400" b="1" u="sng" dirty="0"/>
              <a:t>activities</a:t>
            </a:r>
          </a:p>
          <a:p>
            <a:pPr algn="ctr">
              <a:lnSpc>
                <a:spcPct val="150000"/>
              </a:lnSpc>
            </a:pPr>
            <a:r>
              <a:rPr lang="en-GB" sz="2400" b="1" dirty="0">
                <a:solidFill>
                  <a:srgbClr val="800000"/>
                </a:solidFill>
              </a:rPr>
              <a:t>Internal </a:t>
            </a:r>
            <a:r>
              <a:rPr lang="en-GB" sz="2400" b="1" dirty="0" smtClean="0">
                <a:solidFill>
                  <a:srgbClr val="800000"/>
                </a:solidFill>
              </a:rPr>
              <a:t>controls - Compliance programs</a:t>
            </a:r>
            <a:r>
              <a:rPr lang="en-GB" sz="2400" b="1" dirty="0">
                <a:solidFill>
                  <a:srgbClr val="800000"/>
                </a:solidFill>
              </a:rPr>
              <a:t> </a:t>
            </a:r>
            <a:r>
              <a:rPr lang="en-GB" sz="2400" b="1" dirty="0" smtClean="0">
                <a:solidFill>
                  <a:srgbClr val="800000"/>
                </a:solidFill>
              </a:rPr>
              <a:t>- Technology </a:t>
            </a:r>
            <a:r>
              <a:rPr lang="en-GB" sz="2400" b="1" dirty="0">
                <a:solidFill>
                  <a:srgbClr val="800000"/>
                </a:solidFill>
              </a:rPr>
              <a:t>solutions: </a:t>
            </a:r>
          </a:p>
        </p:txBody>
      </p:sp>
    </p:spTree>
    <p:extLst>
      <p:ext uri="{BB962C8B-B14F-4D97-AF65-F5344CB8AC3E}">
        <p14:creationId xmlns:p14="http://schemas.microsoft.com/office/powerpoint/2010/main" val="2221605623"/>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7" name="Rectangle 6"/>
          <p:cNvSpPr/>
          <p:nvPr/>
        </p:nvSpPr>
        <p:spPr>
          <a:xfrm>
            <a:off x="4038600" y="224453"/>
            <a:ext cx="3635932" cy="523220"/>
          </a:xfrm>
          <a:prstGeom prst="rect">
            <a:avLst/>
          </a:prstGeom>
        </p:spPr>
        <p:txBody>
          <a:bodyPr wrap="none">
            <a:spAutoFit/>
          </a:bodyPr>
          <a:lstStyle/>
          <a:p>
            <a:r>
              <a:rPr lang="en-GB" sz="2800" b="1" dirty="0"/>
              <a:t>The components ERM</a:t>
            </a:r>
          </a:p>
        </p:txBody>
      </p:sp>
      <p:sp>
        <p:nvSpPr>
          <p:cNvPr id="2" name="Rectangle 1"/>
          <p:cNvSpPr/>
          <p:nvPr/>
        </p:nvSpPr>
        <p:spPr>
          <a:xfrm>
            <a:off x="176272" y="992149"/>
            <a:ext cx="11887200" cy="3996287"/>
          </a:xfrm>
          <a:prstGeom prst="rect">
            <a:avLst/>
          </a:prstGeom>
        </p:spPr>
        <p:txBody>
          <a:bodyPr wrap="square">
            <a:spAutoFit/>
          </a:bodyPr>
          <a:lstStyle/>
          <a:p>
            <a:pPr algn="ctr">
              <a:lnSpc>
                <a:spcPct val="150000"/>
              </a:lnSpc>
            </a:pPr>
            <a:r>
              <a:rPr lang="en-GB" sz="2800" b="1" dirty="0" smtClean="0"/>
              <a:t>7- Information </a:t>
            </a:r>
            <a:r>
              <a:rPr lang="en-GB" sz="2800" b="1" dirty="0"/>
              <a:t>and Communication</a:t>
            </a:r>
          </a:p>
          <a:p>
            <a:pPr>
              <a:lnSpc>
                <a:spcPct val="150000"/>
              </a:lnSpc>
            </a:pPr>
            <a:r>
              <a:rPr lang="en-GB" sz="2400" dirty="0" smtClean="0"/>
              <a:t>To ensure </a:t>
            </a:r>
            <a:r>
              <a:rPr lang="en-GB" sz="2400" dirty="0"/>
              <a:t>that risk-relevant information flows effectively across all levels of the organization, facilitating decision-making and ongoing collaboration. Key aspects include:</a:t>
            </a:r>
          </a:p>
          <a:p>
            <a:pPr marL="628650" indent="-265113">
              <a:lnSpc>
                <a:spcPct val="150000"/>
              </a:lnSpc>
              <a:buFont typeface="Arial" panose="020B0604020202020204" pitchFamily="34" charset="0"/>
              <a:buChar char="•"/>
            </a:pPr>
            <a:r>
              <a:rPr lang="en-GB" sz="2400" dirty="0" smtClean="0"/>
              <a:t>Clear </a:t>
            </a:r>
            <a:r>
              <a:rPr lang="en-GB" sz="2400" dirty="0"/>
              <a:t>communication channels: upward, downward and horizontal.</a:t>
            </a:r>
          </a:p>
          <a:p>
            <a:pPr marL="628650" indent="-265113">
              <a:lnSpc>
                <a:spcPct val="150000"/>
              </a:lnSpc>
              <a:buFont typeface="Arial" panose="020B0604020202020204" pitchFamily="34" charset="0"/>
              <a:buChar char="•"/>
            </a:pPr>
            <a:r>
              <a:rPr lang="en-GB" sz="2400" dirty="0" smtClean="0"/>
              <a:t>Transparency </a:t>
            </a:r>
            <a:r>
              <a:rPr lang="en-GB" sz="2400" dirty="0"/>
              <a:t>and openness: sharing risk information without fear of repercussions.</a:t>
            </a:r>
          </a:p>
          <a:p>
            <a:pPr marL="628650" indent="-265113">
              <a:lnSpc>
                <a:spcPct val="150000"/>
              </a:lnSpc>
              <a:buFont typeface="Arial" panose="020B0604020202020204" pitchFamily="34" charset="0"/>
              <a:buChar char="•"/>
            </a:pPr>
            <a:r>
              <a:rPr lang="en-GB" sz="2400" dirty="0" smtClean="0"/>
              <a:t>Reporting </a:t>
            </a:r>
            <a:r>
              <a:rPr lang="en-GB" sz="2400" dirty="0"/>
              <a:t>and escalation procedures: reporting identified risks and concerns in a timely manner</a:t>
            </a:r>
            <a:r>
              <a:rPr lang="en-GB" sz="2400" dirty="0" smtClean="0"/>
              <a:t>.</a:t>
            </a:r>
          </a:p>
        </p:txBody>
      </p:sp>
    </p:spTree>
    <p:extLst>
      <p:ext uri="{BB962C8B-B14F-4D97-AF65-F5344CB8AC3E}">
        <p14:creationId xmlns:p14="http://schemas.microsoft.com/office/powerpoint/2010/main" val="8652101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363557" y="889844"/>
            <a:ext cx="11517267" cy="5632311"/>
          </a:xfrm>
          <a:prstGeom prst="rect">
            <a:avLst/>
          </a:prstGeom>
        </p:spPr>
        <p:txBody>
          <a:bodyPr wrap="square">
            <a:spAutoFit/>
          </a:bodyPr>
          <a:lstStyle/>
          <a:p>
            <a:pPr marL="363537" algn="ctr">
              <a:lnSpc>
                <a:spcPct val="150000"/>
              </a:lnSpc>
            </a:pPr>
            <a:r>
              <a:rPr lang="en-GB" sz="2400" b="1" u="sng" dirty="0" smtClean="0"/>
              <a:t>8- Monitoring</a:t>
            </a:r>
            <a:endParaRPr lang="en-GB" sz="2400" b="1" u="sng" dirty="0"/>
          </a:p>
          <a:p>
            <a:pPr marL="363537">
              <a:lnSpc>
                <a:spcPct val="150000"/>
              </a:lnSpc>
            </a:pPr>
            <a:r>
              <a:rPr lang="en-GB" sz="2400" dirty="0"/>
              <a:t>Monitoring involves continually monitoring risks and control activities, evaluating their effectiveness, and adapting strategies as needed. That includes:</a:t>
            </a:r>
          </a:p>
          <a:p>
            <a:pPr marL="363537">
              <a:lnSpc>
                <a:spcPct val="150000"/>
              </a:lnSpc>
            </a:pPr>
            <a:r>
              <a:rPr lang="en-GB" sz="2400" dirty="0"/>
              <a:t>Regular monitoring and testing: Ensuring controls are functioning as intended. </a:t>
            </a:r>
          </a:p>
          <a:p>
            <a:pPr marL="363537">
              <a:lnSpc>
                <a:spcPct val="150000"/>
              </a:lnSpc>
            </a:pPr>
            <a:r>
              <a:rPr lang="en-GB" sz="2400" dirty="0"/>
              <a:t>Emerging risk awareness: Staying vigilant for new threats and changes in the risk landscape. </a:t>
            </a:r>
          </a:p>
          <a:p>
            <a:pPr marL="363537">
              <a:lnSpc>
                <a:spcPct val="150000"/>
              </a:lnSpc>
            </a:pPr>
            <a:r>
              <a:rPr lang="en-GB" sz="2400" dirty="0"/>
              <a:t>Review and adaptation: Updating the ERM framework based on lessons learned and changing circumstances.</a:t>
            </a:r>
          </a:p>
          <a:p>
            <a:pPr marL="363537" algn="ctr">
              <a:lnSpc>
                <a:spcPct val="150000"/>
              </a:lnSpc>
            </a:pPr>
            <a:r>
              <a:rPr lang="en-GB" sz="2400" b="1" u="sng" dirty="0">
                <a:solidFill>
                  <a:srgbClr val="800000"/>
                </a:solidFill>
              </a:rPr>
              <a:t>Together these components provide a comprehensive and strategic approach to managing risks across the enterprise</a:t>
            </a:r>
          </a:p>
        </p:txBody>
      </p:sp>
      <p:sp>
        <p:nvSpPr>
          <p:cNvPr id="9" name="Rectangle 8"/>
          <p:cNvSpPr/>
          <p:nvPr/>
        </p:nvSpPr>
        <p:spPr>
          <a:xfrm>
            <a:off x="4219275" y="224453"/>
            <a:ext cx="3635932" cy="523220"/>
          </a:xfrm>
          <a:prstGeom prst="rect">
            <a:avLst/>
          </a:prstGeom>
        </p:spPr>
        <p:txBody>
          <a:bodyPr wrap="none">
            <a:spAutoFit/>
          </a:bodyPr>
          <a:lstStyle/>
          <a:p>
            <a:r>
              <a:rPr lang="en-GB" sz="2800" b="1" dirty="0"/>
              <a:t>The components ERM</a:t>
            </a:r>
          </a:p>
        </p:txBody>
      </p:sp>
    </p:spTree>
    <p:extLst>
      <p:ext uri="{BB962C8B-B14F-4D97-AF65-F5344CB8AC3E}">
        <p14:creationId xmlns:p14="http://schemas.microsoft.com/office/powerpoint/2010/main" val="415223538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77118"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286439" y="1124335"/>
            <a:ext cx="11737607" cy="5170646"/>
          </a:xfrm>
          <a:prstGeom prst="rect">
            <a:avLst/>
          </a:prstGeom>
        </p:spPr>
        <p:txBody>
          <a:bodyPr wrap="square">
            <a:spAutoFit/>
          </a:bodyPr>
          <a:lstStyle/>
          <a:p>
            <a:pPr algn="ctr">
              <a:lnSpc>
                <a:spcPct val="150000"/>
              </a:lnSpc>
            </a:pPr>
            <a:r>
              <a:rPr lang="en-GB" sz="2000" b="1" u="sng" dirty="0" smtClean="0"/>
              <a:t>We </a:t>
            </a:r>
            <a:r>
              <a:rPr lang="en-GB" sz="2000" b="1" u="sng" dirty="0"/>
              <a:t>must take into consideration the following </a:t>
            </a:r>
            <a:r>
              <a:rPr lang="en-GB" sz="2000" b="1" u="sng" dirty="0" smtClean="0"/>
              <a:t>points</a:t>
            </a:r>
          </a:p>
          <a:p>
            <a:pPr marL="342900" indent="-342900">
              <a:lnSpc>
                <a:spcPct val="150000"/>
              </a:lnSpc>
              <a:buFont typeface="Wingdings" panose="05000000000000000000" pitchFamily="2" charset="2"/>
              <a:buChar char="§"/>
            </a:pPr>
            <a:r>
              <a:rPr lang="en-GB" sz="2000" b="1" dirty="0" smtClean="0">
                <a:solidFill>
                  <a:srgbClr val="800000"/>
                </a:solidFill>
              </a:rPr>
              <a:t>Institutions </a:t>
            </a:r>
            <a:r>
              <a:rPr lang="en-GB" sz="2000" b="1" dirty="0">
                <a:solidFill>
                  <a:srgbClr val="800000"/>
                </a:solidFill>
              </a:rPr>
              <a:t>are not isolated entities</a:t>
            </a:r>
          </a:p>
          <a:p>
            <a:pPr marL="342900" indent="-342900">
              <a:lnSpc>
                <a:spcPct val="150000"/>
              </a:lnSpc>
              <a:buFont typeface="Wingdings" panose="05000000000000000000" pitchFamily="2" charset="2"/>
              <a:buChar char="§"/>
            </a:pPr>
            <a:r>
              <a:rPr lang="en-GB" sz="2000" b="1" dirty="0" smtClean="0">
                <a:solidFill>
                  <a:srgbClr val="800000"/>
                </a:solidFill>
              </a:rPr>
              <a:t>Institutions </a:t>
            </a:r>
            <a:r>
              <a:rPr lang="en-GB" sz="2000" b="1" dirty="0">
                <a:solidFill>
                  <a:srgbClr val="800000"/>
                </a:solidFill>
              </a:rPr>
              <a:t>are affected by the environment in which they operate, whether internal or external</a:t>
            </a:r>
          </a:p>
          <a:p>
            <a:pPr marL="342900" indent="-342900">
              <a:lnSpc>
                <a:spcPct val="150000"/>
              </a:lnSpc>
              <a:buFont typeface="Wingdings" panose="05000000000000000000" pitchFamily="2" charset="2"/>
              <a:buChar char="§"/>
            </a:pPr>
            <a:r>
              <a:rPr lang="en-GB" sz="2000" b="1" dirty="0" smtClean="0">
                <a:solidFill>
                  <a:srgbClr val="800000"/>
                </a:solidFill>
              </a:rPr>
              <a:t>Risk </a:t>
            </a:r>
            <a:r>
              <a:rPr lang="en-GB" sz="2000" b="1" dirty="0">
                <a:solidFill>
                  <a:srgbClr val="800000"/>
                </a:solidFill>
              </a:rPr>
              <a:t>management affects the decision and works to achieve the objectives of the decision</a:t>
            </a:r>
          </a:p>
          <a:p>
            <a:pPr marL="342900" indent="-342900">
              <a:lnSpc>
                <a:spcPct val="150000"/>
              </a:lnSpc>
              <a:buFont typeface="Wingdings" panose="05000000000000000000" pitchFamily="2" charset="2"/>
              <a:buChar char="§"/>
            </a:pPr>
            <a:r>
              <a:rPr lang="en-GB" sz="2000" b="1" dirty="0" smtClean="0">
                <a:solidFill>
                  <a:srgbClr val="800000"/>
                </a:solidFill>
              </a:rPr>
              <a:t>Operational </a:t>
            </a:r>
            <a:r>
              <a:rPr lang="en-GB" sz="2000" b="1" dirty="0">
                <a:solidFill>
                  <a:srgbClr val="800000"/>
                </a:solidFill>
              </a:rPr>
              <a:t>risk management is not separate from corporate risk management</a:t>
            </a:r>
          </a:p>
          <a:p>
            <a:pPr marL="342900" indent="-342900">
              <a:lnSpc>
                <a:spcPct val="150000"/>
              </a:lnSpc>
              <a:buFont typeface="Wingdings" panose="05000000000000000000" pitchFamily="2" charset="2"/>
              <a:buChar char="§"/>
            </a:pPr>
            <a:r>
              <a:rPr lang="en-GB" sz="2000" b="1" dirty="0" smtClean="0">
                <a:solidFill>
                  <a:srgbClr val="800000"/>
                </a:solidFill>
              </a:rPr>
              <a:t>Harmony </a:t>
            </a:r>
            <a:r>
              <a:rPr lang="en-GB" sz="2000" b="1" dirty="0">
                <a:solidFill>
                  <a:srgbClr val="800000"/>
                </a:solidFill>
              </a:rPr>
              <a:t>between different departments within institutions achieves effectiveness and efficiency in decision-making</a:t>
            </a:r>
          </a:p>
          <a:p>
            <a:pPr marL="342900" indent="-342900">
              <a:lnSpc>
                <a:spcPct val="150000"/>
              </a:lnSpc>
              <a:buFont typeface="Wingdings" panose="05000000000000000000" pitchFamily="2" charset="2"/>
              <a:buChar char="§"/>
            </a:pPr>
            <a:r>
              <a:rPr lang="en-GB" sz="2000" b="1" dirty="0" smtClean="0">
                <a:solidFill>
                  <a:srgbClr val="800000"/>
                </a:solidFill>
              </a:rPr>
              <a:t>Institutions </a:t>
            </a:r>
            <a:r>
              <a:rPr lang="en-GB" sz="2000" b="1" dirty="0">
                <a:solidFill>
                  <a:srgbClr val="800000"/>
                </a:solidFill>
              </a:rPr>
              <a:t>face internal risks in operation as they face external threats</a:t>
            </a:r>
          </a:p>
          <a:p>
            <a:pPr marL="342900" indent="-342900">
              <a:lnSpc>
                <a:spcPct val="150000"/>
              </a:lnSpc>
              <a:buFont typeface="Wingdings" panose="05000000000000000000" pitchFamily="2" charset="2"/>
              <a:buChar char="§"/>
            </a:pPr>
            <a:r>
              <a:rPr lang="en-GB" sz="2000" b="1" dirty="0" smtClean="0">
                <a:solidFill>
                  <a:srgbClr val="800000"/>
                </a:solidFill>
              </a:rPr>
              <a:t>Accurately </a:t>
            </a:r>
            <a:r>
              <a:rPr lang="en-GB" sz="2000" b="1" dirty="0">
                <a:solidFill>
                  <a:srgbClr val="800000"/>
                </a:solidFill>
              </a:rPr>
              <a:t>identifying risks achieves effectiveness in the decision</a:t>
            </a:r>
          </a:p>
          <a:p>
            <a:pPr marL="342900" indent="-342900">
              <a:lnSpc>
                <a:spcPct val="150000"/>
              </a:lnSpc>
              <a:buFont typeface="Wingdings" panose="05000000000000000000" pitchFamily="2" charset="2"/>
              <a:buChar char="§"/>
            </a:pPr>
            <a:r>
              <a:rPr lang="en-GB" sz="2000" b="1" dirty="0" smtClean="0">
                <a:solidFill>
                  <a:srgbClr val="800000"/>
                </a:solidFill>
              </a:rPr>
              <a:t>Dealing </a:t>
            </a:r>
            <a:r>
              <a:rPr lang="en-GB" sz="2000" b="1" dirty="0">
                <a:solidFill>
                  <a:srgbClr val="800000"/>
                </a:solidFill>
              </a:rPr>
              <a:t>with the risk must be consistent with the institution's strategy</a:t>
            </a:r>
          </a:p>
          <a:p>
            <a:pPr marL="342900" indent="-342900">
              <a:lnSpc>
                <a:spcPct val="150000"/>
              </a:lnSpc>
              <a:buFont typeface="Wingdings" panose="05000000000000000000" pitchFamily="2" charset="2"/>
              <a:buChar char="§"/>
            </a:pPr>
            <a:r>
              <a:rPr lang="en-GB" sz="2000" b="1" dirty="0" smtClean="0">
                <a:solidFill>
                  <a:srgbClr val="800000"/>
                </a:solidFill>
              </a:rPr>
              <a:t>Risk </a:t>
            </a:r>
            <a:r>
              <a:rPr lang="en-GB" sz="2000" b="1" dirty="0">
                <a:solidFill>
                  <a:srgbClr val="800000"/>
                </a:solidFill>
              </a:rPr>
              <a:t>appetite depends on strategic </a:t>
            </a:r>
            <a:r>
              <a:rPr lang="en-GB" sz="2000" b="1" dirty="0" smtClean="0">
                <a:solidFill>
                  <a:srgbClr val="800000"/>
                </a:solidFill>
              </a:rPr>
              <a:t>directions</a:t>
            </a:r>
            <a:endParaRPr lang="en-GB" sz="2000" b="1" dirty="0">
              <a:solidFill>
                <a:srgbClr val="800000"/>
              </a:solidFill>
            </a:endParaRPr>
          </a:p>
        </p:txBody>
      </p:sp>
      <p:sp>
        <p:nvSpPr>
          <p:cNvPr id="3" name="Rectangle 2"/>
          <p:cNvSpPr/>
          <p:nvPr/>
        </p:nvSpPr>
        <p:spPr>
          <a:xfrm>
            <a:off x="5099189" y="214487"/>
            <a:ext cx="1511376" cy="523220"/>
          </a:xfrm>
          <a:prstGeom prst="rect">
            <a:avLst/>
          </a:prstGeom>
        </p:spPr>
        <p:txBody>
          <a:bodyPr wrap="none">
            <a:spAutoFit/>
          </a:bodyPr>
          <a:lstStyle/>
          <a:p>
            <a:r>
              <a:rPr lang="en-GB" sz="2800" b="1" dirty="0"/>
              <a:t>Finally.. </a:t>
            </a:r>
          </a:p>
        </p:txBody>
      </p:sp>
    </p:spTree>
    <p:extLst>
      <p:ext uri="{BB962C8B-B14F-4D97-AF65-F5344CB8AC3E}">
        <p14:creationId xmlns:p14="http://schemas.microsoft.com/office/powerpoint/2010/main" val="2391388051"/>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6DFDEBEA-4CAE-4016-B126-B0FD4C75F80B}"/>
              </a:ext>
            </a:extLst>
          </p:cNvPr>
          <p:cNvSpPr/>
          <p:nvPr/>
        </p:nvSpPr>
        <p:spPr>
          <a:xfrm>
            <a:off x="86299" y="981579"/>
            <a:ext cx="1201940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a:t>
            </a:r>
            <a:r>
              <a:rPr lang="en-US" sz="2000" b="1" dirty="0" smtClean="0"/>
              <a:t>9</a:t>
            </a:r>
            <a:endParaRPr lang="ar-EG" sz="2000" b="1" dirty="0"/>
          </a:p>
        </p:txBody>
      </p:sp>
      <p:sp>
        <p:nvSpPr>
          <p:cNvPr id="2" name="Rectangle 1"/>
          <p:cNvSpPr/>
          <p:nvPr/>
        </p:nvSpPr>
        <p:spPr>
          <a:xfrm>
            <a:off x="452608" y="1113644"/>
            <a:ext cx="6536675" cy="5337872"/>
          </a:xfrm>
          <a:prstGeom prst="rect">
            <a:avLst/>
          </a:prstGeom>
          <a:solidFill>
            <a:schemeClr val="accent5">
              <a:lumMod val="40000"/>
              <a:lumOff val="60000"/>
            </a:schemeClr>
          </a:solidFill>
        </p:spPr>
        <p:txBody>
          <a:bodyPr wrap="square">
            <a:spAutoFit/>
          </a:bodyPr>
          <a:lstStyle/>
          <a:p>
            <a:pPr>
              <a:lnSpc>
                <a:spcPct val="150000"/>
              </a:lnSpc>
            </a:pPr>
            <a:r>
              <a:rPr lang="en-GB" sz="2300" dirty="0" smtClean="0"/>
              <a:t>To </a:t>
            </a:r>
            <a:r>
              <a:rPr lang="en-GB" sz="2300" dirty="0"/>
              <a:t>laugh is to risk appearing the fool.</a:t>
            </a:r>
          </a:p>
          <a:p>
            <a:pPr>
              <a:lnSpc>
                <a:spcPct val="150000"/>
              </a:lnSpc>
            </a:pPr>
            <a:r>
              <a:rPr lang="en-GB" sz="2300" dirty="0"/>
              <a:t>To weep is to risk appearing sentimental.</a:t>
            </a:r>
          </a:p>
          <a:p>
            <a:pPr>
              <a:lnSpc>
                <a:spcPct val="150000"/>
              </a:lnSpc>
            </a:pPr>
            <a:r>
              <a:rPr lang="en-GB" sz="2300" dirty="0"/>
              <a:t>To reach out for another is to risk involvement.</a:t>
            </a:r>
          </a:p>
          <a:p>
            <a:pPr>
              <a:lnSpc>
                <a:spcPct val="150000"/>
              </a:lnSpc>
            </a:pPr>
            <a:r>
              <a:rPr lang="en-GB" sz="2300" dirty="0"/>
              <a:t>To expose feelings is to risk exposing our true self.</a:t>
            </a:r>
          </a:p>
          <a:p>
            <a:pPr>
              <a:lnSpc>
                <a:spcPct val="150000"/>
              </a:lnSpc>
            </a:pPr>
            <a:r>
              <a:rPr lang="en-GB" sz="2300" dirty="0"/>
              <a:t>To place your ideas, your dreams, before the crowd is to risk loss.</a:t>
            </a:r>
          </a:p>
          <a:p>
            <a:pPr>
              <a:lnSpc>
                <a:spcPct val="150000"/>
              </a:lnSpc>
            </a:pPr>
            <a:r>
              <a:rPr lang="en-GB" sz="2300" dirty="0"/>
              <a:t>To love is to risk not being loved in return.</a:t>
            </a:r>
          </a:p>
          <a:p>
            <a:pPr>
              <a:lnSpc>
                <a:spcPct val="150000"/>
              </a:lnSpc>
            </a:pPr>
            <a:r>
              <a:rPr lang="en-GB" sz="2300" dirty="0"/>
              <a:t>To live is to risk dying.</a:t>
            </a:r>
          </a:p>
          <a:p>
            <a:pPr>
              <a:lnSpc>
                <a:spcPct val="150000"/>
              </a:lnSpc>
            </a:pPr>
            <a:r>
              <a:rPr lang="en-GB" sz="2300" dirty="0"/>
              <a:t>To hope is to risk despair.</a:t>
            </a:r>
          </a:p>
          <a:p>
            <a:pPr>
              <a:lnSpc>
                <a:spcPct val="150000"/>
              </a:lnSpc>
            </a:pPr>
            <a:r>
              <a:rPr lang="en-GB" sz="2300" dirty="0"/>
              <a:t>To try at all is to risk failure.</a:t>
            </a:r>
          </a:p>
        </p:txBody>
      </p:sp>
      <p:sp>
        <p:nvSpPr>
          <p:cNvPr id="3" name="Rectangle 2"/>
          <p:cNvSpPr/>
          <p:nvPr/>
        </p:nvSpPr>
        <p:spPr>
          <a:xfrm>
            <a:off x="4277097" y="208286"/>
            <a:ext cx="3421129" cy="523220"/>
          </a:xfrm>
          <a:prstGeom prst="rect">
            <a:avLst/>
          </a:prstGeom>
        </p:spPr>
        <p:txBody>
          <a:bodyPr wrap="none">
            <a:spAutoFit/>
          </a:bodyPr>
          <a:lstStyle/>
          <a:p>
            <a:r>
              <a:rPr lang="en-GB" sz="2800" b="1" dirty="0" smtClean="0"/>
              <a:t>An </a:t>
            </a:r>
            <a:r>
              <a:rPr lang="en-GB" sz="2800" b="1" dirty="0"/>
              <a:t>anonymous poem</a:t>
            </a:r>
          </a:p>
        </p:txBody>
      </p:sp>
      <p:sp>
        <p:nvSpPr>
          <p:cNvPr id="5" name="Rectangle 4"/>
          <p:cNvSpPr/>
          <p:nvPr/>
        </p:nvSpPr>
        <p:spPr>
          <a:xfrm>
            <a:off x="7138717" y="1866671"/>
            <a:ext cx="4742108" cy="3831818"/>
          </a:xfrm>
          <a:prstGeom prst="rect">
            <a:avLst/>
          </a:prstGeom>
          <a:solidFill>
            <a:schemeClr val="accent5">
              <a:lumMod val="40000"/>
              <a:lumOff val="60000"/>
            </a:schemeClr>
          </a:solidFill>
        </p:spPr>
        <p:txBody>
          <a:bodyPr wrap="square">
            <a:spAutoFit/>
          </a:bodyPr>
          <a:lstStyle/>
          <a:p>
            <a:pPr algn="justLow" rtl="1">
              <a:lnSpc>
                <a:spcPct val="150000"/>
              </a:lnSpc>
            </a:pPr>
            <a:r>
              <a:rPr lang="ar-EG" dirty="0"/>
              <a:t>إن الضحك يعني المخاطرة بالظهور بمظهر الأحمق.</a:t>
            </a:r>
          </a:p>
          <a:p>
            <a:pPr algn="justLow" rtl="1">
              <a:lnSpc>
                <a:spcPct val="150000"/>
              </a:lnSpc>
            </a:pPr>
            <a:r>
              <a:rPr lang="ar-EG" dirty="0"/>
              <a:t>إن البكاء يعني المخاطرة بالظهور بمظهر العاطفي.</a:t>
            </a:r>
          </a:p>
          <a:p>
            <a:pPr algn="justLow" rtl="1">
              <a:lnSpc>
                <a:spcPct val="150000"/>
              </a:lnSpc>
            </a:pPr>
            <a:r>
              <a:rPr lang="ar-EG" dirty="0"/>
              <a:t>إن مد يد العون إلى شخص آخر يعني المخاطرة بالتورط.</a:t>
            </a:r>
          </a:p>
          <a:p>
            <a:pPr algn="justLow" rtl="1">
              <a:lnSpc>
                <a:spcPct val="150000"/>
              </a:lnSpc>
            </a:pPr>
            <a:r>
              <a:rPr lang="ar-EG" dirty="0"/>
              <a:t>إن فضح المشاعر يعني المخاطرة بكشف حقيقتنا.</a:t>
            </a:r>
          </a:p>
          <a:p>
            <a:pPr algn="justLow" rtl="1">
              <a:lnSpc>
                <a:spcPct val="150000"/>
              </a:lnSpc>
            </a:pPr>
            <a:r>
              <a:rPr lang="ar-EG" dirty="0"/>
              <a:t>إن وضع أفكارك وأحلامك أمام الحشد يعني المخاطرة بالخسارة.</a:t>
            </a:r>
          </a:p>
          <a:p>
            <a:pPr algn="justLow" rtl="1">
              <a:lnSpc>
                <a:spcPct val="150000"/>
              </a:lnSpc>
            </a:pPr>
            <a:r>
              <a:rPr lang="ar-EG" dirty="0"/>
              <a:t>إن الحب يعني المخاطرة بعدم الحصول على الحب في المقابل.</a:t>
            </a:r>
          </a:p>
          <a:p>
            <a:pPr algn="justLow" rtl="1">
              <a:lnSpc>
                <a:spcPct val="150000"/>
              </a:lnSpc>
            </a:pPr>
            <a:r>
              <a:rPr lang="ar-EG" dirty="0"/>
              <a:t>إن العيش يعني المخاطرة بالموت.</a:t>
            </a:r>
          </a:p>
          <a:p>
            <a:pPr algn="justLow" rtl="1">
              <a:lnSpc>
                <a:spcPct val="150000"/>
              </a:lnSpc>
            </a:pPr>
            <a:r>
              <a:rPr lang="ar-EG" dirty="0"/>
              <a:t>إن الأمل يعني المخاطرة باليأس.</a:t>
            </a:r>
          </a:p>
          <a:p>
            <a:pPr algn="justLow" rtl="1">
              <a:lnSpc>
                <a:spcPct val="150000"/>
              </a:lnSpc>
            </a:pPr>
            <a:r>
              <a:rPr lang="ar-EG" dirty="0"/>
              <a:t>إن المحاولة على الإطلاق تعني المخاطرة بالفشل.</a:t>
            </a:r>
            <a:endParaRPr lang="en-GB" dirty="0"/>
          </a:p>
        </p:txBody>
      </p:sp>
    </p:spTree>
    <p:extLst>
      <p:ext uri="{BB962C8B-B14F-4D97-AF65-F5344CB8AC3E}">
        <p14:creationId xmlns:p14="http://schemas.microsoft.com/office/powerpoint/2010/main" val="4109047769"/>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Rectangle: Rounded Corners 9">
            <a:extLst>
              <a:ext uri="{FF2B5EF4-FFF2-40B4-BE49-F238E27FC236}">
                <a16:creationId xmlns:a16="http://schemas.microsoft.com/office/drawing/2014/main" xmlns=""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Rectangle: Rounded Corners 3">
            <a:extLst>
              <a:ext uri="{FF2B5EF4-FFF2-40B4-BE49-F238E27FC236}">
                <a16:creationId xmlns:a16="http://schemas.microsoft.com/office/drawing/2014/main" xmlns=""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a:ea typeface="+mn-ea"/>
                <a:cs typeface="Times New Roman"/>
              </a:rPr>
              <a:t>Chapter </a:t>
            </a:r>
            <a:r>
              <a:rPr kumimoji="0" lang="en-US" sz="2000" b="1" i="0" u="none" strike="noStrike" kern="1200" cap="none" spc="0" normalizeH="0" baseline="0" noProof="0" dirty="0" smtClean="0">
                <a:ln>
                  <a:noFill/>
                </a:ln>
                <a:solidFill>
                  <a:prstClr val="white"/>
                </a:solidFill>
                <a:effectLst/>
                <a:uLnTx/>
                <a:uFillTx/>
                <a:latin typeface="Times New Roman"/>
                <a:ea typeface="+mn-ea"/>
                <a:cs typeface="Times New Roman"/>
              </a:rPr>
              <a:t>9</a:t>
            </a:r>
            <a:endParaRPr kumimoji="0" lang="ar-EG" sz="2000" b="1"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11" name="Picture 10">
            <a:extLst>
              <a:ext uri="{FF2B5EF4-FFF2-40B4-BE49-F238E27FC236}">
                <a16:creationId xmlns:a16="http://schemas.microsoft.com/office/drawing/2014/main" xmlns="" id="{E9764506-6112-4818-9465-C4240483D0D4}"/>
              </a:ext>
            </a:extLst>
          </p:cNvPr>
          <p:cNvPicPr>
            <a:picLocks noChangeAspect="1"/>
          </p:cNvPicPr>
          <p:nvPr/>
        </p:nvPicPr>
        <p:blipFill>
          <a:blip r:embed="rId2"/>
          <a:stretch>
            <a:fillRect/>
          </a:stretch>
        </p:blipFill>
        <p:spPr>
          <a:xfrm>
            <a:off x="4849793" y="1538776"/>
            <a:ext cx="2492414" cy="3780446"/>
          </a:xfrm>
          <a:prstGeom prst="rect">
            <a:avLst/>
          </a:prstGeom>
        </p:spPr>
      </p:pic>
      <p:sp>
        <p:nvSpPr>
          <p:cNvPr id="2" name="Rectangle 1"/>
          <p:cNvSpPr/>
          <p:nvPr/>
        </p:nvSpPr>
        <p:spPr>
          <a:xfrm>
            <a:off x="902516" y="1673740"/>
            <a:ext cx="2467342" cy="369332"/>
          </a:xfrm>
          <a:prstGeom prst="rect">
            <a:avLst/>
          </a:prstGeom>
        </p:spPr>
        <p:txBody>
          <a:bodyPr wrap="none">
            <a:spAutoFit/>
          </a:bodyPr>
          <a:lstStyle/>
          <a:p>
            <a:pPr marL="285750" indent="-285750">
              <a:buFont typeface="Wingdings" panose="05000000000000000000" pitchFamily="2" charset="2"/>
              <a:buChar char="q"/>
            </a:pPr>
            <a:r>
              <a:rPr lang="en-GB" dirty="0">
                <a:hlinkClick r:id="rId3"/>
              </a:rPr>
              <a:t>Operational_Risk.pdf</a:t>
            </a:r>
            <a:endParaRPr lang="en-GB" dirty="0"/>
          </a:p>
        </p:txBody>
      </p:sp>
      <p:sp>
        <p:nvSpPr>
          <p:cNvPr id="3" name="Rectangle 2"/>
          <p:cNvSpPr/>
          <p:nvPr/>
        </p:nvSpPr>
        <p:spPr>
          <a:xfrm>
            <a:off x="902516" y="2171101"/>
            <a:ext cx="2178802" cy="1477328"/>
          </a:xfrm>
          <a:prstGeom prst="rect">
            <a:avLst/>
          </a:prstGeom>
        </p:spPr>
        <p:txBody>
          <a:bodyPr wrap="square">
            <a:spAutoFit/>
          </a:bodyPr>
          <a:lstStyle/>
          <a:p>
            <a:pPr marL="285750" indent="-285750">
              <a:buFont typeface="Wingdings" panose="05000000000000000000" pitchFamily="2" charset="2"/>
              <a:buChar char="q"/>
            </a:pPr>
            <a:r>
              <a:rPr lang="en-GB" dirty="0">
                <a:hlinkClick r:id="rId4"/>
              </a:rPr>
              <a:t>Enterprise Risk Management vs. Operational Risk Management (6clicks.com)</a:t>
            </a:r>
            <a:endParaRPr lang="en-GB" dirty="0"/>
          </a:p>
        </p:txBody>
      </p:sp>
      <p:sp>
        <p:nvSpPr>
          <p:cNvPr id="6" name="Rectangle 5"/>
          <p:cNvSpPr/>
          <p:nvPr/>
        </p:nvSpPr>
        <p:spPr>
          <a:xfrm>
            <a:off x="4479179" y="255230"/>
            <a:ext cx="3233642" cy="461665"/>
          </a:xfrm>
          <a:prstGeom prst="rect">
            <a:avLst/>
          </a:prstGeom>
        </p:spPr>
        <p:txBody>
          <a:bodyPr wrap="none">
            <a:spAutoFit/>
          </a:bodyPr>
          <a:lstStyle/>
          <a:p>
            <a:r>
              <a:rPr lang="en-GB" sz="2400" b="1" dirty="0"/>
              <a:t>References and sources</a:t>
            </a:r>
          </a:p>
        </p:txBody>
      </p:sp>
    </p:spTree>
    <p:extLst>
      <p:ext uri="{BB962C8B-B14F-4D97-AF65-F5344CB8AC3E}">
        <p14:creationId xmlns:p14="http://schemas.microsoft.com/office/powerpoint/2010/main" val="2572773968"/>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691736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6.7"/>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69413A-C43C-431B-AF79-22BF08125F58}"/>
</file>

<file path=customXml/itemProps2.xml><?xml version="1.0" encoding="utf-8"?>
<ds:datastoreItem xmlns:ds="http://schemas.openxmlformats.org/officeDocument/2006/customXml" ds:itemID="{ACC9A911-23AF-4D6B-960B-1A780C58D828}">
  <ds:schemaRefs>
    <ds:schemaRef ds:uri="http://www.w3.org/XML/1998/namespace"/>
    <ds:schemaRef ds:uri="http://purl.org/dc/elements/1.1/"/>
    <ds:schemaRef ds:uri="http://schemas.microsoft.com/office/2006/documentManagement/types"/>
    <ds:schemaRef ds:uri="http://purl.org/dc/terms/"/>
    <ds:schemaRef ds:uri="aca13214-df29-4e3c-a050-857c0bf7bd8e"/>
    <ds:schemaRef ds:uri="http://schemas.openxmlformats.org/package/2006/metadata/core-properties"/>
    <ds:schemaRef ds:uri="http://purl.org/dc/dcmitype/"/>
    <ds:schemaRef ds:uri="688354b5-287c-4cda-825e-1d7935aea40e"/>
    <ds:schemaRef ds:uri="http://schemas.microsoft.com/office/infopath/2007/PartnerControls"/>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9936</TotalTime>
  <Words>4123</Words>
  <Application>Microsoft Office PowerPoint</Application>
  <PresentationFormat>Widescreen</PresentationFormat>
  <Paragraphs>406</Paragraphs>
  <Slides>49</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49</vt:i4>
      </vt:variant>
    </vt:vector>
  </HeadingPairs>
  <TitlesOfParts>
    <vt:vector size="61" baseType="lpstr">
      <vt:lpstr>Alexandria</vt:lpstr>
      <vt:lpstr>Arial</vt:lpstr>
      <vt:lpstr>Arial Black</vt:lpstr>
      <vt:lpstr>Brush Script MT</vt:lpstr>
      <vt:lpstr>Calibri</vt:lpstr>
      <vt:lpstr>Courier New</vt:lpstr>
      <vt:lpstr>Led Italic Font</vt:lpstr>
      <vt:lpstr>MS PMincho</vt:lpstr>
      <vt:lpstr>Roboto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cp:lastModifiedBy>
  <cp:revision>1256</cp:revision>
  <dcterms:created xsi:type="dcterms:W3CDTF">2023-04-29T09:08:00Z</dcterms:created>
  <dcterms:modified xsi:type="dcterms:W3CDTF">2026-05-15T23:00:55Z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