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8"/>
  </p:notesMasterIdLst>
  <p:sldIdLst>
    <p:sldId id="256" r:id="rId2"/>
    <p:sldId id="258" r:id="rId3"/>
    <p:sldId id="259" r:id="rId4"/>
    <p:sldId id="266" r:id="rId5"/>
    <p:sldId id="498" r:id="rId6"/>
    <p:sldId id="499" r:id="rId7"/>
    <p:sldId id="316" r:id="rId8"/>
    <p:sldId id="320" r:id="rId9"/>
    <p:sldId id="326" r:id="rId10"/>
    <p:sldId id="318" r:id="rId11"/>
    <p:sldId id="319" r:id="rId12"/>
    <p:sldId id="327" r:id="rId13"/>
    <p:sldId id="500" r:id="rId14"/>
    <p:sldId id="501" r:id="rId15"/>
    <p:sldId id="502" r:id="rId16"/>
    <p:sldId id="494" r:id="rId1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60"/>
      </p:cViewPr>
      <p:guideLst/>
    </p:cSldViewPr>
  </p:slideViewPr>
  <p:notesTextViewPr>
    <p:cViewPr>
      <p:scale>
        <a:sx n="1" d="1"/>
        <a:sy n="1" d="1"/>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4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الرياضيات المنفصلة وتطبيقاتها، الطبعة </a:t>
            </a:r>
            <a:r>
              <a:rPr lang="ar-EG" dirty="0" err="1"/>
              <a:t>الثامنةنيويورك</a:t>
            </a:r>
            <a:r>
              <a:rPr lang="ar-EG" dirty="0"/>
              <a:t>، نيويورك: </a:t>
            </a:r>
            <a:r>
              <a:rPr lang="ar-EG" dirty="0" err="1"/>
              <a:t>ماكجرو</a:t>
            </a:r>
            <a:r>
              <a:rPr lang="ar-EG" dirty="0"/>
              <a:t> </a:t>
            </a:r>
            <a:r>
              <a:rPr lang="ar-EG" dirty="0" err="1"/>
              <a:t>هيلبقلم</a:t>
            </a:r>
            <a:r>
              <a:rPr lang="ar-EG" dirty="0"/>
              <a:t> كينيث روزين</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516998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"منفصل" يعني "منفصل" أو "متميز". عدد التذاكر المباعة في يوم </a:t>
            </a:r>
            <a:r>
              <a:rPr lang="ar-EG" dirty="0" err="1"/>
              <a:t>واحد.عدد</a:t>
            </a:r>
            <a:r>
              <a:rPr lang="ar-EG" dirty="0"/>
              <a:t> الطلاب في </a:t>
            </a:r>
            <a:r>
              <a:rPr lang="ar-EG" dirty="0" err="1"/>
              <a:t>صفك.عدد</a:t>
            </a:r>
            <a:r>
              <a:rPr lang="ar-EG" dirty="0"/>
              <a:t> الموظفين في </a:t>
            </a:r>
            <a:r>
              <a:rPr lang="ar-EG" dirty="0" err="1"/>
              <a:t>الشركة.عدد</a:t>
            </a:r>
            <a:r>
              <a:rPr lang="ar-EG" dirty="0"/>
              <a:t> أجهزة الكمبيوتر في كل </a:t>
            </a:r>
            <a:r>
              <a:rPr lang="ar-EG" dirty="0" err="1"/>
              <a:t>قسم.عدد</a:t>
            </a:r>
            <a:r>
              <a:rPr lang="ar-EG" dirty="0"/>
              <a:t> العملاء الذين اشتروا سلعًا </a:t>
            </a:r>
            <a:r>
              <a:rPr lang="ar-EG" dirty="0" err="1"/>
              <a:t>مختلفة.عدد</a:t>
            </a:r>
            <a:r>
              <a:rPr lang="ar-EG" dirty="0"/>
              <a:t> العناصر التي تشتريها من متجر البقالة كل أسبوع.</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5</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06423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1415101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ما عدد الطرق التي يمكن من خلالها اختيار كلمة المرور باتباع قواعد </a:t>
            </a:r>
            <a:r>
              <a:rPr lang="ar-EG" dirty="0" err="1"/>
              <a:t>محددة؟كم</a:t>
            </a:r>
            <a:r>
              <a:rPr lang="ar-EG" dirty="0"/>
              <a:t> عدد عناوين الإنترنت الفريدة التي تستخدم </a:t>
            </a:r>
            <a:r>
              <a:rPr lang="en-US" dirty="0"/>
              <a:t>IP v4؟</a:t>
            </a:r>
            <a:r>
              <a:rPr lang="ar-EG" dirty="0"/>
              <a:t>يقدم </a:t>
            </a:r>
            <a:r>
              <a:rPr lang="en-US" dirty="0"/>
              <a:t>IPv6 40,282,366,920,938,463,463,374,607,431,768,211,456IP v4 </a:t>
            </a:r>
            <a:r>
              <a:rPr lang="ar-EG" dirty="0"/>
              <a:t>يقدم 4.3 </a:t>
            </a:r>
            <a:r>
              <a:rPr lang="ar-EG" dirty="0" err="1"/>
              <a:t>مليارما</a:t>
            </a:r>
            <a:r>
              <a:rPr lang="ar-EG" dirty="0"/>
              <a:t> هو احتمال الفوز في اليانصيب </a:t>
            </a:r>
            <a:r>
              <a:rPr lang="ar-EG" dirty="0" err="1"/>
              <a:t>معين؟هل</a:t>
            </a:r>
            <a:r>
              <a:rPr lang="ar-EG" dirty="0"/>
              <a:t> هناك ربط بين جهازين كمبيوتر في </a:t>
            </a:r>
            <a:r>
              <a:rPr lang="ar-EG" dirty="0" err="1"/>
              <a:t>الشبكة؟كيف</a:t>
            </a:r>
            <a:r>
              <a:rPr lang="ar-EG" dirty="0"/>
              <a:t> يمكنني التعرف على رسائل البريد الإلكتروني العشوائية؟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8</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730873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الاستدلال الرياضي: القدرة على قراءة وفهم وبناء الحجج والبراهين </a:t>
            </a:r>
            <a:r>
              <a:rPr lang="ar-EG" dirty="0" err="1"/>
              <a:t>الرياضية.التحليل</a:t>
            </a:r>
            <a:r>
              <a:rPr lang="ar-EG" dirty="0"/>
              <a:t> التوافقي: تقنيات عد الأشياء من أنواع </a:t>
            </a:r>
            <a:r>
              <a:rPr lang="ar-EG" dirty="0" err="1"/>
              <a:t>مختلفة.الهياكل</a:t>
            </a:r>
            <a:r>
              <a:rPr lang="ar-EG" dirty="0"/>
              <a:t> المنفصلة: الهياكل الرياضية المجردة التي تمثل الأشياء والعلاقات بينها. ومن الأمثلة على ذلك المجموعات، </a:t>
            </a:r>
            <a:r>
              <a:rPr lang="ar-EG" dirty="0" err="1"/>
              <a:t>والتباديل</a:t>
            </a:r>
            <a:r>
              <a:rPr lang="ar-EG" dirty="0"/>
              <a:t>، والعلاقات، والرسوم البيانية، والأشجار، وآلات الحالة المحدودة.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10</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92308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التفكير الخوارزمي: إحدى طرق حل العديد من المشكلات هي تحديد خوارزمية. الخوارزمية هي سلسلة من الخطوات التي يمكن اتباعها لحل أي مشكلة معينة. يتضمن التفكير الخوارزمي تحديد الخوارزميات، وتحليل الذاكرة والوقت المطلوب لتنفيذ الخوارزمية، والتحقق من أن الخوارزمية ستنتج الإجابة الصحيحة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11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943840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1</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5983356" y="2813245"/>
            <a:ext cx="6208641"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Discrete Mathematics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IT241</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TextBox 9">
            <a:extLst>
              <a:ext uri="{FF2B5EF4-FFF2-40B4-BE49-F238E27FC236}">
                <a16:creationId xmlns:a16="http://schemas.microsoft.com/office/drawing/2014/main" id="{A85928BD-A09E-B54E-07FA-A75C29E14ACE}"/>
              </a:ext>
            </a:extLst>
          </p:cNvPr>
          <p:cNvSpPr txBox="1"/>
          <p:nvPr userDrawn="1"/>
        </p:nvSpPr>
        <p:spPr>
          <a:xfrm>
            <a:off x="7003938" y="4298117"/>
            <a:ext cx="47310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Orientation Lecture</a:t>
            </a:r>
          </a:p>
          <a:p>
            <a:pPr algn="ctr"/>
            <a:r>
              <a:rPr lang="en-US" sz="2000" b="1" dirty="0">
                <a:latin typeface="Times New Roman" panose="02020603050405020304" pitchFamily="18" charset="0"/>
                <a:cs typeface="Times New Roman" panose="02020603050405020304" pitchFamily="18" charset="0"/>
              </a:rPr>
              <a:t> </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a:xfrm>
            <a:off x="838200" y="1825625"/>
            <a:ext cx="10515600" cy="4351338"/>
          </a:xfrm>
          <a:prstGeom prst="rect">
            <a:avLst/>
          </a:prstGeo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D15220D-0BB5-4C71-B862-812B075D02FE}" type="datetimeFigureOut">
              <a:rPr lang="en-US" smtClean="0"/>
              <a:pPr/>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CA217EF-0505-4C33-BB20-8A8DF2039023}" type="slidenum">
              <a:rPr lang="en-US" smtClean="0"/>
              <a:pPr/>
              <a:t>‹#›</a:t>
            </a:fld>
            <a:endParaRPr lang="en-US"/>
          </a:p>
        </p:txBody>
      </p:sp>
    </p:spTree>
    <p:extLst>
      <p:ext uri="{BB962C8B-B14F-4D97-AF65-F5344CB8AC3E}">
        <p14:creationId xmlns:p14="http://schemas.microsoft.com/office/powerpoint/2010/main" val="35500398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1908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6">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7" r:id="rId12"/>
    <p:sldLayoutId id="2147483669" r:id="rId13"/>
    <p:sldLayoutId id="2147483670"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jfif"/><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2.jfi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13.jfif"/><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4.jfi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7150" y="-44450"/>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a:solidFill>
                <a:schemeClr val="lt1"/>
              </a:solidFill>
              <a:latin typeface="Calibri"/>
              <a:ea typeface="Calibri"/>
              <a:cs typeface="Calibri"/>
              <a:sym typeface="Calibri"/>
            </a:endParaRPr>
          </a:p>
        </p:txBody>
      </p:sp>
      <p:sp>
        <p:nvSpPr>
          <p:cNvPr id="105" name="Google Shape;105;p1"/>
          <p:cNvSpPr txBox="1"/>
          <p:nvPr/>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Orientation Lecture</a:t>
            </a:r>
            <a:endParaRPr dirty="0"/>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1648081" y="4468353"/>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IT241</a:t>
            </a:r>
            <a:endParaRPr dirty="0"/>
          </a:p>
        </p:txBody>
      </p:sp>
      <p:pic>
        <p:nvPicPr>
          <p:cNvPr id="1048" name="Picture 24" descr="Brain-Computer Interfaces to Enable People to Communicate with Their  Thoughts - Science news - Tasnim News Agency">
            <a:extLst>
              <a:ext uri="{FF2B5EF4-FFF2-40B4-BE49-F238E27FC236}">
                <a16:creationId xmlns:a16="http://schemas.microsoft.com/office/drawing/2014/main" id="{3B070EE0-A03D-CF8B-874A-91610FF7466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673" y="-663303"/>
            <a:ext cx="7748143" cy="7466693"/>
          </a:xfrm>
          <a:prstGeom prst="flowChartConnector">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oogle Shape;117;p2">
            <a:extLst>
              <a:ext uri="{FF2B5EF4-FFF2-40B4-BE49-F238E27FC236}">
                <a16:creationId xmlns:a16="http://schemas.microsoft.com/office/drawing/2014/main" id="{2C0443FD-4555-720A-39A7-57115012B3CA}"/>
              </a:ext>
            </a:extLst>
          </p:cNvPr>
          <p:cNvPicPr preferRelativeResize="0">
            <a:picLocks/>
          </p:cNvPicPr>
          <p:nvPr/>
        </p:nvPicPr>
        <p:blipFill rotWithShape="1">
          <a:blip r:embed="rId3">
            <a:alphaModFix/>
          </a:blip>
          <a:srcRect l="4175" r="4175"/>
          <a:stretch/>
        </p:blipFill>
        <p:spPr>
          <a:xfrm>
            <a:off x="391887" y="1447801"/>
            <a:ext cx="5780314" cy="3820885"/>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97353CD-A70E-1902-707C-400B8F92355C}"/>
              </a:ext>
            </a:extLst>
          </p:cNvPr>
          <p:cNvSpPr>
            <a:spLocks noGrp="1"/>
          </p:cNvSpPr>
          <p:nvPr>
            <p:ph type="title"/>
          </p:nvPr>
        </p:nvSpPr>
        <p:spPr>
          <a:xfrm>
            <a:off x="3668484" y="1784917"/>
            <a:ext cx="6610271" cy="2634343"/>
          </a:xfrm>
        </p:spPr>
        <p:txBody>
          <a:bodyPr>
            <a:normAutofit/>
          </a:bodyPr>
          <a:lstStyle/>
          <a:p>
            <a:pPr algn="l"/>
            <a:r>
              <a:rPr lang="en-US" sz="3600" dirty="0">
                <a:latin typeface="Times New Roman" panose="02020603050405020304" pitchFamily="18" charset="0"/>
                <a:cs typeface="Times New Roman" panose="02020603050405020304" pitchFamily="18" charset="0"/>
              </a:rPr>
              <a:t>Dr. Shahira Ahmed</a:t>
            </a:r>
            <a:br>
              <a:rPr lang="en-US" sz="3600" dirty="0">
                <a:latin typeface="Times New Roman" panose="02020603050405020304" pitchFamily="18" charset="0"/>
                <a:cs typeface="Times New Roman" panose="02020603050405020304" pitchFamily="18" charset="0"/>
              </a:rPr>
            </a:br>
            <a:r>
              <a:rPr lang="en-US" sz="3600" b="0" i="0" dirty="0">
                <a:solidFill>
                  <a:schemeClr val="accent5">
                    <a:lumMod val="75000"/>
                  </a:schemeClr>
                </a:solidFill>
                <a:effectLst/>
                <a:latin typeface="Times New Roman" panose="02020603050405020304" pitchFamily="18" charset="0"/>
                <a:cs typeface="Times New Roman" panose="02020603050405020304" pitchFamily="18" charset="0"/>
              </a:rPr>
              <a:t>shahira.ahmed@midocean.ae</a:t>
            </a:r>
            <a:endParaRPr lang="en-US" sz="3600" dirty="0">
              <a:solidFill>
                <a:schemeClr val="accent5">
                  <a:lumMod val="75000"/>
                </a:schemeClr>
              </a:solidFill>
              <a:latin typeface="Times New Roman" panose="02020603050405020304" pitchFamily="18" charset="0"/>
              <a:cs typeface="Times New Roman" panose="02020603050405020304" pitchFamily="18" charset="0"/>
            </a:endParaRPr>
          </a:p>
        </p:txBody>
      </p:sp>
      <p:pic>
        <p:nvPicPr>
          <p:cNvPr id="10" name="Picture 9" descr="A person wearing a scarf&#10;&#10;Description automatically generated">
            <a:extLst>
              <a:ext uri="{FF2B5EF4-FFF2-40B4-BE49-F238E27FC236}">
                <a16:creationId xmlns:a16="http://schemas.microsoft.com/office/drawing/2014/main" id="{206EC41E-8882-F0C3-4461-D3DB7B09CA33}"/>
              </a:ext>
            </a:extLst>
          </p:cNvPr>
          <p:cNvPicPr>
            <a:picLocks noChangeAspect="1"/>
          </p:cNvPicPr>
          <p:nvPr/>
        </p:nvPicPr>
        <p:blipFill>
          <a:blip r:embed="rId2"/>
          <a:stretch>
            <a:fillRect/>
          </a:stretch>
        </p:blipFill>
        <p:spPr>
          <a:xfrm>
            <a:off x="843670" y="1784917"/>
            <a:ext cx="2114535" cy="2525826"/>
          </a:xfrm>
          <a:prstGeom prst="rect">
            <a:avLst/>
          </a:prstGeom>
          <a:ln>
            <a:solidFill>
              <a:schemeClr val="tx1"/>
            </a:solidFill>
          </a:ln>
        </p:spPr>
      </p:pic>
    </p:spTree>
    <p:extLst>
      <p:ext uri="{BB962C8B-B14F-4D97-AF65-F5344CB8AC3E}">
        <p14:creationId xmlns:p14="http://schemas.microsoft.com/office/powerpoint/2010/main" val="294263849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ss">
            <a:extLst>
              <a:ext uri="{FF2B5EF4-FFF2-40B4-BE49-F238E27FC236}">
                <a16:creationId xmlns:a16="http://schemas.microsoft.com/office/drawing/2014/main" id="{5C79996F-CB75-5177-1A04-27D1E06A4834}"/>
              </a:ext>
            </a:extLst>
          </p:cNvPr>
          <p:cNvSpPr>
            <a:spLocks noGrp="1"/>
          </p:cNvSpPr>
          <p:nvPr>
            <p:ph idx="4294967295"/>
          </p:nvPr>
        </p:nvSpPr>
        <p:spPr>
          <a:xfrm>
            <a:off x="387626" y="1103243"/>
            <a:ext cx="6013174" cy="5218044"/>
          </a:xfrm>
          <a:prstGeom prst="rect">
            <a:avLst/>
          </a:prstGeom>
        </p:spPr>
        <p:txBody>
          <a:bodyPr>
            <a:normAutofit/>
          </a:bodyPr>
          <a:lstStyle/>
          <a:p>
            <a:pPr marL="50800" indent="0" algn="l">
              <a:lnSpc>
                <a:spcPct val="100000"/>
              </a:lnSpc>
              <a:buNone/>
            </a:pPr>
            <a:r>
              <a:rPr lang="en-US" sz="2400" b="1" i="0" dirty="0">
                <a:solidFill>
                  <a:srgbClr val="222222"/>
                </a:solidFill>
                <a:effectLst/>
                <a:latin typeface="Georgia" panose="02040502050405020303" pitchFamily="18" charset="0"/>
              </a:rPr>
              <a:t>Discrete Mathematics and Its Applications, </a:t>
            </a:r>
            <a:r>
              <a:rPr lang="en-US" sz="2400" b="0" i="0" dirty="0">
                <a:solidFill>
                  <a:srgbClr val="222222"/>
                </a:solidFill>
                <a:effectLst/>
                <a:latin typeface="Georgia" panose="02040502050405020303" pitchFamily="18" charset="0"/>
              </a:rPr>
              <a:t>8th Edition</a:t>
            </a:r>
          </a:p>
          <a:p>
            <a:pPr marL="50800" indent="0" algn="l">
              <a:lnSpc>
                <a:spcPct val="100000"/>
              </a:lnSpc>
              <a:buNone/>
            </a:pPr>
            <a:r>
              <a:rPr lang="en-US" sz="2400" b="1" i="0" dirty="0">
                <a:solidFill>
                  <a:srgbClr val="222222"/>
                </a:solidFill>
                <a:effectLst/>
                <a:latin typeface="Georgia" panose="02040502050405020303" pitchFamily="18" charset="0"/>
              </a:rPr>
              <a:t>New York, NY: McGraw Hill</a:t>
            </a:r>
          </a:p>
          <a:p>
            <a:pPr marL="50800" indent="0" algn="l">
              <a:lnSpc>
                <a:spcPct val="100000"/>
              </a:lnSpc>
              <a:buNone/>
            </a:pPr>
            <a:r>
              <a:rPr lang="en-US" sz="2400" b="1" i="0" dirty="0">
                <a:solidFill>
                  <a:srgbClr val="222222"/>
                </a:solidFill>
                <a:effectLst/>
                <a:latin typeface="Georgia" panose="02040502050405020303" pitchFamily="18" charset="0"/>
              </a:rPr>
              <a:t>ISBN13: 9781259676512</a:t>
            </a:r>
          </a:p>
          <a:p>
            <a:pPr marL="50800" indent="0" algn="l">
              <a:lnSpc>
                <a:spcPct val="100000"/>
              </a:lnSpc>
              <a:buNone/>
            </a:pPr>
            <a:r>
              <a:rPr lang="en-US" sz="2400" b="0" i="0" dirty="0">
                <a:solidFill>
                  <a:srgbClr val="222222"/>
                </a:solidFill>
                <a:effectLst/>
                <a:latin typeface="Georgia" panose="02040502050405020303" pitchFamily="18" charset="0"/>
              </a:rPr>
              <a:t>By Kenneth Rosen</a:t>
            </a:r>
          </a:p>
          <a:p>
            <a:pPr marL="50800" indent="0" algn="l">
              <a:lnSpc>
                <a:spcPct val="100000"/>
              </a:lnSpc>
              <a:buNone/>
            </a:pPr>
            <a:r>
              <a:rPr lang="en-US" sz="2400" b="0" i="0" dirty="0">
                <a:solidFill>
                  <a:srgbClr val="222222"/>
                </a:solidFill>
                <a:effectLst/>
                <a:latin typeface="Georgia" panose="02040502050405020303" pitchFamily="18" charset="0"/>
              </a:rPr>
              <a:t>© 2019</a:t>
            </a:r>
          </a:p>
          <a:p>
            <a:endParaRPr lang="en-US"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7721A69F-02DA-A8BC-200D-F38F1E15DB67}"/>
              </a:ext>
            </a:extLst>
          </p:cNvPr>
          <p:cNvSpPr>
            <a:spLocks noGrp="1"/>
          </p:cNvSpPr>
          <p:nvPr>
            <p:ph type="title"/>
          </p:nvPr>
        </p:nvSpPr>
        <p:spPr/>
        <p:txBody>
          <a:bodyPr/>
          <a:lstStyle/>
          <a:p>
            <a:r>
              <a:rPr lang="en-US" b="1" dirty="0"/>
              <a:t>Reference</a:t>
            </a:r>
          </a:p>
        </p:txBody>
      </p:sp>
      <p:pic>
        <p:nvPicPr>
          <p:cNvPr id="1026" name="Picture 2" descr="Discrete Mathematics and Its Applications">
            <a:extLst>
              <a:ext uri="{FF2B5EF4-FFF2-40B4-BE49-F238E27FC236}">
                <a16:creationId xmlns:a16="http://schemas.microsoft.com/office/drawing/2014/main" id="{89629BC7-995A-40D9-DBA5-CFCBADD935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7778" y="1292087"/>
            <a:ext cx="2943225"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60879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70DA0C-62DC-6D29-EE17-B8D7E617F3D7}"/>
              </a:ext>
            </a:extLst>
          </p:cNvPr>
          <p:cNvSpPr>
            <a:spLocks noGrp="1"/>
          </p:cNvSpPr>
          <p:nvPr>
            <p:ph type="title"/>
          </p:nvPr>
        </p:nvSpPr>
        <p:spPr/>
        <p:txBody>
          <a:bodyPr/>
          <a:lstStyle/>
          <a:p>
            <a:r>
              <a:rPr lang="en-US" dirty="0"/>
              <a:t>What is </a:t>
            </a:r>
            <a:r>
              <a:rPr lang="en-US" dirty="0">
                <a:latin typeface="Times New Roman" panose="02020603050405020304" pitchFamily="18" charset="0"/>
                <a:cs typeface="Times New Roman" panose="02020603050405020304" pitchFamily="18" charset="0"/>
              </a:rPr>
              <a:t>Discrete?</a:t>
            </a:r>
            <a:endParaRPr lang="en-US" dirty="0"/>
          </a:p>
        </p:txBody>
      </p:sp>
      <p:sp>
        <p:nvSpPr>
          <p:cNvPr id="3" name="Content Placeholder 2">
            <a:extLst>
              <a:ext uri="{FF2B5EF4-FFF2-40B4-BE49-F238E27FC236}">
                <a16:creationId xmlns:a16="http://schemas.microsoft.com/office/drawing/2014/main" id="{773AF371-8738-16D3-D19D-9FE052143AA2}"/>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Discrete means “separate” or “distinct”.</a:t>
            </a:r>
          </a:p>
          <a:p>
            <a:pPr lvl="1">
              <a:lnSpc>
                <a:spcPct val="150000"/>
              </a:lnSpc>
            </a:pPr>
            <a:r>
              <a:rPr lang="en-US" dirty="0">
                <a:latin typeface="Times New Roman" panose="02020603050405020304" pitchFamily="18" charset="0"/>
                <a:cs typeface="Times New Roman" panose="02020603050405020304" pitchFamily="18" charset="0"/>
              </a:rPr>
              <a:t>The number of tickets sold in a day.</a:t>
            </a:r>
          </a:p>
          <a:p>
            <a:pPr lvl="1">
              <a:lnSpc>
                <a:spcPct val="150000"/>
              </a:lnSpc>
            </a:pPr>
            <a:r>
              <a:rPr lang="en-US" dirty="0">
                <a:latin typeface="Times New Roman" panose="02020603050405020304" pitchFamily="18" charset="0"/>
                <a:cs typeface="Times New Roman" panose="02020603050405020304" pitchFamily="18" charset="0"/>
              </a:rPr>
              <a:t>The number of students in your class.</a:t>
            </a:r>
          </a:p>
          <a:p>
            <a:pPr lvl="1">
              <a:lnSpc>
                <a:spcPct val="150000"/>
              </a:lnSpc>
            </a:pPr>
            <a:r>
              <a:rPr lang="en-US" dirty="0">
                <a:latin typeface="Times New Roman" panose="02020603050405020304" pitchFamily="18" charset="0"/>
                <a:cs typeface="Times New Roman" panose="02020603050405020304" pitchFamily="18" charset="0"/>
              </a:rPr>
              <a:t>The number of employees in a company.</a:t>
            </a:r>
          </a:p>
          <a:p>
            <a:pPr lvl="1">
              <a:lnSpc>
                <a:spcPct val="150000"/>
              </a:lnSpc>
            </a:pPr>
            <a:r>
              <a:rPr lang="en-US" dirty="0">
                <a:latin typeface="Times New Roman" panose="02020603050405020304" pitchFamily="18" charset="0"/>
                <a:cs typeface="Times New Roman" panose="02020603050405020304" pitchFamily="18" charset="0"/>
              </a:rPr>
              <a:t>The number of computers in each department.</a:t>
            </a:r>
          </a:p>
          <a:p>
            <a:pPr lvl="1">
              <a:lnSpc>
                <a:spcPct val="150000"/>
              </a:lnSpc>
            </a:pPr>
            <a:r>
              <a:rPr lang="en-US" dirty="0">
                <a:latin typeface="Times New Roman" panose="02020603050405020304" pitchFamily="18" charset="0"/>
                <a:cs typeface="Times New Roman" panose="02020603050405020304" pitchFamily="18" charset="0"/>
              </a:rPr>
              <a:t>The number of customers who bought different items.</a:t>
            </a:r>
          </a:p>
          <a:p>
            <a:pPr lvl="1">
              <a:lnSpc>
                <a:spcPct val="150000"/>
              </a:lnSpc>
            </a:pPr>
            <a:r>
              <a:rPr lang="en-US" dirty="0">
                <a:latin typeface="Times New Roman" panose="02020603050405020304" pitchFamily="18" charset="0"/>
                <a:cs typeface="Times New Roman" panose="02020603050405020304" pitchFamily="18" charset="0"/>
              </a:rPr>
              <a:t>The number of items you buy at the grocery store each week.</a:t>
            </a:r>
          </a:p>
        </p:txBody>
      </p:sp>
    </p:spTree>
    <p:extLst>
      <p:ext uri="{BB962C8B-B14F-4D97-AF65-F5344CB8AC3E}">
        <p14:creationId xmlns:p14="http://schemas.microsoft.com/office/powerpoint/2010/main" val="2887087093"/>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F8EFD-4815-A108-0C0E-CE31E102DEEA}"/>
              </a:ext>
            </a:extLst>
          </p:cNvPr>
          <p:cNvSpPr>
            <a:spLocks noGrp="1"/>
          </p:cNvSpPr>
          <p:nvPr>
            <p:ph type="title"/>
          </p:nvPr>
        </p:nvSpPr>
        <p:spPr/>
        <p:txBody>
          <a:bodyPr/>
          <a:lstStyle/>
          <a:p>
            <a:r>
              <a:rPr lang="en-US" dirty="0"/>
              <a:t>Discrete vs Continuous</a:t>
            </a:r>
          </a:p>
        </p:txBody>
      </p:sp>
      <p:pic>
        <p:nvPicPr>
          <p:cNvPr id="1032" name="Picture 8" descr="Difference between discrete and continuous data">
            <a:extLst>
              <a:ext uri="{FF2B5EF4-FFF2-40B4-BE49-F238E27FC236}">
                <a16:creationId xmlns:a16="http://schemas.microsoft.com/office/drawing/2014/main" id="{1E36080E-93C5-4407-22A5-68680F5CCB6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112395" y="1341097"/>
            <a:ext cx="7739176" cy="4548340"/>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AECD6AE0-784D-0742-071E-4C759C7391A8}"/>
              </a:ext>
            </a:extLst>
          </p:cNvPr>
          <p:cNvSpPr txBox="1"/>
          <p:nvPr/>
        </p:nvSpPr>
        <p:spPr>
          <a:xfrm>
            <a:off x="1513114" y="6031218"/>
            <a:ext cx="6096000" cy="307777"/>
          </a:xfrm>
          <a:prstGeom prst="rect">
            <a:avLst/>
          </a:prstGeom>
          <a:noFill/>
        </p:spPr>
        <p:txBody>
          <a:bodyPr wrap="square">
            <a:spAutoFit/>
          </a:bodyPr>
          <a:lstStyle/>
          <a:p>
            <a:r>
              <a:rPr lang="en-US" dirty="0"/>
              <a:t>https://www.basic-mathematics.com/discrete-and-continuous-data.html</a:t>
            </a:r>
          </a:p>
        </p:txBody>
      </p:sp>
    </p:spTree>
    <p:extLst>
      <p:ext uri="{BB962C8B-B14F-4D97-AF65-F5344CB8AC3E}">
        <p14:creationId xmlns:p14="http://schemas.microsoft.com/office/powerpoint/2010/main" val="1652351749"/>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Discrete Mathematics?</a:t>
            </a:r>
          </a:p>
        </p:txBody>
      </p:sp>
      <p:sp>
        <p:nvSpPr>
          <p:cNvPr id="3" name="Content Placeholder 2"/>
          <p:cNvSpPr>
            <a:spLocks noGrp="1"/>
          </p:cNvSpPr>
          <p:nvPr>
            <p:ph idx="1"/>
          </p:nvPr>
        </p:nvSpPr>
        <p:spPr/>
        <p:txBody>
          <a:bodyPr>
            <a:normAutofit/>
          </a:bodyPr>
          <a:lstStyle/>
          <a:p>
            <a:pPr>
              <a:lnSpc>
                <a:spcPct val="120000"/>
              </a:lnSpc>
              <a:spcBef>
                <a:spcPts val="0"/>
              </a:spcBef>
            </a:pPr>
            <a:r>
              <a:rPr lang="en-US" dirty="0">
                <a:latin typeface="Times New Roman" panose="02020603050405020304" pitchFamily="18" charset="0"/>
                <a:cs typeface="Times New Roman" panose="02020603050405020304" pitchFamily="18" charset="0"/>
              </a:rPr>
              <a:t>Discrete mathematics is the part of mathematics devoted to the study of discrete (as opposed to continuous) objects.</a:t>
            </a:r>
          </a:p>
          <a:p>
            <a:pPr>
              <a:lnSpc>
                <a:spcPct val="120000"/>
              </a:lnSpc>
              <a:spcBef>
                <a:spcPts val="0"/>
              </a:spcBef>
            </a:pPr>
            <a:r>
              <a:rPr lang="en-US" dirty="0">
                <a:latin typeface="Times New Roman" panose="02020603050405020304" pitchFamily="18" charset="0"/>
                <a:cs typeface="Times New Roman" panose="02020603050405020304" pitchFamily="18" charset="0"/>
              </a:rPr>
              <a:t>Calculus deals with continuous objects and is not part of discrete mathematics.  </a:t>
            </a:r>
          </a:p>
          <a:p>
            <a:pPr>
              <a:lnSpc>
                <a:spcPct val="120000"/>
              </a:lnSpc>
              <a:spcBef>
                <a:spcPts val="0"/>
              </a:spcBef>
            </a:pPr>
            <a:r>
              <a:rPr lang="en-US" dirty="0">
                <a:latin typeface="Times New Roman" panose="02020603050405020304" pitchFamily="18" charset="0"/>
                <a:cs typeface="Times New Roman" panose="02020603050405020304" pitchFamily="18" charset="0"/>
              </a:rPr>
              <a:t>A course in discrete mathematics provides the mathematical background needed for all subsequent courses in computer science and information Technology.</a:t>
            </a:r>
          </a:p>
        </p:txBody>
      </p:sp>
    </p:spTree>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Kinds of Problems Solved Using Discrete Mathematics</a:t>
            </a:r>
          </a:p>
        </p:txBody>
      </p:sp>
      <p:sp>
        <p:nvSpPr>
          <p:cNvPr id="3" name="Content Placeholder 2"/>
          <p:cNvSpPr>
            <a:spLocks noGrp="1"/>
          </p:cNvSpPr>
          <p:nvPr>
            <p:ph idx="1"/>
          </p:nvPr>
        </p:nvSpPr>
        <p:spPr/>
        <p:txBody>
          <a:bodyPr>
            <a:normAutofit/>
          </a:bodyPr>
          <a:lstStyle/>
          <a:p>
            <a:pPr>
              <a:lnSpc>
                <a:spcPct val="120000"/>
              </a:lnSpc>
            </a:pPr>
            <a:r>
              <a:rPr lang="en-US" dirty="0">
                <a:latin typeface="Times New Roman" panose="02020603050405020304" pitchFamily="18" charset="0"/>
                <a:cs typeface="Times New Roman" panose="02020603050405020304" pitchFamily="18" charset="0"/>
              </a:rPr>
              <a:t>How many ways can a  password be chosen following specific rules?</a:t>
            </a:r>
          </a:p>
          <a:p>
            <a:pPr>
              <a:lnSpc>
                <a:spcPct val="120000"/>
              </a:lnSpc>
            </a:pPr>
            <a:r>
              <a:rPr lang="en-US" dirty="0">
                <a:latin typeface="Times New Roman" panose="02020603050405020304" pitchFamily="18" charset="0"/>
                <a:cs typeface="Times New Roman" panose="02020603050405020304" pitchFamily="18" charset="0"/>
              </a:rPr>
              <a:t>How many unique Internet addresses using </a:t>
            </a:r>
            <a:r>
              <a:rPr lang="en-US" dirty="0" err="1">
                <a:latin typeface="Times New Roman" panose="02020603050405020304" pitchFamily="18" charset="0"/>
                <a:cs typeface="Times New Roman" panose="02020603050405020304" pitchFamily="18" charset="0"/>
              </a:rPr>
              <a:t>ip</a:t>
            </a:r>
            <a:r>
              <a:rPr lang="en-US" dirty="0">
                <a:latin typeface="Times New Roman" panose="02020603050405020304" pitchFamily="18" charset="0"/>
                <a:cs typeface="Times New Roman" panose="02020603050405020304" pitchFamily="18" charset="0"/>
              </a:rPr>
              <a:t> v4?</a:t>
            </a:r>
          </a:p>
          <a:p>
            <a:pPr marL="50800" indent="0">
              <a:lnSpc>
                <a:spcPct val="120000"/>
              </a:lnSpc>
              <a:buNone/>
            </a:pPr>
            <a:r>
              <a:rPr lang="en-US" dirty="0">
                <a:latin typeface="Times New Roman" panose="02020603050405020304" pitchFamily="18" charset="0"/>
                <a:cs typeface="Times New Roman" panose="02020603050405020304" pitchFamily="18" charset="0"/>
              </a:rPr>
              <a:t>	ipv6 offers 40,282,366,920,938,463,463,374,607,431,768,211,456 </a:t>
            </a:r>
          </a:p>
          <a:p>
            <a:pPr marL="50800" indent="0">
              <a:lnSpc>
                <a:spcPct val="120000"/>
              </a:lnSpc>
              <a:buNone/>
            </a:pP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ip</a:t>
            </a:r>
            <a:r>
              <a:rPr lang="en-US" dirty="0">
                <a:latin typeface="Times New Roman" panose="02020603050405020304" pitchFamily="18" charset="0"/>
                <a:cs typeface="Times New Roman" panose="02020603050405020304" pitchFamily="18" charset="0"/>
              </a:rPr>
              <a:t> v4 offers 4.3 billion</a:t>
            </a:r>
          </a:p>
          <a:p>
            <a:pPr>
              <a:lnSpc>
                <a:spcPct val="120000"/>
              </a:lnSpc>
            </a:pPr>
            <a:r>
              <a:rPr lang="en-US" dirty="0">
                <a:latin typeface="Times New Roman" panose="02020603050405020304" pitchFamily="18" charset="0"/>
                <a:cs typeface="Times New Roman" panose="02020603050405020304" pitchFamily="18" charset="0"/>
              </a:rPr>
              <a:t>What is the probability of winning a particular lottery?</a:t>
            </a:r>
          </a:p>
          <a:p>
            <a:pPr>
              <a:lnSpc>
                <a:spcPct val="120000"/>
              </a:lnSpc>
            </a:pPr>
            <a:r>
              <a:rPr lang="en-US" dirty="0">
                <a:latin typeface="Times New Roman" panose="02020603050405020304" pitchFamily="18" charset="0"/>
                <a:cs typeface="Times New Roman" panose="02020603050405020304" pitchFamily="18" charset="0"/>
              </a:rPr>
              <a:t>Is there a link between two computers in a network?</a:t>
            </a:r>
          </a:p>
          <a:p>
            <a:pPr>
              <a:lnSpc>
                <a:spcPct val="120000"/>
              </a:lnSpc>
            </a:pPr>
            <a:r>
              <a:rPr lang="en-US" dirty="0">
                <a:latin typeface="Times New Roman" panose="02020603050405020304" pitchFamily="18" charset="0"/>
                <a:cs typeface="Times New Roman" panose="02020603050405020304" pitchFamily="18" charset="0"/>
              </a:rPr>
              <a:t>How can I identify spam email messages?</a:t>
            </a:r>
          </a:p>
          <a:p>
            <a:endParaRPr lang="en-US" dirty="0">
              <a:latin typeface="Times New Roman" panose="02020603050405020304" pitchFamily="18" charset="0"/>
              <a:cs typeface="Times New Roman" panose="02020603050405020304" pitchFamily="18" charset="0"/>
            </a:endParaRPr>
          </a:p>
        </p:txBody>
      </p:sp>
    </p:spTree>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Kinds of Problems Solved Using Discrete Mathematics </a:t>
            </a:r>
          </a:p>
        </p:txBody>
      </p:sp>
      <p:sp>
        <p:nvSpPr>
          <p:cNvPr id="3" name="Content Placeholder 2"/>
          <p:cNvSpPr>
            <a:spLocks noGrp="1"/>
          </p:cNvSpPr>
          <p:nvPr>
            <p:ph idx="1"/>
          </p:nvPr>
        </p:nvSpPr>
        <p:spPr/>
        <p:txBody>
          <a:bodyPr>
            <a:normAutofit/>
          </a:bodyPr>
          <a:lstStyle/>
          <a:p>
            <a:pPr>
              <a:lnSpc>
                <a:spcPct val="120000"/>
              </a:lnSpc>
            </a:pPr>
            <a:r>
              <a:rPr lang="en-US" dirty="0">
                <a:latin typeface="Times New Roman" panose="02020603050405020304" pitchFamily="18" charset="0"/>
                <a:cs typeface="Times New Roman" panose="02020603050405020304" pitchFamily="18" charset="0"/>
              </a:rPr>
              <a:t>What is the shortest path between two cities using a transportation system?</a:t>
            </a:r>
          </a:p>
          <a:p>
            <a:pPr>
              <a:lnSpc>
                <a:spcPct val="120000"/>
              </a:lnSpc>
            </a:pPr>
            <a:r>
              <a:rPr lang="en-US" dirty="0">
                <a:latin typeface="Times New Roman" panose="02020603050405020304" pitchFamily="18" charset="0"/>
                <a:cs typeface="Times New Roman" panose="02020603050405020304" pitchFamily="18" charset="0"/>
              </a:rPr>
              <a:t>How can I encrypt a message so that no unintended recipient can read it?</a:t>
            </a:r>
          </a:p>
          <a:p>
            <a:pPr>
              <a:lnSpc>
                <a:spcPct val="120000"/>
              </a:lnSpc>
            </a:pPr>
            <a:r>
              <a:rPr lang="en-US" dirty="0">
                <a:latin typeface="Times New Roman" panose="02020603050405020304" pitchFamily="18" charset="0"/>
                <a:cs typeface="Times New Roman" panose="02020603050405020304" pitchFamily="18" charset="0"/>
              </a:rPr>
              <a:t>Find the shortest tour that visits each of a group of cities only once and then ends in the starting city.</a:t>
            </a:r>
          </a:p>
          <a:p>
            <a:pPr>
              <a:lnSpc>
                <a:spcPct val="120000"/>
              </a:lnSpc>
            </a:pPr>
            <a:r>
              <a:rPr lang="en-US" dirty="0">
                <a:latin typeface="Times New Roman" panose="02020603050405020304" pitchFamily="18" charset="0"/>
                <a:cs typeface="Times New Roman" panose="02020603050405020304" pitchFamily="18" charset="0"/>
              </a:rPr>
              <a:t>How can we represent English sentences so that a computer can reason with them?</a:t>
            </a:r>
          </a:p>
          <a:p>
            <a:endParaRPr lang="en-US" dirty="0"/>
          </a:p>
        </p:txBody>
      </p:sp>
    </p:spTree>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Goals of a Course in Discrete Mathematics</a:t>
            </a:r>
          </a:p>
        </p:txBody>
      </p:sp>
      <p:sp>
        <p:nvSpPr>
          <p:cNvPr id="3" name="Content Placeholder 2"/>
          <p:cNvSpPr>
            <a:spLocks noGrp="1"/>
          </p:cNvSpPr>
          <p:nvPr>
            <p:ph idx="1"/>
          </p:nvPr>
        </p:nvSpPr>
        <p:spPr/>
        <p:txBody>
          <a:bodyPr>
            <a:normAutofit/>
          </a:bodyPr>
          <a:lstStyle/>
          <a:p>
            <a:pPr>
              <a:lnSpc>
                <a:spcPct val="110000"/>
              </a:lnSpc>
            </a:pPr>
            <a:r>
              <a:rPr lang="en-US" b="1" dirty="0">
                <a:latin typeface="Times New Roman" panose="02020603050405020304" pitchFamily="18" charset="0"/>
                <a:cs typeface="Times New Roman" panose="02020603050405020304" pitchFamily="18" charset="0"/>
              </a:rPr>
              <a:t>Mathematical Reasoning</a:t>
            </a:r>
            <a:r>
              <a:rPr lang="en-US" dirty="0">
                <a:latin typeface="Times New Roman" panose="02020603050405020304" pitchFamily="18" charset="0"/>
                <a:cs typeface="Times New Roman" panose="02020603050405020304" pitchFamily="18" charset="0"/>
              </a:rPr>
              <a:t>: Ability to read, understand, and construct mathematical arguments and proofs. </a:t>
            </a:r>
          </a:p>
          <a:p>
            <a:pPr>
              <a:lnSpc>
                <a:spcPct val="110000"/>
              </a:lnSpc>
            </a:pPr>
            <a:r>
              <a:rPr lang="en-US" b="1" dirty="0">
                <a:latin typeface="Times New Roman" panose="02020603050405020304" pitchFamily="18" charset="0"/>
                <a:cs typeface="Times New Roman" panose="02020603050405020304" pitchFamily="18" charset="0"/>
              </a:rPr>
              <a:t>Combinatorial Analysis</a:t>
            </a:r>
            <a:r>
              <a:rPr lang="en-US" dirty="0">
                <a:latin typeface="Times New Roman" panose="02020603050405020304" pitchFamily="18" charset="0"/>
                <a:cs typeface="Times New Roman" panose="02020603050405020304" pitchFamily="18" charset="0"/>
              </a:rPr>
              <a:t>: Techniques for  counting objects of different kinds. </a:t>
            </a:r>
          </a:p>
          <a:p>
            <a:pPr>
              <a:lnSpc>
                <a:spcPct val="110000"/>
              </a:lnSpc>
            </a:pPr>
            <a:r>
              <a:rPr lang="en-US" b="1" dirty="0">
                <a:latin typeface="Times New Roman" panose="02020603050405020304" pitchFamily="18" charset="0"/>
                <a:cs typeface="Times New Roman" panose="02020603050405020304" pitchFamily="18" charset="0"/>
              </a:rPr>
              <a:t>Discrete Structures</a:t>
            </a:r>
            <a:r>
              <a:rPr lang="en-US" dirty="0">
                <a:latin typeface="Times New Roman" panose="02020603050405020304" pitchFamily="18" charset="0"/>
                <a:cs typeface="Times New Roman" panose="02020603050405020304" pitchFamily="18" charset="0"/>
              </a:rPr>
              <a:t>: Abstract mathematical structures that represent objects and the relationships between them. Examples are sets, permutations, relations, graphs, trees, and finite state machines.</a:t>
            </a:r>
          </a:p>
        </p:txBody>
      </p:sp>
    </p:spTree>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Goals of a Course in Discrete Mathematics </a:t>
            </a:r>
          </a:p>
        </p:txBody>
      </p:sp>
      <p:sp>
        <p:nvSpPr>
          <p:cNvPr id="3" name="Content Placeholder 2"/>
          <p:cNvSpPr>
            <a:spLocks noGrp="1"/>
          </p:cNvSpPr>
          <p:nvPr>
            <p:ph idx="1"/>
          </p:nvPr>
        </p:nvSpPr>
        <p:spPr/>
        <p:txBody>
          <a:bodyPr>
            <a:normAutofit/>
          </a:bodyPr>
          <a:lstStyle/>
          <a:p>
            <a:pPr>
              <a:lnSpc>
                <a:spcPct val="120000"/>
              </a:lnSpc>
            </a:pPr>
            <a:r>
              <a:rPr lang="en-US" b="1" dirty="0">
                <a:latin typeface="Times New Roman" panose="02020603050405020304" pitchFamily="18" charset="0"/>
                <a:cs typeface="Times New Roman" panose="02020603050405020304" pitchFamily="18" charset="0"/>
              </a:rPr>
              <a:t>Algorithmic Thinking</a:t>
            </a:r>
            <a:r>
              <a:rPr lang="en-US" dirty="0">
                <a:latin typeface="Times New Roman" panose="02020603050405020304" pitchFamily="18" charset="0"/>
                <a:cs typeface="Times New Roman" panose="02020603050405020304" pitchFamily="18" charset="0"/>
              </a:rPr>
              <a:t>: One way to solve many problems is to specify an algorithm. An algorithm is a sequence of steps that can be followed to solve any instance of a particular problem. Algorithmic thinking involves specifying algorithms, analyzing the memory and time required by an execution of the algorithm, and verifying that the algorithm will produce the correct answer. </a:t>
            </a:r>
          </a:p>
        </p:txBody>
      </p:sp>
    </p:spTree>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dirty="0"/>
              <a:t>Discrete Mathematics is a Gateway Course</a:t>
            </a:r>
          </a:p>
        </p:txBody>
      </p:sp>
      <p:sp>
        <p:nvSpPr>
          <p:cNvPr id="3" name="Content Placeholder 2"/>
          <p:cNvSpPr>
            <a:spLocks noGrp="1"/>
          </p:cNvSpPr>
          <p:nvPr>
            <p:ph idx="1"/>
          </p:nvPr>
        </p:nvSpPr>
        <p:spPr/>
        <p:txBody>
          <a:bodyPr>
            <a:normAutofit/>
          </a:bodyPr>
          <a:lstStyle/>
          <a:p>
            <a:pPr>
              <a:lnSpc>
                <a:spcPct val="120000"/>
              </a:lnSpc>
            </a:pPr>
            <a:r>
              <a:rPr lang="en-US" dirty="0">
                <a:latin typeface="Times New Roman" panose="02020603050405020304" pitchFamily="18" charset="0"/>
                <a:cs typeface="Times New Roman" panose="02020603050405020304" pitchFamily="18" charset="0"/>
              </a:rPr>
              <a:t>Topics in discrete mathematics will be important in many courses that you will take in the future:</a:t>
            </a:r>
          </a:p>
          <a:p>
            <a:pPr lvl="1">
              <a:lnSpc>
                <a:spcPct val="120000"/>
              </a:lnSpc>
            </a:pPr>
            <a:r>
              <a:rPr lang="en-US" b="1" dirty="0">
                <a:latin typeface="Times New Roman" panose="02020603050405020304" pitchFamily="18" charset="0"/>
                <a:cs typeface="Times New Roman" panose="02020603050405020304" pitchFamily="18" charset="0"/>
              </a:rPr>
              <a:t>Computer Science</a:t>
            </a:r>
            <a:r>
              <a:rPr lang="en-US" dirty="0">
                <a:latin typeface="Times New Roman" panose="02020603050405020304" pitchFamily="18" charset="0"/>
                <a:cs typeface="Times New Roman" panose="02020603050405020304" pitchFamily="18" charset="0"/>
              </a:rPr>
              <a:t>: Computer Architecture, Data Structures, Algorithms, Programming Languages, Compilers, Computer Security, Databases, Artificial Intelligence, Networking, Graphics, Game Design, Theory of Computation, ……</a:t>
            </a:r>
          </a:p>
          <a:p>
            <a:pPr lvl="1">
              <a:lnSpc>
                <a:spcPct val="120000"/>
              </a:lnSpc>
            </a:pPr>
            <a:r>
              <a:rPr lang="en-US" b="1" dirty="0">
                <a:latin typeface="Times New Roman" panose="02020603050405020304" pitchFamily="18" charset="0"/>
                <a:cs typeface="Times New Roman" panose="02020603050405020304" pitchFamily="18" charset="0"/>
              </a:rPr>
              <a:t>Mathematics</a:t>
            </a:r>
            <a:r>
              <a:rPr lang="en-US" dirty="0">
                <a:latin typeface="Times New Roman" panose="02020603050405020304" pitchFamily="18" charset="0"/>
                <a:cs typeface="Times New Roman" panose="02020603050405020304" pitchFamily="18" charset="0"/>
              </a:rPr>
              <a:t>: Logic, Set Theory, Probability, Number Theory, Abstract Algebra, Combinatorics, Graph Theory, Game Theory, Network Optimization, …</a:t>
            </a:r>
          </a:p>
          <a:p>
            <a:pPr lvl="1">
              <a:lnSpc>
                <a:spcPct val="120000"/>
              </a:lnSpc>
            </a:pPr>
            <a:r>
              <a:rPr lang="en-US" b="1">
                <a:latin typeface="Times New Roman" panose="02020603050405020304" pitchFamily="18" charset="0"/>
                <a:cs typeface="Times New Roman" panose="02020603050405020304" pitchFamily="18" charset="0"/>
              </a:rPr>
              <a:t>Other </a:t>
            </a:r>
            <a:r>
              <a:rPr lang="en-US" b="1" dirty="0">
                <a:latin typeface="Times New Roman" panose="02020603050405020304" pitchFamily="18" charset="0"/>
                <a:cs typeface="Times New Roman" panose="02020603050405020304" pitchFamily="18" charset="0"/>
              </a:rPr>
              <a:t>Disciplines</a:t>
            </a:r>
            <a:r>
              <a:rPr lang="en-US" dirty="0">
                <a:latin typeface="Times New Roman" panose="02020603050405020304" pitchFamily="18" charset="0"/>
                <a:cs typeface="Times New Roman" panose="02020603050405020304" pitchFamily="18" charset="0"/>
              </a:rPr>
              <a:t>: You may find concepts learned here useful in courses in philosophy, economics, linguistics, and other departments.</a:t>
            </a:r>
          </a:p>
        </p:txBody>
      </p:sp>
    </p:spTree>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E228B-92FB-6018-1DF5-F39BA6E96F4D}"/>
              </a:ext>
            </a:extLst>
          </p:cNvPr>
          <p:cNvSpPr>
            <a:spLocks noGrp="1"/>
          </p:cNvSpPr>
          <p:nvPr>
            <p:ph type="title"/>
          </p:nvPr>
        </p:nvSpPr>
        <p:spPr/>
        <p:txBody>
          <a:bodyPr/>
          <a:lstStyle/>
          <a:p>
            <a:pPr algn="r" rtl="1"/>
            <a:r>
              <a:rPr lang="ar-EG" dirty="0"/>
              <a:t>جداول حلقات النقاش للفصل الدراسي الثالث لعام 2023</a:t>
            </a:r>
            <a:endParaRPr lang="en-US" dirty="0"/>
          </a:p>
        </p:txBody>
      </p:sp>
      <p:pic>
        <p:nvPicPr>
          <p:cNvPr id="5" name="Content Placeholder 4" descr="A blue and white rectangular chart with white text&#10;&#10;Description automatically generated">
            <a:extLst>
              <a:ext uri="{FF2B5EF4-FFF2-40B4-BE49-F238E27FC236}">
                <a16:creationId xmlns:a16="http://schemas.microsoft.com/office/drawing/2014/main" id="{6D56118F-727C-A548-79CC-0DED8F5F1B8D}"/>
              </a:ext>
            </a:extLst>
          </p:cNvPr>
          <p:cNvPicPr>
            <a:picLocks noGrp="1" noChangeAspect="1"/>
          </p:cNvPicPr>
          <p:nvPr>
            <p:ph idx="1"/>
          </p:nvPr>
        </p:nvPicPr>
        <p:blipFill>
          <a:blip r:embed="rId2"/>
          <a:stretch>
            <a:fillRect/>
          </a:stretch>
        </p:blipFill>
        <p:spPr>
          <a:xfrm>
            <a:off x="3547268" y="1123950"/>
            <a:ext cx="5097463" cy="5097463"/>
          </a:xfrm>
        </p:spPr>
      </p:pic>
    </p:spTree>
    <p:extLst>
      <p:ext uri="{BB962C8B-B14F-4D97-AF65-F5344CB8AC3E}">
        <p14:creationId xmlns:p14="http://schemas.microsoft.com/office/powerpoint/2010/main" val="2431331983"/>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47C68-F099-7836-290A-4454CA9778EB}"/>
              </a:ext>
            </a:extLst>
          </p:cNvPr>
          <p:cNvSpPr>
            <a:spLocks noGrp="1"/>
          </p:cNvSpPr>
          <p:nvPr>
            <p:ph type="title"/>
          </p:nvPr>
        </p:nvSpPr>
        <p:spPr/>
        <p:txBody>
          <a:bodyPr/>
          <a:lstStyle/>
          <a:p>
            <a:pPr algn="r" rtl="1"/>
            <a:r>
              <a:rPr lang="ar-EG" dirty="0"/>
              <a:t>التقويم الأكاديمي</a:t>
            </a:r>
            <a:endParaRPr lang="en-US" dirty="0"/>
          </a:p>
        </p:txBody>
      </p:sp>
      <p:pic>
        <p:nvPicPr>
          <p:cNvPr id="5" name="Content Placeholder 4" descr="A screen shot of a black background&#10;&#10;Description automatically generated">
            <a:extLst>
              <a:ext uri="{FF2B5EF4-FFF2-40B4-BE49-F238E27FC236}">
                <a16:creationId xmlns:a16="http://schemas.microsoft.com/office/drawing/2014/main" id="{6E87FE24-93F6-36CA-51ED-4AC0A48B3657}"/>
              </a:ext>
            </a:extLst>
          </p:cNvPr>
          <p:cNvPicPr>
            <a:picLocks noGrp="1" noChangeAspect="1"/>
          </p:cNvPicPr>
          <p:nvPr>
            <p:ph idx="1"/>
          </p:nvPr>
        </p:nvPicPr>
        <p:blipFill>
          <a:blip r:embed="rId2"/>
          <a:stretch>
            <a:fillRect/>
          </a:stretch>
        </p:blipFill>
        <p:spPr>
          <a:xfrm>
            <a:off x="3547268" y="1123950"/>
            <a:ext cx="5097463" cy="5097463"/>
          </a:xfrm>
        </p:spPr>
      </p:pic>
    </p:spTree>
    <p:extLst>
      <p:ext uri="{BB962C8B-B14F-4D97-AF65-F5344CB8AC3E}">
        <p14:creationId xmlns:p14="http://schemas.microsoft.com/office/powerpoint/2010/main" val="419962808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5DB41-5610-5E69-4511-A72449814340}"/>
              </a:ext>
            </a:extLst>
          </p:cNvPr>
          <p:cNvSpPr>
            <a:spLocks noGrp="1"/>
          </p:cNvSpPr>
          <p:nvPr>
            <p:ph type="title"/>
          </p:nvPr>
        </p:nvSpPr>
        <p:spPr/>
        <p:txBody>
          <a:bodyPr/>
          <a:lstStyle/>
          <a:p>
            <a:pPr algn="r" rtl="1"/>
            <a:r>
              <a:rPr lang="ar-EG" dirty="0"/>
              <a:t>جدول الأعمال وتوزيع الدرجات</a:t>
            </a:r>
            <a:endParaRPr lang="en-US" dirty="0"/>
          </a:p>
        </p:txBody>
      </p:sp>
      <p:pic>
        <p:nvPicPr>
          <p:cNvPr id="5" name="Content Placeholder 4" descr="A black and white poster with blue text&#10;&#10;Description automatically generated">
            <a:extLst>
              <a:ext uri="{FF2B5EF4-FFF2-40B4-BE49-F238E27FC236}">
                <a16:creationId xmlns:a16="http://schemas.microsoft.com/office/drawing/2014/main" id="{394344A0-1B96-E108-EA56-C28545CDFB75}"/>
              </a:ext>
            </a:extLst>
          </p:cNvPr>
          <p:cNvPicPr>
            <a:picLocks noGrp="1" noChangeAspect="1"/>
          </p:cNvPicPr>
          <p:nvPr>
            <p:ph idx="1"/>
          </p:nvPr>
        </p:nvPicPr>
        <p:blipFill>
          <a:blip r:embed="rId2"/>
          <a:stretch>
            <a:fillRect/>
          </a:stretch>
        </p:blipFill>
        <p:spPr>
          <a:xfrm>
            <a:off x="3547268" y="1123950"/>
            <a:ext cx="5097463" cy="5097463"/>
          </a:xfrm>
        </p:spPr>
      </p:pic>
    </p:spTree>
    <p:extLst>
      <p:ext uri="{BB962C8B-B14F-4D97-AF65-F5344CB8AC3E}">
        <p14:creationId xmlns:p14="http://schemas.microsoft.com/office/powerpoint/2010/main" val="1120622979"/>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668</TotalTime>
  <Words>816</Words>
  <Application>Microsoft Office PowerPoint</Application>
  <PresentationFormat>Widescreen</PresentationFormat>
  <Paragraphs>65</Paragraphs>
  <Slides>16</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Brush Script MT</vt:lpstr>
      <vt:lpstr>Calibri</vt:lpstr>
      <vt:lpstr>Georgia</vt:lpstr>
      <vt:lpstr>Times New Roman</vt:lpstr>
      <vt:lpstr>Office Theme</vt:lpstr>
      <vt:lpstr>PowerPoint Presentation</vt:lpstr>
      <vt:lpstr>PowerPoint Presentation</vt:lpstr>
      <vt:lpstr>Dr. Shahira Ahmed shahira.ahmed@midocean.ae</vt:lpstr>
      <vt:lpstr>Reference</vt:lpstr>
      <vt:lpstr>What is Discrete?</vt:lpstr>
      <vt:lpstr>Discrete vs Continuous</vt:lpstr>
      <vt:lpstr>What is Discrete Mathematics?</vt:lpstr>
      <vt:lpstr>Kinds of Problems Solved Using Discrete Mathematics</vt:lpstr>
      <vt:lpstr>Kinds of Problems Solved Using Discrete Mathematics </vt:lpstr>
      <vt:lpstr>Goals of a Course in Discrete Mathematics</vt:lpstr>
      <vt:lpstr>Goals of a Course in Discrete Mathematics </vt:lpstr>
      <vt:lpstr>Discrete Mathematics is a Gateway Course</vt:lpstr>
      <vt:lpstr>جداول حلقات النقاش للفصل الدراسي الثالث لعام 2023</vt:lpstr>
      <vt:lpstr>التقويم الأكاديمي</vt:lpstr>
      <vt:lpstr>جدول الأعمال وتوزيع الدرجات</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34</cp:revision>
  <dcterms:created xsi:type="dcterms:W3CDTF">2023-04-29T09:08:23Z</dcterms:created>
  <dcterms:modified xsi:type="dcterms:W3CDTF">2023-09-29T16:21:09Z</dcterms:modified>
</cp:coreProperties>
</file>