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3" r:id="rId5"/>
    <p:sldId id="309" r:id="rId6"/>
    <p:sldId id="262" r:id="rId7"/>
    <p:sldId id="264" r:id="rId8"/>
    <p:sldId id="265" r:id="rId9"/>
    <p:sldId id="266" r:id="rId10"/>
    <p:sldId id="310" r:id="rId11"/>
    <p:sldId id="311" r:id="rId12"/>
    <p:sldId id="267" r:id="rId13"/>
    <p:sldId id="268" r:id="rId14"/>
    <p:sldId id="304" r:id="rId15"/>
    <p:sldId id="269" r:id="rId16"/>
    <p:sldId id="270" r:id="rId17"/>
    <p:sldId id="272" r:id="rId18"/>
    <p:sldId id="273" r:id="rId19"/>
    <p:sldId id="274" r:id="rId20"/>
    <p:sldId id="275" r:id="rId21"/>
    <p:sldId id="305" r:id="rId22"/>
    <p:sldId id="276" r:id="rId23"/>
    <p:sldId id="278" r:id="rId24"/>
    <p:sldId id="306" r:id="rId25"/>
    <p:sldId id="308" r:id="rId26"/>
    <p:sldId id="279" r:id="rId27"/>
    <p:sldId id="307" r:id="rId28"/>
    <p:sldId id="281" r:id="rId29"/>
    <p:sldId id="283" r:id="rId30"/>
    <p:sldId id="284" r:id="rId31"/>
    <p:sldId id="287" r:id="rId32"/>
    <p:sldId id="289" r:id="rId33"/>
    <p:sldId id="314" r:id="rId34"/>
    <p:sldId id="312" r:id="rId35"/>
    <p:sldId id="313" r:id="rId36"/>
    <p:sldId id="291" r:id="rId37"/>
    <p:sldId id="315" r:id="rId38"/>
    <p:sldId id="293" r:id="rId39"/>
    <p:sldId id="316" r:id="rId40"/>
    <p:sldId id="317" r:id="rId41"/>
    <p:sldId id="30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51035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Risk Management</a:t>
            </a:r>
          </a:p>
          <a:p>
            <a:r>
              <a:rPr lang="en-US" sz="2800" dirty="0">
                <a:solidFill>
                  <a:srgbClr val="24A9E1"/>
                </a:solidFill>
                <a:latin typeface="Tajawal Medium" panose="00000600000000000000" pitchFamily="2" charset="-78"/>
                <a:cs typeface="Tajawal Medium" panose="00000600000000000000" pitchFamily="2" charset="-78"/>
              </a:rPr>
              <a:t>Prepared by Dr. Walaa Mohamed</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95710" y="3159395"/>
            <a:ext cx="297709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633</a:t>
            </a:r>
          </a:p>
          <a:p>
            <a:r>
              <a:rPr lang="en-US" sz="2800" dirty="0">
                <a:solidFill>
                  <a:schemeClr val="bg1"/>
                </a:solidFill>
                <a:latin typeface="Tajawal Medium" panose="00000600000000000000" pitchFamily="2" charset="-78"/>
                <a:cs typeface="Tajawal Medium" panose="00000600000000000000" pitchFamily="2" charset="-78"/>
              </a:rPr>
              <a:t>Banking Risks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14517" y="627548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Rectangle 8"/>
          <p:cNvSpPr/>
          <p:nvPr/>
        </p:nvSpPr>
        <p:spPr>
          <a:xfrm>
            <a:off x="130614" y="1559558"/>
            <a:ext cx="11942061" cy="4467057"/>
          </a:xfrm>
          <a:prstGeom prst="rect">
            <a:avLst/>
          </a:prstGeom>
        </p:spPr>
        <p:txBody>
          <a:bodyPr wrap="square">
            <a:spAutoFit/>
          </a:bodyPr>
          <a:lstStyle/>
          <a:p>
            <a:pPr>
              <a:lnSpc>
                <a:spcPct val="150000"/>
              </a:lnSpc>
            </a:pPr>
            <a:r>
              <a:rPr lang="en-US" sz="2400" b="1" u="sng" dirty="0">
                <a:solidFill>
                  <a:srgbClr val="FF0000"/>
                </a:solidFill>
              </a:rPr>
              <a:t>Banking Risks:</a:t>
            </a:r>
          </a:p>
          <a:p>
            <a:pPr>
              <a:lnSpc>
                <a:spcPct val="150000"/>
              </a:lnSpc>
            </a:pPr>
            <a:r>
              <a:rPr lang="en-US" sz="2400" dirty="0"/>
              <a:t>There are multiple definitions of risk. Everyone has a definition of what risk is, and everyone recognizes a wide range of risks. Some of the more widely discussed definitions of risk include the following: </a:t>
            </a:r>
          </a:p>
          <a:p>
            <a:pPr marL="285750" indent="-285750">
              <a:lnSpc>
                <a:spcPct val="150000"/>
              </a:lnSpc>
              <a:buFont typeface="Wingdings" panose="05000000000000000000" pitchFamily="2" charset="2"/>
              <a:buChar char="§"/>
            </a:pPr>
            <a:r>
              <a:rPr lang="en-US" sz="2400" dirty="0"/>
              <a:t>The likelihood an undesirable event will occur </a:t>
            </a:r>
          </a:p>
          <a:p>
            <a:pPr marL="285750" indent="-285750">
              <a:lnSpc>
                <a:spcPct val="150000"/>
              </a:lnSpc>
              <a:buFont typeface="Wingdings" panose="05000000000000000000" pitchFamily="2" charset="2"/>
              <a:buChar char="§"/>
            </a:pPr>
            <a:r>
              <a:rPr lang="en-US" sz="2400" dirty="0"/>
              <a:t>The magnitude of loss from an unexpected event</a:t>
            </a:r>
          </a:p>
          <a:p>
            <a:pPr marL="285750" indent="-285750">
              <a:lnSpc>
                <a:spcPct val="150000"/>
              </a:lnSpc>
              <a:buFont typeface="Wingdings" panose="05000000000000000000" pitchFamily="2" charset="2"/>
              <a:buChar char="§"/>
            </a:pPr>
            <a:r>
              <a:rPr lang="en-US" sz="2400" dirty="0"/>
              <a:t>The probability that “things won’t go well”</a:t>
            </a:r>
          </a:p>
          <a:p>
            <a:pPr marL="285750" indent="-285750">
              <a:lnSpc>
                <a:spcPct val="150000"/>
              </a:lnSpc>
              <a:buFont typeface="Wingdings" panose="05000000000000000000" pitchFamily="2" charset="2"/>
              <a:buChar char="§"/>
            </a:pPr>
            <a:r>
              <a:rPr lang="en-US" sz="2400" dirty="0"/>
              <a:t>The effects of an adverse outcome </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130614" y="302584"/>
            <a:ext cx="11839865" cy="5882829"/>
          </a:xfrm>
          <a:prstGeom prst="rect">
            <a:avLst/>
          </a:prstGeom>
        </p:spPr>
        <p:txBody>
          <a:bodyPr wrap="square">
            <a:spAutoFit/>
          </a:bodyPr>
          <a:lstStyle/>
          <a:p>
            <a:pPr algn="just"/>
            <a:r>
              <a:rPr lang="en-US" sz="2800" dirty="0"/>
              <a:t>Banks face several types of risk. </a:t>
            </a:r>
            <a:r>
              <a:rPr lang="en-US" sz="2800" b="1" u="sng" dirty="0">
                <a:solidFill>
                  <a:schemeClr val="accent1">
                    <a:lumMod val="75000"/>
                  </a:schemeClr>
                </a:solidFill>
              </a:rPr>
              <a:t>All the following are examples of the various risks banks encounter:</a:t>
            </a:r>
          </a:p>
          <a:p>
            <a:pPr marL="285750" indent="-285750" algn="just">
              <a:lnSpc>
                <a:spcPct val="150000"/>
              </a:lnSpc>
              <a:buFont typeface="Wingdings" panose="05000000000000000000" pitchFamily="2" charset="2"/>
              <a:buChar char="§"/>
            </a:pPr>
            <a:r>
              <a:rPr lang="en-US" sz="2400" dirty="0"/>
              <a:t>Borrowers may submit loan repayments late or fail to make repayments. </a:t>
            </a:r>
          </a:p>
          <a:p>
            <a:pPr marL="285750" indent="-285750" algn="just">
              <a:lnSpc>
                <a:spcPct val="150000"/>
              </a:lnSpc>
              <a:buFont typeface="Wingdings" panose="05000000000000000000" pitchFamily="2" charset="2"/>
              <a:buChar char="§"/>
            </a:pPr>
            <a:r>
              <a:rPr lang="en-US" sz="2400" dirty="0"/>
              <a:t>Depositors may demand the return of their money at a faster rate than the bank has reserved for.</a:t>
            </a:r>
          </a:p>
          <a:p>
            <a:pPr marL="285750" indent="-285750" algn="just">
              <a:lnSpc>
                <a:spcPct val="150000"/>
              </a:lnSpc>
              <a:buFont typeface="Wingdings" panose="05000000000000000000" pitchFamily="2" charset="2"/>
              <a:buChar char="§"/>
            </a:pPr>
            <a:r>
              <a:rPr lang="en-US" sz="2400" dirty="0"/>
              <a:t>Market interest rates may change and hurt the value of a bank’s loans. </a:t>
            </a:r>
          </a:p>
          <a:p>
            <a:pPr marL="285750" indent="-285750" algn="just">
              <a:lnSpc>
                <a:spcPct val="150000"/>
              </a:lnSpc>
              <a:buFont typeface="Wingdings" panose="05000000000000000000" pitchFamily="2" charset="2"/>
              <a:buChar char="§"/>
            </a:pPr>
            <a:r>
              <a:rPr lang="en-US" sz="2400" dirty="0"/>
              <a:t>Investments made by the bank in securities or private companies may lose value. </a:t>
            </a:r>
          </a:p>
          <a:p>
            <a:pPr marL="285750" indent="-285750" algn="just">
              <a:lnSpc>
                <a:spcPct val="150000"/>
              </a:lnSpc>
              <a:buFont typeface="Wingdings" panose="05000000000000000000" pitchFamily="2" charset="2"/>
              <a:buChar char="§"/>
            </a:pPr>
            <a:r>
              <a:rPr lang="en-US" sz="2400" dirty="0"/>
              <a:t>A bank may discover that it has acted in a way that is contrary to a law or regulation and be fined by its regulator or by a court of law. </a:t>
            </a:r>
          </a:p>
          <a:p>
            <a:pPr marL="285750" indent="-285750" algn="just">
              <a:lnSpc>
                <a:spcPct val="150000"/>
              </a:lnSpc>
              <a:buFont typeface="Wingdings" panose="05000000000000000000" pitchFamily="2" charset="2"/>
              <a:buChar char="§"/>
            </a:pPr>
            <a:r>
              <a:rPr lang="en-US" sz="2400" dirty="0"/>
              <a:t>Human input errors or fraud in computer systems can lead to losses.</a:t>
            </a:r>
          </a:p>
          <a:p>
            <a:pPr algn="just">
              <a:lnSpc>
                <a:spcPct val="150000"/>
              </a:lnSpc>
            </a:pPr>
            <a:endParaRPr lang="en-US" sz="2400" dirty="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5113387"/>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marL="0" indent="0" algn="just">
              <a:lnSpc>
                <a:spcPct val="150000"/>
              </a:lnSpc>
              <a:buNone/>
            </a:pPr>
            <a:r>
              <a:rPr lang="en-US" sz="2400" dirty="0"/>
              <a:t>To monitor, manage, and measure these risks, banks are actively engaged in risk management. In a bank, the risk management function contributes to the management of the risks a bank faces by continuously measuring the risk of its current portfolio of assets and other exposures; by communicating the risk profile of the bank to others within the bank, to the bank’s regulators, and to other relevant parties; and by taking steps either directly or in collaboration with other bank functions to reduce the possibility of loss or to mitigate the size of the potential loss.</a:t>
            </a:r>
          </a:p>
          <a:p>
            <a:pPr algn="just">
              <a:lnSpc>
                <a:spcPct val="150000"/>
              </a:lnSpc>
            </a:pPr>
            <a:endParaRPr lang="en-US" sz="2400" dirty="0"/>
          </a:p>
        </p:txBody>
      </p:sp>
    </p:spTree>
    <p:extLst>
      <p:ext uri="{BB962C8B-B14F-4D97-AF65-F5344CB8AC3E}">
        <p14:creationId xmlns:p14="http://schemas.microsoft.com/office/powerpoint/2010/main" val="3294800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650377" y="501286"/>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21521" y="236724"/>
            <a:ext cx="1585690"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Lecture2</a:t>
            </a:r>
          </a:p>
        </p:txBody>
      </p:sp>
      <p:sp>
        <p:nvSpPr>
          <p:cNvPr id="5" name="Rectangle 4"/>
          <p:cNvSpPr/>
          <p:nvPr/>
        </p:nvSpPr>
        <p:spPr>
          <a:xfrm>
            <a:off x="337625" y="302584"/>
            <a:ext cx="11437033" cy="1235403"/>
          </a:xfrm>
          <a:prstGeom prst="rect">
            <a:avLst/>
          </a:prstGeom>
        </p:spPr>
        <p:txBody>
          <a:bodyPr wrap="square">
            <a:spAutoFit/>
          </a:bodyPr>
          <a:lstStyle/>
          <a:p>
            <a:pPr marL="0" indent="0" algn="ctr">
              <a:lnSpc>
                <a:spcPct val="150000"/>
              </a:lnSpc>
              <a:buNone/>
            </a:pPr>
            <a:r>
              <a:rPr lang="en-US" sz="2800" b="1" u="sng" dirty="0">
                <a:solidFill>
                  <a:srgbClr val="FF0000"/>
                </a:solidFill>
              </a:rPr>
              <a:t>Banking Risks</a:t>
            </a:r>
            <a:endParaRPr lang="en-US" sz="2800" dirty="0"/>
          </a:p>
          <a:p>
            <a:pPr algn="just">
              <a:lnSpc>
                <a:spcPct val="150000"/>
              </a:lnSpc>
            </a:pPr>
            <a:endParaRPr lang="en-US" sz="2400" dirty="0"/>
          </a:p>
        </p:txBody>
      </p:sp>
      <p:sp>
        <p:nvSpPr>
          <p:cNvPr id="9" name="TextBox 8">
            <a:extLst>
              <a:ext uri="{FF2B5EF4-FFF2-40B4-BE49-F238E27FC236}">
                <a16:creationId xmlns:a16="http://schemas.microsoft.com/office/drawing/2014/main" id="{9F8D29F7-7BE0-49D0-9F77-C5B2AD68CE51}"/>
              </a:ext>
            </a:extLst>
          </p:cNvPr>
          <p:cNvSpPr txBox="1"/>
          <p:nvPr/>
        </p:nvSpPr>
        <p:spPr>
          <a:xfrm>
            <a:off x="-108036" y="825804"/>
            <a:ext cx="12107777" cy="5626027"/>
          </a:xfrm>
          <a:prstGeom prst="rect">
            <a:avLst/>
          </a:prstGeom>
          <a:noFill/>
        </p:spPr>
        <p:txBody>
          <a:bodyPr wrap="square">
            <a:spAutoFit/>
          </a:bodyPr>
          <a:lstStyle/>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From a regulatory perspective,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size 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risk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of a bank’s</a:t>
            </a:r>
            <a:r>
              <a:rPr lang="en-US" sz="2200" spc="26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assets</a:t>
            </a:r>
            <a:r>
              <a:rPr lang="en-US" sz="2200" spc="26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most important determinants of how much regulatory reserve capital the</a:t>
            </a:r>
            <a:r>
              <a:rPr lang="en-US" sz="2200" spc="-250"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 is required to hold. A bank with high-risk assets faces the possibility</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 those assets could quickly lose value. If the market—depositors—perceives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that</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unstable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and</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are</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in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peril,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then</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nervous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depositors may withdraw their funds from the bank. If too many depositors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want to withdraw their funds at the same time, then fear that the bank will</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run out of</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money could break out (Section 3.1 discusses how bank runs</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occur). </a:t>
            </a:r>
            <a:endParaRPr lang="en-US" sz="2200" dirty="0">
              <a:solidFill>
                <a:srgbClr val="262426"/>
              </a:solidFill>
              <a:ea typeface="Cambria" panose="02040503050406030204" pitchFamily="18" charset="0"/>
              <a:cs typeface="Cambria" panose="02040503050406030204" pitchFamily="18" charset="0"/>
            </a:endParaRPr>
          </a:p>
          <a:p>
            <a:pPr marL="288290" marR="282575" indent="279400" algn="just">
              <a:lnSpc>
                <a:spcPct val="150000"/>
              </a:lnSpc>
              <a:spcBef>
                <a:spcPts val="0"/>
              </a:spcBef>
              <a:spcAft>
                <a:spcPts val="0"/>
              </a:spcAft>
            </a:pPr>
            <a:r>
              <a:rPr lang="en-US" sz="2200" dirty="0">
                <a:solidFill>
                  <a:srgbClr val="262426"/>
                </a:solidFill>
                <a:effectLst/>
                <a:ea typeface="Cambria" panose="02040503050406030204" pitchFamily="18" charset="0"/>
                <a:cs typeface="Cambria" panose="02040503050406030204" pitchFamily="18" charset="0"/>
              </a:rPr>
              <a:t>And when there is a widespread withdrawal of money from a bank,</a:t>
            </a:r>
            <a:r>
              <a:rPr lang="en-US" sz="2200" spc="5" dirty="0">
                <a:solidFill>
                  <a:srgbClr val="262426"/>
                </a:solidFill>
                <a:effectLst/>
                <a:ea typeface="Cambria" panose="02040503050406030204" pitchFamily="18" charset="0"/>
                <a:cs typeface="Cambria" panose="02040503050406030204" pitchFamily="18" charset="0"/>
              </a:rPr>
              <a:t> </a:t>
            </a:r>
            <a:r>
              <a:rPr lang="en-US" sz="2200" dirty="0">
                <a:solidFill>
                  <a:srgbClr val="262426"/>
                </a:solidFill>
                <a:effectLst/>
                <a:ea typeface="Cambria" panose="02040503050406030204" pitchFamily="18" charset="0"/>
                <a:cs typeface="Cambria" panose="02040503050406030204" pitchFamily="18" charset="0"/>
              </a:rPr>
              <a:t>the bank may be forced to sell its assets under pressure. To avoid this, regulators want a bank with high-risk assets to have more reserves available.</a:t>
            </a:r>
            <a:r>
              <a:rPr lang="en-US" sz="2200" spc="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Therefore, understanding banking regulation requires understanding financial</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risk</a:t>
            </a:r>
            <a:r>
              <a:rPr lang="en-US" sz="2200" u="sng" spc="65" dirty="0">
                <a:solidFill>
                  <a:srgbClr val="262426"/>
                </a:solidFill>
                <a:effectLst/>
                <a:ea typeface="Cambria" panose="02040503050406030204" pitchFamily="18" charset="0"/>
                <a:cs typeface="Cambria" panose="02040503050406030204" pitchFamily="18" charset="0"/>
              </a:rPr>
              <a:t> </a:t>
            </a:r>
            <a:r>
              <a:rPr lang="en-US" sz="2200" u="sng" dirty="0">
                <a:solidFill>
                  <a:srgbClr val="262426"/>
                </a:solidFill>
                <a:effectLst/>
                <a:ea typeface="Cambria" panose="02040503050406030204" pitchFamily="18" charset="0"/>
                <a:cs typeface="Cambria" panose="02040503050406030204" pitchFamily="18" charset="0"/>
              </a:rPr>
              <a:t>management.</a:t>
            </a:r>
            <a:endParaRPr lang="en-US" sz="2200" u="sng"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589669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63343"/>
          </a:xfrm>
        </p:spPr>
        <p:txBody>
          <a:bodyPr>
            <a:normAutofit fontScale="90000"/>
          </a:bodyPr>
          <a:lstStyle/>
          <a:p>
            <a:pPr algn="ctr"/>
            <a:r>
              <a:rPr lang="en-US" sz="2800" b="1" u="sng" dirty="0">
                <a:solidFill>
                  <a:srgbClr val="FF0000"/>
                </a:solidFill>
              </a:rPr>
              <a:t>Banking Risks</a:t>
            </a:r>
            <a:br>
              <a:rPr lang="en-US" sz="4400" dirty="0"/>
            </a:br>
            <a:endParaRPr lang="en-US" dirty="0"/>
          </a:p>
        </p:txBody>
      </p:sp>
      <p:sp>
        <p:nvSpPr>
          <p:cNvPr id="3" name="Content Placeholder 2"/>
          <p:cNvSpPr>
            <a:spLocks noGrp="1"/>
          </p:cNvSpPr>
          <p:nvPr>
            <p:ph idx="1"/>
          </p:nvPr>
        </p:nvSpPr>
        <p:spPr>
          <a:xfrm>
            <a:off x="422031" y="759655"/>
            <a:ext cx="11507371" cy="5417308"/>
          </a:xfrm>
        </p:spPr>
        <p:txBody>
          <a:bodyPr>
            <a:normAutofit/>
          </a:bodyPr>
          <a:lstStyle/>
          <a:p>
            <a:pPr marL="0" indent="0" algn="just">
              <a:lnSpc>
                <a:spcPct val="150000"/>
              </a:lnSpc>
              <a:buNone/>
            </a:pPr>
            <a:r>
              <a:rPr lang="en-US" sz="2400" dirty="0"/>
              <a:t>This section introduces the various types of risk a bank may face and provides examples that demonstrate each risk. Later chapters explore these risks and their regulatory implications in more detail. The key risks discussed below are those identified by </a:t>
            </a:r>
            <a:r>
              <a:rPr lang="en-US" sz="2400" b="1" u="sng" dirty="0"/>
              <a:t>the Basel Accords, the cornerstone of international risk-based banking regulation. </a:t>
            </a:r>
          </a:p>
          <a:p>
            <a:pPr marL="0" indent="0" algn="just">
              <a:lnSpc>
                <a:spcPct val="150000"/>
              </a:lnSpc>
              <a:buNone/>
            </a:pPr>
            <a:r>
              <a:rPr lang="en-US" sz="2400" dirty="0"/>
              <a:t>The Basel Accords, described in greater detail in Section 3.3 and throughout the book, are the result of a collaborative attempt by banking regulators from major developed countries to create a globally valid and widely applicable framework for banks and bank risk management.</a:t>
            </a:r>
          </a:p>
          <a:p>
            <a:pPr marL="0" indent="0" algn="just">
              <a:lnSpc>
                <a:spcPct val="150000"/>
              </a:lnSpc>
              <a:buNone/>
            </a:pPr>
            <a:endParaRPr lang="en-US" sz="2400" b="1" u="sng" dirty="0"/>
          </a:p>
        </p:txBody>
      </p:sp>
      <p:pic>
        <p:nvPicPr>
          <p:cNvPr id="4" name="Picture 3">
            <a:extLst>
              <a:ext uri="{FF2B5EF4-FFF2-40B4-BE49-F238E27FC236}">
                <a16:creationId xmlns:a16="http://schemas.microsoft.com/office/drawing/2014/main" id="{24AC9525-D9FC-477C-A980-FC1445A9F27C}"/>
              </a:ext>
            </a:extLst>
          </p:cNvPr>
          <p:cNvPicPr>
            <a:picLocks noChangeAspect="1"/>
          </p:cNvPicPr>
          <p:nvPr/>
        </p:nvPicPr>
        <p:blipFill>
          <a:blip r:embed="rId2"/>
          <a:stretch>
            <a:fillRect/>
          </a:stretch>
        </p:blipFill>
        <p:spPr>
          <a:xfrm>
            <a:off x="-118883" y="2743227"/>
            <a:ext cx="237765" cy="2706859"/>
          </a:xfrm>
          <a:prstGeom prst="rect">
            <a:avLst/>
          </a:prstGeom>
        </p:spPr>
      </p:pic>
      <p:pic>
        <p:nvPicPr>
          <p:cNvPr id="5" name="Picture 4">
            <a:extLst>
              <a:ext uri="{FF2B5EF4-FFF2-40B4-BE49-F238E27FC236}">
                <a16:creationId xmlns:a16="http://schemas.microsoft.com/office/drawing/2014/main" id="{FFC452AA-4D41-43F5-A078-4EFC1AFEB4EC}"/>
              </a:ext>
            </a:extLst>
          </p:cNvPr>
          <p:cNvPicPr>
            <a:picLocks noChangeAspect="1"/>
          </p:cNvPicPr>
          <p:nvPr/>
        </p:nvPicPr>
        <p:blipFill>
          <a:blip r:embed="rId3"/>
          <a:stretch>
            <a:fillRect/>
          </a:stretch>
        </p:blipFill>
        <p:spPr>
          <a:xfrm>
            <a:off x="2285141" y="6203497"/>
            <a:ext cx="9906859" cy="207282"/>
          </a:xfrm>
          <a:prstGeom prst="rect">
            <a:avLst/>
          </a:prstGeom>
        </p:spPr>
      </p:pic>
    </p:spTree>
    <p:extLst>
      <p:ext uri="{BB962C8B-B14F-4D97-AF65-F5344CB8AC3E}">
        <p14:creationId xmlns:p14="http://schemas.microsoft.com/office/powerpoint/2010/main" val="4114941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41312"/>
          </a:xfrm>
        </p:spPr>
        <p:txBody>
          <a:bodyPr>
            <a:no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838200" y="1223889"/>
            <a:ext cx="10515600" cy="4953074"/>
          </a:xfrm>
        </p:spPr>
        <p:txBody>
          <a:bodyPr>
            <a:noAutofit/>
          </a:bodyPr>
          <a:lstStyle/>
          <a:p>
            <a:pPr marL="0" indent="0" algn="just">
              <a:lnSpc>
                <a:spcPct val="150000"/>
              </a:lnSpc>
              <a:buNone/>
            </a:pPr>
            <a:r>
              <a:rPr lang="en-US" sz="2400" dirty="0"/>
              <a:t>The Basel III Accord, the most recent of these accords, focuses primarily on four types of risk (see Figure 1.4):</a:t>
            </a:r>
          </a:p>
          <a:p>
            <a:pPr marL="0" indent="0" algn="just">
              <a:lnSpc>
                <a:spcPct val="150000"/>
              </a:lnSpc>
              <a:buNone/>
            </a:pPr>
            <a:r>
              <a:rPr lang="en-US" sz="2400" dirty="0"/>
              <a:t>1.   Credit risk</a:t>
            </a:r>
          </a:p>
          <a:p>
            <a:pPr marL="0" indent="0" algn="just">
              <a:lnSpc>
                <a:spcPct val="150000"/>
              </a:lnSpc>
              <a:buNone/>
            </a:pPr>
            <a:r>
              <a:rPr lang="en-US" sz="2400" dirty="0"/>
              <a:t>2.   Market risk</a:t>
            </a:r>
          </a:p>
          <a:p>
            <a:pPr marL="0" indent="0" algn="just">
              <a:lnSpc>
                <a:spcPct val="150000"/>
              </a:lnSpc>
              <a:buNone/>
            </a:pPr>
            <a:r>
              <a:rPr lang="en-US" sz="2400" dirty="0"/>
              <a:t>3.   Operational risk</a:t>
            </a:r>
          </a:p>
          <a:p>
            <a:pPr marL="0" indent="0" algn="just">
              <a:lnSpc>
                <a:spcPct val="150000"/>
              </a:lnSpc>
              <a:buNone/>
            </a:pPr>
            <a:r>
              <a:rPr lang="en-US" sz="2400" dirty="0"/>
              <a:t>4.   Liquidity risk</a:t>
            </a:r>
          </a:p>
          <a:p>
            <a:pPr marL="0" indent="0" algn="just">
              <a:lnSpc>
                <a:spcPct val="150000"/>
              </a:lnSpc>
              <a:buNone/>
            </a:pPr>
            <a:r>
              <a:rPr lang="en-US" sz="2400" dirty="0"/>
              <a:t>The Basel Accords also recognize that there are other types of risk that may include these different core risk types. </a:t>
            </a:r>
          </a:p>
        </p:txBody>
      </p:sp>
    </p:spTree>
    <p:extLst>
      <p:ext uri="{BB962C8B-B14F-4D97-AF65-F5344CB8AC3E}">
        <p14:creationId xmlns:p14="http://schemas.microsoft.com/office/powerpoint/2010/main" val="4127106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64714" y="1252603"/>
            <a:ext cx="9369468" cy="4561105"/>
          </a:xfrm>
          <a:prstGeom prst="rect">
            <a:avLst/>
          </a:prstGeom>
        </p:spPr>
      </p:pic>
    </p:spTree>
    <p:extLst>
      <p:ext uri="{BB962C8B-B14F-4D97-AF65-F5344CB8AC3E}">
        <p14:creationId xmlns:p14="http://schemas.microsoft.com/office/powerpoint/2010/main" val="1071675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b="1" dirty="0">
                <a:solidFill>
                  <a:srgbClr val="FF0000"/>
                </a:solidFill>
              </a:rPr>
              <a:t>1.  Credit Risk</a:t>
            </a:r>
          </a:p>
          <a:p>
            <a:pPr marL="0" indent="0" algn="just">
              <a:lnSpc>
                <a:spcPct val="150000"/>
              </a:lnSpc>
              <a:buNone/>
            </a:pPr>
            <a:r>
              <a:rPr lang="en-US" sz="2400" dirty="0"/>
              <a:t>Credit risks the risk that a bank borrower, also known as a counterparty, may  fail  to  meet  its  obligations—pay  interest  on  the  loan  and  repay  the amount  borrowed—in  accordance  with  agreed  terms.  Credit  risk  is  the largest risk most banks face and arises from the possibility that loans or bonds held by a bank will not be repaid either partially or fully. Credit risk is often synonymous with default risk.</a:t>
            </a:r>
          </a:p>
          <a:p>
            <a:pPr marL="0" indent="0" algn="just">
              <a:lnSpc>
                <a:spcPct val="150000"/>
              </a:lnSpc>
              <a:buNone/>
            </a:pPr>
            <a:r>
              <a:rPr lang="en-US" sz="2400" dirty="0"/>
              <a:t>Credit risk affects depositors as well. From the depositors’ perspective, credit risk is the risk that the bank will not be able to repay funds when they ask for them. </a:t>
            </a:r>
          </a:p>
        </p:txBody>
      </p:sp>
    </p:spTree>
    <p:extLst>
      <p:ext uri="{BB962C8B-B14F-4D97-AF65-F5344CB8AC3E}">
        <p14:creationId xmlns:p14="http://schemas.microsoft.com/office/powerpoint/2010/main" val="1144669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2400" dirty="0">
                <a:solidFill>
                  <a:srgbClr val="262426"/>
                </a:solidFill>
                <a:effectLst/>
                <a:latin typeface="Calibri "/>
                <a:ea typeface="Cambria" panose="02040503050406030204" pitchFamily="18" charset="0"/>
                <a:cs typeface="Cambria" panose="02040503050406030204" pitchFamily="18" charset="0"/>
              </a:rPr>
              <a:t>The underwriting process aims to assess the credit risk associated with</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lending</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to a particular potential borrower.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Chapter 4 contains a</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detailed</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description of the underwriting process. Once a loan is underwritten and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 is received by the customer, the loan becomes a part of the bank’s banking book. The banking book is the portfolio of assets (primarily loans)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 holds, does not actively trade, and expects to hold until maturity when</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loan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is</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repaid</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fully.</a:t>
            </a:r>
            <a:r>
              <a:rPr lang="en-US" sz="2400" spc="-2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Section</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2.2</a:t>
            </a:r>
            <a:r>
              <a:rPr lang="en-US" sz="2400" spc="-3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discusses</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the</a:t>
            </a:r>
            <a:r>
              <a:rPr lang="en-US" sz="2400" spc="-2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banking</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book</a:t>
            </a:r>
            <a:r>
              <a:rPr lang="en-US" sz="2400" spc="-3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further.</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Nearly</a:t>
            </a:r>
            <a:r>
              <a:rPr lang="en-US" sz="2400" spc="-250"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all of a bank’s credit risk is contained in the credit risk of the assets in its</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banking book, although some elements of credit risk can also exist in the</a:t>
            </a:r>
            <a:r>
              <a:rPr lang="en-US" sz="2400" spc="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trading</a:t>
            </a:r>
            <a:r>
              <a:rPr lang="en-US" sz="2400" spc="75" dirty="0">
                <a:solidFill>
                  <a:srgbClr val="262426"/>
                </a:solidFill>
                <a:effectLst/>
                <a:latin typeface="Calibri "/>
                <a:ea typeface="Cambria" panose="02040503050406030204" pitchFamily="18" charset="0"/>
                <a:cs typeface="Cambria" panose="02040503050406030204" pitchFamily="18" charset="0"/>
              </a:rPr>
              <a:t> </a:t>
            </a:r>
            <a:r>
              <a:rPr lang="en-US" sz="2400" dirty="0">
                <a:solidFill>
                  <a:srgbClr val="262426"/>
                </a:solidFill>
                <a:effectLst/>
                <a:latin typeface="Calibri "/>
                <a:ea typeface="Cambria" panose="02040503050406030204" pitchFamily="18" charset="0"/>
                <a:cs typeface="Cambria" panose="02040503050406030204" pitchFamily="18" charset="0"/>
              </a:rPr>
              <a:t>book.</a:t>
            </a:r>
            <a:endParaRPr lang="en-US" sz="2400" dirty="0">
              <a:effectLst/>
              <a:latin typeface="Calibri "/>
              <a:ea typeface="Cambria" panose="02040503050406030204" pitchFamily="18" charset="0"/>
              <a:cs typeface="Cambria" panose="020405030504060302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2379163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lang="en-US" sz="3600" b="1" u="sng" dirty="0">
                <a:solidFill>
                  <a:srgbClr val="FF0000"/>
                </a:solidFill>
              </a:rPr>
              <a:t>Banking Risks</a:t>
            </a:r>
            <a:endParaRPr lang="en-US" sz="3600" dirty="0"/>
          </a:p>
        </p:txBody>
      </p:sp>
      <p:sp>
        <p:nvSpPr>
          <p:cNvPr id="3" name="Content Placeholder 2"/>
          <p:cNvSpPr>
            <a:spLocks noGrp="1"/>
          </p:cNvSpPr>
          <p:nvPr>
            <p:ph idx="1"/>
          </p:nvPr>
        </p:nvSpPr>
        <p:spPr>
          <a:xfrm>
            <a:off x="562709" y="1280159"/>
            <a:ext cx="11169746" cy="5212715"/>
          </a:xfrm>
        </p:spPr>
        <p:txBody>
          <a:bodyPr>
            <a:normAutofit/>
          </a:bodyPr>
          <a:lstStyle/>
          <a:p>
            <a:pPr marL="0" indent="0" algn="just">
              <a:lnSpc>
                <a:spcPct val="150000"/>
              </a:lnSpc>
              <a:buNone/>
            </a:pPr>
            <a:r>
              <a:rPr lang="en-US" sz="1800" b="1" u="sng" dirty="0">
                <a:solidFill>
                  <a:srgbClr val="262426"/>
                </a:solidFill>
                <a:effectLst/>
                <a:latin typeface="Cambria" panose="02040503050406030204" pitchFamily="18" charset="0"/>
                <a:ea typeface="Cambria" panose="02040503050406030204" pitchFamily="18" charset="0"/>
                <a:cs typeface="Cambria" panose="02040503050406030204" pitchFamily="18" charset="0"/>
              </a:rPr>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December 2007, the large Swiss bank UBS announced a loss of USD 10 billion due to the significant loss in value of loans made to high-risk borrowers (subprime mortgage borrowers). Many high-risk borrowers could not repay their loans, and the complex models used by UBS to predict the likelihood of credit losses turned out to be incorrect. Other major banks all over the world suffered similar losses due to incorrectly assessing the likelihood of default on mortgage payments. The inability to assess or respond correctly to this risk resulted in many billions of U.S. dollars in losses to companies and individuals around the world.</a:t>
            </a:r>
          </a:p>
          <a:p>
            <a:pPr marL="0" indent="0" algn="just">
              <a:lnSpc>
                <a:spcPct val="150000"/>
              </a:lnSpc>
              <a:buNone/>
            </a:pPr>
            <a:endParaRPr lang="en-US" sz="2400" dirty="0"/>
          </a:p>
        </p:txBody>
      </p:sp>
    </p:spTree>
    <p:extLst>
      <p:ext uri="{BB962C8B-B14F-4D97-AF65-F5344CB8AC3E}">
        <p14:creationId xmlns:p14="http://schemas.microsoft.com/office/powerpoint/2010/main" val="4249426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78937"/>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309489" y="1153551"/>
            <a:ext cx="11465169" cy="5023412"/>
          </a:xfrm>
        </p:spPr>
        <p:txBody>
          <a:bodyPr>
            <a:normAutofit/>
          </a:bodyPr>
          <a:lstStyle/>
          <a:p>
            <a:pPr marL="0" indent="0" algn="just">
              <a:lnSpc>
                <a:spcPct val="150000"/>
              </a:lnSpc>
              <a:buNone/>
            </a:pPr>
            <a:r>
              <a:rPr lang="en-US" sz="2400" dirty="0">
                <a:solidFill>
                  <a:srgbClr val="FF0000"/>
                </a:solidFill>
              </a:rPr>
              <a:t>2.  Market Risk</a:t>
            </a:r>
          </a:p>
          <a:p>
            <a:pPr marL="0" indent="0" algn="just">
              <a:lnSpc>
                <a:spcPct val="150000"/>
              </a:lnSpc>
              <a:buNone/>
            </a:pPr>
            <a:r>
              <a:rPr lang="en-US" sz="2400" b="1" dirty="0"/>
              <a:t>Market risks </a:t>
            </a:r>
            <a:r>
              <a:rPr lang="en-US" sz="2400" dirty="0"/>
              <a:t>the risk of losses to the bank arising from movements in market prices as a result of changes in interest rates, foreign exchange rates, and equity and commodity prices. The various components of market risk, and the forces that give rise to them, are covered more extensively in Chapter 6. </a:t>
            </a:r>
            <a:r>
              <a:rPr lang="en-US" sz="2400" b="1" u="sng" dirty="0">
                <a:highlight>
                  <a:srgbClr val="FFFF00"/>
                </a:highlight>
              </a:rPr>
              <a:t>The components of market risk are as follows:</a:t>
            </a:r>
          </a:p>
        </p:txBody>
      </p:sp>
    </p:spTree>
    <p:extLst>
      <p:ext uri="{BB962C8B-B14F-4D97-AF65-F5344CB8AC3E}">
        <p14:creationId xmlns:p14="http://schemas.microsoft.com/office/powerpoint/2010/main" val="799624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365761" y="1280160"/>
            <a:ext cx="11394830" cy="5212714"/>
          </a:xfrm>
        </p:spPr>
        <p:txBody>
          <a:bodyPr>
            <a:normAutofit/>
          </a:bodyPr>
          <a:lstStyle/>
          <a:p>
            <a:pPr algn="just">
              <a:lnSpc>
                <a:spcPct val="150000"/>
              </a:lnSpc>
              <a:buFont typeface="Wingdings" panose="05000000000000000000" pitchFamily="2" charset="2"/>
              <a:buChar char="§"/>
            </a:pPr>
            <a:r>
              <a:rPr lang="en-US" sz="2400" b="1" dirty="0"/>
              <a:t>Interest rate risk is </a:t>
            </a:r>
            <a:r>
              <a:rPr lang="en-US" sz="2400" dirty="0"/>
              <a:t>the potential loss due to movements in interest rates. This risk arises because bank assets (loans and bonds) usually have a significantly longer maturity than bank liabilities (deposits). This risk can  be conceptualized in two ways. First, if interest rates rise, the value of  the longer-term assets will tend to fall more than the value of the shorter-term liabilities, reducing the bank’s equity. Second, if interest rates rise, the bank will be forced to pay higher interest rates on its deposits well before  its longer-term loans mature and it is able to replace those loans with  loans that earn higher interest rates.</a:t>
            </a:r>
          </a:p>
        </p:txBody>
      </p:sp>
    </p:spTree>
    <p:extLst>
      <p:ext uri="{BB962C8B-B14F-4D97-AF65-F5344CB8AC3E}">
        <p14:creationId xmlns:p14="http://schemas.microsoft.com/office/powerpoint/2010/main" val="2402846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22666"/>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126610" y="900331"/>
            <a:ext cx="11943470" cy="5824025"/>
          </a:xfrm>
        </p:spPr>
        <p:txBody>
          <a:bodyPr>
            <a:normAutofit fontScale="92500" lnSpcReduction="20000"/>
          </a:bodyPr>
          <a:lstStyle/>
          <a:p>
            <a:pPr marL="0" indent="0" algn="just">
              <a:lnSpc>
                <a:spcPct val="150000"/>
              </a:lnSpc>
              <a:buNone/>
            </a:pPr>
            <a:r>
              <a:rPr lang="en-US" sz="2400" b="1" u="sng" dirty="0"/>
              <a:t>EXAMPLE</a:t>
            </a:r>
          </a:p>
          <a:p>
            <a:pPr marL="0" indent="0" algn="just">
              <a:lnSpc>
                <a:spcPct val="150000"/>
              </a:lnSpc>
              <a:buNone/>
            </a:pPr>
            <a:r>
              <a:rPr lang="en-US" sz="2400" dirty="0"/>
              <a:t>American savings and loans (S&amp;Ls), also called thrifts, are essentially mortgage lenders. They collect deposits and underwrite mortgages. During the 1980s and early 1990s, the U.S. S&amp;L system underwent a major crisis in which several thousand thrifts failed as a result of interest rate risk exposure.</a:t>
            </a:r>
          </a:p>
          <a:p>
            <a:pPr marL="0" indent="0" algn="just">
              <a:lnSpc>
                <a:spcPct val="150000"/>
              </a:lnSpc>
              <a:buNone/>
            </a:pPr>
            <a:r>
              <a:rPr lang="en-US" sz="2400" dirty="0"/>
              <a:t>Many failed thrifts had underwritten longer-term (up to 30-year) fixed-rate mortgages that were funded by variable-rate deposits. These deposits paid interest rates that would reset, higher or lower, based on the market level of interest rates. As market interest rates increased, the deposit rates reset higher, and the interest payments the thrifts had to make began to exceed the interest payments they were receiving on their portfolios of fixed-rate mortgages. This led to increasingly large losses and eventually wiped out the equity of thousands of S&amp;Ls and led to their failures. As shown in Figure 1.5, as interest rates rose, the payments the S&amp;Ls had to make on variable rate deposits became larger than the payments received from the fixed-rate mortgage loans, leading to larger and larger losses.</a:t>
            </a:r>
          </a:p>
          <a:p>
            <a:pPr marL="0" indent="0" algn="just">
              <a:lnSpc>
                <a:spcPct val="150000"/>
              </a:lnSpc>
              <a:buNone/>
            </a:pPr>
            <a:endParaRPr lang="en-US" sz="2400" dirty="0"/>
          </a:p>
        </p:txBody>
      </p:sp>
    </p:spTree>
    <p:extLst>
      <p:ext uri="{BB962C8B-B14F-4D97-AF65-F5344CB8AC3E}">
        <p14:creationId xmlns:p14="http://schemas.microsoft.com/office/powerpoint/2010/main" val="687371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60035" y="954294"/>
            <a:ext cx="9081370" cy="4949412"/>
          </a:xfrm>
          <a:prstGeom prst="rect">
            <a:avLst/>
          </a:prstGeom>
        </p:spPr>
      </p:pic>
    </p:spTree>
    <p:extLst>
      <p:ext uri="{BB962C8B-B14F-4D97-AF65-F5344CB8AC3E}">
        <p14:creationId xmlns:p14="http://schemas.microsoft.com/office/powerpoint/2010/main" val="1000168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77410"/>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267286" y="1209822"/>
            <a:ext cx="11619914" cy="5444196"/>
          </a:xfrm>
        </p:spPr>
        <p:txBody>
          <a:bodyPr>
            <a:normAutofit/>
          </a:bodyPr>
          <a:lstStyle/>
          <a:p>
            <a:pPr algn="just">
              <a:lnSpc>
                <a:spcPct val="150000"/>
              </a:lnSpc>
              <a:buFont typeface="Wingdings" panose="05000000000000000000" pitchFamily="2" charset="2"/>
              <a:buChar char="§"/>
            </a:pPr>
            <a:r>
              <a:rPr lang="en-US" b="1" dirty="0"/>
              <a:t> </a:t>
            </a:r>
            <a:r>
              <a:rPr lang="en-US" sz="2400" b="1" dirty="0"/>
              <a:t>Equity risk is </a:t>
            </a:r>
            <a:r>
              <a:rPr lang="en-US" sz="2400" dirty="0"/>
              <a:t>the potential loss due to an adverse change in the price of stock. Stock, also referred to as shares or equity, represents an ownership interest in a company. Banks can purchase ownership stakes in other companies, exposing them to the risk of the changing value of these shares. </a:t>
            </a:r>
          </a:p>
          <a:p>
            <a:pPr algn="just">
              <a:lnSpc>
                <a:spcPct val="150000"/>
              </a:lnSpc>
              <a:buFont typeface="Wingdings" panose="05000000000000000000" pitchFamily="2" charset="2"/>
              <a:buChar char="§"/>
            </a:pPr>
            <a:r>
              <a:rPr lang="en-US" sz="2400" b="1" dirty="0"/>
              <a:t>Foreign exchange risk </a:t>
            </a:r>
            <a:r>
              <a:rPr lang="en-US" sz="2400" dirty="0"/>
              <a:t>is the risk that the value of the bank’s assets or liabilities changes due to currency exchange rate fluctuations. Banks buy and sell foreign exchange on behalf of their customers (who need foreign currency to pay for their international transactions or receive foreign currency and want to exchange it to their own currency), and they also hold assets and liabilities in different currencies on their own balance sheets.</a:t>
            </a:r>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1110699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2881"/>
            <a:ext cx="10515600" cy="661182"/>
          </a:xfrm>
        </p:spPr>
        <p:txBody>
          <a:bodyPr>
            <a:normAutofit/>
          </a:bodyPr>
          <a:lstStyle/>
          <a:p>
            <a:pPr algn="ctr"/>
            <a:r>
              <a:rPr kumimoji="0" lang="en-US" sz="34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400" dirty="0"/>
          </a:p>
        </p:txBody>
      </p:sp>
      <p:sp>
        <p:nvSpPr>
          <p:cNvPr id="3" name="Content Placeholder 2"/>
          <p:cNvSpPr>
            <a:spLocks noGrp="1"/>
          </p:cNvSpPr>
          <p:nvPr>
            <p:ph idx="1"/>
          </p:nvPr>
        </p:nvSpPr>
        <p:spPr>
          <a:xfrm>
            <a:off x="838200" y="1266091"/>
            <a:ext cx="10515600" cy="4967143"/>
          </a:xfrm>
        </p:spPr>
        <p:txBody>
          <a:bodyPr>
            <a:normAutofit/>
          </a:bodyPr>
          <a:lstStyle/>
          <a:p>
            <a:pPr algn="just">
              <a:lnSpc>
                <a:spcPct val="150000"/>
              </a:lnSpc>
              <a:buFont typeface="Wingdings" panose="05000000000000000000" pitchFamily="2" charset="2"/>
              <a:buChar char="§"/>
            </a:pPr>
            <a:r>
              <a:rPr lang="en-US" sz="2400" b="1" dirty="0"/>
              <a:t>Commodity risk </a:t>
            </a:r>
            <a:r>
              <a:rPr lang="en-US" sz="2400" dirty="0"/>
              <a:t>is the potential loss due to an adverse change in commodity prices. There are different types of commodities, including agricultural commodities (e.g., wheat, corn, soybeans), industrial commodities (e.g., metals), and energy commodities (e.g., natural gas, crude oil). The  value  of  commodities  fluctuates  a  great  deal  due  to  changes  in demand and supply. </a:t>
            </a:r>
          </a:p>
        </p:txBody>
      </p:sp>
    </p:spTree>
    <p:extLst>
      <p:ext uri="{BB962C8B-B14F-4D97-AF65-F5344CB8AC3E}">
        <p14:creationId xmlns:p14="http://schemas.microsoft.com/office/powerpoint/2010/main" val="3207366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9613"/>
          </a:xfrm>
        </p:spPr>
        <p:txBody>
          <a:bodyPr>
            <a:normAutofit/>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39151" y="1350498"/>
            <a:ext cx="11605846" cy="5142377"/>
          </a:xfrm>
        </p:spPr>
        <p:txBody>
          <a:bodyPr>
            <a:normAutofit/>
          </a:bodyPr>
          <a:lstStyle/>
          <a:p>
            <a:pPr marL="0" indent="0" algn="just">
              <a:lnSpc>
                <a:spcPct val="150000"/>
              </a:lnSpc>
              <a:buNone/>
            </a:pPr>
            <a:r>
              <a:rPr lang="en-US" sz="2400" b="1" dirty="0">
                <a:highlight>
                  <a:srgbClr val="FFFF00"/>
                </a:highlight>
              </a:rPr>
              <a:t>Market risk </a:t>
            </a:r>
            <a:r>
              <a:rPr lang="en-US" sz="2400" dirty="0"/>
              <a:t>tends to focus on a bank’s </a:t>
            </a:r>
            <a:r>
              <a:rPr lang="en-US" sz="2400" b="1" dirty="0"/>
              <a:t>trading book</a:t>
            </a:r>
            <a:r>
              <a:rPr lang="en-US" sz="2400" dirty="0"/>
              <a:t>. </a:t>
            </a:r>
            <a:r>
              <a:rPr lang="en-US" sz="2400" u="sng" dirty="0"/>
              <a:t>The </a:t>
            </a:r>
            <a:r>
              <a:rPr lang="en-US" sz="2400" u="sng" dirty="0">
                <a:highlight>
                  <a:srgbClr val="FFFF00"/>
                </a:highlight>
              </a:rPr>
              <a:t>trading book </a:t>
            </a:r>
            <a:r>
              <a:rPr lang="en-US" sz="2400" u="sng" dirty="0"/>
              <a:t>is the portfolio of </a:t>
            </a:r>
            <a:r>
              <a:rPr lang="en-US" sz="2400" b="1" u="sng" dirty="0"/>
              <a:t>financial assets </a:t>
            </a:r>
            <a:r>
              <a:rPr lang="en-US" sz="2400" u="sng" dirty="0"/>
              <a:t>such as bonds, equity, foreign exchange, and derivatives held by a bank either to facilitate trading for its customers or for its own account or to hedge against various types of risk. </a:t>
            </a:r>
            <a:r>
              <a:rPr lang="en-US" sz="2400" dirty="0"/>
              <a:t>Assets in the trading book are generally made available for sale, as the bank does not intend to keep those assets until they mature. </a:t>
            </a:r>
            <a:r>
              <a:rPr lang="en-US" sz="2400" u="sng" dirty="0"/>
              <a:t>Assets in the bank’s </a:t>
            </a:r>
            <a:r>
              <a:rPr lang="en-US" sz="2400" u="sng" dirty="0">
                <a:highlight>
                  <a:srgbClr val="FFFF00"/>
                </a:highlight>
              </a:rPr>
              <a:t>banking book</a:t>
            </a:r>
            <a:r>
              <a:rPr lang="en-US" sz="2400" u="sng" dirty="0"/>
              <a:t> (held until maturity) and trading book (not held until maturity) </a:t>
            </a:r>
            <a:r>
              <a:rPr lang="en-US" sz="2400" dirty="0"/>
              <a:t>collectively contain all the various investments in loans, securities, and other financial assets the bank has made using its deposits, loans, and shareholder equity. </a:t>
            </a:r>
          </a:p>
        </p:txBody>
      </p:sp>
    </p:spTree>
    <p:extLst>
      <p:ext uri="{BB962C8B-B14F-4D97-AF65-F5344CB8AC3E}">
        <p14:creationId xmlns:p14="http://schemas.microsoft.com/office/powerpoint/2010/main" val="3632947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681037"/>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82879" y="829994"/>
            <a:ext cx="11774659" cy="5894363"/>
          </a:xfrm>
        </p:spPr>
        <p:txBody>
          <a:bodyPr/>
          <a:lstStyle/>
          <a:p>
            <a:pPr marL="0" indent="0" algn="just">
              <a:lnSpc>
                <a:spcPct val="150000"/>
              </a:lnSpc>
              <a:buNone/>
            </a:pPr>
            <a:r>
              <a:rPr lang="en-US" sz="2400" dirty="0">
                <a:cs typeface="+mj-cs"/>
              </a:rPr>
              <a:t>Distinguishing between the trading and banking books is essential to  understand how banks operate and how they manage their risks. </a:t>
            </a:r>
            <a:r>
              <a:rPr lang="en-US" sz="2400" u="sng" dirty="0">
                <a:cs typeface="+mj-cs"/>
              </a:rPr>
              <a:t>The value of assets and liabilities in the trading book can change quickly, and the bank has to recognize those changes immediately. In contrast, changes to the value of the banking book generally take longer to happen.</a:t>
            </a:r>
            <a:endParaRPr lang="ar-EG" sz="2400" u="sng" dirty="0">
              <a:cs typeface="+mj-cs"/>
            </a:endParaRPr>
          </a:p>
          <a:p>
            <a:pPr marL="0" indent="0" algn="just">
              <a:lnSpc>
                <a:spcPct val="150000"/>
              </a:lnSpc>
              <a:buNone/>
            </a:pPr>
            <a:r>
              <a:rPr lang="en-US" sz="2400" dirty="0">
                <a:effectLst/>
                <a:ea typeface="Cambria" panose="02040503050406030204" pitchFamily="18" charset="0"/>
                <a:cs typeface="+mj-cs"/>
              </a:rPr>
              <a:t>The Basel Accord does not provide a definition for the term banking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this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important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easily</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forgotten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point.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effect,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what</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is</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included in the banking book is what is not included in the bank’s trading</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book, which </a:t>
            </a:r>
            <a:r>
              <a:rPr lang="en-US" sz="2400" i="1" dirty="0">
                <a:effectLst/>
                <a:ea typeface="Cambria" panose="02040503050406030204" pitchFamily="18" charset="0"/>
                <a:cs typeface="+mj-cs"/>
              </a:rPr>
              <a:t>is </a:t>
            </a:r>
            <a:r>
              <a:rPr lang="en-US" sz="2400" dirty="0">
                <a:effectLst/>
                <a:ea typeface="Cambria" panose="02040503050406030204" pitchFamily="18" charset="0"/>
                <a:cs typeface="+mj-cs"/>
              </a:rPr>
              <a:t>defined by the Basel II and Basel III Accords. The trading and</a:t>
            </a:r>
            <a:r>
              <a:rPr lang="en-US" sz="2400" spc="5" dirty="0">
                <a:effectLst/>
                <a:ea typeface="Cambria" panose="02040503050406030204" pitchFamily="18" charset="0"/>
                <a:cs typeface="+mj-cs"/>
              </a:rPr>
              <a:t> </a:t>
            </a:r>
            <a:r>
              <a:rPr lang="en-US" sz="2400" dirty="0">
                <a:effectLst/>
                <a:ea typeface="Cambria" panose="02040503050406030204" pitchFamily="18" charset="0"/>
                <a:cs typeface="+mj-cs"/>
              </a:rPr>
              <a:t>banking</a:t>
            </a:r>
            <a:r>
              <a:rPr lang="en-US" sz="2400" spc="35" dirty="0">
                <a:effectLst/>
                <a:ea typeface="Cambria" panose="02040503050406030204" pitchFamily="18" charset="0"/>
                <a:cs typeface="+mj-cs"/>
              </a:rPr>
              <a:t> </a:t>
            </a:r>
            <a:r>
              <a:rPr lang="en-US" sz="2400" dirty="0">
                <a:effectLst/>
                <a:ea typeface="Cambria" panose="02040503050406030204" pitchFamily="18" charset="0"/>
                <a:cs typeface="+mj-cs"/>
              </a:rPr>
              <a:t>books</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will</a:t>
            </a:r>
            <a:r>
              <a:rPr lang="en-US" sz="2400" spc="60" dirty="0">
                <a:effectLst/>
                <a:ea typeface="Cambria" panose="02040503050406030204" pitchFamily="18" charset="0"/>
                <a:cs typeface="+mj-cs"/>
              </a:rPr>
              <a:t> </a:t>
            </a:r>
            <a:r>
              <a:rPr lang="en-US" sz="2400" dirty="0">
                <a:effectLst/>
                <a:ea typeface="Cambria" panose="02040503050406030204" pitchFamily="18" charset="0"/>
                <a:cs typeface="+mj-cs"/>
              </a:rPr>
              <a:t>be</a:t>
            </a:r>
            <a:r>
              <a:rPr lang="en-US" sz="2400" spc="30" dirty="0">
                <a:effectLst/>
                <a:ea typeface="Cambria" panose="02040503050406030204" pitchFamily="18" charset="0"/>
                <a:cs typeface="+mj-cs"/>
              </a:rPr>
              <a:t> </a:t>
            </a:r>
            <a:r>
              <a:rPr lang="en-US" sz="2400" dirty="0">
                <a:effectLst/>
                <a:ea typeface="Cambria" panose="02040503050406030204" pitchFamily="18" charset="0"/>
                <a:cs typeface="+mj-cs"/>
              </a:rPr>
              <a:t>discussed</a:t>
            </a:r>
            <a:r>
              <a:rPr lang="en-US" sz="2400" spc="15" dirty="0">
                <a:effectLst/>
                <a:ea typeface="Cambria" panose="02040503050406030204" pitchFamily="18" charset="0"/>
                <a:cs typeface="+mj-cs"/>
              </a:rPr>
              <a:t> </a:t>
            </a:r>
            <a:r>
              <a:rPr lang="en-US" sz="2400" dirty="0">
                <a:effectLst/>
                <a:ea typeface="Cambria" panose="02040503050406030204" pitchFamily="18" charset="0"/>
                <a:cs typeface="+mj-cs"/>
              </a:rPr>
              <a:t>in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later</a:t>
            </a:r>
            <a:r>
              <a:rPr lang="en-US" sz="2400" spc="40" dirty="0">
                <a:effectLst/>
                <a:ea typeface="Cambria" panose="02040503050406030204" pitchFamily="18" charset="0"/>
                <a:cs typeface="+mj-cs"/>
              </a:rPr>
              <a:t> </a:t>
            </a:r>
            <a:r>
              <a:rPr lang="en-US" sz="2400" dirty="0">
                <a:effectLst/>
                <a:ea typeface="Cambria" panose="02040503050406030204" pitchFamily="18" charset="0"/>
                <a:cs typeface="+mj-cs"/>
              </a:rPr>
              <a:t>chapters</a:t>
            </a:r>
            <a:r>
              <a:rPr lang="en-US" sz="2400" spc="50" dirty="0">
                <a:effectLst/>
                <a:ea typeface="Cambria" panose="02040503050406030204" pitchFamily="18" charset="0"/>
                <a:cs typeface="+mj-cs"/>
              </a:rPr>
              <a:t> </a:t>
            </a:r>
            <a:r>
              <a:rPr lang="en-US" sz="2400" dirty="0">
                <a:effectLst/>
                <a:ea typeface="Cambria" panose="02040503050406030204" pitchFamily="18" charset="0"/>
                <a:cs typeface="+mj-cs"/>
              </a:rPr>
              <a:t>(see</a:t>
            </a:r>
            <a:r>
              <a:rPr lang="en-US" sz="2400" spc="55" dirty="0">
                <a:effectLst/>
                <a:ea typeface="Cambria" panose="02040503050406030204" pitchFamily="18" charset="0"/>
                <a:cs typeface="+mj-cs"/>
              </a:rPr>
              <a:t> </a:t>
            </a:r>
            <a:r>
              <a:rPr lang="en-US" sz="2400" dirty="0">
                <a:effectLst/>
                <a:ea typeface="Cambria" panose="02040503050406030204" pitchFamily="18" charset="0"/>
                <a:cs typeface="+mj-cs"/>
              </a:rPr>
              <a:t>Section</a:t>
            </a:r>
            <a:r>
              <a:rPr lang="en-US" sz="2400" spc="65" dirty="0">
                <a:effectLst/>
                <a:ea typeface="Cambria" panose="02040503050406030204" pitchFamily="18" charset="0"/>
                <a:cs typeface="+mj-cs"/>
              </a:rPr>
              <a:t> </a:t>
            </a:r>
            <a:r>
              <a:rPr lang="en-US" sz="2400" dirty="0">
                <a:effectLst/>
                <a:ea typeface="Cambria" panose="02040503050406030204" pitchFamily="18" charset="0"/>
                <a:cs typeface="+mj-cs"/>
              </a:rPr>
              <a:t>2.2).</a:t>
            </a:r>
          </a:p>
          <a:p>
            <a:pPr marL="0" indent="0" algn="just">
              <a:buNone/>
            </a:pPr>
            <a:endParaRPr lang="en-US" u="sng" dirty="0"/>
          </a:p>
        </p:txBody>
      </p:sp>
    </p:spTree>
    <p:extLst>
      <p:ext uri="{BB962C8B-B14F-4D97-AF65-F5344CB8AC3E}">
        <p14:creationId xmlns:p14="http://schemas.microsoft.com/office/powerpoint/2010/main" val="4005689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838199" y="1069145"/>
            <a:ext cx="10655105" cy="5107818"/>
          </a:xfrm>
        </p:spPr>
        <p:txBody>
          <a:bodyPr/>
          <a:lstStyle/>
          <a:p>
            <a:pPr marL="0" indent="0" algn="just">
              <a:buNone/>
            </a:pPr>
            <a:r>
              <a:rPr lang="en-US" dirty="0">
                <a:solidFill>
                  <a:srgbClr val="FF0000"/>
                </a:solidFill>
              </a:rPr>
              <a:t>3.  Operational Risk</a:t>
            </a:r>
          </a:p>
          <a:p>
            <a:pPr marL="0" indent="0" algn="just">
              <a:lnSpc>
                <a:spcPct val="150000"/>
              </a:lnSpc>
              <a:buNone/>
            </a:pPr>
            <a:r>
              <a:rPr lang="en-US" sz="2400" b="1" dirty="0"/>
              <a:t>Operational risk </a:t>
            </a:r>
            <a:r>
              <a:rPr lang="en-US" sz="2400" dirty="0"/>
              <a:t>is the risk of loss resulting from inadequate or failed internal processes,  people,  and  systems  or  from  external  events.  </a:t>
            </a:r>
            <a:r>
              <a:rPr lang="en-US" sz="2400" u="sng" dirty="0"/>
              <a:t>This  definition  includes legal risk, but excludes strategic and reputational risk.</a:t>
            </a:r>
            <a:r>
              <a:rPr lang="en-US" sz="2400" dirty="0"/>
              <a:t> Compared to credit, market, and liquidity risk, operational risk is the least understood and most challenging risk to measure, manage, and monitor. A wide range of loss events can be categorized as operational risk events. Chapter 7 discusses how banks measure and manage the different types of operational risks they are exposed to as part of the banking business.</a:t>
            </a:r>
          </a:p>
        </p:txBody>
      </p:sp>
    </p:spTree>
    <p:extLst>
      <p:ext uri="{BB962C8B-B14F-4D97-AF65-F5344CB8AC3E}">
        <p14:creationId xmlns:p14="http://schemas.microsoft.com/office/powerpoint/2010/main" val="4042929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fontScale="90000"/>
          </a:bodyPr>
          <a:lstStyle/>
          <a:p>
            <a:pPr algn="ctr"/>
            <a:r>
              <a:rPr kumimoji="0" lang="en-US" sz="36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600" dirty="0"/>
          </a:p>
        </p:txBody>
      </p:sp>
      <p:sp>
        <p:nvSpPr>
          <p:cNvPr id="3" name="Content Placeholder 2"/>
          <p:cNvSpPr>
            <a:spLocks noGrp="1"/>
          </p:cNvSpPr>
          <p:nvPr>
            <p:ph idx="1"/>
          </p:nvPr>
        </p:nvSpPr>
        <p:spPr>
          <a:xfrm>
            <a:off x="225083" y="436098"/>
            <a:ext cx="11549575" cy="6049107"/>
          </a:xfrm>
        </p:spPr>
        <p:txBody>
          <a:bodyPr>
            <a:normAutofit/>
          </a:bodyPr>
          <a:lstStyle/>
          <a:p>
            <a:pPr marL="0" indent="0" algn="just">
              <a:buNone/>
            </a:pPr>
            <a:endParaRPr lang="en-US" dirty="0">
              <a:solidFill>
                <a:srgbClr val="FF0000"/>
              </a:solidFill>
            </a:endParaRPr>
          </a:p>
          <a:p>
            <a:pPr marL="0" indent="0" algn="just">
              <a:lnSpc>
                <a:spcPct val="150000"/>
              </a:lnSpc>
              <a:buNone/>
            </a:pPr>
            <a:r>
              <a:rPr lang="en-US" sz="2400" b="1" u="sng" dirty="0"/>
              <a:t>EXAMPLE</a:t>
            </a:r>
          </a:p>
          <a:p>
            <a:pPr marL="0" indent="0" algn="just">
              <a:lnSpc>
                <a:spcPct val="150000"/>
              </a:lnSpc>
              <a:buNone/>
            </a:pPr>
            <a:r>
              <a:rPr lang="en-US" sz="2400" dirty="0"/>
              <a:t>In 1995, Baring Brothers and Co. Ltd. (Barings) collapsed after incurring losses of GBP 827 million following the failure of its internal control processes and procedures. One of its traders in Singapore hid trading losses for more than two years. Because of insufficient internal control measures, the trader was able to authorize his own trades and book them into the bank’s systems without any supervision. The trader’s supervisors were alerted after the trades started to lose significant amounts of money and it was no longer possible for the trader to keep the trades and the losses secret.</a:t>
            </a:r>
          </a:p>
        </p:txBody>
      </p:sp>
    </p:spTree>
    <p:extLst>
      <p:ext uri="{BB962C8B-B14F-4D97-AF65-F5344CB8AC3E}">
        <p14:creationId xmlns:p14="http://schemas.microsoft.com/office/powerpoint/2010/main" val="25167069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7749"/>
          </a:xfrm>
        </p:spPr>
        <p:txBody>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dirty="0"/>
          </a:p>
        </p:txBody>
      </p:sp>
      <p:sp>
        <p:nvSpPr>
          <p:cNvPr id="3" name="Content Placeholder 2"/>
          <p:cNvSpPr>
            <a:spLocks noGrp="1"/>
          </p:cNvSpPr>
          <p:nvPr>
            <p:ph idx="1"/>
          </p:nvPr>
        </p:nvSpPr>
        <p:spPr>
          <a:xfrm>
            <a:off x="182880" y="900332"/>
            <a:ext cx="11774658" cy="5753686"/>
          </a:xfrm>
        </p:spPr>
        <p:txBody>
          <a:bodyPr>
            <a:normAutofit/>
          </a:bodyPr>
          <a:lstStyle/>
          <a:p>
            <a:pPr marL="0" indent="0" algn="just">
              <a:lnSpc>
                <a:spcPct val="150000"/>
              </a:lnSpc>
              <a:buNone/>
            </a:pPr>
            <a:r>
              <a:rPr lang="en-US" sz="2400" dirty="0">
                <a:solidFill>
                  <a:srgbClr val="FF0000"/>
                </a:solidFill>
              </a:rPr>
              <a:t>4.  Liquidity Risk</a:t>
            </a:r>
          </a:p>
          <a:p>
            <a:pPr marL="0" indent="0" algn="just">
              <a:lnSpc>
                <a:spcPct val="150000"/>
              </a:lnSpc>
              <a:buNone/>
            </a:pPr>
            <a:r>
              <a:rPr lang="en-US" sz="2400" b="1" dirty="0"/>
              <a:t>Liquidity risk </a:t>
            </a:r>
            <a:r>
              <a:rPr lang="en-US" sz="2400" dirty="0"/>
              <a:t>is the risk that a bank may not be able to meet its obligations to repay deposits and other funding, or to continue financing its assets. There has  been  far  greater  focus  on  banks’  liquidity  risk  following  the  global  financial crisis of 2007–2009 when several banks needed to be supported by their governments because they were unable to meet their obligations to repay depositors and bondholders. </a:t>
            </a:r>
          </a:p>
          <a:p>
            <a:pPr marL="0" indent="0" algn="just">
              <a:lnSpc>
                <a:spcPct val="150000"/>
              </a:lnSpc>
              <a:buNone/>
            </a:pPr>
            <a:r>
              <a:rPr lang="en-US" sz="2400" dirty="0"/>
              <a:t>The most recent Basel Accord includes new standards on banks’ liquidity to complement its standards on banks’ capital levels: Basel I and Basel II had provided standards only for capital levels. Liquidity risk will be discussed in greater detail in Chapters 3 and 6.</a:t>
            </a:r>
          </a:p>
          <a:p>
            <a:pPr marL="0" indent="0" algn="just">
              <a:lnSpc>
                <a:spcPct val="150000"/>
              </a:lnSpc>
              <a:buNone/>
            </a:pPr>
            <a:endParaRPr lang="en-US" sz="2400" dirty="0"/>
          </a:p>
        </p:txBody>
      </p:sp>
    </p:spTree>
    <p:extLst>
      <p:ext uri="{BB962C8B-B14F-4D97-AF65-F5344CB8AC3E}">
        <p14:creationId xmlns:p14="http://schemas.microsoft.com/office/powerpoint/2010/main" val="2985464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0" indent="0" algn="just">
              <a:lnSpc>
                <a:spcPct val="150000"/>
              </a:lnSpc>
              <a:buNone/>
            </a:pPr>
            <a:r>
              <a:rPr lang="en-US" dirty="0">
                <a:solidFill>
                  <a:srgbClr val="FF0000"/>
                </a:solidFill>
              </a:rPr>
              <a:t>5.  </a:t>
            </a:r>
            <a:r>
              <a:rPr lang="en-US" sz="2400" dirty="0">
                <a:solidFill>
                  <a:srgbClr val="FF0000"/>
                </a:solidFill>
              </a:rPr>
              <a:t>Systemic Risk</a:t>
            </a:r>
          </a:p>
          <a:p>
            <a:pPr marL="0" indent="0" algn="just">
              <a:lnSpc>
                <a:spcPct val="150000"/>
              </a:lnSpc>
              <a:buNone/>
            </a:pPr>
            <a:r>
              <a:rPr lang="en-US" sz="2400" dirty="0"/>
              <a:t>Systemic risk refers to the possibility that an entire banking system may face losses or even collapse, with all banks operating in that system being affected.</a:t>
            </a:r>
          </a:p>
          <a:p>
            <a:pPr marL="0" indent="0" algn="just">
              <a:lnSpc>
                <a:spcPct val="150000"/>
              </a:lnSpc>
              <a:buNone/>
            </a:pPr>
            <a:r>
              <a:rPr lang="en-US" sz="2400" dirty="0"/>
              <a:t>Systemic risk can arise due to macroeconomic or monetary events, such as a currency devaluation, or it can result from the failure of a single “systemically important” financial institution, whose problems cause difficulties for all other banks in the system. </a:t>
            </a:r>
          </a:p>
        </p:txBody>
      </p:sp>
    </p:spTree>
    <p:extLst>
      <p:ext uri="{BB962C8B-B14F-4D97-AF65-F5344CB8AC3E}">
        <p14:creationId xmlns:p14="http://schemas.microsoft.com/office/powerpoint/2010/main" val="1537976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4"/>
            <a:ext cx="10515600" cy="773724"/>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11015" y="872198"/>
            <a:ext cx="11830930" cy="5304765"/>
          </a:xfrm>
        </p:spPr>
        <p:txBody>
          <a:bodyPr>
            <a:normAutofit/>
          </a:bodyPr>
          <a:lstStyle/>
          <a:p>
            <a:pPr marL="59690" marR="282575" indent="0" algn="just">
              <a:lnSpc>
                <a:spcPct val="110000"/>
              </a:lnSpc>
              <a:spcBef>
                <a:spcPts val="620"/>
              </a:spcBef>
              <a:spcAft>
                <a:spcPts val="645"/>
              </a:spcAft>
              <a:buNone/>
            </a:pPr>
            <a:r>
              <a:rPr lang="en-US" sz="1800" b="1" u="sng" dirty="0">
                <a:solidFill>
                  <a:srgbClr val="262426"/>
                </a:solidFill>
                <a:effectLst/>
                <a:latin typeface="Tahoma" panose="020B0604030504040204" pitchFamily="34" charset="0"/>
                <a:ea typeface="Cambria" panose="02040503050406030204" pitchFamily="18" charset="0"/>
                <a:cs typeface="Cambria" panose="02040503050406030204" pitchFamily="18" charset="0"/>
              </a:rPr>
              <a:t>EXAMPLE</a:t>
            </a:r>
            <a:endParaRPr lang="en-US" sz="1800" b="1" u="sng" dirty="0">
              <a:effectLst/>
              <a:latin typeface="Cambria" panose="02040503050406030204" pitchFamily="18" charset="0"/>
              <a:ea typeface="Cambria" panose="02040503050406030204" pitchFamily="18" charset="0"/>
              <a:cs typeface="Cambria" panose="02040503050406030204" pitchFamily="18" charset="0"/>
            </a:endParaRPr>
          </a:p>
          <a:p>
            <a:pPr marL="59690" marR="282575" indent="0" algn="just">
              <a:lnSpc>
                <a:spcPct val="150000"/>
              </a:lnSpc>
              <a:spcBef>
                <a:spcPts val="620"/>
              </a:spcBef>
              <a:spcAft>
                <a:spcPts val="645"/>
              </a:spcAft>
              <a:buNone/>
            </a:pPr>
            <a:r>
              <a:rPr lang="en-US" sz="2400" dirty="0">
                <a:solidFill>
                  <a:srgbClr val="262426"/>
                </a:solidFill>
                <a:effectLst/>
                <a:ea typeface="Cambria" panose="02040503050406030204" pitchFamily="18" charset="0"/>
                <a:cs typeface="Cambria" panose="02040503050406030204" pitchFamily="18" charset="0"/>
              </a:rPr>
              <a:t>In 1991, Argentina pegged its currency to the U.S. dollar, but over time people came to believe</a:t>
            </a:r>
            <a:r>
              <a:rPr lang="en-US" sz="2400" spc="-28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 this relationship was not sustainable and that the Argentine government would be forced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 devalue the peso. In November 2001, interest rates rose dramatically in response to</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expectations of a devaluation, and depositors began to withdraw funds from their banks. 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following day, the minister of the economy announced restrictions on banks’ ability to pay</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clients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on</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customers’</a:t>
            </a:r>
            <a:r>
              <a:rPr lang="en-US" sz="2400" spc="-8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ability</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withdraw</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All</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system</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affected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 these restrictions. Even banks that had been financially strong and conservatively managed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were</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not</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able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meet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3697397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fontScale="92500"/>
          </a:bodyPr>
          <a:lstStyle/>
          <a:p>
            <a:pPr marL="0" indent="0" algn="just">
              <a:lnSpc>
                <a:spcPct val="150000"/>
              </a:lnSpc>
              <a:buNone/>
            </a:pPr>
            <a:r>
              <a:rPr lang="en-US" sz="2400" b="1" u="sng" dirty="0"/>
              <a:t>6.  Other Risks That Banks Face:</a:t>
            </a:r>
          </a:p>
          <a:p>
            <a:pPr marL="0" indent="0" algn="just">
              <a:lnSpc>
                <a:spcPct val="150000"/>
              </a:lnSpc>
              <a:buNone/>
            </a:pPr>
            <a:r>
              <a:rPr lang="en-US" sz="2400" dirty="0"/>
              <a:t>Beyond the types of risk mentioned previously, there are other risks banks face and must manage appropriately. Here is a listing of some of them: </a:t>
            </a:r>
          </a:p>
          <a:p>
            <a:pPr marL="0" indent="0" algn="just">
              <a:lnSpc>
                <a:spcPct val="100000"/>
              </a:lnSpc>
              <a:buNone/>
            </a:pPr>
            <a:endParaRPr lang="en-US" sz="2400" dirty="0"/>
          </a:p>
          <a:p>
            <a:pPr algn="just">
              <a:lnSpc>
                <a:spcPct val="150000"/>
              </a:lnSpc>
              <a:buFont typeface="Wingdings" panose="05000000000000000000" pitchFamily="2" charset="2"/>
              <a:buChar char="§"/>
            </a:pPr>
            <a:r>
              <a:rPr lang="en-US" sz="2400" b="1" dirty="0"/>
              <a:t>Business risk </a:t>
            </a:r>
            <a:r>
              <a:rPr lang="en-US" sz="2400" dirty="0"/>
              <a:t>is the potential loss due to a decrease in the competitive  position of the bank and the prospect of the bank prospering in changing  markets. </a:t>
            </a:r>
          </a:p>
          <a:p>
            <a:pPr marL="0" indent="0" algn="just">
              <a:lnSpc>
                <a:spcPct val="150000"/>
              </a:lnSpc>
              <a:buNone/>
            </a:pPr>
            <a:r>
              <a:rPr lang="en-US" sz="2400" b="1" u="sng" dirty="0"/>
              <a:t>EXAMPLE</a:t>
            </a:r>
          </a:p>
          <a:p>
            <a:pPr marL="0" indent="0" algn="just">
              <a:lnSpc>
                <a:spcPct val="150000"/>
              </a:lnSpc>
              <a:buNone/>
            </a:pPr>
            <a:r>
              <a:rPr lang="en-US" sz="2400" dirty="0">
                <a:solidFill>
                  <a:srgbClr val="262426"/>
                </a:solidFill>
                <a:effectLst/>
                <a:ea typeface="Cambria" panose="02040503050406030204" pitchFamily="18" charset="0"/>
                <a:cs typeface="Cambria" panose="02040503050406030204" pitchFamily="18" charset="0"/>
              </a:rPr>
              <a:t>In 2003 HSBC bought the U.S. consumer, credit card, and mortgage lender Household Inter-</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national (later named HSBC Finance Corporation) to gain a slice of the booming U.S. property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 Expansion into this new market was seen as the answer to improving profitability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 return on capital, although it was a departure from HSBC’s traditional conservative banking</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culture.</a:t>
            </a:r>
            <a:endParaRPr lang="en-US" sz="2400" dirty="0">
              <a:effectLst/>
              <a:ea typeface="Cambria" panose="02040503050406030204" pitchFamily="18" charset="0"/>
              <a:cs typeface="Cambria" panose="02040503050406030204" pitchFamily="18" charset="0"/>
            </a:endParaRPr>
          </a:p>
          <a:p>
            <a:pPr algn="just">
              <a:lnSpc>
                <a:spcPct val="150000"/>
              </a:lnSpc>
              <a:buFont typeface="Wingdings" panose="05000000000000000000" pitchFamily="2" charset="2"/>
              <a:buChar char="§"/>
            </a:pPr>
            <a:endParaRPr lang="en-US" sz="2400" dirty="0"/>
          </a:p>
          <a:p>
            <a:pPr marL="0" indent="0" algn="just">
              <a:lnSpc>
                <a:spcPct val="10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84392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0" y="681037"/>
            <a:ext cx="12191999" cy="6078488"/>
          </a:xfrm>
        </p:spPr>
        <p:txBody>
          <a:bodyPr>
            <a:normAutofit fontScale="85000" lnSpcReduction="10000"/>
          </a:bodyPr>
          <a:lstStyle/>
          <a:p>
            <a:pPr marL="0" indent="0" algn="just">
              <a:lnSpc>
                <a:spcPct val="160000"/>
              </a:lnSpc>
              <a:buNone/>
            </a:pPr>
            <a:r>
              <a:rPr lang="en-US" sz="2400" dirty="0">
                <a:solidFill>
                  <a:srgbClr val="262426"/>
                </a:solidFill>
                <a:effectLst/>
                <a:ea typeface="Cambria" panose="02040503050406030204" pitchFamily="18" charset="0"/>
                <a:cs typeface="Cambria" panose="02040503050406030204" pitchFamily="18" charset="0"/>
              </a:rPr>
              <a:t>Household International was a poor fit with HSBC operations, as much of its business</a:t>
            </a:r>
            <a:r>
              <a:rPr lang="en-US" sz="2400" spc="-30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was</a:t>
            </a:r>
            <a:r>
              <a:rPr lang="en-US" sz="2400" spc="-11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in</a:t>
            </a:r>
            <a:r>
              <a:rPr lang="en-US" sz="2400" spc="-10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second-line</a:t>
            </a:r>
            <a:r>
              <a:rPr lang="en-US" sz="2400" spc="-6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mortgages</a:t>
            </a:r>
            <a:r>
              <a:rPr lang="en-US" sz="2400" spc="-6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(equity</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loans</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or</a:t>
            </a:r>
            <a:r>
              <a:rPr lang="en-US" sz="2400" spc="-8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lines</a:t>
            </a:r>
            <a:r>
              <a:rPr lang="en-US" sz="2400" spc="-10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1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credit</a:t>
            </a:r>
            <a:r>
              <a:rPr lang="en-US" sz="2400" spc="-1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which</a:t>
            </a:r>
            <a:r>
              <a:rPr lang="en-US" sz="2400" spc="-10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use</a:t>
            </a:r>
            <a:r>
              <a:rPr lang="en-US" sz="2400" spc="-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home</a:t>
            </a:r>
            <a:r>
              <a:rPr lang="en-US" sz="2400" spc="-8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as</a:t>
            </a:r>
            <a:r>
              <a:rPr lang="en-US" sz="2400" spc="-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collateral)</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known</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United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States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piggyback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marketed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low-income</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homeowners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who</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used the loans to make a down payment on their home to avoid mortgage insurance, or pur</a:t>
            </a:r>
            <a:r>
              <a:rPr lang="en-US" sz="2400" spc="-10" dirty="0">
                <a:solidFill>
                  <a:srgbClr val="262426"/>
                </a:solidFill>
                <a:effectLst/>
                <a:ea typeface="Cambria" panose="02040503050406030204" pitchFamily="18" charset="0"/>
                <a:cs typeface="Cambria" panose="02040503050406030204" pitchFamily="18" charset="0"/>
              </a:rPr>
              <a:t>chase</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cars</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and</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other</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consumables.</a:t>
            </a:r>
            <a:r>
              <a:rPr lang="en-US" sz="2400" spc="-9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These</a:t>
            </a:r>
            <a:r>
              <a:rPr lang="en-US" sz="2400" spc="-6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loans</a:t>
            </a:r>
            <a:r>
              <a:rPr lang="en-US" sz="2400" spc="-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were</a:t>
            </a:r>
            <a:r>
              <a:rPr lang="en-US" sz="2400" spc="-70"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ultimately</a:t>
            </a:r>
            <a:r>
              <a:rPr lang="en-US" sz="2400" spc="-8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considered</a:t>
            </a:r>
            <a:r>
              <a:rPr lang="en-US" sz="2400" spc="-1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dubious</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quality</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result</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poor</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underwriting</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standards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coupled</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high-pressure</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selling.</a:t>
            </a:r>
          </a:p>
          <a:p>
            <a:pPr marL="0" indent="0" algn="just">
              <a:lnSpc>
                <a:spcPct val="160000"/>
              </a:lnSpc>
              <a:buNone/>
            </a:pPr>
            <a:r>
              <a:rPr lang="en-US" sz="2400" dirty="0"/>
              <a:t>When house prices fell in the United States, the equity supporting these loans was reduced to the point that in many cases the total loans outstanding were greater than the value of the property, resulting in negative equity.</a:t>
            </a:r>
          </a:p>
          <a:p>
            <a:pPr marL="0" indent="0" algn="just">
              <a:lnSpc>
                <a:spcPct val="160000"/>
              </a:lnSpc>
              <a:buNone/>
            </a:pPr>
            <a:r>
              <a:rPr lang="en-US" sz="2400" dirty="0"/>
              <a:t>Household International, which was bought for USD 15.3 billion, by 2006 had lost USD 30 billion for HSBC. The chairman said that, in retrospect, HSBC should not have acquired Household International.</a:t>
            </a:r>
          </a:p>
          <a:p>
            <a:pPr marL="0" indent="0" algn="just">
              <a:lnSpc>
                <a:spcPct val="160000"/>
              </a:lnSpc>
              <a:buNone/>
            </a:pPr>
            <a:r>
              <a:rPr lang="en-US" sz="2400" dirty="0"/>
              <a:t>In 2009 HSBC Finance Corporation announced the discontinuation of loan origination of all products by its consumer lending business, but continued to service, assist, and collect the existing receivable portfolio as it closed down its business.</a:t>
            </a:r>
          </a:p>
          <a:p>
            <a:pPr marL="0" indent="0" algn="just">
              <a:buNone/>
            </a:pPr>
            <a:endParaRPr lang="en-US" dirty="0"/>
          </a:p>
        </p:txBody>
      </p:sp>
    </p:spTree>
    <p:extLst>
      <p:ext uri="{BB962C8B-B14F-4D97-AF65-F5344CB8AC3E}">
        <p14:creationId xmlns:p14="http://schemas.microsoft.com/office/powerpoint/2010/main" val="9425734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8475"/>
            <a:ext cx="10515600" cy="582562"/>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168811" y="548640"/>
            <a:ext cx="11844997" cy="6210885"/>
          </a:xfrm>
        </p:spPr>
        <p:txBody>
          <a:bodyPr>
            <a:normAutofit/>
          </a:bodyPr>
          <a:lstStyle/>
          <a:p>
            <a:pPr marL="0" indent="0" algn="just">
              <a:lnSpc>
                <a:spcPct val="100000"/>
              </a:lnSpc>
              <a:buNone/>
            </a:pPr>
            <a:endParaRPr lang="en-US" sz="2400" b="1" dirty="0"/>
          </a:p>
          <a:p>
            <a:pPr algn="just">
              <a:lnSpc>
                <a:spcPct val="150000"/>
              </a:lnSpc>
              <a:buFont typeface="Wingdings" panose="05000000000000000000" pitchFamily="2" charset="2"/>
              <a:buChar char="§"/>
            </a:pPr>
            <a:r>
              <a:rPr lang="en-US" sz="2400" b="1" dirty="0"/>
              <a:t>Reputational risk </a:t>
            </a:r>
            <a:r>
              <a:rPr lang="en-US" sz="2400" dirty="0"/>
              <a:t>is  the  potential  loss  resulting  from  a  decrease  in  a bank’s standing in public opinion. Recovering from a reputation problem, real or perceived, is not easy. Organizations have lost considerable business for no other reason than loss of customer confidence over a public relations problem, even with relatively solid systems, processes,  and finances in place. </a:t>
            </a:r>
          </a:p>
          <a:p>
            <a:pPr algn="just">
              <a:buFont typeface="Wingdings" panose="05000000000000000000" pitchFamily="2" charset="2"/>
              <a:buChar char="§"/>
            </a:pPr>
            <a:endParaRPr lang="en-US" dirty="0"/>
          </a:p>
        </p:txBody>
      </p:sp>
    </p:spTree>
    <p:extLst>
      <p:ext uri="{BB962C8B-B14F-4D97-AF65-F5344CB8AC3E}">
        <p14:creationId xmlns:p14="http://schemas.microsoft.com/office/powerpoint/2010/main" val="1057154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rmAutofit/>
          </a:bodyPr>
          <a:lstStyle/>
          <a:p>
            <a:pPr algn="ctr"/>
            <a:r>
              <a:rPr kumimoji="0" lang="en-US" sz="3200" b="1" i="0" u="sng" strike="noStrike" kern="1200" cap="none" spc="0" normalizeH="0" baseline="0" noProof="0" dirty="0">
                <a:ln>
                  <a:noFill/>
                </a:ln>
                <a:solidFill>
                  <a:srgbClr val="FF0000"/>
                </a:solidFill>
                <a:effectLst/>
                <a:uLnTx/>
                <a:uFillTx/>
                <a:latin typeface="Calibri Light" panose="020F0302020204030204"/>
                <a:ea typeface="+mj-ea"/>
                <a:cs typeface="+mj-cs"/>
              </a:rPr>
              <a:t>Banking Risks</a:t>
            </a:r>
            <a:endParaRPr lang="en-US" sz="3200" dirty="0"/>
          </a:p>
        </p:txBody>
      </p:sp>
      <p:sp>
        <p:nvSpPr>
          <p:cNvPr id="3" name="Content Placeholder 2"/>
          <p:cNvSpPr>
            <a:spLocks noGrp="1"/>
          </p:cNvSpPr>
          <p:nvPr>
            <p:ph idx="1"/>
          </p:nvPr>
        </p:nvSpPr>
        <p:spPr>
          <a:xfrm>
            <a:off x="267286" y="956603"/>
            <a:ext cx="11732456" cy="5760720"/>
          </a:xfrm>
        </p:spPr>
        <p:txBody>
          <a:bodyPr>
            <a:normAutofit/>
          </a:bodyPr>
          <a:lstStyle/>
          <a:p>
            <a:pPr marL="225425" indent="0" algn="just">
              <a:lnSpc>
                <a:spcPct val="150000"/>
              </a:lnSpc>
              <a:buFont typeface="Wingdings" panose="05000000000000000000" pitchFamily="2" charset="2"/>
              <a:buChar char="§"/>
            </a:pPr>
            <a:r>
              <a:rPr lang="en-US" sz="2400" b="1" dirty="0"/>
              <a:t>Compliance risk </a:t>
            </a:r>
            <a:r>
              <a:rPr lang="en-US" sz="2400" dirty="0"/>
              <a:t>is the risk that a bank may suffer losses as a result of its failure to comply with laws and regulations or with internal policies and  procedures  that  govern  the  way  it  operates.  This  risk  has  been increasing  in  recent  years,  and  oversight  and  scrutiny  of  banks  have intensified  following  the  global  financial  crisis  of  2007–2009.  </a:t>
            </a:r>
          </a:p>
          <a:p>
            <a:pPr marL="225425" indent="0" algn="just">
              <a:lnSpc>
                <a:spcPct val="100000"/>
              </a:lnSpc>
              <a:buNone/>
            </a:pPr>
            <a:endParaRPr lang="en-US" sz="2400" dirty="0"/>
          </a:p>
          <a:p>
            <a:pPr marL="225425" indent="0" algn="just">
              <a:lnSpc>
                <a:spcPct val="150000"/>
              </a:lnSpc>
              <a:buNone/>
            </a:pPr>
            <a:r>
              <a:rPr lang="en-US" sz="2400" dirty="0">
                <a:effectLst/>
                <a:ea typeface="Cambria" panose="02040503050406030204" pitchFamily="18" charset="0"/>
                <a:cs typeface="Cambria" panose="02040503050406030204" pitchFamily="18" charset="0"/>
              </a:rPr>
              <a:t>The</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result is that the number of laws and regulations that a bank has to</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comply with has greatly increased, and so has the risk of non-compliance. Furthermore, regulations on money laundering and financial crime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(including tax evasion) have become stricter in recent years, and governments</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and</a:t>
            </a:r>
            <a:r>
              <a:rPr lang="en-US" sz="2400" spc="-1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regulators</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are far</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less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tolerant</a:t>
            </a:r>
            <a:r>
              <a:rPr lang="en-US" sz="2400" spc="-1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of</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any</a:t>
            </a:r>
            <a:r>
              <a:rPr lang="en-US" sz="2400" spc="-2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breaches</a:t>
            </a:r>
            <a:r>
              <a:rPr lang="en-US" sz="2400" spc="-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than</a:t>
            </a:r>
            <a:r>
              <a:rPr lang="en-US" sz="2400" spc="-3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they</a:t>
            </a:r>
            <a:r>
              <a:rPr lang="en-US" sz="2400" spc="-4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were</a:t>
            </a:r>
            <a:r>
              <a:rPr lang="en-US" sz="2400" spc="-25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in</a:t>
            </a:r>
            <a:r>
              <a:rPr lang="en-US" sz="2400" spc="55"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the</a:t>
            </a:r>
            <a:r>
              <a:rPr lang="en-US" sz="2400" spc="70" dirty="0">
                <a:effectLst/>
                <a:ea typeface="Cambria" panose="02040503050406030204" pitchFamily="18" charset="0"/>
                <a:cs typeface="Cambria" panose="02040503050406030204" pitchFamily="18" charset="0"/>
              </a:rPr>
              <a:t> </a:t>
            </a:r>
            <a:r>
              <a:rPr lang="en-US" sz="2400" dirty="0">
                <a:effectLst/>
                <a:ea typeface="Cambria" panose="02040503050406030204" pitchFamily="18" charset="0"/>
                <a:cs typeface="Cambria" panose="02040503050406030204" pitchFamily="18" charset="0"/>
              </a:rPr>
              <a:t>past.</a:t>
            </a:r>
          </a:p>
          <a:p>
            <a:pPr marL="0" indent="0" algn="just">
              <a:buNone/>
            </a:pPr>
            <a:endParaRPr lang="en-US" dirty="0"/>
          </a:p>
        </p:txBody>
      </p:sp>
    </p:spTree>
    <p:extLst>
      <p:ext uri="{BB962C8B-B14F-4D97-AF65-F5344CB8AC3E}">
        <p14:creationId xmlns:p14="http://schemas.microsoft.com/office/powerpoint/2010/main" val="33782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773723"/>
          </a:xfrm>
        </p:spPr>
        <p:txBody>
          <a:bodyPr>
            <a:normAutofit/>
          </a:bodyPr>
          <a:lstStyle/>
          <a:p>
            <a:pPr algn="ctr"/>
            <a:r>
              <a:rPr lang="en-US" sz="3200" b="1" dirty="0">
                <a:solidFill>
                  <a:srgbClr val="FF0000"/>
                </a:solidFill>
              </a:rPr>
              <a:t>Forces Shaping the Banking Industry</a:t>
            </a:r>
            <a:endParaRPr lang="en-US" sz="3200" b="1" dirty="0"/>
          </a:p>
        </p:txBody>
      </p:sp>
      <p:sp>
        <p:nvSpPr>
          <p:cNvPr id="3" name="Content Placeholder 2"/>
          <p:cNvSpPr>
            <a:spLocks noGrp="1"/>
          </p:cNvSpPr>
          <p:nvPr>
            <p:ph idx="1"/>
          </p:nvPr>
        </p:nvSpPr>
        <p:spPr>
          <a:xfrm>
            <a:off x="196948" y="1055077"/>
            <a:ext cx="11802794" cy="5648178"/>
          </a:xfrm>
        </p:spPr>
        <p:txBody>
          <a:bodyPr/>
          <a:lstStyle/>
          <a:p>
            <a:pPr marL="0" indent="0" algn="just">
              <a:lnSpc>
                <a:spcPct val="150000"/>
              </a:lnSpc>
              <a:buNone/>
            </a:pPr>
            <a:r>
              <a:rPr lang="en-US" sz="2400" dirty="0"/>
              <a:t>There are numerous other aspects of banking that have not been covered in this chapter but will be briefly touched upon in later parts of the book—either directly or as part of a discussion about other topics.</a:t>
            </a:r>
          </a:p>
          <a:p>
            <a:pPr marL="0" indent="0" algn="just">
              <a:lnSpc>
                <a:spcPct val="150000"/>
              </a:lnSpc>
              <a:buNone/>
            </a:pPr>
            <a:r>
              <a:rPr lang="en-US" sz="2400" b="1" dirty="0"/>
              <a:t>Regulation, deregulation, and globalization. </a:t>
            </a:r>
            <a:r>
              <a:rPr lang="en-US" sz="2400" dirty="0"/>
              <a:t>In the 1990s and the early years of the 21st century, deregulation led to a relaxing of restrictive banking regulations in many countries around the globe. This allowed many banks to compete against each other and other financial services providers with less direct government oversight. </a:t>
            </a:r>
            <a:r>
              <a:rPr lang="en-US" sz="2400" u="sng" dirty="0"/>
              <a:t>The theory behind less  oversight  was  that  increased  competition  among  banks  would increase their efficiency. Deregulation puts market pressures on banks from organizations that offer similar banking services.</a:t>
            </a:r>
          </a:p>
          <a:p>
            <a:pPr marL="0" indent="0" algn="just">
              <a:buNone/>
            </a:pPr>
            <a:endParaRPr lang="en-US" dirty="0"/>
          </a:p>
        </p:txBody>
      </p:sp>
    </p:spTree>
    <p:extLst>
      <p:ext uri="{BB962C8B-B14F-4D97-AF65-F5344CB8AC3E}">
        <p14:creationId xmlns:p14="http://schemas.microsoft.com/office/powerpoint/2010/main" val="3492233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26609" y="844062"/>
            <a:ext cx="11901267" cy="5873261"/>
          </a:xfrm>
        </p:spPr>
        <p:txBody>
          <a:bodyPr/>
          <a:lstStyle/>
          <a:p>
            <a:pPr marL="0" indent="0" algn="just">
              <a:lnSpc>
                <a:spcPct val="150000"/>
              </a:lnSpc>
              <a:buNone/>
            </a:pPr>
            <a:r>
              <a:rPr lang="en-US" sz="2400" u="sng" dirty="0"/>
              <a:t>Additionally, it was felt that banks would, in their own self-interest, effectively regulate themselves with little need for heavy-handed oversight from government regulators. The idea was that it is in a bank’s self-interest  to  ensure  that  it  functions  properly  to  compete  in  an increasingly competitive world. </a:t>
            </a:r>
          </a:p>
          <a:p>
            <a:pPr marL="0" indent="0" algn="just">
              <a:lnSpc>
                <a:spcPct val="150000"/>
              </a:lnSpc>
              <a:buNone/>
            </a:pPr>
            <a:endParaRPr lang="ar-EG" sz="2400" u="sng" dirty="0"/>
          </a:p>
          <a:p>
            <a:pPr marL="0" indent="0" algn="just">
              <a:lnSpc>
                <a:spcPct val="150000"/>
              </a:lnSpc>
              <a:buNone/>
            </a:pPr>
            <a:r>
              <a:rPr lang="en-US" sz="2400" dirty="0"/>
              <a:t>However, as became apparent during the global financial crisis of 2007–2009, banks were unable to police themselves effectively. Their lack of discipline resulted in a virtual col-lapse of the global financial system. It has also become clear that many banks are now considered </a:t>
            </a:r>
            <a:r>
              <a:rPr lang="en-US" sz="2400" dirty="0">
                <a:highlight>
                  <a:srgbClr val="FFFF00"/>
                </a:highlight>
              </a:rPr>
              <a:t>“too big to fail "</a:t>
            </a:r>
            <a:r>
              <a:rPr lang="en-US" sz="2400" dirty="0"/>
              <a:t>due to their global connectivity and importance to the worldwide financial system. </a:t>
            </a:r>
          </a:p>
          <a:p>
            <a:pPr marL="0" indent="0" algn="just">
              <a:lnSpc>
                <a:spcPct val="150000"/>
              </a:lnSpc>
              <a:buNone/>
            </a:pPr>
            <a:endParaRPr lang="en-US" sz="2400" u="sng" dirty="0"/>
          </a:p>
          <a:p>
            <a:pPr marL="0" indent="0" algn="just">
              <a:buNone/>
            </a:pPr>
            <a:endParaRPr lang="en-US" dirty="0"/>
          </a:p>
        </p:txBody>
      </p:sp>
    </p:spTree>
    <p:extLst>
      <p:ext uri="{BB962C8B-B14F-4D97-AF65-F5344CB8AC3E}">
        <p14:creationId xmlns:p14="http://schemas.microsoft.com/office/powerpoint/2010/main" val="316156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548639"/>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82880" y="886264"/>
            <a:ext cx="11816861" cy="5866227"/>
          </a:xfrm>
        </p:spPr>
        <p:txBody>
          <a:bodyPr>
            <a:normAutofit fontScale="92500" lnSpcReduction="10000"/>
          </a:bodyPr>
          <a:lstStyle/>
          <a:p>
            <a:pPr marL="0" indent="0" algn="just">
              <a:lnSpc>
                <a:spcPct val="150000"/>
              </a:lnSpc>
              <a:buNone/>
            </a:pPr>
            <a:r>
              <a:rPr lang="en-US" sz="2400" dirty="0"/>
              <a:t>Since then, governments have introduced numerous banking regulation reforms and have, for the first time, been considering adopting some type of cooperative system to allow for the rapid sharing of information among world financial regulators with the intent of more proactively addressing future financial services–related risks and issues.</a:t>
            </a:r>
            <a:endParaRPr lang="ar-EG" sz="2400" dirty="0"/>
          </a:p>
          <a:p>
            <a:pPr marL="0" indent="0" algn="just">
              <a:lnSpc>
                <a:spcPct val="150000"/>
              </a:lnSpc>
              <a:buNone/>
            </a:pPr>
            <a:endParaRPr lang="ar-EG" sz="2400" dirty="0"/>
          </a:p>
          <a:p>
            <a:pPr marL="0" indent="0" algn="just">
              <a:lnSpc>
                <a:spcPct val="150000"/>
              </a:lnSpc>
              <a:buNone/>
            </a:pPr>
            <a:r>
              <a:rPr lang="en-US" sz="2400" dirty="0"/>
              <a:t>The trend toward deregulation of financial markets that was seen in the years that preceded the global financial crisis has now been put into reverse. Not only are banks more heavily regulated than before, but there is general agreement among policy makers and regulators that this heavier regulation is justified. There has also been much more attention given to how banks conduct themselves and whether they are treating customers fairly, regardless of whether they are operating in a financially prudent manner.</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2723807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algn="just">
              <a:lnSpc>
                <a:spcPct val="150000"/>
              </a:lnSpc>
              <a:buFont typeface="Wingdings" panose="05000000000000000000" pitchFamily="2" charset="2"/>
              <a:buChar char="§"/>
            </a:pPr>
            <a:r>
              <a:rPr lang="en-US" sz="2200" b="1" dirty="0"/>
              <a:t>Competition</a:t>
            </a:r>
            <a:r>
              <a:rPr lang="en-US" sz="2200" dirty="0"/>
              <a:t>. Banks are facing increasing competition from specialized financial services providers. </a:t>
            </a:r>
            <a:r>
              <a:rPr lang="en-US" sz="2200" u="sng" dirty="0"/>
              <a:t>Examples of such non-depository financial intermediaries that now compete with banks include</a:t>
            </a:r>
            <a:r>
              <a:rPr lang="en-US" sz="2200" dirty="0"/>
              <a:t>:</a:t>
            </a:r>
            <a:endParaRPr lang="ar-EG" sz="2200" dirty="0"/>
          </a:p>
          <a:p>
            <a:pPr marL="0" indent="0" algn="just">
              <a:lnSpc>
                <a:spcPct val="100000"/>
              </a:lnSpc>
              <a:buNone/>
            </a:pPr>
            <a:endParaRPr lang="en-US" sz="2200" dirty="0"/>
          </a:p>
          <a:p>
            <a:pPr marL="0" indent="0" algn="just">
              <a:lnSpc>
                <a:spcPct val="150000"/>
              </a:lnSpc>
              <a:buNone/>
            </a:pPr>
            <a:r>
              <a:rPr lang="en-US" sz="2200" dirty="0"/>
              <a:t>   • Retirement systems—pension plans and retirement funds</a:t>
            </a:r>
          </a:p>
          <a:p>
            <a:pPr marL="0" indent="0" algn="just">
              <a:lnSpc>
                <a:spcPct val="150000"/>
              </a:lnSpc>
              <a:buNone/>
            </a:pPr>
            <a:r>
              <a:rPr lang="en-US" sz="2200" dirty="0"/>
              <a:t>   • Collective  investment  pools—mutual  funds,  unit  trusts,  and hedge funds</a:t>
            </a:r>
            <a:endParaRPr lang="ar-EG" sz="2200" dirty="0"/>
          </a:p>
          <a:p>
            <a:pPr marL="0" indent="0" algn="just">
              <a:lnSpc>
                <a:spcPct val="150000"/>
              </a:lnSpc>
              <a:buNone/>
            </a:pPr>
            <a:r>
              <a:rPr lang="en-US" sz="2200" dirty="0"/>
              <a:t>• Finance companies—leasing and equipment finance</a:t>
            </a:r>
          </a:p>
          <a:p>
            <a:pPr marL="0" indent="0" algn="just">
              <a:lnSpc>
                <a:spcPct val="150000"/>
              </a:lnSpc>
              <a:buNone/>
            </a:pPr>
            <a:r>
              <a:rPr lang="en-US" sz="2200" dirty="0"/>
              <a:t>   • Payment services</a:t>
            </a:r>
          </a:p>
          <a:p>
            <a:pPr marL="0" indent="0" algn="just">
              <a:lnSpc>
                <a:spcPct val="150000"/>
              </a:lnSpc>
              <a:buNone/>
            </a:pPr>
            <a:r>
              <a:rPr lang="en-US" sz="2200" dirty="0"/>
              <a:t>   • Insurance companies</a:t>
            </a:r>
          </a:p>
          <a:p>
            <a:pPr marL="0" indent="0" algn="just">
              <a:lnSpc>
                <a:spcPct val="150000"/>
              </a:lnSpc>
              <a:buNone/>
            </a:pPr>
            <a:r>
              <a:rPr lang="en-US" sz="2200" dirty="0"/>
              <a:t>   • Hedge funds</a:t>
            </a:r>
          </a:p>
          <a:p>
            <a:pPr marL="0" indent="0" algn="just">
              <a:lnSpc>
                <a:spcPct val="150000"/>
              </a:lnSpc>
              <a:buNone/>
            </a:pPr>
            <a:r>
              <a:rPr lang="en-US" sz="2200" dirty="0"/>
              <a:t>   • Private equity companies</a:t>
            </a:r>
          </a:p>
          <a:p>
            <a:pPr marL="0" indent="0" algn="just">
              <a:buNone/>
            </a:pPr>
            <a:endParaRPr lang="en-US" sz="2200" dirty="0"/>
          </a:p>
          <a:p>
            <a:pPr marL="0" indent="0">
              <a:buNone/>
            </a:pPr>
            <a:r>
              <a:rPr lang="en-US" sz="2200" dirty="0"/>
              <a:t>   </a:t>
            </a:r>
          </a:p>
        </p:txBody>
      </p:sp>
    </p:spTree>
    <p:extLst>
      <p:ext uri="{BB962C8B-B14F-4D97-AF65-F5344CB8AC3E}">
        <p14:creationId xmlns:p14="http://schemas.microsoft.com/office/powerpoint/2010/main" val="11094600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Private equity </a:t>
            </a:r>
            <a:r>
              <a:rPr lang="en-US" sz="2400" b="0" i="0" dirty="0">
                <a:effectLst/>
              </a:rPr>
              <a:t>is the term used to describe a situation in which an investor, or investors, pools money to acquire stakes in a company. </a:t>
            </a:r>
            <a:r>
              <a:rPr lang="en-US" sz="2400" b="1" i="0" dirty="0">
                <a:effectLst/>
              </a:rPr>
              <a:t>Venture capital </a:t>
            </a:r>
            <a:r>
              <a:rPr lang="en-US" sz="2400" b="0" i="0" dirty="0">
                <a:effectLst/>
              </a:rPr>
              <a:t>is technically PE, </a:t>
            </a:r>
            <a:r>
              <a:rPr lang="en-US" sz="2400" b="0" i="0" u="sng" dirty="0">
                <a:effectLst/>
              </a:rPr>
              <a:t>but it normally goes into startup companies with a great idea but an unproven track record.</a:t>
            </a:r>
            <a:r>
              <a:rPr lang="en-US" sz="2400" b="0" i="0" dirty="0">
                <a:effectLst/>
              </a:rPr>
              <a:t> </a:t>
            </a:r>
            <a:r>
              <a:rPr lang="en-US" sz="2400" b="0" i="0" u="sng" dirty="0">
                <a:effectLst/>
              </a:rPr>
              <a:t>PE is most often used to buy part or all of older companies that may be making money but need help to achieve their full potential.</a:t>
            </a:r>
            <a:endParaRPr lang="en-US" sz="2400" u="sng" dirty="0"/>
          </a:p>
        </p:txBody>
      </p:sp>
    </p:spTree>
    <p:extLst>
      <p:ext uri="{BB962C8B-B14F-4D97-AF65-F5344CB8AC3E}">
        <p14:creationId xmlns:p14="http://schemas.microsoft.com/office/powerpoint/2010/main" val="2134986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0" i="0" dirty="0">
                <a:effectLst/>
              </a:rPr>
              <a:t>A </a:t>
            </a:r>
            <a:r>
              <a:rPr lang="en-US" sz="2400" b="1" i="0" dirty="0">
                <a:effectLst/>
              </a:rPr>
              <a:t>hedge fund</a:t>
            </a:r>
            <a:r>
              <a:rPr lang="en-US" sz="2400" b="0" i="0" dirty="0">
                <a:effectLst/>
              </a:rPr>
              <a:t> is a pooled </a:t>
            </a:r>
            <a:r>
              <a:rPr lang="en-US" sz="2400" b="0" i="0" u="none" strike="noStrike" dirty="0">
                <a:effectLst/>
              </a:rPr>
              <a:t>investment fund</a:t>
            </a:r>
            <a:r>
              <a:rPr lang="en-US" sz="2400" b="0" i="0" dirty="0">
                <a:effectLst/>
              </a:rPr>
              <a:t> that trades in relatively </a:t>
            </a:r>
            <a:r>
              <a:rPr lang="en-US" sz="2400" b="0" i="0" u="none" strike="noStrike" dirty="0">
                <a:effectLst/>
              </a:rPr>
              <a:t>liquid</a:t>
            </a:r>
            <a:r>
              <a:rPr lang="en-US" sz="2400" b="0" i="0" dirty="0">
                <a:effectLst/>
              </a:rPr>
              <a:t> assets and is able to make extensive use of more complex </a:t>
            </a:r>
            <a:r>
              <a:rPr lang="en-US" sz="2400" b="0" i="0" u="none" strike="noStrike" dirty="0">
                <a:effectLst/>
              </a:rPr>
              <a:t>trading</a:t>
            </a:r>
            <a:r>
              <a:rPr lang="en-US" sz="2400" b="0" i="0" dirty="0">
                <a:effectLst/>
              </a:rPr>
              <a:t>, </a:t>
            </a:r>
            <a:r>
              <a:rPr lang="en-US" sz="2400" b="0" i="0" u="none" strike="noStrike" dirty="0">
                <a:effectLst/>
              </a:rPr>
              <a:t>portfolio</a:t>
            </a:r>
            <a:r>
              <a:rPr lang="en-US" sz="2400" b="0" i="0" dirty="0">
                <a:effectLst/>
              </a:rPr>
              <a:t>-construction and </a:t>
            </a:r>
            <a:r>
              <a:rPr lang="en-US" sz="2400" b="0" i="0" u="none" strike="noStrike" dirty="0">
                <a:effectLst/>
              </a:rPr>
              <a:t>risk management</a:t>
            </a:r>
            <a:r>
              <a:rPr lang="en-US" sz="2400" b="0" i="0" dirty="0">
                <a:effectLst/>
              </a:rPr>
              <a:t> techniques in an attempt to improve performance, such as </a:t>
            </a:r>
            <a:r>
              <a:rPr lang="en-US" sz="2400" b="0" i="0" u="sng" dirty="0">
                <a:effectLst/>
              </a:rPr>
              <a:t>short selling</a:t>
            </a:r>
            <a:r>
              <a:rPr lang="en-US" sz="2400" b="0" i="0" dirty="0">
                <a:effectLst/>
              </a:rPr>
              <a:t>, </a:t>
            </a:r>
            <a:r>
              <a:rPr lang="en-US" sz="2400" b="0" i="0" u="none" strike="noStrike" dirty="0">
                <a:effectLst/>
              </a:rPr>
              <a:t>leverage</a:t>
            </a:r>
            <a:r>
              <a:rPr lang="en-US" sz="2400" b="0" i="0" dirty="0">
                <a:effectLst/>
              </a:rPr>
              <a:t>, and </a:t>
            </a:r>
            <a:r>
              <a:rPr lang="en-US" sz="2400" b="0" i="0" u="none" strike="noStrike" dirty="0">
                <a:effectLst/>
              </a:rPr>
              <a:t>derivatives</a:t>
            </a:r>
            <a:r>
              <a:rPr lang="en-US" sz="2400" b="0" i="0" dirty="0">
                <a:effectLst/>
              </a:rPr>
              <a:t>. </a:t>
            </a:r>
            <a:r>
              <a:rPr lang="en-US" sz="2400" b="0" i="0" u="none" strike="noStrike" dirty="0">
                <a:effectLst/>
              </a:rPr>
              <a:t>Financial regulators</a:t>
            </a:r>
            <a:r>
              <a:rPr lang="en-US" sz="2400" b="0" i="0" dirty="0">
                <a:effectLst/>
              </a:rPr>
              <a:t> generally restrict hedge fund marketing to </a:t>
            </a:r>
            <a:r>
              <a:rPr lang="en-US" sz="2400" b="0" i="0" u="none" strike="noStrike" dirty="0">
                <a:effectLst/>
              </a:rPr>
              <a:t>institutional investors</a:t>
            </a:r>
            <a:r>
              <a:rPr lang="en-US" sz="2400" b="0" i="0" dirty="0">
                <a:effectLst/>
              </a:rPr>
              <a:t>, </a:t>
            </a:r>
            <a:r>
              <a:rPr lang="en-US" sz="2400" b="0" i="0" u="none" strike="noStrike" dirty="0">
                <a:effectLst/>
              </a:rPr>
              <a:t>high net worth individuals</a:t>
            </a:r>
            <a:r>
              <a:rPr lang="en-US" sz="2400" b="0" i="0" dirty="0">
                <a:effectLst/>
              </a:rPr>
              <a:t> and others </a:t>
            </a:r>
            <a:r>
              <a:rPr lang="en-US" sz="2400" b="0" i="0" u="none" strike="noStrike" dirty="0">
                <a:effectLst/>
              </a:rPr>
              <a:t>who are considered sufficiently sophisticated</a:t>
            </a:r>
            <a:r>
              <a:rPr lang="en-US" sz="2400" b="0" i="0" dirty="0">
                <a:effectLst/>
              </a:rPr>
              <a:t>.</a:t>
            </a:r>
          </a:p>
          <a:p>
            <a:pPr marL="0" indent="0" algn="just">
              <a:lnSpc>
                <a:spcPct val="150000"/>
              </a:lnSpc>
              <a:buNone/>
            </a:pPr>
            <a:endParaRPr lang="en-US" sz="2400" dirty="0"/>
          </a:p>
        </p:txBody>
      </p:sp>
    </p:spTree>
    <p:extLst>
      <p:ext uri="{BB962C8B-B14F-4D97-AF65-F5344CB8AC3E}">
        <p14:creationId xmlns:p14="http://schemas.microsoft.com/office/powerpoint/2010/main" val="3591052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3"/>
            <a:ext cx="10515600" cy="568494"/>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40677" y="815926"/>
            <a:ext cx="11943471" cy="5929531"/>
          </a:xfrm>
        </p:spPr>
        <p:txBody>
          <a:bodyPr>
            <a:noAutofit/>
          </a:bodyPr>
          <a:lstStyle/>
          <a:p>
            <a:pPr marL="0" indent="0" algn="just">
              <a:lnSpc>
                <a:spcPct val="150000"/>
              </a:lnSpc>
              <a:buNone/>
            </a:pPr>
            <a:r>
              <a:rPr lang="en-US" sz="2400" b="1" i="0" dirty="0">
                <a:effectLst/>
              </a:rPr>
              <a:t>Hedge funds </a:t>
            </a:r>
            <a:r>
              <a:rPr lang="en-US" sz="2400" b="0" i="0" dirty="0">
                <a:effectLst/>
              </a:rPr>
              <a:t>are considered alternative investments. Their ability to use leverage and more complex investment techniques distinguishes them from regulated investment funds available to the retail market, commonly known as mutual funds and ETFs.</a:t>
            </a:r>
          </a:p>
          <a:p>
            <a:pPr marL="0" indent="0" algn="just">
              <a:lnSpc>
                <a:spcPct val="150000"/>
              </a:lnSpc>
              <a:buNone/>
            </a:pPr>
            <a:r>
              <a:rPr lang="en-US" sz="2400" b="0" i="0" dirty="0">
                <a:effectLst/>
              </a:rPr>
              <a:t> They are also considered distinct from private-equity funds and other similar closed-end funds, as hedge funds generally invest in relatively liquid assets, and are usually open-ended. This means they allow investors to invest and withdraw capital periodically based on the fund's net asset value, whereas private-equity funds generally invest in illiquid assets and only return capital after a number of years.</a:t>
            </a:r>
            <a:endParaRPr lang="en-US" sz="2400" dirty="0"/>
          </a:p>
        </p:txBody>
      </p:sp>
    </p:spTree>
    <p:extLst>
      <p:ext uri="{BB962C8B-B14F-4D97-AF65-F5344CB8AC3E}">
        <p14:creationId xmlns:p14="http://schemas.microsoft.com/office/powerpoint/2010/main" val="31006706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a:bodyPr>
          <a:lstStyle/>
          <a:p>
            <a:pPr marL="225425" indent="0" algn="just">
              <a:lnSpc>
                <a:spcPct val="150000"/>
              </a:lnSpc>
              <a:buFont typeface="Wingdings" panose="05000000000000000000" pitchFamily="2" charset="2"/>
              <a:buChar char="§"/>
            </a:pPr>
            <a:r>
              <a:rPr lang="en-US" sz="2400" b="1" dirty="0"/>
              <a:t>Securitization</a:t>
            </a:r>
            <a:r>
              <a:rPr lang="en-US" sz="2400" dirty="0"/>
              <a:t>. Bundling together various debt capital assets, such as  mortgages, credit cards, and loans, and selling securities representing various types of ownership in the resulting portfolio, is a relatively new  financial product. </a:t>
            </a:r>
          </a:p>
          <a:p>
            <a:pPr marL="225425" indent="0" algn="just">
              <a:lnSpc>
                <a:spcPct val="100000"/>
              </a:lnSpc>
              <a:buNone/>
            </a:pPr>
            <a:endParaRPr lang="en-US" sz="2400" dirty="0"/>
          </a:p>
          <a:p>
            <a:pPr marL="225425" indent="0" algn="just">
              <a:lnSpc>
                <a:spcPct val="150000"/>
              </a:lnSpc>
              <a:buNone/>
            </a:pPr>
            <a:r>
              <a:rPr lang="en-US" sz="2400" dirty="0"/>
              <a:t>The securitization process is explained in greater detail  in Section 5.2.3. Securitization is a threat to banks since it enables non-banks to offer loans and financing at a lower cost than what banks historically  charge.  Securitization,  however,  can  also  benefit  banks  by  offering them a way to sell some of the higher-risk assets they would prefer not to hold on their books.</a:t>
            </a:r>
          </a:p>
          <a:p>
            <a:pPr marL="0" indent="0" algn="just">
              <a:buNone/>
            </a:pPr>
            <a:endParaRPr lang="en-US" dirty="0"/>
          </a:p>
        </p:txBody>
      </p:sp>
    </p:spTree>
    <p:extLst>
      <p:ext uri="{BB962C8B-B14F-4D97-AF65-F5344CB8AC3E}">
        <p14:creationId xmlns:p14="http://schemas.microsoft.com/office/powerpoint/2010/main" val="1700436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1897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112542" y="829994"/>
            <a:ext cx="11844996" cy="5922498"/>
          </a:xfrm>
        </p:spPr>
        <p:txBody>
          <a:bodyPr>
            <a:normAutofit fontScale="92500" lnSpcReduction="10000"/>
          </a:bodyPr>
          <a:lstStyle/>
          <a:p>
            <a:pPr marL="0" indent="0" algn="just" rtl="1">
              <a:buNone/>
            </a:pPr>
            <a:r>
              <a:rPr lang="ar-EG" sz="2200" b="0" i="0" dirty="0">
                <a:solidFill>
                  <a:srgbClr val="000000"/>
                </a:solidFill>
                <a:effectLst/>
                <a:latin typeface="ArgaamPlus"/>
              </a:rPr>
              <a:t>أسهمت عمليات التوريق، والتعاملات الربوية علي اختلاف ألوانها ومصادرها والجهات </a:t>
            </a:r>
            <a:r>
              <a:rPr lang="ar-EG" sz="2200" b="0" i="0" dirty="0" err="1">
                <a:solidFill>
                  <a:srgbClr val="000000"/>
                </a:solidFill>
                <a:effectLst/>
                <a:latin typeface="ArgaamPlus"/>
              </a:rPr>
              <a:t>التى</a:t>
            </a:r>
            <a:r>
              <a:rPr lang="ar-EG" sz="2200" b="0" i="0" dirty="0">
                <a:solidFill>
                  <a:srgbClr val="000000"/>
                </a:solidFill>
                <a:effectLst/>
                <a:latin typeface="ArgaamPlus"/>
              </a:rPr>
              <a:t> تعاملت وتتعامل بها ومستويات هذا التعامل ولبوسه وصيغه وعقوده وكذلك الوليد الشرير المسمى بالمشتقات في انفجار الأزمة المالية العالمية وصعوبة التراجع عنها ووقفها وسوف نعالج ذلك بإيجاز يفيد </a:t>
            </a:r>
            <a:r>
              <a:rPr lang="ar-EG" sz="2200" b="0" i="0" dirty="0" err="1">
                <a:solidFill>
                  <a:srgbClr val="000000"/>
                </a:solidFill>
                <a:effectLst/>
                <a:latin typeface="ArgaamPlus"/>
              </a:rPr>
              <a:t>القارىء</a:t>
            </a:r>
            <a:r>
              <a:rPr lang="ar-EG" sz="2200" b="0" i="0" dirty="0">
                <a:solidFill>
                  <a:srgbClr val="000000"/>
                </a:solidFill>
                <a:effectLst/>
                <a:latin typeface="ArgaamPlus"/>
              </a:rPr>
              <a:t> علي النحو التالي: </a:t>
            </a:r>
          </a:p>
          <a:p>
            <a:pPr marL="0" indent="0" algn="just" rtl="1">
              <a:buNone/>
            </a:pPr>
            <a:br>
              <a:rPr lang="ar-EG" sz="2200" dirty="0"/>
            </a:br>
            <a:r>
              <a:rPr lang="ar-EG" sz="2200" b="0" i="0" dirty="0">
                <a:solidFill>
                  <a:srgbClr val="000000"/>
                </a:solidFill>
                <a:effectLst/>
                <a:latin typeface="ArgaamPlus"/>
              </a:rPr>
              <a:t>أولا: عمليات التوريق: لا شك أن عمليات التوريق رقم مهم في معادلة الاقتصاد العالمي بأزمته الحالية . . وتلك العملية فيها كلام كثير للشريعة الإسلامية . فكيف تتم هذه العملية أساساً، وما دورها في تلك الأزمة؟</a:t>
            </a:r>
          </a:p>
          <a:p>
            <a:pPr marL="0" indent="0" algn="just" rtl="1">
              <a:buNone/>
            </a:pPr>
            <a:br>
              <a:rPr lang="ar-EG" sz="2200" dirty="0"/>
            </a:br>
            <a:r>
              <a:rPr lang="ar-EG" sz="2200" b="0" i="0" dirty="0">
                <a:solidFill>
                  <a:srgbClr val="000000"/>
                </a:solidFill>
                <a:effectLst/>
                <a:latin typeface="ArgaamPlus"/>
              </a:rPr>
              <a:t>“التوريق” باختصار هو قيام البنوك وشركات التمويل العقاري مثلاً ببيع دين القروض المتجمعة لديها على العملاء الذين اشتروا العقارات إلى إحدى الشركات المتخصصة، والتي تسمى قانوناً (هناك) “شركات التوريق”، وهذا البيع يكون بمقابل معجل أقل من قيمة الدين . ثم تقوم شركة التوريق بإصدار سندات بقيمة هذه الديون بقيمة اسمية لكل سند، وتطرحها للاكتتاب العام (بيعها) للأفراد والمؤسسات بقيمة أكبر أو أقل من القيمة الاسمية (أي بعلاوة أو خصم إصدار) ويحصل حملة السندات على فوائد القروض.</a:t>
            </a:r>
          </a:p>
          <a:p>
            <a:pPr marL="0" indent="0" algn="just" rtl="1">
              <a:buNone/>
            </a:pPr>
            <a:br>
              <a:rPr lang="ar-EG" sz="2200" dirty="0"/>
            </a:br>
            <a:r>
              <a:rPr lang="ar-EG" sz="2200" b="0" i="0" dirty="0">
                <a:solidFill>
                  <a:srgbClr val="000000"/>
                </a:solidFill>
                <a:effectLst/>
                <a:latin typeface="ArgaamPlus"/>
              </a:rPr>
              <a:t>وفي المقابل فإنه عندما يقترض مشترو العقارات من مؤسسات مالية أخرى برهن نفس العقارات، تقوم هذه المؤسسات ببيع هذه القروض إلى شركة توريق التي تصدر بها سندات وتطرحها في الأسواق . وبالتالي يصبح للعديد من الناس والمؤسسات حقوق على العقار، وتتزايد قيمة الأوراق المالية المصدرة عن قيمة العقارات، وإذا حدث وتحولت هذه القروض إلى قروض رديئة لتعثر مالكي العقارات عن السداد، أو تنخفض قيمة العقارات في الأسواق، فإن حملة السندات يسارعون إلى بيع ما لديهم فيزيد العرض وينخفض سعرها، وتزيد الضغوط على كل المؤسسات المالية وشركات التوريق . وهكذا يمكن القول إن التوريق بما ينتجه من تضخم لقيمة الديون وانتشار حملة السندات الدائنين وترتيب مديونيات متعددة على نفس العقار هو حجر الزاوية في حدوث الأزمة المالية .</a:t>
            </a:r>
          </a:p>
          <a:p>
            <a:pPr marL="0" indent="0" algn="just" rtl="1">
              <a:buNone/>
            </a:pPr>
            <a:br>
              <a:rPr lang="ar-EG" sz="2200" dirty="0"/>
            </a:br>
            <a:r>
              <a:rPr lang="ar-EG" sz="2200" b="0" i="0" dirty="0">
                <a:solidFill>
                  <a:srgbClr val="000000"/>
                </a:solidFill>
                <a:effectLst/>
                <a:latin typeface="ArgaamPlus"/>
              </a:rPr>
              <a:t>وعملية التوريق بهذه الصورة محرمة شرعاً، بل إن التوريق للديون في حد ذاته غير جائز شرعاً؛ لأن عملية التوريق تكون ببيع الدين لشركة التوريق بأقل من قيمته، وهذا يعني أن تدفع الشركة أقل وتأخذ أكثر وهو عين الربا .</a:t>
            </a:r>
            <a:endParaRPr lang="ar-EG" sz="2200" dirty="0"/>
          </a:p>
          <a:p>
            <a:pPr marL="0" indent="0" algn="just">
              <a:buNone/>
            </a:pPr>
            <a:endParaRPr lang="en-US" dirty="0"/>
          </a:p>
        </p:txBody>
      </p:sp>
    </p:spTree>
    <p:extLst>
      <p:ext uri="{BB962C8B-B14F-4D97-AF65-F5344CB8AC3E}">
        <p14:creationId xmlns:p14="http://schemas.microsoft.com/office/powerpoint/2010/main" val="39984950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554427"/>
          </a:xfrm>
        </p:spPr>
        <p:txBody>
          <a:bodyPr>
            <a:normAutofit/>
          </a:bodyPr>
          <a:lstStyle/>
          <a:p>
            <a:pPr algn="ctr"/>
            <a:r>
              <a:rPr lang="en-US" sz="3200" b="1" dirty="0">
                <a:solidFill>
                  <a:srgbClr val="FF0000"/>
                </a:solidFill>
              </a:rPr>
              <a:t>Forces Shaping the Banking Industry</a:t>
            </a:r>
            <a:endParaRPr lang="en-US" sz="3200" dirty="0"/>
          </a:p>
        </p:txBody>
      </p:sp>
      <p:sp>
        <p:nvSpPr>
          <p:cNvPr id="3" name="Content Placeholder 2"/>
          <p:cNvSpPr>
            <a:spLocks noGrp="1"/>
          </p:cNvSpPr>
          <p:nvPr>
            <p:ph idx="1"/>
          </p:nvPr>
        </p:nvSpPr>
        <p:spPr>
          <a:xfrm>
            <a:off x="211015" y="956603"/>
            <a:ext cx="11802793" cy="5584874"/>
          </a:xfrm>
        </p:spPr>
        <p:txBody>
          <a:bodyPr/>
          <a:lstStyle/>
          <a:p>
            <a:pPr algn="just">
              <a:lnSpc>
                <a:spcPct val="150000"/>
              </a:lnSpc>
              <a:buFont typeface="Wingdings" panose="05000000000000000000" pitchFamily="2" charset="2"/>
              <a:buChar char="§"/>
            </a:pPr>
            <a:r>
              <a:rPr lang="en-US" sz="2400" b="1" dirty="0"/>
              <a:t>Technological advances. </a:t>
            </a:r>
            <a:r>
              <a:rPr lang="en-US" sz="2400" dirty="0"/>
              <a:t>Improvements in computing power, telecommunications, and information technology have allowed banks to offer new ventures such as Internet-based banking. Technological advances continue to reduce the cost of routine banking services, such as payments and withdrawals.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Inflation and interest rate uncertainty. </a:t>
            </a:r>
            <a:r>
              <a:rPr lang="en-US" sz="2400" dirty="0"/>
              <a:t>Both bank balance sheets and profits are highly sensitive to changes in interest rates. When inflation increases, interest rates tend to increase, and many banks—as we will see in later sections—suffer. When interest rates change considerably and frequently, banks must focus on managing these risks.</a:t>
            </a:r>
          </a:p>
          <a:p>
            <a:pPr marL="0" indent="0" algn="just">
              <a:buNone/>
            </a:pPr>
            <a:endParaRPr lang="en-US" dirty="0"/>
          </a:p>
        </p:txBody>
      </p:sp>
    </p:spTree>
    <p:extLst>
      <p:ext uri="{BB962C8B-B14F-4D97-AF65-F5344CB8AC3E}">
        <p14:creationId xmlns:p14="http://schemas.microsoft.com/office/powerpoint/2010/main" val="24379275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0"/>
            <a:ext cx="11844997" cy="6668086"/>
          </a:xfrm>
        </p:spPr>
        <p:txBody>
          <a:bodyPr>
            <a:normAutofit/>
          </a:bodyPr>
          <a:lstStyle/>
          <a:p>
            <a:pPr marL="12700">
              <a:lnSpc>
                <a:spcPct val="100000"/>
              </a:lnSpc>
              <a:spcBef>
                <a:spcPts val="855"/>
              </a:spcBef>
            </a:pPr>
            <a:r>
              <a:rPr lang="en-US" sz="2200" b="1" i="1" spc="-25" dirty="0">
                <a:solidFill>
                  <a:srgbClr val="211E1F"/>
                </a:solidFill>
                <a:latin typeface="Calibri"/>
                <a:cs typeface="Calibri"/>
              </a:rPr>
              <a:t>Risk</a:t>
            </a:r>
            <a:r>
              <a:rPr lang="en-US" sz="2200" b="1" i="1" spc="-60" dirty="0">
                <a:solidFill>
                  <a:srgbClr val="211E1F"/>
                </a:solidFill>
                <a:latin typeface="Calibri"/>
                <a:cs typeface="Calibri"/>
              </a:rPr>
              <a:t> </a:t>
            </a:r>
            <a:r>
              <a:rPr lang="en-US" sz="2200" b="1" i="1" spc="-20" dirty="0">
                <a:solidFill>
                  <a:srgbClr val="211E1F"/>
                </a:solidFill>
                <a:latin typeface="Calibri"/>
                <a:cs typeface="Calibri"/>
              </a:rPr>
              <a:t>Objectives</a:t>
            </a:r>
            <a:endParaRPr lang="en-US" sz="2200" dirty="0">
              <a:latin typeface="Calibri"/>
              <a:cs typeface="Calibri"/>
            </a:endParaRPr>
          </a:p>
          <a:p>
            <a:pPr marL="0" marR="215900" indent="0">
              <a:lnSpc>
                <a:spcPct val="150000"/>
              </a:lnSpc>
              <a:spcBef>
                <a:spcPts val="710"/>
              </a:spcBef>
              <a:buNone/>
            </a:pPr>
            <a:r>
              <a:rPr lang="en-US" sz="2100" spc="-10" dirty="0">
                <a:latin typeface="Calibri"/>
                <a:cs typeface="Calibri"/>
              </a:rPr>
              <a:t>When</a:t>
            </a:r>
            <a:r>
              <a:rPr lang="en-US" sz="2100" dirty="0">
                <a:latin typeface="Calibri"/>
                <a:cs typeface="Calibri"/>
              </a:rPr>
              <a:t> </a:t>
            </a:r>
            <a:r>
              <a:rPr lang="en-US" sz="2100" spc="-5" dirty="0">
                <a:latin typeface="Calibri"/>
                <a:cs typeface="Calibri"/>
              </a:rPr>
              <a:t>constructing</a:t>
            </a:r>
            <a:r>
              <a:rPr lang="en-US" sz="2100" spc="5" dirty="0">
                <a:latin typeface="Calibri"/>
                <a:cs typeface="Calibri"/>
              </a:rPr>
              <a:t> </a:t>
            </a:r>
            <a:r>
              <a:rPr lang="en-US" sz="2100" spc="-5" dirty="0">
                <a:latin typeface="Calibri"/>
                <a:cs typeface="Calibri"/>
              </a:rPr>
              <a:t>a</a:t>
            </a:r>
            <a:r>
              <a:rPr lang="en-US" sz="210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15" dirty="0">
                <a:latin typeface="Calibri"/>
                <a:cs typeface="Calibri"/>
              </a:rPr>
              <a:t>for</a:t>
            </a:r>
            <a:r>
              <a:rPr lang="en-US" sz="2100" spc="15"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client,</a:t>
            </a:r>
            <a:r>
              <a:rPr lang="en-US" sz="2100" dirty="0">
                <a:latin typeface="Calibri"/>
                <a:cs typeface="Calibri"/>
              </a:rPr>
              <a:t> </a:t>
            </a:r>
            <a:r>
              <a:rPr lang="en-US" sz="2100" spc="-5" dirty="0">
                <a:latin typeface="Calibri"/>
                <a:cs typeface="Calibri"/>
              </a:rPr>
              <a:t>it is </a:t>
            </a:r>
            <a:r>
              <a:rPr lang="en-US" sz="2100" spc="-10" dirty="0">
                <a:latin typeface="Calibri"/>
                <a:cs typeface="Calibri"/>
              </a:rPr>
              <a:t>important</a:t>
            </a:r>
            <a:r>
              <a:rPr lang="en-US" sz="2100" spc="1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ensure</a:t>
            </a:r>
            <a:r>
              <a:rPr lang="en-US" sz="2100" spc="20" dirty="0">
                <a:latin typeface="Calibri"/>
                <a:cs typeface="Calibri"/>
              </a:rPr>
              <a:t> </a:t>
            </a:r>
            <a:r>
              <a:rPr lang="en-US" sz="2100" spc="-5" dirty="0">
                <a:latin typeface="Calibri"/>
                <a:cs typeface="Calibri"/>
              </a:rPr>
              <a:t>that the</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is </a:t>
            </a:r>
            <a:r>
              <a:rPr lang="en-US" sz="2100" dirty="0">
                <a:latin typeface="Calibri"/>
                <a:cs typeface="Calibri"/>
              </a:rPr>
              <a:t> </a:t>
            </a:r>
            <a:r>
              <a:rPr lang="en-US" sz="2100" spc="-10" dirty="0">
                <a:latin typeface="Calibri"/>
                <a:cs typeface="Calibri"/>
              </a:rPr>
              <a:t>suitable</a:t>
            </a:r>
            <a:r>
              <a:rPr lang="en-US" sz="2100" spc="-15" dirty="0">
                <a:latin typeface="Calibri"/>
                <a:cs typeface="Calibri"/>
              </a:rPr>
              <a:t> for</a:t>
            </a:r>
            <a:r>
              <a:rPr lang="en-US" sz="2100" spc="10" dirty="0">
                <a:latin typeface="Calibri"/>
                <a:cs typeface="Calibri"/>
              </a:rPr>
              <a:t> </a:t>
            </a:r>
            <a:r>
              <a:rPr lang="en-US" sz="2100" spc="-5" dirty="0">
                <a:latin typeface="Calibri"/>
                <a:cs typeface="Calibri"/>
              </a:rPr>
              <a:t>the</a:t>
            </a:r>
            <a:r>
              <a:rPr lang="en-US" sz="2100" spc="10" dirty="0">
                <a:latin typeface="Calibri"/>
                <a:cs typeface="Calibri"/>
              </a:rPr>
              <a:t> </a:t>
            </a:r>
            <a:r>
              <a:rPr lang="en-US" sz="2100" spc="-5" dirty="0">
                <a:latin typeface="Calibri"/>
                <a:cs typeface="Calibri"/>
              </a:rPr>
              <a:t>client.</a:t>
            </a:r>
            <a:r>
              <a:rPr lang="en-US" sz="2100" spc="-15" dirty="0">
                <a:latin typeface="Calibri"/>
                <a:cs typeface="Calibri"/>
              </a:rPr>
              <a:t> </a:t>
            </a:r>
            <a:r>
              <a:rPr lang="en-US" sz="2100" spc="-5" dirty="0">
                <a:latin typeface="Calibri"/>
                <a:cs typeface="Calibri"/>
              </a:rPr>
              <a:t>The</a:t>
            </a:r>
            <a:r>
              <a:rPr lang="en-US" sz="2100" spc="10" dirty="0">
                <a:latin typeface="Calibri"/>
                <a:cs typeface="Calibri"/>
              </a:rPr>
              <a:t> </a:t>
            </a:r>
            <a:r>
              <a:rPr lang="en-US" sz="2100" b="1" spc="-15" dirty="0">
                <a:latin typeface="Calibri"/>
                <a:cs typeface="Calibri"/>
              </a:rPr>
              <a:t>Investment</a:t>
            </a:r>
            <a:r>
              <a:rPr lang="en-US" sz="2100" b="1" spc="10" dirty="0">
                <a:latin typeface="Calibri"/>
                <a:cs typeface="Calibri"/>
              </a:rPr>
              <a:t> </a:t>
            </a:r>
            <a:r>
              <a:rPr lang="en-US" sz="2100" b="1" spc="-5" dirty="0">
                <a:latin typeface="Calibri"/>
                <a:cs typeface="Calibri"/>
              </a:rPr>
              <a:t>Policy</a:t>
            </a:r>
            <a:r>
              <a:rPr lang="en-US" sz="2100" b="1" spc="-20" dirty="0">
                <a:latin typeface="Calibri"/>
                <a:cs typeface="Calibri"/>
              </a:rPr>
              <a:t> </a:t>
            </a:r>
            <a:r>
              <a:rPr lang="en-US" sz="2100" b="1" spc="-15" dirty="0">
                <a:latin typeface="Calibri"/>
                <a:cs typeface="Calibri"/>
              </a:rPr>
              <a:t>Statement </a:t>
            </a:r>
            <a:r>
              <a:rPr lang="en-US" sz="2100" spc="-5" dirty="0">
                <a:latin typeface="Calibri"/>
                <a:cs typeface="Calibri"/>
              </a:rPr>
              <a:t>(IPS)</a:t>
            </a:r>
            <a:r>
              <a:rPr lang="en-US" sz="2100" dirty="0">
                <a:latin typeface="Calibri"/>
                <a:cs typeface="Calibri"/>
              </a:rPr>
              <a:t> </a:t>
            </a:r>
            <a:r>
              <a:rPr lang="en-US" sz="2100" spc="-10" dirty="0">
                <a:latin typeface="Calibri"/>
                <a:cs typeface="Calibri"/>
              </a:rPr>
              <a:t>should</a:t>
            </a:r>
            <a:r>
              <a:rPr lang="en-US" sz="2100" spc="5" dirty="0">
                <a:latin typeface="Calibri"/>
                <a:cs typeface="Calibri"/>
              </a:rPr>
              <a:t> </a:t>
            </a:r>
            <a:r>
              <a:rPr lang="en-US" sz="2100" spc="-15" dirty="0">
                <a:latin typeface="Calibri"/>
                <a:cs typeface="Calibri"/>
              </a:rPr>
              <a:t>state</a:t>
            </a:r>
            <a:r>
              <a:rPr lang="en-US" sz="2100" spc="-10" dirty="0">
                <a:latin typeface="Calibri"/>
                <a:cs typeface="Calibri"/>
              </a:rPr>
              <a:t> </a:t>
            </a:r>
            <a:r>
              <a:rPr lang="en-US" sz="2100" spc="-5" dirty="0">
                <a:latin typeface="Calibri"/>
                <a:cs typeface="Calibri"/>
              </a:rPr>
              <a:t>clearly</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risk</a:t>
            </a:r>
            <a:r>
              <a:rPr lang="en-US" sz="2100" spc="10"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of</a:t>
            </a:r>
            <a:r>
              <a:rPr lang="en-US" sz="2100" spc="5"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5" dirty="0">
                <a:latin typeface="Calibri"/>
                <a:cs typeface="Calibri"/>
              </a:rPr>
              <a:t>client.</a:t>
            </a:r>
            <a:r>
              <a:rPr lang="en-US" sz="2100" spc="-20" dirty="0">
                <a:latin typeface="Calibri"/>
                <a:cs typeface="Calibri"/>
              </a:rPr>
              <a:t> </a:t>
            </a:r>
            <a:r>
              <a:rPr lang="en-US" sz="2100" spc="-5" dirty="0">
                <a:latin typeface="Calibri"/>
                <a:cs typeface="Calibri"/>
              </a:rPr>
              <a:t>Risk</a:t>
            </a:r>
            <a:r>
              <a:rPr lang="en-US" sz="2100" spc="15" dirty="0">
                <a:latin typeface="Calibri"/>
                <a:cs typeface="Calibri"/>
              </a:rPr>
              <a:t> </a:t>
            </a:r>
            <a:r>
              <a:rPr lang="en-US" sz="2100" spc="-10" dirty="0">
                <a:latin typeface="Calibri"/>
                <a:cs typeface="Calibri"/>
              </a:rPr>
              <a:t>objectives</a:t>
            </a:r>
            <a:r>
              <a:rPr lang="en-US" sz="2100" spc="25" dirty="0">
                <a:latin typeface="Calibri"/>
                <a:cs typeface="Calibri"/>
              </a:rPr>
              <a:t> </a:t>
            </a:r>
            <a:r>
              <a:rPr lang="en-US" sz="2100" spc="-15" dirty="0">
                <a:latin typeface="Calibri"/>
                <a:cs typeface="Calibri"/>
              </a:rPr>
              <a:t>are </a:t>
            </a:r>
            <a:r>
              <a:rPr lang="en-US" sz="2100" spc="-345" dirty="0">
                <a:latin typeface="Calibri"/>
                <a:cs typeface="Calibri"/>
              </a:rPr>
              <a:t> </a:t>
            </a:r>
            <a:r>
              <a:rPr lang="en-US" sz="2100" spc="-10" dirty="0">
                <a:latin typeface="Calibri"/>
                <a:cs typeface="Calibri"/>
              </a:rPr>
              <a:t>specifications</a:t>
            </a:r>
            <a:r>
              <a:rPr lang="en-US" sz="2100" spc="-30" dirty="0">
                <a:latin typeface="Calibri"/>
                <a:cs typeface="Calibri"/>
              </a:rPr>
              <a:t> </a:t>
            </a:r>
            <a:r>
              <a:rPr lang="en-US" sz="2100" spc="-15" dirty="0">
                <a:latin typeface="Calibri"/>
                <a:cs typeface="Calibri"/>
              </a:rPr>
              <a:t>for</a:t>
            </a:r>
            <a:r>
              <a:rPr lang="en-US" sz="2100" spc="10" dirty="0">
                <a:latin typeface="Calibri"/>
                <a:cs typeface="Calibri"/>
              </a:rPr>
              <a:t> </a:t>
            </a:r>
            <a:r>
              <a:rPr lang="en-US" sz="2100" spc="-10" dirty="0">
                <a:latin typeface="Calibri"/>
                <a:cs typeface="Calibri"/>
              </a:rPr>
              <a:t>portfolio</a:t>
            </a:r>
            <a:r>
              <a:rPr lang="en-US" sz="2100" spc="5" dirty="0">
                <a:latin typeface="Calibri"/>
                <a:cs typeface="Calibri"/>
              </a:rPr>
              <a:t> </a:t>
            </a:r>
            <a:r>
              <a:rPr lang="en-US" sz="2100" spc="-5" dirty="0">
                <a:latin typeface="Calibri"/>
                <a:cs typeface="Calibri"/>
              </a:rPr>
              <a:t>risk</a:t>
            </a:r>
            <a:r>
              <a:rPr lang="en-US" sz="2100" dirty="0">
                <a:latin typeface="Calibri"/>
                <a:cs typeface="Calibri"/>
              </a:rPr>
              <a:t> </a:t>
            </a:r>
            <a:r>
              <a:rPr lang="en-US" sz="2100" spc="-10" dirty="0">
                <a:latin typeface="Calibri"/>
                <a:cs typeface="Calibri"/>
              </a:rPr>
              <a:t>that</a:t>
            </a:r>
            <a:r>
              <a:rPr lang="en-US" sz="2100" spc="-15" dirty="0">
                <a:latin typeface="Calibri"/>
                <a:cs typeface="Calibri"/>
              </a:rPr>
              <a:t> </a:t>
            </a:r>
            <a:r>
              <a:rPr lang="en-US" sz="2100" spc="-10" dirty="0">
                <a:latin typeface="Calibri"/>
                <a:cs typeface="Calibri"/>
              </a:rPr>
              <a:t>reflect</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a:t>
            </a:r>
            <a:endParaRPr lang="en-US" sz="2100" dirty="0">
              <a:latin typeface="Calibri"/>
              <a:cs typeface="Calibri"/>
            </a:endParaRPr>
          </a:p>
          <a:p>
            <a:pPr marL="0" indent="0">
              <a:lnSpc>
                <a:spcPct val="100000"/>
              </a:lnSpc>
              <a:spcBef>
                <a:spcPts val="5"/>
              </a:spcBef>
              <a:buNone/>
            </a:pPr>
            <a:endParaRPr lang="en-US" sz="2100" dirty="0">
              <a:latin typeface="Calibri"/>
              <a:cs typeface="Calibri"/>
            </a:endParaRPr>
          </a:p>
          <a:p>
            <a:pPr marL="0" indent="0">
              <a:lnSpc>
                <a:spcPct val="150000"/>
              </a:lnSpc>
              <a:spcBef>
                <a:spcPts val="5"/>
              </a:spcBef>
              <a:buNone/>
            </a:pPr>
            <a:r>
              <a:rPr lang="en-US" sz="2100" u="heavy" spc="-10" dirty="0">
                <a:uFill>
                  <a:solidFill>
                    <a:srgbClr val="000000"/>
                  </a:solidFill>
                </a:uFill>
                <a:latin typeface="Calibri"/>
                <a:cs typeface="Calibri"/>
              </a:rPr>
              <a:t>Quantitative</a:t>
            </a:r>
            <a:r>
              <a:rPr lang="en-US" sz="2100" u="heavy" dirty="0">
                <a:uFill>
                  <a:solidFill>
                    <a:srgbClr val="000000"/>
                  </a:solidFill>
                </a:uFill>
                <a:latin typeface="Calibri"/>
                <a:cs typeface="Calibri"/>
              </a:rPr>
              <a:t> risk</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objectives</a:t>
            </a:r>
            <a:r>
              <a:rPr lang="en-US" sz="2100" u="heavy" dirty="0">
                <a:uFill>
                  <a:solidFill>
                    <a:srgbClr val="000000"/>
                  </a:solidFill>
                </a:uFill>
                <a:latin typeface="Calibri"/>
                <a:cs typeface="Calibri"/>
              </a:rPr>
              <a:t> </a:t>
            </a:r>
            <a:r>
              <a:rPr lang="en-US" sz="2100" u="heavy" spc="-10" dirty="0">
                <a:uFill>
                  <a:solidFill>
                    <a:srgbClr val="000000"/>
                  </a:solidFill>
                </a:uFill>
                <a:latin typeface="Calibri"/>
                <a:cs typeface="Calibri"/>
              </a:rPr>
              <a:t>can</a:t>
            </a:r>
            <a:r>
              <a:rPr lang="en-US" sz="2100" u="heavy" spc="15" dirty="0">
                <a:uFill>
                  <a:solidFill>
                    <a:srgbClr val="000000"/>
                  </a:solidFill>
                </a:uFill>
                <a:latin typeface="Calibri"/>
                <a:cs typeface="Calibri"/>
              </a:rPr>
              <a:t> </a:t>
            </a:r>
            <a:r>
              <a:rPr lang="en-US" sz="2100" u="heavy" spc="-5" dirty="0">
                <a:uFill>
                  <a:solidFill>
                    <a:srgbClr val="000000"/>
                  </a:solidFill>
                </a:uFill>
                <a:latin typeface="Calibri"/>
                <a:cs typeface="Calibri"/>
              </a:rPr>
              <a:t>be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absolute</a:t>
            </a:r>
            <a:r>
              <a:rPr lang="en-US" sz="2100" u="heavy" spc="20" dirty="0">
                <a:uFill>
                  <a:solidFill>
                    <a:srgbClr val="000000"/>
                  </a:solidFill>
                </a:uFill>
                <a:latin typeface="Calibri"/>
                <a:cs typeface="Calibri"/>
              </a:rPr>
              <a:t> </a:t>
            </a:r>
            <a:r>
              <a:rPr lang="en-US" sz="2100" u="heavy" spc="-5" dirty="0">
                <a:uFill>
                  <a:solidFill>
                    <a:srgbClr val="000000"/>
                  </a:solidFill>
                </a:uFill>
                <a:latin typeface="Calibri"/>
                <a:cs typeface="Calibri"/>
              </a:rPr>
              <a:t>or </a:t>
            </a:r>
            <a:r>
              <a:rPr lang="en-US" sz="2100" u="heavy" spc="-10" dirty="0">
                <a:uFill>
                  <a:solidFill>
                    <a:srgbClr val="000000"/>
                  </a:solidFill>
                </a:uFill>
                <a:latin typeface="Calibri"/>
                <a:cs typeface="Calibri"/>
              </a:rPr>
              <a:t>relative</a:t>
            </a:r>
            <a:r>
              <a:rPr lang="en-US" sz="2100" u="heavy" spc="5" dirty="0">
                <a:uFill>
                  <a:solidFill>
                    <a:srgbClr val="000000"/>
                  </a:solidFill>
                </a:uFill>
                <a:latin typeface="Calibri"/>
                <a:cs typeface="Calibri"/>
              </a:rPr>
              <a:t> </a:t>
            </a:r>
            <a:r>
              <a:rPr lang="en-US" sz="2100" u="heavy" spc="-5" dirty="0">
                <a:uFill>
                  <a:solidFill>
                    <a:srgbClr val="000000"/>
                  </a:solidFill>
                </a:uFill>
                <a:latin typeface="Calibri"/>
                <a:cs typeface="Calibri"/>
              </a:rPr>
              <a:t>or</a:t>
            </a:r>
            <a:r>
              <a:rPr lang="en-US" sz="2100" u="heavy" spc="10" dirty="0">
                <a:uFill>
                  <a:solidFill>
                    <a:srgbClr val="000000"/>
                  </a:solidFill>
                </a:uFill>
                <a:latin typeface="Calibri"/>
                <a:cs typeface="Calibri"/>
              </a:rPr>
              <a:t> </a:t>
            </a:r>
            <a:r>
              <a:rPr lang="en-US" sz="2100" u="heavy" dirty="0">
                <a:uFill>
                  <a:solidFill>
                    <a:srgbClr val="000000"/>
                  </a:solidFill>
                </a:uFill>
                <a:latin typeface="Calibri"/>
                <a:cs typeface="Calibri"/>
              </a:rPr>
              <a:t>a</a:t>
            </a:r>
            <a:r>
              <a:rPr lang="en-US" sz="2100" u="heavy" spc="-5" dirty="0">
                <a:uFill>
                  <a:solidFill>
                    <a:srgbClr val="000000"/>
                  </a:solidFill>
                </a:uFill>
                <a:latin typeface="Calibri"/>
                <a:cs typeface="Calibri"/>
              </a:rPr>
              <a:t> </a:t>
            </a:r>
            <a:r>
              <a:rPr lang="en-US" sz="2100" u="heavy" spc="-10" dirty="0">
                <a:uFill>
                  <a:solidFill>
                    <a:srgbClr val="000000"/>
                  </a:solidFill>
                </a:uFill>
                <a:latin typeface="Calibri"/>
                <a:cs typeface="Calibri"/>
              </a:rPr>
              <a:t>combination</a:t>
            </a:r>
            <a:r>
              <a:rPr lang="en-US" sz="2100" u="heavy" spc="25" dirty="0">
                <a:uFill>
                  <a:solidFill>
                    <a:srgbClr val="000000"/>
                  </a:solidFill>
                </a:uFill>
                <a:latin typeface="Calibri"/>
                <a:cs typeface="Calibri"/>
              </a:rPr>
              <a:t> </a:t>
            </a:r>
            <a:r>
              <a:rPr lang="en-US" sz="2100" u="heavy" spc="-5" dirty="0">
                <a:uFill>
                  <a:solidFill>
                    <a:srgbClr val="000000"/>
                  </a:solidFill>
                </a:uFill>
                <a:latin typeface="Calibri"/>
                <a:cs typeface="Calibri"/>
              </a:rPr>
              <a:t>of</a:t>
            </a:r>
            <a:r>
              <a:rPr lang="en-US" sz="2100" u="heavy" dirty="0">
                <a:uFill>
                  <a:solidFill>
                    <a:srgbClr val="000000"/>
                  </a:solidFill>
                </a:uFill>
                <a:latin typeface="Calibri"/>
                <a:cs typeface="Calibri"/>
              </a:rPr>
              <a:t> the</a:t>
            </a:r>
            <a:r>
              <a:rPr lang="en-US" sz="2100" u="heavy" spc="20" dirty="0">
                <a:uFill>
                  <a:solidFill>
                    <a:srgbClr val="000000"/>
                  </a:solidFill>
                </a:uFill>
                <a:latin typeface="Calibri"/>
                <a:cs typeface="Calibri"/>
              </a:rPr>
              <a:t> </a:t>
            </a:r>
            <a:r>
              <a:rPr lang="en-US" sz="2100" u="heavy" spc="-10" dirty="0">
                <a:uFill>
                  <a:solidFill>
                    <a:srgbClr val="000000"/>
                  </a:solidFill>
                </a:uFill>
                <a:latin typeface="Calibri"/>
                <a:cs typeface="Calibri"/>
              </a:rPr>
              <a:t>two.</a:t>
            </a:r>
            <a:endParaRPr lang="en-US" sz="2100" dirty="0">
              <a:latin typeface="Calibri"/>
              <a:cs typeface="Calibri"/>
            </a:endParaRPr>
          </a:p>
          <a:p>
            <a:pPr marL="0" marR="5080" indent="0">
              <a:lnSpc>
                <a:spcPct val="150000"/>
              </a:lnSpc>
              <a:buNone/>
            </a:pPr>
            <a:r>
              <a:rPr lang="en-US" sz="2100" spc="-5" dirty="0">
                <a:latin typeface="Calibri"/>
                <a:cs typeface="Calibri"/>
              </a:rPr>
              <a:t>A</a:t>
            </a:r>
            <a:r>
              <a:rPr lang="en-US" sz="2100" dirty="0">
                <a:latin typeface="Calibri"/>
                <a:cs typeface="Calibri"/>
              </a:rPr>
              <a:t> </a:t>
            </a:r>
            <a:r>
              <a:rPr lang="en-US" sz="2100" spc="-10" dirty="0">
                <a:latin typeface="Calibri"/>
                <a:cs typeface="Calibri"/>
              </a:rPr>
              <a:t>client’s </a:t>
            </a:r>
            <a:r>
              <a:rPr lang="en-US" sz="2100" spc="-15" dirty="0">
                <a:latin typeface="Calibri"/>
                <a:cs typeface="Calibri"/>
              </a:rPr>
              <a:t>overall</a:t>
            </a:r>
            <a:r>
              <a:rPr lang="en-US" sz="2100" spc="15"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10" dirty="0">
                <a:latin typeface="Calibri"/>
                <a:cs typeface="Calibri"/>
              </a:rPr>
              <a:t>tolerance</a:t>
            </a:r>
            <a:r>
              <a:rPr lang="en-US" sz="2100" spc="20" dirty="0">
                <a:latin typeface="Calibri"/>
                <a:cs typeface="Calibri"/>
              </a:rPr>
              <a:t> </a:t>
            </a:r>
            <a:r>
              <a:rPr lang="en-US" sz="2100" spc="-5" dirty="0">
                <a:latin typeface="Calibri"/>
                <a:cs typeface="Calibri"/>
              </a:rPr>
              <a:t>is</a:t>
            </a:r>
            <a:r>
              <a:rPr lang="en-US" sz="2100" dirty="0">
                <a:latin typeface="Calibri"/>
                <a:cs typeface="Calibri"/>
              </a:rPr>
              <a:t> </a:t>
            </a:r>
            <a:r>
              <a:rPr lang="en-US" sz="2100" spc="-5" dirty="0">
                <a:latin typeface="Calibri"/>
                <a:cs typeface="Calibri"/>
              </a:rPr>
              <a:t>a</a:t>
            </a:r>
            <a:r>
              <a:rPr lang="en-US" sz="2100" spc="-10" dirty="0">
                <a:latin typeface="Calibri"/>
                <a:cs typeface="Calibri"/>
              </a:rPr>
              <a:t> </a:t>
            </a:r>
            <a:r>
              <a:rPr lang="en-US" sz="2100" spc="-5" dirty="0">
                <a:latin typeface="Calibri"/>
                <a:cs typeface="Calibri"/>
              </a:rPr>
              <a:t>function</a:t>
            </a:r>
            <a:r>
              <a:rPr lang="en-US" sz="2100" dirty="0">
                <a:latin typeface="Calibri"/>
                <a:cs typeface="Calibri"/>
              </a:rPr>
              <a:t> </a:t>
            </a:r>
            <a:r>
              <a:rPr lang="en-US" sz="2100" spc="-5" dirty="0">
                <a:latin typeface="Calibri"/>
                <a:cs typeface="Calibri"/>
              </a:rPr>
              <a:t>of</a:t>
            </a:r>
            <a:r>
              <a:rPr lang="en-US" sz="2100" dirty="0">
                <a:latin typeface="Calibri"/>
                <a:cs typeface="Calibri"/>
              </a:rPr>
              <a:t> </a:t>
            </a:r>
            <a:r>
              <a:rPr lang="en-US" sz="2100" spc="-5" dirty="0">
                <a:latin typeface="Calibri"/>
                <a:cs typeface="Calibri"/>
              </a:rPr>
              <a:t>the</a:t>
            </a:r>
            <a:r>
              <a:rPr lang="en-US" sz="2100" spc="5" dirty="0">
                <a:latin typeface="Calibri"/>
                <a:cs typeface="Calibri"/>
              </a:rPr>
              <a:t> </a:t>
            </a:r>
            <a:r>
              <a:rPr lang="en-US" sz="2100" spc="-5" dirty="0">
                <a:latin typeface="Calibri"/>
                <a:cs typeface="Calibri"/>
              </a:rPr>
              <a:t>client’s</a:t>
            </a:r>
            <a:r>
              <a:rPr lang="en-US" sz="2100" spc="-25" dirty="0">
                <a:latin typeface="Calibri"/>
                <a:cs typeface="Calibri"/>
              </a:rPr>
              <a:t> </a:t>
            </a:r>
            <a:r>
              <a:rPr lang="en-US" sz="2100" spc="-5" dirty="0">
                <a:latin typeface="Calibri"/>
                <a:cs typeface="Calibri"/>
              </a:rPr>
              <a:t>ability</a:t>
            </a:r>
            <a:r>
              <a:rPr lang="en-US" sz="2100" spc="-25"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5" dirty="0">
                <a:latin typeface="Calibri"/>
                <a:cs typeface="Calibri"/>
              </a:rPr>
              <a:t> </a:t>
            </a:r>
            <a:r>
              <a:rPr lang="en-US" sz="2100" spc="-10" dirty="0">
                <a:latin typeface="Calibri"/>
                <a:cs typeface="Calibri"/>
              </a:rPr>
              <a:t>(accept)</a:t>
            </a:r>
            <a:r>
              <a:rPr lang="en-US" sz="2100" spc="30" dirty="0">
                <a:latin typeface="Calibri"/>
                <a:cs typeface="Calibri"/>
              </a:rPr>
              <a:t> </a:t>
            </a:r>
            <a:r>
              <a:rPr lang="en-US" sz="2100" spc="-5" dirty="0">
                <a:latin typeface="Calibri"/>
                <a:cs typeface="Calibri"/>
              </a:rPr>
              <a:t>risk and</a:t>
            </a:r>
            <a:r>
              <a:rPr lang="en-US" sz="2100" dirty="0">
                <a:latin typeface="Calibri"/>
                <a:cs typeface="Calibri"/>
              </a:rPr>
              <a:t> </a:t>
            </a:r>
            <a:r>
              <a:rPr lang="en-US" sz="2100" spc="-5" dirty="0">
                <a:latin typeface="Calibri"/>
                <a:cs typeface="Calibri"/>
              </a:rPr>
              <a:t>his</a:t>
            </a:r>
            <a:r>
              <a:rPr lang="en-US" sz="2100" spc="-15" dirty="0">
                <a:latin typeface="Calibri"/>
                <a:cs typeface="Calibri"/>
              </a:rPr>
              <a:t> </a:t>
            </a:r>
            <a:r>
              <a:rPr lang="en-US" sz="2100" spc="-5" dirty="0">
                <a:latin typeface="Calibri"/>
                <a:cs typeface="Calibri"/>
              </a:rPr>
              <a:t>or</a:t>
            </a:r>
            <a:r>
              <a:rPr lang="en-US" sz="2100" spc="15" dirty="0">
                <a:latin typeface="Calibri"/>
                <a:cs typeface="Calibri"/>
              </a:rPr>
              <a:t> </a:t>
            </a:r>
            <a:r>
              <a:rPr lang="en-US" sz="2100" spc="-10" dirty="0">
                <a:latin typeface="Calibri"/>
                <a:cs typeface="Calibri"/>
              </a:rPr>
              <a:t>her </a:t>
            </a:r>
            <a:r>
              <a:rPr lang="en-US" sz="2100" spc="-5" dirty="0">
                <a:latin typeface="Calibri"/>
                <a:cs typeface="Calibri"/>
              </a:rPr>
              <a:t> “risk</a:t>
            </a:r>
            <a:r>
              <a:rPr lang="en-US" sz="2100" spc="10" dirty="0">
                <a:latin typeface="Calibri"/>
                <a:cs typeface="Calibri"/>
              </a:rPr>
              <a:t> </a:t>
            </a:r>
            <a:r>
              <a:rPr lang="en-US" sz="2100" spc="-20" dirty="0">
                <a:latin typeface="Calibri"/>
                <a:cs typeface="Calibri"/>
              </a:rPr>
              <a:t>attitude,”</a:t>
            </a:r>
            <a:r>
              <a:rPr lang="en-US" sz="2100" spc="5" dirty="0">
                <a:latin typeface="Calibri"/>
                <a:cs typeface="Calibri"/>
              </a:rPr>
              <a:t> </a:t>
            </a:r>
            <a:r>
              <a:rPr lang="en-US" sz="2100" spc="-5" dirty="0">
                <a:latin typeface="Calibri"/>
                <a:cs typeface="Calibri"/>
              </a:rPr>
              <a:t>which</a:t>
            </a:r>
            <a:r>
              <a:rPr lang="en-US" sz="2100" spc="5" dirty="0">
                <a:latin typeface="Calibri"/>
                <a:cs typeface="Calibri"/>
              </a:rPr>
              <a:t> </a:t>
            </a:r>
            <a:r>
              <a:rPr lang="en-US" sz="2100" spc="-5" dirty="0">
                <a:latin typeface="Calibri"/>
                <a:cs typeface="Calibri"/>
              </a:rPr>
              <a:t>might</a:t>
            </a:r>
            <a:r>
              <a:rPr lang="en-US" sz="2100" dirty="0">
                <a:latin typeface="Calibri"/>
                <a:cs typeface="Calibri"/>
              </a:rPr>
              <a:t> </a:t>
            </a:r>
            <a:r>
              <a:rPr lang="en-US" sz="2100" spc="-5" dirty="0">
                <a:latin typeface="Calibri"/>
                <a:cs typeface="Calibri"/>
              </a:rPr>
              <a:t>be</a:t>
            </a:r>
            <a:r>
              <a:rPr lang="en-US" sz="2100" spc="5" dirty="0">
                <a:latin typeface="Calibri"/>
                <a:cs typeface="Calibri"/>
              </a:rPr>
              <a:t> </a:t>
            </a:r>
            <a:r>
              <a:rPr lang="en-US" sz="2100" spc="-10" dirty="0">
                <a:latin typeface="Calibri"/>
                <a:cs typeface="Calibri"/>
              </a:rPr>
              <a:t>considered</a:t>
            </a:r>
            <a:r>
              <a:rPr lang="en-US" sz="2100" spc="45" dirty="0">
                <a:latin typeface="Calibri"/>
                <a:cs typeface="Calibri"/>
              </a:rPr>
              <a:t> </a:t>
            </a:r>
            <a:r>
              <a:rPr lang="en-US" sz="2100" spc="-5" dirty="0">
                <a:latin typeface="Calibri"/>
                <a:cs typeface="Calibri"/>
              </a:rPr>
              <a:t>as the</a:t>
            </a:r>
            <a:r>
              <a:rPr lang="en-US" sz="2100" spc="20" dirty="0">
                <a:latin typeface="Calibri"/>
                <a:cs typeface="Calibri"/>
              </a:rPr>
              <a:t> </a:t>
            </a:r>
            <a:r>
              <a:rPr lang="en-US" sz="2100" spc="-5" dirty="0">
                <a:latin typeface="Calibri"/>
                <a:cs typeface="Calibri"/>
              </a:rPr>
              <a:t>client’s</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2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10" dirty="0">
                <a:latin typeface="Calibri"/>
                <a:cs typeface="Calibri"/>
              </a:rPr>
              <a:t>risk.</a:t>
            </a:r>
            <a:r>
              <a:rPr lang="en-US" sz="2100" spc="15" dirty="0">
                <a:latin typeface="Calibri"/>
                <a:cs typeface="Calibri"/>
              </a:rPr>
              <a:t> </a:t>
            </a:r>
            <a:r>
              <a:rPr lang="en-US" sz="2100" spc="-15" dirty="0">
                <a:latin typeface="Calibri"/>
                <a:cs typeface="Calibri"/>
              </a:rPr>
              <a:t>For</a:t>
            </a:r>
            <a:r>
              <a:rPr lang="en-US" sz="2100" spc="20" dirty="0">
                <a:latin typeface="Calibri"/>
                <a:cs typeface="Calibri"/>
              </a:rPr>
              <a:t> </a:t>
            </a:r>
            <a:r>
              <a:rPr lang="en-US" sz="2100" spc="-5" dirty="0">
                <a:latin typeface="Calibri"/>
                <a:cs typeface="Calibri"/>
              </a:rPr>
              <a:t>ease</a:t>
            </a:r>
            <a:r>
              <a:rPr lang="en-US" sz="2100" spc="20" dirty="0">
                <a:latin typeface="Calibri"/>
                <a:cs typeface="Calibri"/>
              </a:rPr>
              <a:t> </a:t>
            </a:r>
            <a:r>
              <a:rPr lang="en-US" sz="2100" spc="-10" dirty="0">
                <a:latin typeface="Calibri"/>
                <a:cs typeface="Calibri"/>
              </a:rPr>
              <a:t>of </a:t>
            </a:r>
            <a:r>
              <a:rPr lang="en-US" sz="2100" spc="-5" dirty="0">
                <a:latin typeface="Calibri"/>
                <a:cs typeface="Calibri"/>
              </a:rPr>
              <a:t> </a:t>
            </a:r>
            <a:r>
              <a:rPr lang="en-US" sz="2100" spc="-10" dirty="0">
                <a:latin typeface="Calibri"/>
                <a:cs typeface="Calibri"/>
              </a:rPr>
              <a:t>expression,</a:t>
            </a:r>
            <a:r>
              <a:rPr lang="en-US" sz="2100" spc="25" dirty="0">
                <a:latin typeface="Calibri"/>
                <a:cs typeface="Calibri"/>
              </a:rPr>
              <a:t> </a:t>
            </a:r>
            <a:r>
              <a:rPr lang="en-US" sz="2100" spc="-15" dirty="0">
                <a:latin typeface="Calibri"/>
                <a:cs typeface="Calibri"/>
              </a:rPr>
              <a:t>from</a:t>
            </a:r>
            <a:r>
              <a:rPr lang="en-US" sz="2100" spc="20" dirty="0">
                <a:latin typeface="Calibri"/>
                <a:cs typeface="Calibri"/>
              </a:rPr>
              <a:t> </a:t>
            </a:r>
            <a:r>
              <a:rPr lang="en-US" sz="2100" spc="-5" dirty="0">
                <a:latin typeface="Calibri"/>
                <a:cs typeface="Calibri"/>
              </a:rPr>
              <a:t>this </a:t>
            </a:r>
            <a:r>
              <a:rPr lang="en-US" sz="2100" spc="-10" dirty="0">
                <a:latin typeface="Calibri"/>
                <a:cs typeface="Calibri"/>
              </a:rPr>
              <a:t>point </a:t>
            </a:r>
            <a:r>
              <a:rPr lang="en-US" sz="2100" spc="-5" dirty="0">
                <a:latin typeface="Calibri"/>
                <a:cs typeface="Calibri"/>
              </a:rPr>
              <a:t>on</a:t>
            </a:r>
            <a:r>
              <a:rPr lang="en-US" sz="2100" spc="15" dirty="0">
                <a:latin typeface="Calibri"/>
                <a:cs typeface="Calibri"/>
              </a:rPr>
              <a:t> </a:t>
            </a:r>
            <a:r>
              <a:rPr lang="en-US" sz="2100" spc="-10" dirty="0">
                <a:latin typeface="Calibri"/>
                <a:cs typeface="Calibri"/>
              </a:rPr>
              <a:t>we</a:t>
            </a:r>
            <a:r>
              <a:rPr lang="en-US" sz="2100" spc="20" dirty="0">
                <a:latin typeface="Calibri"/>
                <a:cs typeface="Calibri"/>
              </a:rPr>
              <a:t> </a:t>
            </a:r>
            <a:r>
              <a:rPr lang="en-US" sz="2100" spc="-5" dirty="0">
                <a:latin typeface="Calibri"/>
                <a:cs typeface="Calibri"/>
              </a:rPr>
              <a:t>will</a:t>
            </a:r>
            <a:r>
              <a:rPr lang="en-US" sz="2100" spc="-20" dirty="0">
                <a:latin typeface="Calibri"/>
                <a:cs typeface="Calibri"/>
              </a:rPr>
              <a:t> refer</a:t>
            </a:r>
            <a:r>
              <a:rPr lang="en-US" sz="2100" spc="35" dirty="0">
                <a:latin typeface="Calibri"/>
                <a:cs typeface="Calibri"/>
              </a:rPr>
              <a:t> </a:t>
            </a:r>
            <a:r>
              <a:rPr lang="en-US" sz="2100" spc="-10" dirty="0">
                <a:latin typeface="Calibri"/>
                <a:cs typeface="Calibri"/>
              </a:rPr>
              <a:t>to</a:t>
            </a:r>
            <a:r>
              <a:rPr lang="en-US" sz="2100" dirty="0">
                <a:latin typeface="Calibri"/>
                <a:cs typeface="Calibri"/>
              </a:rPr>
              <a:t> </a:t>
            </a:r>
            <a:r>
              <a:rPr lang="en-US" sz="2100" spc="-5" dirty="0">
                <a:latin typeface="Calibri"/>
                <a:cs typeface="Calibri"/>
              </a:rPr>
              <a:t>ability</a:t>
            </a:r>
            <a:r>
              <a:rPr lang="en-US" sz="2100" spc="-20" dirty="0">
                <a:latin typeface="Calibri"/>
                <a:cs typeface="Calibri"/>
              </a:rPr>
              <a:t> </a:t>
            </a:r>
            <a:r>
              <a:rPr lang="en-US" sz="2100" spc="-10" dirty="0">
                <a:latin typeface="Calibri"/>
                <a:cs typeface="Calibri"/>
              </a:rPr>
              <a:t>to</a:t>
            </a:r>
            <a:r>
              <a:rPr lang="en-US" sz="2100" dirty="0">
                <a:latin typeface="Calibri"/>
                <a:cs typeface="Calibri"/>
              </a:rPr>
              <a:t> </a:t>
            </a:r>
            <a:r>
              <a:rPr lang="en-US" sz="2100" spc="-10" dirty="0">
                <a:latin typeface="Calibri"/>
                <a:cs typeface="Calibri"/>
              </a:rPr>
              <a:t>bear</a:t>
            </a:r>
            <a:r>
              <a:rPr lang="en-US" sz="2100" spc="10" dirty="0">
                <a:latin typeface="Calibri"/>
                <a:cs typeface="Calibri"/>
              </a:rPr>
              <a:t> </a:t>
            </a:r>
            <a:r>
              <a:rPr lang="en-US" sz="2100" spc="-5" dirty="0">
                <a:latin typeface="Calibri"/>
                <a:cs typeface="Calibri"/>
              </a:rPr>
              <a:t>risk</a:t>
            </a:r>
            <a:r>
              <a:rPr lang="en-US" sz="2100" spc="5" dirty="0">
                <a:latin typeface="Calibri"/>
                <a:cs typeface="Calibri"/>
              </a:rPr>
              <a:t> </a:t>
            </a:r>
            <a:r>
              <a:rPr lang="en-US" sz="2100" spc="-5" dirty="0">
                <a:latin typeface="Calibri"/>
                <a:cs typeface="Calibri"/>
              </a:rPr>
              <a:t>and</a:t>
            </a:r>
            <a:r>
              <a:rPr lang="en-US" sz="2100" dirty="0">
                <a:latin typeface="Calibri"/>
                <a:cs typeface="Calibri"/>
              </a:rPr>
              <a:t> </a:t>
            </a:r>
            <a:r>
              <a:rPr lang="en-US" sz="2100" spc="-5" dirty="0">
                <a:latin typeface="Calibri"/>
                <a:cs typeface="Calibri"/>
              </a:rPr>
              <a:t>willingness</a:t>
            </a:r>
            <a:r>
              <a:rPr lang="en-US" sz="2100" spc="-20" dirty="0">
                <a:latin typeface="Calibri"/>
                <a:cs typeface="Calibri"/>
              </a:rPr>
              <a:t> </a:t>
            </a:r>
            <a:r>
              <a:rPr lang="en-US" sz="2100" spc="-10" dirty="0">
                <a:latin typeface="Calibri"/>
                <a:cs typeface="Calibri"/>
              </a:rPr>
              <a:t>to</a:t>
            </a:r>
            <a:r>
              <a:rPr lang="en-US" sz="2100" spc="10" dirty="0">
                <a:latin typeface="Calibri"/>
                <a:cs typeface="Calibri"/>
              </a:rPr>
              <a:t> </a:t>
            </a:r>
            <a:r>
              <a:rPr lang="en-US" sz="2100" spc="-25" dirty="0">
                <a:latin typeface="Calibri"/>
                <a:cs typeface="Calibri"/>
              </a:rPr>
              <a:t>take</a:t>
            </a:r>
            <a:r>
              <a:rPr lang="en-US" sz="2100" spc="15" dirty="0">
                <a:latin typeface="Calibri"/>
                <a:cs typeface="Calibri"/>
              </a:rPr>
              <a:t> </a:t>
            </a:r>
            <a:r>
              <a:rPr lang="en-US" sz="2100" spc="-5" dirty="0">
                <a:latin typeface="Calibri"/>
                <a:cs typeface="Calibri"/>
              </a:rPr>
              <a:t>risk as</a:t>
            </a:r>
            <a:r>
              <a:rPr lang="en-US" sz="2100" dirty="0">
                <a:latin typeface="Calibri"/>
                <a:cs typeface="Calibri"/>
              </a:rPr>
              <a:t> </a:t>
            </a:r>
            <a:r>
              <a:rPr lang="en-US" sz="2100" spc="-5" dirty="0">
                <a:latin typeface="Calibri"/>
                <a:cs typeface="Calibri"/>
              </a:rPr>
              <a:t>the</a:t>
            </a:r>
            <a:r>
              <a:rPr lang="en-US" sz="2100" spc="15" dirty="0">
                <a:latin typeface="Calibri"/>
                <a:cs typeface="Calibri"/>
              </a:rPr>
              <a:t> </a:t>
            </a:r>
            <a:r>
              <a:rPr lang="en-US" sz="2100" spc="-10" dirty="0">
                <a:latin typeface="Calibri"/>
                <a:cs typeface="Calibri"/>
              </a:rPr>
              <a:t>two </a:t>
            </a:r>
            <a:r>
              <a:rPr lang="en-US" sz="2100" spc="-350" dirty="0">
                <a:latin typeface="Calibri"/>
                <a:cs typeface="Calibri"/>
              </a:rPr>
              <a:t> </a:t>
            </a:r>
            <a:r>
              <a:rPr lang="en-US" sz="2100" spc="-10" dirty="0">
                <a:latin typeface="Calibri"/>
                <a:cs typeface="Calibri"/>
              </a:rPr>
              <a:t>components</a:t>
            </a:r>
            <a:r>
              <a:rPr lang="en-US" sz="2100" spc="15" dirty="0">
                <a:latin typeface="Calibri"/>
                <a:cs typeface="Calibri"/>
              </a:rPr>
              <a:t> </a:t>
            </a:r>
            <a:r>
              <a:rPr lang="en-US" sz="2100" spc="-5" dirty="0">
                <a:latin typeface="Calibri"/>
                <a:cs typeface="Calibri"/>
              </a:rPr>
              <a:t>of</a:t>
            </a:r>
            <a:r>
              <a:rPr lang="en-US" sz="2100" spc="10" dirty="0">
                <a:latin typeface="Calibri"/>
                <a:cs typeface="Calibri"/>
              </a:rPr>
              <a:t> </a:t>
            </a:r>
            <a:r>
              <a:rPr lang="en-US" sz="2100" spc="-5" dirty="0">
                <a:latin typeface="Calibri"/>
                <a:cs typeface="Calibri"/>
              </a:rPr>
              <a:t>risk</a:t>
            </a:r>
            <a:r>
              <a:rPr lang="en-US" sz="2100" spc="-10" dirty="0">
                <a:latin typeface="Calibri"/>
                <a:cs typeface="Calibri"/>
              </a:rPr>
              <a:t> tolerance.</a:t>
            </a:r>
          </a:p>
          <a:p>
            <a:pPr marL="0" marR="5080" indent="0">
              <a:lnSpc>
                <a:spcPct val="100000"/>
              </a:lnSpc>
              <a:buNone/>
            </a:pPr>
            <a:endParaRPr lang="en-US" sz="2200" spc="-10" dirty="0">
              <a:latin typeface="Calibri"/>
              <a:cs typeface="Calibri"/>
            </a:endParaRPr>
          </a:p>
          <a:p>
            <a:pPr marL="12700" marR="5080">
              <a:lnSpc>
                <a:spcPct val="100000"/>
              </a:lnSpc>
            </a:pPr>
            <a:endParaRPr lang="en-US" sz="2800" dirty="0">
              <a:latin typeface="Calibri"/>
              <a:cs typeface="Calibri"/>
            </a:endParaRPr>
          </a:p>
          <a:p>
            <a:pPr marL="0" indent="0">
              <a:buNone/>
            </a:pPr>
            <a:endParaRPr lang="en-US" dirty="0"/>
          </a:p>
        </p:txBody>
      </p:sp>
      <p:pic>
        <p:nvPicPr>
          <p:cNvPr id="4" name="object 2">
            <a:extLst>
              <a:ext uri="{FF2B5EF4-FFF2-40B4-BE49-F238E27FC236}">
                <a16:creationId xmlns:a16="http://schemas.microsoft.com/office/drawing/2014/main" id="{2E802B62-B0C9-44C7-BBFA-3B9D69FF2670}"/>
              </a:ext>
            </a:extLst>
          </p:cNvPr>
          <p:cNvPicPr/>
          <p:nvPr/>
        </p:nvPicPr>
        <p:blipFill>
          <a:blip r:embed="rId2" cstate="print"/>
          <a:stretch>
            <a:fillRect/>
          </a:stretch>
        </p:blipFill>
        <p:spPr>
          <a:xfrm>
            <a:off x="725659" y="4698608"/>
            <a:ext cx="10387818" cy="2159392"/>
          </a:xfrm>
          <a:prstGeom prst="rect">
            <a:avLst/>
          </a:prstGeom>
        </p:spPr>
      </p:pic>
    </p:spTree>
    <p:extLst>
      <p:ext uri="{BB962C8B-B14F-4D97-AF65-F5344CB8AC3E}">
        <p14:creationId xmlns:p14="http://schemas.microsoft.com/office/powerpoint/2010/main" val="20910506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A11595-25E0-44BB-AAF0-0C620BED784E}"/>
              </a:ext>
            </a:extLst>
          </p:cNvPr>
          <p:cNvSpPr>
            <a:spLocks noGrp="1"/>
          </p:cNvSpPr>
          <p:nvPr>
            <p:ph idx="1"/>
          </p:nvPr>
        </p:nvSpPr>
        <p:spPr>
          <a:xfrm>
            <a:off x="126609" y="337625"/>
            <a:ext cx="11915336" cy="6386732"/>
          </a:xfrm>
        </p:spPr>
        <p:txBody>
          <a:bodyPr>
            <a:normAutofit/>
          </a:bodyPr>
          <a:lstStyle/>
          <a:p>
            <a:pPr marL="12700" marR="38735">
              <a:lnSpc>
                <a:spcPct val="150000"/>
              </a:lnSpc>
              <a:spcBef>
                <a:spcPts val="245"/>
              </a:spcBef>
            </a:pPr>
            <a:r>
              <a:rPr lang="en-US" sz="2200" spc="-5" dirty="0">
                <a:latin typeface="Calibri"/>
                <a:cs typeface="Calibri"/>
              </a:rPr>
              <a:t>The</a:t>
            </a:r>
            <a:r>
              <a:rPr lang="en-US" sz="2200" dirty="0">
                <a:latin typeface="Calibri"/>
                <a:cs typeface="Calibri"/>
              </a:rPr>
              <a:t> </a:t>
            </a:r>
            <a:r>
              <a:rPr lang="en-US" sz="2200" b="1" i="1" u="heavy" spc="-30" dirty="0">
                <a:uFill>
                  <a:solidFill>
                    <a:srgbClr val="000000"/>
                  </a:solidFill>
                </a:uFill>
                <a:latin typeface="Calibri"/>
                <a:cs typeface="Calibri"/>
              </a:rPr>
              <a:t>ability</a:t>
            </a:r>
            <a:r>
              <a:rPr lang="en-US" sz="2200" b="1" i="1" spc="-1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10" dirty="0">
                <a:latin typeface="Calibri"/>
                <a:cs typeface="Calibri"/>
              </a:rPr>
              <a:t>bear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10" dirty="0">
                <a:latin typeface="Calibri"/>
                <a:cs typeface="Calibri"/>
              </a:rPr>
              <a:t> measured</a:t>
            </a:r>
            <a:r>
              <a:rPr lang="en-US" sz="2200" spc="30" dirty="0">
                <a:latin typeface="Calibri"/>
                <a:cs typeface="Calibri"/>
              </a:rPr>
              <a:t> </a:t>
            </a:r>
            <a:r>
              <a:rPr lang="en-US" sz="2200" spc="-5" dirty="0">
                <a:latin typeface="Calibri"/>
                <a:cs typeface="Calibri"/>
              </a:rPr>
              <a:t>mainly</a:t>
            </a:r>
            <a:r>
              <a:rPr lang="en-US" sz="2200" spc="-15" dirty="0">
                <a:latin typeface="Calibri"/>
                <a:cs typeface="Calibri"/>
              </a:rPr>
              <a:t> </a:t>
            </a:r>
            <a:r>
              <a:rPr lang="en-US" sz="2200" spc="-5" dirty="0">
                <a:latin typeface="Calibri"/>
                <a:cs typeface="Calibri"/>
              </a:rPr>
              <a:t>in </a:t>
            </a:r>
            <a:r>
              <a:rPr lang="en-US" sz="2200" spc="-10" dirty="0">
                <a:latin typeface="Calibri"/>
                <a:cs typeface="Calibri"/>
              </a:rPr>
              <a:t>terms</a:t>
            </a:r>
            <a:r>
              <a:rPr lang="en-US" sz="2200" spc="20" dirty="0">
                <a:latin typeface="Calibri"/>
                <a:cs typeface="Calibri"/>
              </a:rPr>
              <a:t> </a:t>
            </a:r>
            <a:r>
              <a:rPr lang="en-US" sz="2200" spc="-5" dirty="0">
                <a:latin typeface="Calibri"/>
                <a:cs typeface="Calibri"/>
              </a:rPr>
              <a:t>of</a:t>
            </a:r>
            <a:r>
              <a:rPr lang="en-US" sz="2200" spc="5" dirty="0">
                <a:latin typeface="Calibri"/>
                <a:cs typeface="Calibri"/>
              </a:rPr>
              <a:t> </a:t>
            </a:r>
            <a:r>
              <a:rPr lang="en-US" sz="2200" spc="-10" dirty="0">
                <a:latin typeface="Calibri"/>
                <a:cs typeface="Calibri"/>
              </a:rPr>
              <a:t>objective</a:t>
            </a:r>
            <a:r>
              <a:rPr lang="en-US" sz="2200" spc="25" dirty="0">
                <a:latin typeface="Calibri"/>
                <a:cs typeface="Calibri"/>
              </a:rPr>
              <a:t> </a:t>
            </a:r>
            <a:r>
              <a:rPr lang="en-US" sz="2200" spc="-15" dirty="0">
                <a:latin typeface="Calibri"/>
                <a:cs typeface="Calibri"/>
              </a:rPr>
              <a:t>factors,</a:t>
            </a:r>
            <a:r>
              <a:rPr lang="en-US" sz="2200" spc="10" dirty="0">
                <a:latin typeface="Calibri"/>
                <a:cs typeface="Calibri"/>
              </a:rPr>
              <a:t> </a:t>
            </a:r>
            <a:r>
              <a:rPr lang="en-US" sz="2200" spc="-10" dirty="0">
                <a:latin typeface="Calibri"/>
                <a:cs typeface="Calibri"/>
              </a:rPr>
              <a:t>such</a:t>
            </a:r>
            <a:r>
              <a:rPr lang="en-US" sz="2200" spc="15" dirty="0">
                <a:latin typeface="Calibri"/>
                <a:cs typeface="Calibri"/>
              </a:rPr>
              <a:t> </a:t>
            </a:r>
            <a:r>
              <a:rPr lang="en-US" sz="2200" spc="-5" dirty="0">
                <a:latin typeface="Calibri"/>
                <a:cs typeface="Calibri"/>
              </a:rPr>
              <a:t>as time </a:t>
            </a:r>
            <a:r>
              <a:rPr lang="en-US" sz="2200" spc="-10" dirty="0">
                <a:latin typeface="Calibri"/>
                <a:cs typeface="Calibri"/>
              </a:rPr>
              <a:t>horizon,</a:t>
            </a:r>
            <a:r>
              <a:rPr lang="en-US" sz="2200" spc="35" dirty="0">
                <a:latin typeface="Calibri"/>
                <a:cs typeface="Calibri"/>
              </a:rPr>
              <a:t> </a:t>
            </a:r>
            <a:r>
              <a:rPr lang="en-US" sz="2200" spc="-10" dirty="0">
                <a:latin typeface="Calibri"/>
                <a:cs typeface="Calibri"/>
              </a:rPr>
              <a:t>expected </a:t>
            </a:r>
            <a:r>
              <a:rPr lang="en-US" sz="2200" spc="-350" dirty="0">
                <a:latin typeface="Calibri"/>
                <a:cs typeface="Calibri"/>
              </a:rPr>
              <a:t> </a:t>
            </a:r>
            <a:r>
              <a:rPr lang="en-US" sz="2200" spc="-10" dirty="0">
                <a:latin typeface="Calibri"/>
                <a:cs typeface="Calibri"/>
              </a:rPr>
              <a:t>income,</a:t>
            </a:r>
            <a:r>
              <a:rPr lang="en-US" sz="2200" dirty="0">
                <a:latin typeface="Calibri"/>
                <a:cs typeface="Calibri"/>
              </a:rPr>
              <a:t> </a:t>
            </a:r>
            <a:r>
              <a:rPr lang="en-US" sz="2200" spc="-5" dirty="0">
                <a:latin typeface="Calibri"/>
                <a:cs typeface="Calibri"/>
              </a:rPr>
              <a:t>and the </a:t>
            </a:r>
            <a:r>
              <a:rPr lang="en-US" sz="2200" spc="-10" dirty="0">
                <a:latin typeface="Calibri"/>
                <a:cs typeface="Calibri"/>
              </a:rPr>
              <a:t>level</a:t>
            </a:r>
            <a:r>
              <a:rPr lang="en-US" sz="2200" spc="10" dirty="0">
                <a:latin typeface="Calibri"/>
                <a:cs typeface="Calibri"/>
              </a:rPr>
              <a:t> </a:t>
            </a:r>
            <a:r>
              <a:rPr lang="en-US" sz="2200" spc="-5" dirty="0">
                <a:latin typeface="Calibri"/>
                <a:cs typeface="Calibri"/>
              </a:rPr>
              <a:t>of wealth </a:t>
            </a:r>
            <a:r>
              <a:rPr lang="en-US" sz="2200" spc="-10" dirty="0">
                <a:latin typeface="Calibri"/>
                <a:cs typeface="Calibri"/>
              </a:rPr>
              <a:t>relative</a:t>
            </a:r>
            <a:r>
              <a:rPr lang="en-US" sz="220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5" dirty="0">
                <a:latin typeface="Calibri"/>
                <a:cs typeface="Calibri"/>
              </a:rPr>
              <a:t>liabilities.</a:t>
            </a:r>
            <a:endParaRPr lang="en-US" sz="2200" dirty="0">
              <a:latin typeface="Calibri"/>
              <a:cs typeface="Calibri"/>
            </a:endParaRPr>
          </a:p>
          <a:p>
            <a:pPr>
              <a:lnSpc>
                <a:spcPct val="150000"/>
              </a:lnSpc>
              <a:spcBef>
                <a:spcPts val="30"/>
              </a:spcBef>
            </a:pPr>
            <a:endParaRPr lang="en-US" sz="2200" dirty="0">
              <a:latin typeface="Calibri"/>
              <a:cs typeface="Calibri"/>
            </a:endParaRPr>
          </a:p>
          <a:p>
            <a:pPr marL="12700">
              <a:lnSpc>
                <a:spcPct val="150000"/>
              </a:lnSpc>
            </a:pPr>
            <a:r>
              <a:rPr lang="en-US" sz="2200" spc="-5" dirty="0">
                <a:latin typeface="Calibri"/>
                <a:cs typeface="Calibri"/>
              </a:rPr>
              <a:t>The </a:t>
            </a:r>
            <a:r>
              <a:rPr lang="en-US" sz="2200" b="1" i="1" u="heavy" spc="-30" dirty="0">
                <a:uFill>
                  <a:solidFill>
                    <a:srgbClr val="000000"/>
                  </a:solidFill>
                </a:uFill>
                <a:latin typeface="Calibri"/>
                <a:cs typeface="Calibri"/>
              </a:rPr>
              <a:t>willingness</a:t>
            </a:r>
            <a:r>
              <a:rPr lang="en-US" sz="2200" b="1" i="1" spc="-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dirty="0">
                <a:latin typeface="Calibri"/>
                <a:cs typeface="Calibri"/>
              </a:rPr>
              <a:t> </a:t>
            </a:r>
            <a:r>
              <a:rPr lang="en-US" sz="2200" spc="-5" dirty="0">
                <a:latin typeface="Calibri"/>
                <a:cs typeface="Calibri"/>
              </a:rPr>
              <a:t>or</a:t>
            </a:r>
            <a:r>
              <a:rPr lang="en-US" sz="2200" spc="1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attitude,</a:t>
            </a:r>
            <a:r>
              <a:rPr lang="en-US" sz="2200" spc="-20" dirty="0">
                <a:latin typeface="Calibri"/>
                <a:cs typeface="Calibri"/>
              </a:rPr>
              <a:t> </a:t>
            </a:r>
            <a:r>
              <a:rPr lang="en-US" sz="2200" spc="-5" dirty="0">
                <a:latin typeface="Calibri"/>
                <a:cs typeface="Calibri"/>
              </a:rPr>
              <a:t>is</a:t>
            </a:r>
            <a:r>
              <a:rPr lang="en-US" sz="2200" spc="-10" dirty="0">
                <a:latin typeface="Calibri"/>
                <a:cs typeface="Calibri"/>
              </a:rPr>
              <a:t> </a:t>
            </a:r>
            <a:r>
              <a:rPr lang="en-US" sz="2200" spc="-5" dirty="0">
                <a:latin typeface="Calibri"/>
                <a:cs typeface="Calibri"/>
              </a:rPr>
              <a:t>a</a:t>
            </a:r>
            <a:r>
              <a:rPr lang="en-US" sz="2200" dirty="0">
                <a:latin typeface="Calibri"/>
                <a:cs typeface="Calibri"/>
              </a:rPr>
              <a:t> </a:t>
            </a:r>
            <a:r>
              <a:rPr lang="en-US" sz="2200" spc="-15" dirty="0">
                <a:latin typeface="Calibri"/>
                <a:cs typeface="Calibri"/>
              </a:rPr>
              <a:t>more</a:t>
            </a:r>
            <a:r>
              <a:rPr lang="en-US" sz="2200" spc="30" dirty="0">
                <a:latin typeface="Calibri"/>
                <a:cs typeface="Calibri"/>
              </a:rPr>
              <a:t> </a:t>
            </a:r>
            <a:r>
              <a:rPr lang="en-US" sz="2200" spc="-5" dirty="0">
                <a:latin typeface="Calibri"/>
                <a:cs typeface="Calibri"/>
              </a:rPr>
              <a:t>subjective</a:t>
            </a:r>
            <a:r>
              <a:rPr lang="en-US" sz="2200" spc="10" dirty="0">
                <a:latin typeface="Calibri"/>
                <a:cs typeface="Calibri"/>
              </a:rPr>
              <a:t> </a:t>
            </a:r>
            <a:r>
              <a:rPr lang="en-US" sz="2200" spc="-10" dirty="0">
                <a:latin typeface="Calibri"/>
                <a:cs typeface="Calibri"/>
              </a:rPr>
              <a:t>factor</a:t>
            </a:r>
            <a:r>
              <a:rPr lang="en-US" sz="2200" dirty="0">
                <a:latin typeface="Calibri"/>
                <a:cs typeface="Calibri"/>
              </a:rPr>
              <a:t> </a:t>
            </a:r>
            <a:r>
              <a:rPr lang="en-US" sz="2200" spc="-5" dirty="0">
                <a:latin typeface="Calibri"/>
                <a:cs typeface="Calibri"/>
              </a:rPr>
              <a:t>based</a:t>
            </a:r>
            <a:r>
              <a:rPr lang="en-US" sz="2200" dirty="0">
                <a:latin typeface="Calibri"/>
                <a:cs typeface="Calibri"/>
              </a:rPr>
              <a:t> </a:t>
            </a:r>
            <a:r>
              <a:rPr lang="en-US" sz="2200" spc="-5" dirty="0">
                <a:latin typeface="Calibri"/>
                <a:cs typeface="Calibri"/>
              </a:rPr>
              <a:t>on</a:t>
            </a:r>
            <a:r>
              <a:rPr lang="en-US" sz="2200" spc="5" dirty="0">
                <a:latin typeface="Calibri"/>
                <a:cs typeface="Calibri"/>
              </a:rPr>
              <a:t> </a:t>
            </a:r>
            <a:r>
              <a:rPr lang="en-US" sz="2200" spc="-5" dirty="0">
                <a:latin typeface="Calibri"/>
                <a:cs typeface="Calibri"/>
              </a:rPr>
              <a:t>the</a:t>
            </a:r>
            <a:r>
              <a:rPr lang="en-US" sz="2200" dirty="0">
                <a:latin typeface="Calibri"/>
                <a:cs typeface="Calibri"/>
              </a:rPr>
              <a:t> </a:t>
            </a:r>
            <a:r>
              <a:rPr lang="en-US" sz="2200" spc="-5" dirty="0">
                <a:latin typeface="Calibri"/>
                <a:cs typeface="Calibri"/>
              </a:rPr>
              <a:t>client’s</a:t>
            </a:r>
            <a:r>
              <a:rPr lang="en-US" sz="2200" spc="-20" dirty="0">
                <a:latin typeface="Calibri"/>
                <a:cs typeface="Calibri"/>
              </a:rPr>
              <a:t> </a:t>
            </a:r>
            <a:r>
              <a:rPr lang="en-US" sz="2200" spc="-10" dirty="0">
                <a:latin typeface="Calibri"/>
                <a:cs typeface="Calibri"/>
              </a:rPr>
              <a:t>psychology </a:t>
            </a:r>
            <a:r>
              <a:rPr lang="en-US" sz="2200" spc="-5" dirty="0">
                <a:latin typeface="Calibri"/>
                <a:cs typeface="Calibri"/>
              </a:rPr>
              <a:t>and</a:t>
            </a:r>
            <a:r>
              <a:rPr lang="en-US" sz="2200" spc="-20" dirty="0">
                <a:latin typeface="Calibri"/>
                <a:cs typeface="Calibri"/>
              </a:rPr>
              <a:t> </a:t>
            </a:r>
            <a:r>
              <a:rPr lang="en-US" sz="2200" spc="-10" dirty="0">
                <a:latin typeface="Calibri"/>
                <a:cs typeface="Calibri"/>
              </a:rPr>
              <a:t>perhaps</a:t>
            </a:r>
            <a:r>
              <a:rPr lang="en-US" sz="2200" spc="5" dirty="0">
                <a:latin typeface="Calibri"/>
                <a:cs typeface="Calibri"/>
              </a:rPr>
              <a:t> </a:t>
            </a:r>
            <a:r>
              <a:rPr lang="en-US" sz="2200" spc="-5" dirty="0">
                <a:latin typeface="Calibri"/>
                <a:cs typeface="Calibri"/>
              </a:rPr>
              <a:t>also his or</a:t>
            </a:r>
            <a:r>
              <a:rPr lang="en-US" sz="2200" spc="5" dirty="0">
                <a:latin typeface="Calibri"/>
                <a:cs typeface="Calibri"/>
              </a:rPr>
              <a:t> </a:t>
            </a:r>
            <a:r>
              <a:rPr lang="en-US" sz="2200" spc="-10" dirty="0">
                <a:latin typeface="Calibri"/>
                <a:cs typeface="Calibri"/>
              </a:rPr>
              <a:t>her</a:t>
            </a:r>
            <a:r>
              <a:rPr lang="en-US" sz="2200" dirty="0">
                <a:latin typeface="Calibri"/>
                <a:cs typeface="Calibri"/>
              </a:rPr>
              <a:t> </a:t>
            </a:r>
            <a:r>
              <a:rPr lang="en-US" sz="2200" spc="-10" dirty="0">
                <a:latin typeface="Calibri"/>
                <a:cs typeface="Calibri"/>
              </a:rPr>
              <a:t>current</a:t>
            </a:r>
            <a:r>
              <a:rPr lang="en-US" sz="2200" spc="20" dirty="0">
                <a:latin typeface="Calibri"/>
                <a:cs typeface="Calibri"/>
              </a:rPr>
              <a:t> </a:t>
            </a:r>
            <a:r>
              <a:rPr lang="en-US" sz="2200" spc="-10" dirty="0">
                <a:latin typeface="Calibri"/>
                <a:cs typeface="Calibri"/>
              </a:rPr>
              <a:t>circumstances.</a:t>
            </a:r>
          </a:p>
          <a:p>
            <a:pPr marL="0" indent="0">
              <a:lnSpc>
                <a:spcPct val="150000"/>
              </a:lnSpc>
              <a:buNone/>
            </a:pPr>
            <a:endParaRPr lang="en-US" sz="2200" dirty="0">
              <a:latin typeface="Calibri"/>
              <a:cs typeface="Calibri"/>
            </a:endParaRPr>
          </a:p>
          <a:p>
            <a:pPr marL="12700" marR="64135">
              <a:lnSpc>
                <a:spcPct val="150000"/>
              </a:lnSpc>
            </a:pP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and</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10" dirty="0">
                <a:latin typeface="Calibri"/>
                <a:cs typeface="Calibri"/>
              </a:rPr>
              <a:t>to</a:t>
            </a:r>
            <a:r>
              <a:rPr lang="en-US" sz="220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15" dirty="0">
                <a:latin typeface="Calibri"/>
                <a:cs typeface="Calibri"/>
              </a:rPr>
              <a:t>are</a:t>
            </a:r>
            <a:r>
              <a:rPr lang="en-US" sz="2200" spc="10" dirty="0">
                <a:latin typeface="Calibri"/>
                <a:cs typeface="Calibri"/>
              </a:rPr>
              <a:t> </a:t>
            </a:r>
            <a:r>
              <a:rPr lang="en-US" sz="2200" spc="-10" dirty="0">
                <a:latin typeface="Calibri"/>
                <a:cs typeface="Calibri"/>
              </a:rPr>
              <a:t>consistent,</a:t>
            </a:r>
            <a:r>
              <a:rPr lang="en-US" sz="2200" spc="10" dirty="0">
                <a:latin typeface="Calibri"/>
                <a:cs typeface="Calibri"/>
              </a:rPr>
              <a:t> </a:t>
            </a:r>
            <a:r>
              <a:rPr lang="en-US" sz="2200" spc="-5" dirty="0">
                <a:latin typeface="Calibri"/>
                <a:cs typeface="Calibri"/>
              </a:rPr>
              <a:t>the</a:t>
            </a:r>
            <a:r>
              <a:rPr lang="en-US" sz="2200" dirty="0">
                <a:latin typeface="Calibri"/>
                <a:cs typeface="Calibri"/>
              </a:rPr>
              <a:t> </a:t>
            </a:r>
            <a:r>
              <a:rPr lang="en-US" sz="2200" spc="-10" dirty="0">
                <a:latin typeface="Calibri"/>
                <a:cs typeface="Calibri"/>
              </a:rPr>
              <a:t>investment</a:t>
            </a:r>
            <a:r>
              <a:rPr lang="en-US" sz="2200" spc="5" dirty="0">
                <a:latin typeface="Calibri"/>
                <a:cs typeface="Calibri"/>
              </a:rPr>
              <a:t> </a:t>
            </a:r>
            <a:r>
              <a:rPr lang="en-US" sz="2200" dirty="0">
                <a:latin typeface="Calibri"/>
                <a:cs typeface="Calibri"/>
              </a:rPr>
              <a:t>adviser’s</a:t>
            </a:r>
            <a:r>
              <a:rPr lang="en-US" sz="2200" spc="10" dirty="0">
                <a:latin typeface="Calibri"/>
                <a:cs typeface="Calibri"/>
              </a:rPr>
              <a:t> </a:t>
            </a:r>
            <a:r>
              <a:rPr lang="en-US" sz="2200" spc="-10" dirty="0">
                <a:latin typeface="Calibri"/>
                <a:cs typeface="Calibri"/>
              </a:rPr>
              <a:t>task</a:t>
            </a:r>
            <a:r>
              <a:rPr lang="en-US" sz="220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the </a:t>
            </a:r>
            <a:r>
              <a:rPr lang="en-US" sz="2200" spc="-5" dirty="0">
                <a:latin typeface="Calibri"/>
                <a:cs typeface="Calibri"/>
              </a:rPr>
              <a:t> simplest.</a:t>
            </a:r>
            <a:r>
              <a:rPr lang="en-US" sz="2200" spc="-25" dirty="0">
                <a:latin typeface="Calibri"/>
                <a:cs typeface="Calibri"/>
              </a:rPr>
              <a:t> </a:t>
            </a:r>
            <a:r>
              <a:rPr lang="en-US" sz="2200" spc="-5" dirty="0">
                <a:latin typeface="Calibri"/>
                <a:cs typeface="Calibri"/>
              </a:rPr>
              <a:t>When</a:t>
            </a:r>
            <a:r>
              <a:rPr lang="en-US" sz="2200" spc="10" dirty="0">
                <a:latin typeface="Calibri"/>
                <a:cs typeface="Calibri"/>
              </a:rPr>
              <a:t> </a:t>
            </a:r>
            <a:r>
              <a:rPr lang="en-US" sz="2200" spc="-5" dirty="0">
                <a:latin typeface="Calibri"/>
                <a:cs typeface="Calibri"/>
              </a:rPr>
              <a:t>ability</a:t>
            </a:r>
            <a:r>
              <a:rPr lang="en-US" sz="2200" spc="-25"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a:t>
            </a:r>
            <a:r>
              <a:rPr lang="en-US" sz="2200" spc="5" dirty="0">
                <a:latin typeface="Calibri"/>
                <a:cs typeface="Calibri"/>
              </a:rPr>
              <a:t> </a:t>
            </a:r>
            <a:r>
              <a:rPr lang="en-US" sz="2200" spc="-5" dirty="0">
                <a:latin typeface="Calibri"/>
                <a:cs typeface="Calibri"/>
              </a:rPr>
              <a:t>is</a:t>
            </a:r>
            <a:r>
              <a:rPr lang="en-US" sz="2200" spc="-10" dirty="0">
                <a:latin typeface="Calibri"/>
                <a:cs typeface="Calibri"/>
              </a:rPr>
              <a:t> below</a:t>
            </a:r>
            <a:r>
              <a:rPr lang="en-US" sz="2200" spc="20" dirty="0">
                <a:latin typeface="Calibri"/>
                <a:cs typeface="Calibri"/>
              </a:rPr>
              <a:t> </a:t>
            </a:r>
            <a:r>
              <a:rPr lang="en-US" sz="2200" spc="-15" dirty="0">
                <a:latin typeface="Calibri"/>
                <a:cs typeface="Calibri"/>
              </a:rPr>
              <a:t>average</a:t>
            </a:r>
            <a:r>
              <a:rPr lang="en-US" sz="2200" spc="5" dirty="0">
                <a:latin typeface="Calibri"/>
                <a:cs typeface="Calibri"/>
              </a:rPr>
              <a:t> </a:t>
            </a:r>
            <a:r>
              <a:rPr lang="en-US" sz="2200" spc="-5" dirty="0">
                <a:latin typeface="Calibri"/>
                <a:cs typeface="Calibri"/>
              </a:rPr>
              <a:t>and</a:t>
            </a:r>
            <a:r>
              <a:rPr lang="en-US" sz="2200" dirty="0">
                <a:latin typeface="Calibri"/>
                <a:cs typeface="Calibri"/>
              </a:rPr>
              <a:t> </a:t>
            </a:r>
            <a:r>
              <a:rPr lang="en-US" sz="2200" spc="-5" dirty="0">
                <a:latin typeface="Calibri"/>
                <a:cs typeface="Calibri"/>
              </a:rPr>
              <a:t>willingness</a:t>
            </a:r>
            <a:r>
              <a:rPr lang="en-US" sz="2200" spc="-30" dirty="0">
                <a:latin typeface="Calibri"/>
                <a:cs typeface="Calibri"/>
              </a:rPr>
              <a:t> </a:t>
            </a:r>
            <a:r>
              <a:rPr lang="en-US" sz="2200" spc="-10" dirty="0">
                <a:latin typeface="Calibri"/>
                <a:cs typeface="Calibri"/>
              </a:rPr>
              <a:t>to</a:t>
            </a:r>
            <a:r>
              <a:rPr lang="en-US" sz="2200" spc="10" dirty="0">
                <a:latin typeface="Calibri"/>
                <a:cs typeface="Calibri"/>
              </a:rPr>
              <a:t> </a:t>
            </a:r>
            <a:r>
              <a:rPr lang="en-US" sz="2200" spc="-25" dirty="0">
                <a:latin typeface="Calibri"/>
                <a:cs typeface="Calibri"/>
              </a:rPr>
              <a:t>take</a:t>
            </a:r>
            <a:r>
              <a:rPr lang="en-US" sz="2200" spc="10" dirty="0">
                <a:latin typeface="Calibri"/>
                <a:cs typeface="Calibri"/>
              </a:rPr>
              <a:t> </a:t>
            </a:r>
            <a:r>
              <a:rPr lang="en-US" sz="2200" spc="-5" dirty="0">
                <a:latin typeface="Calibri"/>
                <a:cs typeface="Calibri"/>
              </a:rPr>
              <a:t>risk is</a:t>
            </a:r>
            <a:r>
              <a:rPr lang="en-US" sz="2200" dirty="0">
                <a:latin typeface="Calibri"/>
                <a:cs typeface="Calibri"/>
              </a:rPr>
              <a:t> </a:t>
            </a:r>
            <a:r>
              <a:rPr lang="en-US" sz="2200" spc="-10" dirty="0">
                <a:latin typeface="Calibri"/>
                <a:cs typeface="Calibri"/>
              </a:rPr>
              <a:t>above</a:t>
            </a:r>
            <a:r>
              <a:rPr lang="en-US" sz="2200" spc="20"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10" dirty="0">
                <a:latin typeface="Calibri"/>
                <a:cs typeface="Calibri"/>
              </a:rPr>
              <a:t>the </a:t>
            </a:r>
            <a:r>
              <a:rPr lang="en-US" sz="2200" spc="-5" dirty="0">
                <a:latin typeface="Calibri"/>
                <a:cs typeface="Calibri"/>
              </a:rPr>
              <a:t> </a:t>
            </a:r>
            <a:r>
              <a:rPr lang="en-US" sz="2200" spc="-15" dirty="0">
                <a:latin typeface="Calibri"/>
                <a:cs typeface="Calibri"/>
              </a:rPr>
              <a:t>investor’s</a:t>
            </a:r>
            <a:r>
              <a:rPr lang="en-US" sz="2200" spc="10"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10" dirty="0">
                <a:latin typeface="Calibri"/>
                <a:cs typeface="Calibri"/>
              </a:rPr>
              <a:t>tolerance</a:t>
            </a:r>
            <a:r>
              <a:rPr lang="en-US" sz="2200" spc="10" dirty="0">
                <a:latin typeface="Calibri"/>
                <a:cs typeface="Calibri"/>
              </a:rPr>
              <a:t> </a:t>
            </a:r>
            <a:r>
              <a:rPr lang="en-US" sz="2200" spc="-5" dirty="0">
                <a:latin typeface="Calibri"/>
                <a:cs typeface="Calibri"/>
              </a:rPr>
              <a:t>should</a:t>
            </a:r>
            <a:r>
              <a:rPr lang="en-US" sz="2200" dirty="0">
                <a:latin typeface="Calibri"/>
                <a:cs typeface="Calibri"/>
              </a:rPr>
              <a:t> </a:t>
            </a:r>
            <a:r>
              <a:rPr lang="en-US" sz="2200" spc="-5" dirty="0">
                <a:latin typeface="Calibri"/>
                <a:cs typeface="Calibri"/>
              </a:rPr>
              <a:t>be</a:t>
            </a:r>
            <a:r>
              <a:rPr lang="en-US" sz="2200" spc="15" dirty="0">
                <a:latin typeface="Calibri"/>
                <a:cs typeface="Calibri"/>
              </a:rPr>
              <a:t> </a:t>
            </a:r>
            <a:r>
              <a:rPr lang="en-US" sz="2200" spc="-5" dirty="0">
                <a:latin typeface="Calibri"/>
                <a:cs typeface="Calibri"/>
              </a:rPr>
              <a:t>assessed</a:t>
            </a:r>
            <a:r>
              <a:rPr lang="en-US" sz="2200" spc="10" dirty="0">
                <a:latin typeface="Calibri"/>
                <a:cs typeface="Calibri"/>
              </a:rPr>
              <a:t> </a:t>
            </a:r>
            <a:r>
              <a:rPr lang="en-US" sz="2200" spc="-5" dirty="0">
                <a:latin typeface="Calibri"/>
                <a:cs typeface="Calibri"/>
              </a:rPr>
              <a:t>as</a:t>
            </a:r>
            <a:r>
              <a:rPr lang="en-US" sz="2200" spc="20" dirty="0">
                <a:latin typeface="Calibri"/>
                <a:cs typeface="Calibri"/>
              </a:rPr>
              <a:t> </a:t>
            </a:r>
            <a:r>
              <a:rPr lang="en-US" sz="2200" u="heavy" spc="-10" dirty="0">
                <a:uFill>
                  <a:solidFill>
                    <a:srgbClr val="000000"/>
                  </a:solidFill>
                </a:uFill>
                <a:latin typeface="Calibri"/>
                <a:cs typeface="Calibri"/>
              </a:rPr>
              <a:t>below</a:t>
            </a:r>
            <a:r>
              <a:rPr lang="en-US" sz="2200" u="heavy" spc="20" dirty="0">
                <a:uFill>
                  <a:solidFill>
                    <a:srgbClr val="000000"/>
                  </a:solidFill>
                </a:uFill>
                <a:latin typeface="Calibri"/>
                <a:cs typeface="Calibri"/>
              </a:rPr>
              <a:t> </a:t>
            </a:r>
            <a:r>
              <a:rPr lang="en-US" sz="2200" u="heavy" spc="-15" dirty="0">
                <a:uFill>
                  <a:solidFill>
                    <a:srgbClr val="000000"/>
                  </a:solidFill>
                </a:uFill>
                <a:latin typeface="Calibri"/>
                <a:cs typeface="Calibri"/>
              </a:rPr>
              <a:t>average</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overall</a:t>
            </a:r>
            <a:r>
              <a:rPr lang="en-US" sz="2200" spc="-10" dirty="0">
                <a:latin typeface="Calibri"/>
                <a:cs typeface="Calibri"/>
              </a:rPr>
              <a:t>.</a:t>
            </a:r>
            <a:r>
              <a:rPr lang="en-US" sz="2200" spc="15" dirty="0">
                <a:latin typeface="Calibri"/>
                <a:cs typeface="Calibri"/>
              </a:rPr>
              <a:t> </a:t>
            </a:r>
            <a:r>
              <a:rPr lang="en-US" sz="2200" spc="-10" dirty="0">
                <a:latin typeface="Calibri"/>
                <a:cs typeface="Calibri"/>
              </a:rPr>
              <a:t>When</a:t>
            </a:r>
            <a:r>
              <a:rPr lang="en-US" sz="2200" spc="5" dirty="0">
                <a:latin typeface="Calibri"/>
                <a:cs typeface="Calibri"/>
              </a:rPr>
              <a:t> </a:t>
            </a:r>
            <a:r>
              <a:rPr lang="en-US" sz="2200" spc="-5" dirty="0">
                <a:latin typeface="Calibri"/>
                <a:cs typeface="Calibri"/>
              </a:rPr>
              <a:t>ability</a:t>
            </a:r>
            <a:r>
              <a:rPr lang="en-US" sz="2200" spc="-20" dirty="0">
                <a:latin typeface="Calibri"/>
                <a:cs typeface="Calibri"/>
              </a:rPr>
              <a:t> </a:t>
            </a:r>
            <a:r>
              <a:rPr lang="en-US" sz="2200" spc="-10" dirty="0">
                <a:latin typeface="Calibri"/>
                <a:cs typeface="Calibri"/>
              </a:rPr>
              <a:t>to</a:t>
            </a:r>
            <a:r>
              <a:rPr lang="en-US" sz="2200" spc="5" dirty="0">
                <a:latin typeface="Calibri"/>
                <a:cs typeface="Calibri"/>
              </a:rPr>
              <a:t> </a:t>
            </a:r>
            <a:r>
              <a:rPr lang="en-US" sz="2200" spc="-20" dirty="0">
                <a:latin typeface="Calibri"/>
                <a:cs typeface="Calibri"/>
              </a:rPr>
              <a:t>take</a:t>
            </a:r>
            <a:r>
              <a:rPr lang="en-US" sz="2200" spc="5" dirty="0">
                <a:latin typeface="Calibri"/>
                <a:cs typeface="Calibri"/>
              </a:rPr>
              <a:t> </a:t>
            </a:r>
            <a:r>
              <a:rPr lang="en-US" sz="2200" spc="-5" dirty="0">
                <a:latin typeface="Calibri"/>
                <a:cs typeface="Calibri"/>
              </a:rPr>
              <a:t>risk</a:t>
            </a:r>
            <a:r>
              <a:rPr lang="en-US" sz="2200" spc="10" dirty="0">
                <a:latin typeface="Calibri"/>
                <a:cs typeface="Calibri"/>
              </a:rPr>
              <a:t> </a:t>
            </a:r>
            <a:r>
              <a:rPr lang="en-US" sz="2200" spc="-5" dirty="0">
                <a:latin typeface="Calibri"/>
                <a:cs typeface="Calibri"/>
              </a:rPr>
              <a:t>is</a:t>
            </a:r>
            <a:r>
              <a:rPr lang="en-US" sz="2200" spc="5" dirty="0">
                <a:latin typeface="Calibri"/>
                <a:cs typeface="Calibri"/>
              </a:rPr>
              <a:t> </a:t>
            </a:r>
            <a:r>
              <a:rPr lang="en-US" sz="2200" spc="-10" dirty="0">
                <a:latin typeface="Calibri"/>
                <a:cs typeface="Calibri"/>
              </a:rPr>
              <a:t>above </a:t>
            </a:r>
            <a:r>
              <a:rPr lang="en-US" sz="2200" spc="-345" dirty="0">
                <a:latin typeface="Calibri"/>
                <a:cs typeface="Calibri"/>
              </a:rPr>
              <a:t> </a:t>
            </a:r>
            <a:r>
              <a:rPr lang="en-US" sz="2200" spc="-15" dirty="0">
                <a:latin typeface="Calibri"/>
                <a:cs typeface="Calibri"/>
              </a:rPr>
              <a:t>average</a:t>
            </a:r>
            <a:r>
              <a:rPr lang="en-US" sz="2200" dirty="0">
                <a:latin typeface="Calibri"/>
                <a:cs typeface="Calibri"/>
              </a:rPr>
              <a:t> </a:t>
            </a:r>
            <a:r>
              <a:rPr lang="en-US" sz="2200" spc="-10" dirty="0">
                <a:latin typeface="Calibri"/>
                <a:cs typeface="Calibri"/>
              </a:rPr>
              <a:t>but</a:t>
            </a:r>
            <a:r>
              <a:rPr lang="en-US" sz="2200" spc="10" dirty="0">
                <a:latin typeface="Calibri"/>
                <a:cs typeface="Calibri"/>
              </a:rPr>
              <a:t> </a:t>
            </a:r>
            <a:r>
              <a:rPr lang="en-US" sz="2200" spc="-5" dirty="0">
                <a:latin typeface="Calibri"/>
                <a:cs typeface="Calibri"/>
              </a:rPr>
              <a:t>willingness</a:t>
            </a:r>
            <a:r>
              <a:rPr lang="en-US" sz="2200" spc="-25" dirty="0">
                <a:latin typeface="Calibri"/>
                <a:cs typeface="Calibri"/>
              </a:rPr>
              <a:t> </a:t>
            </a:r>
            <a:r>
              <a:rPr lang="en-US" sz="2200" spc="-5" dirty="0">
                <a:latin typeface="Calibri"/>
                <a:cs typeface="Calibri"/>
              </a:rPr>
              <a:t>is</a:t>
            </a:r>
            <a:r>
              <a:rPr lang="en-US" sz="2200" dirty="0">
                <a:latin typeface="Calibri"/>
                <a:cs typeface="Calibri"/>
              </a:rPr>
              <a:t> </a:t>
            </a:r>
            <a:r>
              <a:rPr lang="en-US" sz="2200" spc="-10" dirty="0">
                <a:latin typeface="Calibri"/>
                <a:cs typeface="Calibri"/>
              </a:rPr>
              <a:t>below</a:t>
            </a:r>
            <a:r>
              <a:rPr lang="en-US" sz="2200" spc="25" dirty="0">
                <a:latin typeface="Calibri"/>
                <a:cs typeface="Calibri"/>
              </a:rPr>
              <a:t> </a:t>
            </a:r>
            <a:r>
              <a:rPr lang="en-US" sz="2200" spc="-15" dirty="0">
                <a:latin typeface="Calibri"/>
                <a:cs typeface="Calibri"/>
              </a:rPr>
              <a:t>average,</a:t>
            </a:r>
            <a:r>
              <a:rPr lang="en-US" sz="2200" spc="10" dirty="0">
                <a:latin typeface="Calibri"/>
                <a:cs typeface="Calibri"/>
              </a:rPr>
              <a:t> </a:t>
            </a:r>
            <a:r>
              <a:rPr lang="en-US" sz="2200" spc="-5" dirty="0">
                <a:latin typeface="Calibri"/>
                <a:cs typeface="Calibri"/>
              </a:rPr>
              <a:t>the</a:t>
            </a:r>
            <a:r>
              <a:rPr lang="en-US" sz="2200" spc="10" dirty="0">
                <a:latin typeface="Calibri"/>
                <a:cs typeface="Calibri"/>
              </a:rPr>
              <a:t> </a:t>
            </a:r>
            <a:r>
              <a:rPr lang="en-US" sz="2200" spc="-10" dirty="0">
                <a:latin typeface="Calibri"/>
                <a:cs typeface="Calibri"/>
              </a:rPr>
              <a:t>portfolio</a:t>
            </a:r>
            <a:r>
              <a:rPr lang="en-US" sz="2200" spc="5" dirty="0">
                <a:latin typeface="Calibri"/>
                <a:cs typeface="Calibri"/>
              </a:rPr>
              <a:t> </a:t>
            </a:r>
            <a:r>
              <a:rPr lang="en-US" sz="2200" spc="-5" dirty="0">
                <a:latin typeface="Calibri"/>
                <a:cs typeface="Calibri"/>
              </a:rPr>
              <a:t>manager or</a:t>
            </a:r>
            <a:r>
              <a:rPr lang="en-US" sz="2200" spc="15" dirty="0">
                <a:latin typeface="Calibri"/>
                <a:cs typeface="Calibri"/>
              </a:rPr>
              <a:t> </a:t>
            </a:r>
            <a:r>
              <a:rPr lang="en-US" sz="2200" spc="-5" dirty="0">
                <a:latin typeface="Calibri"/>
                <a:cs typeface="Calibri"/>
              </a:rPr>
              <a:t>adviser</a:t>
            </a:r>
            <a:r>
              <a:rPr lang="en-US" sz="2200" spc="5" dirty="0">
                <a:latin typeface="Calibri"/>
                <a:cs typeface="Calibri"/>
              </a:rPr>
              <a:t> </a:t>
            </a:r>
            <a:r>
              <a:rPr lang="en-US" sz="2200" spc="-15" dirty="0">
                <a:latin typeface="Calibri"/>
                <a:cs typeface="Calibri"/>
              </a:rPr>
              <a:t>may</a:t>
            </a:r>
            <a:r>
              <a:rPr lang="en-US" sz="2200" spc="40" dirty="0">
                <a:latin typeface="Calibri"/>
                <a:cs typeface="Calibri"/>
              </a:rPr>
              <a:t> </a:t>
            </a:r>
            <a:r>
              <a:rPr lang="en-US" sz="2200" u="heavy" spc="-10" dirty="0">
                <a:uFill>
                  <a:solidFill>
                    <a:srgbClr val="000000"/>
                  </a:solidFill>
                </a:uFill>
                <a:latin typeface="Calibri"/>
                <a:cs typeface="Calibri"/>
              </a:rPr>
              <a:t>seek</a:t>
            </a:r>
            <a:r>
              <a:rPr lang="en-US" sz="2200" u="heavy" spc="20" dirty="0">
                <a:uFill>
                  <a:solidFill>
                    <a:srgbClr val="000000"/>
                  </a:solidFill>
                </a:uFill>
                <a:latin typeface="Calibri"/>
                <a:cs typeface="Calibri"/>
              </a:rPr>
              <a:t> </a:t>
            </a:r>
            <a:r>
              <a:rPr lang="en-US" sz="2200" u="heavy" spc="-10" dirty="0">
                <a:uFill>
                  <a:solidFill>
                    <a:srgbClr val="000000"/>
                  </a:solidFill>
                </a:uFill>
                <a:latin typeface="Calibri"/>
                <a:cs typeface="Calibri"/>
              </a:rPr>
              <a:t>to</a:t>
            </a:r>
            <a:r>
              <a:rPr lang="en-US" sz="2200" u="heavy" spc="10" dirty="0">
                <a:uFill>
                  <a:solidFill>
                    <a:srgbClr val="000000"/>
                  </a:solidFill>
                </a:uFill>
                <a:latin typeface="Calibri"/>
                <a:cs typeface="Calibri"/>
              </a:rPr>
              <a:t> </a:t>
            </a:r>
            <a:r>
              <a:rPr lang="en-US" sz="2200" u="heavy" spc="-10" dirty="0">
                <a:uFill>
                  <a:solidFill>
                    <a:srgbClr val="000000"/>
                  </a:solidFill>
                </a:uFill>
                <a:latin typeface="Calibri"/>
                <a:cs typeface="Calibri"/>
              </a:rPr>
              <a:t>counsel</a:t>
            </a:r>
            <a:r>
              <a:rPr lang="en-US" sz="2200" u="heavy" spc="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dirty="0">
                <a:latin typeface="Calibri"/>
                <a:cs typeface="Calibri"/>
              </a:rPr>
              <a:t> </a:t>
            </a:r>
            <a:r>
              <a:rPr lang="en-US" sz="2200" u="heavy" spc="-5" dirty="0">
                <a:uFill>
                  <a:solidFill>
                    <a:srgbClr val="000000"/>
                  </a:solidFill>
                </a:uFill>
                <a:latin typeface="Calibri"/>
                <a:cs typeface="Calibri"/>
              </a:rPr>
              <a:t>client</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and</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explain</a:t>
            </a:r>
            <a:r>
              <a:rPr lang="en-US" sz="2200" u="heavy" spc="-25" dirty="0">
                <a:uFill>
                  <a:solidFill>
                    <a:srgbClr val="000000"/>
                  </a:solidFill>
                </a:uFill>
                <a:latin typeface="Calibri"/>
                <a:cs typeface="Calibri"/>
              </a:rPr>
              <a:t> </a:t>
            </a:r>
            <a:r>
              <a:rPr lang="en-US" sz="2200" u="heavy" spc="-5" dirty="0">
                <a:uFill>
                  <a:solidFill>
                    <a:srgbClr val="000000"/>
                  </a:solidFill>
                </a:uFill>
                <a:latin typeface="Calibri"/>
                <a:cs typeface="Calibri"/>
              </a:rPr>
              <a:t>the </a:t>
            </a:r>
            <a:r>
              <a:rPr lang="en-US" sz="2200" u="heavy" spc="-10" dirty="0">
                <a:uFill>
                  <a:solidFill>
                    <a:srgbClr val="000000"/>
                  </a:solidFill>
                </a:uFill>
                <a:latin typeface="Calibri"/>
                <a:cs typeface="Calibri"/>
              </a:rPr>
              <a:t>conflict</a:t>
            </a:r>
            <a:r>
              <a:rPr lang="en-US" sz="2200" u="heavy" spc="-5" dirty="0">
                <a:uFill>
                  <a:solidFill>
                    <a:srgbClr val="000000"/>
                  </a:solidFill>
                </a:uFill>
                <a:latin typeface="Calibri"/>
                <a:cs typeface="Calibri"/>
              </a:rPr>
              <a:t> and</a:t>
            </a:r>
            <a:r>
              <a:rPr lang="en-US" sz="2200" u="heavy" spc="-15" dirty="0">
                <a:uFill>
                  <a:solidFill>
                    <a:srgbClr val="000000"/>
                  </a:solidFill>
                </a:uFill>
                <a:latin typeface="Calibri"/>
                <a:cs typeface="Calibri"/>
              </a:rPr>
              <a:t> </a:t>
            </a:r>
            <a:r>
              <a:rPr lang="en-US" sz="2200" u="heavy" spc="-5" dirty="0">
                <a:uFill>
                  <a:solidFill>
                    <a:srgbClr val="000000"/>
                  </a:solidFill>
                </a:uFill>
                <a:latin typeface="Calibri"/>
                <a:cs typeface="Calibri"/>
              </a:rPr>
              <a:t>its</a:t>
            </a:r>
            <a:r>
              <a:rPr lang="en-US" sz="2200" u="heavy" spc="-15" dirty="0">
                <a:uFill>
                  <a:solidFill>
                    <a:srgbClr val="000000"/>
                  </a:solidFill>
                </a:uFill>
                <a:latin typeface="Calibri"/>
                <a:cs typeface="Calibri"/>
              </a:rPr>
              <a:t> </a:t>
            </a:r>
            <a:r>
              <a:rPr lang="en-US" sz="2200" u="heavy" spc="-10" dirty="0">
                <a:uFill>
                  <a:solidFill>
                    <a:srgbClr val="000000"/>
                  </a:solidFill>
                </a:uFill>
                <a:latin typeface="Calibri"/>
                <a:cs typeface="Calibri"/>
              </a:rPr>
              <a:t>implications.</a:t>
            </a:r>
            <a:endParaRPr lang="en-US" sz="2200" dirty="0">
              <a:latin typeface="Calibri"/>
              <a:cs typeface="Calibri"/>
            </a:endParaRPr>
          </a:p>
          <a:p>
            <a:pPr marL="0" marR="5080" indent="0">
              <a:lnSpc>
                <a:spcPct val="150000"/>
              </a:lnSpc>
              <a:buNone/>
            </a:pPr>
            <a:endParaRPr lang="en-US" sz="2200" spc="-10" dirty="0">
              <a:latin typeface="Calibri"/>
              <a:cs typeface="Calibri"/>
            </a:endParaRPr>
          </a:p>
          <a:p>
            <a:pPr marL="12700" marR="5080">
              <a:lnSpc>
                <a:spcPct val="100000"/>
              </a:lnSpc>
            </a:pPr>
            <a:endParaRPr lang="en-US" sz="2200" dirty="0">
              <a:latin typeface="Calibri"/>
              <a:cs typeface="Calibri"/>
            </a:endParaRPr>
          </a:p>
          <a:p>
            <a:pPr marL="0" indent="0">
              <a:buNone/>
            </a:pPr>
            <a:endParaRPr lang="en-US" dirty="0"/>
          </a:p>
        </p:txBody>
      </p:sp>
    </p:spTree>
    <p:extLst>
      <p:ext uri="{BB962C8B-B14F-4D97-AF65-F5344CB8AC3E}">
        <p14:creationId xmlns:p14="http://schemas.microsoft.com/office/powerpoint/2010/main" val="1996006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1858"/>
            <a:ext cx="10515600" cy="5375105"/>
          </a:xfrm>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a:p>
            <a:pPr marL="0" indent="0">
              <a:buNone/>
            </a:pPr>
            <a:endParaRPr lang="en-US" dirty="0"/>
          </a:p>
        </p:txBody>
      </p:sp>
    </p:spTree>
    <p:extLst>
      <p:ext uri="{BB962C8B-B14F-4D97-AF65-F5344CB8AC3E}">
        <p14:creationId xmlns:p14="http://schemas.microsoft.com/office/powerpoint/2010/main" val="12162785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490</TotalTime>
  <Words>4640</Words>
  <Application>Microsoft Office PowerPoint</Application>
  <PresentationFormat>Widescreen</PresentationFormat>
  <Paragraphs>171</Paragraphs>
  <Slides>41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ArgaamPlus</vt:lpstr>
      <vt:lpstr>Arial</vt:lpstr>
      <vt:lpstr>Calibri</vt:lpstr>
      <vt:lpstr>Calibri </vt:lpstr>
      <vt:lpstr>Calibri Light</vt:lpstr>
      <vt:lpstr>Cambria</vt:lpstr>
      <vt:lpstr>Tahoma</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Banking Risks </vt:lpstr>
      <vt:lpstr>Banking Risks</vt:lpstr>
      <vt:lpstr>PowerPoint Presentation</vt:lpstr>
      <vt:lpstr>Banking Risks</vt:lpstr>
      <vt:lpstr>Banking Risks</vt:lpstr>
      <vt:lpstr>Banking Risks</vt:lpstr>
      <vt:lpstr>Banking Risks</vt:lpstr>
      <vt:lpstr>Banking Risks</vt:lpstr>
      <vt:lpstr>Banking Risks</vt:lpstr>
      <vt:lpstr>PowerPoint Presentation</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Banking Risks</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Forces Shaping the Banking Industry</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ولاء محمد محمود بدر عامر</cp:lastModifiedBy>
  <cp:revision>21</cp:revision>
  <dcterms:created xsi:type="dcterms:W3CDTF">2021-08-03T13:03:26Z</dcterms:created>
  <dcterms:modified xsi:type="dcterms:W3CDTF">2022-02-03T18:55:16Z</dcterms:modified>
</cp:coreProperties>
</file>