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480" r:id="rId5"/>
    <p:sldId id="303" r:id="rId6"/>
    <p:sldId id="256" r:id="rId7"/>
    <p:sldId id="487" r:id="rId8"/>
    <p:sldId id="493" r:id="rId9"/>
    <p:sldId id="494" r:id="rId10"/>
    <p:sldId id="495" r:id="rId11"/>
    <p:sldId id="506" r:id="rId12"/>
    <p:sldId id="509" r:id="rId13"/>
    <p:sldId id="499" r:id="rId14"/>
    <p:sldId id="483" r:id="rId15"/>
    <p:sldId id="497" r:id="rId16"/>
    <p:sldId id="498" r:id="rId17"/>
    <p:sldId id="488" r:id="rId18"/>
    <p:sldId id="491" r:id="rId19"/>
    <p:sldId id="501" r:id="rId20"/>
    <p:sldId id="492" r:id="rId21"/>
    <p:sldId id="500" r:id="rId22"/>
    <p:sldId id="510" r:id="rId23"/>
    <p:sldId id="511" r:id="rId24"/>
    <p:sldId id="512" r:id="rId25"/>
    <p:sldId id="513" r:id="rId26"/>
    <p:sldId id="502" r:id="rId27"/>
    <p:sldId id="514" r:id="rId28"/>
    <p:sldId id="505"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56"/>
            <p14:sldId id="487"/>
            <p14:sldId id="493"/>
            <p14:sldId id="494"/>
            <p14:sldId id="495"/>
            <p14:sldId id="506"/>
            <p14:sldId id="509"/>
            <p14:sldId id="499"/>
            <p14:sldId id="483"/>
            <p14:sldId id="497"/>
            <p14:sldId id="498"/>
            <p14:sldId id="488"/>
            <p14:sldId id="491"/>
            <p14:sldId id="501"/>
            <p14:sldId id="492"/>
            <p14:sldId id="500"/>
            <p14:sldId id="510"/>
            <p14:sldId id="511"/>
            <p14:sldId id="512"/>
            <p14:sldId id="513"/>
            <p14:sldId id="502"/>
            <p14:sldId id="514"/>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3E5F"/>
    <a:srgbClr val="03AAF3"/>
    <a:srgbClr val="FDC707"/>
    <a:srgbClr val="565DE4"/>
    <a:srgbClr val="121670"/>
    <a:srgbClr val="191F97"/>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4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92608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69307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500932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solidFill>
                  <a:schemeClr val="tx1">
                    <a:lumMod val="95000"/>
                    <a:lumOff val="5000"/>
                  </a:schemeClr>
                </a:solidFill>
                <a:latin typeface="Alexandria SemiBold" pitchFamily="2" charset="-78"/>
                <a:cs typeface="Alexandria SemiBold" pitchFamily="2" charset="-78"/>
              </a:rPr>
              <a:t>فالمصمم</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يبقى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صاحب</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الرؤية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البصرية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والذوق</a:t>
            </a:r>
            <a:r>
              <a:rPr lang="ar-EG" dirty="0">
                <a:solidFill>
                  <a:schemeClr val="tx1">
                    <a:lumMod val="95000"/>
                    <a:lumOff val="5000"/>
                  </a:schemeClr>
                </a:solidFill>
                <a:latin typeface="Alexandria SemiBold" pitchFamily="2" charset="-78"/>
                <a:cs typeface="Alexandria SemiBold" pitchFamily="2" charset="-78"/>
              </a:rPr>
              <a:t> الفني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يوجّه</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الذكاء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الاصطناعي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ويختار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يخدم</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هوية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العلامة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التجارية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والمسوق</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يبقى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صاحب</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الاستراتيجية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يحدد</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الأهداف</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ويفهم</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المستهلك</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ويوظّف</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مخرجات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الذكاء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الاصطناعي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في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حملات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مدروسة</a:t>
            </a:r>
            <a:r>
              <a:rPr lang="en-US" dirty="0">
                <a:solidFill>
                  <a:schemeClr val="tx1">
                    <a:lumMod val="95000"/>
                    <a:lumOff val="5000"/>
                  </a:schemeClr>
                </a:solidFill>
                <a:latin typeface="Alexandria SemiBold" pitchFamily="2" charset="-78"/>
                <a:cs typeface="Alexandria SemiBold" pitchFamily="2" charset="-78"/>
              </a:rPr>
              <a:t>.</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62617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jpeg"/><Relationship Id="rId1" Type="http://schemas.openxmlformats.org/officeDocument/2006/relationships/slideLayout" Target="../slideLayouts/slideLayout16.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Soliman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957861" cy="677108"/>
          </a:xfrm>
          <a:prstGeom prst="rect">
            <a:avLst/>
          </a:prstGeom>
          <a:noFill/>
        </p:spPr>
        <p:txBody>
          <a:bodyPr wrap="none" rtlCol="0">
            <a:spAutoFit/>
          </a:bodyPr>
          <a:lstStyle/>
          <a:p>
            <a:r>
              <a:rPr lang="en-US" b="1" dirty="0"/>
              <a:t>DGM233</a:t>
            </a:r>
            <a:endParaRPr lang="en-US"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a:solidFill>
                  <a:srgbClr val="C00000"/>
                </a:solidFill>
                <a:latin typeface="Alexandria ExtraBold" pitchFamily="2" charset="-78"/>
                <a:ea typeface="Calibri" panose="020F0502020204030204" pitchFamily="34" charset="0"/>
                <a:cs typeface="Alexandria ExtraBold" pitchFamily="2" charset="-78"/>
              </a:rPr>
              <a:t>Journalism Advertising and 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0515"/>
    </mc:Choice>
    <mc:Fallback xmlns="">
      <p:transition spd="slow" advTm="505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50644" y="2849027"/>
            <a:ext cx="6535177" cy="1077218"/>
          </a:xfrm>
          <a:prstGeom prst="rect">
            <a:avLst/>
          </a:prstGeom>
          <a:noFill/>
        </p:spPr>
        <p:txBody>
          <a:bodyPr wrap="square" rtlCol="0">
            <a:spAutoFit/>
          </a:bodyPr>
          <a:lstStyle/>
          <a:p>
            <a:r>
              <a:rPr lang="ar-SA" sz="2800" b="1" dirty="0">
                <a:solidFill>
                  <a:srgbClr val="00B0F0"/>
                </a:solidFill>
                <a:latin typeface="Alexandria ExtraBold" pitchFamily="2" charset="-78"/>
                <a:cs typeface="Alexandria ExtraBold" pitchFamily="2" charset="-78"/>
              </a:rPr>
              <a:t>الإعلان الصحفي والتسويق الرقمي</a:t>
            </a:r>
          </a:p>
          <a:p>
            <a:endParaRPr lang="en-US" sz="1600" b="1" dirty="0">
              <a:solidFill>
                <a:srgbClr val="00B0F0"/>
              </a:solidFill>
              <a:latin typeface="Times New Roman" panose="02020603050405020304" pitchFamily="18" charset="0"/>
              <a:cs typeface="Times New Roman" panose="02020603050405020304" pitchFamily="18" charset="0"/>
            </a:endParaRPr>
          </a:p>
          <a:p>
            <a:r>
              <a:rPr lang="en-US" sz="2000" b="1" dirty="0">
                <a:solidFill>
                  <a:srgbClr val="C00000"/>
                </a:solidFill>
                <a:latin typeface="Alexandria ExtraBold" pitchFamily="2" charset="-78"/>
                <a:ea typeface="Calibri" panose="020F0502020204030204" pitchFamily="34" charset="0"/>
                <a:cs typeface="Alexandria ExtraBold" pitchFamily="2" charset="-78"/>
              </a:rPr>
              <a:t>Journalism advertising and digital marketing</a:t>
            </a:r>
            <a:endParaRPr lang="ar-EG" sz="2000"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223</a:t>
            </a:r>
            <a:endParaRPr lang="en-US" sz="2000"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Soliman</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93336"/>
    </mc:Choice>
    <mc:Fallback xmlns="">
      <p:transition spd="slow" advTm="9333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5" y="1314366"/>
            <a:ext cx="4785132" cy="5640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ounded Rectangle 2"/>
          <p:cNvSpPr/>
          <p:nvPr/>
        </p:nvSpPr>
        <p:spPr>
          <a:xfrm>
            <a:off x="1763852" y="79525"/>
            <a:ext cx="7254635" cy="821532"/>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SA" sz="2800" b="1" dirty="0">
                <a:latin typeface="Alexandria Black" pitchFamily="2" charset="-78"/>
                <a:cs typeface="Alexandria Black" pitchFamily="2" charset="-78"/>
              </a:rPr>
              <a:t>   مقدمة عن أستاذ المقرر</a:t>
            </a:r>
          </a:p>
        </p:txBody>
      </p:sp>
      <p:sp>
        <p:nvSpPr>
          <p:cNvPr id="6" name="Oval 5"/>
          <p:cNvSpPr/>
          <p:nvPr/>
        </p:nvSpPr>
        <p:spPr>
          <a:xfrm>
            <a:off x="-1097275" y="-1732801"/>
            <a:ext cx="4258159" cy="3813341"/>
          </a:xfrm>
          <a:prstGeom prst="ellipse">
            <a:avLst/>
          </a:prstGeom>
          <a:solidFill>
            <a:srgbClr val="FDC707"/>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2" name="Oval 11"/>
          <p:cNvSpPr/>
          <p:nvPr/>
        </p:nvSpPr>
        <p:spPr>
          <a:xfrm>
            <a:off x="-1152139" y="-1752472"/>
            <a:ext cx="4137994" cy="3847785"/>
          </a:xfrm>
          <a:prstGeom prst="ellipse">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3" name="Oval 12"/>
          <p:cNvSpPr/>
          <p:nvPr/>
        </p:nvSpPr>
        <p:spPr>
          <a:xfrm>
            <a:off x="-1170427" y="-1843956"/>
            <a:ext cx="3960339" cy="3917647"/>
          </a:xfrm>
          <a:prstGeom prst="ellipse">
            <a:avLst/>
          </a:prstGeom>
          <a:solidFill>
            <a:srgbClr val="03AAF3"/>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dirty="0"/>
          </a:p>
          <a:p>
            <a:pPr algn="ctr"/>
            <a:endParaRPr lang="en-US" dirty="0"/>
          </a:p>
          <a:p>
            <a:pPr algn="ctr"/>
            <a:endParaRPr lang="en-US" dirty="0"/>
          </a:p>
          <a:p>
            <a:pPr algn="ctr"/>
            <a:endParaRPr lang="en-US" sz="3200" b="1" dirty="0"/>
          </a:p>
          <a:p>
            <a:pPr algn="ctr"/>
            <a:r>
              <a:rPr lang="en-US" sz="3200" b="1" dirty="0">
                <a:latin typeface="Alexandria" pitchFamily="2" charset="-78"/>
                <a:cs typeface="Alexandria" pitchFamily="2" charset="-78"/>
              </a:rPr>
              <a:t>Intro</a:t>
            </a:r>
          </a:p>
          <a:p>
            <a:pPr algn="ctr"/>
            <a:r>
              <a:rPr lang="en-US" sz="3200" b="1" dirty="0">
                <a:latin typeface="Alexandria" pitchFamily="2" charset="-78"/>
                <a:cs typeface="Alexandria" pitchFamily="2" charset="-78"/>
              </a:rPr>
              <a:t>Lecture</a:t>
            </a:r>
            <a:endParaRPr lang="ar-SA" sz="3200" b="1" dirty="0">
              <a:latin typeface="Alexandria" pitchFamily="2" charset="-78"/>
              <a:cs typeface="Alexandria" pitchFamily="2" charset="-78"/>
            </a:endParaRPr>
          </a:p>
        </p:txBody>
      </p:sp>
      <p:sp>
        <p:nvSpPr>
          <p:cNvPr id="9"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82944" y="585170"/>
            <a:ext cx="3466273" cy="6715027"/>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0431" y="2153215"/>
            <a:ext cx="8838056" cy="4625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0391" y="1959237"/>
            <a:ext cx="8632411" cy="4810163"/>
          </a:xfrm>
          <a:prstGeom prst="rect">
            <a:avLst/>
          </a:prstGeom>
          <a:noFill/>
        </p:spPr>
        <p:txBody>
          <a:bodyPr wrap="square" rtlCol="0">
            <a:spAutoFit/>
          </a:bodyPr>
          <a:lstStyle/>
          <a:p>
            <a:pPr algn="r"/>
            <a:endParaRPr lang="en-US" sz="2000" dirty="0">
              <a:solidFill>
                <a:srgbClr val="2D3956"/>
              </a:solidFill>
              <a:latin typeface="Times New Roman" panose="02020603050405020304" pitchFamily="18" charset="0"/>
              <a:cs typeface="Times New Roman" panose="02020603050405020304" pitchFamily="18" charset="0"/>
            </a:endParaRPr>
          </a:p>
          <a:p>
            <a:pPr algn="r"/>
            <a:r>
              <a:rPr lang="ar-SA" sz="2000" dirty="0">
                <a:latin typeface="Alexandria" pitchFamily="2" charset="-78"/>
                <a:cs typeface="Alexandria" pitchFamily="2" charset="-78"/>
              </a:rPr>
              <a:t>أستاذ الإعلام الرقمي المساعد بكلية الإعلام والتسويق .</a:t>
            </a:r>
          </a:p>
          <a:p>
            <a:pPr algn="r">
              <a:lnSpc>
                <a:spcPct val="150000"/>
              </a:lnSpc>
            </a:pPr>
            <a:r>
              <a:rPr lang="ar-SA" sz="2000" dirty="0">
                <a:latin typeface="Alexandria" pitchFamily="2" charset="-78"/>
                <a:cs typeface="Alexandria" pitchFamily="2" charset="-78"/>
              </a:rPr>
              <a:t>حاصلة على درجة الدكتوراه في الإعلام الرقمي تخصص التصميم الرقمي ، ودرجة الماجستير في الصحافة تخصص التصوير والإخراج الصحفي . لديها خبرة أكاديمية متنوعة بالعمل بالجامعات في جمهورية مصر العربية والمملكة العربية السعودية ، كما لديها خبرة عملية بالعمل كمصمم جرافيكي لعدة شركات محلية ودولية.</a:t>
            </a:r>
          </a:p>
          <a:p>
            <a:pPr algn="r">
              <a:lnSpc>
                <a:spcPct val="150000"/>
              </a:lnSpc>
            </a:pPr>
            <a:r>
              <a:rPr lang="ar-SA" sz="2000" dirty="0">
                <a:latin typeface="Alexandria" pitchFamily="2" charset="-78"/>
                <a:cs typeface="Alexandria" pitchFamily="2" charset="-78"/>
              </a:rPr>
              <a:t>ومن اهتماماتها البحثية : نشر أبحاث حول فوضى المعلومات وتأثيرها على مصداقية شبكات التواصل الاجتماعي ، وتوظيف شبكة الإنترنت في العمل التطوعي للأطفال . كما صدر </a:t>
            </a:r>
            <a:r>
              <a:rPr lang="ar-EG" sz="2000" dirty="0">
                <a:latin typeface="Alexandria" pitchFamily="2" charset="-78"/>
                <a:cs typeface="Alexandria" pitchFamily="2" charset="-78"/>
              </a:rPr>
              <a:t>كتب</a:t>
            </a:r>
            <a:r>
              <a:rPr lang="ar-SA" sz="2000" dirty="0">
                <a:latin typeface="Alexandria" pitchFamily="2" charset="-78"/>
                <a:cs typeface="Alexandria" pitchFamily="2" charset="-78"/>
              </a:rPr>
              <a:t> "الإنترنت والوسائط المتعددة"</a:t>
            </a:r>
            <a:r>
              <a:rPr lang="ar-EG" sz="2000" dirty="0">
                <a:latin typeface="Alexandria" pitchFamily="2" charset="-78"/>
                <a:cs typeface="Alexandria" pitchFamily="2" charset="-78"/>
              </a:rPr>
              <a:t> و"سيكولوجية التسويق الرقمي: هندسة الإقناع في عصر الذكاء الاصطناعي"</a:t>
            </a:r>
            <a:r>
              <a:rPr lang="ar-SA" sz="2000" dirty="0">
                <a:latin typeface="Alexandria" pitchFamily="2" charset="-78"/>
                <a:cs typeface="Alexandria"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19"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48910" y="110789"/>
            <a:ext cx="2031915" cy="948765"/>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116704"/>
    </mc:Choice>
    <mc:Fallback xmlns="">
      <p:transition spd="slow" advTm="11670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244080" y="1791392"/>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916252"/>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Intro 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80340" y="-34572"/>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68291" y="514063"/>
            <a:ext cx="2968053"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Intro Lecture </a:t>
            </a:r>
            <a:endParaRPr lang="ar-EG" sz="2400" dirty="0">
              <a:latin typeface="Alexandria Medium" pitchFamily="2" charset="-78"/>
              <a:cs typeface="Alexandria Medium" pitchFamily="2" charset="-78"/>
            </a:endParaRPr>
          </a:p>
        </p:txBody>
      </p:sp>
      <p:sp>
        <p:nvSpPr>
          <p:cNvPr id="14" name="Rectangle 13">
            <a:extLst>
              <a:ext uri="{FF2B5EF4-FFF2-40B4-BE49-F238E27FC236}">
                <a16:creationId xmlns:a16="http://schemas.microsoft.com/office/drawing/2014/main" id="{9FA3F187-A568-4AEE-8C8D-9760BCD0B159}"/>
              </a:ext>
            </a:extLst>
          </p:cNvPr>
          <p:cNvSpPr/>
          <p:nvPr/>
        </p:nvSpPr>
        <p:spPr>
          <a:xfrm>
            <a:off x="4532562" y="2244436"/>
            <a:ext cx="7375327" cy="419792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3038" lvl="0" algn="r" rtl="1">
              <a:buAutoNum type="arabicPeriod"/>
            </a:pPr>
            <a:r>
              <a:rPr lang="ar-EG" sz="2800" b="1" dirty="0">
                <a:solidFill>
                  <a:schemeClr val="tx1"/>
                </a:solidFill>
                <a:latin typeface="Alexandria Medium" pitchFamily="2" charset="-78"/>
                <a:ea typeface="Calibri"/>
                <a:cs typeface="Alexandria Medium" pitchFamily="2" charset="-78"/>
              </a:rPr>
              <a:t> توصيف المقرر  </a:t>
            </a:r>
            <a:r>
              <a:rPr lang="en-US" sz="2800" b="1" dirty="0">
                <a:solidFill>
                  <a:schemeClr val="tx1"/>
                </a:solidFill>
                <a:latin typeface="Alexandria Medium" pitchFamily="2" charset="-78"/>
                <a:cs typeface="Alexandria Medium" pitchFamily="2" charset="-78"/>
              </a:rPr>
              <a:t> Course Description      </a:t>
            </a:r>
            <a:endParaRPr lang="ar-EG" sz="2800" b="1" dirty="0">
              <a:solidFill>
                <a:schemeClr val="tx1"/>
              </a:solidFill>
              <a:latin typeface="Alexandria Medium" pitchFamily="2" charset="-78"/>
              <a:cs typeface="Alexandria Medium" pitchFamily="2" charset="-78"/>
            </a:endParaRPr>
          </a:p>
          <a:p>
            <a:pPr marL="173038" lvl="0" algn="r" rtl="1">
              <a:buAutoNum type="arabicPeriod"/>
            </a:pPr>
            <a:r>
              <a:rPr lang="ar-EG" sz="2800" b="1" dirty="0">
                <a:solidFill>
                  <a:schemeClr val="tx1"/>
                </a:solidFill>
                <a:latin typeface="Alexandria Medium" pitchFamily="2" charset="-78"/>
                <a:cs typeface="Alexandria Medium" pitchFamily="2" charset="-78"/>
              </a:rPr>
              <a:t>  مخرجات التعلم       </a:t>
            </a:r>
            <a:r>
              <a:rPr lang="en-US" sz="2800" b="1" dirty="0">
                <a:solidFill>
                  <a:schemeClr val="tx1"/>
                </a:solidFill>
                <a:latin typeface="Alexandria Medium" pitchFamily="2" charset="-78"/>
                <a:cs typeface="Alexandria Medium" pitchFamily="2" charset="-78"/>
              </a:rPr>
              <a:t>Course Outcomes</a:t>
            </a:r>
            <a:endParaRPr lang="ar-EG" sz="2800" b="1" dirty="0">
              <a:solidFill>
                <a:schemeClr val="tx1"/>
              </a:solidFill>
              <a:latin typeface="Alexandria Medium" pitchFamily="2" charset="-78"/>
              <a:cs typeface="Alexandria Medium" pitchFamily="2" charset="-78"/>
            </a:endParaRPr>
          </a:p>
          <a:p>
            <a:pPr marL="173038" lvl="0" algn="r" rtl="1">
              <a:lnSpc>
                <a:spcPct val="115000"/>
              </a:lnSpc>
            </a:pPr>
            <a:r>
              <a:rPr lang="ar-SA" sz="2800" b="1" dirty="0">
                <a:solidFill>
                  <a:schemeClr val="tx1"/>
                </a:solidFill>
                <a:latin typeface="Alexandria Medium" pitchFamily="2" charset="-78"/>
                <a:ea typeface="Calibri"/>
                <a:cs typeface="Alexandria Medium" pitchFamily="2" charset="-78"/>
              </a:rPr>
              <a:t>3</a:t>
            </a:r>
            <a:r>
              <a:rPr lang="ar-EG" sz="2800" b="1" dirty="0">
                <a:solidFill>
                  <a:schemeClr val="tx1"/>
                </a:solidFill>
                <a:latin typeface="Alexandria Medium" pitchFamily="2" charset="-78"/>
                <a:ea typeface="Calibri"/>
                <a:cs typeface="Alexandria Medium" pitchFamily="2" charset="-78"/>
              </a:rPr>
              <a:t>. التقييم الطلابي</a:t>
            </a:r>
            <a:r>
              <a:rPr lang="en-US" sz="2800" dirty="0">
                <a:solidFill>
                  <a:schemeClr val="tx1"/>
                </a:solidFill>
                <a:latin typeface="Alexandria Medium" pitchFamily="2" charset="-78"/>
                <a:ea typeface="Calibri"/>
                <a:cs typeface="Alexandria Medium" pitchFamily="2" charset="-78"/>
              </a:rPr>
              <a:t> </a:t>
            </a:r>
            <a:r>
              <a:rPr lang="ar-EG" sz="2800"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cs typeface="Alexandria Medium" pitchFamily="2" charset="-78"/>
              </a:rPr>
              <a:t>Assessment</a:t>
            </a:r>
            <a:endParaRPr lang="en-US" sz="2800" dirty="0">
              <a:solidFill>
                <a:schemeClr val="tx1"/>
              </a:solidFill>
              <a:latin typeface="Alexandria Medium" pitchFamily="2" charset="-78"/>
              <a:ea typeface="Calibri"/>
              <a:cs typeface="Alexandria Medium" pitchFamily="2" charset="-78"/>
            </a:endParaRPr>
          </a:p>
          <a:p>
            <a:pPr marL="173038" lvl="0" algn="r" rtl="1">
              <a:spcAft>
                <a:spcPts val="800"/>
              </a:spcAft>
            </a:pPr>
            <a:r>
              <a:rPr lang="ar-SA" sz="2800" dirty="0">
                <a:solidFill>
                  <a:schemeClr val="tx1"/>
                </a:solidFill>
                <a:latin typeface="Alexandria Medium" pitchFamily="2" charset="-78"/>
                <a:ea typeface="Calibri"/>
                <a:cs typeface="Alexandria Medium" pitchFamily="2" charset="-78"/>
              </a:rPr>
              <a:t>4</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موضوعات المقرر </a:t>
            </a:r>
            <a:r>
              <a:rPr lang="en-US" sz="2800" b="1"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r>
              <a:rPr lang="en-US" sz="2800" b="1" dirty="0">
                <a:solidFill>
                  <a:schemeClr val="tx1"/>
                </a:solidFill>
                <a:latin typeface="Alexandria Medium" pitchFamily="2" charset="-78"/>
                <a:ea typeface="Calibri" panose="020F0502020204030204" pitchFamily="34" charset="0"/>
                <a:cs typeface="Alexandria Medium" pitchFamily="2" charset="-78"/>
              </a:rPr>
              <a:t> Course Topics</a:t>
            </a:r>
          </a:p>
          <a:p>
            <a:pPr marL="173038" algn="r" rtl="1">
              <a:spcAft>
                <a:spcPts val="800"/>
              </a:spcAft>
            </a:pPr>
            <a:r>
              <a:rPr lang="ar-SA" sz="2800" b="1" dirty="0">
                <a:solidFill>
                  <a:schemeClr val="tx1"/>
                </a:solidFill>
                <a:latin typeface="Alexandria Medium" pitchFamily="2" charset="-78"/>
                <a:ea typeface="Calibri" panose="020F0502020204030204" pitchFamily="34" charset="0"/>
                <a:cs typeface="Alexandria Medium" pitchFamily="2" charset="-78"/>
              </a:rPr>
              <a:t>5. </a:t>
            </a:r>
            <a:r>
              <a:rPr lang="ar-SA" sz="2800" b="1" dirty="0">
                <a:solidFill>
                  <a:schemeClr val="tx1"/>
                </a:solidFill>
                <a:latin typeface="Alexandria Medium" pitchFamily="2" charset="-78"/>
                <a:ea typeface="Calibri"/>
                <a:cs typeface="Alexandria Medium" pitchFamily="2" charset="-78"/>
              </a:rPr>
              <a:t>مقدمة</a:t>
            </a:r>
            <a:r>
              <a:rPr lang="ar-EG" sz="2800" b="1" dirty="0">
                <a:solidFill>
                  <a:schemeClr val="tx1"/>
                </a:solidFill>
                <a:latin typeface="Alexandria Medium" pitchFamily="2" charset="-78"/>
                <a:ea typeface="Calibri"/>
                <a:cs typeface="Alexandria Medium" pitchFamily="2" charset="-78"/>
              </a:rPr>
              <a:t>                    </a:t>
            </a:r>
            <a:r>
              <a:rPr lang="en-US" sz="2800" dirty="0">
                <a:solidFill>
                  <a:schemeClr val="tx1"/>
                </a:solidFill>
                <a:latin typeface="Alexandria Medium" pitchFamily="2" charset="-78"/>
                <a:ea typeface="Calibri"/>
                <a:cs typeface="Alexandria Medium" pitchFamily="2" charset="-78"/>
              </a:rPr>
              <a:t>Introduction</a:t>
            </a:r>
            <a:r>
              <a:rPr lang="ar-EG" sz="2800" dirty="0">
                <a:solidFill>
                  <a:schemeClr val="tx1"/>
                </a:solidFill>
                <a:latin typeface="Alexandria Medium" pitchFamily="2" charset="-78"/>
                <a:ea typeface="Calibri"/>
                <a:cs typeface="Alexandria Medium" pitchFamily="2" charset="-78"/>
              </a:rPr>
              <a:t> </a:t>
            </a:r>
            <a:r>
              <a:rPr lang="ar-EG" sz="2800" b="1" dirty="0">
                <a:solidFill>
                  <a:schemeClr val="tx1"/>
                </a:solidFill>
                <a:latin typeface="Alexandria Medium" pitchFamily="2" charset="-78"/>
                <a:ea typeface="Calibri"/>
                <a:cs typeface="Alexandria Medium" pitchFamily="2" charset="-78"/>
              </a:rPr>
              <a:t> </a:t>
            </a:r>
          </a:p>
          <a:p>
            <a:pPr lvl="0" algn="r" rtl="1">
              <a:spcAft>
                <a:spcPts val="800"/>
              </a:spcAft>
            </a:pPr>
            <a:endParaRPr lang="ar-EG" sz="2800" b="1" dirty="0">
              <a:solidFill>
                <a:schemeClr val="tx1"/>
              </a:solidFill>
              <a:latin typeface="Alexandria Medium" pitchFamily="2" charset="-78"/>
              <a:ea typeface="Calibri" panose="020F0502020204030204" pitchFamily="34" charset="0"/>
              <a:cs typeface="Alexandria Medium"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933709" y="1791392"/>
            <a:ext cx="2084542" cy="661759"/>
          </a:xfrm>
          <a:prstGeom prst="roundRect">
            <a:avLst/>
          </a:prstGeom>
          <a:solidFill>
            <a:srgbClr val="25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Medium" pitchFamily="2" charset="-78"/>
                <a:cs typeface="Alexandria Medium" pitchFamily="2" charset="-78"/>
              </a:rPr>
              <a:t>Content</a:t>
            </a:r>
            <a:endParaRPr lang="ar-EG" sz="2400" dirty="0">
              <a:latin typeface="Alexandria Medium" pitchFamily="2" charset="-78"/>
              <a:cs typeface="Alexandria Medium" pitchFamily="2" charset="-78"/>
            </a:endParaRPr>
          </a:p>
        </p:txBody>
      </p:sp>
    </p:spTree>
    <p:extLst>
      <p:ext uri="{BB962C8B-B14F-4D97-AF65-F5344CB8AC3E}">
        <p14:creationId xmlns:p14="http://schemas.microsoft.com/office/powerpoint/2010/main" val="3513654602"/>
      </p:ext>
    </p:extLst>
  </p:cSld>
  <p:clrMapOvr>
    <a:masterClrMapping/>
  </p:clrMapOvr>
  <mc:AlternateContent xmlns:mc="http://schemas.openxmlformats.org/markup-compatibility/2006" xmlns:p14="http://schemas.microsoft.com/office/powerpoint/2010/main">
    <mc:Choice Requires="p14">
      <p:transition spd="slow" p14:dur="2000" advTm="44021"/>
    </mc:Choice>
    <mc:Fallback xmlns="">
      <p:transition spd="slow" advTm="440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2735" y="843420"/>
            <a:ext cx="7501119" cy="555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b="1" dirty="0">
              <a:solidFill>
                <a:srgbClr val="002060"/>
              </a:solidFill>
              <a:ea typeface="Calibri" panose="020F0502020204030204" pitchFamily="34" charset="0"/>
              <a:cs typeface="+mj-cs"/>
            </a:endParaRPr>
          </a:p>
          <a:p>
            <a:pPr algn="justLow" rtl="1">
              <a:lnSpc>
                <a:spcPct val="150000"/>
              </a:lnSpc>
            </a:pPr>
            <a:r>
              <a:rPr lang="en-US" sz="2000" b="1" dirty="0">
                <a:solidFill>
                  <a:schemeClr val="tx1"/>
                </a:solidFill>
                <a:latin typeface="Alexandria SemiBold" pitchFamily="2" charset="-78"/>
                <a:ea typeface="Calibri" panose="020F0502020204030204" pitchFamily="34" charset="0"/>
                <a:cs typeface="Alexandria SemiBold" pitchFamily="2" charset="-78"/>
              </a:rPr>
              <a:t>       </a:t>
            </a:r>
            <a:r>
              <a:rPr lang="ar-SA" sz="2000" b="1" dirty="0">
                <a:solidFill>
                  <a:schemeClr val="tx1"/>
                </a:solidFill>
                <a:latin typeface="Alexandria SemiBold" pitchFamily="2" charset="-78"/>
                <a:ea typeface="Calibri" panose="020F0502020204030204" pitchFamily="34" charset="0"/>
                <a:cs typeface="Alexandria SemiBold" pitchFamily="2" charset="-78"/>
              </a:rPr>
              <a:t>مقرر الإعلان الصحفي والتسويق الرقمي هو تجربة أكاديمية تعليمية تستهدف تطوير قدرات الطلاب في مجال الإعلام الرقمي، بحيث يُقدم المقرر للطلاب الذين يرغبون في تطوير مهاراتهم في كتابة وتصميم الإعلانات والتسويق الرقمي بشكل شامل، سواء في الوسائط التقليدية أو الوسائط الرقمية، بما يساهم فى تعزيز قدرات الطلاب في ابتكار أفكار إعلانية بطريقة فعّالة واحترافية</a:t>
            </a:r>
            <a:r>
              <a:rPr lang="ar-EG" sz="2000" b="1" dirty="0">
                <a:solidFill>
                  <a:schemeClr val="tx1"/>
                </a:solidFill>
                <a:latin typeface="Alexandria SemiBold" pitchFamily="2" charset="-78"/>
                <a:ea typeface="Calibri" panose="020F0502020204030204" pitchFamily="34" charset="0"/>
                <a:cs typeface="Alexandria SemiBold" pitchFamily="2" charset="-78"/>
              </a:rPr>
              <a:t>.</a:t>
            </a:r>
            <a:r>
              <a:rPr lang="ar-SA" sz="2000" b="1" dirty="0">
                <a:solidFill>
                  <a:schemeClr val="tx1"/>
                </a:solidFill>
                <a:latin typeface="Alexandria SemiBold" pitchFamily="2" charset="-78"/>
                <a:ea typeface="Calibri" panose="020F0502020204030204" pitchFamily="34" charset="0"/>
                <a:cs typeface="Alexandria SemiBold" pitchFamily="2" charset="-78"/>
              </a:rPr>
              <a:t> </a:t>
            </a:r>
            <a:r>
              <a:rPr lang="ar-SA" sz="2000" b="1" dirty="0">
                <a:solidFill>
                  <a:schemeClr val="tx1"/>
                </a:solidFill>
                <a:latin typeface="Alexandria SemiBold" pitchFamily="2" charset="-78"/>
                <a:cs typeface="Alexandria SemiBold" pitchFamily="2" charset="-78"/>
              </a:rPr>
              <a:t>يركز المقرر على الجوانب التقنية لكتابة وتصميم الرسالة الإعلانية، بالإضافة تطبيق أحدث استراتيجيات وعناصر التسويق الرقمي وإعداد خطة تسويقية ناجحة. فضلاً عن استخدام تقنيات الذكاء الاصطناعي في الإعلانات الصحفية الرقمية. </a:t>
            </a:r>
            <a:endParaRPr lang="ar-EG" sz="2000" b="1" dirty="0">
              <a:solidFill>
                <a:schemeClr val="tx1"/>
              </a:solidFill>
              <a:latin typeface="Alexandria SemiBold" pitchFamily="2" charset="-78"/>
              <a:cs typeface="Alexandria SemiBold" pitchFamily="2"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6975725" y="5063965"/>
            <a:ext cx="4113898" cy="523220"/>
          </a:xfrm>
          <a:prstGeom prst="rect">
            <a:avLst/>
          </a:prstGeom>
          <a:noFill/>
        </p:spPr>
        <p:txBody>
          <a:bodyPr wrap="square" rtlCol="0">
            <a:spAutoFit/>
          </a:bodyPr>
          <a:lstStyle/>
          <a:p>
            <a:pPr algn="r" rtl="1"/>
            <a:r>
              <a:rPr lang="ar-EG" sz="2800" b="1" dirty="0">
                <a:latin typeface="Adobe Arabic" panose="02040503050201020203" pitchFamily="18" charset="-78"/>
                <a:ea typeface="Calibri"/>
                <a:cs typeface="Adobe Arabic" panose="02040503050201020203" pitchFamily="18" charset="-78"/>
              </a:rPr>
              <a:t>توصيف المقرر</a:t>
            </a:r>
            <a:endParaRPr lang="en-US" sz="2800" b="1"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9247240" y="1179871"/>
            <a:ext cx="1251634" cy="7656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 Intro </a:t>
            </a:r>
            <a:r>
              <a:rPr lang="en-US" sz="2000" b="1"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4500265E-9765-4D43-98C7-AD826970F5AE}"/>
              </a:ext>
            </a:extLst>
          </p:cNvPr>
          <p:cNvSpPr txBox="1"/>
          <p:nvPr/>
        </p:nvSpPr>
        <p:spPr>
          <a:xfrm>
            <a:off x="0" y="766171"/>
            <a:ext cx="7288580"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solidFill>
                  <a:srgbClr val="002060"/>
                </a:solidFill>
                <a:latin typeface="Alexandria ExtraBold" pitchFamily="2" charset="-78"/>
                <a:ea typeface="Calibri"/>
                <a:cs typeface="Alexandria ExtraBold" pitchFamily="2" charset="-78"/>
              </a:rPr>
              <a:t>1</a:t>
            </a:r>
            <a:r>
              <a:rPr lang="ar-EG" sz="2800" b="1" dirty="0">
                <a:solidFill>
                  <a:srgbClr val="002060"/>
                </a:solidFill>
                <a:latin typeface="Alexandria ExtraBold" pitchFamily="2" charset="-78"/>
                <a:ea typeface="Calibri"/>
                <a:cs typeface="Alexandria ExtraBold" pitchFamily="2" charset="-78"/>
              </a:rPr>
              <a:t>. توصيف المقرر </a:t>
            </a:r>
            <a:r>
              <a:rPr lang="ar-SA" sz="2800" b="1" dirty="0">
                <a:solidFill>
                  <a:srgbClr val="002060"/>
                </a:solidFill>
                <a:latin typeface="Alexandria ExtraBold" pitchFamily="2" charset="-78"/>
                <a:ea typeface="Calibri"/>
                <a:cs typeface="Alexandria ExtraBold" pitchFamily="2" charset="-78"/>
              </a:rPr>
              <a:t> </a:t>
            </a:r>
            <a:r>
              <a:rPr lang="ar-EG" sz="2800" b="1" dirty="0">
                <a:solidFill>
                  <a:srgbClr val="002060"/>
                </a:solidFill>
                <a:latin typeface="Alexandria ExtraBold" pitchFamily="2" charset="-78"/>
                <a:ea typeface="Calibri"/>
                <a:cs typeface="Alexandria ExtraBold" pitchFamily="2" charset="-78"/>
              </a:rPr>
              <a:t> </a:t>
            </a:r>
            <a:r>
              <a:rPr lang="en-US" sz="2800" b="1" dirty="0">
                <a:solidFill>
                  <a:srgbClr val="002060"/>
                </a:solidFill>
                <a:latin typeface="Alexandria ExtraBold" pitchFamily="2" charset="-78"/>
                <a:cs typeface="Alexandria ExtraBold" pitchFamily="2" charset="-78"/>
              </a:rPr>
              <a:t> </a:t>
            </a:r>
            <a:r>
              <a:rPr lang="en-US" sz="2800" b="1" dirty="0">
                <a:solidFill>
                  <a:srgbClr val="002060"/>
                </a:solidFill>
                <a:latin typeface="Adobe Arabic" panose="02040503050201020203" pitchFamily="18" charset="-78"/>
                <a:cs typeface="Adobe Arabic" panose="02040503050201020203" pitchFamily="18" charset="-78"/>
              </a:rPr>
              <a:t>Course Description</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6381B7AC-8360-2F4A-C41E-7487AFF2A7B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54124" y="34880"/>
            <a:ext cx="2305141" cy="1076343"/>
          </a:xfrm>
          <a:prstGeom prst="rect">
            <a:avLst/>
          </a:prstGeom>
        </p:spPr>
      </p:pic>
    </p:spTree>
    <p:extLst>
      <p:ext uri="{BB962C8B-B14F-4D97-AF65-F5344CB8AC3E}">
        <p14:creationId xmlns:p14="http://schemas.microsoft.com/office/powerpoint/2010/main" val="6126603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91729" y="767677"/>
            <a:ext cx="7136290" cy="491893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SA" sz="2400" b="1" dirty="0">
                <a:solidFill>
                  <a:srgbClr val="002060"/>
                </a:solidFill>
                <a:latin typeface="Alexandria ExtraBold" pitchFamily="2" charset="-78"/>
                <a:ea typeface="Calibri" panose="020F0502020204030204" pitchFamily="34" charset="0"/>
                <a:cs typeface="Alexandria ExtraBold" pitchFamily="2" charset="-78"/>
              </a:rPr>
              <a:t>2</a:t>
            </a:r>
            <a:r>
              <a:rPr lang="ar-EG" sz="2400" b="1" dirty="0">
                <a:solidFill>
                  <a:srgbClr val="002060"/>
                </a:solidFill>
                <a:latin typeface="Alexandria ExtraBold" pitchFamily="2" charset="-78"/>
                <a:ea typeface="Calibri" panose="020F0502020204030204" pitchFamily="34" charset="0"/>
                <a:cs typeface="Alexandria ExtraBold" pitchFamily="2" charset="-78"/>
              </a:rPr>
              <a:t>. 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ea typeface="Calibri" panose="020F0502020204030204" pitchFamily="34" charset="0"/>
              <a:cs typeface="Simplified Arabic" panose="02020603050405020304" pitchFamily="18" charset="-78"/>
            </a:endParaRPr>
          </a:p>
          <a:p>
            <a:pPr lvl="0" algn="justLow" rtl="1">
              <a:lnSpc>
                <a:spcPct val="150000"/>
              </a:lnSpc>
            </a:pPr>
            <a:r>
              <a:rPr lang="ar-EG" sz="2000" b="1" dirty="0">
                <a:solidFill>
                  <a:srgbClr val="002060"/>
                </a:solidFill>
                <a:latin typeface="Alexandria ExtraBold" pitchFamily="2" charset="-78"/>
                <a:ea typeface="Calibri" panose="020F0502020204030204" pitchFamily="34" charset="0"/>
                <a:cs typeface="Alexandria ExtraBold" pitchFamily="2" charset="-78"/>
              </a:rPr>
              <a:t> </a:t>
            </a:r>
            <a:r>
              <a:rPr lang="ar-EG" b="1" u="sng" dirty="0">
                <a:solidFill>
                  <a:srgbClr val="002060"/>
                </a:solidFill>
                <a:latin typeface="Alexandria ExtraBold" pitchFamily="2" charset="-78"/>
                <a:ea typeface="Calibri" panose="020F0502020204030204" pitchFamily="34" charset="0"/>
                <a:cs typeface="Alexandria ExtraBold" pitchFamily="2" charset="-78"/>
              </a:rPr>
              <a:t>في نهاية المقرر، سيكون الطلاب قادرون على ما يلي</a:t>
            </a:r>
            <a:r>
              <a:rPr lang="ar-EG" sz="1600" b="1" dirty="0">
                <a:solidFill>
                  <a:srgbClr val="002060"/>
                </a:solidFill>
                <a:latin typeface="Alexandria ExtraBold" pitchFamily="2" charset="-78"/>
                <a:ea typeface="Calibri" panose="020F0502020204030204" pitchFamily="34" charset="0"/>
                <a:cs typeface="Alexandria ExtraBold" pitchFamily="2" charset="-78"/>
              </a:rPr>
              <a:t>:</a:t>
            </a:r>
            <a:endParaRPr lang="en-US" sz="12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justLow" rtl="1">
              <a:lnSpc>
                <a:spcPct val="150000"/>
              </a:lnSpc>
              <a:spcAft>
                <a:spcPts val="800"/>
              </a:spcAft>
              <a:buAutoNum type="arabicPeriod"/>
            </a:pPr>
            <a:r>
              <a:rPr lang="ar-EG" sz="1600" b="1" dirty="0">
                <a:solidFill>
                  <a:schemeClr val="tx1"/>
                </a:solidFill>
                <a:latin typeface="Alexandria SemiBold" pitchFamily="2" charset="-78"/>
                <a:ea typeface="Calibri" panose="020F0502020204030204" pitchFamily="34" charset="0"/>
                <a:cs typeface="Alexandria SemiBold" pitchFamily="2" charset="-78"/>
              </a:rPr>
              <a:t>فهم</a:t>
            </a:r>
            <a:r>
              <a:rPr lang="ar-SA" sz="1600" b="1" dirty="0">
                <a:solidFill>
                  <a:schemeClr val="tx1"/>
                </a:solidFill>
                <a:latin typeface="Alexandria SemiBold" pitchFamily="2" charset="-78"/>
                <a:ea typeface="Calibri" panose="020F0502020204030204" pitchFamily="34" charset="0"/>
                <a:cs typeface="Alexandria SemiBold" pitchFamily="2" charset="-78"/>
              </a:rPr>
              <a:t> الإعلان الصحفي والتسويق الرقمي . </a:t>
            </a: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رصد الفروق بين الإعلان الصحفي الرقمي والإعلان المطبوع.</a:t>
            </a: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التعرف على عناصر الرسالة الإعلانية.</a:t>
            </a: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أن يكتب إعلاناً صحفياً ، وأن يعرف أنه مسئول عن كل ما يكتبه أمام القانون .</a:t>
            </a:r>
          </a:p>
          <a:p>
            <a:pPr marL="342900" indent="-342900" algn="justLow" rtl="1">
              <a:lnSpc>
                <a:spcPct val="150000"/>
              </a:lnSpc>
              <a:spcAft>
                <a:spcPts val="800"/>
              </a:spcAft>
              <a:buAutoNum type="arabicPeriod"/>
            </a:pPr>
            <a:r>
              <a:rPr lang="ar-SA" sz="1600" dirty="0">
                <a:solidFill>
                  <a:schemeClr val="tx1"/>
                </a:solidFill>
                <a:latin typeface="Alexandria SemiBold" pitchFamily="2" charset="-78"/>
                <a:cs typeface="Alexandria SemiBold" pitchFamily="2" charset="-78"/>
              </a:rPr>
              <a:t>ابتكار أفكار إعلانية مُبدعه، واستخدام الألفاظ والكلمات بدقة للتعبير عنها . </a:t>
            </a:r>
          </a:p>
          <a:p>
            <a:pPr marL="342900" indent="-342900" algn="justLow" rtl="1">
              <a:lnSpc>
                <a:spcPct val="150000"/>
              </a:lnSpc>
              <a:spcAft>
                <a:spcPts val="800"/>
              </a:spcAft>
              <a:buAutoNum type="arabicPeriod"/>
            </a:pPr>
            <a:r>
              <a:rPr lang="ar-SA" sz="1600">
                <a:solidFill>
                  <a:schemeClr val="tx1"/>
                </a:solidFill>
                <a:latin typeface="Alexandria SemiBold" pitchFamily="2" charset="-78"/>
                <a:cs typeface="Alexandria SemiBold" pitchFamily="2" charset="-78"/>
              </a:rPr>
              <a:t>تصميم </a:t>
            </a:r>
            <a:r>
              <a:rPr lang="ar-SA" sz="1600" dirty="0">
                <a:solidFill>
                  <a:schemeClr val="tx1"/>
                </a:solidFill>
                <a:latin typeface="Alexandria SemiBold" pitchFamily="2" charset="-78"/>
                <a:cs typeface="Alexandria SemiBold" pitchFamily="2" charset="-78"/>
              </a:rPr>
              <a:t>إعلان صحفي مُبدع في فكرته وعناصره .</a:t>
            </a:r>
          </a:p>
        </p:txBody>
      </p:sp>
      <p:pic>
        <p:nvPicPr>
          <p:cNvPr id="9" name="Graphic 21">
            <a:extLst>
              <a:ext uri="{FF2B5EF4-FFF2-40B4-BE49-F238E27FC236}">
                <a16:creationId xmlns:a16="http://schemas.microsoft.com/office/drawing/2014/main" id="{0C59CD22-013B-7236-D8ED-4929F819E0E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01601"/>
            <a:ext cx="2008683" cy="937917"/>
          </a:xfrm>
          <a:prstGeom prst="rect">
            <a:avLst/>
          </a:prstGeom>
        </p:spPr>
      </p:pic>
    </p:spTree>
    <p:extLst>
      <p:ext uri="{BB962C8B-B14F-4D97-AF65-F5344CB8AC3E}">
        <p14:creationId xmlns:p14="http://schemas.microsoft.com/office/powerpoint/2010/main" val="2858393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853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87681" y="797657"/>
            <a:ext cx="7503091" cy="4907973"/>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latin typeface="Alexandria ExtraBold" pitchFamily="2" charset="-78"/>
                <a:ea typeface="Calibri" panose="020F0502020204030204" pitchFamily="34" charset="0"/>
                <a:cs typeface="Alexandria ExtraBold" pitchFamily="2"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marL="457200" indent="-457200" algn="justLow" rtl="1">
              <a:lnSpc>
                <a:spcPct val="150000"/>
              </a:lnSpc>
              <a:spcAft>
                <a:spcPts val="800"/>
              </a:spcAft>
              <a:buFont typeface="+mj-lt"/>
              <a:buAutoNum type="arabicPeriod" startAt="6"/>
            </a:pPr>
            <a:r>
              <a:rPr lang="ar-SA" sz="2000" dirty="0">
                <a:solidFill>
                  <a:schemeClr val="tx1"/>
                </a:solidFill>
                <a:latin typeface="Alexandria SemiBold" pitchFamily="2" charset="-78"/>
                <a:cs typeface="Alexandria SemiBold" pitchFamily="2" charset="-78"/>
              </a:rPr>
              <a:t>توظيف أدوات وتطبيقات الذكاء الاصطناعي في كتابة وتصميم الرسالة الإعلانية . </a:t>
            </a:r>
          </a:p>
          <a:p>
            <a:pPr marL="457200" indent="-457200" algn="justLow" rtl="1">
              <a:lnSpc>
                <a:spcPct val="150000"/>
              </a:lnSpc>
              <a:spcAft>
                <a:spcPts val="800"/>
              </a:spcAft>
              <a:buFont typeface="+mj-lt"/>
              <a:buAutoNum type="arabicPeriod" startAt="6"/>
            </a:pPr>
            <a:r>
              <a:rPr lang="ar-SA" sz="2000" dirty="0">
                <a:solidFill>
                  <a:schemeClr val="tx1"/>
                </a:solidFill>
                <a:latin typeface="Alexandria SemiBold" pitchFamily="2" charset="-78"/>
                <a:cs typeface="Alexandria SemiBold" pitchFamily="2" charset="-78"/>
              </a:rPr>
              <a:t>رصد الاتجاهات والابتكارات الحديثة: في مجال الإعلان الصحفي الرقمي، مثل تكنولوجيا الواقع الافتراضي والواقع المعزز وتقنية </a:t>
            </a:r>
            <a:r>
              <a:rPr lang="en-US" sz="2000" dirty="0">
                <a:solidFill>
                  <a:schemeClr val="tx1"/>
                </a:solidFill>
                <a:latin typeface="Alexandria SemiBold" pitchFamily="2" charset="-78"/>
                <a:cs typeface="Alexandria SemiBold" pitchFamily="2" charset="-78"/>
              </a:rPr>
              <a:t>CGI</a:t>
            </a:r>
            <a:r>
              <a:rPr lang="ar-SA" sz="2000" dirty="0">
                <a:solidFill>
                  <a:schemeClr val="tx1"/>
                </a:solidFill>
                <a:latin typeface="Alexandria SemiBold" pitchFamily="2" charset="-78"/>
                <a:cs typeface="Alexandria SemiBold" pitchFamily="2" charset="-78"/>
              </a:rPr>
              <a:t> والذكاء الاصطناعي.</a:t>
            </a:r>
          </a:p>
          <a:p>
            <a:pPr marL="457200" indent="-457200" algn="justLow" rtl="1">
              <a:lnSpc>
                <a:spcPct val="150000"/>
              </a:lnSpc>
              <a:spcAft>
                <a:spcPts val="800"/>
              </a:spcAft>
              <a:buFont typeface="+mj-lt"/>
              <a:buAutoNum type="arabicPeriod" startAt="6"/>
            </a:pPr>
            <a:r>
              <a:rPr lang="ar-EG" sz="2000" b="1" dirty="0">
                <a:solidFill>
                  <a:schemeClr val="tx1"/>
                </a:solidFill>
                <a:latin typeface="Alexandria SemiBold" pitchFamily="2" charset="-78"/>
                <a:ea typeface="Calibri" panose="020F0502020204030204" pitchFamily="34" charset="0"/>
                <a:cs typeface="Alexandria SemiBold" pitchFamily="2" charset="-78"/>
              </a:rPr>
              <a:t>تطوير مهارات </a:t>
            </a:r>
            <a:r>
              <a:rPr lang="ar-SA" sz="2000" b="1" dirty="0">
                <a:solidFill>
                  <a:schemeClr val="tx1"/>
                </a:solidFill>
                <a:latin typeface="Alexandria SemiBold" pitchFamily="2" charset="-78"/>
                <a:ea typeface="Calibri" panose="020F0502020204030204" pitchFamily="34" charset="0"/>
                <a:cs typeface="Alexandria SemiBold" pitchFamily="2" charset="-78"/>
              </a:rPr>
              <a:t>التسويق الرقمي </a:t>
            </a:r>
            <a:r>
              <a:rPr lang="ar-EG" sz="2000" b="1" dirty="0">
                <a:solidFill>
                  <a:schemeClr val="tx1"/>
                </a:solidFill>
                <a:latin typeface="Alexandria SemiBold" pitchFamily="2" charset="-78"/>
                <a:ea typeface="Calibri" panose="020F0502020204030204" pitchFamily="34" charset="0"/>
                <a:cs typeface="Alexandria SemiBold" pitchFamily="2" charset="-78"/>
              </a:rPr>
              <a:t>واستخدام ال</a:t>
            </a:r>
            <a:r>
              <a:rPr lang="ar-SA" sz="2000" b="1" dirty="0">
                <a:solidFill>
                  <a:schemeClr val="tx1"/>
                </a:solidFill>
                <a:latin typeface="Alexandria SemiBold" pitchFamily="2" charset="-78"/>
                <a:ea typeface="Calibri" panose="020F0502020204030204" pitchFamily="34" charset="0"/>
                <a:cs typeface="Alexandria SemiBold" pitchFamily="2" charset="-78"/>
              </a:rPr>
              <a:t>استراتيجية المناسبة للإعلان الصحفي.</a:t>
            </a:r>
            <a:r>
              <a:rPr lang="ar-EG" sz="2000" b="1" dirty="0">
                <a:solidFill>
                  <a:schemeClr val="tx1"/>
                </a:solidFill>
                <a:latin typeface="Alexandria SemiBold" pitchFamily="2" charset="-78"/>
                <a:ea typeface="Calibri" panose="020F0502020204030204" pitchFamily="34" charset="0"/>
                <a:cs typeface="Alexandria SemiBold" pitchFamily="2" charset="-78"/>
              </a:rPr>
              <a:t> </a:t>
            </a:r>
            <a:endParaRPr lang="ar-SA" sz="2000" b="1" dirty="0">
              <a:solidFill>
                <a:schemeClr val="tx1"/>
              </a:solidFill>
              <a:latin typeface="Alexandria SemiBold" pitchFamily="2" charset="-78"/>
              <a:ea typeface="Calibri" panose="020F0502020204030204" pitchFamily="34" charset="0"/>
              <a:cs typeface="Alexandria SemiBold" pitchFamily="2" charset="-78"/>
            </a:endParaRPr>
          </a:p>
          <a:p>
            <a:pPr marL="457200" indent="-457200" algn="justLow" rtl="1">
              <a:lnSpc>
                <a:spcPct val="150000"/>
              </a:lnSpc>
              <a:spcAft>
                <a:spcPts val="800"/>
              </a:spcAft>
              <a:buFont typeface="+mj-lt"/>
              <a:buAutoNum type="arabicPeriod" startAt="6"/>
            </a:pPr>
            <a:r>
              <a:rPr lang="ar-SA" sz="2000" b="1" dirty="0">
                <a:solidFill>
                  <a:schemeClr val="tx1"/>
                </a:solidFill>
                <a:latin typeface="Alexandria SemiBold" pitchFamily="2" charset="-78"/>
                <a:ea typeface="Calibri" panose="020F0502020204030204" pitchFamily="34" charset="0"/>
                <a:cs typeface="Alexandria SemiBold" pitchFamily="2" charset="-78"/>
              </a:rPr>
              <a:t>القدرة على إعداد خطة تسويقية ناجحة.</a:t>
            </a:r>
            <a:endParaRPr lang="en-US" sz="2000" b="1" dirty="0">
              <a:solidFill>
                <a:schemeClr val="tx1"/>
              </a:solidFill>
              <a:latin typeface="Alexandria SemiBold" pitchFamily="2" charset="-78"/>
              <a:ea typeface="Calibri" panose="020F0502020204030204" pitchFamily="34" charset="0"/>
              <a:cs typeface="Alexandria SemiBold" pitchFamily="2" charset="-78"/>
            </a:endParaRPr>
          </a:p>
        </p:txBody>
      </p:sp>
      <p:pic>
        <p:nvPicPr>
          <p:cNvPr id="9" name="Graphic 21">
            <a:extLst>
              <a:ext uri="{FF2B5EF4-FFF2-40B4-BE49-F238E27FC236}">
                <a16:creationId xmlns:a16="http://schemas.microsoft.com/office/drawing/2014/main" id="{224B49FA-8084-2C80-FFA6-833BC4C1B851}"/>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7681" y="-50466"/>
            <a:ext cx="1903751" cy="888921"/>
          </a:xfrm>
          <a:prstGeom prst="rect">
            <a:avLst/>
          </a:prstGeom>
        </p:spPr>
      </p:pic>
    </p:spTree>
    <p:extLst>
      <p:ext uri="{BB962C8B-B14F-4D97-AF65-F5344CB8AC3E}">
        <p14:creationId xmlns:p14="http://schemas.microsoft.com/office/powerpoint/2010/main" val="4269994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55472" y="13632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6755" y="1600841"/>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81799" y="481414"/>
            <a:ext cx="4537297" cy="830997"/>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pPr marL="457200" indent="-457200" algn="ctr" rtl="1">
              <a:buFont typeface="Wingdings" panose="05000000000000000000" pitchFamily="2" charset="2"/>
              <a:buChar char="Ø"/>
            </a:pPr>
            <a:r>
              <a:rPr lang="en-US" sz="2800" b="1" dirty="0">
                <a:latin typeface="Alexandria ExtraBold" pitchFamily="2" charset="-78"/>
                <a:cs typeface="Alexandria ExtraBold" pitchFamily="2" charset="-78"/>
              </a:rPr>
              <a:t>.3</a:t>
            </a:r>
            <a:r>
              <a:rPr lang="ar-EG" sz="2800" b="1" dirty="0">
                <a:latin typeface="Alexandria ExtraBold" pitchFamily="2" charset="-78"/>
                <a:cs typeface="Alexandria ExtraBold" pitchFamily="2" charset="-78"/>
              </a:rPr>
              <a:t>التقييم الطلابي</a:t>
            </a:r>
            <a:endParaRPr lang="en-US" sz="2800" b="1" dirty="0">
              <a:latin typeface="Alexandria ExtraBold" pitchFamily="2" charset="-78"/>
              <a:cs typeface="Alexandria ExtraBold"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2647975" y="516161"/>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2"/>
          <a:stretch>
            <a:fillRect/>
          </a:stretch>
        </p:blipFill>
        <p:spPr>
          <a:xfrm>
            <a:off x="5922772" y="2674092"/>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1513055" y="1903718"/>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en-US" sz="2400" b="1" dirty="0">
                <a:solidFill>
                  <a:srgbClr val="0070C0"/>
                </a:solidFill>
              </a:rPr>
              <a:t> </a:t>
            </a:r>
            <a:r>
              <a:rPr lang="ar-EG" sz="2400" b="1" dirty="0">
                <a:solidFill>
                  <a:srgbClr val="0070C0"/>
                </a:solidFill>
              </a:rPr>
              <a:t>تكليف تطبيقي "اختياري"</a:t>
            </a:r>
            <a:endParaRPr lang="ar-EG" sz="2400" b="1" dirty="0">
              <a:solidFill>
                <a:srgbClr val="0070C0"/>
              </a:solidFill>
              <a:latin typeface="Adobe Devanagari" panose="02040503050201020203" pitchFamily="18" charset="0"/>
            </a:endParaRPr>
          </a:p>
        </p:txBody>
      </p:sp>
      <p:sp>
        <p:nvSpPr>
          <p:cNvPr id="16" name="Rectangle 15">
            <a:extLst>
              <a:ext uri="{FF2B5EF4-FFF2-40B4-BE49-F238E27FC236}">
                <a16:creationId xmlns:a16="http://schemas.microsoft.com/office/drawing/2014/main" id="{DB520EB3-B41B-4DD5-8BF1-A280E20D3EA7}"/>
              </a:ext>
            </a:extLst>
          </p:cNvPr>
          <p:cNvSpPr/>
          <p:nvPr/>
        </p:nvSpPr>
        <p:spPr>
          <a:xfrm>
            <a:off x="6570130" y="1903718"/>
            <a:ext cx="2940713"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حلق</a:t>
            </a:r>
            <a:r>
              <a:rPr lang="ar-SA" sz="2400" b="1" dirty="0">
                <a:solidFill>
                  <a:srgbClr val="0070C0"/>
                </a:solidFill>
              </a:rPr>
              <a:t>ة</a:t>
            </a:r>
            <a:r>
              <a:rPr lang="ar-EG" sz="2400" b="1" dirty="0">
                <a:solidFill>
                  <a:srgbClr val="0070C0"/>
                </a:solidFill>
              </a:rPr>
              <a:t> نقاش أسبوعية</a:t>
            </a:r>
          </a:p>
        </p:txBody>
      </p:sp>
      <p:pic>
        <p:nvPicPr>
          <p:cNvPr id="11" name="Graphic 21">
            <a:extLst>
              <a:ext uri="{FF2B5EF4-FFF2-40B4-BE49-F238E27FC236}">
                <a16:creationId xmlns:a16="http://schemas.microsoft.com/office/drawing/2014/main" id="{F87380DA-99A3-567B-890D-8A2F24CFE25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22780" y="87551"/>
            <a:ext cx="2305141" cy="1076343"/>
          </a:xfrm>
          <a:prstGeom prst="rect">
            <a:avLst/>
          </a:prstGeom>
        </p:spPr>
      </p:pic>
      <p:pic>
        <p:nvPicPr>
          <p:cNvPr id="4" name="Picture 3">
            <a:extLst>
              <a:ext uri="{FF2B5EF4-FFF2-40B4-BE49-F238E27FC236}">
                <a16:creationId xmlns:a16="http://schemas.microsoft.com/office/drawing/2014/main" id="{C898FF53-7681-A0AC-3EE8-BA9DBF3D043B}"/>
              </a:ext>
            </a:extLst>
          </p:cNvPr>
          <p:cNvPicPr>
            <a:picLocks noChangeAspect="1"/>
          </p:cNvPicPr>
          <p:nvPr/>
        </p:nvPicPr>
        <p:blipFill>
          <a:blip r:embed="rId4"/>
          <a:srcRect l="14989" t="33671" r="47204" b="23812"/>
          <a:stretch>
            <a:fillRect/>
          </a:stretch>
        </p:blipFill>
        <p:spPr>
          <a:xfrm>
            <a:off x="1198179" y="2674092"/>
            <a:ext cx="3856811" cy="25830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a:extLst>
              <a:ext uri="{FF2B5EF4-FFF2-40B4-BE49-F238E27FC236}">
                <a16:creationId xmlns:a16="http://schemas.microsoft.com/office/drawing/2014/main" id="{A19F44D0-D13C-42C3-19A6-F8B1C39227FA}"/>
              </a:ext>
            </a:extLst>
          </p:cNvPr>
          <p:cNvPicPr>
            <a:picLocks noChangeAspect="1"/>
          </p:cNvPicPr>
          <p:nvPr/>
        </p:nvPicPr>
        <p:blipFill>
          <a:blip r:embed="rId5">
            <a:extLst>
              <a:ext uri="{28A0092B-C50C-407E-A947-70E740481C1C}">
                <a14:useLocalDpi xmlns:a14="http://schemas.microsoft.com/office/drawing/2010/main" val="0"/>
              </a:ext>
            </a:extLst>
          </a:blip>
          <a:srcRect l="67760" t="4691" r="2563" b="44938"/>
          <a:stretch>
            <a:fillRect/>
          </a:stretch>
        </p:blipFill>
        <p:spPr>
          <a:xfrm>
            <a:off x="3689130" y="4529096"/>
            <a:ext cx="1220267" cy="1165010"/>
          </a:xfrm>
          <a:prstGeom prst="rect">
            <a:avLst/>
          </a:prstGeom>
        </p:spPr>
      </p:pic>
    </p:spTree>
    <p:extLst>
      <p:ext uri="{BB962C8B-B14F-4D97-AF65-F5344CB8AC3E}">
        <p14:creationId xmlns:p14="http://schemas.microsoft.com/office/powerpoint/2010/main" val="2351954236"/>
      </p:ext>
    </p:extLst>
  </p:cSld>
  <p:clrMapOvr>
    <a:masterClrMapping/>
  </p:clrMapOvr>
  <mc:AlternateContent xmlns:mc="http://schemas.openxmlformats.org/markup-compatibility/2006" xmlns:p14="http://schemas.microsoft.com/office/powerpoint/2010/main">
    <mc:Choice Requires="p14">
      <p:transition spd="slow" p14:dur="2000" advTm="147134"/>
    </mc:Choice>
    <mc:Fallback xmlns="">
      <p:transition spd="slow" advTm="1471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circle(in)">
                                      <p:cBhvr>
                                        <p:cTn id="1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9E938-FCC5-D734-E26F-98D598B7A13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FE364BD-2064-5687-8443-AE5AADD15647}"/>
              </a:ext>
            </a:extLst>
          </p:cNvPr>
          <p:cNvSpPr/>
          <p:nvPr/>
        </p:nvSpPr>
        <p:spPr>
          <a:xfrm>
            <a:off x="7503075" y="151561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7B292DC-586D-1EF9-B2EA-1644B788F669}"/>
              </a:ext>
            </a:extLst>
          </p:cNvPr>
          <p:cNvSpPr/>
          <p:nvPr/>
        </p:nvSpPr>
        <p:spPr>
          <a:xfrm>
            <a:off x="561288" y="1770169"/>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8541EB6-C9A7-F42D-DEAD-93687A700467}"/>
              </a:ext>
            </a:extLst>
          </p:cNvPr>
          <p:cNvSpPr txBox="1"/>
          <p:nvPr/>
        </p:nvSpPr>
        <p:spPr>
          <a:xfrm>
            <a:off x="3274483" y="611927"/>
            <a:ext cx="4537297" cy="830997"/>
          </a:xfrm>
          <a:prstGeom prst="rect">
            <a:avLst/>
          </a:prstGeom>
          <a:noFill/>
        </p:spPr>
        <p:txBody>
          <a:bodyPr wrap="square" rtlCol="0">
            <a:spAutoFit/>
          </a:bodyPr>
          <a:lstStyle/>
          <a:p>
            <a:endParaRPr lang="en-US" sz="2000" dirty="0">
              <a:latin typeface="Times New Roman" panose="02020603050405020304" pitchFamily="18" charset="0"/>
              <a:cs typeface="Times New Roman" panose="02020603050405020304" pitchFamily="18" charset="0"/>
            </a:endParaRPr>
          </a:p>
          <a:p>
            <a:pPr marL="457200" indent="-457200" algn="ctr" rtl="1">
              <a:buFont typeface="Wingdings" panose="05000000000000000000" pitchFamily="2" charset="2"/>
              <a:buChar char="Ø"/>
            </a:pPr>
            <a:r>
              <a:rPr lang="en-US" sz="2800" b="1" dirty="0">
                <a:latin typeface="Alexandria ExtraBold" pitchFamily="2" charset="-78"/>
                <a:cs typeface="Alexandria ExtraBold" pitchFamily="2" charset="-78"/>
              </a:rPr>
              <a:t>.3</a:t>
            </a:r>
            <a:r>
              <a:rPr lang="ar-EG" sz="2800" b="1" dirty="0">
                <a:latin typeface="Alexandria ExtraBold" pitchFamily="2" charset="-78"/>
                <a:cs typeface="Alexandria ExtraBold" pitchFamily="2" charset="-78"/>
              </a:rPr>
              <a:t>التقييم الطلابي</a:t>
            </a:r>
            <a:endParaRPr lang="en-US" sz="2800" b="1" dirty="0">
              <a:latin typeface="Alexandria ExtraBold" pitchFamily="2" charset="-78"/>
              <a:cs typeface="Alexandria ExtraBold" pitchFamily="2" charset="-78"/>
            </a:endParaRPr>
          </a:p>
        </p:txBody>
      </p:sp>
      <p:sp>
        <p:nvSpPr>
          <p:cNvPr id="5" name="Rectangle 4">
            <a:extLst>
              <a:ext uri="{FF2B5EF4-FFF2-40B4-BE49-F238E27FC236}">
                <a16:creationId xmlns:a16="http://schemas.microsoft.com/office/drawing/2014/main" id="{E8F7A34B-114A-CF91-0D55-9EA2A2ECBFED}"/>
              </a:ext>
            </a:extLst>
          </p:cNvPr>
          <p:cNvSpPr/>
          <p:nvPr/>
        </p:nvSpPr>
        <p:spPr>
          <a:xfrm flipV="1">
            <a:off x="2868109" y="508301"/>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531D8A8-EB93-02D7-84E1-F5781A56B9DF}"/>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5998115" y="2910069"/>
            <a:ext cx="4114447" cy="4216523"/>
          </a:xfrm>
          <a:prstGeom prst="rect">
            <a:avLst/>
          </a:prstGeom>
        </p:spPr>
      </p:pic>
      <p:sp>
        <p:nvSpPr>
          <p:cNvPr id="10" name="Rectangle 9">
            <a:extLst>
              <a:ext uri="{FF2B5EF4-FFF2-40B4-BE49-F238E27FC236}">
                <a16:creationId xmlns:a16="http://schemas.microsoft.com/office/drawing/2014/main" id="{6A6AA546-EFD6-943F-5A5F-0C45EA476C5B}"/>
              </a:ext>
            </a:extLst>
          </p:cNvPr>
          <p:cNvSpPr/>
          <p:nvPr/>
        </p:nvSpPr>
        <p:spPr>
          <a:xfrm>
            <a:off x="6146358" y="2028603"/>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اختبار أسبوعي</a:t>
            </a:r>
            <a:r>
              <a:rPr lang="ar-EG" sz="2400" b="1" dirty="0">
                <a:solidFill>
                  <a:srgbClr val="0070C0"/>
                </a:solidFill>
                <a:latin typeface="Adobe Devanagari" panose="02040503050201020203" pitchFamily="18" charset="0"/>
              </a:rPr>
              <a:t> </a:t>
            </a:r>
          </a:p>
        </p:txBody>
      </p:sp>
      <p:sp>
        <p:nvSpPr>
          <p:cNvPr id="16" name="Rectangle 15">
            <a:extLst>
              <a:ext uri="{FF2B5EF4-FFF2-40B4-BE49-F238E27FC236}">
                <a16:creationId xmlns:a16="http://schemas.microsoft.com/office/drawing/2014/main" id="{8B825756-B6D9-C805-44A1-E287BD490A71}"/>
              </a:ext>
            </a:extLst>
          </p:cNvPr>
          <p:cNvSpPr/>
          <p:nvPr/>
        </p:nvSpPr>
        <p:spPr>
          <a:xfrm>
            <a:off x="1198520" y="2028603"/>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الاختبار النهائي</a:t>
            </a:r>
          </a:p>
        </p:txBody>
      </p:sp>
      <p:pic>
        <p:nvPicPr>
          <p:cNvPr id="11" name="Graphic 21">
            <a:extLst>
              <a:ext uri="{FF2B5EF4-FFF2-40B4-BE49-F238E27FC236}">
                <a16:creationId xmlns:a16="http://schemas.microsoft.com/office/drawing/2014/main" id="{6903C7CF-A1EA-482E-21AD-618E7427DD53}"/>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67682" y="118788"/>
            <a:ext cx="2305141" cy="1076343"/>
          </a:xfrm>
          <a:prstGeom prst="rect">
            <a:avLst/>
          </a:prstGeom>
        </p:spPr>
      </p:pic>
      <p:pic>
        <p:nvPicPr>
          <p:cNvPr id="6" name="Picture 5">
            <a:extLst>
              <a:ext uri="{FF2B5EF4-FFF2-40B4-BE49-F238E27FC236}">
                <a16:creationId xmlns:a16="http://schemas.microsoft.com/office/drawing/2014/main" id="{688711EE-0852-201A-BC1C-3CE2B7670AAC}"/>
              </a:ext>
            </a:extLst>
          </p:cNvPr>
          <p:cNvPicPr>
            <a:picLocks noChangeAspect="1"/>
          </p:cNvPicPr>
          <p:nvPr/>
        </p:nvPicPr>
        <p:blipFill>
          <a:blip r:embed="rId5"/>
          <a:srcRect l="57673" t="34469" r="9649" b="22609"/>
          <a:stretch>
            <a:fillRect/>
          </a:stretch>
        </p:blipFill>
        <p:spPr>
          <a:xfrm>
            <a:off x="1407551" y="2910069"/>
            <a:ext cx="3539549" cy="25969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2">
            <a:extLst>
              <a:ext uri="{FF2B5EF4-FFF2-40B4-BE49-F238E27FC236}">
                <a16:creationId xmlns:a16="http://schemas.microsoft.com/office/drawing/2014/main" id="{30BC8642-AFE4-5AA9-DD68-A39B64A3BDEE}"/>
              </a:ext>
            </a:extLst>
          </p:cNvPr>
          <p:cNvSpPr/>
          <p:nvPr/>
        </p:nvSpPr>
        <p:spPr>
          <a:xfrm>
            <a:off x="8906700" y="3168503"/>
            <a:ext cx="1466193"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solidFill>
                  <a:schemeClr val="bg1"/>
                </a:solidFill>
              </a:rPr>
              <a:t>8 </a:t>
            </a:r>
          </a:p>
          <a:p>
            <a:pPr algn="ctr"/>
            <a:r>
              <a:rPr lang="ar-EG" b="1" dirty="0">
                <a:solidFill>
                  <a:schemeClr val="bg1"/>
                </a:solidFill>
              </a:rPr>
              <a:t>درجات</a:t>
            </a:r>
            <a:endParaRPr lang="ar-EG" b="1" dirty="0">
              <a:solidFill>
                <a:schemeClr val="bg1"/>
              </a:solidFill>
              <a:latin typeface="Adobe Devanagari" panose="02040503050201020203" pitchFamily="18" charset="0"/>
            </a:endParaRPr>
          </a:p>
        </p:txBody>
      </p:sp>
    </p:spTree>
    <p:extLst>
      <p:ext uri="{BB962C8B-B14F-4D97-AF65-F5344CB8AC3E}">
        <p14:creationId xmlns:p14="http://schemas.microsoft.com/office/powerpoint/2010/main" val="3660546900"/>
      </p:ext>
    </p:extLst>
  </p:cSld>
  <p:clrMapOvr>
    <a:masterClrMapping/>
  </p:clrMapOvr>
  <mc:AlternateContent xmlns:mc="http://schemas.openxmlformats.org/markup-compatibility/2006" xmlns:p14="http://schemas.microsoft.com/office/powerpoint/2010/main">
    <mc:Choice Requires="p14">
      <p:transition spd="slow" p14:dur="2000" advTm="65191"/>
    </mc:Choice>
    <mc:Fallback xmlns="">
      <p:transition spd="slow" advTm="651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circle(in)">
                                      <p:cBhvr>
                                        <p:cTn id="11" dur="20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circle(in)">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circle(in)">
                                      <p:cBhvr>
                                        <p:cTn id="2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4EF4335-C0D0-4AA4-AC67-8A38C86C655C}"/>
              </a:ext>
            </a:extLst>
          </p:cNvPr>
          <p:cNvSpPr/>
          <p:nvPr/>
        </p:nvSpPr>
        <p:spPr>
          <a:xfrm>
            <a:off x="1635084" y="3129357"/>
            <a:ext cx="4819686" cy="13099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571500" algn="ctr" rtl="1">
              <a:buFont typeface="Wingdings" panose="05000000000000000000" pitchFamily="2" charset="2"/>
              <a:buChar char="Ø"/>
            </a:pPr>
            <a:r>
              <a:rPr lang="ar-SA" sz="3200" b="1" dirty="0">
                <a:solidFill>
                  <a:schemeClr val="tx1"/>
                </a:solidFill>
                <a:latin typeface="Alexandria Black" pitchFamily="2" charset="-78"/>
                <a:cs typeface="Alexandria Black" pitchFamily="2" charset="-78"/>
              </a:rPr>
              <a:t>4.موضوعات المقرر</a:t>
            </a:r>
          </a:p>
          <a:p>
            <a:pPr algn="ctr"/>
            <a:endParaRPr lang="ar-EG" sz="2400" b="1" dirty="0">
              <a:solidFill>
                <a:schemeClr val="tx1"/>
              </a:solidFill>
              <a:latin typeface="Adobe Devanagari" panose="02040503050201020203" pitchFamily="18" charset="0"/>
            </a:endParaRPr>
          </a:p>
        </p:txBody>
      </p:sp>
      <p:pic>
        <p:nvPicPr>
          <p:cNvPr id="12"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2315" b="12315"/>
          <a:stretch/>
        </p:blipFill>
        <p:spPr>
          <a:xfrm>
            <a:off x="6502221" y="1483493"/>
            <a:ext cx="4962146" cy="4236204"/>
          </a:xfrm>
          <a:prstGeom prst="rect">
            <a:avLst/>
          </a:prstGeom>
        </p:spPr>
      </p:pic>
      <p:pic>
        <p:nvPicPr>
          <p:cNvPr id="8" name="Graphic 21">
            <a:extLst>
              <a:ext uri="{FF2B5EF4-FFF2-40B4-BE49-F238E27FC236}">
                <a16:creationId xmlns:a16="http://schemas.microsoft.com/office/drawing/2014/main" id="{5E3B70B8-EB55-12FA-B01E-9938CBEC6C5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4" y="0"/>
            <a:ext cx="2305141" cy="1076343"/>
          </a:xfrm>
          <a:prstGeom prst="rect">
            <a:avLst/>
          </a:prstGeom>
        </p:spPr>
      </p:pic>
    </p:spTree>
    <p:extLst>
      <p:ext uri="{BB962C8B-B14F-4D97-AF65-F5344CB8AC3E}">
        <p14:creationId xmlns:p14="http://schemas.microsoft.com/office/powerpoint/2010/main" val="557732342"/>
      </p:ext>
    </p:extLst>
  </p:cSld>
  <p:clrMapOvr>
    <a:masterClrMapping/>
  </p:clrMapOvr>
  <mc:AlternateContent xmlns:mc="http://schemas.openxmlformats.org/markup-compatibility/2006" xmlns:p14="http://schemas.microsoft.com/office/powerpoint/2010/main">
    <mc:Choice Requires="p14">
      <p:transition spd="slow" p14:dur="2000" advTm="14639"/>
    </mc:Choice>
    <mc:Fallback xmlns="">
      <p:transition spd="slow" advTm="1463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8764" y="1685495"/>
            <a:ext cx="1061123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18764" y="1965299"/>
            <a:ext cx="10308781" cy="3970318"/>
          </a:xfrm>
          <a:prstGeom prst="rect">
            <a:avLst/>
          </a:prstGeom>
          <a:noFill/>
        </p:spPr>
        <p:txBody>
          <a:bodyPr wrap="square" rtlCol="0">
            <a:spAutoFit/>
          </a:bodyPr>
          <a:lstStyle/>
          <a:p>
            <a:pPr marL="457200" lvl="0" indent="-457200" algn="r" rtl="1">
              <a:lnSpc>
                <a:spcPct val="150000"/>
              </a:lnSpc>
              <a:buFont typeface="+mj-lt"/>
              <a:buAutoNum type="arabicPeriod"/>
            </a:pPr>
            <a:r>
              <a:rPr lang="ar-SA" sz="2400" dirty="0">
                <a:latin typeface="Alexandria SemiBold" pitchFamily="2" charset="-78"/>
                <a:cs typeface="Alexandria SemiBold" pitchFamily="2" charset="-78"/>
              </a:rPr>
              <a:t>مقدمة في الإعلان الصحفي والتسويق الرقمي ( مفهوم الإعلان الصحفي والتسويق الرقمي وأهمية كل منهما ، الفرق بين الإعلان الصحفي الرقمي والمطبوع ، خصائص الإعلان الصحفي، الإعلان كعملية اتصالية، ووظائف الإعلان الصحفي )</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a:pPr>
            <a:r>
              <a:rPr lang="ar-SA" sz="2400" dirty="0">
                <a:latin typeface="Alexandria SemiBold" pitchFamily="2" charset="-78"/>
                <a:cs typeface="Alexandria SemiBold" pitchFamily="2" charset="-78"/>
              </a:rPr>
              <a:t>نشأة وتطور الإعلان الصحفي ومحددات الإعلان الصحفي، وأنواع الإعلانات الصحفية.</a:t>
            </a:r>
          </a:p>
          <a:p>
            <a:pPr marL="457200" indent="-457200" algn="r" rtl="1">
              <a:lnSpc>
                <a:spcPct val="150000"/>
              </a:lnSpc>
              <a:buFont typeface="+mj-lt"/>
              <a:buAutoNum type="arabicPeriod"/>
            </a:pPr>
            <a:r>
              <a:rPr lang="ar-SA" sz="2400" dirty="0">
                <a:latin typeface="Alexandria SemiBold" pitchFamily="2" charset="-78"/>
                <a:cs typeface="Alexandria SemiBold" pitchFamily="2" charset="-78"/>
              </a:rPr>
              <a:t>الرسالة الإعلانية (عناصر الإعلان الصحفي): عنوان الإعلان </a:t>
            </a:r>
            <a:r>
              <a:rPr lang="en-US" sz="2400" dirty="0">
                <a:latin typeface="Alexandria SemiBold" pitchFamily="2" charset="-78"/>
                <a:cs typeface="Alexandria SemiBold" pitchFamily="2" charset="-78"/>
              </a:rPr>
              <a:t>Headline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34706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Effect transition="in" filter="fade">
                                      <p:cBhvr>
                                        <p:cTn id="7" dur="1000"/>
                                        <p:tgtEl>
                                          <p:spTgt spid="48">
                                            <p:txEl>
                                              <p:pRg st="0" end="0"/>
                                            </p:txEl>
                                          </p:spTgt>
                                        </p:tgtEl>
                                      </p:cBhvr>
                                    </p:animEffect>
                                    <p:anim calcmode="lin" valueType="num">
                                      <p:cBhvr>
                                        <p:cTn id="8" dur="1000" fill="hold"/>
                                        <p:tgtEl>
                                          <p:spTgt spid="4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29990" y="2064259"/>
            <a:ext cx="10185237" cy="3416320"/>
          </a:xfrm>
          <a:prstGeom prst="rect">
            <a:avLst/>
          </a:prstGeom>
          <a:noFill/>
        </p:spPr>
        <p:txBody>
          <a:bodyPr wrap="square" rtlCol="0">
            <a:spAutoFit/>
          </a:bodyPr>
          <a:lstStyle/>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النص الإعلاني </a:t>
            </a:r>
            <a:r>
              <a:rPr lang="en-US" sz="2400" dirty="0">
                <a:latin typeface="Alexandria SemiBold" pitchFamily="2" charset="-78"/>
                <a:cs typeface="Alexandria SemiBold" pitchFamily="2" charset="-78"/>
              </a:rPr>
              <a:t>Body Copy</a:t>
            </a: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العناصر الجرافيكية: صور أو رسوم أو حركة </a:t>
            </a:r>
            <a:r>
              <a:rPr lang="en-US" sz="2400" dirty="0">
                <a:latin typeface="Alexandria SemiBold" pitchFamily="2" charset="-78"/>
                <a:cs typeface="Alexandria SemiBold" pitchFamily="2" charset="-78"/>
              </a:rPr>
              <a:t>Graphics</a:t>
            </a:r>
            <a:r>
              <a:rPr lang="ar-SA" sz="2400" dirty="0">
                <a:latin typeface="Alexandria SemiBold" pitchFamily="2" charset="-78"/>
                <a:cs typeface="Alexandria SemiBold" pitchFamily="2" charset="-78"/>
              </a:rPr>
              <a:t> أو فيديو</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الألوان في الإعلان الصحفي </a:t>
            </a:r>
            <a:r>
              <a:rPr lang="en-US" sz="2400" dirty="0">
                <a:latin typeface="Alexandria SemiBold" pitchFamily="2" charset="-78"/>
                <a:cs typeface="Alexandria SemiBold" pitchFamily="2" charset="-78"/>
              </a:rPr>
              <a:t>Colors</a:t>
            </a:r>
          </a:p>
          <a:p>
            <a:pPr marL="457200" lvl="0" indent="-457200" algn="r" rtl="1">
              <a:lnSpc>
                <a:spcPct val="150000"/>
              </a:lnSpc>
              <a:buFont typeface="+mj-lt"/>
              <a:buAutoNum type="arabicPeriod" startAt="4"/>
            </a:pPr>
            <a:r>
              <a:rPr lang="ar-SA" sz="2400" dirty="0">
                <a:latin typeface="Alexandria SemiBold" pitchFamily="2" charset="-78"/>
                <a:cs typeface="Alexandria SemiBold" pitchFamily="2" charset="-78"/>
              </a:rPr>
              <a:t>تصميم الإعلان الصحفي : مراحل تصميم الإعلان الصحفي، والأسس الفنية لتصميم الإعلان الصحفي ، وأساليب تصميم الإعلان الصحفي.</a:t>
            </a:r>
          </a:p>
          <a:p>
            <a:pPr marL="457200" indent="-457200" algn="r" rtl="1">
              <a:lnSpc>
                <a:spcPct val="150000"/>
              </a:lnSpc>
              <a:buFont typeface="+mj-lt"/>
              <a:buAutoNum type="arabicPeriod" startAt="4"/>
            </a:pPr>
            <a:r>
              <a:rPr lang="ar-SA" sz="2400" dirty="0">
                <a:latin typeface="Alexandria SemiBold" pitchFamily="2" charset="-78"/>
                <a:cs typeface="Alexandria SemiBold" pitchFamily="2" charset="-78"/>
              </a:rPr>
              <a:t>التسويق الرقمي: ( أنواع التسويق الرقمي وخصائصه وأهدافه) </a:t>
            </a:r>
            <a:endParaRPr lang="en-US"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1976276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35626" y="1685495"/>
            <a:ext cx="991091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dirty="0">
                <a:solidFill>
                  <a:schemeClr val="bg1"/>
                </a:solidFill>
                <a:latin typeface="Alexandria" pitchFamily="2" charset="-78"/>
                <a:cs typeface="Alexandria" pitchFamily="2" charset="-78"/>
              </a:rPr>
              <a:t>Intro</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35627" y="2064259"/>
            <a:ext cx="9615948" cy="3416320"/>
          </a:xfrm>
          <a:prstGeom prst="rect">
            <a:avLst/>
          </a:prstGeom>
          <a:noFill/>
        </p:spPr>
        <p:txBody>
          <a:bodyPr wrap="square" rtlCol="0">
            <a:spAutoFit/>
          </a:bodyPr>
          <a:lstStyle/>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أسس التسويق الرقمي واستراتيجياته</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الخطة التسويقية: عناصر الخطة التسويقية </a:t>
            </a:r>
            <a:endParaRPr lang="en-US" sz="2400" dirty="0">
              <a:latin typeface="Alexandria SemiBold" pitchFamily="2" charset="-78"/>
              <a:cs typeface="Alexandria SemiBold" pitchFamily="2" charset="-78"/>
            </a:endParaRP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أدوات وتطبيقات الذكاء الاصطناعي المستخدمة في إنتاج وتسويق الإعلان الصحفي.</a:t>
            </a: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مراجعة المقرر ومعرفة طريقة الاختبار النهائي.</a:t>
            </a:r>
          </a:p>
          <a:p>
            <a:pPr marL="457200" lvl="0" indent="-457200" algn="r" rtl="1">
              <a:lnSpc>
                <a:spcPct val="150000"/>
              </a:lnSpc>
              <a:buFont typeface="+mj-lt"/>
              <a:buAutoNum type="arabicPeriod" startAt="9"/>
            </a:pPr>
            <a:r>
              <a:rPr lang="ar-SA" sz="2400" dirty="0">
                <a:latin typeface="Alexandria SemiBold" pitchFamily="2" charset="-78"/>
                <a:cs typeface="Alexandria SemiBold" pitchFamily="2" charset="-78"/>
              </a:rPr>
              <a:t>الاختبار النهائي .</a:t>
            </a:r>
            <a:endParaRPr lang="en-US"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SA" sz="2800" b="1" dirty="0">
                <a:latin typeface="Alexandria Black" pitchFamily="2" charset="-78"/>
                <a:cs typeface="Alexandria Black" pitchFamily="2" charset="-78"/>
              </a:rPr>
              <a:t>موضوعات المقرر</a:t>
            </a:r>
            <a:endParaRPr lang="en-US" sz="2800" b="1" dirty="0">
              <a:latin typeface="Alexandria Black" pitchFamily="2" charset="-78"/>
              <a:cs typeface="Alexandria Black" pitchFamily="2" charset="-78"/>
            </a:endParaRPr>
          </a:p>
        </p:txBody>
      </p:sp>
    </p:spTree>
    <p:extLst>
      <p:ext uri="{BB962C8B-B14F-4D97-AF65-F5344CB8AC3E}">
        <p14:creationId xmlns:p14="http://schemas.microsoft.com/office/powerpoint/2010/main" val="928717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17306" y="2195725"/>
            <a:ext cx="7071635" cy="440549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687517" y="1048053"/>
            <a:ext cx="1392006"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17307" y="2505965"/>
            <a:ext cx="6333453" cy="3785011"/>
          </a:xfrm>
          <a:prstGeom prst="rect">
            <a:avLst/>
          </a:prstGeom>
          <a:noFill/>
        </p:spPr>
        <p:txBody>
          <a:bodyPr wrap="square">
            <a:spAutoFit/>
          </a:bodyPr>
          <a:lstStyle/>
          <a:p>
            <a:pPr algn="r">
              <a:lnSpc>
                <a:spcPct val="150000"/>
              </a:lnSpc>
            </a:pPr>
            <a:r>
              <a:rPr lang="ar-SA" sz="1200" dirty="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   أصبح الإعلان من الأمور التي تشغل حيزاً كبيراً في حياتنا اليومية، خاصة وأنه أصبح جزءاً لا يتجزأ من حركة التطور التكنولوجي وثورة الاتصالات التي يشهدها عصرنا الراهن، حيث نما الإعلان مع تطور العلاقات الاجتماعية والاقتصادية والتجارية، وساعدت على تطوره وبروزه عدة عوامل أهمها التنامي السريع في عدد السكان وتنوعهم الديموجرافي وتوزيعهم الجغرافي الذي دعا إلى ضرورة تطور طرق النقل ؛ مما جعل البضائع أسهل انتشاراً، وشديدة التنوع وصعبة الاختيار.</a:t>
            </a:r>
            <a:endParaRPr lang="ar-SA" dirty="0">
              <a:latin typeface="Alexandria SemiBold" pitchFamily="2" charset="-78"/>
              <a:ea typeface="Calibri" panose="020F0502020204030204" pitchFamily="34" charset="0"/>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162772" cy="584775"/>
          </a:xfrm>
          <a:prstGeom prst="rect">
            <a:avLst/>
          </a:prstGeom>
          <a:noFill/>
        </p:spPr>
        <p:txBody>
          <a:bodyPr wrap="none" rtlCol="0">
            <a:spAutoFit/>
          </a:bodyPr>
          <a:lstStyle/>
          <a:p>
            <a:pPr marL="457200" indent="-457200" algn="r" rtl="1">
              <a:buFont typeface="Wingdings" panose="05000000000000000000" pitchFamily="2" charset="2"/>
              <a:buChar char="Ø"/>
            </a:pPr>
            <a:r>
              <a:rPr lang="ar-SA" sz="3200" b="1" dirty="0">
                <a:solidFill>
                  <a:srgbClr val="00B0F0"/>
                </a:solidFill>
                <a:latin typeface="Alexandria ExtraBold" pitchFamily="2" charset="-78"/>
                <a:cs typeface="Alexandria ExtraBold" pitchFamily="2" charset="-78"/>
              </a:rPr>
              <a:t>مقدمة</a:t>
            </a:r>
            <a:endParaRPr lang="en-US" sz="3200" b="1" dirty="0">
              <a:solidFill>
                <a:srgbClr val="00B0F0"/>
              </a:solidFill>
              <a:latin typeface="Alexandria ExtraBold" pitchFamily="2" charset="-78"/>
              <a:cs typeface="Alexandria Extra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21085" y="1048053"/>
            <a:ext cx="1358438"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Lecture</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p:cNvPicPr>
            <a:picLocks noChangeAspect="1"/>
          </p:cNvPicPr>
          <p:nvPr/>
        </p:nvPicPr>
        <p:blipFill rotWithShape="1">
          <a:blip r:embed="rId3">
            <a:clrChange>
              <a:clrFrom>
                <a:srgbClr val="F9F9F8"/>
              </a:clrFrom>
              <a:clrTo>
                <a:srgbClr val="F9F9F8">
                  <a:alpha val="0"/>
                </a:srgbClr>
              </a:clrTo>
            </a:clrChange>
            <a:extLst>
              <a:ext uri="{28A0092B-C50C-407E-A947-70E740481C1C}">
                <a14:useLocalDpi xmlns:a14="http://schemas.microsoft.com/office/drawing/2010/main" val="0"/>
              </a:ext>
            </a:extLst>
          </a:blip>
          <a:srcRect l="43670" r="30080" b="54409"/>
          <a:stretch/>
        </p:blipFill>
        <p:spPr>
          <a:xfrm>
            <a:off x="9226464" y="1287948"/>
            <a:ext cx="2692522" cy="2630482"/>
          </a:xfrm>
          <a:prstGeom prst="rect">
            <a:avLst/>
          </a:prstGeom>
        </p:spPr>
      </p:pic>
      <p:pic>
        <p:nvPicPr>
          <p:cNvPr id="16" name="Picture Placeholder 15"/>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545" b="545"/>
          <a:stretch>
            <a:fillRect/>
          </a:stretch>
        </p:blipFill>
        <p:spPr>
          <a:xfrm>
            <a:off x="6807329" y="2556936"/>
            <a:ext cx="5186049" cy="3548895"/>
          </a:xfrm>
        </p:spPr>
      </p:pic>
    </p:spTree>
    <p:extLst>
      <p:ext uri="{BB962C8B-B14F-4D97-AF65-F5344CB8AC3E}">
        <p14:creationId xmlns:p14="http://schemas.microsoft.com/office/powerpoint/2010/main" val="233802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01059" y="1867404"/>
            <a:ext cx="10125702" cy="4253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03769" y="1132114"/>
            <a:ext cx="1681534" cy="830997"/>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 </a:t>
            </a:r>
            <a:r>
              <a:rPr lang="en-US" sz="2400" b="1" dirty="0">
                <a:solidFill>
                  <a:schemeClr val="bg1"/>
                </a:solidFill>
                <a:latin typeface="Times New Roman" panose="02020603050405020304" pitchFamily="18" charset="0"/>
                <a:cs typeface="Times New Roman" panose="02020603050405020304" pitchFamily="18" charset="0"/>
              </a:rPr>
              <a:t>Intro </a:t>
            </a:r>
          </a:p>
          <a:p>
            <a:pPr algn="ct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27353" y="2045321"/>
            <a:ext cx="9999407" cy="3934410"/>
          </a:xfrm>
          <a:prstGeom prst="rect">
            <a:avLst/>
          </a:prstGeom>
          <a:noFill/>
        </p:spPr>
        <p:txBody>
          <a:bodyPr wrap="square" rtlCol="0">
            <a:spAutoFit/>
          </a:bodyPr>
          <a:lstStyle/>
          <a:p>
            <a:pPr algn="justLow" rtl="1">
              <a:lnSpc>
                <a:spcPct val="150000"/>
              </a:lnSpc>
              <a:spcAft>
                <a:spcPts val="800"/>
              </a:spcAft>
            </a:pPr>
            <a:r>
              <a:rPr lang="ar-SA" dirty="0">
                <a:latin typeface="Alexandria SemiBold" pitchFamily="2" charset="-78"/>
                <a:ea typeface="Calibri" panose="020F0502020204030204" pitchFamily="34" charset="0"/>
                <a:cs typeface="Alexandria SemiBold" pitchFamily="2" charset="-78"/>
              </a:rPr>
              <a:t>   إن التطورات التكنولوجية الكبيرة التي يشهدها العالم اليوم تركت آثارها على جميع القطاعات، وفرضت على الشركات التجارية ممارسة أنشطتها التسويقية والترويجية ضمن البيئة الرقمية؛ ولعل أبرز ما أفرزته هذه التطورات بروز مفهوم الإعلان الرقمي الذي فتح آفاقاً واسعة للشركات ورجال الأعمال للترويج عن منتجاتهم بسهولة عبر الإنترنت، الذي أصبح مليئاً بالإعلانات؛ بهدف الوصول إلى جمهور واسع عبر الإنترنت. فلا يكاد المُستخدم يفتح موقعاً أو يشاهد مقاطع فيديو أو يُحمل ملفاً إلا ويجد إعلانات، كل هذا عبارة عن مؤشرات تؤكد أهمية الإعلان الرقمي.</a:t>
            </a:r>
          </a:p>
          <a:p>
            <a:pPr algn="justLow" rtl="1">
              <a:lnSpc>
                <a:spcPct val="150000"/>
              </a:lnSpc>
              <a:spcAft>
                <a:spcPts val="800"/>
              </a:spcAft>
            </a:pPr>
            <a:r>
              <a:rPr lang="ar-SA" dirty="0">
                <a:latin typeface="Alexandria SemiBold" pitchFamily="2" charset="-78"/>
                <a:ea typeface="Calibri" panose="020F0502020204030204" pitchFamily="34" charset="0"/>
                <a:cs typeface="Alexandria SemiBold" pitchFamily="2" charset="-78"/>
              </a:rPr>
              <a:t>   ونظراً لتوجه الجمهور للصحف الإلكترونية أكثر من الصحف المطبوعة، هو ما دفع المعلنين لمواكبة هذا التطور على نطاقاً واسعاً والاهتمام بالإعلان الرقمي حتى أصبح يحتل مساحات واسعة في الصفحات الرئيسية أو صفحات متخصصة للإعلانات في مواقع الصحف.</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3011" r="77379" b="69892"/>
          <a:stretch/>
        </p:blipFill>
        <p:spPr>
          <a:xfrm>
            <a:off x="-267010" y="2698401"/>
            <a:ext cx="1911546" cy="1918299"/>
          </a:xfrm>
          <a:prstGeom prst="rect">
            <a:avLst/>
          </a:prstGeom>
        </p:spPr>
      </p:pic>
    </p:spTree>
    <p:extLst>
      <p:ext uri="{BB962C8B-B14F-4D97-AF65-F5344CB8AC3E}">
        <p14:creationId xmlns:p14="http://schemas.microsoft.com/office/powerpoint/2010/main" val="168166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2355" y="1882152"/>
            <a:ext cx="7715559" cy="4607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79" y="2079024"/>
            <a:ext cx="7715559" cy="4247317"/>
          </a:xfrm>
          <a:prstGeom prst="rect">
            <a:avLst/>
          </a:prstGeom>
          <a:noFill/>
        </p:spPr>
        <p:txBody>
          <a:bodyPr wrap="square" rtlCol="0">
            <a:spAutoFit/>
          </a:bodyPr>
          <a:lstStyle/>
          <a:p>
            <a:pPr algn="r" rtl="1">
              <a:lnSpc>
                <a:spcPct val="150000"/>
              </a:lnSpc>
            </a:pPr>
            <a:r>
              <a:rPr lang="ar-SA" dirty="0">
                <a:latin typeface="Alexandria SemiBold" pitchFamily="2" charset="-78"/>
                <a:ea typeface="Calibri" panose="020F0502020204030204" pitchFamily="34" charset="0"/>
                <a:cs typeface="Alexandria SemiBold" pitchFamily="2" charset="-78"/>
              </a:rPr>
              <a:t>   ويرتبط الإعلان الرقمي والتسويق الرقمي ارتباطاً وثيقاً، ولكنهما مفهومان مختلفان في مجال ترويج الأعمال التجارية عبر الإنترنت . ويشير الإعلان الرقمي إلى استخدام الإنترنت والقنوات الرقمية للترويج للسلع أو الخدمات أو العلامات التجارية أو الشركات، ويتضمن إنتاج إعلانات مستهدفة ونشرها من خلال منصات مختلفة عبر الإنترنت للوصول إلى جمهور محدد . ويهدف الإعلان الرقمي إلى تحقيق نتائج فورية وتعزيز المبيعات على المدى القصير من خلال زيادة حركة المرور وزيادة الشراء وزيادة الوعي بالعلامة التجارية</a:t>
            </a:r>
            <a:r>
              <a:rPr lang="en-US" dirty="0">
                <a:latin typeface="Alexandria SemiBold" pitchFamily="2" charset="-78"/>
                <a:ea typeface="Calibri" panose="020F0502020204030204" pitchFamily="34" charset="0"/>
                <a:cs typeface="Alexandria SemiBold" pitchFamily="2" charset="-78"/>
              </a:rPr>
              <a:t>. </a:t>
            </a:r>
            <a:r>
              <a:rPr lang="ar-SA" dirty="0">
                <a:latin typeface="Alexandria SemiBold" pitchFamily="2" charset="-78"/>
                <a:ea typeface="Calibri" panose="020F0502020204030204" pitchFamily="34" charset="0"/>
                <a:cs typeface="Alexandria SemiBold" pitchFamily="2" charset="-78"/>
              </a:rPr>
              <a:t>ومن أنواع الإعلانات الرقمية: الإعلانات المدفوعة على محركات البحث، وإعلانات المساحات ، وإعلانات منصات التواصل الاجتماعي، وإعلانات الفيديو، والمحتوى المدعوم</a:t>
            </a:r>
            <a:r>
              <a:rPr lang="en-US" dirty="0">
                <a:latin typeface="Alexandria SemiBold" pitchFamily="2" charset="-78"/>
                <a:ea typeface="Calibri" panose="020F0502020204030204" pitchFamily="34" charset="0"/>
                <a:cs typeface="Alexandria SemiBold" pitchFamily="2" charset="-78"/>
              </a:rPr>
              <a:t>.</a:t>
            </a:r>
            <a:r>
              <a:rPr lang="ar-SA" dirty="0">
                <a:latin typeface="Alexandria SemiBold" pitchFamily="2" charset="-78"/>
                <a:ea typeface="Calibri" panose="020F0502020204030204" pitchFamily="34" charset="0"/>
                <a:cs typeface="Alexandria SemiBold" pitchFamily="2" charset="-78"/>
              </a:rPr>
              <a:t> </a:t>
            </a:r>
            <a:endParaRPr lang="en-US" dirty="0">
              <a:latin typeface="Alexandria SemiBold" pitchFamily="2" charset="-78"/>
              <a:ea typeface="Calibri" panose="020F0502020204030204" pitchFamily="34" charset="0"/>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49959"/>
          <a:stretch/>
        </p:blipFill>
        <p:spPr>
          <a:xfrm>
            <a:off x="8502991" y="1984230"/>
            <a:ext cx="3264387" cy="3669476"/>
          </a:xfrm>
          <a:prstGeom prst="rect">
            <a:avLst/>
          </a:prstGeom>
        </p:spPr>
      </p:pic>
    </p:spTree>
    <p:extLst>
      <p:ext uri="{BB962C8B-B14F-4D97-AF65-F5344CB8AC3E}">
        <p14:creationId xmlns:p14="http://schemas.microsoft.com/office/powerpoint/2010/main" val="654740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3045" y="1685495"/>
            <a:ext cx="8695688"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35385" y="1963577"/>
            <a:ext cx="8262227" cy="4247317"/>
          </a:xfrm>
          <a:prstGeom prst="rect">
            <a:avLst/>
          </a:prstGeom>
          <a:noFill/>
        </p:spPr>
        <p:txBody>
          <a:bodyPr wrap="square" rtlCol="0">
            <a:spAutoFit/>
          </a:bodyPr>
          <a:lstStyle/>
          <a:p>
            <a:pPr algn="r" rtl="1">
              <a:lnSpc>
                <a:spcPct val="150000"/>
              </a:lnSpc>
            </a:pPr>
            <a:r>
              <a:rPr lang="ar-SA" sz="1600" dirty="0">
                <a:latin typeface="Alexandria ExtraBold" pitchFamily="2" charset="-78"/>
                <a:ea typeface="Calibri" panose="020F0502020204030204" pitchFamily="34" charset="0"/>
                <a:cs typeface="Alexandria ExtraBold" pitchFamily="2" charset="-78"/>
              </a:rPr>
              <a:t> </a:t>
            </a:r>
            <a:r>
              <a:rPr lang="en-US" sz="1600" dirty="0"/>
              <a:t> </a:t>
            </a:r>
            <a:r>
              <a:rPr lang="ar-SA" dirty="0">
                <a:solidFill>
                  <a:schemeClr val="tx1">
                    <a:lumMod val="95000"/>
                    <a:lumOff val="5000"/>
                  </a:schemeClr>
                </a:solidFill>
                <a:latin typeface="Alexandria SemiBold" pitchFamily="2" charset="-78"/>
                <a:cs typeface="Alexandria SemiBold" pitchFamily="2" charset="-78"/>
              </a:rPr>
              <a:t>ومن ناحية أخرى، يشمل التسويق الرقمي</a:t>
            </a:r>
            <a:r>
              <a:rPr lang="en-US" dirty="0">
                <a:solidFill>
                  <a:schemeClr val="tx1">
                    <a:lumMod val="95000"/>
                    <a:lumOff val="5000"/>
                  </a:schemeClr>
                </a:solidFill>
                <a:latin typeface="Alexandria SemiBold" pitchFamily="2" charset="-78"/>
                <a:cs typeface="Alexandria SemiBold" pitchFamily="2" charset="-78"/>
              </a:rPr>
              <a:t> </a:t>
            </a:r>
            <a:r>
              <a:rPr lang="ar-SA" dirty="0">
                <a:solidFill>
                  <a:schemeClr val="tx1">
                    <a:lumMod val="95000"/>
                    <a:lumOff val="5000"/>
                  </a:schemeClr>
                </a:solidFill>
                <a:latin typeface="Alexandria SemiBold" pitchFamily="2" charset="-78"/>
                <a:cs typeface="Alexandria SemiBold" pitchFamily="2" charset="-78"/>
              </a:rPr>
              <a:t>مجموعة واسعة من الأنشطة التي تهدف إلى تنظيم وترويج وبيع المنتجات أو الخدمات في السوق باستخدام القنوات والتقنيات الرقمية. أي إنه عبارة عن نهج استراتيجي لجذب العملاء المحتملين وإشراكهم وتحويلهم إلى عملاء فعليين على المدى الطويل. ويشمل التسويق الرقمي مجموعة من التكتيكات والأنشطة، تتمثل في الإعلان الرقمي، وتسويق المحتوى، وتحسين محركات البحث</a:t>
            </a:r>
            <a:r>
              <a:rPr lang="en-US" dirty="0">
                <a:solidFill>
                  <a:schemeClr val="tx1">
                    <a:lumMod val="95000"/>
                    <a:lumOff val="5000"/>
                  </a:schemeClr>
                </a:solidFill>
                <a:latin typeface="Alexandria SemiBold" pitchFamily="2" charset="-78"/>
                <a:cs typeface="Alexandria SemiBold" pitchFamily="2" charset="-78"/>
              </a:rPr>
              <a:t> (SEO)</a:t>
            </a:r>
            <a:r>
              <a:rPr lang="ar-SA" dirty="0">
                <a:solidFill>
                  <a:schemeClr val="tx1">
                    <a:lumMod val="95000"/>
                    <a:lumOff val="5000"/>
                  </a:schemeClr>
                </a:solidFill>
                <a:latin typeface="Alexandria SemiBold" pitchFamily="2" charset="-78"/>
                <a:cs typeface="Alexandria SemiBold" pitchFamily="2" charset="-78"/>
              </a:rPr>
              <a:t>، والتسويق عبر منصات التواصل الاجتماعي، والتسويق عبر البريد الإلكتروني، والتسويق المؤثر . فالهدف من التسويق الرقمي هو بناء الولاء بالعلامة التجارية، وتأسيس حضور قوي عبر الإنترنت، وتعزيز العلاقات مع العملاء، ودفع النمو المستدام للأعمال؛ أي أن الإعلان يعتبر جزء من التسويق الرقمي.</a:t>
            </a:r>
            <a:endParaRPr lang="en-US"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clrChange>
              <a:clrFrom>
                <a:srgbClr val="F9F9F8"/>
              </a:clrFrom>
              <a:clrTo>
                <a:srgbClr val="F9F9F8">
                  <a:alpha val="0"/>
                </a:srgbClr>
              </a:clrTo>
            </a:clrChange>
            <a:extLst>
              <a:ext uri="{28A0092B-C50C-407E-A947-70E740481C1C}">
                <a14:useLocalDpi xmlns:a14="http://schemas.microsoft.com/office/drawing/2010/main" val="0"/>
              </a:ext>
            </a:extLst>
          </a:blip>
          <a:srcRect t="58279" r="75443"/>
          <a:stretch/>
        </p:blipFill>
        <p:spPr>
          <a:xfrm>
            <a:off x="21122" y="2639960"/>
            <a:ext cx="2484648" cy="2610466"/>
          </a:xfrm>
          <a:prstGeom prst="rect">
            <a:avLst/>
          </a:prstGeom>
        </p:spPr>
      </p:pic>
    </p:spTree>
    <p:extLst>
      <p:ext uri="{BB962C8B-B14F-4D97-AF65-F5344CB8AC3E}">
        <p14:creationId xmlns:p14="http://schemas.microsoft.com/office/powerpoint/2010/main" val="278687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0220" y="1685495"/>
            <a:ext cx="7964128"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0220" y="1961655"/>
            <a:ext cx="7801895" cy="4662815"/>
          </a:xfrm>
          <a:prstGeom prst="rect">
            <a:avLst/>
          </a:prstGeom>
          <a:noFill/>
        </p:spPr>
        <p:txBody>
          <a:bodyPr wrap="square" rtlCol="0">
            <a:spAutoFit/>
          </a:bodyPr>
          <a:lstStyle/>
          <a:p>
            <a:pPr algn="r" rtl="1">
              <a:lnSpc>
                <a:spcPct val="150000"/>
              </a:lnSpc>
            </a:pPr>
            <a:r>
              <a:rPr lang="ar-SA" dirty="0"/>
              <a:t>   </a:t>
            </a:r>
            <a:r>
              <a:rPr lang="ar-SA" dirty="0">
                <a:solidFill>
                  <a:schemeClr val="tx1">
                    <a:lumMod val="95000"/>
                    <a:lumOff val="5000"/>
                  </a:schemeClr>
                </a:solidFill>
                <a:latin typeface="Alexandria SemiBold" pitchFamily="2" charset="-78"/>
                <a:cs typeface="Alexandria SemiBold" pitchFamily="2" charset="-78"/>
              </a:rPr>
              <a:t>فالإعلان الرقمي في المقام الأول يركز على نتائج المبيعات قصيرة المدى، في حين التسويق الرقمي يتخذ نهجاً أكثر شمولية وطويل المدى، حيث يهدف إلى إنشاء استراتيجية تسويقية شاملة تجمع بين أساليب مختلفة لتحقيق أهداف تجارية أوسع تتجاوز المبيعات الفورية، مثل الولاء للعلامة التجارية، والاحتفاظ بالعملاء، وقيمة العميل مدى الحياة</a:t>
            </a:r>
            <a:r>
              <a:rPr lang="en-US" dirty="0">
                <a:solidFill>
                  <a:schemeClr val="tx1">
                    <a:lumMod val="95000"/>
                    <a:lumOff val="5000"/>
                  </a:schemeClr>
                </a:solidFill>
                <a:latin typeface="Alexandria SemiBold" pitchFamily="2" charset="-78"/>
                <a:cs typeface="Alexandria SemiBold" pitchFamily="2" charset="-78"/>
              </a:rPr>
              <a:t>.</a:t>
            </a:r>
          </a:p>
          <a:p>
            <a:pPr algn="r" rtl="1">
              <a:lnSpc>
                <a:spcPct val="150000"/>
              </a:lnSpc>
            </a:pPr>
            <a:r>
              <a:rPr lang="ar-SA" dirty="0">
                <a:solidFill>
                  <a:schemeClr val="tx1">
                    <a:lumMod val="95000"/>
                    <a:lumOff val="5000"/>
                  </a:schemeClr>
                </a:solidFill>
                <a:latin typeface="Alexandria SemiBold" pitchFamily="2" charset="-78"/>
                <a:cs typeface="Alexandria SemiBold" pitchFamily="2" charset="-78"/>
              </a:rPr>
              <a:t>    </a:t>
            </a:r>
            <a:r>
              <a:rPr lang="ar-SA" u="sng" dirty="0">
                <a:latin typeface="Alexandria SemiBold" pitchFamily="2" charset="-78"/>
                <a:cs typeface="Alexandria SemiBold" pitchFamily="2" charset="-78"/>
              </a:rPr>
              <a:t>فالإعلان عنصر أساسي وفعال لنجاح التسويق الرقمي</a:t>
            </a:r>
            <a:r>
              <a:rPr lang="ar-SA" dirty="0">
                <a:solidFill>
                  <a:schemeClr val="tx1">
                    <a:lumMod val="95000"/>
                    <a:lumOff val="5000"/>
                  </a:schemeClr>
                </a:solidFill>
                <a:latin typeface="Alexandria SemiBold" pitchFamily="2" charset="-78"/>
                <a:cs typeface="Alexandria SemiBold" pitchFamily="2" charset="-78"/>
              </a:rPr>
              <a:t>، كونه يصل إلى المستهلك بدون عناء، ويولد استجابة فورية؛ نظراً لأنه يقدم رسالة مُحفزة غنية بالمعلومات وتحث الجمهور على شراء المنتجات بهدف كسب رضاهم؛ مما يزيد من تفاعلهم مع الإعلان . لذا فالإعلان أحد الأدوات الترويجية التي تعتمد عليها المؤسسات المختلفة في التسويق للمنتجات أو الخدمات التي توفرها لجمهورها المستهدف . </a:t>
            </a:r>
            <a:endParaRPr lang="ar-SA" altLang="ar-SA"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57823" t="46022" b="3225"/>
          <a:stretch/>
        </p:blipFill>
        <p:spPr>
          <a:xfrm>
            <a:off x="8362335" y="2369714"/>
            <a:ext cx="3621656" cy="3665325"/>
          </a:xfrm>
          <a:prstGeom prst="rect">
            <a:avLst/>
          </a:prstGeom>
        </p:spPr>
      </p:pic>
    </p:spTree>
    <p:extLst>
      <p:ext uri="{BB962C8B-B14F-4D97-AF65-F5344CB8AC3E}">
        <p14:creationId xmlns:p14="http://schemas.microsoft.com/office/powerpoint/2010/main" val="127256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3ABB27-CD9A-135F-DF21-ABAA7911B9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E3B059-0556-3E42-5A79-39E5BBE8178C}"/>
              </a:ext>
            </a:extLst>
          </p:cNvPr>
          <p:cNvSpPr/>
          <p:nvPr/>
        </p:nvSpPr>
        <p:spPr>
          <a:xfrm>
            <a:off x="2908691" y="1799443"/>
            <a:ext cx="7811861" cy="4349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1ED5A04-5EF3-8090-5175-682A77C2D3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8718F6-4408-B387-624B-3EBBFDFB0B2C}"/>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E2243E50-EA69-D2D5-C936-2ABCFC22C532}"/>
              </a:ext>
            </a:extLst>
          </p:cNvPr>
          <p:cNvSpPr txBox="1"/>
          <p:nvPr/>
        </p:nvSpPr>
        <p:spPr>
          <a:xfrm>
            <a:off x="3242003" y="1981854"/>
            <a:ext cx="7242066" cy="3865802"/>
          </a:xfrm>
          <a:prstGeom prst="rect">
            <a:avLst/>
          </a:prstGeom>
          <a:noFill/>
        </p:spPr>
        <p:txBody>
          <a:bodyPr wrap="square" rtlCol="0">
            <a:spAutoFit/>
          </a:bodyPr>
          <a:lstStyle/>
          <a:p>
            <a:pPr algn="r" rtl="1">
              <a:lnSpc>
                <a:spcPct val="150000"/>
              </a:lnSpc>
            </a:pPr>
            <a:r>
              <a:rPr lang="en-US" dirty="0" err="1">
                <a:solidFill>
                  <a:schemeClr val="accent1"/>
                </a:solidFill>
                <a:latin typeface="Alexandria SemiBold" pitchFamily="2" charset="-78"/>
                <a:cs typeface="Alexandria SemiBold" pitchFamily="2" charset="-78"/>
              </a:rPr>
              <a:t>الذكاء</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الاصطناعي</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وتطبيقاته</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الحديثة</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في</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الإعلان</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والتسويق</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الرقمي</a:t>
            </a:r>
            <a:endParaRPr lang="en-US" dirty="0">
              <a:solidFill>
                <a:schemeClr val="accent1"/>
              </a:solidFill>
              <a:latin typeface="Alexandria SemiBold" pitchFamily="2" charset="-78"/>
              <a:cs typeface="Alexandria SemiBold" pitchFamily="2" charset="-78"/>
            </a:endParaRPr>
          </a:p>
          <a:p>
            <a:pPr algn="r" rtl="1">
              <a:lnSpc>
                <a:spcPct val="150000"/>
              </a:lnSpc>
            </a:pPr>
            <a:endParaRPr lang="en-US" sz="1100" dirty="0">
              <a:solidFill>
                <a:schemeClr val="tx1">
                  <a:lumMod val="95000"/>
                  <a:lumOff val="5000"/>
                </a:schemeClr>
              </a:solidFill>
              <a:latin typeface="Alexandria SemiBold" pitchFamily="2" charset="-78"/>
              <a:cs typeface="Alexandria SemiBold" pitchFamily="2" charset="-78"/>
            </a:endParaRPr>
          </a:p>
          <a:p>
            <a:pPr algn="r" rtl="1">
              <a:lnSpc>
                <a:spcPct val="150000"/>
              </a:lnSpc>
            </a:pPr>
            <a:r>
              <a:rPr lang="en-US" dirty="0" err="1">
                <a:solidFill>
                  <a:schemeClr val="tx1">
                    <a:lumMod val="95000"/>
                    <a:lumOff val="5000"/>
                  </a:schemeClr>
                </a:solidFill>
                <a:latin typeface="Alexandria SemiBold" pitchFamily="2" charset="-78"/>
                <a:cs typeface="Alexandria SemiBold" pitchFamily="2" charset="-78"/>
              </a:rPr>
              <a:t>يمثل</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الذكاء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الاصطناعي</a:t>
            </a:r>
            <a:r>
              <a:rPr lang="en-US" dirty="0">
                <a:solidFill>
                  <a:schemeClr val="tx1">
                    <a:lumMod val="95000"/>
                    <a:lumOff val="5000"/>
                  </a:schemeClr>
                </a:solidFill>
                <a:latin typeface="Alexandria SemiBold" pitchFamily="2" charset="-78"/>
                <a:cs typeface="Alexandria SemiBold" pitchFamily="2" charset="-78"/>
              </a:rPr>
              <a:t> </a:t>
            </a:r>
            <a:r>
              <a:rPr lang="ar-EG" dirty="0">
                <a:solidFill>
                  <a:schemeClr val="tx1">
                    <a:lumMod val="95000"/>
                    <a:lumOff val="5000"/>
                  </a:schemeClr>
                </a:solidFill>
                <a:latin typeface="Alexandria SemiBold" pitchFamily="2" charset="-78"/>
                <a:cs typeface="Alexandria SemiBold" pitchFamily="2" charset="-78"/>
              </a:rPr>
              <a:t>ا</a:t>
            </a:r>
            <a:r>
              <a:rPr lang="en-US" dirty="0" err="1">
                <a:solidFill>
                  <a:schemeClr val="tx1">
                    <a:lumMod val="95000"/>
                    <a:lumOff val="5000"/>
                  </a:schemeClr>
                </a:solidFill>
                <a:latin typeface="Alexandria SemiBold" pitchFamily="2" charset="-78"/>
                <a:cs typeface="Alexandria SemiBold" pitchFamily="2" charset="-78"/>
              </a:rPr>
              <a:t>لقوة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المحركة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الكبرى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للتغيير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في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المشهد</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الرقمي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المعاصر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حيث</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تجاوز</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كونه</a:t>
            </a:r>
            <a:r>
              <a:rPr lang="en-US" dirty="0">
                <a:solidFill>
                  <a:schemeClr val="tx1">
                    <a:lumMod val="95000"/>
                    <a:lumOff val="5000"/>
                  </a:schemeClr>
                </a:solidFill>
                <a:latin typeface="Alexandria SemiBold" pitchFamily="2" charset="-78"/>
                <a:cs typeface="Alexandria SemiBold" pitchFamily="2" charset="-78"/>
              </a:rPr>
              <a:t> م</a:t>
            </a:r>
            <a:r>
              <a:rPr lang="ar-EG" dirty="0">
                <a:solidFill>
                  <a:schemeClr val="tx1">
                    <a:lumMod val="95000"/>
                    <a:lumOff val="5000"/>
                  </a:schemeClr>
                </a:solidFill>
                <a:latin typeface="Alexandria SemiBold" pitchFamily="2" charset="-78"/>
                <a:cs typeface="Alexandria SemiBold" pitchFamily="2" charset="-78"/>
              </a:rPr>
              <a:t>ج</a:t>
            </a:r>
            <a:r>
              <a:rPr lang="en-US" dirty="0" err="1">
                <a:solidFill>
                  <a:schemeClr val="tx1">
                    <a:lumMod val="95000"/>
                    <a:lumOff val="5000"/>
                  </a:schemeClr>
                </a:solidFill>
                <a:latin typeface="Alexandria SemiBold" pitchFamily="2" charset="-78"/>
                <a:cs typeface="Alexandria SemiBold" pitchFamily="2" charset="-78"/>
              </a:rPr>
              <a:t>رد</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أداة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أتمتة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تقليدية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ليكون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شريكاً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استراتيجياً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في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صياغة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حملات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الإعلان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والتسويق</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الرقمي</a:t>
            </a:r>
            <a:r>
              <a:rPr lang="ar-EG" dirty="0">
                <a:solidFill>
                  <a:schemeClr val="tx1">
                    <a:lumMod val="95000"/>
                    <a:lumOff val="5000"/>
                  </a:schemeClr>
                </a:solidFill>
                <a:latin typeface="Alexandria SemiBold" pitchFamily="2" charset="-78"/>
                <a:cs typeface="Alexandria SemiBold" pitchFamily="2" charset="-78"/>
              </a:rPr>
              <a:t>. </a:t>
            </a:r>
          </a:p>
          <a:p>
            <a:pPr algn="r" rtl="1">
              <a:lnSpc>
                <a:spcPct val="150000"/>
              </a:lnSpc>
            </a:pPr>
            <a:endParaRPr lang="ar-EG" sz="1050" dirty="0">
              <a:solidFill>
                <a:schemeClr val="tx1">
                  <a:lumMod val="95000"/>
                  <a:lumOff val="5000"/>
                </a:schemeClr>
              </a:solidFill>
              <a:latin typeface="Alexandria SemiBold" pitchFamily="2" charset="-78"/>
              <a:cs typeface="Alexandria SemiBold" pitchFamily="2" charset="-78"/>
            </a:endParaRPr>
          </a:p>
          <a:p>
            <a:pPr algn="r" rtl="1">
              <a:lnSpc>
                <a:spcPct val="150000"/>
              </a:lnSpc>
            </a:pPr>
            <a:r>
              <a:rPr lang="ar-EG" dirty="0">
                <a:solidFill>
                  <a:schemeClr val="tx1">
                    <a:lumMod val="95000"/>
                    <a:lumOff val="5000"/>
                  </a:schemeClr>
                </a:solidFill>
                <a:latin typeface="Alexandria SemiBold" pitchFamily="2" charset="-78"/>
                <a:cs typeface="Alexandria SemiBold" pitchFamily="2" charset="-78"/>
              </a:rPr>
              <a:t>فالذكاء الاصطناعي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يساعد</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المعلن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على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توليد</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نسخ</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إعلانية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متعددة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واختبارها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تلقائياً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وتحديد</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الجمهور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الأنسب</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لكل</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إعلان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واقتراح</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التوقيت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الأمثل</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للنشر</a:t>
            </a:r>
            <a:r>
              <a:rPr lang="en-US" dirty="0">
                <a:solidFill>
                  <a:schemeClr val="tx1">
                    <a:lumMod val="95000"/>
                    <a:lumOff val="5000"/>
                  </a:schemeClr>
                </a:solidFill>
                <a:latin typeface="Alexandria SemiBold" pitchFamily="2" charset="-78"/>
                <a:cs typeface="Alexandria SemiBold" pitchFamily="2" charset="-78"/>
              </a:rPr>
              <a:t>.</a:t>
            </a:r>
            <a:r>
              <a:rPr lang="ar-EG" dirty="0">
                <a:solidFill>
                  <a:schemeClr val="tx1">
                    <a:lumMod val="95000"/>
                    <a:lumOff val="5000"/>
                  </a:schemeClr>
                </a:solidFill>
                <a:latin typeface="Alexandria SemiBold" pitchFamily="2" charset="-78"/>
                <a:cs typeface="Alexandria SemiBold" pitchFamily="2" charset="-78"/>
              </a:rPr>
              <a:t> كما </a:t>
            </a:r>
            <a:r>
              <a:rPr lang="en-US" dirty="0" err="1">
                <a:solidFill>
                  <a:schemeClr val="tx1">
                    <a:lumMod val="95000"/>
                    <a:lumOff val="5000"/>
                  </a:schemeClr>
                </a:solidFill>
                <a:latin typeface="Alexandria SemiBold" pitchFamily="2" charset="-78"/>
                <a:cs typeface="Alexandria SemiBold" pitchFamily="2" charset="-78"/>
              </a:rPr>
              <a:t>يساعد</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المسوق</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على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تحليل</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سلوك</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العملاء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وتخصيص</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المحتوى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والتنبؤ</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باتجاهات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السوق</a:t>
            </a:r>
            <a:r>
              <a:rPr lang="ar-EG" dirty="0">
                <a:solidFill>
                  <a:schemeClr val="tx1">
                    <a:lumMod val="95000"/>
                    <a:lumOff val="5000"/>
                  </a:schemeClr>
                </a:solidFill>
                <a:latin typeface="Alexandria SemiBold" pitchFamily="2" charset="-78"/>
                <a:cs typeface="Alexandria SemiBold" pitchFamily="2" charset="-78"/>
              </a:rPr>
              <a:t>.</a:t>
            </a:r>
            <a:endParaRPr lang="ar-SA" altLang="ar-SA"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0C4E1F4A-7765-6BB7-5A05-EC10A31D207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544163B4-AC8B-772E-DD63-A55BD5DCA1C5}"/>
              </a:ext>
            </a:extLst>
          </p:cNvPr>
          <p:cNvPicPr>
            <a:picLocks noChangeAspect="1"/>
          </p:cNvPicPr>
          <p:nvPr/>
        </p:nvPicPr>
        <p:blipFill>
          <a:blip r:embed="rId3">
            <a:extLst>
              <a:ext uri="{28A0092B-C50C-407E-A947-70E740481C1C}">
                <a14:useLocalDpi xmlns:a14="http://schemas.microsoft.com/office/drawing/2010/main" val="0"/>
              </a:ext>
            </a:extLst>
          </a:blip>
          <a:srcRect l="2874" t="7971" r="52586"/>
          <a:stretch>
            <a:fillRect/>
          </a:stretch>
        </p:blipFill>
        <p:spPr>
          <a:xfrm>
            <a:off x="56706" y="2395865"/>
            <a:ext cx="2908690" cy="3380567"/>
          </a:xfrm>
          <a:prstGeom prst="rect">
            <a:avLst/>
          </a:prstGeom>
        </p:spPr>
      </p:pic>
    </p:spTree>
    <p:extLst>
      <p:ext uri="{BB962C8B-B14F-4D97-AF65-F5344CB8AC3E}">
        <p14:creationId xmlns:p14="http://schemas.microsoft.com/office/powerpoint/2010/main" val="4273326327"/>
      </p:ext>
    </p:extLst>
  </p:cSld>
  <p:clrMapOvr>
    <a:masterClrMapping/>
  </p:clrMapOvr>
  <mc:AlternateContent xmlns:mc="http://schemas.openxmlformats.org/markup-compatibility/2006" xmlns:p14="http://schemas.microsoft.com/office/powerpoint/2010/main">
    <mc:Choice Requires="p14">
      <p:transition p14:dur="10" advTm="251616"/>
    </mc:Choice>
    <mc:Fallback xmlns="">
      <p:transition advTm="25161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82249-D47D-65DF-690F-710D6999B4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A01AD1-9186-7995-3021-8EA08C1C0CAF}"/>
              </a:ext>
            </a:extLst>
          </p:cNvPr>
          <p:cNvSpPr/>
          <p:nvPr/>
        </p:nvSpPr>
        <p:spPr>
          <a:xfrm>
            <a:off x="280220" y="1685495"/>
            <a:ext cx="9588994" cy="48013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9BD0B86-4CF0-ACCB-3A14-BE89BD9BAD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2B8BCD-8916-625E-4AF0-B6B62C560640}"/>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423282B2-B86D-D3EF-FFB0-6DD3DCA2ABE3}"/>
              </a:ext>
            </a:extLst>
          </p:cNvPr>
          <p:cNvSpPr txBox="1"/>
          <p:nvPr/>
        </p:nvSpPr>
        <p:spPr>
          <a:xfrm>
            <a:off x="430924" y="1819496"/>
            <a:ext cx="9247926" cy="4616007"/>
          </a:xfrm>
          <a:prstGeom prst="rect">
            <a:avLst/>
          </a:prstGeom>
          <a:noFill/>
        </p:spPr>
        <p:txBody>
          <a:bodyPr wrap="square" rtlCol="0">
            <a:spAutoFit/>
          </a:bodyPr>
          <a:lstStyle/>
          <a:p>
            <a:pPr algn="r" rtl="1">
              <a:lnSpc>
                <a:spcPct val="150000"/>
              </a:lnSpc>
            </a:pPr>
            <a:r>
              <a:rPr lang="ar-EG" dirty="0">
                <a:solidFill>
                  <a:schemeClr val="accent1"/>
                </a:solidFill>
                <a:latin typeface="Alexandria SemiBold" pitchFamily="2" charset="-78"/>
                <a:cs typeface="Alexandria SemiBold" pitchFamily="2" charset="-78"/>
              </a:rPr>
              <a:t>استخدامات</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الذكاء</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الاصطناعي</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في</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الإعلان</a:t>
            </a:r>
            <a:r>
              <a:rPr lang="en-US" dirty="0">
                <a:solidFill>
                  <a:schemeClr val="accent1"/>
                </a:solidFill>
                <a:latin typeface="Alexandria SemiBold" pitchFamily="2" charset="-78"/>
                <a:cs typeface="Alexandria SemiBold" pitchFamily="2" charset="-78"/>
              </a:rPr>
              <a:t> </a:t>
            </a:r>
            <a:r>
              <a:rPr lang="ar-EG" dirty="0">
                <a:solidFill>
                  <a:schemeClr val="accent1"/>
                </a:solidFill>
                <a:latin typeface="Alexandria SemiBold" pitchFamily="2" charset="-78"/>
                <a:cs typeface="Alexandria SemiBold" pitchFamily="2" charset="-78"/>
              </a:rPr>
              <a:t>والتسويق </a:t>
            </a:r>
            <a:r>
              <a:rPr lang="en-US" dirty="0" err="1">
                <a:solidFill>
                  <a:schemeClr val="accent1"/>
                </a:solidFill>
                <a:latin typeface="Alexandria SemiBold" pitchFamily="2" charset="-78"/>
                <a:cs typeface="Alexandria SemiBold" pitchFamily="2" charset="-78"/>
              </a:rPr>
              <a:t>الرقمي</a:t>
            </a:r>
            <a:r>
              <a:rPr lang="en-US" dirty="0">
                <a:solidFill>
                  <a:schemeClr val="accent1"/>
                </a:solidFill>
                <a:latin typeface="Alexandria SemiBold" pitchFamily="2" charset="-78"/>
                <a:cs typeface="Alexandria SemiBold" pitchFamily="2" charset="-78"/>
              </a:rPr>
              <a:t> </a:t>
            </a:r>
          </a:p>
          <a:p>
            <a:pPr algn="r" rtl="1">
              <a:lnSpc>
                <a:spcPct val="150000"/>
              </a:lnSpc>
            </a:pPr>
            <a:r>
              <a:rPr lang="en-US" dirty="0" err="1">
                <a:solidFill>
                  <a:schemeClr val="tx1">
                    <a:lumMod val="95000"/>
                    <a:lumOff val="5000"/>
                  </a:schemeClr>
                </a:solidFill>
                <a:latin typeface="Alexandria SemiBold" pitchFamily="2" charset="-78"/>
                <a:cs typeface="Alexandria SemiBold" pitchFamily="2" charset="-78"/>
              </a:rPr>
              <a:t>أحدث</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الذكاء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الاصطناعي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تحولاً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جذرياً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في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أساليب</a:t>
            </a:r>
            <a:r>
              <a:rPr lang="en-US" dirty="0">
                <a:solidFill>
                  <a:schemeClr val="tx1">
                    <a:lumMod val="95000"/>
                    <a:lumOff val="5000"/>
                  </a:schemeClr>
                </a:solidFill>
                <a:latin typeface="Alexandria SemiBold" pitchFamily="2" charset="-78"/>
                <a:cs typeface="Alexandria SemiBold" pitchFamily="2" charset="-78"/>
              </a:rPr>
              <a:t> </a:t>
            </a:r>
            <a:r>
              <a:rPr lang="ar-EG" dirty="0">
                <a:solidFill>
                  <a:schemeClr val="tx1">
                    <a:lumMod val="95000"/>
                    <a:lumOff val="5000"/>
                  </a:schemeClr>
                </a:solidFill>
                <a:latin typeface="Alexandria SemiBold" pitchFamily="2" charset="-78"/>
                <a:cs typeface="Alexandria SemiBold" pitchFamily="2" charset="-78"/>
              </a:rPr>
              <a:t>إنتاج</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ونشر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الإعلانات</a:t>
            </a:r>
            <a:r>
              <a:rPr lang="en-US" dirty="0">
                <a:solidFill>
                  <a:schemeClr val="tx1">
                    <a:lumMod val="95000"/>
                    <a:lumOff val="5000"/>
                  </a:schemeClr>
                </a:solidFill>
                <a:latin typeface="Alexandria SemiBold" pitchFamily="2" charset="-78"/>
                <a:cs typeface="Alexandria SemiBold" pitchFamily="2" charset="-78"/>
              </a:rPr>
              <a:t> </a:t>
            </a:r>
            <a:r>
              <a:rPr lang="ar-EG" dirty="0">
                <a:solidFill>
                  <a:schemeClr val="tx1">
                    <a:lumMod val="95000"/>
                    <a:lumOff val="5000"/>
                  </a:schemeClr>
                </a:solidFill>
                <a:latin typeface="Alexandria SemiBold" pitchFamily="2" charset="-78"/>
                <a:cs typeface="Alexandria SemiBold" pitchFamily="2" charset="-78"/>
              </a:rPr>
              <a:t>الصحفية </a:t>
            </a:r>
            <a:r>
              <a:rPr lang="en-US" dirty="0" err="1">
                <a:solidFill>
                  <a:schemeClr val="tx1">
                    <a:lumMod val="95000"/>
                    <a:lumOff val="5000"/>
                  </a:schemeClr>
                </a:solidFill>
                <a:latin typeface="Alexandria SemiBold" pitchFamily="2" charset="-78"/>
                <a:cs typeface="Alexandria SemiBold" pitchFamily="2" charset="-78"/>
              </a:rPr>
              <a:t>الرقمية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خلال</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المحاور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التالية</a:t>
            </a:r>
            <a:r>
              <a:rPr lang="en-US" dirty="0">
                <a:solidFill>
                  <a:schemeClr val="tx1">
                    <a:lumMod val="95000"/>
                    <a:lumOff val="5000"/>
                  </a:schemeClr>
                </a:solidFill>
                <a:latin typeface="Alexandria SemiBold" pitchFamily="2" charset="-78"/>
                <a:cs typeface="Alexandria SemiBold" pitchFamily="2" charset="-78"/>
              </a:rPr>
              <a:t>:</a:t>
            </a:r>
          </a:p>
          <a:p>
            <a:pPr marL="693738" indent="-347663" algn="r" rtl="1" fontAlgn="base">
              <a:lnSpc>
                <a:spcPct val="150000"/>
              </a:lnSpc>
              <a:buFont typeface="+mj-lt"/>
              <a:buAutoNum type="arabicPeriod"/>
            </a:pPr>
            <a:r>
              <a:rPr lang="en-US" dirty="0" err="1">
                <a:solidFill>
                  <a:srgbClr val="C00000"/>
                </a:solidFill>
                <a:latin typeface="Alexandria SemiBold" pitchFamily="2" charset="-78"/>
                <a:cs typeface="Alexandria SemiBold" pitchFamily="2" charset="-78"/>
              </a:rPr>
              <a:t>توليد</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المحتوى</a:t>
            </a:r>
            <a:r>
              <a:rPr lang="ar-EG" dirty="0">
                <a:solidFill>
                  <a:srgbClr val="C00000"/>
                </a:solidFill>
                <a:latin typeface="Alexandria SemiBold" pitchFamily="2" charset="-78"/>
                <a:cs typeface="Alexandria SemiBold" pitchFamily="2" charset="-78"/>
              </a:rPr>
              <a:t> والمرئي</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الإعلاني</a:t>
            </a:r>
            <a:r>
              <a:rPr lang="ar-EG"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إنشاء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نصوص</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إعلانية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جذابة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تحث</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على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الاتخاذ</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الفوري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للإجراء</a:t>
            </a:r>
            <a:r>
              <a:rPr lang="en-US" dirty="0">
                <a:solidFill>
                  <a:schemeClr val="tx1">
                    <a:lumMod val="95000"/>
                    <a:lumOff val="5000"/>
                  </a:schemeClr>
                </a:solidFill>
                <a:latin typeface="Alexandria SemiBold" pitchFamily="2" charset="-78"/>
                <a:cs typeface="Alexandria SemiBold" pitchFamily="2" charset="-78"/>
              </a:rPr>
              <a:t> (CTA) </a:t>
            </a:r>
            <a:r>
              <a:rPr lang="en-US" dirty="0" err="1">
                <a:solidFill>
                  <a:schemeClr val="tx1">
                    <a:lumMod val="95000"/>
                    <a:lumOff val="5000"/>
                  </a:schemeClr>
                </a:solidFill>
                <a:latin typeface="Alexandria SemiBold" pitchFamily="2" charset="-78"/>
                <a:cs typeface="Alexandria SemiBold" pitchFamily="2" charset="-78"/>
              </a:rPr>
              <a:t>وتناسب</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الجمهور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المستهدف</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إلى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جانب</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توليد</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صور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وإسكتشات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إعلانية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عالية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الجودة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بدقة</a:t>
            </a:r>
            <a:r>
              <a:rPr lang="en-US" dirty="0">
                <a:solidFill>
                  <a:schemeClr val="tx1">
                    <a:lumMod val="95000"/>
                    <a:lumOff val="5000"/>
                  </a:schemeClr>
                </a:solidFill>
                <a:latin typeface="Alexandria SemiBold" pitchFamily="2" charset="-78"/>
                <a:cs typeface="Alexandria SemiBold" pitchFamily="2" charset="-78"/>
              </a:rPr>
              <a:t>.</a:t>
            </a:r>
            <a:endParaRPr lang="ar-EG" dirty="0">
              <a:solidFill>
                <a:schemeClr val="tx1">
                  <a:lumMod val="95000"/>
                  <a:lumOff val="5000"/>
                </a:schemeClr>
              </a:solidFill>
              <a:latin typeface="Alexandria SemiBold" pitchFamily="2" charset="-78"/>
              <a:cs typeface="Alexandria SemiBold" pitchFamily="2" charset="-78"/>
            </a:endParaRPr>
          </a:p>
          <a:p>
            <a:pPr marL="693738" indent="-347663" algn="r" rtl="1" fontAlgn="base">
              <a:lnSpc>
                <a:spcPct val="150000"/>
              </a:lnSpc>
              <a:buFont typeface="+mj-lt"/>
              <a:buAutoNum type="arabicPeriod"/>
            </a:pPr>
            <a:r>
              <a:rPr lang="en-US" dirty="0" err="1">
                <a:solidFill>
                  <a:srgbClr val="C00000"/>
                </a:solidFill>
                <a:latin typeface="Alexandria SemiBold" pitchFamily="2" charset="-78"/>
                <a:cs typeface="Alexandria SemiBold" pitchFamily="2" charset="-78"/>
              </a:rPr>
              <a:t>التخطيط</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الإستراتيجي</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للحملات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بناء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جداول</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محتوى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تسويقي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كاملة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واقتراح</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أفكار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حملات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إبداعية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مبنية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على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أدوار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سياقية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محددة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للذكاء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الاصطناعي</a:t>
            </a:r>
            <a:r>
              <a:rPr lang="en-US" dirty="0">
                <a:solidFill>
                  <a:schemeClr val="tx1">
                    <a:lumMod val="95000"/>
                    <a:lumOff val="5000"/>
                  </a:schemeClr>
                </a:solidFill>
                <a:latin typeface="Alexandria SemiBold" pitchFamily="2" charset="-78"/>
                <a:cs typeface="Alexandria SemiBold" pitchFamily="2" charset="-78"/>
              </a:rPr>
              <a:t>.</a:t>
            </a:r>
            <a:endParaRPr lang="ar-EG" dirty="0">
              <a:solidFill>
                <a:schemeClr val="tx1">
                  <a:lumMod val="95000"/>
                  <a:lumOff val="5000"/>
                </a:schemeClr>
              </a:solidFill>
              <a:latin typeface="Alexandria SemiBold" pitchFamily="2" charset="-78"/>
              <a:cs typeface="Alexandria SemiBold" pitchFamily="2" charset="-78"/>
            </a:endParaRPr>
          </a:p>
          <a:p>
            <a:pPr marL="693738" lvl="0" indent="-347663" algn="r" rtl="1" fontAlgn="base">
              <a:lnSpc>
                <a:spcPct val="150000"/>
              </a:lnSpc>
              <a:buFont typeface="+mj-lt"/>
              <a:buAutoNum type="arabicPeriod"/>
            </a:pPr>
            <a:r>
              <a:rPr lang="en-US" dirty="0" err="1">
                <a:solidFill>
                  <a:srgbClr val="C00000"/>
                </a:solidFill>
                <a:latin typeface="Alexandria SemiBold" pitchFamily="2" charset="-78"/>
                <a:cs typeface="Alexandria SemiBold" pitchFamily="2" charset="-78"/>
              </a:rPr>
              <a:t>الشراء</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البرامجي</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للإعلانا</a:t>
            </a:r>
            <a:r>
              <a:rPr lang="ar-EG" dirty="0">
                <a:solidFill>
                  <a:srgbClr val="C00000"/>
                </a:solidFill>
                <a:latin typeface="Alexandria SemiBold" pitchFamily="2" charset="-78"/>
                <a:cs typeface="Alexandria SemiBold" pitchFamily="2" charset="-78"/>
              </a:rPr>
              <a:t>ت</a:t>
            </a:r>
            <a:r>
              <a:rPr lang="ar-EG"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يتيح</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الذكاء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الاصطناعي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شراء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المساحات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الإعلانية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في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المواقع</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والصحف</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الإلكترونية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وإدارتها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فورياً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مما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يضمن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وضع</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الإعلان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المناسب</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في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المكان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والوقت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المناسبين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لأكثر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الفئات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استجابة</a:t>
            </a:r>
            <a:r>
              <a:rPr lang="en-US" dirty="0">
                <a:solidFill>
                  <a:schemeClr val="tx1">
                    <a:lumMod val="95000"/>
                    <a:lumOff val="5000"/>
                  </a:schemeClr>
                </a:solidFill>
                <a:latin typeface="Alexandria SemiBold" pitchFamily="2" charset="-78"/>
                <a:cs typeface="Alexandria SemiBold" pitchFamily="2" charset="-78"/>
              </a:rPr>
              <a:t>.</a:t>
            </a:r>
          </a:p>
        </p:txBody>
      </p:sp>
      <p:pic>
        <p:nvPicPr>
          <p:cNvPr id="7" name="Graphic 21">
            <a:extLst>
              <a:ext uri="{FF2B5EF4-FFF2-40B4-BE49-F238E27FC236}">
                <a16:creationId xmlns:a16="http://schemas.microsoft.com/office/drawing/2014/main" id="{5AE1FDBC-B399-457A-1233-072F9D6C95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6DF54C24-89E7-6318-8379-296479DBF7CF}"/>
              </a:ext>
            </a:extLst>
          </p:cNvPr>
          <p:cNvPicPr>
            <a:picLocks noChangeAspect="1"/>
          </p:cNvPicPr>
          <p:nvPr/>
        </p:nvPicPr>
        <p:blipFill>
          <a:blip r:embed="rId3"/>
          <a:stretch>
            <a:fillRect/>
          </a:stretch>
        </p:blipFill>
        <p:spPr>
          <a:xfrm>
            <a:off x="10019918" y="2767692"/>
            <a:ext cx="2087852" cy="2212521"/>
          </a:xfrm>
          <a:prstGeom prst="rect">
            <a:avLst/>
          </a:prstGeom>
        </p:spPr>
      </p:pic>
    </p:spTree>
    <p:extLst>
      <p:ext uri="{BB962C8B-B14F-4D97-AF65-F5344CB8AC3E}">
        <p14:creationId xmlns:p14="http://schemas.microsoft.com/office/powerpoint/2010/main" val="2767652885"/>
      </p:ext>
    </p:extLst>
  </p:cSld>
  <p:clrMapOvr>
    <a:masterClrMapping/>
  </p:clrMapOvr>
  <mc:AlternateContent xmlns:mc="http://schemas.openxmlformats.org/markup-compatibility/2006" xmlns:p14="http://schemas.microsoft.com/office/powerpoint/2010/main">
    <mc:Choice Requires="p14">
      <p:transition p14:dur="10" advTm="331706"/>
    </mc:Choice>
    <mc:Fallback xmlns="">
      <p:transition advTm="33170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56479-5F12-1C01-4056-BC8FC6D756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0011DA-680B-9DE1-E7C4-FDF8EEF07782}"/>
              </a:ext>
            </a:extLst>
          </p:cNvPr>
          <p:cNvSpPr/>
          <p:nvPr/>
        </p:nvSpPr>
        <p:spPr>
          <a:xfrm>
            <a:off x="579763" y="1685495"/>
            <a:ext cx="10669929" cy="4746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126D85C-14CC-8433-0E8F-552FFFEB16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37FF30-26EE-7DDD-2E62-04A503A1D69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BAD893B1-100E-A475-0722-F536772C57CF}"/>
              </a:ext>
            </a:extLst>
          </p:cNvPr>
          <p:cNvSpPr txBox="1"/>
          <p:nvPr/>
        </p:nvSpPr>
        <p:spPr>
          <a:xfrm>
            <a:off x="391420" y="1792321"/>
            <a:ext cx="10669928" cy="4616007"/>
          </a:xfrm>
          <a:prstGeom prst="rect">
            <a:avLst/>
          </a:prstGeom>
          <a:noFill/>
        </p:spPr>
        <p:txBody>
          <a:bodyPr wrap="square" rtlCol="0">
            <a:spAutoFit/>
          </a:bodyPr>
          <a:lstStyle/>
          <a:p>
            <a:pPr algn="r" rtl="1">
              <a:lnSpc>
                <a:spcPct val="150000"/>
              </a:lnSpc>
            </a:pPr>
            <a:r>
              <a:rPr lang="ar-EG" dirty="0">
                <a:solidFill>
                  <a:schemeClr val="accent1"/>
                </a:solidFill>
                <a:latin typeface="Alexandria SemiBold" pitchFamily="2" charset="-78"/>
                <a:cs typeface="Alexandria SemiBold" pitchFamily="2" charset="-78"/>
              </a:rPr>
              <a:t>استخدامات</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الذكاء</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الاصطناعي</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في</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الإعلان</a:t>
            </a:r>
            <a:r>
              <a:rPr lang="en-US" dirty="0">
                <a:solidFill>
                  <a:schemeClr val="accent1"/>
                </a:solidFill>
                <a:latin typeface="Alexandria SemiBold" pitchFamily="2" charset="-78"/>
                <a:cs typeface="Alexandria SemiBold" pitchFamily="2" charset="-78"/>
              </a:rPr>
              <a:t> </a:t>
            </a:r>
            <a:r>
              <a:rPr lang="ar-EG" dirty="0">
                <a:solidFill>
                  <a:schemeClr val="accent1"/>
                </a:solidFill>
                <a:latin typeface="Alexandria SemiBold" pitchFamily="2" charset="-78"/>
                <a:cs typeface="Alexandria SemiBold" pitchFamily="2" charset="-78"/>
              </a:rPr>
              <a:t>والتسويق </a:t>
            </a:r>
            <a:r>
              <a:rPr lang="en-US" dirty="0" err="1">
                <a:solidFill>
                  <a:schemeClr val="accent1"/>
                </a:solidFill>
                <a:latin typeface="Alexandria SemiBold" pitchFamily="2" charset="-78"/>
                <a:cs typeface="Alexandria SemiBold" pitchFamily="2" charset="-78"/>
              </a:rPr>
              <a:t>الرقمي</a:t>
            </a:r>
            <a:r>
              <a:rPr lang="en-US" dirty="0">
                <a:solidFill>
                  <a:schemeClr val="accent1"/>
                </a:solidFill>
                <a:latin typeface="Alexandria SemiBold" pitchFamily="2" charset="-78"/>
                <a:cs typeface="Alexandria SemiBold" pitchFamily="2" charset="-78"/>
              </a:rPr>
              <a:t> </a:t>
            </a:r>
          </a:p>
          <a:p>
            <a:pPr marL="693738" lvl="0" indent="-347663" algn="r" rtl="1" fontAlgn="base">
              <a:lnSpc>
                <a:spcPct val="150000"/>
              </a:lnSpc>
              <a:buFont typeface="+mj-lt"/>
              <a:buAutoNum type="arabicPeriod" startAt="4"/>
            </a:pPr>
            <a:r>
              <a:rPr lang="en-US" dirty="0" err="1">
                <a:solidFill>
                  <a:srgbClr val="C00000"/>
                </a:solidFill>
                <a:latin typeface="Alexandria SemiBold" pitchFamily="2" charset="-78"/>
                <a:cs typeface="Alexandria SemiBold" pitchFamily="2" charset="-78"/>
              </a:rPr>
              <a:t>استهداف</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الجمهور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يقوم</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الذكاء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الاصطناعي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بتحليل</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أنماط</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التصفح</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والاهتمامات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الفردية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للمستخدمين</a:t>
            </a:r>
            <a:r>
              <a:rPr lang="ar-EG" dirty="0">
                <a:solidFill>
                  <a:schemeClr val="tx1">
                    <a:lumMod val="95000"/>
                    <a:lumOff val="5000"/>
                  </a:schemeClr>
                </a:solidFill>
                <a:latin typeface="Alexandria SemiBold" pitchFamily="2" charset="-78"/>
                <a:cs typeface="Alexandria SemiBold" pitchFamily="2" charset="-78"/>
              </a:rPr>
              <a:t> ل</a:t>
            </a:r>
            <a:r>
              <a:rPr lang="en-US" dirty="0" err="1">
                <a:solidFill>
                  <a:schemeClr val="tx1">
                    <a:lumMod val="95000"/>
                    <a:lumOff val="5000"/>
                  </a:schemeClr>
                </a:solidFill>
                <a:latin typeface="Alexandria SemiBold" pitchFamily="2" charset="-78"/>
                <a:cs typeface="Alexandria SemiBold" pitchFamily="2" charset="-78"/>
              </a:rPr>
              <a:t>تخصيص</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الرسالة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الإعلانية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لكل</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مستخدم</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على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حدة</a:t>
            </a:r>
            <a:r>
              <a:rPr lang="ar-EG" dirty="0">
                <a:solidFill>
                  <a:schemeClr val="tx1">
                    <a:lumMod val="95000"/>
                    <a:lumOff val="5000"/>
                  </a:schemeClr>
                </a:solidFill>
                <a:latin typeface="Alexandria SemiBold" pitchFamily="2" charset="-78"/>
                <a:cs typeface="Alexandria SemiBold" pitchFamily="2" charset="-78"/>
              </a:rPr>
              <a:t>.</a:t>
            </a:r>
            <a:r>
              <a:rPr lang="en-US" b="1" dirty="0"/>
              <a:t> </a:t>
            </a:r>
            <a:endParaRPr lang="ar-EG" b="1" dirty="0"/>
          </a:p>
          <a:p>
            <a:pPr marL="693738" lvl="0" indent="-347663" algn="r" rtl="1" fontAlgn="base">
              <a:lnSpc>
                <a:spcPct val="150000"/>
              </a:lnSpc>
              <a:buFont typeface="+mj-lt"/>
              <a:buAutoNum type="arabicPeriod" startAt="4"/>
            </a:pPr>
            <a:r>
              <a:rPr lang="en-US" dirty="0" err="1">
                <a:solidFill>
                  <a:srgbClr val="C00000"/>
                </a:solidFill>
                <a:latin typeface="Alexandria SemiBold" pitchFamily="2" charset="-78"/>
                <a:cs typeface="Alexandria SemiBold" pitchFamily="2" charset="-78"/>
              </a:rPr>
              <a:t>تحسين</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أداء</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الحملات</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لحظياً</a:t>
            </a:r>
            <a:r>
              <a:rPr lang="en-US" dirty="0">
                <a:solidFill>
                  <a:srgbClr val="C00000"/>
                </a:solidFill>
                <a:latin typeface="Alexandria SemiBold" pitchFamily="2" charset="-78"/>
                <a:cs typeface="Alexandria SemiBold" pitchFamily="2" charset="-78"/>
              </a:rPr>
              <a:t> </a:t>
            </a:r>
            <a:r>
              <a:rPr lang="en-US" dirty="0">
                <a:solidFill>
                  <a:schemeClr val="tx1">
                    <a:lumMod val="95000"/>
                    <a:lumOff val="5000"/>
                  </a:schemeClr>
                </a:solidFill>
                <a:latin typeface="Alexandria SemiBold" pitchFamily="2" charset="-78"/>
                <a:cs typeface="Alexandria SemiBold" pitchFamily="2" charset="-78"/>
              </a:rPr>
              <a:t>(A/B Testing</a:t>
            </a:r>
            <a:r>
              <a:rPr lang="ar-EG" dirty="0">
                <a:solidFill>
                  <a:schemeClr val="tx1">
                    <a:lumMod val="95000"/>
                    <a:lumOff val="5000"/>
                  </a:schemeClr>
                </a:solidFill>
                <a:latin typeface="Alexandria SemiBold" pitchFamily="2" charset="-78"/>
                <a:cs typeface="Alexandria SemiBold" pitchFamily="2" charset="-78"/>
              </a:rPr>
              <a:t>:</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اختبار</a:t>
            </a:r>
            <a:r>
              <a:rPr lang="en-US" dirty="0">
                <a:solidFill>
                  <a:schemeClr val="tx1">
                    <a:lumMod val="95000"/>
                    <a:lumOff val="5000"/>
                  </a:schemeClr>
                </a:solidFill>
                <a:latin typeface="Alexandria SemiBold" pitchFamily="2" charset="-78"/>
                <a:cs typeface="Alexandria SemiBold" pitchFamily="2" charset="-78"/>
              </a:rPr>
              <a:t> </a:t>
            </a:r>
            <a:r>
              <a:rPr lang="ar-EG" dirty="0">
                <a:solidFill>
                  <a:schemeClr val="tx1">
                    <a:lumMod val="95000"/>
                    <a:lumOff val="5000"/>
                  </a:schemeClr>
                </a:solidFill>
                <a:latin typeface="Alexandria SemiBold" pitchFamily="2" charset="-78"/>
                <a:cs typeface="Alexandria SemiBold" pitchFamily="2" charset="-78"/>
              </a:rPr>
              <a:t>أداء عدة </a:t>
            </a:r>
            <a:r>
              <a:rPr lang="en-US" dirty="0" err="1">
                <a:solidFill>
                  <a:schemeClr val="tx1">
                    <a:lumMod val="95000"/>
                    <a:lumOff val="5000"/>
                  </a:schemeClr>
                </a:solidFill>
                <a:latin typeface="Alexandria SemiBold" pitchFamily="2" charset="-78"/>
                <a:cs typeface="Alexandria SemiBold" pitchFamily="2" charset="-78"/>
              </a:rPr>
              <a:t>نماذج</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إعلانية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وتقييم</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أداء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كل</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منها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في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الوقت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الفعلي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وتوجيه</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الميزانيات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نحو</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الإعلان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الأكثر</a:t>
            </a:r>
            <a:r>
              <a:rPr lang="en-US" dirty="0">
                <a:solidFill>
                  <a:schemeClr val="tx1">
                    <a:lumMod val="95000"/>
                    <a:lumOff val="5000"/>
                  </a:schemeClr>
                </a:solidFill>
                <a:latin typeface="Alexandria SemiBold" pitchFamily="2" charset="-78"/>
                <a:cs typeface="Alexandria SemiBold" pitchFamily="2" charset="-78"/>
              </a:rPr>
              <a:t> </a:t>
            </a:r>
            <a:r>
              <a:rPr lang="ar-EG" dirty="0">
                <a:solidFill>
                  <a:schemeClr val="tx1">
                    <a:lumMod val="95000"/>
                    <a:lumOff val="5000"/>
                  </a:schemeClr>
                </a:solidFill>
                <a:latin typeface="Alexandria SemiBold" pitchFamily="2" charset="-78"/>
                <a:cs typeface="Alexandria SemiBold" pitchFamily="2" charset="-78"/>
              </a:rPr>
              <a:t>كفاءة</a:t>
            </a:r>
            <a:r>
              <a:rPr lang="en-US" dirty="0">
                <a:solidFill>
                  <a:schemeClr val="tx1">
                    <a:lumMod val="95000"/>
                    <a:lumOff val="5000"/>
                  </a:schemeClr>
                </a:solidFill>
                <a:latin typeface="Alexandria SemiBold" pitchFamily="2" charset="-78"/>
                <a:cs typeface="Alexandria SemiBold" pitchFamily="2" charset="-78"/>
              </a:rPr>
              <a:t>.</a:t>
            </a:r>
            <a:endParaRPr lang="ar-EG" dirty="0">
              <a:solidFill>
                <a:schemeClr val="tx1">
                  <a:lumMod val="95000"/>
                  <a:lumOff val="5000"/>
                </a:schemeClr>
              </a:solidFill>
              <a:latin typeface="Alexandria SemiBold" pitchFamily="2" charset="-78"/>
              <a:cs typeface="Alexandria SemiBold" pitchFamily="2" charset="-78"/>
            </a:endParaRPr>
          </a:p>
          <a:p>
            <a:pPr marL="693738" lvl="0" indent="-347663" algn="r" rtl="1" fontAlgn="base">
              <a:lnSpc>
                <a:spcPct val="150000"/>
              </a:lnSpc>
              <a:buFont typeface="+mj-lt"/>
              <a:buAutoNum type="arabicPeriod" startAt="4"/>
            </a:pPr>
            <a:r>
              <a:rPr lang="en-US" dirty="0" err="1">
                <a:solidFill>
                  <a:srgbClr val="C00000"/>
                </a:solidFill>
                <a:latin typeface="Alexandria SemiBold" pitchFamily="2" charset="-78"/>
                <a:cs typeface="Alexandria SemiBold" pitchFamily="2" charset="-78"/>
              </a:rPr>
              <a:t>تحسين</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تجربة</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العميل</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والدعم</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الفوري</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تقديم</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دعم</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مخصص</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على</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مدار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الساعة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والإجابة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عن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الاستفسارات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عبر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أجهزة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الشات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بوت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الذكية</a:t>
            </a:r>
            <a:r>
              <a:rPr lang="ar-EG" dirty="0">
                <a:solidFill>
                  <a:schemeClr val="tx1">
                    <a:lumMod val="95000"/>
                    <a:lumOff val="5000"/>
                  </a:schemeClr>
                </a:solidFill>
                <a:latin typeface="Alexandria SemiBold" pitchFamily="2" charset="-78"/>
                <a:cs typeface="Alexandria SemiBold" pitchFamily="2" charset="-78"/>
              </a:rPr>
              <a:t> </a:t>
            </a:r>
            <a:r>
              <a:rPr lang="en-US" dirty="0">
                <a:solidFill>
                  <a:schemeClr val="tx1">
                    <a:lumMod val="95000"/>
                    <a:lumOff val="5000"/>
                  </a:schemeClr>
                </a:solidFill>
                <a:latin typeface="Alexandria SemiBold" pitchFamily="2" charset="-78"/>
                <a:cs typeface="Alexandria SemiBold" pitchFamily="2" charset="-78"/>
              </a:rPr>
              <a:t>Chatbots</a:t>
            </a:r>
            <a:r>
              <a:rPr lang="ar-EG" dirty="0">
                <a:solidFill>
                  <a:schemeClr val="tx1">
                    <a:lumMod val="95000"/>
                    <a:lumOff val="5000"/>
                  </a:schemeClr>
                </a:solidFill>
                <a:latin typeface="Alexandria SemiBold" pitchFamily="2" charset="-78"/>
                <a:cs typeface="Alexandria SemiBold" pitchFamily="2" charset="-78"/>
              </a:rPr>
              <a:t>.</a:t>
            </a:r>
          </a:p>
          <a:p>
            <a:pPr marL="693738" lvl="0" indent="-347663" algn="r" rtl="1" fontAlgn="base">
              <a:lnSpc>
                <a:spcPct val="150000"/>
              </a:lnSpc>
              <a:buFont typeface="+mj-lt"/>
              <a:buAutoNum type="arabicPeriod" startAt="4"/>
            </a:pPr>
            <a:r>
              <a:rPr lang="ar-EG" dirty="0">
                <a:solidFill>
                  <a:srgbClr val="C00000"/>
                </a:solidFill>
                <a:latin typeface="Alexandria SemiBold" pitchFamily="2" charset="-78"/>
                <a:cs typeface="Alexandria SemiBold" pitchFamily="2" charset="-78"/>
              </a:rPr>
              <a:t>التحليل التنبؤي</a:t>
            </a:r>
            <a:r>
              <a:rPr lang="ar-EG"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استخدام</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البيانات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التاريخية</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لتوقع</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سلوكيات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المستهلك</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المستقبلية</a:t>
            </a:r>
            <a:r>
              <a:rPr lang="en-US" dirty="0">
                <a:solidFill>
                  <a:schemeClr val="tx1">
                    <a:lumMod val="95000"/>
                    <a:lumOff val="5000"/>
                  </a:schemeClr>
                </a:solidFill>
                <a:latin typeface="Alexandria SemiBold" pitchFamily="2" charset="-78"/>
                <a:cs typeface="Alexandria SemiBold" pitchFamily="2" charset="-78"/>
              </a:rPr>
              <a:t> </a:t>
            </a:r>
            <a:r>
              <a:rPr lang="ar-EG" dirty="0">
                <a:solidFill>
                  <a:schemeClr val="tx1">
                    <a:lumMod val="95000"/>
                    <a:lumOff val="5000"/>
                  </a:schemeClr>
                </a:solidFill>
                <a:latin typeface="Alexandria SemiBold" pitchFamily="2" charset="-78"/>
                <a:cs typeface="Alexandria SemiBold" pitchFamily="2" charset="-78"/>
              </a:rPr>
              <a:t>م</a:t>
            </a:r>
            <a:r>
              <a:rPr lang="en-US" dirty="0" err="1">
                <a:solidFill>
                  <a:schemeClr val="tx1">
                    <a:lumMod val="95000"/>
                    <a:lumOff val="5000"/>
                  </a:schemeClr>
                </a:solidFill>
                <a:latin typeface="Alexandria SemiBold" pitchFamily="2" charset="-78"/>
                <a:cs typeface="Alexandria SemiBold" pitchFamily="2" charset="-78"/>
              </a:rPr>
              <a:t>ثل</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احتمالات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الشراء</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أو</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التوقف</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عن</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الخدمة</a:t>
            </a:r>
            <a:r>
              <a:rPr lang="ar-EG" dirty="0">
                <a:solidFill>
                  <a:schemeClr val="tx1">
                    <a:lumMod val="95000"/>
                    <a:lumOff val="5000"/>
                  </a:schemeClr>
                </a:solidFill>
                <a:latin typeface="Alexandria SemiBold" pitchFamily="2" charset="-78"/>
                <a:cs typeface="Alexandria SemiBold" pitchFamily="2" charset="-78"/>
              </a:rPr>
              <a:t>.</a:t>
            </a:r>
          </a:p>
          <a:p>
            <a:pPr marL="693738" lvl="0" indent="-347663" algn="r" rtl="1" fontAlgn="base">
              <a:lnSpc>
                <a:spcPct val="150000"/>
              </a:lnSpc>
              <a:buFont typeface="+mj-lt"/>
              <a:buAutoNum type="arabicPeriod" startAt="4"/>
            </a:pPr>
            <a:r>
              <a:rPr lang="en-US" dirty="0" err="1">
                <a:solidFill>
                  <a:srgbClr val="C00000"/>
                </a:solidFill>
                <a:latin typeface="Alexandria SemiBold" pitchFamily="2" charset="-78"/>
                <a:cs typeface="Alexandria SemiBold" pitchFamily="2" charset="-78"/>
              </a:rPr>
              <a:t>تحليل</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المشاعر</a:t>
            </a:r>
            <a:r>
              <a:rPr lang="en-US" dirty="0">
                <a:solidFill>
                  <a:srgbClr val="C00000"/>
                </a:solidFill>
                <a:latin typeface="Alexandria SemiBold" pitchFamily="2" charset="-78"/>
                <a:cs typeface="Alexandria SemiBold" pitchFamily="2" charset="-78"/>
              </a:rPr>
              <a:t> </a:t>
            </a:r>
            <a:r>
              <a:rPr lang="ar-EG" dirty="0">
                <a:solidFill>
                  <a:srgbClr val="C00000"/>
                </a:solidFill>
                <a:latin typeface="Alexandria SemiBold" pitchFamily="2" charset="-78"/>
                <a:cs typeface="Alexandria SemiBold" pitchFamily="2" charset="-78"/>
              </a:rPr>
              <a:t>: </a:t>
            </a:r>
            <a:r>
              <a:rPr lang="ar-EG" dirty="0">
                <a:solidFill>
                  <a:schemeClr val="tx1">
                    <a:lumMod val="95000"/>
                    <a:lumOff val="5000"/>
                  </a:schemeClr>
                </a:solidFill>
                <a:latin typeface="Alexandria SemiBold" pitchFamily="2" charset="-78"/>
                <a:cs typeface="Alexandria SemiBold" pitchFamily="2" charset="-78"/>
              </a:rPr>
              <a:t>رصد </a:t>
            </a:r>
            <a:r>
              <a:rPr lang="en-US" dirty="0" err="1">
                <a:solidFill>
                  <a:schemeClr val="tx1">
                    <a:lumMod val="95000"/>
                    <a:lumOff val="5000"/>
                  </a:schemeClr>
                </a:solidFill>
                <a:latin typeface="Alexandria SemiBold" pitchFamily="2" charset="-78"/>
                <a:cs typeface="Alexandria SemiBold" pitchFamily="2" charset="-78"/>
              </a:rPr>
              <a:t>ما</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يكتبه</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الجمهور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عبر</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المنصات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الرقمية</a:t>
            </a:r>
            <a:r>
              <a:rPr lang="en-US" dirty="0">
                <a:solidFill>
                  <a:schemeClr val="tx1">
                    <a:lumMod val="95000"/>
                    <a:lumOff val="5000"/>
                  </a:schemeClr>
                </a:solidFill>
                <a:latin typeface="Alexandria SemiBold" pitchFamily="2" charset="-78"/>
                <a:cs typeface="Alexandria SemiBold" pitchFamily="2" charset="-78"/>
              </a:rPr>
              <a:t> و</a:t>
            </a:r>
            <a:r>
              <a:rPr lang="ar-EG" dirty="0">
                <a:solidFill>
                  <a:schemeClr val="tx1">
                    <a:lumMod val="95000"/>
                    <a:lumOff val="5000"/>
                  </a:schemeClr>
                </a:solidFill>
                <a:latin typeface="Alexandria SemiBold" pitchFamily="2" charset="-78"/>
                <a:cs typeface="Alexandria SemiBold" pitchFamily="2" charset="-78"/>
              </a:rPr>
              <a:t>مواقع </a:t>
            </a:r>
            <a:r>
              <a:rPr lang="en-US" dirty="0" err="1">
                <a:solidFill>
                  <a:schemeClr val="tx1">
                    <a:lumMod val="95000"/>
                    <a:lumOff val="5000"/>
                  </a:schemeClr>
                </a:solidFill>
                <a:latin typeface="Alexandria SemiBold" pitchFamily="2" charset="-78"/>
                <a:cs typeface="Alexandria SemiBold" pitchFamily="2" charset="-78"/>
              </a:rPr>
              <a:t>الصحف</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لفهم</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انطباعاتهم</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وتدارك</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الأزمات</a:t>
            </a:r>
            <a:r>
              <a:rPr lang="en-US" dirty="0">
                <a:solidFill>
                  <a:schemeClr val="tx1">
                    <a:lumMod val="95000"/>
                    <a:lumOff val="5000"/>
                  </a:schemeClr>
                </a:solidFill>
                <a:latin typeface="Alexandria SemiBold" pitchFamily="2" charset="-78"/>
                <a:cs typeface="Alexandria SemiBold" pitchFamily="2" charset="-78"/>
              </a:rPr>
              <a:t> </a:t>
            </a:r>
            <a:r>
              <a:rPr lang="en-US" dirty="0" err="1">
                <a:solidFill>
                  <a:schemeClr val="tx1">
                    <a:lumMod val="95000"/>
                    <a:lumOff val="5000"/>
                  </a:schemeClr>
                </a:solidFill>
                <a:latin typeface="Alexandria SemiBold" pitchFamily="2" charset="-78"/>
                <a:cs typeface="Alexandria SemiBold" pitchFamily="2" charset="-78"/>
              </a:rPr>
              <a:t>مبكراً</a:t>
            </a:r>
            <a:r>
              <a:rPr lang="en-US" dirty="0">
                <a:solidFill>
                  <a:schemeClr val="tx1">
                    <a:lumMod val="95000"/>
                    <a:lumOff val="5000"/>
                  </a:schemeClr>
                </a:solidFill>
                <a:latin typeface="Alexandria SemiBold" pitchFamily="2" charset="-78"/>
                <a:cs typeface="Alexandria SemiBold" pitchFamily="2" charset="-78"/>
              </a:rPr>
              <a:t>.</a:t>
            </a:r>
            <a:endParaRPr lang="ar-EG" dirty="0">
              <a:solidFill>
                <a:schemeClr val="tx1">
                  <a:lumMod val="95000"/>
                  <a:lumOff val="5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46A8597C-B813-8FA8-4165-9CE7FFC5DA3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39FF341-027D-F1C9-440A-C096DA6B931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51381" t="72040" r="30373"/>
          <a:stretch/>
        </p:blipFill>
        <p:spPr>
          <a:xfrm>
            <a:off x="10695285" y="2364719"/>
            <a:ext cx="1288706" cy="1978681"/>
          </a:xfrm>
          <a:prstGeom prst="rect">
            <a:avLst/>
          </a:prstGeom>
        </p:spPr>
      </p:pic>
    </p:spTree>
    <p:extLst>
      <p:ext uri="{BB962C8B-B14F-4D97-AF65-F5344CB8AC3E}">
        <p14:creationId xmlns:p14="http://schemas.microsoft.com/office/powerpoint/2010/main" val="3859754345"/>
      </p:ext>
    </p:extLst>
  </p:cSld>
  <p:clrMapOvr>
    <a:masterClrMapping/>
  </p:clrMapOvr>
  <mc:AlternateContent xmlns:mc="http://schemas.openxmlformats.org/markup-compatibility/2006" xmlns:p14="http://schemas.microsoft.com/office/powerpoint/2010/main">
    <mc:Choice Requires="p14">
      <p:transition p14:dur="10" advTm="342249"/>
    </mc:Choice>
    <mc:Fallback xmlns="">
      <p:transition advTm="34224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AD5F3-8F5B-2B58-17DC-D70760BD79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47E7DD-B7C1-3F34-170D-16A0311AC64B}"/>
              </a:ext>
            </a:extLst>
          </p:cNvPr>
          <p:cNvSpPr/>
          <p:nvPr/>
        </p:nvSpPr>
        <p:spPr>
          <a:xfrm>
            <a:off x="378372" y="1732793"/>
            <a:ext cx="999533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951238B-AAFC-9383-8625-45CB0265CB81}"/>
              </a:ext>
            </a:extLst>
          </p:cNvPr>
          <p:cNvSpPr/>
          <p:nvPr/>
        </p:nvSpPr>
        <p:spPr>
          <a:xfrm>
            <a:off x="65852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D5907E-CA45-FE9F-5C06-64D2D114A09E}"/>
              </a:ext>
            </a:extLst>
          </p:cNvPr>
          <p:cNvSpPr txBox="1"/>
          <p:nvPr/>
        </p:nvSpPr>
        <p:spPr>
          <a:xfrm>
            <a:off x="511451" y="1108822"/>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D72DA65B-7999-DFD6-FCDD-7498FC8EF277}"/>
              </a:ext>
            </a:extLst>
          </p:cNvPr>
          <p:cNvSpPr txBox="1"/>
          <p:nvPr/>
        </p:nvSpPr>
        <p:spPr>
          <a:xfrm>
            <a:off x="595533" y="1674309"/>
            <a:ext cx="9431335" cy="4523674"/>
          </a:xfrm>
          <a:prstGeom prst="rect">
            <a:avLst/>
          </a:prstGeom>
          <a:noFill/>
        </p:spPr>
        <p:txBody>
          <a:bodyPr wrap="square" rtlCol="0">
            <a:spAutoFit/>
          </a:bodyPr>
          <a:lstStyle/>
          <a:p>
            <a:pPr algn="r" rtl="1">
              <a:lnSpc>
                <a:spcPct val="150000"/>
              </a:lnSpc>
            </a:pPr>
            <a:r>
              <a:rPr lang="ar-EG" dirty="0">
                <a:solidFill>
                  <a:schemeClr val="accent1"/>
                </a:solidFill>
                <a:latin typeface="Alexandria SemiBold" pitchFamily="2" charset="-78"/>
                <a:cs typeface="Alexandria SemiBold" pitchFamily="2" charset="-78"/>
              </a:rPr>
              <a:t>هندسة الأوامر </a:t>
            </a:r>
            <a:r>
              <a:rPr lang="en-US" dirty="0" err="1">
                <a:solidFill>
                  <a:schemeClr val="accent1"/>
                </a:solidFill>
                <a:latin typeface="Alexandria SemiBold" pitchFamily="2" charset="-78"/>
                <a:cs typeface="Alexandria SemiBold" pitchFamily="2" charset="-78"/>
              </a:rPr>
              <a:t>في</a:t>
            </a:r>
            <a:r>
              <a:rPr lang="en-US" dirty="0">
                <a:solidFill>
                  <a:schemeClr val="accent1"/>
                </a:solidFill>
                <a:latin typeface="Alexandria SemiBold" pitchFamily="2" charset="-78"/>
                <a:cs typeface="Alexandria SemiBold" pitchFamily="2" charset="-78"/>
              </a:rPr>
              <a:t> </a:t>
            </a:r>
            <a:r>
              <a:rPr lang="ar-EG" dirty="0">
                <a:solidFill>
                  <a:schemeClr val="accent1"/>
                </a:solidFill>
                <a:latin typeface="Alexandria SemiBold" pitchFamily="2" charset="-78"/>
                <a:cs typeface="Alexandria SemiBold" pitchFamily="2" charset="-78"/>
              </a:rPr>
              <a:t>الإعلان والتسويق</a:t>
            </a:r>
            <a:r>
              <a:rPr lang="en-US" dirty="0">
                <a:solidFill>
                  <a:schemeClr val="accent1"/>
                </a:solidFill>
                <a:latin typeface="Alexandria SemiBold" pitchFamily="2" charset="-78"/>
                <a:cs typeface="Alexandria SemiBold" pitchFamily="2" charset="-78"/>
              </a:rPr>
              <a:t> </a:t>
            </a:r>
            <a:r>
              <a:rPr lang="en-US" dirty="0" err="1">
                <a:solidFill>
                  <a:schemeClr val="accent1"/>
                </a:solidFill>
                <a:latin typeface="Alexandria SemiBold" pitchFamily="2" charset="-78"/>
                <a:cs typeface="Alexandria SemiBold" pitchFamily="2" charset="-78"/>
              </a:rPr>
              <a:t>الرقمي</a:t>
            </a:r>
            <a:r>
              <a:rPr lang="en-US" dirty="0">
                <a:solidFill>
                  <a:schemeClr val="accent1"/>
                </a:solidFill>
                <a:latin typeface="Alexandria SemiBold" pitchFamily="2" charset="-78"/>
                <a:cs typeface="Alexandria SemiBold" pitchFamily="2" charset="-78"/>
              </a:rPr>
              <a:t>: </a:t>
            </a:r>
            <a:r>
              <a:rPr lang="ar-EG" dirty="0">
                <a:solidFill>
                  <a:schemeClr val="accent1"/>
                </a:solidFill>
                <a:latin typeface="Alexandria SemiBold" pitchFamily="2" charset="-78"/>
                <a:cs typeface="Alexandria SemiBold" pitchFamily="2" charset="-78"/>
              </a:rPr>
              <a:t> </a:t>
            </a:r>
            <a:r>
              <a:rPr lang="en-US" sz="2400" b="1" dirty="0"/>
              <a:t>Prompt Engineering</a:t>
            </a:r>
            <a:endParaRPr lang="ar-EG" dirty="0">
              <a:solidFill>
                <a:schemeClr val="accent1"/>
              </a:solidFill>
              <a:latin typeface="Alexandria SemiBold" pitchFamily="2" charset="-78"/>
              <a:cs typeface="Alexandria SemiBold" pitchFamily="2" charset="-78"/>
            </a:endParaRPr>
          </a:p>
          <a:p>
            <a:pPr algn="r" rtl="1">
              <a:lnSpc>
                <a:spcPct val="150000"/>
              </a:lnSpc>
            </a:pPr>
            <a:endParaRPr lang="en-US" sz="800" dirty="0">
              <a:latin typeface="Alexandria SemiBold" pitchFamily="2" charset="-78"/>
              <a:cs typeface="Alexandria SemiBold" pitchFamily="2" charset="-78"/>
            </a:endParaRPr>
          </a:p>
          <a:p>
            <a:pPr algn="r" rtl="1">
              <a:lnSpc>
                <a:spcPct val="150000"/>
              </a:lnSpc>
            </a:pPr>
            <a:r>
              <a:rPr lang="en-US" dirty="0" err="1">
                <a:latin typeface="Alexandria SemiBold" pitchFamily="2" charset="-78"/>
                <a:cs typeface="Alexandria SemiBold" pitchFamily="2" charset="-78"/>
              </a:rPr>
              <a:t>تُعرف</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هندسة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الأوامر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بأنها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علم</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وفن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صياغة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التعليمات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والمدخلات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النصية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الموجهة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لنماذج</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الذكاء</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الاصطناعي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التوليدي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لضمان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الحصول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على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أفضل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مخرجات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ممكنة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حيث</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الدقة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التناسق</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والملائمة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للأهداف</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التسويقية</a:t>
            </a:r>
            <a:r>
              <a:rPr lang="en-US" dirty="0">
                <a:latin typeface="Alexandria SemiBold" pitchFamily="2" charset="-78"/>
                <a:cs typeface="Alexandria SemiBold" pitchFamily="2" charset="-78"/>
              </a:rPr>
              <a:t>.</a:t>
            </a:r>
            <a:endParaRPr lang="ar-EG" dirty="0">
              <a:latin typeface="Alexandria SemiBold" pitchFamily="2" charset="-78"/>
              <a:cs typeface="Alexandria SemiBold" pitchFamily="2" charset="-78"/>
            </a:endParaRPr>
          </a:p>
          <a:p>
            <a:pPr algn="r" rtl="1">
              <a:lnSpc>
                <a:spcPct val="150000"/>
              </a:lnSpc>
            </a:pPr>
            <a:r>
              <a:rPr lang="en-US" dirty="0" err="1">
                <a:latin typeface="Alexandria SemiBold" pitchFamily="2" charset="-78"/>
                <a:cs typeface="Alexandria SemiBold" pitchFamily="2" charset="-78"/>
              </a:rPr>
              <a:t>تُعد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هندسة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الأوامر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المهارة</a:t>
            </a:r>
            <a:r>
              <a:rPr lang="en-US" dirty="0">
                <a:latin typeface="Alexandria SemiBold" pitchFamily="2" charset="-78"/>
                <a:cs typeface="Alexandria SemiBold" pitchFamily="2" charset="-78"/>
              </a:rPr>
              <a:t> </a:t>
            </a:r>
            <a:r>
              <a:rPr lang="ar-EG" dirty="0">
                <a:latin typeface="Alexandria SemiBold" pitchFamily="2" charset="-78"/>
                <a:cs typeface="Alexandria SemiBold" pitchFamily="2" charset="-78"/>
              </a:rPr>
              <a:t>الأساسية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تمكّن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المسوقين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والمعلنين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استغلال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طاقات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الذكاء</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الاصطناعي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التوليدي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بأقصى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كفاءة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فهي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الجسر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الذي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يحوّل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الأفكار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الاستراتيجية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إلى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تعليمات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دقيقة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تُوجّه</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الخوارزميات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لإنتاج</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نصوص</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إعلانية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مُقنعة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وتصاميم</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مرئية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مبتكرة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تناسب</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طبيعة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الجمهور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المستهدف</a:t>
            </a:r>
            <a:r>
              <a:rPr lang="ar-EG" dirty="0">
                <a:latin typeface="Alexandria SemiBold" pitchFamily="2" charset="-78"/>
                <a:cs typeface="Alexandria SemiBold" pitchFamily="2" charset="-78"/>
              </a:rPr>
              <a:t>. ف</a:t>
            </a:r>
            <a:r>
              <a:rPr lang="en-US" dirty="0" err="1">
                <a:latin typeface="Alexandria SemiBold" pitchFamily="2" charset="-78"/>
                <a:cs typeface="Alexandria SemiBold" pitchFamily="2" charset="-78"/>
              </a:rPr>
              <a:t>هندسة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الأوامر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هي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بوصلة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الابتكار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حيث</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يظل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المصمم</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والمسوق</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هو</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القائد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والموجه</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للذكاء</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الاصطناعي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فمن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يمتلك</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رؤية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التوجيه</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يحلّق</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بالأداة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مجرد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منفّذ</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آلي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إلى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شريك</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استراتيجي</a:t>
            </a:r>
            <a:r>
              <a:rPr lang="ar-EG" dirty="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63DECFA4-F5FC-9A35-0998-DFB33548E65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9CA39C6-3269-1527-BB3F-D4AA80F87369}"/>
              </a:ext>
            </a:extLst>
          </p:cNvPr>
          <p:cNvPicPr>
            <a:picLocks noChangeAspect="1"/>
          </p:cNvPicPr>
          <p:nvPr/>
        </p:nvPicPr>
        <p:blipFill>
          <a:blip r:embed="rId3"/>
          <a:srcRect l="7367" t="25302" r="12233"/>
          <a:stretch>
            <a:fillRect/>
          </a:stretch>
        </p:blipFill>
        <p:spPr>
          <a:xfrm>
            <a:off x="10373710" y="2586052"/>
            <a:ext cx="1818289" cy="2557448"/>
          </a:xfrm>
          <a:prstGeom prst="rect">
            <a:avLst/>
          </a:prstGeom>
        </p:spPr>
      </p:pic>
    </p:spTree>
    <p:extLst>
      <p:ext uri="{BB962C8B-B14F-4D97-AF65-F5344CB8AC3E}">
        <p14:creationId xmlns:p14="http://schemas.microsoft.com/office/powerpoint/2010/main" val="3158978506"/>
      </p:ext>
    </p:extLst>
  </p:cSld>
  <p:clrMapOvr>
    <a:masterClrMapping/>
  </p:clrMapOvr>
  <mc:AlternateContent xmlns:mc="http://schemas.openxmlformats.org/markup-compatibility/2006" xmlns:p14="http://schemas.microsoft.com/office/powerpoint/2010/main">
    <mc:Choice Requires="p14">
      <p:transition p14:dur="10" advTm="156308"/>
    </mc:Choice>
    <mc:Fallback xmlns="">
      <p:transition advTm="15630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4E33C-BCAA-7FAA-11DC-A58B62EB6B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1896E1-5DC5-91A5-178A-2A5BE8303031}"/>
              </a:ext>
            </a:extLst>
          </p:cNvPr>
          <p:cNvSpPr/>
          <p:nvPr/>
        </p:nvSpPr>
        <p:spPr>
          <a:xfrm>
            <a:off x="457200" y="1685495"/>
            <a:ext cx="9632731"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5C09079-52DE-D8C2-993D-C41E434BBA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AF3961-E15D-3C3F-553C-FF0F9F12F050}"/>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B900D924-A1F7-002F-496B-3B586A450A28}"/>
              </a:ext>
            </a:extLst>
          </p:cNvPr>
          <p:cNvSpPr txBox="1"/>
          <p:nvPr/>
        </p:nvSpPr>
        <p:spPr>
          <a:xfrm>
            <a:off x="627060" y="1890813"/>
            <a:ext cx="9179091" cy="4616007"/>
          </a:xfrm>
          <a:prstGeom prst="rect">
            <a:avLst/>
          </a:prstGeom>
          <a:noFill/>
        </p:spPr>
        <p:txBody>
          <a:bodyPr wrap="square" rtlCol="0">
            <a:spAutoFit/>
          </a:bodyPr>
          <a:lstStyle/>
          <a:p>
            <a:pPr algn="r" rtl="1">
              <a:lnSpc>
                <a:spcPct val="150000"/>
              </a:lnSpc>
            </a:pPr>
            <a:r>
              <a:rPr lang="ar-EG" dirty="0">
                <a:solidFill>
                  <a:schemeClr val="accent1"/>
                </a:solidFill>
                <a:latin typeface="Alexandria SemiBold" pitchFamily="2" charset="-78"/>
                <a:cs typeface="Alexandria SemiBold" pitchFamily="2" charset="-78"/>
              </a:rPr>
              <a:t>المكونات الأساسية لكتابة الأمر الفعال:</a:t>
            </a:r>
          </a:p>
          <a:p>
            <a:pPr algn="r" rtl="1">
              <a:lnSpc>
                <a:spcPct val="150000"/>
              </a:lnSpc>
            </a:pPr>
            <a:r>
              <a:rPr lang="en-US" dirty="0" err="1">
                <a:latin typeface="Alexandria SemiBold" pitchFamily="2" charset="-78"/>
                <a:cs typeface="Alexandria SemiBold" pitchFamily="2" charset="-78"/>
              </a:rPr>
              <a:t>لضمان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الحصول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على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مخرجات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احترافية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نماذج</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الذكاء</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الاصطناعي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يجب</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يتضمن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الأمر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العناصر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التالية</a:t>
            </a:r>
            <a:r>
              <a:rPr lang="en-US" dirty="0">
                <a:latin typeface="Alexandria SemiBold" pitchFamily="2" charset="-78"/>
                <a:cs typeface="Alexandria SemiBold" pitchFamily="2" charset="-78"/>
              </a:rPr>
              <a:t>:</a:t>
            </a:r>
          </a:p>
          <a:p>
            <a:pPr marL="342900" lvl="0" indent="-342900" algn="r" rtl="1" fontAlgn="base">
              <a:lnSpc>
                <a:spcPct val="150000"/>
              </a:lnSpc>
              <a:buFont typeface="+mj-lt"/>
              <a:buAutoNum type="arabicPeriod"/>
            </a:pPr>
            <a:r>
              <a:rPr lang="en-US" dirty="0" err="1">
                <a:solidFill>
                  <a:srgbClr val="C00000"/>
                </a:solidFill>
                <a:latin typeface="Alexandria SemiBold" pitchFamily="2" charset="-78"/>
                <a:cs typeface="Alexandria SemiBold" pitchFamily="2" charset="-78"/>
              </a:rPr>
              <a:t>الدور</a:t>
            </a:r>
            <a:r>
              <a:rPr lang="en-US" dirty="0">
                <a:solidFill>
                  <a:srgbClr val="C00000"/>
                </a:solidFill>
                <a:latin typeface="Alexandria SemiBold" pitchFamily="2" charset="-78"/>
                <a:cs typeface="Alexandria SemiBold" pitchFamily="2" charset="-78"/>
              </a:rPr>
              <a:t> </a:t>
            </a:r>
            <a:r>
              <a:rPr lang="ar-EG"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تحديد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الشخصية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ينبغي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للنموذج</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تمثيلها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مثال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بصفتك</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خبيراً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في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كتابة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الإعلانات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الرقمية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الصحفية</a:t>
            </a:r>
            <a:endParaRPr lang="ar-EG" dirty="0">
              <a:latin typeface="Alexandria SemiBold" pitchFamily="2" charset="-78"/>
              <a:cs typeface="Alexandria SemiBold" pitchFamily="2" charset="-78"/>
            </a:endParaRPr>
          </a:p>
          <a:p>
            <a:pPr marL="342900" lvl="0" indent="-342900" algn="r" rtl="1" fontAlgn="base">
              <a:lnSpc>
                <a:spcPct val="150000"/>
              </a:lnSpc>
              <a:buFont typeface="+mj-lt"/>
              <a:buAutoNum type="arabicPeriod"/>
            </a:pPr>
            <a:r>
              <a:rPr lang="en-US" dirty="0" err="1">
                <a:solidFill>
                  <a:srgbClr val="C00000"/>
                </a:solidFill>
                <a:latin typeface="Alexandria SemiBold" pitchFamily="2" charset="-78"/>
                <a:cs typeface="Alexandria SemiBold" pitchFamily="2" charset="-78"/>
              </a:rPr>
              <a:t>المهمة</a:t>
            </a:r>
            <a:r>
              <a:rPr lang="ar-EG" dirty="0">
                <a:solidFill>
                  <a:srgbClr val="C00000"/>
                </a:solidFill>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تحديد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المطلوب</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بدقة</a:t>
            </a:r>
            <a:r>
              <a:rPr lang="ar-EG"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مثال</a:t>
            </a:r>
            <a:r>
              <a:rPr lang="en-US" dirty="0">
                <a:latin typeface="Alexandria SemiBold" pitchFamily="2" charset="-78"/>
                <a:cs typeface="Alexandria SemiBold" pitchFamily="2" charset="-78"/>
              </a:rPr>
              <a:t>: "اكتب3 </a:t>
            </a:r>
            <a:r>
              <a:rPr lang="ar-EG"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صيغ</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إعلانية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قصيرة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لمنصة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إلكترونية</a:t>
            </a:r>
            <a:r>
              <a:rPr lang="ar-EG" dirty="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342900" lvl="0" indent="-342900" algn="r" rtl="1" fontAlgn="base">
              <a:lnSpc>
                <a:spcPct val="150000"/>
              </a:lnSpc>
              <a:buFont typeface="+mj-lt"/>
              <a:buAutoNum type="arabicPeriod"/>
            </a:pPr>
            <a:r>
              <a:rPr lang="en-US" dirty="0" err="1">
                <a:solidFill>
                  <a:srgbClr val="C00000"/>
                </a:solidFill>
                <a:latin typeface="Alexandria SemiBold" pitchFamily="2" charset="-78"/>
                <a:cs typeface="Alexandria SemiBold" pitchFamily="2" charset="-78"/>
              </a:rPr>
              <a:t>السياق</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والجمهور</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المستهدف</a:t>
            </a:r>
            <a:r>
              <a:rPr lang="ar-EG"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توضيح</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تفاصيل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المنتج</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والجمهور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المو</a:t>
            </a:r>
            <a:r>
              <a:rPr lang="ar-EG" dirty="0">
                <a:latin typeface="Alexandria SemiBold" pitchFamily="2" charset="-78"/>
                <a:cs typeface="Alexandria SemiBold" pitchFamily="2" charset="-78"/>
              </a:rPr>
              <a:t>ج</a:t>
            </a:r>
            <a:r>
              <a:rPr lang="en-US" dirty="0">
                <a:latin typeface="Alexandria SemiBold" pitchFamily="2" charset="-78"/>
                <a:cs typeface="Alexandria SemiBold" pitchFamily="2" charset="-78"/>
              </a:rPr>
              <a:t>ه </a:t>
            </a:r>
            <a:r>
              <a:rPr lang="en-US" dirty="0" err="1">
                <a:latin typeface="Alexandria SemiBold" pitchFamily="2" charset="-78"/>
                <a:cs typeface="Alexandria SemiBold" pitchFamily="2" charset="-78"/>
              </a:rPr>
              <a:t>له</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الإعلان</a:t>
            </a:r>
            <a:r>
              <a:rPr lang="en-US" dirty="0">
                <a:latin typeface="Alexandria SemiBold" pitchFamily="2" charset="-78"/>
                <a:cs typeface="Alexandria SemiBold" pitchFamily="2" charset="-78"/>
              </a:rPr>
              <a:t>.</a:t>
            </a:r>
          </a:p>
          <a:p>
            <a:pPr marL="342900" lvl="0" indent="-342900" algn="r" rtl="1" fontAlgn="base">
              <a:lnSpc>
                <a:spcPct val="150000"/>
              </a:lnSpc>
              <a:buFont typeface="+mj-lt"/>
              <a:buAutoNum type="arabicPeriod"/>
            </a:pPr>
            <a:r>
              <a:rPr lang="en-US" dirty="0" err="1">
                <a:solidFill>
                  <a:srgbClr val="C00000"/>
                </a:solidFill>
                <a:latin typeface="Alexandria SemiBold" pitchFamily="2" charset="-78"/>
                <a:cs typeface="Alexandria SemiBold" pitchFamily="2" charset="-78"/>
              </a:rPr>
              <a:t>الأسلوب</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والنبرة</a:t>
            </a:r>
            <a:r>
              <a:rPr lang="ar-EG" dirty="0">
                <a:solidFill>
                  <a:srgbClr val="C00000"/>
                </a:solidFill>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تحديد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النبرة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المطلوبة</a:t>
            </a:r>
            <a:r>
              <a:rPr lang="en-US" dirty="0">
                <a:latin typeface="Alexandria SemiBold" pitchFamily="2" charset="-78"/>
                <a:cs typeface="Alexandria SemiBold" pitchFamily="2" charset="-78"/>
              </a:rPr>
              <a:t> </a:t>
            </a:r>
            <a:r>
              <a:rPr lang="ar-EG" dirty="0">
                <a:latin typeface="Alexandria SemiBold" pitchFamily="2" charset="-78"/>
                <a:cs typeface="Alexandria SemiBold" pitchFamily="2" charset="-78"/>
              </a:rPr>
              <a:t>(</a:t>
            </a:r>
            <a:r>
              <a:rPr lang="en-US" dirty="0" err="1">
                <a:latin typeface="Alexandria SemiBold" pitchFamily="2" charset="-78"/>
                <a:cs typeface="Alexandria SemiBold" pitchFamily="2" charset="-78"/>
              </a:rPr>
              <a:t>رسمية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تحفيزية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إقناعية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إلخ</a:t>
            </a:r>
            <a:r>
              <a:rPr lang="ar-EG" dirty="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342900" lvl="0" indent="-342900" algn="r" rtl="1" fontAlgn="base">
              <a:lnSpc>
                <a:spcPct val="150000"/>
              </a:lnSpc>
              <a:buFont typeface="+mj-lt"/>
              <a:buAutoNum type="arabicPeriod"/>
            </a:pPr>
            <a:r>
              <a:rPr lang="en-US" dirty="0" err="1">
                <a:solidFill>
                  <a:srgbClr val="C00000"/>
                </a:solidFill>
                <a:latin typeface="Alexandria SemiBold" pitchFamily="2" charset="-78"/>
                <a:cs typeface="Alexandria SemiBold" pitchFamily="2" charset="-78"/>
              </a:rPr>
              <a:t>القيود</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والمحددات</a:t>
            </a:r>
            <a:r>
              <a:rPr lang="ar-EG"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تحديد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عدد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الكلمات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الكلمات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المفتاحية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الواجب</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استخدامها</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أو</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المخرجات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المطلوب</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استبعادها</a:t>
            </a:r>
            <a:r>
              <a:rPr lang="en-US" dirty="0">
                <a:latin typeface="Alexandria SemiBold" pitchFamily="2" charset="-78"/>
                <a:cs typeface="Alexandria SemiBold" pitchFamily="2" charset="-78"/>
              </a:rPr>
              <a:t>.</a:t>
            </a:r>
          </a:p>
        </p:txBody>
      </p:sp>
      <p:pic>
        <p:nvPicPr>
          <p:cNvPr id="7" name="Graphic 21">
            <a:extLst>
              <a:ext uri="{FF2B5EF4-FFF2-40B4-BE49-F238E27FC236}">
                <a16:creationId xmlns:a16="http://schemas.microsoft.com/office/drawing/2014/main" id="{A1DCC4F2-4F0B-F6A0-8E83-A6F0A7E52C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147D7699-737F-79AF-F348-94978DECFCCD}"/>
              </a:ext>
            </a:extLst>
          </p:cNvPr>
          <p:cNvPicPr>
            <a:picLocks noChangeAspect="1"/>
          </p:cNvPicPr>
          <p:nvPr/>
        </p:nvPicPr>
        <p:blipFill>
          <a:blip r:embed="rId3"/>
          <a:srcRect l="7367" t="25302" r="12233"/>
          <a:stretch>
            <a:fillRect/>
          </a:stretch>
        </p:blipFill>
        <p:spPr>
          <a:xfrm>
            <a:off x="10161816" y="2586052"/>
            <a:ext cx="2030183" cy="2557448"/>
          </a:xfrm>
          <a:prstGeom prst="rect">
            <a:avLst/>
          </a:prstGeom>
        </p:spPr>
      </p:pic>
    </p:spTree>
    <p:extLst>
      <p:ext uri="{BB962C8B-B14F-4D97-AF65-F5344CB8AC3E}">
        <p14:creationId xmlns:p14="http://schemas.microsoft.com/office/powerpoint/2010/main" val="14604329"/>
      </p:ext>
    </p:extLst>
  </p:cSld>
  <p:clrMapOvr>
    <a:masterClrMapping/>
  </p:clrMapOvr>
  <mc:AlternateContent xmlns:mc="http://schemas.openxmlformats.org/markup-compatibility/2006" xmlns:p14="http://schemas.microsoft.com/office/powerpoint/2010/main">
    <mc:Choice Requires="p14">
      <p:transition p14:dur="10" advTm="435916"/>
    </mc:Choice>
    <mc:Fallback xmlns="">
      <p:transition advTm="43591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C5731-3435-4187-065A-07B043653A03}"/>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AE41F04-4A80-88AB-0A09-7FA3A3510446}"/>
              </a:ext>
            </a:extLst>
          </p:cNvPr>
          <p:cNvSpPr/>
          <p:nvPr/>
        </p:nvSpPr>
        <p:spPr>
          <a:xfrm>
            <a:off x="8159535" y="1685495"/>
            <a:ext cx="3851159"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9ADB818-CE44-3612-5FE9-D398B1EA467A}"/>
              </a:ext>
            </a:extLst>
          </p:cNvPr>
          <p:cNvSpPr/>
          <p:nvPr/>
        </p:nvSpPr>
        <p:spPr>
          <a:xfrm>
            <a:off x="457200" y="1850801"/>
            <a:ext cx="7674789" cy="4738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5EB16DC-A6A6-9E77-5DB6-D02AFBCE11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7733C0-E82C-FAF0-5374-1E2518E877BA}"/>
              </a:ext>
            </a:extLst>
          </p:cNvPr>
          <p:cNvSpPr txBox="1"/>
          <p:nvPr/>
        </p:nvSpPr>
        <p:spPr>
          <a:xfrm>
            <a:off x="818764" y="977600"/>
            <a:ext cx="1681534" cy="830997"/>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 Intro </a:t>
            </a:r>
            <a:r>
              <a:rPr lang="en-US" sz="2400" dirty="0">
                <a:solidFill>
                  <a:schemeClr val="bg1"/>
                </a:solidFill>
                <a:latin typeface="Alexandria" pitchFamily="2" charset="-78"/>
                <a:cs typeface="Alexandria" pitchFamily="2" charset="-78"/>
              </a:rPr>
              <a:t>Lecture</a:t>
            </a:r>
            <a:endParaRPr lang="en-US" sz="3600" dirty="0">
              <a:solidFill>
                <a:schemeClr val="bg1"/>
              </a:solidFill>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7CF059C6-7853-3489-1970-2D1E23FCB4C4}"/>
              </a:ext>
            </a:extLst>
          </p:cNvPr>
          <p:cNvSpPr txBox="1"/>
          <p:nvPr/>
        </p:nvSpPr>
        <p:spPr>
          <a:xfrm>
            <a:off x="8407886" y="1685495"/>
            <a:ext cx="3398718" cy="1117742"/>
          </a:xfrm>
          <a:prstGeom prst="rect">
            <a:avLst/>
          </a:prstGeom>
          <a:noFill/>
        </p:spPr>
        <p:txBody>
          <a:bodyPr wrap="square" rtlCol="0">
            <a:spAutoFit/>
          </a:bodyPr>
          <a:lstStyle/>
          <a:p>
            <a:pPr marL="342900" lvl="0" indent="-342900" algn="r" rtl="1" fontAlgn="base">
              <a:lnSpc>
                <a:spcPct val="150000"/>
              </a:lnSpc>
              <a:buFont typeface="+mj-lt"/>
              <a:buAutoNum type="arabicPeriod"/>
            </a:pPr>
            <a:r>
              <a:rPr lang="ar-EG" dirty="0">
                <a:solidFill>
                  <a:srgbClr val="C00000"/>
                </a:solidFill>
                <a:latin typeface="Alexandria SemiBold" pitchFamily="2" charset="-78"/>
                <a:cs typeface="Alexandria SemiBold" pitchFamily="2" charset="-78"/>
              </a:rPr>
              <a:t>أمر ضعيف: </a:t>
            </a:r>
            <a:endParaRPr lang="en-US" dirty="0">
              <a:solidFill>
                <a:srgbClr val="C00000"/>
              </a:solidFill>
              <a:latin typeface="Alexandria SemiBold" pitchFamily="2" charset="-78"/>
              <a:cs typeface="Alexandria SemiBold" pitchFamily="2" charset="-78"/>
            </a:endParaRPr>
          </a:p>
          <a:p>
            <a:pPr lvl="0" algn="r" rtl="1" fontAlgn="base">
              <a:lnSpc>
                <a:spcPct val="150000"/>
              </a:lnSpc>
            </a:pPr>
            <a:r>
              <a:rPr lang="ar-EG" sz="1400" dirty="0">
                <a:latin typeface="Alexandria SemiBold" pitchFamily="2" charset="-78"/>
                <a:cs typeface="Alexandria SemiBold" pitchFamily="2" charset="-78"/>
              </a:rPr>
              <a:t>انشئ صورة اعلان لعصير كوكتيل </a:t>
            </a:r>
            <a:r>
              <a:rPr lang="en-US" sz="1400" dirty="0">
                <a:latin typeface="Alexandria SemiBold" pitchFamily="2" charset="-78"/>
                <a:cs typeface="Alexandria SemiBold" pitchFamily="2" charset="-78"/>
              </a:rPr>
              <a:t>Fresh Juice</a:t>
            </a:r>
            <a:endParaRPr lang="ar-EG" sz="14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92367019-378D-524D-9170-F90713C6F44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66201D2-D888-A040-808C-D309C46675BB}"/>
              </a:ext>
            </a:extLst>
          </p:cNvPr>
          <p:cNvSpPr txBox="1"/>
          <p:nvPr/>
        </p:nvSpPr>
        <p:spPr>
          <a:xfrm>
            <a:off x="3730639" y="1794805"/>
            <a:ext cx="4224805" cy="4675191"/>
          </a:xfrm>
          <a:prstGeom prst="rect">
            <a:avLst/>
          </a:prstGeom>
          <a:noFill/>
        </p:spPr>
        <p:txBody>
          <a:bodyPr wrap="square">
            <a:spAutoFit/>
          </a:bodyPr>
          <a:lstStyle/>
          <a:p>
            <a:pPr marL="342900" lvl="0" indent="-342900" algn="r" rtl="1" fontAlgn="base">
              <a:lnSpc>
                <a:spcPct val="150000"/>
              </a:lnSpc>
              <a:buFont typeface="+mj-lt"/>
              <a:buAutoNum type="arabicPeriod" startAt="2"/>
            </a:pPr>
            <a:r>
              <a:rPr lang="ar-EG" sz="1800" dirty="0">
                <a:solidFill>
                  <a:srgbClr val="C00000"/>
                </a:solidFill>
                <a:latin typeface="Alexandria SemiBold" pitchFamily="2" charset="-78"/>
                <a:cs typeface="Alexandria SemiBold" pitchFamily="2" charset="-78"/>
              </a:rPr>
              <a:t>أمر قوي: </a:t>
            </a:r>
            <a:endParaRPr lang="ar-EG" dirty="0">
              <a:solidFill>
                <a:srgbClr val="C00000"/>
              </a:solidFill>
              <a:latin typeface="Alexandria SemiBold" pitchFamily="2" charset="-78"/>
              <a:cs typeface="Alexandria SemiBold" pitchFamily="2" charset="-78"/>
            </a:endParaRPr>
          </a:p>
          <a:p>
            <a:pPr marL="114300" indent="-114300" algn="r" rtl="1">
              <a:lnSpc>
                <a:spcPct val="150000"/>
              </a:lnSpc>
              <a:buFont typeface="Arial" panose="020B0604020202020204" pitchFamily="34" charset="0"/>
              <a:buChar char="•"/>
            </a:pPr>
            <a:r>
              <a:rPr lang="en-US" sz="1300" b="1" dirty="0" err="1">
                <a:solidFill>
                  <a:schemeClr val="accent1"/>
                </a:solidFill>
                <a:latin typeface="Alexandria" pitchFamily="2" charset="-78"/>
                <a:cs typeface="Alexandria" pitchFamily="2" charset="-78"/>
              </a:rPr>
              <a:t>الدور</a:t>
            </a:r>
            <a:r>
              <a:rPr lang="ar-EG" sz="1300" b="1" dirty="0">
                <a:solidFill>
                  <a:schemeClr val="accent1"/>
                </a:solidFill>
                <a:latin typeface="Alexandria" pitchFamily="2" charset="-78"/>
                <a:cs typeface="Alexandria" pitchFamily="2" charset="-78"/>
              </a:rPr>
              <a:t>:</a:t>
            </a:r>
            <a:r>
              <a:rPr lang="en-US" sz="1300" dirty="0">
                <a:solidFill>
                  <a:schemeClr val="accent1"/>
                </a:solidFill>
                <a:latin typeface="Alexandria" pitchFamily="2" charset="-78"/>
                <a:cs typeface="Alexandria" pitchFamily="2" charset="-78"/>
              </a:rPr>
              <a:t> </a:t>
            </a:r>
            <a:r>
              <a:rPr lang="ar-EG" sz="1300" dirty="0">
                <a:latin typeface="Alexandria" pitchFamily="2" charset="-78"/>
                <a:cs typeface="Alexandria" pitchFamily="2" charset="-78"/>
              </a:rPr>
              <a:t>أنت</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مصمم</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جرافيكي</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للإعلانات</a:t>
            </a:r>
            <a:r>
              <a:rPr lang="en-US" sz="1300" dirty="0">
                <a:latin typeface="Alexandria" pitchFamily="2" charset="-78"/>
                <a:cs typeface="Alexandria" pitchFamily="2" charset="-78"/>
              </a:rPr>
              <a:t>.</a:t>
            </a:r>
          </a:p>
          <a:p>
            <a:pPr marL="114300" indent="-114300" algn="r" rtl="1">
              <a:lnSpc>
                <a:spcPct val="150000"/>
              </a:lnSpc>
              <a:buFont typeface="Arial" panose="020B0604020202020204" pitchFamily="34" charset="0"/>
              <a:buChar char="•"/>
            </a:pPr>
            <a:r>
              <a:rPr lang="ar-EG" sz="1300" b="1" dirty="0">
                <a:solidFill>
                  <a:schemeClr val="accent1"/>
                </a:solidFill>
                <a:latin typeface="Alexandria" pitchFamily="2" charset="-78"/>
                <a:cs typeface="Alexandria" pitchFamily="2" charset="-78"/>
              </a:rPr>
              <a:t>المهمة: </a:t>
            </a:r>
            <a:r>
              <a:rPr lang="en-US" sz="1300" dirty="0" err="1">
                <a:latin typeface="Alexandria" pitchFamily="2" charset="-78"/>
                <a:cs typeface="Alexandria" pitchFamily="2" charset="-78"/>
              </a:rPr>
              <a:t>أنشئ</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لقطة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واقعية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للوحة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إعلانية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رأسية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ضخمة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مُثبتة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على</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الواجهة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الزجاجية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لمبنى</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تجاري</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حديث</a:t>
            </a:r>
            <a:r>
              <a:rPr lang="en-US" sz="1300" dirty="0">
                <a:latin typeface="Alexandria" pitchFamily="2" charset="-78"/>
                <a:cs typeface="Alexandria" pitchFamily="2" charset="-78"/>
              </a:rPr>
              <a:t>.</a:t>
            </a:r>
          </a:p>
          <a:p>
            <a:pPr marL="114300" indent="-114300" algn="r" rtl="1">
              <a:lnSpc>
                <a:spcPct val="150000"/>
              </a:lnSpc>
              <a:buFont typeface="Arial" panose="020B0604020202020204" pitchFamily="34" charset="0"/>
              <a:buChar char="•"/>
            </a:pPr>
            <a:r>
              <a:rPr lang="en-US" sz="1300" b="1" dirty="0" err="1">
                <a:solidFill>
                  <a:schemeClr val="accent1"/>
                </a:solidFill>
                <a:latin typeface="Alexandria" pitchFamily="2" charset="-78"/>
                <a:cs typeface="Alexandria" pitchFamily="2" charset="-78"/>
              </a:rPr>
              <a:t>السياق</a:t>
            </a:r>
            <a:r>
              <a:rPr lang="en-US" sz="1300" b="1" dirty="0">
                <a:solidFill>
                  <a:schemeClr val="accent1"/>
                </a:solidFill>
                <a:latin typeface="Alexandria" pitchFamily="2" charset="-78"/>
                <a:cs typeface="Alexandria" pitchFamily="2" charset="-78"/>
              </a:rPr>
              <a:t> </a:t>
            </a:r>
            <a:r>
              <a:rPr lang="en-US" sz="1300" b="1" dirty="0" err="1">
                <a:solidFill>
                  <a:schemeClr val="accent1"/>
                </a:solidFill>
                <a:latin typeface="Alexandria" pitchFamily="2" charset="-78"/>
                <a:cs typeface="Alexandria" pitchFamily="2" charset="-78"/>
              </a:rPr>
              <a:t>والجمهور</a:t>
            </a:r>
            <a:r>
              <a:rPr lang="ar-EG" sz="1300" b="1" dirty="0">
                <a:solidFill>
                  <a:schemeClr val="accent1"/>
                </a:solidFill>
                <a:latin typeface="Alexandria" pitchFamily="2" charset="-78"/>
                <a:cs typeface="Alexandria" pitchFamily="2" charset="-78"/>
              </a:rPr>
              <a:t>: </a:t>
            </a:r>
            <a:r>
              <a:rPr lang="en-US" sz="1300" dirty="0" err="1">
                <a:latin typeface="Alexandria" pitchFamily="2" charset="-78"/>
                <a:cs typeface="Alexandria" pitchFamily="2" charset="-78"/>
              </a:rPr>
              <a:t>إعلان</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طرقي</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موجه</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لسكان</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المدينة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لإثارة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الشعور</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بالانتعاش</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الشديد</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والحيوية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خلال</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النهار</a:t>
            </a:r>
            <a:r>
              <a:rPr lang="en-US" sz="1300" dirty="0">
                <a:latin typeface="Alexandria" pitchFamily="2" charset="-78"/>
                <a:cs typeface="Alexandria" pitchFamily="2" charset="-78"/>
              </a:rPr>
              <a:t>.</a:t>
            </a:r>
          </a:p>
          <a:p>
            <a:pPr marL="114300" indent="-114300" algn="r" rtl="1">
              <a:lnSpc>
                <a:spcPct val="150000"/>
              </a:lnSpc>
              <a:buFont typeface="Arial" panose="020B0604020202020204" pitchFamily="34" charset="0"/>
              <a:buChar char="•"/>
            </a:pPr>
            <a:r>
              <a:rPr lang="ar-EG" sz="1300" b="1" dirty="0">
                <a:solidFill>
                  <a:schemeClr val="accent1"/>
                </a:solidFill>
                <a:latin typeface="Alexandria" pitchFamily="2" charset="-78"/>
                <a:cs typeface="Alexandria" pitchFamily="2" charset="-78"/>
              </a:rPr>
              <a:t>تفاصيل المنتج</a:t>
            </a:r>
            <a:r>
              <a:rPr lang="ar-EG" sz="1300" b="1" dirty="0">
                <a:latin typeface="Alexandria" pitchFamily="2" charset="-78"/>
                <a:cs typeface="Alexandria" pitchFamily="2" charset="-78"/>
              </a:rPr>
              <a:t>:</a:t>
            </a:r>
            <a:r>
              <a:rPr lang="en-US" sz="1300" dirty="0" err="1">
                <a:latin typeface="Alexandria" pitchFamily="2" charset="-78"/>
                <a:cs typeface="Alexandria" pitchFamily="2" charset="-78"/>
              </a:rPr>
              <a:t>كوب</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زجاجي</a:t>
            </a:r>
            <a:r>
              <a:rPr lang="en-US" sz="1300" dirty="0">
                <a:latin typeface="Alexandria" pitchFamily="2" charset="-78"/>
                <a:cs typeface="Alexandria" pitchFamily="2" charset="-78"/>
              </a:rPr>
              <a:t> ب</a:t>
            </a:r>
            <a:r>
              <a:rPr lang="ar-EG" sz="1300" dirty="0">
                <a:latin typeface="Alexandria" pitchFamily="2" charset="-78"/>
                <a:cs typeface="Alexandria" pitchFamily="2" charset="-78"/>
              </a:rPr>
              <a:t>ه </a:t>
            </a:r>
            <a:r>
              <a:rPr lang="en-US" sz="1300" dirty="0" err="1">
                <a:latin typeface="Alexandria" pitchFamily="2" charset="-78"/>
                <a:cs typeface="Alexandria" pitchFamily="2" charset="-78"/>
              </a:rPr>
              <a:t>قطع</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الفواكه</a:t>
            </a:r>
            <a:r>
              <a:rPr lang="en-US" sz="1300" dirty="0">
                <a:latin typeface="Alexandria" pitchFamily="2" charset="-78"/>
                <a:cs typeface="Alexandria" pitchFamily="2" charset="-78"/>
              </a:rPr>
              <a:t> </a:t>
            </a:r>
            <a:r>
              <a:rPr lang="ar-EG" sz="1300" dirty="0">
                <a:latin typeface="Alexandria" pitchFamily="2" charset="-78"/>
                <a:cs typeface="Alexandria" pitchFamily="2" charset="-78"/>
              </a:rPr>
              <a:t>(</a:t>
            </a:r>
            <a:r>
              <a:rPr lang="en-US" sz="1300" dirty="0" err="1">
                <a:latin typeface="Alexandria" pitchFamily="2" charset="-78"/>
                <a:cs typeface="Alexandria" pitchFamily="2" charset="-78"/>
              </a:rPr>
              <a:t>مانجو</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فراولة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كيوي</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أناناس</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توت</a:t>
            </a:r>
            <a:r>
              <a:rPr lang="ar-EG" sz="1300" dirty="0">
                <a:latin typeface="Alexandria" pitchFamily="2" charset="-78"/>
                <a:cs typeface="Alexandria" pitchFamily="2" charset="-78"/>
              </a:rPr>
              <a:t>)</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ومكعبات</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الثلج</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مع</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تناثر</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حيوي</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لقطرات</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العصير</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والثلج</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حول</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الكوب</a:t>
            </a:r>
            <a:r>
              <a:rPr lang="en-US" sz="1300" dirty="0">
                <a:latin typeface="Alexandria" pitchFamily="2" charset="-78"/>
                <a:cs typeface="Alexandria" pitchFamily="2" charset="-78"/>
              </a:rPr>
              <a:t>.</a:t>
            </a:r>
            <a:r>
              <a:rPr lang="ar-EG" sz="1300" dirty="0">
                <a:latin typeface="Alexandria" pitchFamily="2" charset="-78"/>
                <a:cs typeface="Alexandria" pitchFamily="2" charset="-78"/>
              </a:rPr>
              <a:t>.</a:t>
            </a:r>
          </a:p>
          <a:p>
            <a:pPr marL="114300" indent="-114300" algn="r" rtl="1">
              <a:lnSpc>
                <a:spcPct val="150000"/>
              </a:lnSpc>
              <a:buFont typeface="Arial" panose="020B0604020202020204" pitchFamily="34" charset="0"/>
              <a:buChar char="•"/>
            </a:pPr>
            <a:r>
              <a:rPr lang="ar-EG" sz="1300" b="1" dirty="0">
                <a:solidFill>
                  <a:schemeClr val="accent1"/>
                </a:solidFill>
                <a:latin typeface="Alexandria" pitchFamily="2" charset="-78"/>
                <a:cs typeface="Alexandria" pitchFamily="2" charset="-78"/>
              </a:rPr>
              <a:t>النص:</a:t>
            </a:r>
            <a:r>
              <a:rPr lang="en-US" sz="1300" b="1" dirty="0">
                <a:solidFill>
                  <a:schemeClr val="accent1"/>
                </a:solidFill>
                <a:latin typeface="Alexandria" pitchFamily="2" charset="-78"/>
                <a:cs typeface="Alexandria" pitchFamily="2" charset="-78"/>
              </a:rPr>
              <a:t> </a:t>
            </a:r>
            <a:r>
              <a:rPr lang="en-US" sz="1300" dirty="0" err="1">
                <a:latin typeface="Alexandria" pitchFamily="2" charset="-78"/>
                <a:cs typeface="Alexandria" pitchFamily="2" charset="-78"/>
              </a:rPr>
              <a:t>أعلى</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اللوحة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كُتب</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النص</a:t>
            </a:r>
            <a:r>
              <a:rPr lang="en-US" sz="1300" dirty="0">
                <a:latin typeface="Alexandria" pitchFamily="2" charset="-78"/>
                <a:cs typeface="Alexandria" pitchFamily="2" charset="-78"/>
              </a:rPr>
              <a:t> "</a:t>
            </a:r>
            <a:r>
              <a:rPr lang="en-US" sz="1300" b="1" dirty="0">
                <a:latin typeface="Alexandria" pitchFamily="2" charset="-78"/>
                <a:cs typeface="Alexandria" pitchFamily="2" charset="-78"/>
              </a:rPr>
              <a:t>Fresh Juice</a:t>
            </a:r>
            <a:r>
              <a:rPr lang="en-US" sz="1300" dirty="0">
                <a:latin typeface="Alexandria" pitchFamily="2" charset="-78"/>
                <a:cs typeface="Alexandria" pitchFamily="2" charset="-78"/>
              </a:rPr>
              <a:t>" (</a:t>
            </a:r>
            <a:r>
              <a:rPr lang="ar-EG" sz="1300" dirty="0">
                <a:latin typeface="Alexandria" pitchFamily="2" charset="-78"/>
                <a:cs typeface="Alexandria" pitchFamily="2" charset="-78"/>
              </a:rPr>
              <a:t> </a:t>
            </a:r>
            <a:r>
              <a:rPr lang="en-US" sz="1300" dirty="0" err="1">
                <a:latin typeface="Alexandria" pitchFamily="2" charset="-78"/>
                <a:cs typeface="Alexandria" pitchFamily="2" charset="-78"/>
              </a:rPr>
              <a:t>كلمة</a:t>
            </a:r>
            <a:r>
              <a:rPr lang="en-US" sz="1300" dirty="0">
                <a:latin typeface="Alexandria" pitchFamily="2" charset="-78"/>
                <a:cs typeface="Alexandria" pitchFamily="2" charset="-78"/>
              </a:rPr>
              <a:t> </a:t>
            </a:r>
            <a:r>
              <a:rPr lang="en-US" sz="1300" i="1" dirty="0">
                <a:latin typeface="Alexandria" pitchFamily="2" charset="-78"/>
                <a:cs typeface="Alexandria" pitchFamily="2" charset="-78"/>
              </a:rPr>
              <a:t>Fresh</a:t>
            </a:r>
            <a:r>
              <a:rPr lang="en-US" sz="1300" dirty="0">
                <a:latin typeface="Alexandria" pitchFamily="2" charset="-78"/>
                <a:cs typeface="Alexandria" pitchFamily="2" charset="-78"/>
              </a:rPr>
              <a:t> </a:t>
            </a:r>
            <a:r>
              <a:rPr lang="ar-EG" sz="1300" dirty="0">
                <a:latin typeface="Alexandria" pitchFamily="2" charset="-78"/>
                <a:cs typeface="Alexandria" pitchFamily="2" charset="-78"/>
              </a:rPr>
              <a:t> </a:t>
            </a:r>
            <a:r>
              <a:rPr lang="en-US" sz="1300" dirty="0" err="1">
                <a:latin typeface="Alexandria" pitchFamily="2" charset="-78"/>
                <a:cs typeface="Alexandria" pitchFamily="2" charset="-78"/>
              </a:rPr>
              <a:t>باللون</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البرتقالي</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و</a:t>
            </a:r>
            <a:r>
              <a:rPr lang="en-US" sz="1300" i="1" dirty="0" err="1">
                <a:latin typeface="Alexandria" pitchFamily="2" charset="-78"/>
                <a:cs typeface="Alexandria" pitchFamily="2" charset="-78"/>
              </a:rPr>
              <a:t>Juice</a:t>
            </a:r>
            <a:r>
              <a:rPr lang="en-US" sz="1300" dirty="0">
                <a:latin typeface="Alexandria" pitchFamily="2" charset="-78"/>
                <a:cs typeface="Alexandria" pitchFamily="2" charset="-78"/>
              </a:rPr>
              <a:t> </a:t>
            </a:r>
            <a:r>
              <a:rPr lang="ar-EG" sz="1300" dirty="0">
                <a:latin typeface="Alexandria" pitchFamily="2" charset="-78"/>
                <a:cs typeface="Alexandria" pitchFamily="2" charset="-78"/>
              </a:rPr>
              <a:t> </a:t>
            </a:r>
            <a:r>
              <a:rPr lang="en-US" sz="1300" dirty="0" err="1">
                <a:latin typeface="Alexandria" pitchFamily="2" charset="-78"/>
                <a:cs typeface="Alexandria" pitchFamily="2" charset="-78"/>
              </a:rPr>
              <a:t>باللون</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الأخضر</a:t>
            </a:r>
            <a:r>
              <a:rPr lang="ar-EG" sz="1300" dirty="0">
                <a:latin typeface="Alexandria" pitchFamily="2" charset="-78"/>
                <a:cs typeface="Alexandria" pitchFamily="2" charset="-78"/>
              </a:rPr>
              <a:t>.</a:t>
            </a:r>
            <a:endParaRPr lang="en-US" sz="1300" dirty="0">
              <a:latin typeface="Alexandria" pitchFamily="2" charset="-78"/>
              <a:cs typeface="Alexandria" pitchFamily="2" charset="-78"/>
            </a:endParaRPr>
          </a:p>
          <a:p>
            <a:pPr marL="114300" indent="-114300" algn="r" rtl="1">
              <a:lnSpc>
                <a:spcPct val="150000"/>
              </a:lnSpc>
              <a:buFont typeface="Arial" panose="020B0604020202020204" pitchFamily="34" charset="0"/>
              <a:buChar char="•"/>
            </a:pPr>
            <a:r>
              <a:rPr lang="en-US" sz="1300" b="1" dirty="0" err="1">
                <a:solidFill>
                  <a:schemeClr val="accent1"/>
                </a:solidFill>
                <a:latin typeface="Alexandria" pitchFamily="2" charset="-78"/>
                <a:cs typeface="Alexandria" pitchFamily="2" charset="-78"/>
              </a:rPr>
              <a:t>الأسلوب</a:t>
            </a:r>
            <a:r>
              <a:rPr lang="en-US" sz="1300" b="1" dirty="0">
                <a:solidFill>
                  <a:schemeClr val="accent1"/>
                </a:solidFill>
                <a:latin typeface="Alexandria" pitchFamily="2" charset="-78"/>
                <a:cs typeface="Alexandria" pitchFamily="2" charset="-78"/>
              </a:rPr>
              <a:t> </a:t>
            </a:r>
            <a:r>
              <a:rPr lang="en-US" sz="1300" b="1" dirty="0" err="1">
                <a:solidFill>
                  <a:schemeClr val="accent1"/>
                </a:solidFill>
                <a:latin typeface="Alexandria" pitchFamily="2" charset="-78"/>
                <a:cs typeface="Alexandria" pitchFamily="2" charset="-78"/>
              </a:rPr>
              <a:t>والنبرة</a:t>
            </a:r>
            <a:r>
              <a:rPr lang="ar-EG" sz="1300" b="1" dirty="0">
                <a:solidFill>
                  <a:srgbClr val="C00000"/>
                </a:solidFill>
                <a:latin typeface="Alexandria" pitchFamily="2" charset="-78"/>
                <a:cs typeface="Alexandria" pitchFamily="2" charset="-78"/>
              </a:rPr>
              <a:t>: </a:t>
            </a:r>
            <a:r>
              <a:rPr lang="en-US" sz="1300" dirty="0" err="1">
                <a:latin typeface="Alexandria" pitchFamily="2" charset="-78"/>
                <a:cs typeface="Alexandria" pitchFamily="2" charset="-78"/>
              </a:rPr>
              <a:t>تصوير</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تجاري</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سينمائي</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احترافي</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ونبرة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مفعمة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بالنشاط</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والطاقة</a:t>
            </a:r>
            <a:r>
              <a:rPr lang="en-US" sz="1300" dirty="0">
                <a:latin typeface="Alexandria" pitchFamily="2" charset="-78"/>
                <a:cs typeface="Alexandria" pitchFamily="2" charset="-78"/>
              </a:rPr>
              <a:t>.</a:t>
            </a:r>
          </a:p>
          <a:p>
            <a:pPr marL="114300" indent="-114300" algn="r" rtl="1">
              <a:lnSpc>
                <a:spcPct val="150000"/>
              </a:lnSpc>
              <a:buFont typeface="Arial" panose="020B0604020202020204" pitchFamily="34" charset="0"/>
              <a:buChar char="•"/>
            </a:pPr>
            <a:r>
              <a:rPr lang="en-US" sz="1300" b="1" dirty="0" err="1">
                <a:solidFill>
                  <a:schemeClr val="accent1"/>
                </a:solidFill>
                <a:latin typeface="Alexandria" pitchFamily="2" charset="-78"/>
                <a:cs typeface="Alexandria" pitchFamily="2" charset="-78"/>
              </a:rPr>
              <a:t>المحددات</a:t>
            </a:r>
            <a:r>
              <a:rPr lang="en-US" sz="1300" b="1" dirty="0">
                <a:solidFill>
                  <a:schemeClr val="accent1"/>
                </a:solidFill>
                <a:latin typeface="Alexandria" pitchFamily="2" charset="-78"/>
                <a:cs typeface="Alexandria" pitchFamily="2" charset="-78"/>
              </a:rPr>
              <a:t> </a:t>
            </a:r>
            <a:r>
              <a:rPr lang="en-US" sz="1300" b="1" dirty="0" err="1">
                <a:solidFill>
                  <a:schemeClr val="accent1"/>
                </a:solidFill>
                <a:latin typeface="Alexandria" pitchFamily="2" charset="-78"/>
                <a:cs typeface="Alexandria" pitchFamily="2" charset="-78"/>
              </a:rPr>
              <a:t>والفنيات</a:t>
            </a:r>
            <a:r>
              <a:rPr lang="ar-EG" sz="1300" b="1" dirty="0">
                <a:solidFill>
                  <a:srgbClr val="C00000"/>
                </a:solidFill>
                <a:latin typeface="Alexandria" pitchFamily="2" charset="-78"/>
                <a:cs typeface="Alexandria" pitchFamily="2" charset="-78"/>
              </a:rPr>
              <a:t>: </a:t>
            </a:r>
            <a:r>
              <a:rPr lang="ar-EG" sz="1300" dirty="0">
                <a:latin typeface="Alexandria" pitchFamily="2" charset="-78"/>
                <a:cs typeface="Alexandria" pitchFamily="2" charset="-78"/>
              </a:rPr>
              <a:t>ال</a:t>
            </a:r>
            <a:r>
              <a:rPr lang="en-US" sz="1300" dirty="0" err="1">
                <a:latin typeface="Alexandria" pitchFamily="2" charset="-78"/>
                <a:cs typeface="Alexandria" pitchFamily="2" charset="-78"/>
              </a:rPr>
              <a:t>دقة</a:t>
            </a:r>
            <a:r>
              <a:rPr lang="en-US" sz="1300" dirty="0">
                <a:latin typeface="Alexandria" pitchFamily="2" charset="-78"/>
                <a:cs typeface="Alexandria" pitchFamily="2" charset="-78"/>
              </a:rPr>
              <a:t> </a:t>
            </a:r>
            <a:r>
              <a:rPr lang="en-US" sz="1300" dirty="0" err="1">
                <a:latin typeface="Alexandria" pitchFamily="2" charset="-78"/>
                <a:cs typeface="Alexandria" pitchFamily="2" charset="-78"/>
              </a:rPr>
              <a:t>فائقة</a:t>
            </a:r>
            <a:r>
              <a:rPr lang="en-US" sz="1300" dirty="0">
                <a:latin typeface="Alexandria" pitchFamily="2" charset="-78"/>
                <a:cs typeface="Alexandria" pitchFamily="2" charset="-78"/>
              </a:rPr>
              <a:t> 8K</a:t>
            </a:r>
            <a:r>
              <a:rPr lang="ar-EG" sz="1300" dirty="0">
                <a:latin typeface="Alexandria" pitchFamily="2" charset="-78"/>
                <a:cs typeface="Alexandria" pitchFamily="2" charset="-78"/>
              </a:rPr>
              <a:t>.</a:t>
            </a:r>
            <a:endParaRPr lang="en-US" sz="13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51E454B5-9B5C-89BB-6E97-859A1882C2AC}"/>
              </a:ext>
            </a:extLst>
          </p:cNvPr>
          <p:cNvSpPr txBox="1"/>
          <p:nvPr/>
        </p:nvSpPr>
        <p:spPr>
          <a:xfrm>
            <a:off x="2346765" y="1169207"/>
            <a:ext cx="4101332" cy="461024"/>
          </a:xfrm>
          <a:prstGeom prst="rect">
            <a:avLst/>
          </a:prstGeom>
          <a:solidFill>
            <a:schemeClr val="accent4">
              <a:lumMod val="20000"/>
              <a:lumOff val="80000"/>
            </a:schemeClr>
          </a:solidFill>
        </p:spPr>
        <p:txBody>
          <a:bodyPr wrap="square">
            <a:spAutoFit/>
          </a:bodyPr>
          <a:lstStyle/>
          <a:p>
            <a:pPr algn="r" rtl="1">
              <a:lnSpc>
                <a:spcPct val="150000"/>
              </a:lnSpc>
            </a:pPr>
            <a:r>
              <a:rPr lang="ar-EG" sz="1800" dirty="0">
                <a:solidFill>
                  <a:schemeClr val="accent1"/>
                </a:solidFill>
                <a:latin typeface="Alexandria SemiBold" pitchFamily="2" charset="-78"/>
                <a:cs typeface="Alexandria SemiBold" pitchFamily="2" charset="-78"/>
              </a:rPr>
              <a:t>أمثلة لكتابة الأمر للذكاء الاصطناعي :</a:t>
            </a:r>
          </a:p>
        </p:txBody>
      </p:sp>
      <p:pic>
        <p:nvPicPr>
          <p:cNvPr id="13" name="Picture 12">
            <a:extLst>
              <a:ext uri="{FF2B5EF4-FFF2-40B4-BE49-F238E27FC236}">
                <a16:creationId xmlns:a16="http://schemas.microsoft.com/office/drawing/2014/main" id="{290FB1E6-1864-481F-7ED7-83D8C69891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7997" y="2321966"/>
            <a:ext cx="3102642" cy="4056775"/>
          </a:xfrm>
          <a:prstGeom prst="rect">
            <a:avLst/>
          </a:prstGeom>
        </p:spPr>
      </p:pic>
      <p:pic>
        <p:nvPicPr>
          <p:cNvPr id="15" name="Picture 14">
            <a:extLst>
              <a:ext uri="{FF2B5EF4-FFF2-40B4-BE49-F238E27FC236}">
                <a16:creationId xmlns:a16="http://schemas.microsoft.com/office/drawing/2014/main" id="{712B7154-1E1E-6E0D-620E-D8059205F249}"/>
              </a:ext>
            </a:extLst>
          </p:cNvPr>
          <p:cNvPicPr>
            <a:picLocks noChangeAspect="1"/>
          </p:cNvPicPr>
          <p:nvPr/>
        </p:nvPicPr>
        <p:blipFill>
          <a:blip r:embed="rId4"/>
          <a:stretch>
            <a:fillRect/>
          </a:stretch>
        </p:blipFill>
        <p:spPr>
          <a:xfrm>
            <a:off x="8523513" y="2919782"/>
            <a:ext cx="3211285" cy="3252788"/>
          </a:xfrm>
          <a:prstGeom prst="rect">
            <a:avLst/>
          </a:prstGeom>
        </p:spPr>
      </p:pic>
    </p:spTree>
    <p:extLst>
      <p:ext uri="{BB962C8B-B14F-4D97-AF65-F5344CB8AC3E}">
        <p14:creationId xmlns:p14="http://schemas.microsoft.com/office/powerpoint/2010/main" val="350370159"/>
      </p:ext>
    </p:extLst>
  </p:cSld>
  <p:clrMapOvr>
    <a:masterClrMapping/>
  </p:clrMapOvr>
  <mc:AlternateContent xmlns:mc="http://schemas.openxmlformats.org/markup-compatibility/2006" xmlns:p14="http://schemas.microsoft.com/office/powerpoint/2010/main">
    <mc:Choice Requires="p14">
      <p:transition p14:dur="10" advTm="300985"/>
    </mc:Choice>
    <mc:Fallback xmlns="">
      <p:transition advTm="3009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81278" y="771729"/>
            <a:ext cx="3910954" cy="55129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1434" y="1008993"/>
            <a:ext cx="10799380" cy="551299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4863873" y="907454"/>
            <a:ext cx="1851132" cy="583878"/>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2400" b="1" dirty="0">
                <a:solidFill>
                  <a:srgbClr val="0070C0"/>
                </a:solidFill>
                <a:latin typeface="Alexandria SemiBold" pitchFamily="2" charset="-78"/>
                <a:ea typeface="Calibri" panose="020F0502020204030204" pitchFamily="34" charset="0"/>
                <a:cs typeface="Alexandria SemiBold" pitchFamily="2" charset="-78"/>
              </a:rPr>
              <a:t>خاتمة</a:t>
            </a:r>
          </a:p>
        </p:txBody>
      </p:sp>
      <p:sp>
        <p:nvSpPr>
          <p:cNvPr id="8" name="TextBox 7">
            <a:extLst>
              <a:ext uri="{FF2B5EF4-FFF2-40B4-BE49-F238E27FC236}">
                <a16:creationId xmlns:a16="http://schemas.microsoft.com/office/drawing/2014/main" id="{F9A80F9F-74DB-1D57-04E8-E20E92A09B0A}"/>
              </a:ext>
            </a:extLst>
          </p:cNvPr>
          <p:cNvSpPr txBox="1"/>
          <p:nvPr/>
        </p:nvSpPr>
        <p:spPr>
          <a:xfrm>
            <a:off x="599768" y="1406688"/>
            <a:ext cx="10530687" cy="4928913"/>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endParaRPr lang="ar-EG" sz="2000" b="1" dirty="0">
              <a:solidFill>
                <a:srgbClr val="C00000"/>
              </a:solidFill>
              <a:latin typeface="Alexandria SemiBold" pitchFamily="2" charset="-78"/>
              <a:ea typeface="Calibri" panose="020F0502020204030204" pitchFamily="34" charset="0"/>
              <a:cs typeface="Alexandria SemiBold" pitchFamily="2" charset="-78"/>
            </a:endParaRPr>
          </a:p>
          <a:p>
            <a:pPr marL="285750" indent="-285750" algn="r" rtl="1">
              <a:lnSpc>
                <a:spcPct val="150000"/>
              </a:lnSpc>
              <a:buFont typeface="Arial" panose="020B0604020202020204" pitchFamily="34" charset="0"/>
              <a:buChar char="•"/>
            </a:pPr>
            <a:r>
              <a:rPr lang="en-US" sz="1700" dirty="0" err="1">
                <a:solidFill>
                  <a:schemeClr val="accent1"/>
                </a:solidFill>
                <a:latin typeface="Alexandria SemiBold" pitchFamily="2" charset="-78"/>
                <a:cs typeface="Alexandria SemiBold" pitchFamily="2" charset="-78"/>
              </a:rPr>
              <a:t>الذكاء</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الاصطناعي</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شريك</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استراتيجي</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وليس</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مجرد</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أداة</a:t>
            </a:r>
            <a:r>
              <a:rPr lang="ar-EG" sz="1700" dirty="0">
                <a:solidFill>
                  <a:schemeClr val="accent1"/>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لم</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يعد</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الذكاء</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الاصطناعي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مجرد</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أداة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مساعدة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بل</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أصبح</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شريكاً</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في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توليد</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الأفكار</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وكتابة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النصوص</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والتصميم</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لكنه</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لا</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يلغي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الدور</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البشري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بل</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يرفعه</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المصمم</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يبقى</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صاحب</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الرؤية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البصرية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والذوق</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والمسوق</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يبقى</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صاحب</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الاستراتيجية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وفهم</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الجمهور</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وكلاهما</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يوجّه</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الذكاء</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الاصطناعي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ويوظّف</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مخرجاته</a:t>
            </a:r>
            <a:r>
              <a:rPr lang="en-US" sz="1700" dirty="0">
                <a:solidFill>
                  <a:schemeClr val="tx1">
                    <a:lumMod val="95000"/>
                    <a:lumOff val="5000"/>
                  </a:schemeClr>
                </a:solidFill>
                <a:latin typeface="Alexandria SemiBold" pitchFamily="2" charset="-78"/>
                <a:cs typeface="Alexandria SemiBold" pitchFamily="2" charset="-78"/>
              </a:rPr>
              <a:t>.</a:t>
            </a:r>
          </a:p>
          <a:p>
            <a:pPr marL="285750" indent="-285750" algn="r" rtl="1">
              <a:lnSpc>
                <a:spcPct val="150000"/>
              </a:lnSpc>
              <a:buFont typeface="Arial" panose="020B0604020202020204" pitchFamily="34" charset="0"/>
              <a:buChar char="•"/>
            </a:pPr>
            <a:r>
              <a:rPr lang="en-US" sz="1700" dirty="0" err="1">
                <a:solidFill>
                  <a:schemeClr val="accent1"/>
                </a:solidFill>
                <a:latin typeface="Alexandria SemiBold" pitchFamily="2" charset="-78"/>
                <a:cs typeface="Alexandria SemiBold" pitchFamily="2" charset="-78"/>
              </a:rPr>
              <a:t>العنصر</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البشري</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هو</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الأساس</a:t>
            </a:r>
            <a:r>
              <a:rPr lang="ar-EG" sz="1700" dirty="0">
                <a:solidFill>
                  <a:schemeClr val="accent1"/>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يبقى</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الإنسان</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هو</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الأساس</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في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الإبداع</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والتفكير</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النقدي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وفهم</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الجمهور</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والالتزام</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بالأخلاقيات</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فالتكنولوجيا</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تتطور</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لكن</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الرسالة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الإعلانية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الناجحة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تبقى</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تلك</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التي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تلامس</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مشاعر</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الجمهور</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وتلبي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احتياجاته</a:t>
            </a:r>
            <a:r>
              <a:rPr lang="en-US" sz="1700" dirty="0">
                <a:solidFill>
                  <a:schemeClr val="tx1">
                    <a:lumMod val="95000"/>
                    <a:lumOff val="5000"/>
                  </a:schemeClr>
                </a:solidFill>
                <a:latin typeface="Alexandria SemiBold" pitchFamily="2" charset="-78"/>
                <a:cs typeface="Alexandria SemiBold" pitchFamily="2" charset="-78"/>
              </a:rPr>
              <a:t>.</a:t>
            </a:r>
          </a:p>
          <a:p>
            <a:pPr marL="285750" indent="-285750" algn="r" rtl="1">
              <a:lnSpc>
                <a:spcPct val="150000"/>
              </a:lnSpc>
              <a:buFont typeface="Arial" panose="020B0604020202020204" pitchFamily="34" charset="0"/>
              <a:buChar char="•"/>
            </a:pPr>
            <a:r>
              <a:rPr lang="ar-EG" sz="1700" dirty="0">
                <a:solidFill>
                  <a:schemeClr val="accent1"/>
                </a:solidFill>
                <a:latin typeface="Alexandria SemiBold" pitchFamily="2" charset="-78"/>
                <a:cs typeface="Alexandria SemiBold" pitchFamily="2" charset="-78"/>
              </a:rPr>
              <a:t>الإعلان </a:t>
            </a:r>
            <a:r>
              <a:rPr lang="en-US" sz="1700" dirty="0" err="1">
                <a:solidFill>
                  <a:schemeClr val="accent1"/>
                </a:solidFill>
                <a:latin typeface="Alexandria SemiBold" pitchFamily="2" charset="-78"/>
                <a:cs typeface="Alexandria SemiBold" pitchFamily="2" charset="-78"/>
              </a:rPr>
              <a:t>جزء</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من</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منظومة</a:t>
            </a:r>
            <a:r>
              <a:rPr lang="en-US" sz="1700" dirty="0">
                <a:solidFill>
                  <a:schemeClr val="accent1"/>
                </a:solidFill>
                <a:latin typeface="Alexandria SemiBold" pitchFamily="2" charset="-78"/>
                <a:cs typeface="Alexandria SemiBold" pitchFamily="2" charset="-78"/>
              </a:rPr>
              <a:t> </a:t>
            </a:r>
            <a:r>
              <a:rPr lang="en-US" sz="1700" dirty="0" err="1">
                <a:solidFill>
                  <a:schemeClr val="accent1"/>
                </a:solidFill>
                <a:latin typeface="Alexandria SemiBold" pitchFamily="2" charset="-78"/>
                <a:cs typeface="Alexandria SemiBold" pitchFamily="2" charset="-78"/>
              </a:rPr>
              <a:t>التسويق</a:t>
            </a:r>
            <a:r>
              <a:rPr lang="ar-EG" sz="1700" dirty="0">
                <a:solidFill>
                  <a:schemeClr val="accent1"/>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الإعلان</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أداة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من</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أدوات</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التسويق</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ورغم</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أهميته</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البالغة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إلا</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أنه</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لا</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يمكنه</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تحقيق</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النجاح</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بمفرده</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دون</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تكامل</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مع</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بقية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عناصر</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المزيج</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التسويقي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فالتسويق</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الناجح</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هو</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الذي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يوازن</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بين</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المنتج</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والسعر</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والمكان</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والترويج</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ويضع</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العميل</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في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قلب</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كل</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قرار</a:t>
            </a:r>
            <a:r>
              <a:rPr lang="en-US" sz="1700" dirty="0">
                <a:solidFill>
                  <a:schemeClr val="tx1">
                    <a:lumMod val="95000"/>
                    <a:lumOff val="5000"/>
                  </a:schemeClr>
                </a:solidFill>
                <a:latin typeface="Alexandria SemiBold" pitchFamily="2" charset="-78"/>
                <a:cs typeface="Alexandria SemiBold" pitchFamily="2" charset="-78"/>
              </a:rPr>
              <a:t>.</a:t>
            </a:r>
            <a:r>
              <a:rPr lang="ar-EG"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من</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يتقن</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فهم</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التسويق</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بمنظومته</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الشاملة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يمتلك</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مفاتيح</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التأثير</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في</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السوق</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وبناء</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علامات</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تجارية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ناجحة</a:t>
            </a:r>
            <a:r>
              <a:rPr lang="en-US" sz="1700" dirty="0">
                <a:solidFill>
                  <a:schemeClr val="tx1">
                    <a:lumMod val="95000"/>
                    <a:lumOff val="5000"/>
                  </a:schemeClr>
                </a:solidFill>
                <a:latin typeface="Alexandria SemiBold" pitchFamily="2" charset="-78"/>
                <a:cs typeface="Alexandria SemiBold" pitchFamily="2" charset="-78"/>
              </a:rPr>
              <a:t> </a:t>
            </a:r>
            <a:r>
              <a:rPr lang="en-US" sz="1700" dirty="0" err="1">
                <a:solidFill>
                  <a:schemeClr val="tx1">
                    <a:lumMod val="95000"/>
                    <a:lumOff val="5000"/>
                  </a:schemeClr>
                </a:solidFill>
                <a:latin typeface="Alexandria SemiBold" pitchFamily="2" charset="-78"/>
                <a:cs typeface="Alexandria SemiBold" pitchFamily="2" charset="-78"/>
              </a:rPr>
              <a:t>ومستدامة</a:t>
            </a:r>
            <a:r>
              <a:rPr lang="ar-EG" sz="1700" dirty="0">
                <a:solidFill>
                  <a:schemeClr val="tx1">
                    <a:lumMod val="95000"/>
                    <a:lumOff val="5000"/>
                  </a:schemeClr>
                </a:solidFill>
                <a:latin typeface="Alexandria SemiBold" pitchFamily="2" charset="-78"/>
                <a:cs typeface="Alexandria SemiBold" pitchFamily="2" charset="-78"/>
              </a:rPr>
              <a:t>.</a:t>
            </a:r>
            <a:endParaRPr lang="en-US" sz="1700" dirty="0">
              <a:solidFill>
                <a:schemeClr val="tx1">
                  <a:lumMod val="95000"/>
                  <a:lumOff val="5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690994213"/>
      </p:ext>
    </p:extLst>
  </p:cSld>
  <p:clrMapOvr>
    <a:masterClrMapping/>
  </p:clrMapOvr>
  <mc:AlternateContent xmlns:mc="http://schemas.openxmlformats.org/markup-compatibility/2006" xmlns:p14="http://schemas.microsoft.com/office/powerpoint/2010/main">
    <mc:Choice Requires="p14">
      <p:transition spd="slow" p14:dur="1200" advTm="152033">
        <p14:prism/>
      </p:transition>
    </mc:Choice>
    <mc:Fallback xmlns="">
      <p:transition spd="slow" advTm="152033">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ar-SA" sz="5400" b="1" dirty="0">
                <a:solidFill>
                  <a:schemeClr val="bg1"/>
                </a:solidFill>
                <a:latin typeface="Times New Roman" panose="02020603050405020304" pitchFamily="18" charset="0"/>
                <a:cs typeface="Times New Roman" panose="02020603050405020304" pitchFamily="18" charset="0"/>
              </a:rPr>
              <a:t>تمنياتي بالتوفيق</a:t>
            </a:r>
            <a:endParaRPr lang="en-US" sz="5400" b="1" dirty="0">
              <a:solidFill>
                <a:schemeClr val="bg1"/>
              </a:solidFill>
              <a:latin typeface="Times New Roman" panose="02020603050405020304" pitchFamily="18" charset="0"/>
              <a:cs typeface="Times New Roman" panose="02020603050405020304" pitchFamily="18" charset="0"/>
            </a:endParaRP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4451"/>
    </mc:Choice>
    <mc:Fallback xmlns="">
      <p:transition spd="slow" advTm="1445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8482EA6-F803-4E8B-9C22-3D1C1351214D}">
  <ds:schemaRefs>
    <ds:schemaRef ds:uri="http://schemas.microsoft.com/sharepoint/v3/contenttype/forms"/>
  </ds:schemaRefs>
</ds:datastoreItem>
</file>

<file path=customXml/itemProps2.xml><?xml version="1.0" encoding="utf-8"?>
<ds:datastoreItem xmlns:ds="http://schemas.openxmlformats.org/officeDocument/2006/customXml" ds:itemID="{4EA3E1ED-E485-4F24-BFC7-F38B74A0E9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D7A2345-268B-44D6-9774-7C756D81445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10752</TotalTime>
  <Words>2047</Words>
  <Application>Microsoft Office PowerPoint</Application>
  <PresentationFormat>Widescreen</PresentationFormat>
  <Paragraphs>161</Paragraphs>
  <Slides>26</Slides>
  <Notes>6</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221</cp:revision>
  <dcterms:created xsi:type="dcterms:W3CDTF">2023-04-29T09:08:23Z</dcterms:created>
  <dcterms:modified xsi:type="dcterms:W3CDTF">2026-09-25T12:57:28Z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