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424" r:id="rId3"/>
    <p:sldId id="425" r:id="rId4"/>
    <p:sldId id="426" r:id="rId5"/>
    <p:sldId id="427" r:id="rId6"/>
    <p:sldId id="410" r:id="rId7"/>
    <p:sldId id="411" r:id="rId8"/>
    <p:sldId id="412" r:id="rId9"/>
    <p:sldId id="413" r:id="rId10"/>
    <p:sldId id="414" r:id="rId11"/>
    <p:sldId id="415" r:id="rId12"/>
    <p:sldId id="416" r:id="rId13"/>
    <p:sldId id="417" r:id="rId14"/>
    <p:sldId id="418" r:id="rId15"/>
    <p:sldId id="419" r:id="rId16"/>
    <p:sldId id="300" r:id="rId17"/>
    <p:sldId id="404" r:id="rId18"/>
    <p:sldId id="314" r:id="rId19"/>
    <p:sldId id="315" r:id="rId20"/>
    <p:sldId id="316" r:id="rId21"/>
    <p:sldId id="259" r:id="rId22"/>
    <p:sldId id="317" r:id="rId23"/>
    <p:sldId id="260" r:id="rId24"/>
    <p:sldId id="409" r:id="rId25"/>
    <p:sldId id="318" r:id="rId26"/>
    <p:sldId id="320" r:id="rId27"/>
    <p:sldId id="319" r:id="rId28"/>
    <p:sldId id="321" r:id="rId29"/>
    <p:sldId id="421" r:id="rId30"/>
    <p:sldId id="406" r:id="rId31"/>
    <p:sldId id="322" r:id="rId32"/>
    <p:sldId id="323" r:id="rId33"/>
    <p:sldId id="423" r:id="rId34"/>
    <p:sldId id="422" r:id="rId35"/>
    <p:sldId id="325" r:id="rId36"/>
    <p:sldId id="326" r:id="rId37"/>
    <p:sldId id="324" r:id="rId38"/>
    <p:sldId id="408" r:id="rId39"/>
    <p:sldId id="40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1" d="100"/>
          <a:sy n="71" d="100"/>
        </p:scale>
        <p:origin x="7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hyperlink" Target="https://lms.esu.ac.ae/course/view.php?id=1262" TargetMode="External"/><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1.jp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2.jp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hemeOverride" Target="../theme/themeOverride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116253" y="4600368"/>
            <a:ext cx="5882401" cy="1034667"/>
          </a:xfrm>
          <a:prstGeom prst="rect">
            <a:avLst/>
          </a:prstGeom>
        </p:spPr>
      </p:pic>
      <p:sp>
        <p:nvSpPr>
          <p:cNvPr id="14" name="TextBox 13"/>
          <p:cNvSpPr txBox="1"/>
          <p:nvPr/>
        </p:nvSpPr>
        <p:spPr>
          <a:xfrm>
            <a:off x="0" y="587971"/>
            <a:ext cx="6413935" cy="1384995"/>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Digital Consumer Behavior</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smtClean="0">
                <a:solidFill>
                  <a:srgbClr val="24A9E1"/>
                </a:solidFill>
                <a:latin typeface="Tajawal Medium" panose="00000600000000000000" pitchFamily="2" charset="-78"/>
                <a:cs typeface="Tajawal Medium" panose="00000600000000000000" pitchFamily="2" charset="-78"/>
              </a:rPr>
              <a:t>Noha</a:t>
            </a:r>
            <a:r>
              <a:rPr lang="en-US" sz="2800" dirty="0" smtClean="0">
                <a:solidFill>
                  <a:srgbClr val="24A9E1"/>
                </a:solidFill>
                <a:latin typeface="Tajawal Medium" panose="00000600000000000000" pitchFamily="2" charset="-78"/>
                <a:cs typeface="Tajawal Medium" panose="00000600000000000000" pitchFamily="2" charset="-78"/>
              </a:rPr>
              <a:t> El Aswad</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a:t>
            </a:r>
            <a:r>
              <a:rPr lang="ar-EG" sz="2800" dirty="0" smtClean="0">
                <a:solidFill>
                  <a:srgbClr val="FF9518"/>
                </a:solidFill>
                <a:latin typeface="Tajawal Medium" panose="00000600000000000000" pitchFamily="2" charset="-78"/>
                <a:cs typeface="Tajawal Medium" panose="00000600000000000000" pitchFamily="2" charset="-78"/>
              </a:rPr>
              <a:t>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963323" y="4743875"/>
            <a:ext cx="2970172" cy="800219"/>
          </a:xfrm>
          <a:prstGeom prst="rect">
            <a:avLst/>
          </a:prstGeom>
          <a:noFill/>
        </p:spPr>
        <p:txBody>
          <a:bodyPr wrap="none" rtlCol="0">
            <a:spAutoFit/>
          </a:bodyPr>
          <a:lstStyle/>
          <a:p>
            <a:r>
              <a:rPr lang="en-US" u="sng" dirty="0" smtClean="0">
                <a:hlinkClick r:id="rId7"/>
              </a:rPr>
              <a:t>MKT713_</a:t>
            </a:r>
            <a:endParaRPr lang="en-US" u="sng" dirty="0" smtClean="0"/>
          </a:p>
          <a:p>
            <a:r>
              <a:rPr lang="en-US" dirty="0" smtClean="0"/>
              <a:t>Master </a:t>
            </a:r>
            <a:r>
              <a:rPr lang="en-US" dirty="0"/>
              <a:t>of Digital Marketing</a:t>
            </a:r>
            <a:r>
              <a:rPr lang="en-US" sz="2800" dirty="0" smtClean="0">
                <a:solidFill>
                  <a:srgbClr val="FF9518"/>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224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Buying, Having, Being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19">
            <a:extLst>
              <a:ext uri="{FF2B5EF4-FFF2-40B4-BE49-F238E27FC236}">
                <a16:creationId xmlns:a16="http://schemas.microsoft.com/office/drawing/2014/main" id="{0B03ED97-E46A-0BDD-483F-840D583BB761}"/>
              </a:ext>
            </a:extLst>
          </p:cNvPr>
          <p:cNvSpPr>
            <a:spLocks noChangeArrowheads="1"/>
          </p:cNvSpPr>
          <p:nvPr/>
        </p:nvSpPr>
        <p:spPr bwMode="auto">
          <a:xfrm>
            <a:off x="2440788" y="3101329"/>
            <a:ext cx="3276600" cy="1419225"/>
          </a:xfrm>
          <a:prstGeom prst="rect">
            <a:avLst/>
          </a:prstGeom>
          <a:noFill/>
          <a:ln w="9525">
            <a:noFill/>
            <a:miter lim="800000"/>
            <a:headEnd/>
            <a:tailEnd/>
          </a:ln>
        </p:spPr>
        <p:txBody>
          <a:bodyPr anchor="b"/>
          <a:lstStyle/>
          <a:p>
            <a:r>
              <a:rPr lang="en-US" sz="3000" b="1" dirty="0">
                <a:solidFill>
                  <a:srgbClr val="000066"/>
                </a:solidFill>
              </a:rPr>
              <a:t>CONSUMER BEHAVIOR, 10e</a:t>
            </a:r>
            <a:br>
              <a:rPr lang="en-US" sz="3000" b="1" dirty="0">
                <a:solidFill>
                  <a:srgbClr val="000066"/>
                </a:solidFill>
              </a:rPr>
            </a:br>
            <a:r>
              <a:rPr lang="en-US" sz="2200" b="1" dirty="0">
                <a:solidFill>
                  <a:srgbClr val="000066"/>
                </a:solidFill>
              </a:rPr>
              <a:t>Michael R. Solomon</a:t>
            </a:r>
            <a:endParaRPr lang="en-US" sz="3300" b="1" dirty="0">
              <a:solidFill>
                <a:srgbClr val="CC0066"/>
              </a:solidFill>
            </a:endParaRPr>
          </a:p>
        </p:txBody>
      </p:sp>
      <p:pic>
        <p:nvPicPr>
          <p:cNvPr id="10" name="Picture 9" descr="0132671840_i.jpg">
            <a:extLst>
              <a:ext uri="{FF2B5EF4-FFF2-40B4-BE49-F238E27FC236}">
                <a16:creationId xmlns:a16="http://schemas.microsoft.com/office/drawing/2014/main" id="{BE8953B7-8B5A-4BE9-BA4D-177C81F098AD}"/>
              </a:ext>
            </a:extLst>
          </p:cNvPr>
          <p:cNvPicPr>
            <a:picLocks noChangeAspect="1"/>
          </p:cNvPicPr>
          <p:nvPr/>
        </p:nvPicPr>
        <p:blipFill>
          <a:blip r:embed="rId6" cstate="print"/>
          <a:stretch>
            <a:fillRect/>
          </a:stretch>
        </p:blipFill>
        <p:spPr>
          <a:xfrm>
            <a:off x="7088988" y="2263128"/>
            <a:ext cx="2335742" cy="3033188"/>
          </a:xfrm>
          <a:prstGeom prst="rect">
            <a:avLst/>
          </a:prstGeom>
        </p:spPr>
      </p:pic>
    </p:spTree>
    <p:extLst>
      <p:ext uri="{BB962C8B-B14F-4D97-AF65-F5344CB8AC3E}">
        <p14:creationId xmlns:p14="http://schemas.microsoft.com/office/powerpoint/2010/main" val="30956817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a:solidFill>
                  <a:schemeClr val="bg1"/>
                </a:solidFill>
              </a:rPr>
              <a:t>Chapter 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lstStyle/>
          <a:p>
            <a:pPr>
              <a:buNone/>
            </a:pPr>
            <a:r>
              <a:rPr lang="en-US" sz="3200" dirty="0"/>
              <a:t>When you finish this chapter, you should understand why</a:t>
            </a:r>
            <a:r>
              <a:rPr lang="en-US" sz="3200" dirty="0" smtClean="0"/>
              <a:t>:</a:t>
            </a:r>
          </a:p>
          <a:p>
            <a:pPr lvl="1"/>
            <a:r>
              <a:rPr lang="en-US" dirty="0">
                <a:solidFill>
                  <a:srgbClr val="FF0000"/>
                </a:solidFill>
              </a:rPr>
              <a:t>Ethical business </a:t>
            </a:r>
            <a:r>
              <a:rPr lang="en-US" dirty="0"/>
              <a:t>is good business.</a:t>
            </a:r>
          </a:p>
          <a:p>
            <a:pPr lvl="1"/>
            <a:r>
              <a:rPr lang="en-US" dirty="0">
                <a:solidFill>
                  <a:srgbClr val="FF0000"/>
                </a:solidFill>
              </a:rPr>
              <a:t>Marketers have an obligation </a:t>
            </a:r>
            <a:r>
              <a:rPr lang="en-US" dirty="0"/>
              <a:t>to provide safe and functional products as part of their business activities. </a:t>
            </a:r>
          </a:p>
          <a:p>
            <a:pPr lvl="1"/>
            <a:r>
              <a:rPr lang="en-US" dirty="0">
                <a:solidFill>
                  <a:srgbClr val="FF0000"/>
                </a:solidFill>
              </a:rPr>
              <a:t>Consumer behavior impacts directly </a:t>
            </a:r>
            <a:r>
              <a:rPr lang="en-US" dirty="0"/>
              <a:t>on major public policy issues that confront our society. </a:t>
            </a:r>
          </a:p>
          <a:p>
            <a:pPr lvl="1"/>
            <a:r>
              <a:rPr lang="en-US" dirty="0"/>
              <a:t> </a:t>
            </a:r>
            <a:r>
              <a:rPr lang="en-US" dirty="0">
                <a:solidFill>
                  <a:srgbClr val="FF0000"/>
                </a:solidFill>
              </a:rPr>
              <a:t>Consumer behavior </a:t>
            </a:r>
            <a:r>
              <a:rPr lang="en-US" dirty="0"/>
              <a:t>can be harmful to individuals and to society</a:t>
            </a:r>
          </a:p>
          <a:p>
            <a:pPr>
              <a:buNone/>
            </a:pPr>
            <a:endParaRPr lang="en-US" sz="3200" dirty="0">
              <a:sym typeface="Wingdings" pitchFamily="2" charset="2"/>
            </a:endParaRPr>
          </a:p>
        </p:txBody>
      </p:sp>
    </p:spTree>
    <p:extLst>
      <p:ext uri="{BB962C8B-B14F-4D97-AF65-F5344CB8AC3E}">
        <p14:creationId xmlns:p14="http://schemas.microsoft.com/office/powerpoint/2010/main" val="3169437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smtClean="0">
                <a:solidFill>
                  <a:schemeClr val="bg1"/>
                </a:solidFill>
              </a:rPr>
              <a:t> Learning  </a:t>
            </a:r>
            <a:r>
              <a:rPr lang="en-US" sz="2800" dirty="0">
                <a:solidFill>
                  <a:schemeClr val="bg1"/>
                </a:solidFill>
              </a:rPr>
              <a:t>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lstStyle/>
          <a:p>
            <a:pPr>
              <a:buNone/>
            </a:pPr>
            <a:r>
              <a:rPr lang="en-US" sz="3200" dirty="0"/>
              <a:t>When you finish this chapter, you should understand why</a:t>
            </a:r>
            <a:r>
              <a:rPr lang="en-US" sz="3200" dirty="0" smtClean="0"/>
              <a:t>:</a:t>
            </a:r>
          </a:p>
          <a:p>
            <a:pPr lvl="1"/>
            <a:r>
              <a:rPr lang="en-US" dirty="0" smtClean="0"/>
              <a:t>Ethical </a:t>
            </a:r>
            <a:r>
              <a:rPr lang="en-US" dirty="0"/>
              <a:t>business is good </a:t>
            </a:r>
            <a:r>
              <a:rPr lang="en-US" dirty="0" smtClean="0"/>
              <a:t>business</a:t>
            </a:r>
          </a:p>
          <a:p>
            <a:pPr lvl="1"/>
            <a:r>
              <a:rPr lang="en-US" dirty="0" smtClean="0">
                <a:solidFill>
                  <a:srgbClr val="FF0000"/>
                </a:solidFill>
              </a:rPr>
              <a:t>Marketers </a:t>
            </a:r>
            <a:r>
              <a:rPr lang="en-US" dirty="0">
                <a:solidFill>
                  <a:srgbClr val="FF0000"/>
                </a:solidFill>
              </a:rPr>
              <a:t>have an obligation </a:t>
            </a:r>
            <a:r>
              <a:rPr lang="en-US" dirty="0"/>
              <a:t>to provide safe and functional products as part of their business activities. </a:t>
            </a:r>
          </a:p>
          <a:p>
            <a:pPr lvl="1"/>
            <a:r>
              <a:rPr lang="en-US" dirty="0">
                <a:solidFill>
                  <a:srgbClr val="FF0000"/>
                </a:solidFill>
              </a:rPr>
              <a:t>Consumer behavior impacts directly </a:t>
            </a:r>
            <a:r>
              <a:rPr lang="en-US" dirty="0"/>
              <a:t>on major public policy issues that confront our society. </a:t>
            </a:r>
          </a:p>
          <a:p>
            <a:pPr lvl="1"/>
            <a:r>
              <a:rPr lang="en-US" dirty="0"/>
              <a:t> </a:t>
            </a:r>
            <a:r>
              <a:rPr lang="en-US" dirty="0">
                <a:solidFill>
                  <a:srgbClr val="FF0000"/>
                </a:solidFill>
              </a:rPr>
              <a:t>Consumer behavior </a:t>
            </a:r>
            <a:r>
              <a:rPr lang="en-US" dirty="0"/>
              <a:t>can be harmful to individuals and to society</a:t>
            </a:r>
          </a:p>
          <a:p>
            <a:pPr>
              <a:buNone/>
            </a:pPr>
            <a:endParaRPr lang="en-US" sz="3200" dirty="0">
              <a:sym typeface="Wingdings" pitchFamily="2" charset="2"/>
            </a:endParaRPr>
          </a:p>
        </p:txBody>
      </p:sp>
    </p:spTree>
    <p:extLst>
      <p:ext uri="{BB962C8B-B14F-4D97-AF65-F5344CB8AC3E}">
        <p14:creationId xmlns:p14="http://schemas.microsoft.com/office/powerpoint/2010/main" val="23556359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59470" cy="523220"/>
          </a:xfrm>
          <a:prstGeom prst="rect">
            <a:avLst/>
          </a:prstGeom>
          <a:noFill/>
        </p:spPr>
        <p:txBody>
          <a:bodyPr wrap="square" rtlCol="0">
            <a:spAutoFit/>
          </a:bodyPr>
          <a:lstStyle/>
          <a:p>
            <a:r>
              <a:rPr lang="en-US" sz="2800" dirty="0" smtClean="0">
                <a:solidFill>
                  <a:schemeClr val="bg1"/>
                </a:solidFill>
              </a:rPr>
              <a:t>Lecture  </a:t>
            </a:r>
            <a:r>
              <a:rPr lang="en-US" sz="2800" dirty="0">
                <a:solidFill>
                  <a:schemeClr val="bg1"/>
                </a:solidFill>
              </a:rPr>
              <a:t>Objectives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normAutofit/>
          </a:bodyPr>
          <a:lstStyle/>
          <a:p>
            <a:pPr>
              <a:buNone/>
            </a:pPr>
            <a:r>
              <a:rPr lang="en-US" sz="3200" dirty="0"/>
              <a:t>When you finish this chapter, you should understand why</a:t>
            </a:r>
            <a:r>
              <a:rPr lang="en-US" sz="3200" dirty="0" smtClean="0"/>
              <a:t>:</a:t>
            </a:r>
          </a:p>
          <a:p>
            <a:r>
              <a:rPr lang="en-US" sz="2400" dirty="0" smtClean="0"/>
              <a:t>Case study to revise chapter one</a:t>
            </a:r>
          </a:p>
          <a:p>
            <a:r>
              <a:rPr lang="en-US" sz="2400" dirty="0" smtClean="0"/>
              <a:t>Part 1 in Learning objective one in chapter 2</a:t>
            </a:r>
            <a:endParaRPr lang="en-US" sz="2400" dirty="0" smtClean="0"/>
          </a:p>
          <a:p>
            <a:pPr lvl="1"/>
            <a:r>
              <a:rPr lang="en-US" dirty="0">
                <a:solidFill>
                  <a:srgbClr val="FF0000"/>
                </a:solidFill>
              </a:rPr>
              <a:t>Ethical business </a:t>
            </a:r>
            <a:r>
              <a:rPr lang="en-US" dirty="0"/>
              <a:t>is good business</a:t>
            </a:r>
            <a:r>
              <a:rPr lang="en-US" dirty="0" smtClean="0"/>
              <a:t>.</a:t>
            </a:r>
          </a:p>
          <a:p>
            <a:pPr lvl="2"/>
            <a:r>
              <a:rPr lang="en-US" dirty="0">
                <a:solidFill>
                  <a:srgbClr val="0070C0"/>
                </a:solidFill>
              </a:rPr>
              <a:t>Business ethics and Consumer rights </a:t>
            </a:r>
            <a:r>
              <a:rPr lang="en-US" dirty="0" smtClean="0">
                <a:solidFill>
                  <a:srgbClr val="0070C0"/>
                </a:solidFill>
              </a:rPr>
              <a:t>Mainstream</a:t>
            </a:r>
          </a:p>
          <a:p>
            <a:pPr lvl="2"/>
            <a:r>
              <a:rPr lang="en-US" dirty="0">
                <a:solidFill>
                  <a:srgbClr val="0070C0"/>
                </a:solidFill>
              </a:rPr>
              <a:t>Business </a:t>
            </a:r>
            <a:r>
              <a:rPr lang="en-US" dirty="0" smtClean="0">
                <a:solidFill>
                  <a:srgbClr val="0070C0"/>
                </a:solidFill>
              </a:rPr>
              <a:t>ethics</a:t>
            </a:r>
          </a:p>
          <a:p>
            <a:pPr lvl="2"/>
            <a:r>
              <a:rPr lang="en-US" dirty="0">
                <a:solidFill>
                  <a:srgbClr val="0070C0"/>
                </a:solidFill>
              </a:rPr>
              <a:t>Do Marketers Manipulate Consumers? </a:t>
            </a:r>
            <a:endParaRPr lang="en-US" dirty="0" smtClean="0">
              <a:solidFill>
                <a:srgbClr val="0070C0"/>
              </a:solidFill>
            </a:endParaRPr>
          </a:p>
          <a:p>
            <a:pPr lvl="2"/>
            <a:r>
              <a:rPr lang="en-US" dirty="0">
                <a:solidFill>
                  <a:srgbClr val="0070C0"/>
                </a:solidFill>
              </a:rPr>
              <a:t>Who controls the market, companies or consumers</a:t>
            </a:r>
            <a:r>
              <a:rPr lang="en-US" dirty="0" smtClean="0">
                <a:solidFill>
                  <a:srgbClr val="0070C0"/>
                </a:solidFill>
              </a:rPr>
              <a:t>?</a:t>
            </a:r>
          </a:p>
          <a:p>
            <a:pPr lvl="2"/>
            <a:r>
              <a:rPr lang="en-US" dirty="0">
                <a:solidFill>
                  <a:srgbClr val="0070C0"/>
                </a:solidFill>
              </a:rPr>
              <a:t>Do Marketers Create artificial </a:t>
            </a:r>
            <a:r>
              <a:rPr lang="en-US" dirty="0" smtClean="0">
                <a:solidFill>
                  <a:srgbClr val="0070C0"/>
                </a:solidFill>
              </a:rPr>
              <a:t>needs</a:t>
            </a:r>
          </a:p>
          <a:p>
            <a:pPr lvl="2"/>
            <a:r>
              <a:rPr lang="en-US" dirty="0">
                <a:solidFill>
                  <a:srgbClr val="0070C0"/>
                </a:solidFill>
              </a:rPr>
              <a:t>Is Marketing </a:t>
            </a:r>
            <a:r>
              <a:rPr lang="en-US" dirty="0" smtClean="0">
                <a:solidFill>
                  <a:srgbClr val="0070C0"/>
                </a:solidFill>
              </a:rPr>
              <a:t>necessary</a:t>
            </a:r>
          </a:p>
          <a:p>
            <a:pPr lvl="2"/>
            <a:endParaRPr lang="en-US" dirty="0">
              <a:solidFill>
                <a:srgbClr val="0070C0"/>
              </a:solidFill>
              <a:latin typeface="Tajawal Medium" panose="00000600000000000000" pitchFamily="2" charset="-78"/>
              <a:cs typeface="Tajawal Medium" panose="00000600000000000000" pitchFamily="2" charset="-78"/>
            </a:endParaRPr>
          </a:p>
          <a:p>
            <a:pPr lvl="2"/>
            <a:endParaRPr lang="en-US" dirty="0">
              <a:solidFill>
                <a:srgbClr val="0070C0"/>
              </a:solidFill>
            </a:endParaRPr>
          </a:p>
          <a:p>
            <a:pPr lvl="1">
              <a:buNone/>
            </a:pPr>
            <a:endParaRPr lang="en-US" sz="2800" dirty="0">
              <a:solidFill>
                <a:srgbClr val="0070C0"/>
              </a:solidFill>
              <a:sym typeface="Wingdings" pitchFamily="2" charset="2"/>
            </a:endParaRPr>
          </a:p>
        </p:txBody>
      </p:sp>
    </p:spTree>
    <p:extLst>
      <p:ext uri="{BB962C8B-B14F-4D97-AF65-F5344CB8AC3E}">
        <p14:creationId xmlns:p14="http://schemas.microsoft.com/office/powerpoint/2010/main" val="23752903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5269941" cy="523220"/>
          </a:xfrm>
          <a:prstGeom prst="rect">
            <a:avLst/>
          </a:prstGeom>
          <a:noFill/>
        </p:spPr>
        <p:txBody>
          <a:bodyPr wrap="square" rtlCol="0">
            <a:spAutoFit/>
          </a:bodyPr>
          <a:lstStyle/>
          <a:p>
            <a:r>
              <a:rPr lang="en-US" sz="2800" dirty="0" smtClean="0">
                <a:solidFill>
                  <a:schemeClr val="bg1"/>
                </a:solidFill>
              </a:rPr>
              <a:t>Case study on chapter one  1/ 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846924"/>
            <a:ext cx="10515600" cy="4351338"/>
          </a:xfrm>
        </p:spPr>
        <p:txBody>
          <a:bodyPr>
            <a:normAutofit/>
          </a:bodyPr>
          <a:lstStyle/>
          <a:p>
            <a:pPr marL="0" indent="0">
              <a:buNone/>
            </a:pPr>
            <a:r>
              <a:rPr lang="en-US" dirty="0" smtClean="0"/>
              <a:t>HONDA’S ASIMO </a:t>
            </a:r>
            <a:endParaRPr lang="en-US" dirty="0"/>
          </a:p>
          <a:p>
            <a:pPr marL="0" indent="0">
              <a:buNone/>
            </a:pPr>
            <a:r>
              <a:rPr lang="en-US" dirty="0"/>
              <a:t>Meet ASIMO! He is 4 feet tall, with a pleasant childish voice</a:t>
            </a:r>
            <a:r>
              <a:rPr lang="en-US" dirty="0" smtClean="0"/>
              <a:t>, and </a:t>
            </a:r>
            <a:r>
              <a:rPr lang="en-US" dirty="0"/>
              <a:t>the ability to recognize and interact with people; however</a:t>
            </a:r>
            <a:r>
              <a:rPr lang="en-US" dirty="0" smtClean="0"/>
              <a:t>, ASIMO </a:t>
            </a:r>
            <a:r>
              <a:rPr lang="en-US" dirty="0"/>
              <a:t>is no child. He is the humanoid robot “brainchild” </a:t>
            </a:r>
            <a:r>
              <a:rPr lang="en-US" dirty="0" smtClean="0"/>
              <a:t>of scientists </a:t>
            </a:r>
            <a:r>
              <a:rPr lang="en-US" dirty="0"/>
              <a:t>at Honda. ASIMO’s technology includes two </a:t>
            </a:r>
            <a:r>
              <a:rPr lang="en-US" dirty="0" smtClean="0"/>
              <a:t>camera eyes </a:t>
            </a:r>
            <a:r>
              <a:rPr lang="en-US" dirty="0"/>
              <a:t>to map its environment and recognize unique faces. </a:t>
            </a:r>
            <a:r>
              <a:rPr lang="en-US" dirty="0" smtClean="0"/>
              <a:t>Its body </a:t>
            </a:r>
            <a:r>
              <a:rPr lang="en-US" dirty="0"/>
              <a:t>construction is so humanlike that it can run at 3.5 mph</a:t>
            </a:r>
            <a:r>
              <a:rPr lang="en-US" dirty="0" smtClean="0"/>
              <a:t>, toss </a:t>
            </a:r>
            <a:r>
              <a:rPr lang="en-US" dirty="0"/>
              <a:t>a ball to play with a child, and use its opposable thumbs </a:t>
            </a:r>
            <a:r>
              <a:rPr lang="en-US" dirty="0" smtClean="0"/>
              <a:t>to open </a:t>
            </a:r>
            <a:r>
              <a:rPr lang="en-US" dirty="0"/>
              <a:t>a bottle and serve you a cold drink. ASIMO is the </a:t>
            </a:r>
            <a:r>
              <a:rPr lang="en-US" dirty="0" smtClean="0"/>
              <a:t>perfect household </a:t>
            </a:r>
            <a:r>
              <a:rPr lang="en-US" dirty="0"/>
              <a:t>companion.</a:t>
            </a:r>
            <a:endParaRPr lang="en-US" sz="3200" dirty="0">
              <a:sym typeface="Wingdings" pitchFamily="2" charset="2"/>
            </a:endParaRPr>
          </a:p>
        </p:txBody>
      </p:sp>
    </p:spTree>
    <p:extLst>
      <p:ext uri="{BB962C8B-B14F-4D97-AF65-F5344CB8AC3E}">
        <p14:creationId xmlns:p14="http://schemas.microsoft.com/office/powerpoint/2010/main" val="39544658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5269941" cy="523220"/>
          </a:xfrm>
          <a:prstGeom prst="rect">
            <a:avLst/>
          </a:prstGeom>
          <a:noFill/>
        </p:spPr>
        <p:txBody>
          <a:bodyPr wrap="square" rtlCol="0">
            <a:spAutoFit/>
          </a:bodyPr>
          <a:lstStyle/>
          <a:p>
            <a:r>
              <a:rPr lang="en-US" sz="2800" dirty="0" smtClean="0">
                <a:solidFill>
                  <a:schemeClr val="bg1"/>
                </a:solidFill>
              </a:rPr>
              <a:t>Case study on chapter one  2/ 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604053"/>
            <a:ext cx="10515600" cy="4351338"/>
          </a:xfrm>
        </p:spPr>
        <p:txBody>
          <a:bodyPr>
            <a:normAutofit lnSpcReduction="10000"/>
          </a:bodyPr>
          <a:lstStyle/>
          <a:p>
            <a:pPr marL="0" indent="0">
              <a:buNone/>
            </a:pPr>
            <a:r>
              <a:rPr lang="en-US" dirty="0" smtClean="0"/>
              <a:t>HONDA’S ASIMO </a:t>
            </a:r>
            <a:endParaRPr lang="en-US" dirty="0"/>
          </a:p>
          <a:p>
            <a:pPr marL="0" indent="0">
              <a:buNone/>
            </a:pPr>
            <a:r>
              <a:rPr lang="en-US" dirty="0"/>
              <a:t>Honda has not yet made ASIMO available to </a:t>
            </a:r>
            <a:r>
              <a:rPr lang="en-US" dirty="0" smtClean="0"/>
              <a:t>purchase for </a:t>
            </a:r>
            <a:r>
              <a:rPr lang="en-US" dirty="0"/>
              <a:t>home use, but it is only a matter of time until families </a:t>
            </a:r>
            <a:r>
              <a:rPr lang="en-US" dirty="0" smtClean="0"/>
              <a:t>can have </a:t>
            </a:r>
            <a:r>
              <a:rPr lang="en-US" dirty="0"/>
              <a:t>their own humanoid robot. But not everyone is interested</a:t>
            </a:r>
            <a:r>
              <a:rPr lang="en-US" dirty="0" smtClean="0"/>
              <a:t>.  Although </a:t>
            </a:r>
            <a:r>
              <a:rPr lang="en-US" dirty="0"/>
              <a:t>some consumers have interacted with robotic </a:t>
            </a:r>
            <a:r>
              <a:rPr lang="en-US" dirty="0" smtClean="0"/>
              <a:t>kiosks that </a:t>
            </a:r>
            <a:r>
              <a:rPr lang="en-US" dirty="0"/>
              <a:t>can process food orders and provide rudimentary </a:t>
            </a:r>
            <a:r>
              <a:rPr lang="en-US" dirty="0" smtClean="0"/>
              <a:t>in-store customer </a:t>
            </a:r>
            <a:r>
              <a:rPr lang="en-US" dirty="0"/>
              <a:t>service, many are a bit nervous about an actual </a:t>
            </a:r>
            <a:r>
              <a:rPr lang="en-US" dirty="0" smtClean="0"/>
              <a:t>robot serving </a:t>
            </a:r>
            <a:r>
              <a:rPr lang="en-US" dirty="0"/>
              <a:t>them meals or sitting down and telling them the </a:t>
            </a:r>
            <a:r>
              <a:rPr lang="en-US" dirty="0" smtClean="0"/>
              <a:t>news of </a:t>
            </a:r>
            <a:r>
              <a:rPr lang="en-US" dirty="0"/>
              <a:t>the day. Why? Perhaps it is Hollywood’s influence on our </a:t>
            </a:r>
            <a:r>
              <a:rPr lang="en-US" dirty="0" smtClean="0"/>
              <a:t>perception of </a:t>
            </a:r>
            <a:r>
              <a:rPr lang="en-US" dirty="0"/>
              <a:t>robots</a:t>
            </a:r>
            <a:r>
              <a:rPr lang="en-US" dirty="0" smtClean="0"/>
              <a:t>.  </a:t>
            </a:r>
            <a:r>
              <a:rPr lang="en-US" dirty="0"/>
              <a:t>It might not be the sweet WALL-E that </a:t>
            </a:r>
            <a:r>
              <a:rPr lang="en-US" dirty="0" smtClean="0"/>
              <a:t>comes to </a:t>
            </a:r>
            <a:r>
              <a:rPr lang="en-US" dirty="0"/>
              <a:t>mind when we think about robots, but the Terminator or </a:t>
            </a:r>
            <a:r>
              <a:rPr lang="en-US" dirty="0" smtClean="0"/>
              <a:t>another threatening </a:t>
            </a:r>
            <a:r>
              <a:rPr lang="en-US" dirty="0"/>
              <a:t>machine.</a:t>
            </a:r>
            <a:endParaRPr lang="en-US" sz="3200" dirty="0">
              <a:sym typeface="Wingdings" pitchFamily="2" charset="2"/>
            </a:endParaRPr>
          </a:p>
        </p:txBody>
      </p:sp>
    </p:spTree>
    <p:extLst>
      <p:ext uri="{BB962C8B-B14F-4D97-AF65-F5344CB8AC3E}">
        <p14:creationId xmlns:p14="http://schemas.microsoft.com/office/powerpoint/2010/main" val="2846793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5269941" cy="523220"/>
          </a:xfrm>
          <a:prstGeom prst="rect">
            <a:avLst/>
          </a:prstGeom>
          <a:noFill/>
        </p:spPr>
        <p:txBody>
          <a:bodyPr wrap="square" rtlCol="0">
            <a:spAutoFit/>
          </a:bodyPr>
          <a:lstStyle/>
          <a:p>
            <a:r>
              <a:rPr lang="en-US" sz="2800" dirty="0" smtClean="0">
                <a:solidFill>
                  <a:schemeClr val="bg1"/>
                </a:solidFill>
              </a:rPr>
              <a:t>Case study on chapter one  3/ 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437555"/>
            <a:ext cx="10515600" cy="4351338"/>
          </a:xfrm>
        </p:spPr>
        <p:txBody>
          <a:bodyPr>
            <a:normAutofit/>
          </a:bodyPr>
          <a:lstStyle/>
          <a:p>
            <a:pPr marL="0" indent="0">
              <a:buNone/>
            </a:pPr>
            <a:r>
              <a:rPr lang="en-US" dirty="0" smtClean="0"/>
              <a:t>HONDA’S ASIMO </a:t>
            </a:r>
            <a:endParaRPr lang="en-US" dirty="0"/>
          </a:p>
          <a:p>
            <a:r>
              <a:rPr lang="en-US" dirty="0"/>
              <a:t>Even robot developers have differing views on the </a:t>
            </a:r>
            <a:r>
              <a:rPr lang="en-US" dirty="0" smtClean="0"/>
              <a:t>roles robots </a:t>
            </a:r>
            <a:r>
              <a:rPr lang="en-US" dirty="0"/>
              <a:t>could play or how they should look. Some see </a:t>
            </a:r>
            <a:r>
              <a:rPr lang="en-US" dirty="0" smtClean="0"/>
              <a:t>them as </a:t>
            </a:r>
            <a:r>
              <a:rPr lang="en-US" dirty="0"/>
              <a:t>humanistic </a:t>
            </a:r>
            <a:r>
              <a:rPr lang="en-US" dirty="0" smtClean="0"/>
              <a:t>in appearance</a:t>
            </a:r>
            <a:r>
              <a:rPr lang="en-US" dirty="0"/>
              <a:t>, serving as kind, </a:t>
            </a:r>
            <a:r>
              <a:rPr lang="en-US" dirty="0" smtClean="0"/>
              <a:t>compassionate companions </a:t>
            </a:r>
            <a:r>
              <a:rPr lang="en-US" dirty="0"/>
              <a:t>for the aging or lonely. The movie </a:t>
            </a:r>
            <a:r>
              <a:rPr lang="en-US" i="1" dirty="0"/>
              <a:t>Her </a:t>
            </a:r>
            <a:r>
              <a:rPr lang="en-US" dirty="0"/>
              <a:t>explored </a:t>
            </a:r>
            <a:r>
              <a:rPr lang="en-US" dirty="0" smtClean="0"/>
              <a:t>the human-like </a:t>
            </a:r>
            <a:r>
              <a:rPr lang="en-US" dirty="0"/>
              <a:t>connection that could exist with a </a:t>
            </a:r>
            <a:r>
              <a:rPr lang="en-US" dirty="0" smtClean="0"/>
              <a:t>computer-generated being</a:t>
            </a:r>
            <a:r>
              <a:rPr lang="en-US" dirty="0"/>
              <a:t>. However, the developers of a robot called </a:t>
            </a:r>
            <a:r>
              <a:rPr lang="en-US" i="1" dirty="0" smtClean="0"/>
              <a:t>Leonardo </a:t>
            </a:r>
            <a:r>
              <a:rPr lang="en-US" dirty="0"/>
              <a:t>describe wanting to create a social robot with a </a:t>
            </a:r>
            <a:r>
              <a:rPr lang="en-US" dirty="0" smtClean="0"/>
              <a:t>whimsical appearance</a:t>
            </a:r>
            <a:r>
              <a:rPr lang="en-US" dirty="0"/>
              <a:t>, intentionally not human or animal. They </a:t>
            </a:r>
            <a:r>
              <a:rPr lang="en-US" dirty="0" smtClean="0"/>
              <a:t>believe that </a:t>
            </a:r>
            <a:r>
              <a:rPr lang="en-US" dirty="0"/>
              <a:t>“robots will be their own kind of creature and should be accepted</a:t>
            </a:r>
            <a:r>
              <a:rPr lang="en-US" dirty="0" smtClean="0"/>
              <a:t>, measured</a:t>
            </a:r>
            <a:r>
              <a:rPr lang="en-US" dirty="0"/>
              <a:t>, and valued on those terms.”</a:t>
            </a:r>
            <a:endParaRPr lang="en-US" sz="3200" dirty="0">
              <a:sym typeface="Wingdings" pitchFamily="2" charset="2"/>
            </a:endParaRPr>
          </a:p>
        </p:txBody>
      </p:sp>
    </p:spTree>
    <p:extLst>
      <p:ext uri="{BB962C8B-B14F-4D97-AF65-F5344CB8AC3E}">
        <p14:creationId xmlns:p14="http://schemas.microsoft.com/office/powerpoint/2010/main" val="505080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5269941" cy="523220"/>
          </a:xfrm>
          <a:prstGeom prst="rect">
            <a:avLst/>
          </a:prstGeom>
          <a:noFill/>
        </p:spPr>
        <p:txBody>
          <a:bodyPr wrap="square" rtlCol="0">
            <a:spAutoFit/>
          </a:bodyPr>
          <a:lstStyle/>
          <a:p>
            <a:r>
              <a:rPr lang="en-US" sz="2800" dirty="0" smtClean="0">
                <a:solidFill>
                  <a:schemeClr val="bg1"/>
                </a:solidFill>
              </a:rPr>
              <a:t>Case study on chapter one  4/ 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961991"/>
            <a:ext cx="10515600" cy="4351338"/>
          </a:xfrm>
        </p:spPr>
        <p:txBody>
          <a:bodyPr>
            <a:normAutofit/>
          </a:bodyPr>
          <a:lstStyle/>
          <a:p>
            <a:pPr marL="0" indent="0">
              <a:buNone/>
            </a:pPr>
            <a:r>
              <a:rPr lang="en-US" dirty="0" smtClean="0"/>
              <a:t>HONDA’S ASIMO </a:t>
            </a:r>
            <a:endParaRPr lang="en-US" dirty="0"/>
          </a:p>
          <a:p>
            <a:pPr marL="0" indent="0">
              <a:buNone/>
            </a:pPr>
            <a:r>
              <a:rPr lang="en-US" dirty="0"/>
              <a:t>If consumers are not ready for ASIMO, perhaps they </a:t>
            </a:r>
            <a:r>
              <a:rPr lang="en-US" dirty="0" smtClean="0"/>
              <a:t>are ready </a:t>
            </a:r>
            <a:r>
              <a:rPr lang="en-US" dirty="0"/>
              <a:t>for some of its features. </a:t>
            </a:r>
            <a:r>
              <a:rPr lang="en-US" i="1" dirty="0"/>
              <a:t>Facial recognition technology (FRT</a:t>
            </a:r>
            <a:r>
              <a:rPr lang="en-US" i="1" dirty="0" smtClean="0"/>
              <a:t>)</a:t>
            </a:r>
            <a:r>
              <a:rPr lang="en-US" dirty="0" smtClean="0"/>
              <a:t>, the </a:t>
            </a:r>
            <a:r>
              <a:rPr lang="en-US" dirty="0"/>
              <a:t>ability for a computer to “read” your face, is seeing </a:t>
            </a:r>
            <a:r>
              <a:rPr lang="en-US" dirty="0" smtClean="0"/>
              <a:t>strong development </a:t>
            </a:r>
            <a:r>
              <a:rPr lang="en-US" dirty="0"/>
              <a:t>and application. According to some analysts, </a:t>
            </a:r>
            <a:r>
              <a:rPr lang="en-US" dirty="0" smtClean="0"/>
              <a:t>the FRT </a:t>
            </a:r>
            <a:r>
              <a:rPr lang="en-US" dirty="0"/>
              <a:t>market is expected to grow from $1.92 billion to $6.5 </a:t>
            </a:r>
            <a:r>
              <a:rPr lang="en-US" dirty="0" smtClean="0"/>
              <a:t>billion within </a:t>
            </a:r>
            <a:r>
              <a:rPr lang="en-US" dirty="0"/>
              <a:t>the next 5 years.</a:t>
            </a:r>
            <a:endParaRPr lang="en-US" sz="3200" dirty="0">
              <a:sym typeface="Wingdings" pitchFamily="2" charset="2"/>
            </a:endParaRPr>
          </a:p>
        </p:txBody>
      </p:sp>
    </p:spTree>
    <p:extLst>
      <p:ext uri="{BB962C8B-B14F-4D97-AF65-F5344CB8AC3E}">
        <p14:creationId xmlns:p14="http://schemas.microsoft.com/office/powerpoint/2010/main" val="3118142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5269941" cy="523220"/>
          </a:xfrm>
          <a:prstGeom prst="rect">
            <a:avLst/>
          </a:prstGeom>
          <a:noFill/>
        </p:spPr>
        <p:txBody>
          <a:bodyPr wrap="square" rtlCol="0">
            <a:spAutoFit/>
          </a:bodyPr>
          <a:lstStyle/>
          <a:p>
            <a:r>
              <a:rPr lang="en-US" sz="2800" dirty="0" smtClean="0">
                <a:solidFill>
                  <a:schemeClr val="bg1"/>
                </a:solidFill>
              </a:rPr>
              <a:t>Case study on chapter one  5/ 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43844" y="1975438"/>
            <a:ext cx="10515600" cy="4351338"/>
          </a:xfrm>
        </p:spPr>
        <p:txBody>
          <a:bodyPr>
            <a:normAutofit/>
          </a:bodyPr>
          <a:lstStyle/>
          <a:p>
            <a:pPr marL="0" indent="0">
              <a:buNone/>
            </a:pPr>
            <a:r>
              <a:rPr lang="en-US" dirty="0"/>
              <a:t>Advertisers and big brands are taking notice of FRT</a:t>
            </a:r>
            <a:r>
              <a:rPr lang="en-US" dirty="0" smtClean="0"/>
              <a:t>. Imagine </a:t>
            </a:r>
            <a:r>
              <a:rPr lang="en-US" dirty="0"/>
              <a:t>a billboard in a mall that advertises Abercrombie to </a:t>
            </a:r>
            <a:r>
              <a:rPr lang="en-US" dirty="0" smtClean="0"/>
              <a:t>a teen </a:t>
            </a:r>
            <a:r>
              <a:rPr lang="en-US" dirty="0"/>
              <a:t>girl and Target to a busy mom. Immersive Labs, </a:t>
            </a:r>
            <a:r>
              <a:rPr lang="en-US" dirty="0" smtClean="0"/>
              <a:t>recently acquired </a:t>
            </a:r>
            <a:r>
              <a:rPr lang="en-US" dirty="0"/>
              <a:t>by Kairos, has developed digital billboards that </a:t>
            </a:r>
            <a:r>
              <a:rPr lang="en-US" dirty="0" smtClean="0"/>
              <a:t>measure the </a:t>
            </a:r>
            <a:r>
              <a:rPr lang="en-US" dirty="0"/>
              <a:t>age range, gender, and even attention level of a </a:t>
            </a:r>
            <a:r>
              <a:rPr lang="en-US" dirty="0" smtClean="0"/>
              <a:t>passerby to </a:t>
            </a:r>
            <a:r>
              <a:rPr lang="en-US" dirty="0"/>
              <a:t>deliver a tailored ad. With the addition of </a:t>
            </a:r>
            <a:r>
              <a:rPr lang="en-US" dirty="0" smtClean="0"/>
              <a:t>Immersive Labs</a:t>
            </a:r>
            <a:r>
              <a:rPr lang="en-US" dirty="0"/>
              <a:t>, Kairos believes it has become the only facial </a:t>
            </a:r>
            <a:r>
              <a:rPr lang="en-US" dirty="0" smtClean="0"/>
              <a:t>biometrics company </a:t>
            </a:r>
            <a:r>
              <a:rPr lang="en-US" dirty="0"/>
              <a:t>in the world that offers both facial recognition </a:t>
            </a:r>
            <a:r>
              <a:rPr lang="en-US" dirty="0" smtClean="0"/>
              <a:t>and emotion </a:t>
            </a:r>
            <a:r>
              <a:rPr lang="en-US" dirty="0"/>
              <a:t>analysis tools.</a:t>
            </a:r>
            <a:endParaRPr lang="en-US" sz="3200" dirty="0">
              <a:sym typeface="Wingdings" pitchFamily="2" charset="2"/>
            </a:endParaRPr>
          </a:p>
        </p:txBody>
      </p:sp>
    </p:spTree>
    <p:extLst>
      <p:ext uri="{BB962C8B-B14F-4D97-AF65-F5344CB8AC3E}">
        <p14:creationId xmlns:p14="http://schemas.microsoft.com/office/powerpoint/2010/main" val="3024018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5269941" cy="523220"/>
          </a:xfrm>
          <a:prstGeom prst="rect">
            <a:avLst/>
          </a:prstGeom>
          <a:noFill/>
        </p:spPr>
        <p:txBody>
          <a:bodyPr wrap="square" rtlCol="0">
            <a:spAutoFit/>
          </a:bodyPr>
          <a:lstStyle/>
          <a:p>
            <a:r>
              <a:rPr lang="en-US" sz="2800" dirty="0" smtClean="0">
                <a:solidFill>
                  <a:schemeClr val="bg1"/>
                </a:solidFill>
              </a:rPr>
              <a:t>Case study on chapter one  6/ 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697237" y="1700325"/>
            <a:ext cx="10515600" cy="4351338"/>
          </a:xfrm>
        </p:spPr>
        <p:txBody>
          <a:bodyPr>
            <a:normAutofit/>
          </a:bodyPr>
          <a:lstStyle/>
          <a:p>
            <a:pPr marL="0" indent="0">
              <a:buNone/>
            </a:pPr>
            <a:r>
              <a:rPr lang="en-US" dirty="0"/>
              <a:t>According to researchers, FRT can do more than read </a:t>
            </a:r>
            <a:r>
              <a:rPr lang="en-US" dirty="0" smtClean="0"/>
              <a:t>your face </a:t>
            </a:r>
            <a:r>
              <a:rPr lang="en-US" dirty="0"/>
              <a:t>and estimate general physical characteristics. It can </a:t>
            </a:r>
            <a:r>
              <a:rPr lang="en-US" dirty="0" smtClean="0"/>
              <a:t>map out </a:t>
            </a:r>
            <a:r>
              <a:rPr lang="en-US" dirty="0"/>
              <a:t>a biometric profile that is as unique as your fingerprint</a:t>
            </a:r>
            <a:r>
              <a:rPr lang="en-US" dirty="0" smtClean="0"/>
              <a:t>. Red </a:t>
            </a:r>
            <a:r>
              <a:rPr lang="en-US" dirty="0"/>
              <a:t>Pepper is a company that uses this advanced technology </a:t>
            </a:r>
            <a:r>
              <a:rPr lang="en-US" dirty="0" smtClean="0"/>
              <a:t>to develop </a:t>
            </a:r>
            <a:r>
              <a:rPr lang="en-US" dirty="0" err="1"/>
              <a:t>Facedeals</a:t>
            </a:r>
            <a:r>
              <a:rPr lang="en-US" dirty="0"/>
              <a:t>, a smartphone app that provides </a:t>
            </a:r>
            <a:r>
              <a:rPr lang="en-US" dirty="0" smtClean="0"/>
              <a:t>personalized offers </a:t>
            </a:r>
            <a:r>
              <a:rPr lang="en-US" dirty="0"/>
              <a:t>to consumers. Here’s how it works. You download the app</a:t>
            </a:r>
            <a:r>
              <a:rPr lang="en-US" dirty="0" smtClean="0"/>
              <a:t>, walk </a:t>
            </a:r>
            <a:r>
              <a:rPr lang="en-US" dirty="0"/>
              <a:t>into a store with a </a:t>
            </a:r>
            <a:r>
              <a:rPr lang="en-US" dirty="0" err="1"/>
              <a:t>Facedeals</a:t>
            </a:r>
            <a:r>
              <a:rPr lang="en-US" dirty="0"/>
              <a:t> camera and are recognized</a:t>
            </a:r>
            <a:r>
              <a:rPr lang="en-US" dirty="0" smtClean="0"/>
              <a:t>. </a:t>
            </a:r>
            <a:r>
              <a:rPr lang="en-US" dirty="0" err="1" smtClean="0"/>
              <a:t>Facedeals</a:t>
            </a:r>
            <a:r>
              <a:rPr lang="en-US" dirty="0" smtClean="0"/>
              <a:t> </a:t>
            </a:r>
            <a:r>
              <a:rPr lang="en-US" dirty="0"/>
              <a:t>interfaces with your Facebook information, </a:t>
            </a:r>
            <a:r>
              <a:rPr lang="en-US" dirty="0" smtClean="0"/>
              <a:t>analyzing your </a:t>
            </a:r>
            <a:r>
              <a:rPr lang="en-US" dirty="0"/>
              <a:t>content for favorite brands, relationship status, </a:t>
            </a:r>
            <a:r>
              <a:rPr lang="en-US" dirty="0" smtClean="0"/>
              <a:t>places, </a:t>
            </a:r>
            <a:r>
              <a:rPr lang="en-US" dirty="0"/>
              <a:t>visited, and other information. Then </a:t>
            </a:r>
            <a:r>
              <a:rPr lang="en-US" dirty="0" err="1"/>
              <a:t>Facedeals</a:t>
            </a:r>
            <a:r>
              <a:rPr lang="en-US" dirty="0"/>
              <a:t> presents </a:t>
            </a:r>
            <a:r>
              <a:rPr lang="en-US" dirty="0" smtClean="0"/>
              <a:t>you with </a:t>
            </a:r>
            <a:r>
              <a:rPr lang="en-US" dirty="0"/>
              <a:t>a </a:t>
            </a:r>
            <a:r>
              <a:rPr lang="en-US" dirty="0" smtClean="0"/>
              <a:t>personalized </a:t>
            </a:r>
            <a:r>
              <a:rPr lang="en-US" dirty="0"/>
              <a:t>offer.</a:t>
            </a:r>
            <a:endParaRPr lang="en-US" sz="3200" dirty="0">
              <a:sym typeface="Wingdings" pitchFamily="2" charset="2"/>
            </a:endParaRPr>
          </a:p>
        </p:txBody>
      </p:sp>
    </p:spTree>
    <p:extLst>
      <p:ext uri="{BB962C8B-B14F-4D97-AF65-F5344CB8AC3E}">
        <p14:creationId xmlns:p14="http://schemas.microsoft.com/office/powerpoint/2010/main" val="1229733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5269941" cy="523220"/>
          </a:xfrm>
          <a:prstGeom prst="rect">
            <a:avLst/>
          </a:prstGeom>
          <a:noFill/>
        </p:spPr>
        <p:txBody>
          <a:bodyPr wrap="square" rtlCol="0">
            <a:spAutoFit/>
          </a:bodyPr>
          <a:lstStyle/>
          <a:p>
            <a:r>
              <a:rPr lang="en-US" sz="2800" dirty="0" smtClean="0">
                <a:solidFill>
                  <a:schemeClr val="bg1"/>
                </a:solidFill>
              </a:rPr>
              <a:t>Case study on chapter one  7/ 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651740" y="1585473"/>
            <a:ext cx="11055492" cy="4065426"/>
          </a:xfrm>
        </p:spPr>
        <p:txBody>
          <a:bodyPr>
            <a:normAutofit lnSpcReduction="10000"/>
          </a:bodyPr>
          <a:lstStyle/>
          <a:p>
            <a:pPr marL="0" indent="0">
              <a:buNone/>
            </a:pPr>
            <a:r>
              <a:rPr lang="en-US" dirty="0"/>
              <a:t>Google is considering letting individuals use a body motion</a:t>
            </a:r>
            <a:r>
              <a:rPr lang="en-US" dirty="0" smtClean="0"/>
              <a:t>, perhaps </a:t>
            </a:r>
            <a:r>
              <a:rPr lang="en-US" dirty="0"/>
              <a:t>a “wink” or “eyebrow movement,” as their </a:t>
            </a:r>
            <a:r>
              <a:rPr lang="en-US" dirty="0" smtClean="0"/>
              <a:t>FRT password</a:t>
            </a:r>
            <a:r>
              <a:rPr lang="en-US" dirty="0"/>
              <a:t>. Forbes.com has unveiled an app where your </a:t>
            </a:r>
            <a:r>
              <a:rPr lang="en-US" dirty="0" smtClean="0"/>
              <a:t>webcam watches </a:t>
            </a:r>
            <a:r>
              <a:rPr lang="en-US" dirty="0"/>
              <a:t>your facial responses when you view ads to learn </a:t>
            </a:r>
            <a:r>
              <a:rPr lang="en-US" dirty="0" smtClean="0"/>
              <a:t>what products </a:t>
            </a:r>
            <a:r>
              <a:rPr lang="en-US" dirty="0"/>
              <a:t>and ads you like and dislike</a:t>
            </a:r>
            <a:r>
              <a:rPr lang="en-US" dirty="0" smtClean="0"/>
              <a:t>. Although </a:t>
            </a:r>
            <a:r>
              <a:rPr lang="en-US" dirty="0"/>
              <a:t>the marketing applications for FRT are numerous</a:t>
            </a:r>
            <a:r>
              <a:rPr lang="en-US" dirty="0" smtClean="0"/>
              <a:t>, companies </a:t>
            </a:r>
            <a:r>
              <a:rPr lang="en-US" dirty="0"/>
              <a:t>should be aware that a recent study found </a:t>
            </a:r>
            <a:r>
              <a:rPr lang="en-US" dirty="0" smtClean="0"/>
              <a:t>that 75 </a:t>
            </a:r>
            <a:r>
              <a:rPr lang="en-US" dirty="0"/>
              <a:t>percent of respondents were uncomfortable with </a:t>
            </a:r>
            <a:r>
              <a:rPr lang="en-US" dirty="0" smtClean="0"/>
              <a:t>in-store facial </a:t>
            </a:r>
            <a:r>
              <a:rPr lang="en-US" dirty="0"/>
              <a:t>recognition technology that could identify them as a </a:t>
            </a:r>
            <a:r>
              <a:rPr lang="en-US" dirty="0" smtClean="0"/>
              <a:t>high value </a:t>
            </a:r>
            <a:r>
              <a:rPr lang="en-US" dirty="0"/>
              <a:t>shopper and then alert a salesperson. That could </a:t>
            </a:r>
            <a:r>
              <a:rPr lang="en-US" dirty="0" smtClean="0"/>
              <a:t>change as </a:t>
            </a:r>
            <a:r>
              <a:rPr lang="en-US" dirty="0"/>
              <a:t>technology continues to permeate our lives and as </a:t>
            </a:r>
            <a:r>
              <a:rPr lang="en-US" dirty="0" smtClean="0"/>
              <a:t>consumers become </a:t>
            </a:r>
            <a:r>
              <a:rPr lang="en-US" dirty="0"/>
              <a:t>convinced of the value of real-time </a:t>
            </a:r>
            <a:r>
              <a:rPr lang="en-US" dirty="0" smtClean="0"/>
              <a:t>personalized offers </a:t>
            </a:r>
            <a:r>
              <a:rPr lang="en-US" dirty="0"/>
              <a:t>made possible only by having their unique facial </a:t>
            </a:r>
            <a:r>
              <a:rPr lang="en-US" dirty="0" smtClean="0"/>
              <a:t>features recognized</a:t>
            </a:r>
            <a:r>
              <a:rPr lang="en-US" dirty="0"/>
              <a:t>.</a:t>
            </a:r>
            <a:endParaRPr lang="en-US" sz="3200" dirty="0">
              <a:sym typeface="Wingdings" pitchFamily="2" charset="2"/>
            </a:endParaRPr>
          </a:p>
        </p:txBody>
      </p:sp>
    </p:spTree>
    <p:extLst>
      <p:ext uri="{BB962C8B-B14F-4D97-AF65-F5344CB8AC3E}">
        <p14:creationId xmlns:p14="http://schemas.microsoft.com/office/powerpoint/2010/main" val="2510528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5269941" cy="523220"/>
          </a:xfrm>
          <a:prstGeom prst="rect">
            <a:avLst/>
          </a:prstGeom>
          <a:noFill/>
        </p:spPr>
        <p:txBody>
          <a:bodyPr wrap="square" rtlCol="0">
            <a:spAutoFit/>
          </a:bodyPr>
          <a:lstStyle/>
          <a:p>
            <a:r>
              <a:rPr lang="en-US" sz="2800" dirty="0" smtClean="0">
                <a:solidFill>
                  <a:schemeClr val="bg1"/>
                </a:solidFill>
              </a:rPr>
              <a:t>Case study on chapter one  8/ 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651740" y="1585473"/>
            <a:ext cx="11055492" cy="4065426"/>
          </a:xfrm>
        </p:spPr>
        <p:txBody>
          <a:bodyPr>
            <a:normAutofit/>
          </a:bodyPr>
          <a:lstStyle/>
          <a:p>
            <a:pPr marL="0" indent="0">
              <a:buNone/>
            </a:pPr>
            <a:r>
              <a:rPr lang="en-US" dirty="0" smtClean="0">
                <a:solidFill>
                  <a:srgbClr val="FF0000"/>
                </a:solidFill>
              </a:rPr>
              <a:t>DISCUSSION QUESTIONS</a:t>
            </a:r>
            <a:endParaRPr lang="en-US" dirty="0">
              <a:solidFill>
                <a:srgbClr val="FF0000"/>
              </a:solidFill>
            </a:endParaRPr>
          </a:p>
          <a:p>
            <a:pPr marL="0" indent="0">
              <a:buNone/>
            </a:pPr>
            <a:r>
              <a:rPr lang="en-US" b="1" dirty="0"/>
              <a:t>CS 1-1 </a:t>
            </a:r>
            <a:r>
              <a:rPr lang="en-US" dirty="0"/>
              <a:t>What are the most likely consumer market </a:t>
            </a:r>
            <a:r>
              <a:rPr lang="en-US" dirty="0" smtClean="0"/>
              <a:t>segments for </a:t>
            </a:r>
            <a:r>
              <a:rPr lang="en-US" dirty="0"/>
              <a:t>robots? Which consumer characteristics would </a:t>
            </a:r>
            <a:r>
              <a:rPr lang="en-US" dirty="0" smtClean="0"/>
              <a:t>be important </a:t>
            </a:r>
            <a:r>
              <a:rPr lang="en-US" dirty="0"/>
              <a:t>to determine these market segments? </a:t>
            </a:r>
            <a:r>
              <a:rPr lang="en-US" dirty="0" smtClean="0"/>
              <a:t>What types </a:t>
            </a:r>
            <a:r>
              <a:rPr lang="en-US" dirty="0"/>
              <a:t>of roles do you envision robots playing for </a:t>
            </a:r>
            <a:r>
              <a:rPr lang="en-US" dirty="0" smtClean="0"/>
              <a:t>these consumers</a:t>
            </a:r>
            <a:r>
              <a:rPr lang="en-US" dirty="0"/>
              <a:t>?</a:t>
            </a:r>
          </a:p>
          <a:p>
            <a:pPr marL="0" indent="0">
              <a:buNone/>
            </a:pPr>
            <a:endParaRPr lang="en-US" sz="3200" dirty="0">
              <a:sym typeface="Wingdings" pitchFamily="2" charset="2"/>
            </a:endParaRPr>
          </a:p>
        </p:txBody>
      </p:sp>
    </p:spTree>
    <p:extLst>
      <p:ext uri="{BB962C8B-B14F-4D97-AF65-F5344CB8AC3E}">
        <p14:creationId xmlns:p14="http://schemas.microsoft.com/office/powerpoint/2010/main" val="1637191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5269941" cy="523220"/>
          </a:xfrm>
          <a:prstGeom prst="rect">
            <a:avLst/>
          </a:prstGeom>
          <a:noFill/>
        </p:spPr>
        <p:txBody>
          <a:bodyPr wrap="square" rtlCol="0">
            <a:spAutoFit/>
          </a:bodyPr>
          <a:lstStyle/>
          <a:p>
            <a:r>
              <a:rPr lang="en-US" sz="2800" dirty="0" smtClean="0">
                <a:solidFill>
                  <a:schemeClr val="bg1"/>
                </a:solidFill>
              </a:rPr>
              <a:t>Case study on chapter one  9/ 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651740" y="1585473"/>
            <a:ext cx="11055492" cy="4065426"/>
          </a:xfrm>
        </p:spPr>
        <p:txBody>
          <a:bodyPr>
            <a:normAutofit/>
          </a:bodyPr>
          <a:lstStyle/>
          <a:p>
            <a:pPr marL="0" indent="0">
              <a:buNone/>
            </a:pPr>
            <a:r>
              <a:rPr lang="en-US" dirty="0" smtClean="0">
                <a:solidFill>
                  <a:srgbClr val="FF0000"/>
                </a:solidFill>
              </a:rPr>
              <a:t>DISCUSSION QUESTIONS</a:t>
            </a:r>
            <a:endParaRPr lang="en-US" dirty="0">
              <a:solidFill>
                <a:srgbClr val="FF0000"/>
              </a:solidFill>
            </a:endParaRPr>
          </a:p>
          <a:p>
            <a:pPr marL="0" indent="0">
              <a:buNone/>
            </a:pPr>
            <a:r>
              <a:rPr lang="en-US" b="1" dirty="0" smtClean="0"/>
              <a:t>CS </a:t>
            </a:r>
            <a:r>
              <a:rPr lang="en-US" b="1" dirty="0"/>
              <a:t>1-2 </a:t>
            </a:r>
            <a:r>
              <a:rPr lang="en-US" dirty="0"/>
              <a:t>Reflect on the value of FRT as a marketing tool. </a:t>
            </a:r>
            <a:r>
              <a:rPr lang="en-US" dirty="0" smtClean="0"/>
              <a:t>Give one </a:t>
            </a:r>
            <a:r>
              <a:rPr lang="en-US" dirty="0"/>
              <a:t>example that illustrates how this technology can </a:t>
            </a:r>
            <a:r>
              <a:rPr lang="en-US" dirty="0" smtClean="0"/>
              <a:t>be most </a:t>
            </a:r>
            <a:r>
              <a:rPr lang="en-US" dirty="0"/>
              <a:t>effectively used by marketers.</a:t>
            </a:r>
            <a:endParaRPr lang="en-US" sz="3200" dirty="0">
              <a:sym typeface="Wingdings" pitchFamily="2" charset="2"/>
            </a:endParaRPr>
          </a:p>
        </p:txBody>
      </p:sp>
    </p:spTree>
    <p:extLst>
      <p:ext uri="{BB962C8B-B14F-4D97-AF65-F5344CB8AC3E}">
        <p14:creationId xmlns:p14="http://schemas.microsoft.com/office/powerpoint/2010/main" val="11827289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6" y="543490"/>
            <a:ext cx="5269941" cy="523220"/>
          </a:xfrm>
          <a:prstGeom prst="rect">
            <a:avLst/>
          </a:prstGeom>
          <a:noFill/>
        </p:spPr>
        <p:txBody>
          <a:bodyPr wrap="square" rtlCol="0">
            <a:spAutoFit/>
          </a:bodyPr>
          <a:lstStyle/>
          <a:p>
            <a:r>
              <a:rPr lang="en-US" sz="2800" dirty="0" smtClean="0">
                <a:solidFill>
                  <a:schemeClr val="bg1"/>
                </a:solidFill>
              </a:rPr>
              <a:t>Case study on chapter one  10/ 10</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a:t>
            </a: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651740" y="1585473"/>
            <a:ext cx="11055492" cy="4065426"/>
          </a:xfrm>
        </p:spPr>
        <p:txBody>
          <a:bodyPr>
            <a:normAutofit/>
          </a:bodyPr>
          <a:lstStyle/>
          <a:p>
            <a:pPr marL="0" indent="0">
              <a:buNone/>
            </a:pPr>
            <a:r>
              <a:rPr lang="en-US" dirty="0" smtClean="0">
                <a:solidFill>
                  <a:srgbClr val="FF0000"/>
                </a:solidFill>
              </a:rPr>
              <a:t>DISCUSSION QUESTIONS</a:t>
            </a:r>
            <a:endParaRPr lang="en-US" dirty="0">
              <a:solidFill>
                <a:srgbClr val="FF0000"/>
              </a:solidFill>
            </a:endParaRPr>
          </a:p>
          <a:p>
            <a:pPr marL="0" indent="0">
              <a:buNone/>
            </a:pPr>
            <a:r>
              <a:rPr lang="en-US" b="1" dirty="0"/>
              <a:t>CS 1-3 </a:t>
            </a:r>
            <a:r>
              <a:rPr lang="en-US" dirty="0"/>
              <a:t>Discuss the “creepiness” concerns that some </a:t>
            </a:r>
            <a:r>
              <a:rPr lang="en-US" dirty="0" smtClean="0"/>
              <a:t>consumers have </a:t>
            </a:r>
            <a:r>
              <a:rPr lang="en-US" dirty="0"/>
              <a:t>about robots and FRT. How can marketers </a:t>
            </a:r>
            <a:r>
              <a:rPr lang="en-US" dirty="0" smtClean="0"/>
              <a:t>address or </a:t>
            </a:r>
            <a:r>
              <a:rPr lang="en-US" dirty="0"/>
              <a:t>even overcome these issues?</a:t>
            </a:r>
            <a:endParaRPr lang="en-US" sz="3200" dirty="0">
              <a:sym typeface="Wingdings" pitchFamily="2" charset="2"/>
            </a:endParaRPr>
          </a:p>
        </p:txBody>
      </p:sp>
    </p:spTree>
    <p:extLst>
      <p:ext uri="{BB962C8B-B14F-4D97-AF65-F5344CB8AC3E}">
        <p14:creationId xmlns:p14="http://schemas.microsoft.com/office/powerpoint/2010/main" val="16647629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186032" cy="1610200"/>
          </a:xfrm>
          <a:prstGeom prst="rect">
            <a:avLst/>
          </a:prstGeom>
        </p:spPr>
      </p:pic>
      <p:sp>
        <p:nvSpPr>
          <p:cNvPr id="7" name="TextBox 6"/>
          <p:cNvSpPr txBox="1"/>
          <p:nvPr/>
        </p:nvSpPr>
        <p:spPr>
          <a:xfrm>
            <a:off x="2650377" y="543490"/>
            <a:ext cx="6251391" cy="523220"/>
          </a:xfrm>
          <a:prstGeom prst="rect">
            <a:avLst/>
          </a:prstGeom>
          <a:noFill/>
        </p:spPr>
        <p:txBody>
          <a:bodyPr wrap="none" rtlCol="0">
            <a:spAutoFit/>
          </a:bodyPr>
          <a:lstStyle/>
          <a:p>
            <a:r>
              <a:rPr lang="en-US" sz="2800" dirty="0" smtClean="0">
                <a:solidFill>
                  <a:schemeClr val="bg1"/>
                </a:solidFill>
              </a:rPr>
              <a:t>Part 1 in Learning </a:t>
            </a:r>
            <a:r>
              <a:rPr lang="en-US" sz="2800" dirty="0" smtClean="0">
                <a:solidFill>
                  <a:schemeClr val="bg1"/>
                </a:solidFill>
              </a:rPr>
              <a:t>objective </a:t>
            </a:r>
            <a:r>
              <a:rPr lang="en-US" sz="2800" dirty="0" smtClean="0">
                <a:solidFill>
                  <a:schemeClr val="bg1"/>
                </a:solidFill>
              </a:rPr>
              <a:t>one chapter 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a:xfrm>
            <a:off x="838200" y="1825625"/>
            <a:ext cx="10515600" cy="1146175"/>
          </a:xfrm>
        </p:spPr>
        <p:txBody>
          <a:bodyPr/>
          <a:lstStyle/>
          <a:p>
            <a:r>
              <a:rPr lang="en-US" dirty="0">
                <a:solidFill>
                  <a:srgbClr val="FF0000"/>
                </a:solidFill>
              </a:rPr>
              <a:t>Ethical business is good business</a:t>
            </a:r>
            <a:r>
              <a:rPr lang="en-US" dirty="0"/>
              <a:t>. </a:t>
            </a:r>
          </a:p>
        </p:txBody>
      </p:sp>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9488" y="2576512"/>
            <a:ext cx="10228507" cy="2932467"/>
          </a:xfrm>
          <a:prstGeom prst="rect">
            <a:avLst/>
          </a:prstGeom>
        </p:spPr>
      </p:pic>
    </p:spTree>
    <p:extLst>
      <p:ext uri="{BB962C8B-B14F-4D97-AF65-F5344CB8AC3E}">
        <p14:creationId xmlns:p14="http://schemas.microsoft.com/office/powerpoint/2010/main" val="2074463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186032" cy="1610200"/>
          </a:xfrm>
          <a:prstGeom prst="rect">
            <a:avLst/>
          </a:prstGeom>
        </p:spPr>
      </p:pic>
      <p:sp>
        <p:nvSpPr>
          <p:cNvPr id="7" name="TextBox 6"/>
          <p:cNvSpPr txBox="1"/>
          <p:nvPr/>
        </p:nvSpPr>
        <p:spPr>
          <a:xfrm>
            <a:off x="2650377" y="543490"/>
            <a:ext cx="7922746" cy="523220"/>
          </a:xfrm>
          <a:prstGeom prst="rect">
            <a:avLst/>
          </a:prstGeom>
          <a:noFill/>
        </p:spPr>
        <p:txBody>
          <a:bodyPr wrap="none" rtlCol="0">
            <a:spAutoFit/>
          </a:bodyPr>
          <a:lstStyle/>
          <a:p>
            <a:r>
              <a:rPr lang="en-US" sz="2800" dirty="0">
                <a:solidFill>
                  <a:schemeClr val="bg1"/>
                </a:solidFill>
              </a:rPr>
              <a:t>Business ethics and Consumer rights </a:t>
            </a:r>
            <a:r>
              <a:rPr lang="en-US" sz="2800" dirty="0" smtClean="0">
                <a:solidFill>
                  <a:schemeClr val="bg1"/>
                </a:solidFill>
              </a:rPr>
              <a:t>Mainstream 1/4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r>
              <a:rPr lang="en-US" dirty="0">
                <a:solidFill>
                  <a:srgbClr val="FF0000"/>
                </a:solidFill>
              </a:rPr>
              <a:t>Ethical business is good business</a:t>
            </a:r>
            <a:r>
              <a:rPr lang="en-US" dirty="0"/>
              <a:t>. </a:t>
            </a:r>
          </a:p>
        </p:txBody>
      </p:sp>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73706" y="2726152"/>
            <a:ext cx="6104965" cy="2666119"/>
          </a:xfrm>
          <a:prstGeom prst="rect">
            <a:avLst/>
          </a:prstGeom>
        </p:spPr>
      </p:pic>
    </p:spTree>
    <p:extLst>
      <p:ext uri="{BB962C8B-B14F-4D97-AF65-F5344CB8AC3E}">
        <p14:creationId xmlns:p14="http://schemas.microsoft.com/office/powerpoint/2010/main" val="731188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186032" cy="1610200"/>
          </a:xfrm>
          <a:prstGeom prst="rect">
            <a:avLst/>
          </a:prstGeom>
        </p:spPr>
      </p:pic>
      <p:sp>
        <p:nvSpPr>
          <p:cNvPr id="7" name="TextBox 6"/>
          <p:cNvSpPr txBox="1"/>
          <p:nvPr/>
        </p:nvSpPr>
        <p:spPr>
          <a:xfrm>
            <a:off x="2650377" y="543490"/>
            <a:ext cx="7922746" cy="523220"/>
          </a:xfrm>
          <a:prstGeom prst="rect">
            <a:avLst/>
          </a:prstGeom>
          <a:noFill/>
        </p:spPr>
        <p:txBody>
          <a:bodyPr wrap="none" rtlCol="0">
            <a:spAutoFit/>
          </a:bodyPr>
          <a:lstStyle/>
          <a:p>
            <a:r>
              <a:rPr lang="en-US" sz="2800" dirty="0">
                <a:solidFill>
                  <a:schemeClr val="bg1"/>
                </a:solidFill>
              </a:rPr>
              <a:t>Business ethics and Consumer rights </a:t>
            </a:r>
            <a:r>
              <a:rPr lang="en-US" sz="2800" dirty="0" smtClean="0">
                <a:solidFill>
                  <a:schemeClr val="bg1"/>
                </a:solidFill>
              </a:rPr>
              <a:t>Mainstream 2/4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r>
              <a:rPr lang="en-US" dirty="0" smtClean="0"/>
              <a:t>A </a:t>
            </a:r>
            <a:r>
              <a:rPr lang="en-US" dirty="0"/>
              <a:t>global survey by Nielsen reported that </a:t>
            </a:r>
            <a:r>
              <a:rPr lang="en-US" dirty="0">
                <a:solidFill>
                  <a:srgbClr val="FF0000"/>
                </a:solidFill>
              </a:rPr>
              <a:t>50 percent of </a:t>
            </a:r>
            <a:r>
              <a:rPr lang="en-US" dirty="0"/>
              <a:t>consumers are willing to pay more for goods and services from companies that have implemented programs </a:t>
            </a:r>
            <a:r>
              <a:rPr lang="en-US" dirty="0">
                <a:solidFill>
                  <a:srgbClr val="FF0000"/>
                </a:solidFill>
              </a:rPr>
              <a:t>to give back to society</a:t>
            </a:r>
            <a:r>
              <a:rPr lang="en-US" dirty="0" smtClean="0">
                <a:solidFill>
                  <a:srgbClr val="FF0000"/>
                </a:solidFill>
              </a:rPr>
              <a:t>.</a:t>
            </a:r>
            <a:endParaRPr lang="en-US" dirty="0">
              <a:solidFill>
                <a:srgbClr val="FF0000"/>
              </a:solidFill>
            </a:endParaRPr>
          </a:p>
        </p:txBody>
      </p:sp>
    </p:spTree>
    <p:extLst>
      <p:ext uri="{BB962C8B-B14F-4D97-AF65-F5344CB8AC3E}">
        <p14:creationId xmlns:p14="http://schemas.microsoft.com/office/powerpoint/2010/main" val="16649252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186032" cy="1610200"/>
          </a:xfrm>
          <a:prstGeom prst="rect">
            <a:avLst/>
          </a:prstGeom>
        </p:spPr>
      </p:pic>
      <p:sp>
        <p:nvSpPr>
          <p:cNvPr id="7" name="TextBox 6"/>
          <p:cNvSpPr txBox="1"/>
          <p:nvPr/>
        </p:nvSpPr>
        <p:spPr>
          <a:xfrm>
            <a:off x="2650377" y="543490"/>
            <a:ext cx="7922746" cy="523220"/>
          </a:xfrm>
          <a:prstGeom prst="rect">
            <a:avLst/>
          </a:prstGeom>
          <a:noFill/>
        </p:spPr>
        <p:txBody>
          <a:bodyPr wrap="none" rtlCol="0">
            <a:spAutoFit/>
          </a:bodyPr>
          <a:lstStyle/>
          <a:p>
            <a:r>
              <a:rPr lang="en-US" sz="2800" dirty="0">
                <a:solidFill>
                  <a:schemeClr val="bg1"/>
                </a:solidFill>
              </a:rPr>
              <a:t>Business ethics and Consumer rights </a:t>
            </a:r>
            <a:r>
              <a:rPr lang="en-US" sz="2800" dirty="0" smtClean="0">
                <a:solidFill>
                  <a:schemeClr val="bg1"/>
                </a:solidFill>
              </a:rPr>
              <a:t>Mainstream 3/4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r>
              <a:rPr lang="en-US" dirty="0" smtClean="0"/>
              <a:t>Consumers </a:t>
            </a:r>
            <a:r>
              <a:rPr lang="en-US" dirty="0"/>
              <a:t>think better of the products a firm sells when the organization </a:t>
            </a:r>
            <a:r>
              <a:rPr lang="en-US" dirty="0">
                <a:solidFill>
                  <a:srgbClr val="FF0000"/>
                </a:solidFill>
              </a:rPr>
              <a:t>behaves ethically.</a:t>
            </a:r>
          </a:p>
        </p:txBody>
      </p:sp>
    </p:spTree>
    <p:extLst>
      <p:ext uri="{BB962C8B-B14F-4D97-AF65-F5344CB8AC3E}">
        <p14:creationId xmlns:p14="http://schemas.microsoft.com/office/powerpoint/2010/main" val="2098846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186032" cy="1610200"/>
          </a:xfrm>
          <a:prstGeom prst="rect">
            <a:avLst/>
          </a:prstGeom>
        </p:spPr>
      </p:pic>
      <p:sp>
        <p:nvSpPr>
          <p:cNvPr id="7" name="TextBox 6"/>
          <p:cNvSpPr txBox="1"/>
          <p:nvPr/>
        </p:nvSpPr>
        <p:spPr>
          <a:xfrm>
            <a:off x="2650377" y="543490"/>
            <a:ext cx="7922746" cy="523220"/>
          </a:xfrm>
          <a:prstGeom prst="rect">
            <a:avLst/>
          </a:prstGeom>
          <a:noFill/>
        </p:spPr>
        <p:txBody>
          <a:bodyPr wrap="none" rtlCol="0">
            <a:spAutoFit/>
          </a:bodyPr>
          <a:lstStyle/>
          <a:p>
            <a:r>
              <a:rPr lang="en-US" sz="2800" dirty="0">
                <a:solidFill>
                  <a:schemeClr val="bg1"/>
                </a:solidFill>
              </a:rPr>
              <a:t>Business ethics and Consumer rights </a:t>
            </a:r>
            <a:r>
              <a:rPr lang="en-US" sz="2800" dirty="0" smtClean="0">
                <a:solidFill>
                  <a:schemeClr val="bg1"/>
                </a:solidFill>
              </a:rPr>
              <a:t>Mainstream 4/4</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a:spLocks noGrp="1" noChangeArrowheads="1"/>
          </p:cNvSpPr>
          <p:nvPr>
            <p:ph idx="1"/>
          </p:nvPr>
        </p:nvSpPr>
        <p:spPr/>
        <p:txBody>
          <a:bodyPr/>
          <a:lstStyle/>
          <a:p>
            <a:pPr marL="0" indent="0">
              <a:buNone/>
            </a:pPr>
            <a:r>
              <a:rPr lang="en-US" dirty="0" smtClean="0">
                <a:solidFill>
                  <a:srgbClr val="FF0000"/>
                </a:solidFill>
              </a:rPr>
              <a:t>For </a:t>
            </a:r>
            <a:r>
              <a:rPr lang="en-US" dirty="0" err="1" smtClean="0">
                <a:solidFill>
                  <a:srgbClr val="FF0000"/>
                </a:solidFill>
              </a:rPr>
              <a:t>Refelection</a:t>
            </a:r>
            <a:endParaRPr lang="en-US" dirty="0" smtClean="0">
              <a:solidFill>
                <a:srgbClr val="FF0000"/>
              </a:solidFill>
            </a:endParaRPr>
          </a:p>
          <a:p>
            <a:r>
              <a:rPr lang="en-US" dirty="0" smtClean="0">
                <a:solidFill>
                  <a:srgbClr val="FF0000"/>
                </a:solidFill>
              </a:rPr>
              <a:t>Give examples about ethical business in your consumption community?</a:t>
            </a:r>
            <a:endParaRPr lang="en-US" dirty="0">
              <a:solidFill>
                <a:srgbClr val="FF0000"/>
              </a:solidFill>
            </a:endParaRPr>
          </a:p>
        </p:txBody>
      </p:sp>
    </p:spTree>
    <p:extLst>
      <p:ext uri="{BB962C8B-B14F-4D97-AF65-F5344CB8AC3E}">
        <p14:creationId xmlns:p14="http://schemas.microsoft.com/office/powerpoint/2010/main" val="40353180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0365" cy="523220"/>
          </a:xfrm>
          <a:prstGeom prst="rect">
            <a:avLst/>
          </a:prstGeom>
          <a:noFill/>
        </p:spPr>
        <p:txBody>
          <a:bodyPr wrap="none" rtlCol="0">
            <a:spAutoFit/>
          </a:bodyPr>
          <a:lstStyle/>
          <a:p>
            <a:r>
              <a:rPr lang="en-US" sz="2800" dirty="0">
                <a:solidFill>
                  <a:schemeClr val="bg1"/>
                </a:solidFill>
              </a:rPr>
              <a:t>Business </a:t>
            </a:r>
            <a:r>
              <a:rPr lang="en-US" sz="2800" dirty="0" smtClean="0">
                <a:solidFill>
                  <a:schemeClr val="bg1"/>
                </a:solidFill>
              </a:rPr>
              <a:t>ethics 1/2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solidFill>
                  <a:srgbClr val="FF0000"/>
                </a:solidFill>
              </a:rPr>
              <a:t>Are </a:t>
            </a:r>
            <a:r>
              <a:rPr lang="en-US" dirty="0">
                <a:solidFill>
                  <a:srgbClr val="FF0000"/>
                </a:solidFill>
              </a:rPr>
              <a:t>rules of conduct that guide actions in the marketplace</a:t>
            </a:r>
            <a:r>
              <a:rPr lang="en-US" dirty="0"/>
              <a:t>; these are the standards against which most people in a culture judge what is right and what is wrong, good or bad. </a:t>
            </a:r>
            <a:r>
              <a:rPr lang="en-US" dirty="0">
                <a:solidFill>
                  <a:srgbClr val="FF0000"/>
                </a:solidFill>
              </a:rPr>
              <a:t>These universal values include honesty, trustworthiness, fairness, respect, justice, integrity, concern for others, accountability, and loyal</a:t>
            </a:r>
            <a:r>
              <a:rPr lang="en-US" dirty="0" smtClean="0">
                <a:solidFill>
                  <a:srgbClr val="FF0000"/>
                </a:solidFill>
              </a:rPr>
              <a:t>.</a:t>
            </a:r>
            <a:endParaRPr lang="en-US" dirty="0">
              <a:solidFill>
                <a:srgbClr val="FF0000"/>
              </a:solidFill>
            </a:endParaRPr>
          </a:p>
        </p:txBody>
      </p:sp>
    </p:spTree>
    <p:extLst>
      <p:ext uri="{BB962C8B-B14F-4D97-AF65-F5344CB8AC3E}">
        <p14:creationId xmlns:p14="http://schemas.microsoft.com/office/powerpoint/2010/main" val="10571419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0365" cy="523220"/>
          </a:xfrm>
          <a:prstGeom prst="rect">
            <a:avLst/>
          </a:prstGeom>
          <a:noFill/>
        </p:spPr>
        <p:txBody>
          <a:bodyPr wrap="none" rtlCol="0">
            <a:spAutoFit/>
          </a:bodyPr>
          <a:lstStyle/>
          <a:p>
            <a:r>
              <a:rPr lang="en-US" sz="2800" dirty="0">
                <a:solidFill>
                  <a:schemeClr val="bg1"/>
                </a:solidFill>
              </a:rPr>
              <a:t>Business </a:t>
            </a:r>
            <a:r>
              <a:rPr lang="en-US" sz="2800" dirty="0" smtClean="0">
                <a:solidFill>
                  <a:schemeClr val="bg1"/>
                </a:solidFill>
              </a:rPr>
              <a:t>ethics 2/2</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Because </a:t>
            </a:r>
            <a:r>
              <a:rPr lang="en-US" dirty="0"/>
              <a:t>each culture has </a:t>
            </a:r>
            <a:r>
              <a:rPr lang="en-US" dirty="0">
                <a:solidFill>
                  <a:srgbClr val="FF0000"/>
                </a:solidFill>
              </a:rPr>
              <a:t>its own set of values, beliefs</a:t>
            </a:r>
            <a:r>
              <a:rPr lang="en-US" dirty="0"/>
              <a:t>, and customs, companies around the world define ethical business behaviors quite differently.</a:t>
            </a:r>
          </a:p>
        </p:txBody>
      </p:sp>
    </p:spTree>
    <p:extLst>
      <p:ext uri="{BB962C8B-B14F-4D97-AF65-F5344CB8AC3E}">
        <p14:creationId xmlns:p14="http://schemas.microsoft.com/office/powerpoint/2010/main" val="1100833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872185" cy="523220"/>
          </a:xfrm>
          <a:prstGeom prst="rect">
            <a:avLst/>
          </a:prstGeom>
          <a:noFill/>
        </p:spPr>
        <p:txBody>
          <a:bodyPr wrap="none" rtlCol="0">
            <a:spAutoFit/>
          </a:bodyPr>
          <a:lstStyle/>
          <a:p>
            <a:r>
              <a:rPr lang="en-US" sz="2800" dirty="0">
                <a:solidFill>
                  <a:schemeClr val="bg1"/>
                </a:solidFill>
              </a:rPr>
              <a:t>Do Marketers Manipulate Consumers?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408013" y="1894889"/>
            <a:ext cx="8876963" cy="2806922"/>
          </a:xfrm>
          <a:prstGeom prst="rect">
            <a:avLst/>
          </a:prstGeom>
        </p:spPr>
        <p:txBody>
          <a:bodyPr wrap="square">
            <a:spAutoFit/>
          </a:bodyPr>
          <a:lstStyle/>
          <a:p>
            <a:pPr marL="228600" indent="-228600" algn="just">
              <a:lnSpc>
                <a:spcPct val="90000"/>
              </a:lnSpc>
              <a:spcBef>
                <a:spcPts val="1000"/>
              </a:spcBef>
              <a:buFont typeface="Arial" panose="020B0604020202020204" pitchFamily="34" charset="0"/>
              <a:buChar char="•"/>
            </a:pPr>
            <a:r>
              <a:rPr lang="en-US" sz="2800" dirty="0"/>
              <a:t>One of the most common and stinging criticisms of marketing is that companies convince consumers they “need” many material things, and that they will be unhappy and inferior people if they do not have these “necessities.” The issue is a complex one and is certainly worth considering: </a:t>
            </a:r>
            <a:r>
              <a:rPr lang="en-US" sz="2800" dirty="0">
                <a:solidFill>
                  <a:srgbClr val="FF0000"/>
                </a:solidFill>
              </a:rPr>
              <a:t>Do marketers give people what they want, or do they tell people what they should want?</a:t>
            </a:r>
          </a:p>
        </p:txBody>
      </p:sp>
    </p:spTree>
    <p:extLst>
      <p:ext uri="{BB962C8B-B14F-4D97-AF65-F5344CB8AC3E}">
        <p14:creationId xmlns:p14="http://schemas.microsoft.com/office/powerpoint/2010/main" val="129317488"/>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872185" cy="523220"/>
          </a:xfrm>
          <a:prstGeom prst="rect">
            <a:avLst/>
          </a:prstGeom>
          <a:noFill/>
        </p:spPr>
        <p:txBody>
          <a:bodyPr wrap="none" rtlCol="0">
            <a:spAutoFit/>
          </a:bodyPr>
          <a:lstStyle/>
          <a:p>
            <a:r>
              <a:rPr lang="en-US" sz="2800" dirty="0">
                <a:solidFill>
                  <a:schemeClr val="bg1"/>
                </a:solidFill>
              </a:rPr>
              <a:t>Do Marketers Manipulate Consumers?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10"/>
          <p:cNvSpPr>
            <a:spLocks noGrp="1"/>
          </p:cNvSpPr>
          <p:nvPr>
            <p:ph idx="1"/>
          </p:nvPr>
        </p:nvSpPr>
        <p:spPr/>
        <p:txBody>
          <a:bodyPr/>
          <a:lstStyle/>
          <a:p>
            <a:pPr marL="0" indent="0">
              <a:buNone/>
            </a:pPr>
            <a:r>
              <a:rPr lang="en-US" dirty="0" smtClean="0">
                <a:solidFill>
                  <a:srgbClr val="FF0000"/>
                </a:solidFill>
              </a:rPr>
              <a:t>Response</a:t>
            </a:r>
          </a:p>
          <a:p>
            <a:r>
              <a:rPr lang="en-US" dirty="0" smtClean="0"/>
              <a:t>Profound </a:t>
            </a:r>
            <a:r>
              <a:rPr lang="en-US" dirty="0"/>
              <a:t>changes in consumer behavior are </a:t>
            </a:r>
            <a:r>
              <a:rPr lang="en-US" dirty="0" smtClean="0"/>
              <a:t>influencing how </a:t>
            </a:r>
            <a:r>
              <a:rPr lang="en-US" dirty="0"/>
              <a:t>people search for product information and evaluate alternative brands. In the </a:t>
            </a:r>
            <a:r>
              <a:rPr lang="en-US" dirty="0" smtClean="0"/>
              <a:t>brave new </a:t>
            </a:r>
            <a:r>
              <a:rPr lang="en-US" dirty="0"/>
              <a:t>world of </a:t>
            </a:r>
            <a:r>
              <a:rPr lang="en-US" dirty="0" smtClean="0"/>
              <a:t>consumer-space</a:t>
            </a:r>
            <a:r>
              <a:rPr lang="en-US" dirty="0"/>
              <a:t>, we have much greater potential to shape our own </a:t>
            </a:r>
            <a:r>
              <a:rPr lang="en-US" dirty="0" smtClean="0"/>
              <a:t>marketing destinies.</a:t>
            </a:r>
          </a:p>
          <a:p>
            <a:r>
              <a:rPr lang="en-US" dirty="0" smtClean="0"/>
              <a:t>The following slides will discuss this response in more details by answering the question </a:t>
            </a:r>
            <a:r>
              <a:rPr lang="en-US" dirty="0">
                <a:solidFill>
                  <a:srgbClr val="FF0000"/>
                </a:solidFill>
              </a:rPr>
              <a:t>Who controls the market, companies or consumers?</a:t>
            </a:r>
            <a:r>
              <a:rPr lang="en-US" dirty="0" smtClean="0">
                <a:solidFill>
                  <a:srgbClr val="FF0000"/>
                </a:solidFill>
              </a:rPr>
              <a:t> </a:t>
            </a:r>
            <a:endParaRPr lang="en-US" dirty="0">
              <a:solidFill>
                <a:srgbClr val="FF0000"/>
              </a:solidFill>
            </a:endParaRPr>
          </a:p>
        </p:txBody>
      </p:sp>
    </p:spTree>
    <p:extLst>
      <p:ext uri="{BB962C8B-B14F-4D97-AF65-F5344CB8AC3E}">
        <p14:creationId xmlns:p14="http://schemas.microsoft.com/office/powerpoint/2010/main" val="1421153612"/>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210309" cy="1610200"/>
          </a:xfrm>
          <a:prstGeom prst="rect">
            <a:avLst/>
          </a:prstGeom>
        </p:spPr>
      </p:pic>
      <p:sp>
        <p:nvSpPr>
          <p:cNvPr id="7" name="TextBox 6"/>
          <p:cNvSpPr txBox="1"/>
          <p:nvPr/>
        </p:nvSpPr>
        <p:spPr>
          <a:xfrm>
            <a:off x="2650377" y="543490"/>
            <a:ext cx="8383321" cy="523220"/>
          </a:xfrm>
          <a:prstGeom prst="rect">
            <a:avLst/>
          </a:prstGeom>
          <a:noFill/>
        </p:spPr>
        <p:txBody>
          <a:bodyPr wrap="none" rtlCol="0">
            <a:spAutoFit/>
          </a:bodyPr>
          <a:lstStyle/>
          <a:p>
            <a:r>
              <a:rPr lang="en-US" sz="2800" dirty="0">
                <a:solidFill>
                  <a:schemeClr val="bg1"/>
                </a:solidFill>
              </a:rPr>
              <a:t>Who controls the market, companies or consumers</a:t>
            </a:r>
            <a:r>
              <a:rPr lang="en-US" sz="2800" dirty="0" smtClean="0">
                <a:solidFill>
                  <a:schemeClr val="bg1"/>
                </a:solidFill>
              </a:rPr>
              <a:t>? 1/3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It seems that the “</a:t>
            </a:r>
            <a:r>
              <a:rPr lang="en-US" dirty="0">
                <a:solidFill>
                  <a:srgbClr val="FF0000"/>
                </a:solidFill>
              </a:rPr>
              <a:t>good old days” of marketer-space—a </a:t>
            </a:r>
            <a:r>
              <a:rPr lang="en-US" dirty="0"/>
              <a:t>time when companies </a:t>
            </a:r>
            <a:r>
              <a:rPr lang="en-US" dirty="0">
                <a:solidFill>
                  <a:srgbClr val="FF0000"/>
                </a:solidFill>
              </a:rPr>
              <a:t>called the shots </a:t>
            </a:r>
            <a:r>
              <a:rPr lang="en-US" dirty="0"/>
              <a:t>and decided what they wanted their customers to know and do—are dead and gone. </a:t>
            </a:r>
          </a:p>
        </p:txBody>
      </p:sp>
    </p:spTree>
    <p:extLst>
      <p:ext uri="{BB962C8B-B14F-4D97-AF65-F5344CB8AC3E}">
        <p14:creationId xmlns:p14="http://schemas.microsoft.com/office/powerpoint/2010/main" val="15630713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210309" cy="1610200"/>
          </a:xfrm>
          <a:prstGeom prst="rect">
            <a:avLst/>
          </a:prstGeom>
        </p:spPr>
      </p:pic>
      <p:sp>
        <p:nvSpPr>
          <p:cNvPr id="7" name="TextBox 6"/>
          <p:cNvSpPr txBox="1"/>
          <p:nvPr/>
        </p:nvSpPr>
        <p:spPr>
          <a:xfrm>
            <a:off x="2650377" y="543490"/>
            <a:ext cx="8383321" cy="523220"/>
          </a:xfrm>
          <a:prstGeom prst="rect">
            <a:avLst/>
          </a:prstGeom>
          <a:noFill/>
        </p:spPr>
        <p:txBody>
          <a:bodyPr wrap="none" rtlCol="0">
            <a:spAutoFit/>
          </a:bodyPr>
          <a:lstStyle/>
          <a:p>
            <a:r>
              <a:rPr lang="en-US" sz="2800" dirty="0">
                <a:solidFill>
                  <a:schemeClr val="bg1"/>
                </a:solidFill>
              </a:rPr>
              <a:t>Who controls the market, companies or consumers</a:t>
            </a:r>
            <a:r>
              <a:rPr lang="en-US" sz="2800" dirty="0" smtClean="0">
                <a:solidFill>
                  <a:schemeClr val="bg1"/>
                </a:solidFill>
              </a:rPr>
              <a:t>? 2/3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Many </a:t>
            </a:r>
            <a:r>
              <a:rPr lang="en-US" dirty="0"/>
              <a:t>people now feel empowered to choose how, when, or if they will interact with corporations as they construct their own </a:t>
            </a:r>
            <a:r>
              <a:rPr lang="en-US" b="1" dirty="0">
                <a:solidFill>
                  <a:srgbClr val="FF0000"/>
                </a:solidFill>
              </a:rPr>
              <a:t>consumer -space.</a:t>
            </a:r>
          </a:p>
          <a:p>
            <a:pPr marL="0" indent="0">
              <a:buNone/>
            </a:pPr>
            <a:endParaRPr lang="en-US" dirty="0"/>
          </a:p>
        </p:txBody>
      </p:sp>
    </p:spTree>
    <p:extLst>
      <p:ext uri="{BB962C8B-B14F-4D97-AF65-F5344CB8AC3E}">
        <p14:creationId xmlns:p14="http://schemas.microsoft.com/office/powerpoint/2010/main" val="4424134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210309" cy="1610200"/>
          </a:xfrm>
          <a:prstGeom prst="rect">
            <a:avLst/>
          </a:prstGeom>
        </p:spPr>
      </p:pic>
      <p:sp>
        <p:nvSpPr>
          <p:cNvPr id="7" name="TextBox 6"/>
          <p:cNvSpPr txBox="1"/>
          <p:nvPr/>
        </p:nvSpPr>
        <p:spPr>
          <a:xfrm>
            <a:off x="2650377" y="543490"/>
            <a:ext cx="8383321" cy="523220"/>
          </a:xfrm>
          <a:prstGeom prst="rect">
            <a:avLst/>
          </a:prstGeom>
          <a:noFill/>
        </p:spPr>
        <p:txBody>
          <a:bodyPr wrap="none" rtlCol="0">
            <a:spAutoFit/>
          </a:bodyPr>
          <a:lstStyle/>
          <a:p>
            <a:r>
              <a:rPr lang="en-US" sz="2800" dirty="0">
                <a:solidFill>
                  <a:schemeClr val="bg1"/>
                </a:solidFill>
              </a:rPr>
              <a:t>Who controls the market, companies or consumers</a:t>
            </a:r>
            <a:r>
              <a:rPr lang="en-US" sz="2800" dirty="0" smtClean="0">
                <a:solidFill>
                  <a:schemeClr val="bg1"/>
                </a:solidFill>
              </a:rPr>
              <a:t>? 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t>In </a:t>
            </a:r>
            <a:r>
              <a:rPr lang="en-US" dirty="0"/>
              <a:t>this new environment, individuals dictate to companies the types of products they want and how, when, and where (or even if) they want to learn about those products. In turn, companies need to develop and leverage brand equity in bold new ways to attract the loyalty of these consumer “nomads.”</a:t>
            </a:r>
          </a:p>
        </p:txBody>
      </p:sp>
    </p:spTree>
    <p:extLst>
      <p:ext uri="{BB962C8B-B14F-4D97-AF65-F5344CB8AC3E}">
        <p14:creationId xmlns:p14="http://schemas.microsoft.com/office/powerpoint/2010/main" val="21692047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65342" cy="523220"/>
          </a:xfrm>
          <a:prstGeom prst="rect">
            <a:avLst/>
          </a:prstGeom>
          <a:noFill/>
        </p:spPr>
        <p:txBody>
          <a:bodyPr wrap="none" rtlCol="0">
            <a:spAutoFit/>
          </a:bodyPr>
          <a:lstStyle/>
          <a:p>
            <a:r>
              <a:rPr lang="en-US" sz="2800" dirty="0">
                <a:solidFill>
                  <a:schemeClr val="bg1"/>
                </a:solidFill>
              </a:rPr>
              <a:t>Do Marketers Create artificial needs</a:t>
            </a:r>
            <a:r>
              <a:rPr lang="en-US" sz="2800" dirty="0" smtClean="0">
                <a:solidFill>
                  <a:schemeClr val="bg1"/>
                </a:solidFill>
              </a:rPr>
              <a:t>? </a:t>
            </a:r>
            <a:r>
              <a:rPr lang="en-US" sz="2800" dirty="0" smtClean="0">
                <a:solidFill>
                  <a:schemeClr val="bg1"/>
                </a:solidFill>
              </a:rPr>
              <a:t>1/3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The </a:t>
            </a:r>
            <a:r>
              <a:rPr lang="en-US" dirty="0"/>
              <a:t>marketing system creates demand</a:t>
            </a:r>
            <a:r>
              <a:rPr lang="en-US" dirty="0" smtClean="0"/>
              <a:t>— demand </a:t>
            </a:r>
            <a:r>
              <a:rPr lang="en-US" dirty="0"/>
              <a:t>that only its products can satisfy.</a:t>
            </a:r>
            <a:r>
              <a:rPr lang="en-US" dirty="0" smtClean="0"/>
              <a:t>. </a:t>
            </a:r>
            <a:endParaRPr lang="en-US" dirty="0"/>
          </a:p>
        </p:txBody>
      </p:sp>
    </p:spTree>
    <p:extLst>
      <p:ext uri="{BB962C8B-B14F-4D97-AF65-F5344CB8AC3E}">
        <p14:creationId xmlns:p14="http://schemas.microsoft.com/office/powerpoint/2010/main" val="961005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65342" cy="523220"/>
          </a:xfrm>
          <a:prstGeom prst="rect">
            <a:avLst/>
          </a:prstGeom>
          <a:noFill/>
        </p:spPr>
        <p:txBody>
          <a:bodyPr wrap="none" rtlCol="0">
            <a:spAutoFit/>
          </a:bodyPr>
          <a:lstStyle/>
          <a:p>
            <a:r>
              <a:rPr lang="en-US" sz="2800" dirty="0">
                <a:solidFill>
                  <a:schemeClr val="bg1"/>
                </a:solidFill>
              </a:rPr>
              <a:t>Do Marketers Create artificial needs</a:t>
            </a:r>
            <a:r>
              <a:rPr lang="en-US" sz="2800" dirty="0" smtClean="0">
                <a:solidFill>
                  <a:schemeClr val="bg1"/>
                </a:solidFill>
              </a:rPr>
              <a:t>? </a:t>
            </a:r>
            <a:r>
              <a:rPr lang="en-US" sz="2800" dirty="0" smtClean="0">
                <a:solidFill>
                  <a:schemeClr val="bg1"/>
                </a:solidFill>
              </a:rPr>
              <a:t>2/3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pPr marL="0" indent="0">
              <a:buNone/>
            </a:pPr>
            <a:r>
              <a:rPr lang="en-US" dirty="0" smtClean="0">
                <a:solidFill>
                  <a:srgbClr val="FF0000"/>
                </a:solidFill>
              </a:rPr>
              <a:t>Response</a:t>
            </a:r>
          </a:p>
          <a:p>
            <a:r>
              <a:rPr lang="en-US" dirty="0" smtClean="0"/>
              <a:t>a </a:t>
            </a:r>
            <a:r>
              <a:rPr lang="en-US" dirty="0"/>
              <a:t>need </a:t>
            </a:r>
            <a:r>
              <a:rPr lang="en-US" dirty="0">
                <a:solidFill>
                  <a:srgbClr val="FF0000"/>
                </a:solidFill>
              </a:rPr>
              <a:t>is a basic biological motive</a:t>
            </a:r>
            <a:r>
              <a:rPr lang="en-US" dirty="0"/>
              <a:t>; a want represents one </a:t>
            </a:r>
            <a:r>
              <a:rPr lang="en-US" dirty="0">
                <a:solidFill>
                  <a:srgbClr val="FF0000"/>
                </a:solidFill>
              </a:rPr>
              <a:t>way that society has been taught to satisfy the need</a:t>
            </a:r>
            <a:r>
              <a:rPr lang="en-US" dirty="0"/>
              <a:t>. </a:t>
            </a:r>
          </a:p>
        </p:txBody>
      </p:sp>
    </p:spTree>
    <p:extLst>
      <p:ext uri="{BB962C8B-B14F-4D97-AF65-F5344CB8AC3E}">
        <p14:creationId xmlns:p14="http://schemas.microsoft.com/office/powerpoint/2010/main" val="27957964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Advertising Can't Make You Buy Something You Don't Need. | GLAA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3826" y="236724"/>
            <a:ext cx="10991653" cy="5814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1621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65342" cy="523220"/>
          </a:xfrm>
          <a:prstGeom prst="rect">
            <a:avLst/>
          </a:prstGeom>
          <a:noFill/>
        </p:spPr>
        <p:txBody>
          <a:bodyPr wrap="none" rtlCol="0">
            <a:spAutoFit/>
          </a:bodyPr>
          <a:lstStyle/>
          <a:p>
            <a:r>
              <a:rPr lang="en-US" sz="2800" dirty="0">
                <a:solidFill>
                  <a:schemeClr val="bg1"/>
                </a:solidFill>
              </a:rPr>
              <a:t>Do Marketers Create artificial needs</a:t>
            </a:r>
            <a:r>
              <a:rPr lang="en-US" sz="2800" dirty="0" smtClean="0">
                <a:solidFill>
                  <a:schemeClr val="bg1"/>
                </a:solidFill>
              </a:rPr>
              <a:t>? </a:t>
            </a:r>
            <a:r>
              <a:rPr lang="en-US" sz="2800" dirty="0" smtClean="0">
                <a:solidFill>
                  <a:schemeClr val="bg1"/>
                </a:solidFill>
              </a:rPr>
              <a:t>3/3</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For </a:t>
            </a:r>
            <a:r>
              <a:rPr lang="en-US" dirty="0"/>
              <a:t>example, </a:t>
            </a:r>
            <a:r>
              <a:rPr lang="en-US" dirty="0">
                <a:solidFill>
                  <a:srgbClr val="FF0000"/>
                </a:solidFill>
              </a:rPr>
              <a:t>thirst </a:t>
            </a:r>
            <a:r>
              <a:rPr lang="en-US" dirty="0"/>
              <a:t>is a biologically based need. Marketers teach us to want Coca-Cola to satisfy that thirst rather than, say, goat’s milk. Thus, the need is already there; </a:t>
            </a:r>
            <a:r>
              <a:rPr lang="en-US" dirty="0">
                <a:solidFill>
                  <a:srgbClr val="FF0000"/>
                </a:solidFill>
              </a:rPr>
              <a:t>marketers simply recommend ways to satisfy it</a:t>
            </a:r>
            <a:r>
              <a:rPr lang="en-US" dirty="0"/>
              <a:t>. A basic objective of marketing is </a:t>
            </a:r>
            <a:r>
              <a:rPr lang="en-US" dirty="0">
                <a:solidFill>
                  <a:srgbClr val="FF0000"/>
                </a:solidFill>
              </a:rPr>
              <a:t>to create awareness that needs exist</a:t>
            </a:r>
            <a:r>
              <a:rPr lang="en-US" dirty="0"/>
              <a:t>, not to create needs.</a:t>
            </a:r>
          </a:p>
        </p:txBody>
      </p:sp>
    </p:spTree>
    <p:extLst>
      <p:ext uri="{BB962C8B-B14F-4D97-AF65-F5344CB8AC3E}">
        <p14:creationId xmlns:p14="http://schemas.microsoft.com/office/powerpoint/2010/main" val="2124456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63796" cy="523220"/>
          </a:xfrm>
          <a:prstGeom prst="rect">
            <a:avLst/>
          </a:prstGeom>
          <a:noFill/>
        </p:spPr>
        <p:txBody>
          <a:bodyPr wrap="none" rtlCol="0">
            <a:spAutoFit/>
          </a:bodyPr>
          <a:lstStyle/>
          <a:p>
            <a:r>
              <a:rPr lang="en-US" sz="2800" dirty="0">
                <a:solidFill>
                  <a:schemeClr val="bg1"/>
                </a:solidFill>
              </a:rPr>
              <a:t>Is Marketing necessary</a:t>
            </a:r>
            <a:r>
              <a:rPr lang="en-US" sz="2800" dirty="0" smtClean="0">
                <a:solidFill>
                  <a:schemeClr val="bg1"/>
                </a:solidFill>
              </a:rPr>
              <a:t>? </a:t>
            </a:r>
            <a:r>
              <a:rPr lang="en-US" sz="2800" dirty="0" smtClean="0">
                <a:solidFill>
                  <a:schemeClr val="bg1"/>
                </a:solidFill>
              </a:rPr>
              <a:t>1/6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a:t>Some people charge that marketers arbitrarily link products to desirable social attributes,</a:t>
            </a:r>
          </a:p>
          <a:p>
            <a:r>
              <a:rPr lang="en-US" dirty="0"/>
              <a:t>so they foster a materialistic society where what we own defines our value as </a:t>
            </a:r>
            <a:r>
              <a:rPr lang="en-US" dirty="0" smtClean="0"/>
              <a:t>a </a:t>
            </a:r>
            <a:r>
              <a:rPr lang="en-US" dirty="0"/>
              <a:t>person. One influential critic even argued that the problem is that we are not </a:t>
            </a:r>
            <a:r>
              <a:rPr lang="en-US" dirty="0" smtClean="0"/>
              <a:t>materialistic </a:t>
            </a:r>
            <a:r>
              <a:rPr lang="en-US" i="1" dirty="0" smtClean="0"/>
              <a:t>enough</a:t>
            </a:r>
            <a:r>
              <a:rPr lang="en-US" dirty="0"/>
              <a:t>: We do not sufficiently value goods for the utilitarian functions they deliver </a:t>
            </a:r>
            <a:r>
              <a:rPr lang="en-US" dirty="0" smtClean="0"/>
              <a:t>but instead </a:t>
            </a:r>
            <a:r>
              <a:rPr lang="en-US" dirty="0"/>
              <a:t>focus on the irrational value of goods for what they symbolize</a:t>
            </a:r>
            <a:r>
              <a:rPr lang="en-US" dirty="0" smtClean="0"/>
              <a:t>.</a:t>
            </a:r>
          </a:p>
        </p:txBody>
      </p:sp>
    </p:spTree>
    <p:extLst>
      <p:ext uri="{BB962C8B-B14F-4D97-AF65-F5344CB8AC3E}">
        <p14:creationId xmlns:p14="http://schemas.microsoft.com/office/powerpoint/2010/main" val="36942608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63796" cy="523220"/>
          </a:xfrm>
          <a:prstGeom prst="rect">
            <a:avLst/>
          </a:prstGeom>
          <a:noFill/>
        </p:spPr>
        <p:txBody>
          <a:bodyPr wrap="none" rtlCol="0">
            <a:spAutoFit/>
          </a:bodyPr>
          <a:lstStyle/>
          <a:p>
            <a:r>
              <a:rPr lang="en-US" sz="2800" dirty="0">
                <a:solidFill>
                  <a:schemeClr val="bg1"/>
                </a:solidFill>
              </a:rPr>
              <a:t>Is Marketing necessary</a:t>
            </a:r>
            <a:r>
              <a:rPr lang="en-US" sz="2800" dirty="0" smtClean="0">
                <a:solidFill>
                  <a:schemeClr val="bg1"/>
                </a:solidFill>
              </a:rPr>
              <a:t>? </a:t>
            </a:r>
            <a:r>
              <a:rPr lang="en-US" sz="2800" dirty="0" smtClean="0">
                <a:solidFill>
                  <a:schemeClr val="bg1"/>
                </a:solidFill>
              </a:rPr>
              <a:t>2/6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normAutofit/>
          </a:bodyPr>
          <a:lstStyle/>
          <a:p>
            <a:r>
              <a:rPr lang="en-US" dirty="0" smtClean="0">
                <a:solidFill>
                  <a:srgbClr val="FF0000"/>
                </a:solidFill>
              </a:rPr>
              <a:t>For example </a:t>
            </a:r>
            <a:r>
              <a:rPr lang="en-US" dirty="0"/>
              <a:t>A </a:t>
            </a:r>
            <a:r>
              <a:rPr lang="en-US" dirty="0" smtClean="0"/>
              <a:t>washing machine </a:t>
            </a:r>
            <a:r>
              <a:rPr lang="en-US" dirty="0"/>
              <a:t>would be a useful machine to wash clothes, rather than an indication that we </a:t>
            </a:r>
            <a:r>
              <a:rPr lang="en-US" dirty="0" smtClean="0"/>
              <a:t>are forward-looking </a:t>
            </a:r>
            <a:r>
              <a:rPr lang="en-US" dirty="0"/>
              <a:t>or an object of envy to our neighbors.</a:t>
            </a:r>
            <a:endParaRPr lang="en-US" dirty="0">
              <a:solidFill>
                <a:srgbClr val="FF0000"/>
              </a:solidFill>
            </a:endParaRPr>
          </a:p>
        </p:txBody>
      </p:sp>
    </p:spTree>
    <p:extLst>
      <p:ext uri="{BB962C8B-B14F-4D97-AF65-F5344CB8AC3E}">
        <p14:creationId xmlns:p14="http://schemas.microsoft.com/office/powerpoint/2010/main" val="7346452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63796" cy="523220"/>
          </a:xfrm>
          <a:prstGeom prst="rect">
            <a:avLst/>
          </a:prstGeom>
          <a:noFill/>
        </p:spPr>
        <p:txBody>
          <a:bodyPr wrap="none" rtlCol="0">
            <a:spAutoFit/>
          </a:bodyPr>
          <a:lstStyle/>
          <a:p>
            <a:r>
              <a:rPr lang="en-US" sz="2800" dirty="0">
                <a:solidFill>
                  <a:schemeClr val="bg1"/>
                </a:solidFill>
              </a:rPr>
              <a:t>Is Marketing necessary</a:t>
            </a:r>
            <a:r>
              <a:rPr lang="en-US" sz="2800" dirty="0" smtClean="0">
                <a:solidFill>
                  <a:schemeClr val="bg1"/>
                </a:solidFill>
              </a:rPr>
              <a:t>? </a:t>
            </a:r>
            <a:r>
              <a:rPr lang="en-US" sz="2800" dirty="0" smtClean="0">
                <a:solidFill>
                  <a:schemeClr val="bg1"/>
                </a:solidFill>
              </a:rPr>
              <a:t>3/6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pPr marL="0" indent="0">
              <a:buNone/>
            </a:pPr>
            <a:r>
              <a:rPr lang="en-US" dirty="0" smtClean="0"/>
              <a:t>Response</a:t>
            </a:r>
          </a:p>
          <a:p>
            <a:r>
              <a:rPr lang="en-US" dirty="0" smtClean="0">
                <a:solidFill>
                  <a:srgbClr val="FF0000"/>
                </a:solidFill>
              </a:rPr>
              <a:t>Products </a:t>
            </a:r>
            <a:r>
              <a:rPr lang="en-US" dirty="0">
                <a:solidFill>
                  <a:srgbClr val="FF0000"/>
                </a:solidFill>
              </a:rPr>
              <a:t>meet existing needs, and marketing activities only help to communicate their availability</a:t>
            </a:r>
            <a:r>
              <a:rPr lang="en-US" dirty="0"/>
              <a:t>. </a:t>
            </a:r>
          </a:p>
          <a:p>
            <a:pPr marL="0" indent="0">
              <a:buNone/>
            </a:pPr>
            <a:endParaRPr lang="en-US" dirty="0">
              <a:solidFill>
                <a:srgbClr val="FF0000"/>
              </a:solidFill>
            </a:endParaRPr>
          </a:p>
        </p:txBody>
      </p:sp>
    </p:spTree>
    <p:extLst>
      <p:ext uri="{BB962C8B-B14F-4D97-AF65-F5344CB8AC3E}">
        <p14:creationId xmlns:p14="http://schemas.microsoft.com/office/powerpoint/2010/main" val="23650912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63796" cy="523220"/>
          </a:xfrm>
          <a:prstGeom prst="rect">
            <a:avLst/>
          </a:prstGeom>
          <a:noFill/>
        </p:spPr>
        <p:txBody>
          <a:bodyPr wrap="none" rtlCol="0">
            <a:spAutoFit/>
          </a:bodyPr>
          <a:lstStyle/>
          <a:p>
            <a:r>
              <a:rPr lang="en-US" sz="2800" dirty="0">
                <a:solidFill>
                  <a:schemeClr val="bg1"/>
                </a:solidFill>
              </a:rPr>
              <a:t>Is Marketing necessary</a:t>
            </a:r>
            <a:r>
              <a:rPr lang="en-US" sz="2800" dirty="0" smtClean="0">
                <a:solidFill>
                  <a:schemeClr val="bg1"/>
                </a:solidFill>
              </a:rPr>
              <a:t>? </a:t>
            </a:r>
            <a:r>
              <a:rPr lang="en-US" sz="2800" dirty="0" smtClean="0">
                <a:solidFill>
                  <a:schemeClr val="bg1"/>
                </a:solidFill>
              </a:rPr>
              <a:t>4/6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The </a:t>
            </a:r>
            <a:r>
              <a:rPr lang="en-US" dirty="0"/>
              <a:t>economics of information perspective regards advertising as an important source of consumer information.</a:t>
            </a:r>
          </a:p>
          <a:p>
            <a:pPr marL="0" indent="0">
              <a:buNone/>
            </a:pPr>
            <a:endParaRPr lang="en-US" dirty="0">
              <a:solidFill>
                <a:srgbClr val="FF0000"/>
              </a:solidFill>
            </a:endParaRPr>
          </a:p>
        </p:txBody>
      </p:sp>
    </p:spTree>
    <p:extLst>
      <p:ext uri="{BB962C8B-B14F-4D97-AF65-F5344CB8AC3E}">
        <p14:creationId xmlns:p14="http://schemas.microsoft.com/office/powerpoint/2010/main" val="27220222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63796" cy="523220"/>
          </a:xfrm>
          <a:prstGeom prst="rect">
            <a:avLst/>
          </a:prstGeom>
          <a:noFill/>
        </p:spPr>
        <p:txBody>
          <a:bodyPr wrap="none" rtlCol="0">
            <a:spAutoFit/>
          </a:bodyPr>
          <a:lstStyle/>
          <a:p>
            <a:r>
              <a:rPr lang="en-US" sz="2800" dirty="0">
                <a:solidFill>
                  <a:schemeClr val="bg1"/>
                </a:solidFill>
              </a:rPr>
              <a:t>Is Marketing necessary</a:t>
            </a:r>
            <a:r>
              <a:rPr lang="en-US" sz="2800" dirty="0" smtClean="0">
                <a:solidFill>
                  <a:schemeClr val="bg1"/>
                </a:solidFill>
              </a:rPr>
              <a:t>? </a:t>
            </a:r>
            <a:r>
              <a:rPr lang="en-US" sz="2800" dirty="0" smtClean="0">
                <a:solidFill>
                  <a:schemeClr val="bg1"/>
                </a:solidFill>
              </a:rPr>
              <a:t>5/6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t>This </a:t>
            </a:r>
            <a:r>
              <a:rPr lang="en-US" dirty="0"/>
              <a:t>view emphasizes the economic cost of the time we spend to search for products. </a:t>
            </a:r>
          </a:p>
        </p:txBody>
      </p:sp>
    </p:spTree>
    <p:extLst>
      <p:ext uri="{BB962C8B-B14F-4D97-AF65-F5344CB8AC3E}">
        <p14:creationId xmlns:p14="http://schemas.microsoft.com/office/powerpoint/2010/main" val="20440223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63796" cy="523220"/>
          </a:xfrm>
          <a:prstGeom prst="rect">
            <a:avLst/>
          </a:prstGeom>
          <a:noFill/>
        </p:spPr>
        <p:txBody>
          <a:bodyPr wrap="none" rtlCol="0">
            <a:spAutoFit/>
          </a:bodyPr>
          <a:lstStyle/>
          <a:p>
            <a:r>
              <a:rPr lang="en-US" sz="2800" dirty="0">
                <a:solidFill>
                  <a:schemeClr val="bg1"/>
                </a:solidFill>
              </a:rPr>
              <a:t>Is Marketing necessary</a:t>
            </a:r>
            <a:r>
              <a:rPr lang="en-US" sz="2800" dirty="0" smtClean="0">
                <a:solidFill>
                  <a:schemeClr val="bg1"/>
                </a:solidFill>
              </a:rPr>
              <a:t>? </a:t>
            </a:r>
            <a:r>
              <a:rPr lang="en-US" sz="2800" dirty="0" smtClean="0">
                <a:solidFill>
                  <a:schemeClr val="bg1"/>
                </a:solidFill>
              </a:rPr>
              <a:t>6/6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9"/>
          <p:cNvSpPr>
            <a:spLocks noGrp="1"/>
          </p:cNvSpPr>
          <p:nvPr>
            <p:ph idx="1"/>
          </p:nvPr>
        </p:nvSpPr>
        <p:spPr/>
        <p:txBody>
          <a:bodyPr/>
          <a:lstStyle/>
          <a:p>
            <a:r>
              <a:rPr lang="en-US" dirty="0" smtClean="0">
                <a:solidFill>
                  <a:srgbClr val="FF0000"/>
                </a:solidFill>
              </a:rPr>
              <a:t>Accordingly</a:t>
            </a:r>
            <a:r>
              <a:rPr lang="en-US" dirty="0">
                <a:solidFill>
                  <a:srgbClr val="FF0000"/>
                </a:solidFill>
              </a:rPr>
              <a:t>, advertising is a service for which consumers are willing to pay because the information it provides reduces their search time.</a:t>
            </a:r>
          </a:p>
        </p:txBody>
      </p:sp>
    </p:spTree>
    <p:extLst>
      <p:ext uri="{BB962C8B-B14F-4D97-AF65-F5344CB8AC3E}">
        <p14:creationId xmlns:p14="http://schemas.microsoft.com/office/powerpoint/2010/main" val="3683068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800960" cy="523220"/>
          </a:xfrm>
          <a:prstGeom prst="rect">
            <a:avLst/>
          </a:prstGeom>
          <a:noFill/>
        </p:spPr>
        <p:txBody>
          <a:bodyPr wrap="none" rtlCol="0">
            <a:spAutoFit/>
          </a:bodyPr>
          <a:lstStyle/>
          <a:p>
            <a:r>
              <a:rPr lang="en-US" sz="2800" dirty="0" smtClean="0">
                <a:solidFill>
                  <a:schemeClr val="bg1"/>
                </a:solidFill>
              </a:rPr>
              <a:t>Lecture summary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ar-EG" sz="2800" dirty="0" smtClean="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Rectangle 9"/>
          <p:cNvSpPr/>
          <p:nvPr/>
        </p:nvSpPr>
        <p:spPr>
          <a:xfrm>
            <a:off x="1437443" y="1610200"/>
            <a:ext cx="9014849" cy="3477875"/>
          </a:xfrm>
          <a:prstGeom prst="rect">
            <a:avLst/>
          </a:prstGeom>
        </p:spPr>
        <p:txBody>
          <a:bodyPr wrap="square">
            <a:spAutoFit/>
          </a:bodyPr>
          <a:lstStyle/>
          <a:p>
            <a:pPr>
              <a:buFont typeface="Arial" panose="020B0604020202020204" pitchFamily="34" charset="0"/>
              <a:buNone/>
            </a:pPr>
            <a:r>
              <a:rPr lang="en-US" sz="2800" dirty="0"/>
              <a:t>We have been learning</a:t>
            </a:r>
            <a:r>
              <a:rPr lang="en-US" sz="2800" dirty="0" smtClean="0"/>
              <a:t>:-</a:t>
            </a:r>
          </a:p>
          <a:p>
            <a:pPr marL="342900" indent="-342900">
              <a:buFont typeface="Arial" panose="020B0604020202020204" pitchFamily="34" charset="0"/>
              <a:buChar char="•"/>
            </a:pPr>
            <a:r>
              <a:rPr lang="en-US" sz="2800" dirty="0">
                <a:solidFill>
                  <a:srgbClr val="FF0000"/>
                </a:solidFill>
              </a:rPr>
              <a:t>Ethical business is good </a:t>
            </a:r>
            <a:r>
              <a:rPr lang="en-US" sz="2800" dirty="0" smtClean="0">
                <a:solidFill>
                  <a:srgbClr val="FF0000"/>
                </a:solidFill>
              </a:rPr>
              <a:t>business</a:t>
            </a:r>
          </a:p>
          <a:p>
            <a:pPr marL="342900" indent="-342900">
              <a:buFont typeface="Arial" panose="020B0604020202020204" pitchFamily="34" charset="0"/>
              <a:buChar char="•"/>
            </a:pPr>
            <a:r>
              <a:rPr lang="en-US" sz="2800" dirty="0">
                <a:solidFill>
                  <a:srgbClr val="FF0000"/>
                </a:solidFill>
              </a:rPr>
              <a:t>Business </a:t>
            </a:r>
            <a:r>
              <a:rPr lang="en-US" sz="2800" dirty="0" smtClean="0">
                <a:solidFill>
                  <a:srgbClr val="FF0000"/>
                </a:solidFill>
              </a:rPr>
              <a:t>ethics</a:t>
            </a:r>
          </a:p>
          <a:p>
            <a:pPr marL="342900" indent="-342900">
              <a:buFont typeface="Arial" panose="020B0604020202020204" pitchFamily="34" charset="0"/>
              <a:buChar char="•"/>
            </a:pPr>
            <a:r>
              <a:rPr lang="en-US" sz="2800" dirty="0">
                <a:solidFill>
                  <a:srgbClr val="FF0000"/>
                </a:solidFill>
              </a:rPr>
              <a:t>Do Marketers Manipulate </a:t>
            </a:r>
            <a:r>
              <a:rPr lang="en-US" sz="2800" dirty="0" smtClean="0">
                <a:solidFill>
                  <a:srgbClr val="FF0000"/>
                </a:solidFill>
              </a:rPr>
              <a:t>Consumers ?</a:t>
            </a:r>
          </a:p>
          <a:p>
            <a:pPr marL="342900" indent="-342900">
              <a:buFont typeface="Arial" panose="020B0604020202020204" pitchFamily="34" charset="0"/>
              <a:buChar char="•"/>
            </a:pPr>
            <a:r>
              <a:rPr lang="en-US" sz="2800" dirty="0">
                <a:solidFill>
                  <a:srgbClr val="FF0000"/>
                </a:solidFill>
              </a:rPr>
              <a:t>Who controls the market, companies or consumers</a:t>
            </a:r>
            <a:r>
              <a:rPr lang="en-US" sz="2800" dirty="0" smtClean="0">
                <a:solidFill>
                  <a:srgbClr val="FF0000"/>
                </a:solidFill>
              </a:rPr>
              <a:t>?</a:t>
            </a:r>
          </a:p>
          <a:p>
            <a:pPr marL="342900" indent="-342900">
              <a:buFont typeface="Arial" panose="020B0604020202020204" pitchFamily="34" charset="0"/>
              <a:buChar char="•"/>
            </a:pPr>
            <a:r>
              <a:rPr lang="en-US" sz="2800" dirty="0">
                <a:solidFill>
                  <a:srgbClr val="FF0000"/>
                </a:solidFill>
              </a:rPr>
              <a:t>Do Marketers Create artificial needs? </a:t>
            </a:r>
          </a:p>
          <a:p>
            <a:pPr marL="342900" indent="-342900">
              <a:buFont typeface="Arial" panose="020B0604020202020204" pitchFamily="34" charset="0"/>
              <a:buChar char="•"/>
            </a:pPr>
            <a:r>
              <a:rPr lang="en-US" sz="2800" dirty="0">
                <a:solidFill>
                  <a:srgbClr val="FF0000"/>
                </a:solidFill>
              </a:rPr>
              <a:t>Is Marketing necessary</a:t>
            </a:r>
            <a:r>
              <a:rPr lang="en-US" sz="2800" dirty="0" smtClean="0">
                <a:solidFill>
                  <a:srgbClr val="FF0000"/>
                </a:solidFill>
              </a:rPr>
              <a:t>?</a:t>
            </a:r>
          </a:p>
          <a:p>
            <a:pPr>
              <a:buFont typeface="Arial" panose="020B0604020202020204" pitchFamily="34" charset="0"/>
              <a:buNone/>
            </a:pPr>
            <a:endParaRPr lang="en-US" sz="2400" dirty="0"/>
          </a:p>
        </p:txBody>
      </p:sp>
    </p:spTree>
    <p:extLst>
      <p:ext uri="{BB962C8B-B14F-4D97-AF65-F5344CB8AC3E}">
        <p14:creationId xmlns:p14="http://schemas.microsoft.com/office/powerpoint/2010/main" val="4107016246"/>
      </p:ext>
    </p:extLst>
  </p:cSld>
  <p:clrMapOvr>
    <a:overrideClrMapping bg1="lt1" tx1="dk1" bg2="lt2" tx2="dk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4946306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435</TotalTime>
  <Words>2066</Words>
  <Application>Microsoft Office PowerPoint</Application>
  <PresentationFormat>Widescreen</PresentationFormat>
  <Paragraphs>188</Paragraphs>
  <Slides>39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 Saied</cp:lastModifiedBy>
  <cp:revision>39</cp:revision>
  <dcterms:created xsi:type="dcterms:W3CDTF">2021-08-03T13:03:26Z</dcterms:created>
  <dcterms:modified xsi:type="dcterms:W3CDTF">2023-02-26T00:27:48Z</dcterms:modified>
</cp:coreProperties>
</file>