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sldIdLst>
    <p:sldId id="303" r:id="rId2"/>
    <p:sldId id="276" r:id="rId3"/>
    <p:sldId id="408" r:id="rId4"/>
    <p:sldId id="409" r:id="rId5"/>
    <p:sldId id="410" r:id="rId6"/>
    <p:sldId id="411" r:id="rId7"/>
    <p:sldId id="412" r:id="rId8"/>
    <p:sldId id="414" r:id="rId9"/>
    <p:sldId id="415" r:id="rId10"/>
    <p:sldId id="416" r:id="rId11"/>
    <p:sldId id="417" r:id="rId12"/>
    <p:sldId id="418" r:id="rId13"/>
    <p:sldId id="419" r:id="rId14"/>
    <p:sldId id="420" r:id="rId15"/>
    <p:sldId id="421" r:id="rId16"/>
    <p:sldId id="422" r:id="rId17"/>
    <p:sldId id="423" r:id="rId18"/>
    <p:sldId id="424" r:id="rId19"/>
    <p:sldId id="425" r:id="rId20"/>
    <p:sldId id="426" r:id="rId21"/>
    <p:sldId id="427" r:id="rId22"/>
    <p:sldId id="428" r:id="rId23"/>
    <p:sldId id="429" r:id="rId24"/>
    <p:sldId id="379" r:id="rId25"/>
    <p:sldId id="430" r:id="rId26"/>
    <p:sldId id="431" r:id="rId27"/>
    <p:sldId id="432" r:id="rId28"/>
    <p:sldId id="433" r:id="rId29"/>
    <p:sldId id="434" r:id="rId30"/>
    <p:sldId id="435" r:id="rId31"/>
    <p:sldId id="436" r:id="rId32"/>
    <p:sldId id="407" r:id="rId33"/>
    <p:sldId id="349" r:id="rId3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276"/>
            <p14:sldId id="408"/>
            <p14:sldId id="409"/>
            <p14:sldId id="410"/>
            <p14:sldId id="411"/>
            <p14:sldId id="412"/>
            <p14:sldId id="414"/>
            <p14:sldId id="415"/>
            <p14:sldId id="416"/>
            <p14:sldId id="417"/>
            <p14:sldId id="418"/>
            <p14:sldId id="419"/>
            <p14:sldId id="420"/>
            <p14:sldId id="421"/>
            <p14:sldId id="422"/>
            <p14:sldId id="423"/>
            <p14:sldId id="424"/>
            <p14:sldId id="425"/>
            <p14:sldId id="426"/>
            <p14:sldId id="427"/>
            <p14:sldId id="428"/>
            <p14:sldId id="429"/>
            <p14:sldId id="379"/>
            <p14:sldId id="430"/>
            <p14:sldId id="431"/>
            <p14:sldId id="432"/>
            <p14:sldId id="433"/>
            <p14:sldId id="434"/>
            <p14:sldId id="435"/>
            <p14:sldId id="436"/>
            <p14:sldId id="407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7" d="100"/>
          <a:sy n="67" d="100"/>
        </p:scale>
        <p:origin x="83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21/09/2023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21/09/2023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21/09/2023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21/09/2023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21/09/2023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21/09/2023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21/09/2023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21/09/2023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21/09/2023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21/09/2023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21/09/2023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21/09/2023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21/09/2023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6" r:id="rId13"/>
    <p:sldLayoutId id="2147483667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7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8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8.jpe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g"/><Relationship Id="rId3" Type="http://schemas.openxmlformats.org/officeDocument/2006/relationships/image" Target="../media/image19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4.svg"/><Relationship Id="rId5" Type="http://schemas.openxmlformats.org/officeDocument/2006/relationships/image" Target="../media/image3.png"/><Relationship Id="rId4" Type="http://schemas.openxmlformats.org/officeDocument/2006/relationships/image" Target="../media/image20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27926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Introduction to Economics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3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120109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MGM112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Supply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Dina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ElWakkad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1ADD778-D379-0FFF-08C7-2A9BE33387FD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214179" y="2136021"/>
            <a:ext cx="8938591" cy="3938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lvl="1" indent="0" eaLnBrk="1" hangingPunct="1"/>
            <a:r>
              <a:rPr lang="en-US" altLang="en-US" b="1" dirty="0"/>
              <a:t>If a firm supplies a good or service, then the firm:</a:t>
            </a:r>
          </a:p>
          <a:p>
            <a:pPr lvl="1" indent="0" eaLnBrk="1" hangingPunct="1"/>
            <a:r>
              <a:rPr lang="en-US" altLang="en-US" dirty="0"/>
              <a:t>1. Has the resources and the technology to produce it,</a:t>
            </a:r>
          </a:p>
          <a:p>
            <a:pPr lvl="1" indent="0" eaLnBrk="1" hangingPunct="1"/>
            <a:r>
              <a:rPr lang="en-US" altLang="en-US" dirty="0"/>
              <a:t>2. Can profit from producing it, and</a:t>
            </a:r>
          </a:p>
          <a:p>
            <a:pPr lvl="1" indent="0" eaLnBrk="1" hangingPunct="1"/>
            <a:r>
              <a:rPr lang="en-US" altLang="en-US" dirty="0"/>
              <a:t>3. Has made a definite plan to produce and sell it.</a:t>
            </a:r>
          </a:p>
          <a:p>
            <a:pPr lvl="1" indent="0" eaLnBrk="1" hangingPunct="1"/>
            <a:r>
              <a:rPr lang="en-US" altLang="en-US" dirty="0"/>
              <a:t>The </a:t>
            </a:r>
            <a:r>
              <a:rPr lang="en-US" altLang="en-US" b="1" u="sng" dirty="0">
                <a:solidFill>
                  <a:srgbClr val="FF0000"/>
                </a:solidFill>
              </a:rPr>
              <a:t>quantity supplied </a:t>
            </a:r>
            <a:r>
              <a:rPr lang="en-US" altLang="en-US" dirty="0"/>
              <a:t>of a good or service is the amount that producers plan to sell during a given time period at a particular price</a:t>
            </a:r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The Law of Supply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CE9C7D6A-4E5E-F590-8476-D5A80858C6DB}"/>
              </a:ext>
            </a:extLst>
          </p:cNvPr>
          <p:cNvSpPr txBox="1">
            <a:spLocks/>
          </p:cNvSpPr>
          <p:nvPr/>
        </p:nvSpPr>
        <p:spPr>
          <a:xfrm>
            <a:off x="1294477" y="2063480"/>
            <a:ext cx="9683344" cy="342735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400" b="1" u="sng" dirty="0">
                <a:solidFill>
                  <a:srgbClr val="E36C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law of supply </a:t>
            </a:r>
            <a:r>
              <a:rPr lang="en-US" b="1" u="sng" dirty="0">
                <a:solidFill>
                  <a:srgbClr val="E36C0A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states</a:t>
            </a:r>
            <a:r>
              <a:rPr lang="en-US" sz="2400" b="1" u="sng" dirty="0">
                <a:solidFill>
                  <a:srgbClr val="E36C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Other factors being constant (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cetris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peribus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), price and quantity supplied of any good and service are </a:t>
            </a:r>
            <a:r>
              <a:rPr lang="en-US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positively related 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 each other.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E738F04-CC93-5A5D-7A16-79B6A47381B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1309" t="50000" r="61230" b="22038"/>
          <a:stretch/>
        </p:blipFill>
        <p:spPr>
          <a:xfrm>
            <a:off x="2480937" y="3646567"/>
            <a:ext cx="7312812" cy="2500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7998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The Law of Supply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76E26879-1B81-53CB-DEB4-832344E406B2}"/>
              </a:ext>
            </a:extLst>
          </p:cNvPr>
          <p:cNvSpPr txBox="1">
            <a:spLocks/>
          </p:cNvSpPr>
          <p:nvPr/>
        </p:nvSpPr>
        <p:spPr>
          <a:xfrm>
            <a:off x="1254328" y="2329160"/>
            <a:ext cx="9683344" cy="342735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400" b="1" u="sng" dirty="0">
                <a:solidFill>
                  <a:srgbClr val="E36C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law of supply </a:t>
            </a:r>
            <a:r>
              <a:rPr lang="en-US" b="1" u="sng" dirty="0">
                <a:solidFill>
                  <a:srgbClr val="E36C0A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states</a:t>
            </a:r>
            <a:r>
              <a:rPr lang="en-US" sz="2400" b="1" u="sng" dirty="0">
                <a:solidFill>
                  <a:srgbClr val="E36C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higher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the price of a good, </a:t>
            </a:r>
            <a:r>
              <a:rPr lang="en-US" sz="28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greater 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 the quantity supplied. 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lower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the price of a good, </a:t>
            </a:r>
            <a:r>
              <a:rPr lang="en-US" sz="28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smaller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is the quantity supplied.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6193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The Law of Supply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BEED24B3-4900-0E81-5D81-6F41FB2787F3}"/>
              </a:ext>
            </a:extLst>
          </p:cNvPr>
          <p:cNvSpPr txBox="1">
            <a:spLocks/>
          </p:cNvSpPr>
          <p:nvPr/>
        </p:nvSpPr>
        <p:spPr>
          <a:xfrm>
            <a:off x="762000" y="2188201"/>
            <a:ext cx="7417222" cy="374442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u="sng" dirty="0">
                <a:solidFill>
                  <a:srgbClr val="E36C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law of demand is </a:t>
            </a:r>
            <a:r>
              <a:rPr lang="en-US" b="1" u="sng" dirty="0">
                <a:solidFill>
                  <a:srgbClr val="E36C0A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illustrated</a:t>
            </a:r>
            <a:r>
              <a:rPr lang="en-US" b="1" u="sng" dirty="0">
                <a:solidFill>
                  <a:srgbClr val="E36C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by: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 upward-sloping supply curve</a:t>
            </a:r>
            <a:r>
              <a:rPr lang="en-US" sz="24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drawn with the quantity supplied on the horizontal axis and the price on the vertical axis </a:t>
            </a:r>
            <a:endParaRPr lang="en-US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slope is positive </a:t>
            </a:r>
            <a:r>
              <a:rPr lang="en-US" sz="24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 show the </a:t>
            </a:r>
            <a:r>
              <a:rPr lang="en-US" sz="24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positive relation between </a:t>
            </a:r>
            <a:r>
              <a:rPr lang="en-US" sz="2400" u="sng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 &amp; Qs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9" name="Picture 8" descr="fig03">
            <a:extLst>
              <a:ext uri="{FF2B5EF4-FFF2-40B4-BE49-F238E27FC236}">
                <a16:creationId xmlns:a16="http://schemas.microsoft.com/office/drawing/2014/main" id="{9E91D991-C59D-2CE5-9CAB-A57B5948FE3E}"/>
              </a:ext>
            </a:extLst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50696" y="2286249"/>
            <a:ext cx="3379304" cy="3620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809469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Change in Quantity Supplied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6FF48F40-6A9E-FEAD-B656-B36A71817220}"/>
              </a:ext>
            </a:extLst>
          </p:cNvPr>
          <p:cNvSpPr txBox="1">
            <a:spLocks/>
          </p:cNvSpPr>
          <p:nvPr/>
        </p:nvSpPr>
        <p:spPr>
          <a:xfrm>
            <a:off x="831202" y="2194017"/>
            <a:ext cx="10743518" cy="103808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r>
              <a:rPr lang="en-US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Price of the good</a:t>
            </a:r>
            <a:r>
              <a:rPr lang="en-US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is the only one factor that affects </a:t>
            </a:r>
            <a:r>
              <a:rPr lang="en-US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Quantity Supplied</a:t>
            </a:r>
            <a:r>
              <a:rPr lang="en-US" u="sng" dirty="0">
                <a:effectLst/>
                <a:highlight>
                  <a:srgbClr val="00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∆P → ∆Qs</a:t>
            </a:r>
            <a:r>
              <a:rPr lang="en-US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endParaRPr lang="en-US" u="sng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1" indent="0" eaLnBrk="1" hangingPunct="1">
              <a:lnSpc>
                <a:spcPct val="100000"/>
              </a:lnSpc>
              <a:buClr>
                <a:srgbClr val="CC0066"/>
              </a:buClr>
              <a:buSzPct val="120000"/>
              <a:buNone/>
            </a:pPr>
            <a:endParaRPr lang="en-US" altLang="en-US" sz="3600" dirty="0"/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4D1579DC-945D-99B6-7EC8-A57C03EBB01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7023004"/>
              </p:ext>
            </p:extLst>
          </p:nvPr>
        </p:nvGraphicFramePr>
        <p:xfrm>
          <a:off x="658979" y="3232099"/>
          <a:ext cx="10743518" cy="22098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743518">
                  <a:extLst>
                    <a:ext uri="{9D8B030D-6E8A-4147-A177-3AD203B41FA5}">
                      <a16:colId xmlns:a16="http://schemas.microsoft.com/office/drawing/2014/main" val="3077579163"/>
                    </a:ext>
                  </a:extLst>
                </a:gridCol>
              </a:tblGrid>
              <a:tr h="83248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US" sz="1100" dirty="0">
                        <a:effectLst/>
                      </a:endParaRPr>
                    </a:p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Change the </a:t>
                      </a:r>
                      <a:r>
                        <a:rPr lang="en-US" sz="2400" b="1" u="sng" dirty="0">
                          <a:effectLst/>
                        </a:rPr>
                        <a:t>Price of the good </a:t>
                      </a:r>
                      <a:r>
                        <a:rPr lang="en-US" sz="2400" dirty="0">
                          <a:effectLst/>
                        </a:rPr>
                        <a:t>→ Change in </a:t>
                      </a:r>
                      <a:r>
                        <a:rPr lang="en-US" sz="2400" b="1" u="sng" dirty="0">
                          <a:effectLst/>
                        </a:rPr>
                        <a:t>quantity Supplied </a:t>
                      </a:r>
                      <a:r>
                        <a:rPr lang="en-US" sz="2400" dirty="0">
                          <a:effectLst/>
                        </a:rPr>
                        <a:t>→ </a:t>
                      </a:r>
                      <a:r>
                        <a:rPr lang="en-US" sz="2400" b="1" u="sng" dirty="0">
                          <a:effectLst/>
                        </a:rPr>
                        <a:t>Movement</a:t>
                      </a:r>
                      <a:r>
                        <a:rPr lang="en-US" sz="2400" dirty="0">
                          <a:effectLst/>
                        </a:rPr>
                        <a:t> along the Supply curve </a:t>
                      </a:r>
                      <a:endParaRPr lang="en-US" sz="1800" dirty="0">
                        <a:effectLst/>
                      </a:endParaRPr>
                    </a:p>
                    <a:p>
                      <a:pPr marL="342900" marR="0" lvl="0" indent="-34290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</a:rPr>
                        <a:t>P↓→ Qs ↓→ Move </a:t>
                      </a:r>
                      <a:r>
                        <a:rPr lang="en-US" sz="2000" b="1" u="sng" dirty="0">
                          <a:solidFill>
                            <a:srgbClr val="FF0000"/>
                          </a:solidFill>
                          <a:effectLst/>
                        </a:rPr>
                        <a:t>down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</a:rPr>
                        <a:t> along supply curve.</a:t>
                      </a:r>
                    </a:p>
                    <a:p>
                      <a:pPr marL="342900" marR="0" lvl="0" indent="-34290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</a:rPr>
                        <a:t>P↑ → Qs↑→ Move </a:t>
                      </a:r>
                      <a:r>
                        <a:rPr lang="en-US" sz="2000" b="1" u="sng" dirty="0">
                          <a:solidFill>
                            <a:srgbClr val="FF0000"/>
                          </a:solidFill>
                          <a:effectLst/>
                        </a:rPr>
                        <a:t>up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</a:rPr>
                        <a:t> along supply curve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1887383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48008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Change in Quantity Supplied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C84B6049-6049-EF12-4087-EA14E3B549EB}"/>
              </a:ext>
            </a:extLst>
          </p:cNvPr>
          <p:cNvSpPr txBox="1">
            <a:spLocks/>
          </p:cNvSpPr>
          <p:nvPr/>
        </p:nvSpPr>
        <p:spPr>
          <a:xfrm>
            <a:off x="942308" y="2168869"/>
            <a:ext cx="10743518" cy="103808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r>
              <a:rPr lang="en-US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Price of the good</a:t>
            </a:r>
            <a:r>
              <a:rPr lang="en-US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is the only one factor that affects </a:t>
            </a:r>
            <a:r>
              <a:rPr lang="en-US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Quantity Supplied</a:t>
            </a:r>
            <a:r>
              <a:rPr lang="en-US" u="sng" dirty="0">
                <a:effectLst/>
                <a:highlight>
                  <a:srgbClr val="00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∆P → ∆Qs</a:t>
            </a:r>
            <a:r>
              <a:rPr lang="en-US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endParaRPr lang="en-US" u="sng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1" indent="0" eaLnBrk="1" hangingPunct="1">
              <a:lnSpc>
                <a:spcPct val="100000"/>
              </a:lnSpc>
              <a:buClr>
                <a:srgbClr val="CC0066"/>
              </a:buClr>
              <a:buSzPct val="120000"/>
              <a:buNone/>
            </a:pPr>
            <a:endParaRPr lang="en-US" altLang="en-US" sz="3600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C06F4DF-86C2-FC21-46BC-9E66436E8DE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423" t="31170" r="45769" b="30452"/>
          <a:stretch/>
        </p:blipFill>
        <p:spPr>
          <a:xfrm>
            <a:off x="2134352" y="2982734"/>
            <a:ext cx="6850270" cy="3522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9959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Change in Supply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37BC6A5E-7FC2-DAC0-4A34-1BB9E16AEED9}"/>
              </a:ext>
            </a:extLst>
          </p:cNvPr>
          <p:cNvSpPr txBox="1">
            <a:spLocks/>
          </p:cNvSpPr>
          <p:nvPr/>
        </p:nvSpPr>
        <p:spPr>
          <a:xfrm>
            <a:off x="764390" y="2155119"/>
            <a:ext cx="10213431" cy="408142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When price is constant, as the </a:t>
            </a:r>
            <a:r>
              <a:rPr lang="en-US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other Factors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that affects the supply of the good changes, </a:t>
            </a:r>
            <a:r>
              <a:rPr lang="en-US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Supply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will change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Shift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Supply curve at </a:t>
            </a:r>
            <a:r>
              <a:rPr lang="en-US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given price level</a:t>
            </a:r>
          </a:p>
          <a:p>
            <a:pPr marL="800100" lvl="1" indent="-34290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"/>
            </a:pPr>
            <a:r>
              <a:rPr lang="en-US" sz="2800" dirty="0">
                <a:solidFill>
                  <a:srgbClr val="FF0000"/>
                </a:solidFill>
                <a:effectLst/>
              </a:rPr>
              <a:t>Factor changes→ S ↑→ Shift </a:t>
            </a:r>
            <a:r>
              <a:rPr lang="en-US" sz="2800" u="sng" dirty="0">
                <a:solidFill>
                  <a:srgbClr val="FF0000"/>
                </a:solidFill>
                <a:effectLst/>
              </a:rPr>
              <a:t>Right</a:t>
            </a:r>
          </a:p>
          <a:p>
            <a:pPr marL="800100" lvl="1" indent="-34290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"/>
            </a:pPr>
            <a:r>
              <a:rPr lang="en-US" sz="2800" dirty="0">
                <a:solidFill>
                  <a:srgbClr val="FF0000"/>
                </a:solidFill>
                <a:effectLst/>
              </a:rPr>
              <a:t>Factor changes→ S ↓→ Shift </a:t>
            </a:r>
            <a:r>
              <a:rPr lang="en-US" sz="2800" u="sng" dirty="0">
                <a:solidFill>
                  <a:srgbClr val="FF0000"/>
                </a:solidFill>
                <a:effectLst/>
              </a:rPr>
              <a:t>Left</a:t>
            </a:r>
            <a:endParaRPr lang="en-US" sz="2800" dirty="0">
              <a:solidFill>
                <a:srgbClr val="FF0000"/>
              </a:solidFill>
              <a:effectLst/>
            </a:endParaRPr>
          </a:p>
          <a:p>
            <a:endParaRPr lang="en-US" sz="40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1" indent="0" eaLnBrk="1" hangingPunct="1">
              <a:lnSpc>
                <a:spcPct val="100000"/>
              </a:lnSpc>
              <a:buClr>
                <a:srgbClr val="CC0066"/>
              </a:buClr>
              <a:buSzPct val="120000"/>
              <a:buNone/>
            </a:pPr>
            <a:endParaRPr lang="en-US" altLang="en-US" sz="3600" dirty="0"/>
          </a:p>
        </p:txBody>
      </p:sp>
      <p:pic>
        <p:nvPicPr>
          <p:cNvPr id="11" name="Picture 10" descr="fig03">
            <a:extLst>
              <a:ext uri="{FF2B5EF4-FFF2-40B4-BE49-F238E27FC236}">
                <a16:creationId xmlns:a16="http://schemas.microsoft.com/office/drawing/2014/main" id="{468CD5FC-E71B-02DB-374C-0C9155FA445E}"/>
              </a:ext>
            </a:extLst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93827" y="2879284"/>
            <a:ext cx="4042893" cy="324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54392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Change in Supply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809965D5-ADAC-5114-7787-CB456EC5C054}"/>
              </a:ext>
            </a:extLst>
          </p:cNvPr>
          <p:cNvSpPr txBox="1">
            <a:spLocks/>
          </p:cNvSpPr>
          <p:nvPr/>
        </p:nvSpPr>
        <p:spPr>
          <a:xfrm>
            <a:off x="724241" y="2011078"/>
            <a:ext cx="10743518" cy="408142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b="1" i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At given price level, the Main factors that change supply are: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nputs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(-)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umber of suppliers </a:t>
            </a:r>
            <a:r>
              <a:rPr lang="en-US" sz="2000" b="1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(+)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tate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of nature </a:t>
            </a:r>
            <a:r>
              <a:rPr lang="en-US" sz="2000" b="1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(-)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echnology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000" b="1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+)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xpected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future prices </a:t>
            </a:r>
            <a:r>
              <a:rPr lang="en-US" sz="2000" b="1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(-)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20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rices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of related goods produced)</a:t>
            </a: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lnSpc>
                <a:spcPct val="150000"/>
              </a:lnSpc>
              <a:spcBef>
                <a:spcPts val="0"/>
              </a:spcBef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(substitute </a:t>
            </a:r>
            <a:r>
              <a:rPr lang="en-US" sz="1800" b="1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</a:rPr>
              <a:t>(-)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or complementary</a:t>
            </a:r>
            <a:r>
              <a:rPr lang="en-US" sz="1800" b="1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</a:rPr>
              <a:t> (+)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sz="3200" u="sng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1" indent="0" eaLnBrk="1" hangingPunct="1">
              <a:lnSpc>
                <a:spcPct val="100000"/>
              </a:lnSpc>
              <a:buClr>
                <a:srgbClr val="CC0066"/>
              </a:buClr>
              <a:buSzPct val="120000"/>
              <a:buNone/>
            </a:pPr>
            <a:endParaRPr lang="en-US" altLang="en-US" sz="3600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4BE0277-932C-7082-6284-F01912A026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 flipV="1">
            <a:off x="7151194" y="2633988"/>
            <a:ext cx="2484120" cy="174625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89A54FCC-EB39-F5BC-C73F-5AF103942144}"/>
              </a:ext>
            </a:extLst>
          </p:cNvPr>
          <p:cNvSpPr txBox="1"/>
          <p:nvPr/>
        </p:nvSpPr>
        <p:spPr>
          <a:xfrm>
            <a:off x="6259654" y="4380238"/>
            <a:ext cx="4698225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6000" b="1" dirty="0">
                <a:solidFill>
                  <a:srgbClr val="009A9A"/>
                </a:solidFill>
                <a:effectLst/>
                <a:latin typeface="Arial-BoldMT"/>
                <a:ea typeface="Calibri" panose="020F0502020204030204" pitchFamily="34" charset="0"/>
                <a:cs typeface="Arial-BoldMT"/>
              </a:rPr>
              <a:t>“I.N.S.T.E.P”</a:t>
            </a: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8096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Change in Supply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1041FC7-1A2E-56BE-79C0-319F2AC9967E}"/>
              </a:ext>
            </a:extLst>
          </p:cNvPr>
          <p:cNvSpPr txBox="1"/>
          <p:nvPr/>
        </p:nvSpPr>
        <p:spPr>
          <a:xfrm>
            <a:off x="2671793" y="1777462"/>
            <a:ext cx="6221894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u="sng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1) Inputs </a:t>
            </a:r>
            <a:r>
              <a:rPr lang="en-US" sz="2400" b="1" i="1" u="sng" dirty="0">
                <a:solidFill>
                  <a:srgbClr val="C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(-VE)</a:t>
            </a: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ctr" rtl="0">
              <a:spcBef>
                <a:spcPts val="0"/>
              </a:spcBef>
              <a:spcAft>
                <a:spcPts val="0"/>
              </a:spcAft>
            </a:pP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AF166FD-C075-20F3-9348-C0A96B5E8AE0}"/>
              </a:ext>
            </a:extLst>
          </p:cNvPr>
          <p:cNvSpPr txBox="1"/>
          <p:nvPr/>
        </p:nvSpPr>
        <p:spPr>
          <a:xfrm>
            <a:off x="1169724" y="2221360"/>
            <a:ext cx="10199863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If the 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price of a factor of production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or materials needed to produce a good rise, </a:t>
            </a: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minimum price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that a supplier is willing to accept for producing each quantity of that good rises.</a:t>
            </a: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costs of production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increases</a:t>
            </a: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This exerts a Negative effect on the 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supply curve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shifting it leftward.</a:t>
            </a: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913E18E-191D-1772-8CE8-AAA5678211F9}"/>
              </a:ext>
            </a:extLst>
          </p:cNvPr>
          <p:cNvSpPr txBox="1"/>
          <p:nvPr/>
        </p:nvSpPr>
        <p:spPr>
          <a:xfrm>
            <a:off x="2273376" y="5314682"/>
            <a:ext cx="9096211" cy="95410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8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So, the </a:t>
            </a:r>
            <a:r>
              <a:rPr lang="en-US" sz="2800" b="1" u="sng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price of a factor of production</a:t>
            </a:r>
            <a:r>
              <a:rPr lang="en-US" sz="28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has a </a:t>
            </a:r>
            <a:r>
              <a:rPr lang="en-US" sz="2800" b="1" u="sng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Negative relation </a:t>
            </a:r>
            <a:r>
              <a:rPr lang="en-US" sz="28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with supply curve.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7608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Change in Supply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1C818B2-10A9-3D16-62CE-0B0C0F959BA9}"/>
              </a:ext>
            </a:extLst>
          </p:cNvPr>
          <p:cNvSpPr txBox="1"/>
          <p:nvPr/>
        </p:nvSpPr>
        <p:spPr>
          <a:xfrm>
            <a:off x="2496764" y="1864970"/>
            <a:ext cx="6221894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u="sng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2) Number of suppliers </a:t>
            </a:r>
            <a:r>
              <a:rPr lang="en-US" sz="2400" b="1" i="1" u="sng" dirty="0">
                <a:solidFill>
                  <a:srgbClr val="C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(+VE)</a:t>
            </a: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ctr" rtl="0">
              <a:spcBef>
                <a:spcPts val="0"/>
              </a:spcBef>
              <a:spcAft>
                <a:spcPts val="0"/>
              </a:spcAft>
            </a:pP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888F09A-DFBC-9067-5512-5A4CA08EB089}"/>
              </a:ext>
            </a:extLst>
          </p:cNvPr>
          <p:cNvSpPr txBox="1"/>
          <p:nvPr/>
        </p:nvSpPr>
        <p:spPr>
          <a:xfrm>
            <a:off x="994695" y="2675382"/>
            <a:ext cx="10199863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larger the number of suppliers of a good, the greater is the supply of the good.</a:t>
            </a:r>
          </a:p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This exerts a positive effect on the supply curve shifting it rightward.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FCCA932-4364-8BF9-B022-634754FF5825}"/>
              </a:ext>
            </a:extLst>
          </p:cNvPr>
          <p:cNvSpPr txBox="1"/>
          <p:nvPr/>
        </p:nvSpPr>
        <p:spPr>
          <a:xfrm>
            <a:off x="2098347" y="5402190"/>
            <a:ext cx="9096211" cy="95410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8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So, </a:t>
            </a:r>
            <a:r>
              <a:rPr lang="en-US" sz="2800" b="1" u="sng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Number of suppliers </a:t>
            </a:r>
            <a:r>
              <a:rPr lang="en-US" sz="28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has a </a:t>
            </a:r>
            <a:r>
              <a:rPr lang="en-US" sz="2800" b="1" u="sng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positive</a:t>
            </a:r>
            <a:r>
              <a:rPr lang="en-US" sz="28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relation with supply curve.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9890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Change in Supply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F5E0B19-DC77-1628-7D2D-C75D788FA641}"/>
              </a:ext>
            </a:extLst>
          </p:cNvPr>
          <p:cNvSpPr txBox="1"/>
          <p:nvPr/>
        </p:nvSpPr>
        <p:spPr>
          <a:xfrm>
            <a:off x="2508318" y="1777462"/>
            <a:ext cx="6221894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u="sng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3) State of nature</a:t>
            </a:r>
            <a:r>
              <a:rPr lang="en-US" sz="2400" b="1" i="1" u="sng" dirty="0">
                <a:solidFill>
                  <a:srgbClr val="C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(-VE)</a:t>
            </a: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ctr" rtl="0">
              <a:spcBef>
                <a:spcPts val="0"/>
              </a:spcBef>
              <a:spcAft>
                <a:spcPts val="0"/>
              </a:spcAft>
            </a:pP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F592EBC-400D-5A44-20F1-43F722106D23}"/>
              </a:ext>
            </a:extLst>
          </p:cNvPr>
          <p:cNvSpPr txBox="1"/>
          <p:nvPr/>
        </p:nvSpPr>
        <p:spPr>
          <a:xfrm>
            <a:off x="1006249" y="2587874"/>
            <a:ext cx="10199863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state of nature includes all the natural forces that influence production—for example, the weather.</a:t>
            </a:r>
          </a:p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endParaRPr lang="en-US" sz="32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natural disaster decreases supply and shifts the supply curve leftward.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ABE3723-2685-73C0-5663-D12658065E4B}"/>
              </a:ext>
            </a:extLst>
          </p:cNvPr>
          <p:cNvSpPr txBox="1"/>
          <p:nvPr/>
        </p:nvSpPr>
        <p:spPr>
          <a:xfrm>
            <a:off x="2109901" y="5314682"/>
            <a:ext cx="9096211" cy="95410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8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So, </a:t>
            </a:r>
            <a:r>
              <a:rPr lang="en-US" sz="2800" b="1" u="sng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State of nature </a:t>
            </a:r>
            <a:r>
              <a:rPr lang="en-US" sz="28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has a </a:t>
            </a:r>
            <a:r>
              <a:rPr lang="en-US" sz="2800" b="1" u="sng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Negative </a:t>
            </a:r>
            <a:r>
              <a:rPr lang="en-US" sz="28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relation with supply curve.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1368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Change in Supply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3616747-583A-F9D5-2B86-DBE67F5B0F89}"/>
              </a:ext>
            </a:extLst>
          </p:cNvPr>
          <p:cNvSpPr txBox="1"/>
          <p:nvPr/>
        </p:nvSpPr>
        <p:spPr>
          <a:xfrm>
            <a:off x="2508318" y="1866976"/>
            <a:ext cx="6221894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u="sng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4) Technology</a:t>
            </a:r>
            <a:r>
              <a:rPr lang="en-US" sz="2400" b="1" i="1" u="sng" dirty="0">
                <a:solidFill>
                  <a:srgbClr val="C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(+VE)</a:t>
            </a: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ctr" rtl="0">
              <a:spcBef>
                <a:spcPts val="0"/>
              </a:spcBef>
              <a:spcAft>
                <a:spcPts val="0"/>
              </a:spcAft>
            </a:pP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C941662-6E9D-4DCC-8DCF-B343332362E7}"/>
              </a:ext>
            </a:extLst>
          </p:cNvPr>
          <p:cNvSpPr txBox="1"/>
          <p:nvPr/>
        </p:nvSpPr>
        <p:spPr>
          <a:xfrm>
            <a:off x="1006249" y="2677388"/>
            <a:ext cx="10199863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When use 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Advances in technology 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 Achieve Improvements in machines and production leads to</a:t>
            </a:r>
          </a:p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Increase 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productivity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and create new products </a:t>
            </a:r>
          </a:p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Lower 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cost of producing 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existing products.</a:t>
            </a:r>
          </a:p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This exerts a positive effect on 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supply curve 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shifting it rightward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F394E43-7B77-AECA-AA5B-C26191493FF1}"/>
              </a:ext>
            </a:extLst>
          </p:cNvPr>
          <p:cNvSpPr txBox="1"/>
          <p:nvPr/>
        </p:nvSpPr>
        <p:spPr>
          <a:xfrm>
            <a:off x="2109901" y="5404196"/>
            <a:ext cx="9096211" cy="52322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8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So, </a:t>
            </a:r>
            <a:r>
              <a:rPr lang="en-US" sz="2800" b="1" u="sng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Technology </a:t>
            </a:r>
            <a:r>
              <a:rPr lang="en-US" sz="28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has a </a:t>
            </a:r>
            <a:r>
              <a:rPr lang="en-US" sz="2800" b="1" u="sng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positive </a:t>
            </a:r>
            <a:r>
              <a:rPr lang="en-US" sz="28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relation with supply curve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0292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Change in Supply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E438221-A63F-D496-506B-9FC773928010}"/>
              </a:ext>
            </a:extLst>
          </p:cNvPr>
          <p:cNvSpPr txBox="1"/>
          <p:nvPr/>
        </p:nvSpPr>
        <p:spPr>
          <a:xfrm>
            <a:off x="2508318" y="1993554"/>
            <a:ext cx="6221894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u="sng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5) Expected future prices</a:t>
            </a:r>
            <a:r>
              <a:rPr lang="en-US" sz="2400" b="1" i="1" u="sng" dirty="0">
                <a:solidFill>
                  <a:srgbClr val="C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(-VE)</a:t>
            </a: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ctr" rtl="0">
              <a:spcBef>
                <a:spcPts val="0"/>
              </a:spcBef>
              <a:spcAft>
                <a:spcPts val="0"/>
              </a:spcAft>
            </a:pP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8DB009B-AD37-EBF6-F741-56CDA8FB194D}"/>
              </a:ext>
            </a:extLst>
          </p:cNvPr>
          <p:cNvSpPr txBox="1"/>
          <p:nvPr/>
        </p:nvSpPr>
        <p:spPr>
          <a:xfrm>
            <a:off x="1006249" y="2803966"/>
            <a:ext cx="10199863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If the expected future price of a good rises, the supply of the good today decreases and the supply curve shifts leftward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1D6CDB0-34F8-00B4-E01B-6A9ADB3FC682}"/>
              </a:ext>
            </a:extLst>
          </p:cNvPr>
          <p:cNvSpPr txBox="1"/>
          <p:nvPr/>
        </p:nvSpPr>
        <p:spPr>
          <a:xfrm>
            <a:off x="1814628" y="4370813"/>
            <a:ext cx="9096211" cy="95410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8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So, </a:t>
            </a:r>
            <a:r>
              <a:rPr lang="en-US" sz="2800" b="1" u="sng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Expected future prices </a:t>
            </a:r>
            <a:r>
              <a:rPr lang="en-US" sz="28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  goods has a </a:t>
            </a:r>
            <a:r>
              <a:rPr lang="en-US" sz="2800" b="1" u="sng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Negative </a:t>
            </a:r>
            <a:r>
              <a:rPr lang="en-US" sz="28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relation with supply curve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9590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Change in Supply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F62E1AA-240B-CC3D-A8E8-7163CF3D881B}"/>
              </a:ext>
            </a:extLst>
          </p:cNvPr>
          <p:cNvSpPr txBox="1"/>
          <p:nvPr/>
        </p:nvSpPr>
        <p:spPr>
          <a:xfrm>
            <a:off x="3493993" y="1863543"/>
            <a:ext cx="622189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ctr" rtl="0">
              <a:spcBef>
                <a:spcPts val="0"/>
              </a:spcBef>
              <a:spcAft>
                <a:spcPts val="0"/>
              </a:spcAft>
            </a:pPr>
            <a:r>
              <a:rPr lang="en-US" sz="2800" b="1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6) Prices of related goods produced: 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180E2A6-E29D-BBC8-DE20-E24362F73AC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698" t="31927" r="53479" b="36246"/>
          <a:stretch/>
        </p:blipFill>
        <p:spPr>
          <a:xfrm>
            <a:off x="1768276" y="2524970"/>
            <a:ext cx="8307301" cy="3392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0709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Change in Supply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4507B0E-F646-FC84-D41B-F36CBA411B7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370" t="25061" r="52935" b="35411"/>
          <a:stretch/>
        </p:blipFill>
        <p:spPr>
          <a:xfrm>
            <a:off x="9020709" y="1171713"/>
            <a:ext cx="2654979" cy="1350338"/>
          </a:xfrm>
          <a:prstGeom prst="rect">
            <a:avLst/>
          </a:prstGeom>
        </p:spPr>
      </p:pic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669CBAAE-E89E-94B0-3471-38CB2F71A2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575754"/>
              </p:ext>
            </p:extLst>
          </p:nvPr>
        </p:nvGraphicFramePr>
        <p:xfrm>
          <a:off x="1697015" y="2503226"/>
          <a:ext cx="9034145" cy="28651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034145">
                  <a:extLst>
                    <a:ext uri="{9D8B030D-6E8A-4147-A177-3AD203B41FA5}">
                      <a16:colId xmlns:a16="http://schemas.microsoft.com/office/drawing/2014/main" val="405601892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u="sng" dirty="0">
                          <a:solidFill>
                            <a:srgbClr val="FF0000"/>
                          </a:solidFill>
                          <a:effectLst/>
                        </a:rPr>
                        <a:t>Substitute goods </a:t>
                      </a:r>
                      <a:r>
                        <a:rPr lang="en-US" sz="2000" b="1" i="1" u="sng" dirty="0">
                          <a:solidFill>
                            <a:srgbClr val="C00000"/>
                          </a:solidFill>
                          <a:effectLst/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(-VE)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007472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342900" marR="0" lvl="0" indent="-342900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A substitute in production for a good is another good that can be produced using the same resources.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45720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The supply of good increases if the price of a substitute in production falls.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457200" marR="0" indent="-22098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C0000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P. coffee↓ </a:t>
                      </a:r>
                      <a:r>
                        <a:rPr lang="en-US" sz="2000" dirty="0">
                          <a:solidFill>
                            <a:srgbClr val="C00000"/>
                          </a:solidFill>
                          <a:effectLst/>
                        </a:rPr>
                        <a:t>→ Qs. coffee ↓ → </a:t>
                      </a:r>
                      <a:r>
                        <a:rPr lang="en-US" sz="2000" dirty="0">
                          <a:solidFill>
                            <a:srgbClr val="C0000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supply. tea ↑</a:t>
                      </a:r>
                      <a:endParaRPr lang="en-US" sz="1600" dirty="0">
                        <a:solidFill>
                          <a:srgbClr val="C00000"/>
                        </a:solidFill>
                        <a:effectLst/>
                        <a:highlight>
                          <a:srgbClr val="FFFF00"/>
                        </a:highlight>
                      </a:endParaRP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</a:pPr>
                      <a:r>
                        <a:rPr lang="en-US" sz="2000" b="0" dirty="0">
                          <a:solidFill>
                            <a:srgbClr val="002060"/>
                          </a:solidFill>
                          <a:effectLst/>
                        </a:rPr>
                        <a:t>A decrease in the price of a substitute(coffee),</a:t>
                      </a:r>
                      <a:endParaRPr lang="en-US" sz="1600" b="0" dirty="0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</a:pPr>
                      <a:r>
                        <a:rPr lang="en-US" sz="2000" b="0" dirty="0">
                          <a:solidFill>
                            <a:srgbClr val="002060"/>
                          </a:solidFill>
                          <a:effectLst/>
                        </a:rPr>
                        <a:t>increases the supply of Tea</a:t>
                      </a:r>
                      <a:endParaRPr lang="en-US" sz="1600" b="0" dirty="0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</a:pPr>
                      <a:r>
                        <a:rPr lang="en-US" sz="2000" b="0" dirty="0">
                          <a:solidFill>
                            <a:srgbClr val="002060"/>
                          </a:solidFill>
                          <a:effectLst/>
                        </a:rPr>
                        <a:t>The supply curve of tea shifts rightward, and vice versa</a:t>
                      </a:r>
                      <a:endParaRPr lang="en-US" sz="1600" b="0" dirty="0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2608740"/>
                  </a:ext>
                </a:extLst>
              </a:tr>
            </a:tbl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E4AE50F9-B5F3-BE6B-91A6-DC09613F1947}"/>
              </a:ext>
            </a:extLst>
          </p:cNvPr>
          <p:cNvSpPr txBox="1"/>
          <p:nvPr/>
        </p:nvSpPr>
        <p:spPr>
          <a:xfrm>
            <a:off x="2119945" y="5520480"/>
            <a:ext cx="8768944" cy="83099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So, </a:t>
            </a:r>
            <a:r>
              <a:rPr lang="en-US" sz="2400" b="1" u="sng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price of substitute goods</a:t>
            </a:r>
            <a:r>
              <a:rPr lang="en-US" sz="24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has a </a:t>
            </a:r>
            <a:r>
              <a:rPr lang="en-US" sz="2400" b="1" u="sng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Negative relation </a:t>
            </a:r>
            <a:r>
              <a:rPr lang="en-US" sz="24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with supply curve.</a:t>
            </a:r>
            <a:endParaRPr lang="en-US" sz="24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4FF7003-560B-2B92-190A-A8B82F5B6A9D}"/>
              </a:ext>
            </a:extLst>
          </p:cNvPr>
          <p:cNvSpPr txBox="1"/>
          <p:nvPr/>
        </p:nvSpPr>
        <p:spPr>
          <a:xfrm>
            <a:off x="2717925" y="1839786"/>
            <a:ext cx="622189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ctr" rtl="0">
              <a:spcBef>
                <a:spcPts val="0"/>
              </a:spcBef>
              <a:spcAft>
                <a:spcPts val="0"/>
              </a:spcAft>
            </a:pPr>
            <a:r>
              <a:rPr lang="en-US" sz="2800" b="1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6) Prices of related goods produced: 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3834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Change in Supply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D33DF2B-1813-1325-EF17-E6C346E5AC2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521" t="32141" r="56196" b="31972"/>
          <a:stretch/>
        </p:blipFill>
        <p:spPr>
          <a:xfrm>
            <a:off x="9261456" y="1064998"/>
            <a:ext cx="2659754" cy="143941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60292FE3-E7D9-2918-8A9C-802FCD5C7ADA}"/>
              </a:ext>
            </a:extLst>
          </p:cNvPr>
          <p:cNvSpPr txBox="1"/>
          <p:nvPr/>
        </p:nvSpPr>
        <p:spPr>
          <a:xfrm>
            <a:off x="2557606" y="2062420"/>
            <a:ext cx="622189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ctr" rtl="0">
              <a:spcBef>
                <a:spcPts val="0"/>
              </a:spcBef>
              <a:spcAft>
                <a:spcPts val="0"/>
              </a:spcAft>
            </a:pPr>
            <a:r>
              <a:rPr lang="en-US" sz="2800" b="1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6) Prices of related goods produced: 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BBB0217D-EA48-C450-61C8-D67A863806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5875386"/>
              </p:ext>
            </p:extLst>
          </p:nvPr>
        </p:nvGraphicFramePr>
        <p:xfrm>
          <a:off x="1427462" y="2671811"/>
          <a:ext cx="9034145" cy="280416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034145">
                  <a:extLst>
                    <a:ext uri="{9D8B030D-6E8A-4147-A177-3AD203B41FA5}">
                      <a16:colId xmlns:a16="http://schemas.microsoft.com/office/drawing/2014/main" val="87961367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solidFill>
                            <a:srgbClr val="FF0000"/>
                          </a:solidFill>
                          <a:effectLst/>
                        </a:rPr>
                        <a:t>Complementary goods </a:t>
                      </a:r>
                      <a:r>
                        <a:rPr lang="en-US" sz="1800" b="1" i="1" u="sng" dirty="0">
                          <a:solidFill>
                            <a:srgbClr val="C00000"/>
                          </a:solidFill>
                          <a:effectLst/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(+VE)</a:t>
                      </a:r>
                      <a:endParaRPr lang="en-US" sz="18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574379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342900" marR="0" lvl="0" indent="-342900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Goods are complements in production if they must be produced together.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140335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The supply of good increases if the price of a complement in production rises.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457200" marR="0" indent="-22098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C0000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P. sugar↓ </a:t>
                      </a:r>
                      <a:r>
                        <a:rPr lang="en-US" sz="2000" dirty="0">
                          <a:solidFill>
                            <a:srgbClr val="C00000"/>
                          </a:solidFill>
                          <a:effectLst/>
                        </a:rPr>
                        <a:t>→ Qs. sugar ↓ → </a:t>
                      </a:r>
                      <a:r>
                        <a:rPr lang="en-US" sz="2000" dirty="0">
                          <a:solidFill>
                            <a:srgbClr val="C0000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supply. tea ↓</a:t>
                      </a:r>
                      <a:endParaRPr lang="en-US" sz="1600" dirty="0">
                        <a:solidFill>
                          <a:srgbClr val="C00000"/>
                        </a:solidFill>
                        <a:effectLst/>
                        <a:highlight>
                          <a:srgbClr val="FFFF00"/>
                        </a:highlight>
                      </a:endParaRP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</a:pPr>
                      <a:r>
                        <a:rPr lang="en-US" sz="2000" b="0" dirty="0">
                          <a:solidFill>
                            <a:srgbClr val="002060"/>
                          </a:solidFill>
                          <a:effectLst/>
                        </a:rPr>
                        <a:t>A decrease in the price of a complement (sugar),</a:t>
                      </a:r>
                      <a:endParaRPr lang="en-US" sz="1600" b="0" dirty="0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</a:pPr>
                      <a:r>
                        <a:rPr lang="en-US" sz="2000" b="0" dirty="0">
                          <a:solidFill>
                            <a:srgbClr val="002060"/>
                          </a:solidFill>
                          <a:effectLst/>
                        </a:rPr>
                        <a:t> decreases the supply of Tea </a:t>
                      </a:r>
                      <a:endParaRPr lang="en-US" sz="1600" b="0" dirty="0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</a:pPr>
                      <a:r>
                        <a:rPr lang="en-US" sz="2000" b="0" dirty="0">
                          <a:solidFill>
                            <a:srgbClr val="002060"/>
                          </a:solidFill>
                          <a:effectLst/>
                        </a:rPr>
                        <a:t>The supply curve of tea shifts leftward, and vice versa</a:t>
                      </a:r>
                      <a:endParaRPr lang="en-US" sz="1600" b="0" dirty="0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22967363"/>
                  </a:ext>
                </a:extLst>
              </a:tr>
            </a:tbl>
          </a:graphicData>
        </a:graphic>
      </p:graphicFrame>
      <p:sp>
        <p:nvSpPr>
          <p:cNvPr id="15" name="TextBox 14">
            <a:extLst>
              <a:ext uri="{FF2B5EF4-FFF2-40B4-BE49-F238E27FC236}">
                <a16:creationId xmlns:a16="http://schemas.microsoft.com/office/drawing/2014/main" id="{83B74131-C374-7813-3460-C2B73B13D3BB}"/>
              </a:ext>
            </a:extLst>
          </p:cNvPr>
          <p:cNvSpPr txBox="1"/>
          <p:nvPr/>
        </p:nvSpPr>
        <p:spPr>
          <a:xfrm>
            <a:off x="2397177" y="5586337"/>
            <a:ext cx="8179904" cy="83099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So, </a:t>
            </a:r>
            <a:r>
              <a:rPr lang="en-US" sz="2400" b="1" u="sng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price of Complementary goods </a:t>
            </a:r>
            <a:r>
              <a:rPr lang="en-US" sz="24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has a </a:t>
            </a:r>
            <a:r>
              <a:rPr lang="en-US" sz="2400" b="1" u="sng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Positive relation </a:t>
            </a:r>
            <a:r>
              <a:rPr lang="en-US" sz="24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with supply curve.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8878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The supply curve &amp; the willingness -to-sell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8F10C733-B389-7971-9E22-00F7AE8320AD}"/>
              </a:ext>
            </a:extLst>
          </p:cNvPr>
          <p:cNvSpPr txBox="1">
            <a:spLocks/>
          </p:cNvSpPr>
          <p:nvPr/>
        </p:nvSpPr>
        <p:spPr>
          <a:xfrm>
            <a:off x="1119044" y="2095405"/>
            <a:ext cx="10080909" cy="379380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supply curve is </a:t>
            </a:r>
            <a:r>
              <a:rPr lang="en-US" b="1" u="sng" dirty="0">
                <a:solidFill>
                  <a:srgbClr val="E36C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b="1" i="1" u="sng" dirty="0">
                <a:solidFill>
                  <a:srgbClr val="E36C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minimum-supply-price</a:t>
            </a:r>
            <a:r>
              <a:rPr lang="en-US" b="1" u="sng" dirty="0">
                <a:solidFill>
                  <a:srgbClr val="E36C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curve, 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because </a:t>
            </a:r>
            <a:r>
              <a:rPr lang="en-US" b="1" u="sng" dirty="0">
                <a:solidFill>
                  <a:srgbClr val="E36C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b="1" i="1" u="sng" dirty="0">
                <a:solidFill>
                  <a:srgbClr val="E36C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minimum price</a:t>
            </a:r>
            <a:r>
              <a:rPr lang="en-US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is: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lowest price at which supplier is willing to sell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an additional unit of output.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As a result, the price is </a:t>
            </a:r>
            <a:r>
              <a:rPr lang="en-US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marginal cost (MC)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of the last unit produced at this level of output.).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marR="0" algn="ctr">
              <a:spcBef>
                <a:spcPts val="0"/>
              </a:spcBef>
              <a:spcAft>
                <a:spcPts val="0"/>
              </a:spcAft>
            </a:pPr>
            <a:r>
              <a:rPr lang="en-US" b="1" u="sng" dirty="0">
                <a:effectLst/>
                <a:highlight>
                  <a:srgbClr val="00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 Minimum. P = MC)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For any fixed quantity of a good available, the greater the quantity available, the higher Mc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1" indent="0" eaLnBrk="1" hangingPunct="1">
              <a:lnSpc>
                <a:spcPct val="100000"/>
              </a:lnSpc>
              <a:buClr>
                <a:srgbClr val="CC0066"/>
              </a:buClr>
              <a:buSzPct val="120000"/>
              <a:buFont typeface="Wingdings" panose="05000000000000000000" pitchFamily="2" charset="2"/>
              <a:buChar char="§"/>
            </a:pPr>
            <a:endParaRPr lang="en-US" altLang="en-US" sz="3600" dirty="0"/>
          </a:p>
        </p:txBody>
      </p:sp>
    </p:spTree>
    <p:extLst>
      <p:ext uri="{BB962C8B-B14F-4D97-AF65-F5344CB8AC3E}">
        <p14:creationId xmlns:p14="http://schemas.microsoft.com/office/powerpoint/2010/main" val="3392397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The supply curve &amp; the willingness -to-sell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EFB277DC-A1F6-ED51-1A3B-B8489C6E9AEE}"/>
              </a:ext>
            </a:extLst>
          </p:cNvPr>
          <p:cNvSpPr txBox="1">
            <a:spLocks/>
          </p:cNvSpPr>
          <p:nvPr/>
        </p:nvSpPr>
        <p:spPr>
          <a:xfrm>
            <a:off x="617280" y="2410934"/>
            <a:ext cx="6301408" cy="343823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If available quantity of good </a:t>
            </a:r>
            <a:r>
              <a:rPr lang="en-US" sz="20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10 units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the producer is </a:t>
            </a:r>
            <a:r>
              <a:rPr lang="en-US" sz="20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WTS = MC = P = 1.50 (At C)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If available quantity of good decreases to </a:t>
            </a:r>
            <a:r>
              <a:rPr lang="en-US" sz="20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 units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the producer is </a:t>
            </a:r>
            <a:r>
              <a:rPr lang="en-US" sz="20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WTS = MC = P = 1 (At B)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1" indent="0" eaLnBrk="1" hangingPunct="1">
              <a:lnSpc>
                <a:spcPct val="100000"/>
              </a:lnSpc>
              <a:buClr>
                <a:srgbClr val="CC0066"/>
              </a:buClr>
              <a:buSzPct val="120000"/>
              <a:buFont typeface="Wingdings" panose="05000000000000000000" pitchFamily="2" charset="2"/>
              <a:buChar char="§"/>
            </a:pPr>
            <a:endParaRPr lang="en-US" altLang="en-US" sz="3600" dirty="0"/>
          </a:p>
        </p:txBody>
      </p:sp>
      <p:pic>
        <p:nvPicPr>
          <p:cNvPr id="9" name="Picture 8" descr="fig03">
            <a:extLst>
              <a:ext uri="{FF2B5EF4-FFF2-40B4-BE49-F238E27FC236}">
                <a16:creationId xmlns:a16="http://schemas.microsoft.com/office/drawing/2014/main" id="{E375033C-42A9-5421-82CF-5B44063C69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8688" y="2035804"/>
            <a:ext cx="4191000" cy="396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94757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873449"/>
            <a:ext cx="73023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A Change in the Quantity Supplied Vs a Change in Supply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4139777-0CD0-CB4A-1A65-A3AC4988CD9E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153149" y="2166254"/>
            <a:ext cx="3962400" cy="3619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lvl="1" indent="0" eaLnBrk="1" hangingPunct="1"/>
            <a:r>
              <a:rPr lang="en-US" altLang="en-US" b="1" dirty="0">
                <a:solidFill>
                  <a:srgbClr val="CC0066"/>
                </a:solidFill>
              </a:rPr>
              <a:t>Movement Along the Supply Curve</a:t>
            </a:r>
          </a:p>
          <a:p>
            <a:pPr lvl="1" indent="0" eaLnBrk="1" hangingPunct="1"/>
            <a:r>
              <a:rPr lang="en-US" altLang="en-US" dirty="0"/>
              <a:t>When </a:t>
            </a:r>
            <a:r>
              <a:rPr lang="en-US" altLang="en-US" b="1" u="sng" dirty="0">
                <a:solidFill>
                  <a:srgbClr val="FF0000"/>
                </a:solidFill>
              </a:rPr>
              <a:t>the price </a:t>
            </a:r>
            <a:r>
              <a:rPr lang="en-US" altLang="en-US" dirty="0"/>
              <a:t>of the good changes and other influences on sellers’ plans remain the same, </a:t>
            </a:r>
            <a:r>
              <a:rPr lang="en-US" altLang="en-US" b="1" u="sng" dirty="0">
                <a:solidFill>
                  <a:srgbClr val="FF0000"/>
                </a:solidFill>
              </a:rPr>
              <a:t>the quantity supplied changes</a:t>
            </a:r>
            <a:r>
              <a:rPr lang="en-US" altLang="en-US" dirty="0"/>
              <a:t> and there is a </a:t>
            </a:r>
            <a:r>
              <a:rPr lang="en-US" altLang="en-US" b="1" u="sng" dirty="0">
                <a:solidFill>
                  <a:srgbClr val="FF0000"/>
                </a:solidFill>
              </a:rPr>
              <a:t>movement</a:t>
            </a:r>
            <a:r>
              <a:rPr lang="en-US" altLang="en-US" dirty="0"/>
              <a:t> along the supply curve. </a:t>
            </a:r>
          </a:p>
        </p:txBody>
      </p:sp>
      <p:pic>
        <p:nvPicPr>
          <p:cNvPr id="11" name="Picture 10" descr="fig03">
            <a:extLst>
              <a:ext uri="{FF2B5EF4-FFF2-40B4-BE49-F238E27FC236}">
                <a16:creationId xmlns:a16="http://schemas.microsoft.com/office/drawing/2014/main" id="{E63C9600-E97A-BC6D-42CA-1EC1C8EAC3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455" y="2208273"/>
            <a:ext cx="4419600" cy="37815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22296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873449"/>
            <a:ext cx="73023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A Change in the Quantity Supplied Vs a Change in Supply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F2E7757-7AD6-ECC7-24C8-C99E21E24708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814551" y="2522345"/>
            <a:ext cx="4564800" cy="3019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marL="122238" lvl="1" indent="46038" eaLnBrk="1" hangingPunct="1"/>
            <a:r>
              <a:rPr lang="en-US" altLang="en-US" b="1" dirty="0">
                <a:solidFill>
                  <a:srgbClr val="CC0066"/>
                </a:solidFill>
              </a:rPr>
              <a:t>A Shift of the Supply Curve</a:t>
            </a:r>
          </a:p>
          <a:p>
            <a:pPr marL="122238" lvl="1" indent="46038" eaLnBrk="1" hangingPunct="1"/>
            <a:r>
              <a:rPr lang="en-US" altLang="en-US" dirty="0"/>
              <a:t>If the price remains the same but one </a:t>
            </a:r>
            <a:r>
              <a:rPr lang="en-US" altLang="en-US" b="1" u="sng" dirty="0">
                <a:solidFill>
                  <a:srgbClr val="FF0000"/>
                </a:solidFill>
              </a:rPr>
              <a:t>of the other Factors </a:t>
            </a:r>
            <a:r>
              <a:rPr lang="en-US" altLang="en-US" dirty="0"/>
              <a:t>on sellers’ plans changes, </a:t>
            </a:r>
            <a:r>
              <a:rPr lang="en-US" altLang="en-US" b="1" u="sng" dirty="0">
                <a:solidFill>
                  <a:srgbClr val="FF0000"/>
                </a:solidFill>
              </a:rPr>
              <a:t>supply changes </a:t>
            </a:r>
            <a:r>
              <a:rPr lang="en-US" altLang="en-US" dirty="0"/>
              <a:t>and </a:t>
            </a:r>
            <a:r>
              <a:rPr lang="en-US" altLang="en-US" b="1" u="sng" dirty="0">
                <a:solidFill>
                  <a:srgbClr val="FF0000"/>
                </a:solidFill>
              </a:rPr>
              <a:t>the supply curve shifts</a:t>
            </a:r>
            <a:r>
              <a:rPr lang="en-US" altLang="en-US" dirty="0"/>
              <a:t>.</a:t>
            </a:r>
          </a:p>
        </p:txBody>
      </p:sp>
      <p:pic>
        <p:nvPicPr>
          <p:cNvPr id="9" name="Picture 8" descr="fig03">
            <a:extLst>
              <a:ext uri="{FF2B5EF4-FFF2-40B4-BE49-F238E27FC236}">
                <a16:creationId xmlns:a16="http://schemas.microsoft.com/office/drawing/2014/main" id="{70B833AE-706A-75CD-053F-D5A690C452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8221" y="1858660"/>
            <a:ext cx="4419600" cy="41972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45747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873449"/>
            <a:ext cx="73023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A Change in the Quantity Supplied Vs a Change in Supply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211A089-AD38-E543-0BA4-467735E3F9D8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025377" y="2020293"/>
            <a:ext cx="9663579" cy="373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What happens to the quantity of energy bar supplied and the supply of energy bar if the price of energy bar falls? 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If the price of energy bar falls and all other factors are constant, then the quantity of energy bar supplied will decrease and there is a movement down along the supply curve for energy bar. </a:t>
            </a: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But, the supply of energy bar remains unchanged, and the supply curve does not shift.</a:t>
            </a:r>
          </a:p>
          <a:p>
            <a:pPr marL="976313" lvl="2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Because price does not influence or lead to shift in supply curve, price is the only factor that leads to change the Quantity supplied and cause a movement along supply curve </a:t>
            </a:r>
          </a:p>
        </p:txBody>
      </p:sp>
    </p:spTree>
    <p:extLst>
      <p:ext uri="{BB962C8B-B14F-4D97-AF65-F5344CB8AC3E}">
        <p14:creationId xmlns:p14="http://schemas.microsoft.com/office/powerpoint/2010/main" val="2025876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873449"/>
            <a:ext cx="73023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A Change in the Quantity Supplied Vs a Change in Supply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86999F3C-438E-F3EB-2A39-E3561E7C469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8722064"/>
              </p:ext>
            </p:extLst>
          </p:nvPr>
        </p:nvGraphicFramePr>
        <p:xfrm>
          <a:off x="942308" y="2059843"/>
          <a:ext cx="10058400" cy="25908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068830">
                  <a:extLst>
                    <a:ext uri="{9D8B030D-6E8A-4147-A177-3AD203B41FA5}">
                      <a16:colId xmlns:a16="http://schemas.microsoft.com/office/drawing/2014/main" val="798478945"/>
                    </a:ext>
                  </a:extLst>
                </a:gridCol>
                <a:gridCol w="4989570">
                  <a:extLst>
                    <a:ext uri="{9D8B030D-6E8A-4147-A177-3AD203B41FA5}">
                      <a16:colId xmlns:a16="http://schemas.microsoft.com/office/drawing/2014/main" val="104932116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063115" algn="ctr"/>
                          <a:tab pos="4126865" algn="r"/>
                        </a:tabLst>
                      </a:pPr>
                      <a:r>
                        <a:rPr lang="en-US" sz="2400" dirty="0">
                          <a:solidFill>
                            <a:srgbClr val="FF0000"/>
                          </a:solidFill>
                          <a:effectLst/>
                        </a:rPr>
                        <a:t>	Change Quantity </a:t>
                      </a:r>
                      <a:r>
                        <a:rPr lang="en-US" sz="2400" b="1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supplied</a:t>
                      </a:r>
                      <a:r>
                        <a:rPr lang="en-US" sz="2400" dirty="0">
                          <a:solidFill>
                            <a:srgbClr val="FF0000"/>
                          </a:solidFill>
                          <a:effectLst/>
                        </a:rPr>
                        <a:t>	</a:t>
                      </a:r>
                      <a:endParaRPr lang="en-US" sz="18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solidFill>
                            <a:srgbClr val="FF0000"/>
                          </a:solidFill>
                          <a:effectLst/>
                        </a:rPr>
                        <a:t>Change Supply curve</a:t>
                      </a:r>
                      <a:endParaRPr lang="en-US" sz="18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478248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742950" marR="0" lvl="1" indent="-285750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</a:pPr>
                      <a:r>
                        <a:rPr lang="en-US" sz="2000" b="0" dirty="0">
                          <a:solidFill>
                            <a:schemeClr val="tx1"/>
                          </a:solidFill>
                          <a:effectLst/>
                        </a:rPr>
                        <a:t>Other factors constant, as the </a:t>
                      </a:r>
                      <a:r>
                        <a:rPr lang="en-US" sz="2000" b="1" dirty="0">
                          <a:solidFill>
                            <a:srgbClr val="FF0000"/>
                          </a:solidFill>
                          <a:effectLst/>
                        </a:rPr>
                        <a:t>price change</a:t>
                      </a:r>
                      <a:r>
                        <a:rPr lang="en-US" sz="2000" b="0" dirty="0">
                          <a:solidFill>
                            <a:schemeClr val="tx1"/>
                          </a:solidFill>
                          <a:effectLst/>
                        </a:rPr>
                        <a:t>, Quantity </a:t>
                      </a:r>
                      <a:r>
                        <a:rPr lang="en-US" sz="20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supplied</a:t>
                      </a:r>
                      <a:r>
                        <a:rPr lang="en-US" sz="2000" b="0" dirty="0">
                          <a:solidFill>
                            <a:schemeClr val="tx1"/>
                          </a:solidFill>
                          <a:effectLst/>
                        </a:rPr>
                        <a:t> will change at same direction 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255905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742950" marR="0" lvl="1" indent="-28575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</a:pPr>
                      <a:r>
                        <a:rPr lang="en-US" sz="2000" b="1" dirty="0">
                          <a:solidFill>
                            <a:srgbClr val="FF0000"/>
                          </a:solidFill>
                          <a:effectLst/>
                        </a:rPr>
                        <a:t>Movement</a:t>
                      </a:r>
                      <a:r>
                        <a:rPr lang="en-US" sz="2000" b="0" dirty="0">
                          <a:solidFill>
                            <a:schemeClr val="tx1"/>
                          </a:solidFill>
                          <a:effectLst/>
                        </a:rPr>
                        <a:t> along supply curve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When price is constant, as the </a:t>
                      </a:r>
                      <a:r>
                        <a:rPr lang="en-US" sz="2000" b="1" dirty="0">
                          <a:solidFill>
                            <a:srgbClr val="FF0000"/>
                          </a:solidFill>
                          <a:effectLst/>
                        </a:rPr>
                        <a:t>other factors 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on 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producing plans 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change, Supply will change.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FF0000"/>
                          </a:solidFill>
                          <a:effectLst/>
                        </a:rPr>
                        <a:t>Shift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 Supply curve at given price level.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259778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29249280"/>
                  </a:ext>
                </a:extLst>
              </a:tr>
            </a:tbl>
          </a:graphicData>
        </a:graphic>
      </p:graphicFrame>
      <p:pic>
        <p:nvPicPr>
          <p:cNvPr id="9" name="Picture 8" descr="fig03">
            <a:extLst>
              <a:ext uri="{FF2B5EF4-FFF2-40B4-BE49-F238E27FC236}">
                <a16:creationId xmlns:a16="http://schemas.microsoft.com/office/drawing/2014/main" id="{A57474C8-2EDD-E4AF-BF5C-6DDA2751EC12}"/>
              </a:ext>
            </a:extLst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94838" y="4170112"/>
            <a:ext cx="3765806" cy="22650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0" descr="fig03">
            <a:extLst>
              <a:ext uri="{FF2B5EF4-FFF2-40B4-BE49-F238E27FC236}">
                <a16:creationId xmlns:a16="http://schemas.microsoft.com/office/drawing/2014/main" id="{62B920A2-5ADA-B7C4-7DD5-169E9690D181}"/>
              </a:ext>
            </a:extLst>
          </p:cNvPr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683991" y="3880549"/>
            <a:ext cx="3524618" cy="265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95056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Think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58F7C5-03E6-BD83-6BF0-0128A81E59A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161563" y="4363627"/>
            <a:ext cx="1804987" cy="2406652"/>
          </a:xfrm>
          <a:prstGeom prst="rect">
            <a:avLst/>
          </a:prstGeom>
        </p:spPr>
      </p:pic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72040B7-BD97-FBA9-0D95-E59A41C68A02}"/>
              </a:ext>
            </a:extLst>
          </p:cNvPr>
          <p:cNvSpPr txBox="1">
            <a:spLocks/>
          </p:cNvSpPr>
          <p:nvPr/>
        </p:nvSpPr>
        <p:spPr>
          <a:xfrm>
            <a:off x="744970" y="2049238"/>
            <a:ext cx="10702060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endParaRPr lang="en-US" sz="18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The quantity supplied of a good or service is the amount that------------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producers wish they could sell at a higher price.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is actually bought during a given time period at a given price.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people are willing to buy during a given time period at a given price.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producers plan to sell during a given time period at a given price.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 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The "law of supply" refers to the fact that, all other things remaining the same, when the price of a good rises---------------------------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the supply curve shifts leftward.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the supply curve shifts rightward.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there is a movement up along the supply curve to a larger quantity supplied.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there is a movement down along the supply curve to a smaller quantity supplied.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6058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Think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58F7C5-03E6-BD83-6BF0-0128A81E59A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161563" y="4363627"/>
            <a:ext cx="1804987" cy="2406652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1D56D7D-7F53-8835-7537-80841AFD399B}"/>
              </a:ext>
            </a:extLst>
          </p:cNvPr>
          <p:cNvSpPr txBox="1">
            <a:spLocks/>
          </p:cNvSpPr>
          <p:nvPr/>
        </p:nvSpPr>
        <p:spPr>
          <a:xfrm>
            <a:off x="762000" y="2134251"/>
            <a:ext cx="10702060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8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 supply curve shows the relation between the quantity of a good supplied and-----------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income. Usually, a supply curve has negative slope.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income. Usually, a supply curve has positive slope.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the price of the good. Usually, a supply curve has negative slope.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the price of the good. Usually, a supply curve has positive slope.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 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Which of the following is </a:t>
            </a:r>
            <a:r>
              <a:rPr lang="en-US" sz="1800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NOT</a:t>
            </a: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 held constant while moving along a supply curve?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expected future prices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the number of sellers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the price of the good itself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prices of factors of production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3689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Think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58F7C5-03E6-BD83-6BF0-0128A81E59A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161563" y="4363627"/>
            <a:ext cx="1804987" cy="2406652"/>
          </a:xfrm>
          <a:prstGeom prst="rect">
            <a:avLst/>
          </a:prstGeom>
        </p:spPr>
      </p:pic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B30B6F97-A18F-4B46-BDE4-02E41AB7AFD5}"/>
              </a:ext>
            </a:extLst>
          </p:cNvPr>
          <p:cNvSpPr txBox="1">
            <a:spLocks/>
          </p:cNvSpPr>
          <p:nvPr/>
        </p:nvSpPr>
        <p:spPr>
          <a:xfrm>
            <a:off x="833075" y="2155119"/>
            <a:ext cx="10381130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endParaRPr lang="en-US" sz="18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Each point on a supply curve represents---------------------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the highest price buyers will pay for the good.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the lowest price for which a supplier can profitably sell another unit.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the lowest price buyers will accept per unit of the good.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the highest price sellers can get for each unit over time.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An increase in the number of fast-food restaurants-------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raises the price of fast-food meals.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increases the demand for fast-food meals.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increases the supply of fast-food meals.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increases the demand for substitutes for fast-food meals.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9629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Think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58F7C5-03E6-BD83-6BF0-0128A81E59A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161563" y="4363627"/>
            <a:ext cx="1804987" cy="2406652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0C8B5539-C8CD-A685-AEA4-88B0A1CBE2CC}"/>
              </a:ext>
            </a:extLst>
          </p:cNvPr>
          <p:cNvSpPr txBox="1">
            <a:spLocks/>
          </p:cNvSpPr>
          <p:nvPr/>
        </p:nvSpPr>
        <p:spPr>
          <a:xfrm>
            <a:off x="868562" y="2117823"/>
            <a:ext cx="10381130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endParaRPr lang="en-US" sz="18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Which of the following decreases the supply of popcorn?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a decrease in the price of popcorn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an increase in the price of popcorn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a technological advance in the production of popcorn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a decrease in the number of popcorn producers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 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Which of the following increases the supply of popcorn?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a decrease in the price of popcorn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an increase in the price of popcorn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a technological advance in the production of popcorn</a:t>
            </a:r>
            <a:endParaRPr lang="en-US" sz="1800" b="1" u="sng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a decrease in the number of popcorn producers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7692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Think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58F7C5-03E6-BD83-6BF0-0128A81E59A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161563" y="4363627"/>
            <a:ext cx="1804987" cy="2406652"/>
          </a:xfrm>
          <a:prstGeom prst="rect">
            <a:avLst/>
          </a:prstGeom>
        </p:spPr>
      </p:pic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AF97EAE6-D9A5-AD3F-52BC-97DAABB31941}"/>
              </a:ext>
            </a:extLst>
          </p:cNvPr>
          <p:cNvSpPr txBox="1">
            <a:spLocks/>
          </p:cNvSpPr>
          <p:nvPr/>
        </p:nvSpPr>
        <p:spPr>
          <a:xfrm>
            <a:off x="905435" y="2452477"/>
            <a:ext cx="10381130" cy="31986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 change in which of the following would </a:t>
            </a:r>
            <a:r>
              <a:rPr lang="en-US" sz="2400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NOT</a:t>
            </a:r>
            <a:r>
              <a:rPr lang="en-US" sz="24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 </a:t>
            </a:r>
            <a:r>
              <a:rPr lang="en-US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shift the supply curve for sneakers?</a:t>
            </a:r>
            <a:endParaRPr lang="en-US" sz="24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an increase in technology for making sneakers</a:t>
            </a:r>
            <a:endParaRPr lang="en-US" sz="24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an increase in the price of rubber, used to make sneakers</a:t>
            </a:r>
            <a:endParaRPr lang="en-US" sz="24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an increase in the price of sneakers</a:t>
            </a:r>
            <a:endParaRPr lang="en-US" sz="24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None of the above, that is, each change shifts the supply curve.</a:t>
            </a:r>
            <a:endParaRPr lang="en-US" sz="24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3753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Think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58F7C5-03E6-BD83-6BF0-0128A81E59A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161563" y="4363627"/>
            <a:ext cx="1804987" cy="2406652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8F2A0E17-27FF-8F3C-7AC7-91CB8E2F6A28}"/>
              </a:ext>
            </a:extLst>
          </p:cNvPr>
          <p:cNvSpPr txBox="1">
            <a:spLocks/>
          </p:cNvSpPr>
          <p:nvPr/>
        </p:nvSpPr>
        <p:spPr>
          <a:xfrm>
            <a:off x="868562" y="2092566"/>
            <a:ext cx="10381130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endParaRPr lang="en-US" sz="18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In the figure, what is the minimum supply price for the Second gallon of ice cream?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$2.00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$3.00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$4.00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$5.00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11" name="Picture 10" descr="Chart, line chart&#10;&#10;Description automatically generated">
            <a:extLst>
              <a:ext uri="{FF2B5EF4-FFF2-40B4-BE49-F238E27FC236}">
                <a16:creationId xmlns:a16="http://schemas.microsoft.com/office/drawing/2014/main" id="{96755FB6-94F8-B341-4972-9E039384F0F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9317" y="2788598"/>
            <a:ext cx="4079620" cy="360749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2893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Think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58F7C5-03E6-BD83-6BF0-0128A81E59A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161563" y="4363627"/>
            <a:ext cx="1804987" cy="2406652"/>
          </a:xfrm>
          <a:prstGeom prst="rect">
            <a:avLst/>
          </a:prstGeom>
        </p:spPr>
      </p:pic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118F5138-2715-C013-F3FB-0A1E503633E2}"/>
              </a:ext>
            </a:extLst>
          </p:cNvPr>
          <p:cNvSpPr txBox="1">
            <a:spLocks/>
          </p:cNvSpPr>
          <p:nvPr/>
        </p:nvSpPr>
        <p:spPr>
          <a:xfrm>
            <a:off x="762000" y="2000948"/>
            <a:ext cx="10381130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endParaRPr lang="en-US" sz="18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The figure shows supply curves for soft drinks. Suppose the economy is at point </a:t>
            </a:r>
            <a:r>
              <a:rPr lang="en-US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</a:t>
            </a: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. A movement to point </a:t>
            </a:r>
            <a:r>
              <a:rPr lang="en-US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</a:t>
            </a: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 could be the result of 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a decrease in technology.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a decrease in the relative price of a soft drink.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an increase in the relative price of a soft drink.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an increase in the money price of a soft drink.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F2032A63-2024-3F26-788A-2F22DA4DAB9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3762" y="2919925"/>
            <a:ext cx="3801251" cy="347617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67284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Think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58F7C5-03E6-BD83-6BF0-0128A81E59A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161563" y="4363627"/>
            <a:ext cx="1804987" cy="2406652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3F2C533B-228F-C5CA-3ACF-573A21F2737C}"/>
              </a:ext>
            </a:extLst>
          </p:cNvPr>
          <p:cNvSpPr txBox="1">
            <a:spLocks/>
          </p:cNvSpPr>
          <p:nvPr/>
        </p:nvSpPr>
        <p:spPr>
          <a:xfrm>
            <a:off x="762000" y="1962943"/>
            <a:ext cx="10381130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endParaRPr lang="en-US" sz="18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The figure above shows supply curves for soft drinks. Suppose the economy is at point </a:t>
            </a:r>
            <a:r>
              <a:rPr lang="en-US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</a:t>
            </a: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. An increase in the price of a soft drink is shown as a movement from point </a:t>
            </a:r>
            <a:r>
              <a:rPr lang="en-US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</a:t>
            </a: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 to 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none of the points that are illustrated.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point </a:t>
            </a:r>
            <a:r>
              <a:rPr lang="en-US" sz="1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point </a:t>
            </a:r>
            <a:r>
              <a:rPr lang="en-US" sz="1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point </a:t>
            </a:r>
            <a:r>
              <a:rPr lang="en-US" sz="1800" b="1" i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</a:t>
            </a: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661A396-1F28-9559-A57B-68D6AEF9A42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2857184"/>
            <a:ext cx="3801251" cy="347617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32821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Summary outlines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488621-C465-B4B8-37FD-EC0D837C1F4A}"/>
              </a:ext>
            </a:extLst>
          </p:cNvPr>
          <p:cNvSpPr txBox="1">
            <a:spLocks/>
          </p:cNvSpPr>
          <p:nvPr/>
        </p:nvSpPr>
        <p:spPr>
          <a:xfrm>
            <a:off x="942308" y="2326342"/>
            <a:ext cx="10515600" cy="298491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marR="0" indent="-514350">
              <a:spcAft>
                <a:spcPts val="0"/>
              </a:spcAft>
              <a:buFont typeface="+mj-lt"/>
              <a:buAutoNum type="arabicPeriod"/>
            </a:pPr>
            <a:r>
              <a:rPr lang="en-US" dirty="0"/>
              <a:t>Supply</a:t>
            </a:r>
          </a:p>
          <a:p>
            <a:pPr marL="514350" marR="0" indent="-514350">
              <a:spcAft>
                <a:spcPts val="0"/>
              </a:spcAft>
              <a:buFont typeface="+mj-lt"/>
              <a:buAutoNum type="arabicPeriod"/>
            </a:pPr>
            <a:r>
              <a:rPr lang="en-US" dirty="0"/>
              <a:t>The Law of Supply</a:t>
            </a:r>
          </a:p>
          <a:p>
            <a:pPr marL="514350" marR="0" indent="-514350">
              <a:spcAft>
                <a:spcPts val="0"/>
              </a:spcAft>
              <a:buFont typeface="+mj-lt"/>
              <a:buAutoNum type="arabicPeriod"/>
            </a:pPr>
            <a:r>
              <a:rPr lang="en-US" dirty="0"/>
              <a:t>Change in Quantity Supplied </a:t>
            </a:r>
          </a:p>
          <a:p>
            <a:pPr marL="514350" marR="0" indent="-514350">
              <a:spcAft>
                <a:spcPts val="0"/>
              </a:spcAft>
              <a:buFont typeface="+mj-lt"/>
              <a:buAutoNum type="arabicPeriod"/>
            </a:pPr>
            <a:r>
              <a:rPr lang="en-US" dirty="0"/>
              <a:t> Change in Supply Curve </a:t>
            </a:r>
          </a:p>
          <a:p>
            <a:pPr marL="514350" marR="0" indent="-514350">
              <a:spcAft>
                <a:spcPts val="0"/>
              </a:spcAft>
              <a:buFont typeface="+mj-lt"/>
              <a:buAutoNum type="arabicPeriod"/>
            </a:pPr>
            <a:r>
              <a:rPr lang="en-US" dirty="0"/>
              <a:t> The Supply curve &amp; the willingness -to-sell.</a:t>
            </a:r>
          </a:p>
          <a:p>
            <a:pPr marL="514350" marR="0" indent="-514350">
              <a:spcAft>
                <a:spcPts val="0"/>
              </a:spcAft>
              <a:buFont typeface="+mj-lt"/>
              <a:buAutoNum type="arabicPeriod"/>
            </a:pPr>
            <a:r>
              <a:rPr lang="en-US" dirty="0"/>
              <a:t>A Change in the Quantity Supplied Vs a Change in Supply</a:t>
            </a:r>
          </a:p>
          <a:p>
            <a:pPr marL="514350" indent="-514350">
              <a:buFont typeface="+mj-lt"/>
              <a:buAutoNum type="arabicPeriod"/>
            </a:pPr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7509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8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649</TotalTime>
  <Words>2352</Words>
  <Application>Microsoft Office PowerPoint</Application>
  <PresentationFormat>Widescreen</PresentationFormat>
  <Paragraphs>353</Paragraphs>
  <Slides>33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43" baseType="lpstr">
      <vt:lpstr>Arial</vt:lpstr>
      <vt:lpstr>Arial-BoldMT</vt:lpstr>
      <vt:lpstr>Calibri</vt:lpstr>
      <vt:lpstr>Calibri Light</vt:lpstr>
      <vt:lpstr>Courier New</vt:lpstr>
      <vt:lpstr>Palatino Linotype</vt:lpstr>
      <vt:lpstr>Symbol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دينا سمير السيد حسن علي الوقاد</cp:lastModifiedBy>
  <cp:revision>24</cp:revision>
  <dcterms:created xsi:type="dcterms:W3CDTF">2023-04-29T09:08:23Z</dcterms:created>
  <dcterms:modified xsi:type="dcterms:W3CDTF">2023-09-21T12:47:59Z</dcterms:modified>
</cp:coreProperties>
</file>