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9" r:id="rId3"/>
    <p:sldId id="341" r:id="rId4"/>
    <p:sldId id="344" r:id="rId5"/>
    <p:sldId id="386" r:id="rId6"/>
    <p:sldId id="345" r:id="rId7"/>
    <p:sldId id="346" r:id="rId8"/>
    <p:sldId id="347" r:id="rId9"/>
    <p:sldId id="387" r:id="rId10"/>
    <p:sldId id="348" r:id="rId11"/>
    <p:sldId id="349" r:id="rId12"/>
    <p:sldId id="350" r:id="rId13"/>
    <p:sldId id="351" r:id="rId14"/>
    <p:sldId id="352" r:id="rId15"/>
    <p:sldId id="357" r:id="rId16"/>
    <p:sldId id="353" r:id="rId17"/>
    <p:sldId id="354" r:id="rId18"/>
    <p:sldId id="355" r:id="rId19"/>
    <p:sldId id="356" r:id="rId20"/>
    <p:sldId id="368" r:id="rId21"/>
    <p:sldId id="389" r:id="rId22"/>
    <p:sldId id="369" r:id="rId23"/>
    <p:sldId id="370" r:id="rId24"/>
    <p:sldId id="359" r:id="rId25"/>
    <p:sldId id="364" r:id="rId26"/>
    <p:sldId id="365" r:id="rId27"/>
    <p:sldId id="375" r:id="rId28"/>
    <p:sldId id="373" r:id="rId29"/>
    <p:sldId id="377" r:id="rId30"/>
    <p:sldId id="378" r:id="rId31"/>
    <p:sldId id="381" r:id="rId32"/>
    <p:sldId id="383" r:id="rId33"/>
    <p:sldId id="384" r:id="rId34"/>
    <p:sldId id="385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4F6AD5-CAD1-4D1B-8333-27C646E75B85}" type="datetimeFigureOut">
              <a:rPr lang="en-US" smtClean="0"/>
              <a:t>7/6/2022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E9E9E-DE18-405D-A938-660845FEC10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868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36CD2-13B2-4367-9950-BD69753F3839}" type="datetime1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239F7-9A79-4590-90B9-ABF0C5A10D99}" type="datetime1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CF2B8-40EF-460F-80CF-6C24069BBC04}" type="datetime1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6E9E0-22F2-4327-AF24-C167FD2440EC}" type="datetime1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6ECCF-23E1-41E6-8AFB-1A56B0729FE4}" type="datetime1">
              <a:rPr lang="en-US" smtClean="0"/>
              <a:t>7/6/2022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A3238-7AE0-4B27-BE91-DD39B54A96BE}" type="datetime1">
              <a:rPr lang="en-US" smtClean="0"/>
              <a:t>7/6/2022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612B6-E9B1-44EA-BB3E-1A1AEB124F01}" type="datetime1">
              <a:rPr lang="en-US" smtClean="0"/>
              <a:t>7/6/2022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7F3AE6-D3D4-4FB8-9CA6-19EE1FDA5A71}" type="datetime1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631F1F-064D-481E-BDCD-F91BD508C02D}" type="datetime1">
              <a:rPr lang="en-US" smtClean="0"/>
              <a:t>7/6/2022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50C019-D8C5-4FCF-9D66-CDE59439A942}" type="datetime1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C447-342C-4FBB-A340-0AB1CE948C67}" type="datetime1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3C0D9-1819-4B9E-9B36-D9B5457B1FDC}" type="datetime1">
              <a:rPr lang="en-US" smtClean="0"/>
              <a:t>7/6/2022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13" Type="http://schemas.openxmlformats.org/officeDocument/2006/relationships/image" Target="../media/image16.png"/><Relationship Id="rId3" Type="http://schemas.openxmlformats.org/officeDocument/2006/relationships/image" Target="../media/image7.emf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14.png"/><Relationship Id="rId5" Type="http://schemas.openxmlformats.org/officeDocument/2006/relationships/image" Target="../media/image9.emf"/><Relationship Id="rId10" Type="http://schemas.openxmlformats.org/officeDocument/2006/relationships/image" Target="../media/image130.png"/><Relationship Id="rId4" Type="http://schemas.openxmlformats.org/officeDocument/2006/relationships/image" Target="../media/image8.emf"/><Relationship Id="rId9" Type="http://schemas.openxmlformats.org/officeDocument/2006/relationships/image" Target="../media/image1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8.emf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0.png"/><Relationship Id="rId10" Type="http://schemas.openxmlformats.org/officeDocument/2006/relationships/image" Target="../media/image49.png"/><Relationship Id="rId4" Type="http://schemas.openxmlformats.org/officeDocument/2006/relationships/image" Target="../media/image9.emf"/><Relationship Id="rId9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w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29765" y="-155787"/>
            <a:ext cx="12746177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9765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4365" y="3214391"/>
            <a:ext cx="7540700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0790" y="715791"/>
            <a:ext cx="61991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Probability and Statistics </a:t>
            </a:r>
          </a:p>
          <a:p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Dr.Israa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Lewaa</a:t>
            </a:r>
            <a:r>
              <a:rPr lang="en-US" sz="2800" dirty="0" smtClean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</a:t>
            </a:r>
          </a:p>
          <a:p>
            <a:r>
              <a:rPr lang="en-US" sz="2800" dirty="0" smtClean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516582" y="3213540"/>
            <a:ext cx="790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STA 201</a:t>
            </a:r>
          </a:p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Hypothesis Testing with One Sample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74"/>
    </mc:Choice>
    <mc:Fallback xmlns="">
      <p:transition spd="slow" advTm="3967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119167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713746" y="601961"/>
            <a:ext cx="56930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Hypothesis 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Testing with One Sample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1815" y="1790737"/>
            <a:ext cx="7137531" cy="36009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7.1 Introduction to Hypothesis Testing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7.2 Hypothesis Testing for the Mean (Large Samples)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7.3 Hypothesis Testing for the Mean (Small Samples)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7.4  Hypothesis Testing for Proportions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72"/>
    </mc:Choice>
    <mc:Fallback xmlns="">
      <p:transition spd="slow" advTm="9147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1163" y="-81041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161308" y="1731427"/>
            <a:ext cx="85713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/>
            <a:r>
              <a:rPr lang="en-US" altLang="en-US" sz="2800" b="1" dirty="0">
                <a:solidFill>
                  <a:schemeClr val="accent2"/>
                </a:solidFill>
                <a:cs typeface="+mj-cs"/>
              </a:rPr>
              <a:t>Hypothesis test</a:t>
            </a:r>
            <a:r>
              <a:rPr lang="en-US" altLang="en-US" sz="2800" dirty="0">
                <a:cs typeface="+mj-cs"/>
              </a:rPr>
              <a:t> </a:t>
            </a:r>
          </a:p>
          <a:p>
            <a:pPr algn="justLow"/>
            <a:r>
              <a:rPr lang="en-US" altLang="en-US" sz="2800" dirty="0">
                <a:cs typeface="+mj-cs"/>
              </a:rPr>
              <a:t>A  process that uses sample statistics to test a claim about the value of a </a:t>
            </a:r>
            <a:r>
              <a:rPr lang="en-US" altLang="en-US" sz="2800" dirty="0" smtClean="0">
                <a:cs typeface="+mj-cs"/>
              </a:rPr>
              <a:t>population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parameter</a:t>
            </a:r>
            <a:r>
              <a:rPr lang="en-US" altLang="en-US" sz="2800" dirty="0">
                <a:cs typeface="+mj-cs"/>
              </a:rPr>
              <a:t>.  </a:t>
            </a:r>
            <a:endParaRPr lang="ar-EG" altLang="en-US" sz="2800" dirty="0" smtClean="0">
              <a:cs typeface="+mj-cs"/>
            </a:endParaRPr>
          </a:p>
          <a:p>
            <a:pPr algn="justLow"/>
            <a:endParaRPr lang="en-US" altLang="en-US" sz="2800" dirty="0">
              <a:cs typeface="+mj-cs"/>
            </a:endParaRPr>
          </a:p>
          <a:p>
            <a:pPr algn="justLow"/>
            <a:r>
              <a:rPr lang="en-US" altLang="en-US" sz="2800" b="1" dirty="0">
                <a:cs typeface="+mj-cs"/>
              </a:rPr>
              <a:t>For example:  </a:t>
            </a:r>
            <a:r>
              <a:rPr lang="en-US" altLang="en-US" sz="2800" dirty="0">
                <a:cs typeface="+mj-cs"/>
              </a:rPr>
              <a:t>An automobile manufacturer advertises that its new hybrid car has a </a:t>
            </a:r>
            <a:r>
              <a:rPr lang="en-US" altLang="en-US" sz="2800" dirty="0" smtClean="0">
                <a:cs typeface="+mj-cs"/>
              </a:rPr>
              <a:t>mean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mileage </a:t>
            </a:r>
            <a:r>
              <a:rPr lang="en-US" altLang="en-US" sz="2800" dirty="0">
                <a:cs typeface="+mj-cs"/>
              </a:rPr>
              <a:t>of 50 miles per gallon. To test this claim, a sample would be taken. If the </a:t>
            </a:r>
            <a:r>
              <a:rPr lang="en-US" altLang="en-US" sz="2800" dirty="0" smtClean="0">
                <a:cs typeface="+mj-cs"/>
              </a:rPr>
              <a:t>sample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mean </a:t>
            </a:r>
            <a:r>
              <a:rPr lang="en-US" altLang="en-US" sz="2800" dirty="0">
                <a:cs typeface="+mj-cs"/>
              </a:rPr>
              <a:t>differs enough from the advertised mean, you can decide the advertisement </a:t>
            </a:r>
            <a:r>
              <a:rPr lang="en-US" altLang="en-US" sz="2800" dirty="0" smtClean="0">
                <a:cs typeface="+mj-cs"/>
              </a:rPr>
              <a:t>is</a:t>
            </a:r>
            <a:r>
              <a:rPr lang="ar-EG" altLang="en-US" sz="2800" dirty="0" smtClean="0">
                <a:cs typeface="+mj-cs"/>
              </a:rPr>
              <a:t> </a:t>
            </a:r>
            <a:r>
              <a:rPr lang="en-US" altLang="en-US" sz="2800" dirty="0" smtClean="0">
                <a:cs typeface="+mj-cs"/>
              </a:rPr>
              <a:t>wrong</a:t>
            </a:r>
            <a:r>
              <a:rPr lang="en-US" altLang="en-US" sz="2800" dirty="0">
                <a:cs typeface="+mj-cs"/>
              </a:rPr>
              <a:t>.</a:t>
            </a:r>
          </a:p>
        </p:txBody>
      </p:sp>
      <p:sp>
        <p:nvSpPr>
          <p:cNvPr id="9" name="Rectangle 8"/>
          <p:cNvSpPr/>
          <p:nvPr/>
        </p:nvSpPr>
        <p:spPr>
          <a:xfrm>
            <a:off x="2986451" y="477530"/>
            <a:ext cx="60467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7.1 Introduction to Hypothesis testing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69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774"/>
    </mc:Choice>
    <mc:Fallback xmlns="">
      <p:transition spd="slow" advTm="33377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7" y="561357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6167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2847" y="546542"/>
            <a:ext cx="48326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Stating a Hypothesis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8507" y="1464501"/>
            <a:ext cx="7305325" cy="450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99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173"/>
    </mc:Choice>
    <mc:Fallback xmlns="">
      <p:transition spd="slow" advTm="302173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97" y="561357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664503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823559" y="1360265"/>
            <a:ext cx="870065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Population Mean                                 Population Proportion    </a:t>
            </a:r>
            <a:endParaRPr lang="en-US" altLang="en-US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2847" y="546542"/>
            <a:ext cx="48326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Stating a Hypothesis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983251" y="2296783"/>
                <a:ext cx="1959191" cy="16619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r>
                  <a:rPr lang="en-US" dirty="0" smtClean="0"/>
                  <a:t>  </a:t>
                </a:r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3251" y="2296783"/>
                <a:ext cx="1959191" cy="1661993"/>
              </a:xfrm>
              <a:prstGeom prst="rect">
                <a:avLst/>
              </a:prstGeom>
              <a:blipFill>
                <a:blip r:embed="rId8"/>
                <a:stretch>
                  <a:fillRect l="-6211" t="-4044" r="-52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1959581" y="3760359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59581" y="3760359"/>
                <a:ext cx="3195638" cy="1384995"/>
              </a:xfrm>
              <a:prstGeom prst="rect">
                <a:avLst/>
              </a:prstGeom>
              <a:blipFill>
                <a:blip r:embed="rId9"/>
                <a:stretch>
                  <a:fillRect l="-3810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2065728" y="5159115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728" y="5159115"/>
                <a:ext cx="2983345" cy="1384995"/>
              </a:xfrm>
              <a:prstGeom prst="rect">
                <a:avLst/>
              </a:prstGeom>
              <a:blipFill>
                <a:blip r:embed="rId10"/>
                <a:stretch>
                  <a:fillRect l="-4294" t="-4386" b="-10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6788727" y="2191778"/>
                <a:ext cx="38330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88727" y="2191778"/>
                <a:ext cx="3833091" cy="1384995"/>
              </a:xfrm>
              <a:prstGeom prst="rect">
                <a:avLst/>
              </a:prstGeom>
              <a:blipFill>
                <a:blip r:embed="rId11"/>
                <a:stretch>
                  <a:fillRect l="-3344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6719746" y="3669622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19746" y="3669622"/>
                <a:ext cx="3195638" cy="1384995"/>
              </a:xfrm>
              <a:prstGeom prst="rect">
                <a:avLst/>
              </a:prstGeom>
              <a:blipFill>
                <a:blip r:embed="rId12"/>
                <a:stretch>
                  <a:fillRect l="-3810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6682801" y="5144931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82801" y="5144931"/>
                <a:ext cx="2983345" cy="1384995"/>
              </a:xfrm>
              <a:prstGeom prst="rect">
                <a:avLst/>
              </a:prstGeom>
              <a:blipFill>
                <a:blip r:embed="rId13"/>
                <a:stretch>
                  <a:fillRect l="-4082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3941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22"/>
    </mc:Choice>
    <mc:Fallback xmlns="">
      <p:transition spd="slow" advTm="13822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4165" y="1847272"/>
            <a:ext cx="87476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Write the claim as a mathematical sentence. State the null 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and alternative </a:t>
            </a:r>
            <a:r>
              <a:rPr lang="en-US" altLang="en-US" sz="2400" dirty="0">
                <a:latin typeface="Times New Roman" pitchFamily="18" charset="0"/>
                <a:cs typeface="Arial" charset="0"/>
              </a:rPr>
              <a:t>hypotheses and identify which represents the claim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.</a:t>
            </a:r>
          </a:p>
          <a:p>
            <a:pPr eaLnBrk="0" hangingPunct="0">
              <a:defRPr/>
            </a:pPr>
            <a:endParaRPr lang="en-US" altLang="en-US" sz="2400" dirty="0">
              <a:latin typeface="Times New Roman" pitchFamily="18" charset="0"/>
              <a:cs typeface="Arial" charset="0"/>
            </a:endParaRPr>
          </a:p>
          <a:p>
            <a:pPr marL="514350" indent="-514350" eaLnBrk="0" hangingPunct="0">
              <a:buClr>
                <a:schemeClr val="accent1"/>
              </a:buClr>
              <a:buFont typeface="+mj-lt"/>
              <a:buAutoNum type="arabicPeriod"/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A university publicizes that the proportion of its students who graduate in 4 years is 82%.  </a:t>
            </a:r>
            <a:endParaRPr lang="en-US" altLang="en-US" sz="2400" dirty="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pic>
        <p:nvPicPr>
          <p:cNvPr id="11" name="Picture 17" descr="C:\Documents and Settings\Lyn\Local Settings\Temporary Internet Files\Content.IE5\0HGJK3SV\MCj019542400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818" y="3923434"/>
            <a:ext cx="898525" cy="1154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52072" y="3786891"/>
            <a:ext cx="7315200" cy="19240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727095" y="646944"/>
            <a:ext cx="68602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Stating the Null and Alternative Hypotheses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22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914"/>
    </mc:Choice>
    <mc:Fallback xmlns="">
      <p:transition spd="slow" advTm="221914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7" y="-36946"/>
            <a:ext cx="1132098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01073" y="1720517"/>
            <a:ext cx="83898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Write the claim as a mathematical sentence.  State the null 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and alternative </a:t>
            </a:r>
            <a:r>
              <a:rPr lang="en-US" altLang="en-US" sz="2400" dirty="0">
                <a:latin typeface="Times New Roman" pitchFamily="18" charset="0"/>
                <a:cs typeface="Arial" charset="0"/>
              </a:rPr>
              <a:t>hypotheses and identify which represents the claim</a:t>
            </a:r>
            <a:r>
              <a:rPr lang="en-US" altLang="en-US" sz="2400" dirty="0" smtClean="0">
                <a:latin typeface="Times New Roman" pitchFamily="18" charset="0"/>
                <a:cs typeface="Arial" charset="0"/>
              </a:rPr>
              <a:t>.</a:t>
            </a:r>
          </a:p>
          <a:p>
            <a:pPr eaLnBrk="0" hangingPunct="0">
              <a:defRPr/>
            </a:pPr>
            <a:endParaRPr lang="en-US" altLang="en-US" sz="2400" dirty="0">
              <a:latin typeface="Times New Roman" pitchFamily="18" charset="0"/>
              <a:cs typeface="Arial" charset="0"/>
            </a:endParaRPr>
          </a:p>
          <a:p>
            <a:pPr marL="514350" indent="-514350" eaLnBrk="0" hangingPunct="0">
              <a:buClr>
                <a:schemeClr val="accent1"/>
              </a:buClr>
              <a:buFont typeface="+mj-lt"/>
              <a:buAutoNum type="arabicPeriod" startAt="2"/>
              <a:defRPr/>
            </a:pPr>
            <a:r>
              <a:rPr lang="en-US" altLang="en-US" sz="2400" dirty="0">
                <a:latin typeface="Times New Roman" pitchFamily="18" charset="0"/>
                <a:cs typeface="Arial" charset="0"/>
              </a:rPr>
              <a:t>A water faucet manufacturer announces that the mean flow rate of a certain type of faucet is less than 2.5 gallons per minute.  </a:t>
            </a:r>
            <a:endParaRPr lang="en-US" altLang="en-US" sz="2400" dirty="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23884" y="583488"/>
            <a:ext cx="79730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Stating the Null and Alternative Hypotheses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4" descr="C:\Documents and Settings\Lyn\Local Settings\Temporary Internet Files\Content.IE5\TNMFU2EO\MCj029039700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1020" y="3194440"/>
            <a:ext cx="735013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41175" y="3983342"/>
            <a:ext cx="8010525" cy="179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87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1523"/>
    </mc:Choice>
    <mc:Fallback xmlns="">
      <p:transition spd="slow" advTm="24152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1572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90138" y="589993"/>
            <a:ext cx="20948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Errors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7249" y="1459733"/>
            <a:ext cx="8177501" cy="438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53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0579"/>
    </mc:Choice>
    <mc:Fallback xmlns="">
      <p:transition spd="slow" advTm="32057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1572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90138" y="589993"/>
            <a:ext cx="20948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Types of Errors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7249" y="1459733"/>
            <a:ext cx="8177501" cy="438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31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66"/>
    </mc:Choice>
    <mc:Fallback xmlns="">
      <p:transition spd="slow" advTm="104266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14763" y="1531139"/>
            <a:ext cx="879301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USDA limit for salmonella contamination for chicken is 20%. A meat inspector reports that the chicken produced by a company exceeds the USDA limit. You perform a hypothesis test to determine  whether the meat inspector’s claim is true. When will a type I or type II error occur? Which is more serious? </a:t>
            </a:r>
            <a:r>
              <a:rPr lang="en-US" altLang="en-US" sz="28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(Source: United States Department of Agriculture)</a:t>
            </a:r>
          </a:p>
        </p:txBody>
      </p:sp>
      <p:sp>
        <p:nvSpPr>
          <p:cNvPr id="7" name="Rectangle 6"/>
          <p:cNvSpPr/>
          <p:nvPr/>
        </p:nvSpPr>
        <p:spPr>
          <a:xfrm>
            <a:off x="3137147" y="583488"/>
            <a:ext cx="59959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Identifying Type I and Type II Errors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1342" y="4368796"/>
            <a:ext cx="1509713" cy="1460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01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296"/>
    </mc:Choice>
    <mc:Fallback xmlns="">
      <p:transition spd="slow" advTm="247296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3662" y="1262062"/>
            <a:ext cx="6924675" cy="43338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980894" y="591836"/>
            <a:ext cx="5946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</a:t>
            </a: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Identifying Type I and Type II Errors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22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235"/>
    </mc:Choice>
    <mc:Fallback xmlns="">
      <p:transition spd="slow" advTm="16623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2209" y="1390410"/>
            <a:ext cx="7886700" cy="44577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2881180" y="583488"/>
            <a:ext cx="5946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Identifying Type I and Type II Errors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67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517"/>
    </mc:Choice>
    <mc:Fallback xmlns="">
      <p:transition spd="slow" advTm="17551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81225" y="1287087"/>
            <a:ext cx="7829550" cy="460057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138676" y="655519"/>
            <a:ext cx="59462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Identifying Type I and Type II Errors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5281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110"/>
    </mc:Choice>
    <mc:Fallback xmlns="">
      <p:transition spd="slow" advTm="31611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9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70998" y="1247421"/>
            <a:ext cx="912347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of significance </a:t>
            </a:r>
          </a:p>
          <a:p>
            <a:pPr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Your maximum allowable probability of making a type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error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 lvl="1"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Denoted by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the lowercase Greek letter alpha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lvl="1"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setting the level of significance at a small value, you are saying that you want the probability of rejecting a true null hypothesis to be small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ar-EG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Commonly used levels of significance:</a:t>
            </a:r>
          </a:p>
          <a:p>
            <a:pPr lvl="1">
              <a:spcBef>
                <a:spcPct val="0"/>
              </a:spcBef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0.10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	 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= 0.05	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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= 0.01</a:t>
            </a:r>
          </a:p>
          <a:p>
            <a:pPr>
              <a:spcBef>
                <a:spcPct val="0"/>
              </a:spcBef>
            </a:pP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(type II error) = </a:t>
            </a:r>
            <a:r>
              <a:rPr lang="el-GR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β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(beta)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06151" y="583488"/>
            <a:ext cx="2925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Level of significance </a:t>
            </a:r>
          </a:p>
        </p:txBody>
      </p:sp>
    </p:spTree>
    <p:extLst>
      <p:ext uri="{BB962C8B-B14F-4D97-AF65-F5344CB8AC3E}">
        <p14:creationId xmlns:p14="http://schemas.microsoft.com/office/powerpoint/2010/main" val="104733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342"/>
    </mc:Choice>
    <mc:Fallback xmlns="">
      <p:transition spd="slow" advTm="61342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2633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471236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95418" y="583488"/>
            <a:ext cx="8232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Taking decision by Traditional way - First way 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9008" y="1337448"/>
            <a:ext cx="8195028" cy="487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6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638"/>
    </mc:Choice>
    <mc:Fallback xmlns="">
      <p:transition spd="slow" advTm="15863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36946"/>
            <a:ext cx="10206182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27488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17965" y="1739133"/>
            <a:ext cx="81372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-value</a:t>
            </a:r>
            <a:r>
              <a:rPr lang="en-US" alt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(or 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altLang="en-US" sz="2800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probability, if the null hypothesis is true, of obtaining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statistic with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value as extreme or more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extreme than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one determined from the sample data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Depends on the nature of the test.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56425" y="603575"/>
            <a:ext cx="6651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a Decision by P-value – Second way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78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74"/>
    </mc:Choice>
    <mc:Fallback xmlns="">
      <p:transition spd="slow" advTm="38174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823" y="617091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27899" y="583449"/>
            <a:ext cx="6651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Making a </a:t>
            </a:r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by P-value – Second way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68236" y="1270113"/>
            <a:ext cx="86868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57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071"/>
    </mc:Choice>
    <mc:Fallback xmlns="">
      <p:transition spd="slow" advTm="107071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01073" y="1453980"/>
            <a:ext cx="748637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perform a hypothesis test for the following claim.  How should you interpret your decision if you reject </a:t>
            </a: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 If you fail to reject </a:t>
            </a: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514350" indent="-514350">
              <a:buFont typeface="+mj-lt"/>
              <a:buAutoNum type="arabicPeriod" startAt="2"/>
              <a:defRPr/>
            </a:pP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(Claim)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Consumer Reports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states that the mean stopping distance (on a dry surface) for a Honda Civic is less than 136 feet.</a:t>
            </a: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01072" y="3865067"/>
            <a:ext cx="7743291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9250" indent="-349250">
              <a:spcBef>
                <a:spcPct val="20000"/>
              </a:spcBef>
              <a:buClr>
                <a:srgbClr val="D17230"/>
              </a:buClr>
              <a:defRPr/>
            </a:pPr>
            <a:r>
              <a:rPr lang="en-US" altLang="en-US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Solution:</a:t>
            </a:r>
          </a:p>
          <a:p>
            <a:pPr marL="349250" indent="-349250">
              <a:spcBef>
                <a:spcPct val="20000"/>
              </a:spcBef>
              <a:buClr>
                <a:srgbClr val="D17230"/>
              </a:buClr>
              <a:buFont typeface="Arial" charset="0"/>
              <a:buChar char="•"/>
              <a:defRPr/>
            </a:pPr>
            <a:r>
              <a:rPr lang="en-US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The claim is represented by </a:t>
            </a:r>
            <a:r>
              <a:rPr lang="en-US" alt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en-US" sz="24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349250" indent="-349250">
              <a:spcBef>
                <a:spcPct val="20000"/>
              </a:spcBef>
              <a:buClr>
                <a:srgbClr val="D17230"/>
              </a:buClr>
              <a:buFont typeface="Arial" charset="0"/>
              <a:buChar char="•"/>
              <a:defRPr/>
            </a:pPr>
            <a:r>
              <a:rPr lang="en-US" altLang="en-US" sz="24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en-US" altLang="en-US" sz="2400" baseline="-25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altLang="en-US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is “the mean stopping distance…is greater than or equal to 136 feet.”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088624" y="577377"/>
            <a:ext cx="4955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Interpreting a Decision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5" descr="C:\Documents and Settings\Lyn\Local Settings\Temporary Internet Files\Content.IE5\TNMFU2EO\MCj0434818000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6182" y="3473576"/>
            <a:ext cx="1147763" cy="114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017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22"/>
    </mc:Choice>
    <mc:Fallback xmlns="">
      <p:transition spd="slow" advTm="174922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74164" y="1847272"/>
            <a:ext cx="83320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Char char="•"/>
              <a:defRPr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reject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you should conclude “there is enough evidence to support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Consumer Reports’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claim that the stopping distance for a Honda Civic is less than 136 feet.”</a:t>
            </a:r>
          </a:p>
          <a:p>
            <a:pPr marL="349250" indent="-349250">
              <a:buFont typeface="Arial" charset="0"/>
              <a:buChar char="•"/>
              <a:defRPr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Char char="•"/>
              <a:defRPr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you fail to reject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should conclude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“there is not enough evidence to support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Consumer Reports’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claim that the stopping distance for a Honda Civic is less than 136 feet.”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86122" y="583488"/>
            <a:ext cx="48974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Interpreting a Decision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31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799"/>
    </mc:Choice>
    <mc:Fallback xmlns="">
      <p:transition spd="slow" advTm="19179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53891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16239" y="648916"/>
            <a:ext cx="712368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7.2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for the Mean </a:t>
            </a:r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(Large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7740" y="1332939"/>
            <a:ext cx="8580966" cy="444501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939636" y="5827530"/>
            <a:ext cx="9799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9250" indent="-349250"/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When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≥ 30, the sample standard deviation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can be substituted for </a:t>
            </a:r>
            <a:r>
              <a:rPr lang="el-GR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σ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31355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958"/>
    </mc:Choice>
    <mc:Fallback xmlns="">
      <p:transition spd="slow" advTm="19195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9096" y="664503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0614" y="1360265"/>
            <a:ext cx="103935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Population Mean                Population Proportion    </a:t>
            </a:r>
            <a:endParaRPr lang="en-US" altLang="en-US" sz="24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2847" y="546542"/>
            <a:ext cx="64859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Taking Decision –  Graphically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601875" y="2260679"/>
                <a:ext cx="1959191" cy="166199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  <a:p>
                <a:r>
                  <a:rPr lang="en-US" dirty="0" smtClean="0"/>
                  <a:t>  </a:t>
                </a:r>
                <a:endParaRPr lang="en-US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875" y="2260679"/>
                <a:ext cx="1959191" cy="1661993"/>
              </a:xfrm>
              <a:prstGeom prst="rect">
                <a:avLst/>
              </a:prstGeom>
              <a:blipFill>
                <a:blip r:embed="rId7"/>
                <a:stretch>
                  <a:fillRect l="-6542" t="-4044" r="-52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539218" y="3679484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18" y="3679484"/>
                <a:ext cx="3195638" cy="1384995"/>
              </a:xfrm>
              <a:prstGeom prst="rect">
                <a:avLst/>
              </a:prstGeom>
              <a:blipFill>
                <a:blip r:embed="rId8"/>
                <a:stretch>
                  <a:fillRect l="-3810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39218" y="5166263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𝜇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218" y="5166263"/>
                <a:ext cx="2983345" cy="1384995"/>
              </a:xfrm>
              <a:prstGeom prst="rect">
                <a:avLst/>
              </a:prstGeom>
              <a:blipFill>
                <a:blip r:embed="rId9"/>
                <a:stretch>
                  <a:fillRect l="-4082" t="-4386" b="-1096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3962399" y="2256836"/>
                <a:ext cx="3833091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First 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</a:t>
                </a: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399" y="2256836"/>
                <a:ext cx="3833091" cy="1384995"/>
              </a:xfrm>
              <a:prstGeom prst="rect">
                <a:avLst/>
              </a:prstGeom>
              <a:blipFill>
                <a:blip r:embed="rId10"/>
                <a:stretch>
                  <a:fillRect l="-3180" t="-4405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3756241" y="3740145"/>
                <a:ext cx="3195638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Second Case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≤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6241" y="3740145"/>
                <a:ext cx="3195638" cy="1384995"/>
              </a:xfrm>
              <a:prstGeom prst="rect">
                <a:avLst/>
              </a:prstGeom>
              <a:blipFill>
                <a:blip r:embed="rId11"/>
                <a:stretch>
                  <a:fillRect l="-3817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557400" y="5131928"/>
                <a:ext cx="2983345" cy="13849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8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Third </a:t>
                </a:r>
                <a:r>
                  <a:rPr lang="en-US" sz="2800" b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Case: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dirty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𝐻</m:t>
                        </m:r>
                      </m:e>
                      <m:sub>
                        <m:r>
                          <a:rPr lang="en-US" sz="2800" i="1" dirty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≥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Ha: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𝑝</m:t>
                    </m:r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7400" y="5131928"/>
                <a:ext cx="2983345" cy="1384995"/>
              </a:xfrm>
              <a:prstGeom prst="rect">
                <a:avLst/>
              </a:prstGeom>
              <a:blipFill>
                <a:blip r:embed="rId12"/>
                <a:stretch>
                  <a:fillRect l="-4294" t="-4846" b="-1145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ectangle 18"/>
          <p:cNvSpPr/>
          <p:nvPr/>
        </p:nvSpPr>
        <p:spPr>
          <a:xfrm>
            <a:off x="6772938" y="2652325"/>
            <a:ext cx="29510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Tail Test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69545" y="4426654"/>
            <a:ext cx="31126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Right Tail Test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611620" y="5778788"/>
            <a:ext cx="2904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Left Tail Test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5400171" y="2763330"/>
            <a:ext cx="1211450" cy="547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5379168" y="4487160"/>
            <a:ext cx="1551709" cy="547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>
            <a:off x="5103089" y="5828129"/>
            <a:ext cx="1551709" cy="5476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989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808"/>
    </mc:Choice>
    <mc:Fallback xmlns="">
      <p:transition spd="slow" advTm="34380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6782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01073" y="2016132"/>
            <a:ext cx="85838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in a large accounting firm claim that the mean salary of the firm’s accountants is less than that of its competitor’s, which is $45,000. A random sample of 30 of the firm’s accountants has a mean salary of $43,500 with a standard deviation of $5200. At 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0.05, test the employees’ claim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defRPr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Note: Critical value = -1.645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charset="0"/>
              <a:buNone/>
              <a:defRPr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75243" y="583488"/>
            <a:ext cx="68854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Testing with Rejection Regions ( First way )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30" descr="C:\Documents and Settings\Lyn\Local Settings\Temporary Internet Files\Content.IE5\W9M7WLEZ\MCj023303300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394" y="3997632"/>
            <a:ext cx="1531937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745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793"/>
    </mc:Choice>
    <mc:Fallback xmlns="">
      <p:transition spd="slow" advTm="28379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6167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46633" y="626732"/>
            <a:ext cx="69178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Testing with Rejection Regions( First way )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3317" y="1475932"/>
            <a:ext cx="8586210" cy="461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8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3372"/>
    </mc:Choice>
    <mc:Fallback xmlns="">
      <p:transition spd="slow" advTm="473372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51650" y="583488"/>
            <a:ext cx="57456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by P-value </a:t>
            </a: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Second way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440788" y="1869478"/>
            <a:ext cx="90492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Rule Based on </a:t>
            </a:r>
            <a:r>
              <a:rPr lang="en-US" altLang="en-US" sz="2800" b="1" i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-value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80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use a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to make a conclusion in a hypothesis test, compare the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-value with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α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  <a:p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857250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≤ </a:t>
            </a:r>
            <a:r>
              <a:rPr lang="el-GR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α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then reject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</a:p>
          <a:p>
            <a:pPr marL="857250" lvl="1" indent="-457200">
              <a:buFontTx/>
              <a:buAutoNum type="arabicPeriod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If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&gt; </a:t>
            </a:r>
            <a:r>
              <a:rPr lang="el-GR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then fail to reject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H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0</a:t>
            </a:r>
            <a:r>
              <a:rPr lang="en-US" altLang="en-US" baseline="-25000" dirty="0">
                <a:sym typeface="Symbol" panose="05050102010706020507" pitchFamily="18" charset="2"/>
              </a:rPr>
              <a:t>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9183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416"/>
    </mc:Choice>
    <mc:Fallback xmlns="">
      <p:transition spd="slow" advTm="26416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29355" y="1847271"/>
            <a:ext cx="807682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advertisement, a pizza shop claims that its mean delivery time is less than 30 minutes. A random selection of 36 delivery times has a sample mean of 28.5 minutes and a standard deviation of 3.5 minutes. Is there enough evidence to support the claim at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α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 = 0.01? Use a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-value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. P-value = 0.0051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  <a:sym typeface="Symbol" pitchFamily="18" charset="2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836689" y="584259"/>
            <a:ext cx="57601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Hypothesis Testing Using </a:t>
            </a:r>
            <a:r>
              <a:rPr lang="en-US" alt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-values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 descr="C:\Documents and Settings\Lyn\Local Settings\Temporary Internet Files\Content.IE5\0HGJK3SV\MCj02957060000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8259" y="4272189"/>
            <a:ext cx="1735137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973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125"/>
    </mc:Choice>
    <mc:Fallback xmlns="">
      <p:transition spd="slow" advTm="126125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26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38982" y="575023"/>
            <a:ext cx="66308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Hypothesis Testing Using </a:t>
            </a:r>
            <a:r>
              <a:rPr lang="en-US" altLang="en-US" sz="28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-values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3745" y="1453755"/>
            <a:ext cx="7509164" cy="4211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6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4224"/>
    </mc:Choice>
    <mc:Fallback xmlns="">
      <p:transition spd="slow" advTm="224224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27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72509" y="544500"/>
            <a:ext cx="76119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7.3 Hypothesis Testing for the Mean (Small Samples)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20616" y="1339273"/>
            <a:ext cx="8737871" cy="4480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058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3335"/>
    </mc:Choice>
    <mc:Fallback xmlns="">
      <p:transition spd="slow" advTm="163335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771" y="659492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28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29334" y="2924810"/>
            <a:ext cx="10716513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0838" indent="-350838">
              <a:lnSpc>
                <a:spcPct val="150000"/>
              </a:lnSpc>
              <a:buClr>
                <a:schemeClr val="accent1"/>
              </a:buClr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itchFamily="18" charset="0"/>
                <a:cs typeface="Arial" charset="0"/>
              </a:rPr>
              <a:t>Solution:</a:t>
            </a:r>
          </a:p>
          <a:p>
            <a:pPr marL="350838" indent="-350838">
              <a:lnSpc>
                <a:spcPct val="150000"/>
              </a:lnSpc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</a:rPr>
              <a:t>The degrees of freedom are </a:t>
            </a:r>
            <a:r>
              <a:rPr lang="en-US" sz="2400" dirty="0" err="1">
                <a:latin typeface="Times New Roman" pitchFamily="18" charset="0"/>
                <a:cs typeface="Arial" charset="0"/>
              </a:rPr>
              <a:t>d.f.</a:t>
            </a:r>
            <a:r>
              <a:rPr lang="en-US" sz="2400" dirty="0">
                <a:latin typeface="Times New Roman" pitchFamily="18" charset="0"/>
                <a:cs typeface="Arial" charset="0"/>
              </a:rPr>
              <a:t> = </a:t>
            </a:r>
            <a:r>
              <a:rPr lang="en-US" sz="2400" i="1" dirty="0">
                <a:latin typeface="Times New Roman" pitchFamily="18" charset="0"/>
                <a:cs typeface="Arial" charset="0"/>
              </a:rPr>
              <a:t>n</a:t>
            </a:r>
            <a:r>
              <a:rPr lang="en-US" sz="2400" dirty="0">
                <a:latin typeface="Times New Roman" pitchFamily="18" charset="0"/>
                <a:cs typeface="Arial" charset="0"/>
              </a:rPr>
              <a:t> – 1 = 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  <a:cs typeface="Arial" charset="0"/>
              </a:rPr>
              <a:t>21 – 1 = 20</a:t>
            </a:r>
            <a:r>
              <a:rPr lang="en-US" sz="2400" dirty="0">
                <a:latin typeface="Times New Roman" pitchFamily="18" charset="0"/>
                <a:cs typeface="Arial" charset="0"/>
              </a:rPr>
              <a:t>.</a:t>
            </a:r>
          </a:p>
          <a:p>
            <a:pPr marL="350838" indent="-350838">
              <a:lnSpc>
                <a:spcPct val="150000"/>
              </a:lnSpc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</a:rPr>
              <a:t>Look at </a:t>
            </a:r>
            <a:r>
              <a:rPr lang="el-GR" sz="2400" dirty="0">
                <a:latin typeface="Times New Roman"/>
                <a:cs typeface="Times New Roman"/>
              </a:rPr>
              <a:t>α</a:t>
            </a:r>
            <a:r>
              <a:rPr lang="en-US" sz="2400" dirty="0">
                <a:latin typeface="Times New Roman"/>
                <a:cs typeface="Times New Roman"/>
              </a:rPr>
              <a:t> = </a:t>
            </a:r>
            <a:r>
              <a:rPr lang="en-US" sz="2400" dirty="0">
                <a:latin typeface="Times New Roman" pitchFamily="18" charset="0"/>
                <a:cs typeface="Arial" charset="0"/>
              </a:rPr>
              <a:t>0.05 in the “One Tail, </a:t>
            </a:r>
            <a:r>
              <a:rPr lang="en-US" sz="2400" i="1" dirty="0">
                <a:latin typeface="Times New Roman" pitchFamily="18" charset="0"/>
                <a:cs typeface="Arial" charset="0"/>
                <a:sym typeface="Symbol" pitchFamily="18" charset="2"/>
              </a:rPr>
              <a:t>α”</a:t>
            </a:r>
            <a:r>
              <a:rPr lang="en-US" sz="2400" dirty="0">
                <a:latin typeface="Times New Roman" pitchFamily="18" charset="0"/>
                <a:cs typeface="Arial" charset="0"/>
                <a:sym typeface="Symbol" pitchFamily="18" charset="2"/>
              </a:rPr>
              <a:t> column.  </a:t>
            </a:r>
          </a:p>
          <a:p>
            <a:pPr marL="350838" indent="-350838">
              <a:lnSpc>
                <a:spcPct val="150000"/>
              </a:lnSpc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  <a:sym typeface="Symbol" pitchFamily="18" charset="2"/>
              </a:rPr>
              <a:t>Because the test is left-tailed, the critical value is negative.</a:t>
            </a:r>
            <a:endParaRPr lang="en-US" sz="2400" i="1" dirty="0">
              <a:latin typeface="Times New Roman" pitchFamily="18" charset="0"/>
              <a:cs typeface="Arial" charset="0"/>
              <a:sym typeface="Symbol" pitchFamily="18" charset="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62951" y="1755829"/>
            <a:ext cx="59779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a left-tailed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test</a:t>
            </a:r>
          </a:p>
          <a:p>
            <a:pPr>
              <a:spcBef>
                <a:spcPct val="0"/>
              </a:spcBef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given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α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= 0.05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itchFamily="18" charset="2"/>
              </a:rPr>
              <a:t> = 21.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  <a:sym typeface="Symbol" pitchFamily="18" charset="2"/>
            </a:endParaRPr>
          </a:p>
        </p:txBody>
      </p:sp>
      <p:grpSp>
        <p:nvGrpSpPr>
          <p:cNvPr id="13" name="Group 19"/>
          <p:cNvGrpSpPr>
            <a:grpSpLocks/>
          </p:cNvGrpSpPr>
          <p:nvPr/>
        </p:nvGrpSpPr>
        <p:grpSpPr bwMode="auto">
          <a:xfrm>
            <a:off x="7240885" y="4819600"/>
            <a:ext cx="3428711" cy="1697037"/>
            <a:chOff x="5380038" y="3716977"/>
            <a:chExt cx="3384550" cy="1696398"/>
          </a:xfrm>
        </p:grpSpPr>
        <p:sp>
          <p:nvSpPr>
            <p:cNvPr id="14" name="Freeform 18"/>
            <p:cNvSpPr>
              <a:spLocks noChangeArrowheads="1"/>
            </p:cNvSpPr>
            <p:nvPr/>
          </p:nvSpPr>
          <p:spPr bwMode="auto">
            <a:xfrm>
              <a:off x="6258296" y="3716977"/>
              <a:ext cx="1995055" cy="1347849"/>
            </a:xfrm>
            <a:custGeom>
              <a:avLst/>
              <a:gdLst>
                <a:gd name="T0" fmla="*/ 17813 w 1995055"/>
                <a:gd name="T1" fmla="*/ 1347849 h 1347849"/>
                <a:gd name="T2" fmla="*/ 0 w 1995055"/>
                <a:gd name="T3" fmla="*/ 944088 h 1347849"/>
                <a:gd name="T4" fmla="*/ 338447 w 1995055"/>
                <a:gd name="T5" fmla="*/ 362197 h 1347849"/>
                <a:gd name="T6" fmla="*/ 492826 w 1995055"/>
                <a:gd name="T7" fmla="*/ 130628 h 1347849"/>
                <a:gd name="T8" fmla="*/ 641268 w 1995055"/>
                <a:gd name="T9" fmla="*/ 11875 h 1347849"/>
                <a:gd name="T10" fmla="*/ 700644 w 1995055"/>
                <a:gd name="T11" fmla="*/ 0 h 1347849"/>
                <a:gd name="T12" fmla="*/ 748146 w 1995055"/>
                <a:gd name="T13" fmla="*/ 11875 h 1347849"/>
                <a:gd name="T14" fmla="*/ 831273 w 1995055"/>
                <a:gd name="T15" fmla="*/ 77189 h 1347849"/>
                <a:gd name="T16" fmla="*/ 997527 w 1995055"/>
                <a:gd name="T17" fmla="*/ 290945 h 1347849"/>
                <a:gd name="T18" fmla="*/ 1330036 w 1995055"/>
                <a:gd name="T19" fmla="*/ 878774 h 1347849"/>
                <a:gd name="T20" fmla="*/ 1567543 w 1995055"/>
                <a:gd name="T21" fmla="*/ 1163781 h 1347849"/>
                <a:gd name="T22" fmla="*/ 1769423 w 1995055"/>
                <a:gd name="T23" fmla="*/ 1276597 h 1347849"/>
                <a:gd name="T24" fmla="*/ 1989117 w 1995055"/>
                <a:gd name="T25" fmla="*/ 1324098 h 1347849"/>
                <a:gd name="T26" fmla="*/ 1995055 w 1995055"/>
                <a:gd name="T27" fmla="*/ 1347849 h 1347849"/>
                <a:gd name="T28" fmla="*/ 17813 w 1995055"/>
                <a:gd name="T29" fmla="*/ 1347849 h 134784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95055"/>
                <a:gd name="T46" fmla="*/ 0 h 1347849"/>
                <a:gd name="T47" fmla="*/ 1995055 w 1995055"/>
                <a:gd name="T48" fmla="*/ 1347849 h 1347849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95055" h="1347849">
                  <a:moveTo>
                    <a:pt x="17813" y="1347849"/>
                  </a:moveTo>
                  <a:lnTo>
                    <a:pt x="0" y="944088"/>
                  </a:lnTo>
                  <a:lnTo>
                    <a:pt x="338447" y="362197"/>
                  </a:lnTo>
                  <a:lnTo>
                    <a:pt x="492826" y="130628"/>
                  </a:lnTo>
                  <a:lnTo>
                    <a:pt x="641268" y="11875"/>
                  </a:lnTo>
                  <a:lnTo>
                    <a:pt x="700644" y="0"/>
                  </a:lnTo>
                  <a:lnTo>
                    <a:pt x="748146" y="11875"/>
                  </a:lnTo>
                  <a:lnTo>
                    <a:pt x="831273" y="77189"/>
                  </a:lnTo>
                  <a:lnTo>
                    <a:pt x="997527" y="290945"/>
                  </a:lnTo>
                  <a:lnTo>
                    <a:pt x="1330036" y="878774"/>
                  </a:lnTo>
                  <a:lnTo>
                    <a:pt x="1567543" y="1163781"/>
                  </a:lnTo>
                  <a:lnTo>
                    <a:pt x="1769423" y="1276597"/>
                  </a:lnTo>
                  <a:lnTo>
                    <a:pt x="1989117" y="1324098"/>
                  </a:lnTo>
                  <a:lnTo>
                    <a:pt x="1995055" y="1347849"/>
                  </a:lnTo>
                  <a:lnTo>
                    <a:pt x="17813" y="1347849"/>
                  </a:lnTo>
                  <a:close/>
                </a:path>
              </a:pathLst>
            </a:custGeom>
            <a:solidFill>
              <a:srgbClr val="EDC7AC">
                <a:alpha val="59999"/>
              </a:srgbClr>
            </a:solidFill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 wrap="none" anchor="ctr"/>
            <a:lstStyle/>
            <a:p>
              <a:endParaRPr lang="en-US"/>
            </a:p>
          </p:txBody>
        </p:sp>
        <p:grpSp>
          <p:nvGrpSpPr>
            <p:cNvPr id="15" name="Group 43"/>
            <p:cNvGrpSpPr>
              <a:grpSpLocks/>
            </p:cNvGrpSpPr>
            <p:nvPr/>
          </p:nvGrpSpPr>
          <p:grpSpPr bwMode="auto">
            <a:xfrm>
              <a:off x="5380038" y="3719513"/>
              <a:ext cx="3384550" cy="1693862"/>
              <a:chOff x="411480" y="3674110"/>
              <a:chExt cx="3384550" cy="1693863"/>
            </a:xfrm>
          </p:grpSpPr>
          <p:sp>
            <p:nvSpPr>
              <p:cNvPr id="16" name="Freeform 15"/>
              <p:cNvSpPr/>
              <p:nvPr/>
            </p:nvSpPr>
            <p:spPr bwMode="auto">
              <a:xfrm>
                <a:off x="722630" y="4606259"/>
                <a:ext cx="582612" cy="390378"/>
              </a:xfrm>
              <a:custGeom>
                <a:avLst/>
                <a:gdLst>
                  <a:gd name="connsiteX0" fmla="*/ 583581 w 583581"/>
                  <a:gd name="connsiteY0" fmla="*/ 390292 h 390292"/>
                  <a:gd name="connsiteX1" fmla="*/ 0 w 583581"/>
                  <a:gd name="connsiteY1" fmla="*/ 390292 h 390292"/>
                  <a:gd name="connsiteX2" fmla="*/ 107795 w 583581"/>
                  <a:gd name="connsiteY2" fmla="*/ 356839 h 390292"/>
                  <a:gd name="connsiteX3" fmla="*/ 263912 w 583581"/>
                  <a:gd name="connsiteY3" fmla="*/ 293648 h 390292"/>
                  <a:gd name="connsiteX4" fmla="*/ 390293 w 583581"/>
                  <a:gd name="connsiteY4" fmla="*/ 204439 h 390292"/>
                  <a:gd name="connsiteX5" fmla="*/ 509239 w 583581"/>
                  <a:gd name="connsiteY5" fmla="*/ 81775 h 390292"/>
                  <a:gd name="connsiteX6" fmla="*/ 572429 w 583581"/>
                  <a:gd name="connsiteY6" fmla="*/ 0 h 390292"/>
                  <a:gd name="connsiteX7" fmla="*/ 583581 w 583581"/>
                  <a:gd name="connsiteY7" fmla="*/ 390292 h 390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83581" h="390292">
                    <a:moveTo>
                      <a:pt x="583581" y="390292"/>
                    </a:moveTo>
                    <a:lnTo>
                      <a:pt x="0" y="390292"/>
                    </a:lnTo>
                    <a:lnTo>
                      <a:pt x="107795" y="356839"/>
                    </a:lnTo>
                    <a:lnTo>
                      <a:pt x="263912" y="293648"/>
                    </a:lnTo>
                    <a:lnTo>
                      <a:pt x="390293" y="204439"/>
                    </a:lnTo>
                    <a:lnTo>
                      <a:pt x="509239" y="81775"/>
                    </a:lnTo>
                    <a:lnTo>
                      <a:pt x="572429" y="0"/>
                    </a:lnTo>
                    <a:lnTo>
                      <a:pt x="583581" y="390292"/>
                    </a:lnTo>
                    <a:close/>
                  </a:path>
                </a:pathLst>
              </a:custGeom>
              <a:solidFill>
                <a:srgbClr val="0070C0">
                  <a:alpha val="5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7" name="Line 12"/>
              <p:cNvSpPr>
                <a:spLocks noChangeShapeType="1"/>
              </p:cNvSpPr>
              <p:nvPr/>
            </p:nvSpPr>
            <p:spPr bwMode="auto">
              <a:xfrm>
                <a:off x="1976352" y="3697931"/>
                <a:ext cx="1587" cy="1308530"/>
              </a:xfrm>
              <a:prstGeom prst="line">
                <a:avLst/>
              </a:prstGeom>
              <a:noFill/>
              <a:ln w="158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14"/>
              <p:cNvSpPr>
                <a:spLocks/>
              </p:cNvSpPr>
              <p:nvPr/>
            </p:nvSpPr>
            <p:spPr bwMode="auto">
              <a:xfrm>
                <a:off x="1976352" y="3674110"/>
                <a:ext cx="1384057" cy="1330762"/>
              </a:xfrm>
              <a:custGeom>
                <a:avLst/>
                <a:gdLst>
                  <a:gd name="T0" fmla="*/ 2147483647 w 872"/>
                  <a:gd name="T1" fmla="*/ 2147483647 h 838"/>
                  <a:gd name="T2" fmla="*/ 2147483647 w 872"/>
                  <a:gd name="T3" fmla="*/ 2147483647 h 838"/>
                  <a:gd name="T4" fmla="*/ 2147483647 w 872"/>
                  <a:gd name="T5" fmla="*/ 2147483647 h 838"/>
                  <a:gd name="T6" fmla="*/ 2147483647 w 872"/>
                  <a:gd name="T7" fmla="*/ 2147483647 h 838"/>
                  <a:gd name="T8" fmla="*/ 2147483647 w 872"/>
                  <a:gd name="T9" fmla="*/ 2147483647 h 838"/>
                  <a:gd name="T10" fmla="*/ 2147483647 w 872"/>
                  <a:gd name="T11" fmla="*/ 2147483647 h 838"/>
                  <a:gd name="T12" fmla="*/ 2147483647 w 872"/>
                  <a:gd name="T13" fmla="*/ 2147483647 h 838"/>
                  <a:gd name="T14" fmla="*/ 2147483647 w 872"/>
                  <a:gd name="T15" fmla="*/ 2147483647 h 838"/>
                  <a:gd name="T16" fmla="*/ 2147483647 w 872"/>
                  <a:gd name="T17" fmla="*/ 2147483647 h 838"/>
                  <a:gd name="T18" fmla="*/ 2147483647 w 872"/>
                  <a:gd name="T19" fmla="*/ 2147483647 h 838"/>
                  <a:gd name="T20" fmla="*/ 2147483647 w 872"/>
                  <a:gd name="T21" fmla="*/ 2147483647 h 838"/>
                  <a:gd name="T22" fmla="*/ 2147483647 w 872"/>
                  <a:gd name="T23" fmla="*/ 2147483647 h 838"/>
                  <a:gd name="T24" fmla="*/ 2147483647 w 872"/>
                  <a:gd name="T25" fmla="*/ 2147483647 h 838"/>
                  <a:gd name="T26" fmla="*/ 2147483647 w 872"/>
                  <a:gd name="T27" fmla="*/ 2147483647 h 838"/>
                  <a:gd name="T28" fmla="*/ 2147483647 w 872"/>
                  <a:gd name="T29" fmla="*/ 2147483647 h 838"/>
                  <a:gd name="T30" fmla="*/ 0 w 872"/>
                  <a:gd name="T31" fmla="*/ 0 h 8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72"/>
                  <a:gd name="T49" fmla="*/ 0 h 838"/>
                  <a:gd name="T50" fmla="*/ 872 w 872"/>
                  <a:gd name="T51" fmla="*/ 838 h 8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72" h="838">
                    <a:moveTo>
                      <a:pt x="872" y="838"/>
                    </a:moveTo>
                    <a:lnTo>
                      <a:pt x="780" y="828"/>
                    </a:lnTo>
                    <a:lnTo>
                      <a:pt x="733" y="818"/>
                    </a:lnTo>
                    <a:lnTo>
                      <a:pt x="688" y="805"/>
                    </a:lnTo>
                    <a:lnTo>
                      <a:pt x="642" y="786"/>
                    </a:lnTo>
                    <a:lnTo>
                      <a:pt x="596" y="759"/>
                    </a:lnTo>
                    <a:lnTo>
                      <a:pt x="550" y="726"/>
                    </a:lnTo>
                    <a:lnTo>
                      <a:pt x="458" y="628"/>
                    </a:lnTo>
                    <a:lnTo>
                      <a:pt x="367" y="491"/>
                    </a:lnTo>
                    <a:lnTo>
                      <a:pt x="276" y="328"/>
                    </a:lnTo>
                    <a:lnTo>
                      <a:pt x="229" y="244"/>
                    </a:lnTo>
                    <a:lnTo>
                      <a:pt x="183" y="165"/>
                    </a:lnTo>
                    <a:lnTo>
                      <a:pt x="137" y="98"/>
                    </a:lnTo>
                    <a:lnTo>
                      <a:pt x="92" y="46"/>
                    </a:lnTo>
                    <a:lnTo>
                      <a:pt x="45" y="12"/>
                    </a:lnTo>
                    <a:lnTo>
                      <a:pt x="0" y="0"/>
                    </a:lnTo>
                  </a:path>
                </a:pathLst>
              </a:custGeom>
              <a:noFill/>
              <a:ln w="317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15"/>
              <p:cNvSpPr>
                <a:spLocks/>
              </p:cNvSpPr>
              <p:nvPr/>
            </p:nvSpPr>
            <p:spPr bwMode="auto">
              <a:xfrm>
                <a:off x="592295" y="3674110"/>
                <a:ext cx="1384057" cy="1330762"/>
              </a:xfrm>
              <a:custGeom>
                <a:avLst/>
                <a:gdLst>
                  <a:gd name="T0" fmla="*/ 0 w 872"/>
                  <a:gd name="T1" fmla="*/ 2147483647 h 838"/>
                  <a:gd name="T2" fmla="*/ 2147483647 w 872"/>
                  <a:gd name="T3" fmla="*/ 2147483647 h 838"/>
                  <a:gd name="T4" fmla="*/ 2147483647 w 872"/>
                  <a:gd name="T5" fmla="*/ 2147483647 h 838"/>
                  <a:gd name="T6" fmla="*/ 2147483647 w 872"/>
                  <a:gd name="T7" fmla="*/ 2147483647 h 838"/>
                  <a:gd name="T8" fmla="*/ 2147483647 w 872"/>
                  <a:gd name="T9" fmla="*/ 2147483647 h 838"/>
                  <a:gd name="T10" fmla="*/ 2147483647 w 872"/>
                  <a:gd name="T11" fmla="*/ 2147483647 h 838"/>
                  <a:gd name="T12" fmla="*/ 2147483647 w 872"/>
                  <a:gd name="T13" fmla="*/ 2147483647 h 838"/>
                  <a:gd name="T14" fmla="*/ 2147483647 w 872"/>
                  <a:gd name="T15" fmla="*/ 2147483647 h 838"/>
                  <a:gd name="T16" fmla="*/ 2147483647 w 872"/>
                  <a:gd name="T17" fmla="*/ 2147483647 h 838"/>
                  <a:gd name="T18" fmla="*/ 2147483647 w 872"/>
                  <a:gd name="T19" fmla="*/ 2147483647 h 838"/>
                  <a:gd name="T20" fmla="*/ 2147483647 w 872"/>
                  <a:gd name="T21" fmla="*/ 2147483647 h 838"/>
                  <a:gd name="T22" fmla="*/ 2147483647 w 872"/>
                  <a:gd name="T23" fmla="*/ 2147483647 h 838"/>
                  <a:gd name="T24" fmla="*/ 2147483647 w 872"/>
                  <a:gd name="T25" fmla="*/ 2147483647 h 838"/>
                  <a:gd name="T26" fmla="*/ 2147483647 w 872"/>
                  <a:gd name="T27" fmla="*/ 2147483647 h 838"/>
                  <a:gd name="T28" fmla="*/ 2147483647 w 872"/>
                  <a:gd name="T29" fmla="*/ 2147483647 h 838"/>
                  <a:gd name="T30" fmla="*/ 2147483647 w 872"/>
                  <a:gd name="T31" fmla="*/ 0 h 83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872"/>
                  <a:gd name="T49" fmla="*/ 0 h 838"/>
                  <a:gd name="T50" fmla="*/ 872 w 872"/>
                  <a:gd name="T51" fmla="*/ 838 h 83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872" h="838">
                    <a:moveTo>
                      <a:pt x="0" y="838"/>
                    </a:moveTo>
                    <a:lnTo>
                      <a:pt x="92" y="828"/>
                    </a:lnTo>
                    <a:lnTo>
                      <a:pt x="138" y="818"/>
                    </a:lnTo>
                    <a:lnTo>
                      <a:pt x="183" y="805"/>
                    </a:lnTo>
                    <a:lnTo>
                      <a:pt x="229" y="786"/>
                    </a:lnTo>
                    <a:lnTo>
                      <a:pt x="276" y="759"/>
                    </a:lnTo>
                    <a:lnTo>
                      <a:pt x="321" y="726"/>
                    </a:lnTo>
                    <a:lnTo>
                      <a:pt x="413" y="628"/>
                    </a:lnTo>
                    <a:lnTo>
                      <a:pt x="505" y="491"/>
                    </a:lnTo>
                    <a:lnTo>
                      <a:pt x="597" y="328"/>
                    </a:lnTo>
                    <a:lnTo>
                      <a:pt x="642" y="244"/>
                    </a:lnTo>
                    <a:lnTo>
                      <a:pt x="688" y="165"/>
                    </a:lnTo>
                    <a:lnTo>
                      <a:pt x="734" y="98"/>
                    </a:lnTo>
                    <a:lnTo>
                      <a:pt x="780" y="46"/>
                    </a:lnTo>
                    <a:lnTo>
                      <a:pt x="826" y="12"/>
                    </a:lnTo>
                    <a:lnTo>
                      <a:pt x="872" y="0"/>
                    </a:lnTo>
                  </a:path>
                </a:pathLst>
              </a:custGeom>
              <a:noFill/>
              <a:ln w="317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Rectangle 37"/>
              <p:cNvSpPr>
                <a:spLocks noChangeArrowheads="1"/>
              </p:cNvSpPr>
              <p:nvPr/>
            </p:nvSpPr>
            <p:spPr bwMode="auto">
              <a:xfrm flipH="1">
                <a:off x="3529330" y="4868099"/>
                <a:ext cx="266700" cy="3078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sz="2000" i="1" dirty="0">
                    <a:latin typeface="+mn-lt"/>
                    <a:cs typeface="Arial" charset="0"/>
                  </a:rPr>
                  <a:t>t</a:t>
                </a:r>
              </a:p>
            </p:txBody>
          </p:sp>
          <p:sp>
            <p:nvSpPr>
              <p:cNvPr id="21" name="Rectangle 38"/>
              <p:cNvSpPr>
                <a:spLocks noChangeArrowheads="1"/>
              </p:cNvSpPr>
              <p:nvPr/>
            </p:nvSpPr>
            <p:spPr bwMode="auto">
              <a:xfrm>
                <a:off x="1879917" y="4998225"/>
                <a:ext cx="153988" cy="3697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sz="2400" dirty="0">
                    <a:latin typeface="+mn-lt"/>
                    <a:cs typeface="Arial" charset="0"/>
                  </a:rPr>
                  <a:t>0</a:t>
                </a:r>
              </a:p>
            </p:txBody>
          </p:sp>
          <p:sp>
            <p:nvSpPr>
              <p:cNvPr id="22" name="Rectangle 39"/>
              <p:cNvSpPr>
                <a:spLocks noChangeArrowheads="1"/>
              </p:cNvSpPr>
              <p:nvPr/>
            </p:nvSpPr>
            <p:spPr bwMode="auto">
              <a:xfrm>
                <a:off x="886142" y="4998225"/>
                <a:ext cx="795338" cy="3697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>
                <a:spAutoFit/>
              </a:bodyPr>
              <a:lstStyle/>
              <a:p>
                <a:pPr>
                  <a:defRPr/>
                </a:pPr>
                <a:r>
                  <a:rPr lang="en-US" sz="2400" dirty="0">
                    <a:solidFill>
                      <a:schemeClr val="accent2"/>
                    </a:solidFill>
                    <a:latin typeface="+mn-lt"/>
                    <a:cs typeface="Arial" charset="0"/>
                  </a:rPr>
                  <a:t>-1.725</a:t>
                </a:r>
              </a:p>
            </p:txBody>
          </p:sp>
          <p:cxnSp>
            <p:nvCxnSpPr>
              <p:cNvPr id="23" name="Straight Connector 22"/>
              <p:cNvCxnSpPr/>
              <p:nvPr/>
            </p:nvCxnSpPr>
            <p:spPr bwMode="auto">
              <a:xfrm>
                <a:off x="528955" y="5012507"/>
                <a:ext cx="2890837" cy="158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/>
              <p:cNvCxnSpPr/>
              <p:nvPr/>
            </p:nvCxnSpPr>
            <p:spPr bwMode="auto">
              <a:xfrm rot="16200000" flipH="1">
                <a:off x="1110052" y="4809382"/>
                <a:ext cx="380857" cy="635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Box 24"/>
              <p:cNvSpPr txBox="1"/>
              <p:nvPr/>
            </p:nvSpPr>
            <p:spPr>
              <a:xfrm>
                <a:off x="411480" y="4282531"/>
                <a:ext cx="960437" cy="4617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2400" dirty="0">
                    <a:latin typeface="+mn-lt"/>
                    <a:cs typeface="Arial" charset="0"/>
                  </a:rPr>
                  <a:t>0.05</a:t>
                </a:r>
              </a:p>
            </p:txBody>
          </p:sp>
          <p:cxnSp>
            <p:nvCxnSpPr>
              <p:cNvPr id="26" name="Straight Connector 25"/>
              <p:cNvCxnSpPr/>
              <p:nvPr/>
            </p:nvCxnSpPr>
            <p:spPr>
              <a:xfrm>
                <a:off x="914717" y="4663388"/>
                <a:ext cx="304800" cy="25866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7" name="Rectangle 26"/>
          <p:cNvSpPr/>
          <p:nvPr/>
        </p:nvSpPr>
        <p:spPr>
          <a:xfrm>
            <a:off x="2915694" y="623335"/>
            <a:ext cx="48818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Finding Critical Values for </a:t>
            </a:r>
            <a:r>
              <a:rPr lang="en-US" altLang="en-US" sz="24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0160" y="1356934"/>
            <a:ext cx="4381062" cy="3208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7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9768"/>
    </mc:Choice>
    <mc:Fallback xmlns="">
      <p:transition spd="slow" advTm="279768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29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58507" y="1735998"/>
            <a:ext cx="87817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used car dealer says that the mean price of a 2005 Honda Pilot LX is at least $23,900. You suspect this claim is incorrect and find that a random sample of 14 similar vehicles has a mean price of $23,000 and a standard deviation of $1113. Is there enough evidence to reject the dealer’s claim at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0.05? Assume the population is normally distributed. </a:t>
            </a:r>
            <a:r>
              <a:rPr lang="en-US" sz="2400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(Adapted from Kelley Blue Book</a:t>
            </a:r>
            <a:r>
              <a:rPr lang="en-US" sz="2400" i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963494" y="664556"/>
            <a:ext cx="67029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Testing </a:t>
            </a:r>
            <a:r>
              <a:rPr lang="el-GR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with a Small </a:t>
            </a:r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– First Way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 descr="C:\Documents and Settings\Lyn\Local Settings\Temporary Internet Files\Content.IE5\0HGJK3SV\MCj03378420000[1].wm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9903" y="4318340"/>
            <a:ext cx="1830388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33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717"/>
    </mc:Choice>
    <mc:Fallback xmlns="">
      <p:transition spd="slow" advTm="266717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986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61799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30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870229" y="713777"/>
            <a:ext cx="51541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Testing </a:t>
            </a:r>
            <a:r>
              <a:rPr lang="el-GR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with a Small Sample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68945" y="1305460"/>
            <a:ext cx="9374910" cy="479062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570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7625"/>
    </mc:Choice>
    <mc:Fallback xmlns="">
      <p:transition spd="slow" advTm="487625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59579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10780" y="648916"/>
            <a:ext cx="584153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7.4 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Testing for the </a:t>
            </a:r>
            <a:r>
              <a:rPr lang="en-US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Proportion p</a:t>
            </a:r>
            <a:endParaRPr 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58507" y="1609344"/>
            <a:ext cx="793115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Verify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≥ 5 and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nq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≥ 5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00125" y="2108793"/>
            <a:ext cx="8403038" cy="4407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6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276"/>
    </mc:Choice>
    <mc:Fallback xmlns="">
      <p:transition spd="slow" advTm="122276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32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001072" y="1592480"/>
            <a:ext cx="820510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Zogby International claims that 45% of people in the United States support making cigarettes illegal within the next 5 to 10 years. You decide to test this claim and ask a random sample of 200 people in the United States whether they support making cigarettes illegal within the next 5 to 10 years. Of the 200 people, 49% support this law. At  </a:t>
            </a:r>
            <a:r>
              <a:rPr lang="el-GR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0.05 is there enough evidence to reject the claim?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Note: Critical values = -1.96 and 1.96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25195" y="417671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en-US" sz="2400" b="1" dirty="0" smtClean="0">
              <a:solidFill>
                <a:schemeClr val="accent3"/>
              </a:solidFill>
              <a:latin typeface="Times New Roman" pitchFamily="18" charset="0"/>
              <a:cs typeface="Arial" charset="0"/>
            </a:endParaRPr>
          </a:p>
          <a:p>
            <a:pPr>
              <a:defRPr/>
            </a:pPr>
            <a:r>
              <a:rPr lang="en-US" sz="2400" b="1" dirty="0" smtClean="0">
                <a:solidFill>
                  <a:schemeClr val="accent3"/>
                </a:solidFill>
                <a:latin typeface="Times New Roman" pitchFamily="18" charset="0"/>
                <a:cs typeface="Arial" charset="0"/>
              </a:rPr>
              <a:t>Solution</a:t>
            </a:r>
            <a:r>
              <a:rPr lang="en-US" sz="2400" b="1" dirty="0">
                <a:solidFill>
                  <a:schemeClr val="accent3"/>
                </a:solidFill>
                <a:latin typeface="Times New Roman" pitchFamily="18" charset="0"/>
                <a:cs typeface="Arial" charset="0"/>
              </a:rPr>
              <a:t>:</a:t>
            </a:r>
          </a:p>
          <a:p>
            <a:pPr marL="339725" indent="-339725">
              <a:buClr>
                <a:schemeClr val="accent1"/>
              </a:buClr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itchFamily="18" charset="0"/>
                <a:cs typeface="Arial" charset="0"/>
              </a:rPr>
              <a:t>Verify that </a:t>
            </a:r>
            <a:r>
              <a:rPr lang="en-US" sz="2400" i="1" dirty="0">
                <a:latin typeface="Times New Roman" pitchFamily="18" charset="0"/>
                <a:cs typeface="Arial" charset="0"/>
              </a:rPr>
              <a:t>np </a:t>
            </a:r>
            <a:r>
              <a:rPr lang="en-US" sz="2400" dirty="0">
                <a:latin typeface="Times New Roman" pitchFamily="18" charset="0"/>
                <a:cs typeface="Arial" charset="0"/>
              </a:rPr>
              <a:t>≥ 5 and </a:t>
            </a:r>
            <a:r>
              <a:rPr lang="en-US" sz="2400" i="1" dirty="0">
                <a:latin typeface="Times New Roman" pitchFamily="18" charset="0"/>
                <a:cs typeface="Arial" charset="0"/>
              </a:rPr>
              <a:t>nq</a:t>
            </a:r>
            <a:r>
              <a:rPr lang="en-US" sz="2400" dirty="0">
                <a:latin typeface="Times New Roman" pitchFamily="18" charset="0"/>
                <a:cs typeface="Arial" charset="0"/>
              </a:rPr>
              <a:t> ≥ 5</a:t>
            </a:r>
            <a:r>
              <a:rPr lang="en-US" dirty="0">
                <a:latin typeface="Times New Roman" pitchFamily="18" charset="0"/>
                <a:cs typeface="Arial" charset="0"/>
              </a:rPr>
              <a:t>.</a:t>
            </a:r>
          </a:p>
        </p:txBody>
      </p:sp>
      <p:sp>
        <p:nvSpPr>
          <p:cNvPr id="12" name="Text Box 22"/>
          <p:cNvSpPr txBox="1">
            <a:spLocks noChangeArrowheads="1"/>
          </p:cNvSpPr>
          <p:nvPr/>
        </p:nvSpPr>
        <p:spPr bwMode="auto">
          <a:xfrm>
            <a:off x="2125195" y="5000591"/>
            <a:ext cx="73914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800" i="1" dirty="0" smtClean="0">
              <a:solidFill>
                <a:schemeClr val="accent2"/>
              </a:solidFill>
              <a:latin typeface="Times New Roman" panose="02020603050405020304" pitchFamily="18" charset="0"/>
            </a:endParaRPr>
          </a:p>
          <a:p>
            <a:pPr eaLnBrk="1" hangingPunct="1"/>
            <a:r>
              <a:rPr lang="en-US" altLang="en-US" sz="2800" i="1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np</a:t>
            </a:r>
            <a:r>
              <a:rPr lang="en-US" altLang="en-US" sz="2800" dirty="0" smtClean="0">
                <a:solidFill>
                  <a:schemeClr val="accent2"/>
                </a:solidFill>
                <a:latin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</a:rPr>
              <a:t>= 200(0.45) = 90  and </a:t>
            </a:r>
            <a:r>
              <a:rPr lang="en-US" altLang="en-US" sz="2800" i="1" dirty="0">
                <a:solidFill>
                  <a:schemeClr val="accent2"/>
                </a:solidFill>
                <a:latin typeface="Times New Roman" panose="02020603050405020304" pitchFamily="18" charset="0"/>
              </a:rPr>
              <a:t>nq</a:t>
            </a:r>
            <a:r>
              <a:rPr lang="en-US" altLang="en-US" sz="2800" dirty="0">
                <a:solidFill>
                  <a:schemeClr val="accent2"/>
                </a:solidFill>
                <a:latin typeface="Times New Roman" panose="02020603050405020304" pitchFamily="18" charset="0"/>
              </a:rPr>
              <a:t> = 200(0.55) = 110</a:t>
            </a:r>
            <a:endParaRPr lang="en-US" altLang="en-US" sz="2800" i="1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3" name="Picture 6" descr="C:\Documents and Settings\lnoble\Local Settings\Temporary Internet Files\Content.IE5\S1AIEXVB\MCj04338720000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3337" y="3905059"/>
            <a:ext cx="1160463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903979" y="583488"/>
            <a:ext cx="53513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Hypothesis Test for Proportions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81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7974"/>
    </mc:Choice>
    <mc:Fallback xmlns="">
      <p:transition spd="slow" advTm="247974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2244" y="66050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33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47272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0959" y="583488"/>
            <a:ext cx="52848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 Hypothesis Test for Proportions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63741" y="1439505"/>
            <a:ext cx="8684185" cy="4833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04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858"/>
    </mc:Choice>
    <mc:Fallback xmlns="">
      <p:transition spd="slow" advTm="255858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-36946"/>
            <a:ext cx="10314218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0223" y="236724"/>
            <a:ext cx="16882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717964" y="1828800"/>
            <a:ext cx="87560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dirty="0" smtClean="0"/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0959" y="583488"/>
            <a:ext cx="24304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004291" y="1828800"/>
            <a:ext cx="95504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7.1 Introduction to Hypothesis Testing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7.2 Hypothesis Testing for the Mean (Large Samples)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7.3 Hypothesis Testing for the Mean (Small Samples)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7.4  Hypothesis Testing for Proportions</a:t>
            </a:r>
          </a:p>
        </p:txBody>
      </p:sp>
    </p:spTree>
    <p:extLst>
      <p:ext uri="{BB962C8B-B14F-4D97-AF65-F5344CB8AC3E}">
        <p14:creationId xmlns:p14="http://schemas.microsoft.com/office/powerpoint/2010/main" val="25492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897"/>
    </mc:Choice>
    <mc:Fallback xmlns="">
      <p:transition spd="slow" advTm="92897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2136</TotalTime>
  <Words>1382</Words>
  <Application>Microsoft Office PowerPoint</Application>
  <PresentationFormat>Widescreen</PresentationFormat>
  <Paragraphs>260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Arial</vt:lpstr>
      <vt:lpstr>Calibri</vt:lpstr>
      <vt:lpstr>Calibri Light</vt:lpstr>
      <vt:lpstr>Cambria Math</vt:lpstr>
      <vt:lpstr>Symbol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g</cp:lastModifiedBy>
  <cp:revision>255</cp:revision>
  <dcterms:created xsi:type="dcterms:W3CDTF">2021-08-03T13:03:26Z</dcterms:created>
  <dcterms:modified xsi:type="dcterms:W3CDTF">2022-07-06T11:28:30Z</dcterms:modified>
</cp:coreProperties>
</file>