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0.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notesSlides/notesSlide4.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541" r:id="rId2"/>
    <p:sldId id="542" r:id="rId3"/>
    <p:sldId id="313" r:id="rId4"/>
    <p:sldId id="484" r:id="rId5"/>
    <p:sldId id="501" r:id="rId6"/>
    <p:sldId id="256" r:id="rId7"/>
    <p:sldId id="495" r:id="rId8"/>
    <p:sldId id="537" r:id="rId9"/>
    <p:sldId id="503" r:id="rId10"/>
    <p:sldId id="505" r:id="rId11"/>
    <p:sldId id="507" r:id="rId12"/>
    <p:sldId id="508" r:id="rId13"/>
    <p:sldId id="509" r:id="rId14"/>
    <p:sldId id="510" r:id="rId15"/>
    <p:sldId id="512" r:id="rId16"/>
    <p:sldId id="513" r:id="rId17"/>
    <p:sldId id="514" r:id="rId18"/>
    <p:sldId id="515" r:id="rId19"/>
    <p:sldId id="516" r:id="rId20"/>
    <p:sldId id="518" r:id="rId21"/>
    <p:sldId id="519" r:id="rId22"/>
    <p:sldId id="520" r:id="rId23"/>
    <p:sldId id="521" r:id="rId24"/>
    <p:sldId id="522" r:id="rId25"/>
    <p:sldId id="524" r:id="rId26"/>
    <p:sldId id="525" r:id="rId27"/>
    <p:sldId id="526" r:id="rId28"/>
    <p:sldId id="527" r:id="rId29"/>
    <p:sldId id="529" r:id="rId30"/>
    <p:sldId id="530" r:id="rId31"/>
    <p:sldId id="531" r:id="rId32"/>
    <p:sldId id="533" r:id="rId33"/>
    <p:sldId id="534" r:id="rId34"/>
    <p:sldId id="535" r:id="rId35"/>
    <p:sldId id="499" r:id="rId36"/>
    <p:sldId id="53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256"/>
            <p14:sldId id="495"/>
            <p14:sldId id="537"/>
            <p14:sldId id="503"/>
            <p14:sldId id="505"/>
            <p14:sldId id="507"/>
            <p14:sldId id="508"/>
            <p14:sldId id="509"/>
            <p14:sldId id="510"/>
            <p14:sldId id="512"/>
            <p14:sldId id="513"/>
            <p14:sldId id="514"/>
            <p14:sldId id="515"/>
            <p14:sldId id="516"/>
            <p14:sldId id="518"/>
            <p14:sldId id="519"/>
            <p14:sldId id="520"/>
            <p14:sldId id="521"/>
            <p14:sldId id="522"/>
            <p14:sldId id="524"/>
            <p14:sldId id="525"/>
            <p14:sldId id="526"/>
            <p14:sldId id="527"/>
            <p14:sldId id="529"/>
            <p14:sldId id="530"/>
            <p14:sldId id="531"/>
            <p14:sldId id="533"/>
            <p14:sldId id="534"/>
            <p14:sldId id="535"/>
            <p14:sldId id="499"/>
            <p14:sldId id="5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73" d="100"/>
          <a:sy n="73" d="100"/>
        </p:scale>
        <p:origin x="59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svg"/><Relationship Id="rId2" Type="http://schemas.openxmlformats.org/officeDocument/2006/relationships/image" Target="../media/image14.jpeg"/><Relationship Id="rId1" Type="http://schemas.openxmlformats.org/officeDocument/2006/relationships/slideLayout" Target="../slideLayouts/slideLayout15.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a:t>
            </a:r>
            <a:r>
              <a:rPr lang="en-US" sz="2800" b="1" dirty="0" smtClean="0">
                <a:latin typeface="Times New Roman" panose="02020603050405020304" pitchFamily="18" charset="0"/>
                <a:cs typeface="Times New Roman" panose="02020603050405020304" pitchFamily="18" charset="0"/>
              </a:rPr>
              <a:t>Tarek </a:t>
            </a:r>
            <a:r>
              <a:rPr lang="en-US" sz="2800" b="1" dirty="0">
                <a:latin typeface="Times New Roman" panose="02020603050405020304" pitchFamily="18" charset="0"/>
                <a:cs typeface="Times New Roman" panose="02020603050405020304" pitchFamily="18" charset="0"/>
              </a:rPr>
              <a:t>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endParaRPr lang="en-US" sz="3600" b="1" dirty="0" smtClean="0">
              <a:solidFill>
                <a:srgbClr val="00B0F0"/>
              </a:solidFill>
              <a:latin typeface="Times New Roman" panose="02020603050405020304" pitchFamily="18" charset="0"/>
              <a:cs typeface="Times New Roman" panose="02020603050405020304" pitchFamily="18" charset="0"/>
            </a:endParaRPr>
          </a:p>
          <a:p>
            <a:r>
              <a:rPr lang="en-US" sz="3600" b="1" dirty="0" smtClean="0">
                <a:solidFill>
                  <a:srgbClr val="00B0F0"/>
                </a:solidFill>
                <a:latin typeface="Times New Roman" panose="02020603050405020304" pitchFamily="18" charset="0"/>
                <a:cs typeface="Times New Roman" panose="02020603050405020304" pitchFamily="18" charset="0"/>
              </a:rPr>
              <a:t>Supply Chain</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smtClean="0">
                <a:solidFill>
                  <a:srgbClr val="000000"/>
                </a:solidFill>
                <a:latin typeface="Times New Roman"/>
                <a:ea typeface="Times New Roman"/>
                <a:cs typeface="Times New Roman"/>
                <a:sym typeface="Times New Roman"/>
              </a:rPr>
              <a:t>Lecture 1</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40" y="3325187"/>
            <a:ext cx="6350200" cy="492443"/>
          </a:xfrm>
          <a:prstGeom prst="rect">
            <a:avLst/>
          </a:prstGeom>
          <a:noFill/>
        </p:spPr>
        <p:txBody>
          <a:bodyPr wrap="none" rtlCol="0">
            <a:spAutoFit/>
          </a:bodyPr>
          <a:lstStyle/>
          <a:p>
            <a:r>
              <a:rPr lang="en-US" sz="2500" b="1" dirty="0" smtClean="0">
                <a:solidFill>
                  <a:srgbClr val="00B0F0"/>
                </a:solidFill>
                <a:latin typeface="Times New Roman" panose="02020603050405020304" pitchFamily="18" charset="0"/>
                <a:cs typeface="Times New Roman" panose="02020603050405020304" pitchFamily="18" charset="0"/>
              </a:rPr>
              <a:t>Introduction to Supply </a:t>
            </a:r>
            <a:r>
              <a:rPr lang="en-US" sz="2500" b="1" dirty="0">
                <a:solidFill>
                  <a:srgbClr val="00B0F0"/>
                </a:solidFill>
                <a:latin typeface="Times New Roman" panose="02020603050405020304" pitchFamily="18" charset="0"/>
                <a:cs typeface="Times New Roman" panose="02020603050405020304" pitchFamily="18" charset="0"/>
              </a:rPr>
              <a:t>Chain Management</a:t>
            </a:r>
            <a:endParaRPr lang="en-US" sz="25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49161" y="4073465"/>
            <a:ext cx="262863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smtClean="0">
                <a:solidFill>
                  <a:srgbClr val="000000"/>
                </a:solidFill>
                <a:latin typeface="Times New Roman"/>
                <a:ea typeface="Times New Roman"/>
                <a:cs typeface="Times New Roman"/>
                <a:sym typeface="Times New Roman"/>
              </a:rPr>
              <a:t>Lecture 1</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374609" y="490577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Tarek Mohamed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8167" y="1162530"/>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9613"/>
            <a:ext cx="8417320" cy="3693319"/>
          </a:xfrm>
          <a:prstGeom prst="rect">
            <a:avLst/>
          </a:prstGeom>
          <a:noFill/>
        </p:spPr>
        <p:txBody>
          <a:bodyPr wrap="square" rtlCol="0">
            <a:spAutoFit/>
          </a:bodyPr>
          <a:lstStyle/>
          <a:p>
            <a:pPr lvl="0"/>
            <a:r>
              <a:rPr lang="en-US" sz="2600" dirty="0">
                <a:latin typeface="Times New Roman"/>
                <a:ea typeface="Times New Roman"/>
                <a:cs typeface="Times New Roman"/>
                <a:sym typeface="Times New Roman"/>
              </a:rPr>
              <a:t>1-Discuss the goal of a supply chain and explain the</a:t>
            </a:r>
          </a:p>
          <a:p>
            <a:pPr lvl="0"/>
            <a:r>
              <a:rPr lang="en-US" sz="2600" dirty="0">
                <a:latin typeface="Times New Roman"/>
                <a:ea typeface="Times New Roman"/>
                <a:cs typeface="Times New Roman"/>
                <a:sym typeface="Times New Roman"/>
              </a:rPr>
              <a:t>   impact of supply chain decisions on the success of a firm.</a:t>
            </a:r>
          </a:p>
          <a:p>
            <a:pPr lvl="0"/>
            <a:r>
              <a:rPr lang="en-US" sz="2600" dirty="0">
                <a:latin typeface="Times New Roman"/>
                <a:ea typeface="Times New Roman"/>
                <a:cs typeface="Times New Roman"/>
                <a:sym typeface="Times New Roman"/>
              </a:rPr>
              <a:t> </a:t>
            </a:r>
          </a:p>
          <a:p>
            <a:pPr lvl="0"/>
            <a:r>
              <a:rPr lang="en-US" sz="2600" dirty="0">
                <a:latin typeface="Times New Roman"/>
                <a:ea typeface="Times New Roman"/>
                <a:cs typeface="Times New Roman"/>
                <a:sym typeface="Times New Roman"/>
              </a:rPr>
              <a:t>2-Identify the three key supply chain decision phases  and</a:t>
            </a:r>
          </a:p>
          <a:p>
            <a:pPr lvl="0"/>
            <a:r>
              <a:rPr lang="en-US" sz="2600" dirty="0">
                <a:latin typeface="Times New Roman"/>
                <a:ea typeface="Times New Roman"/>
                <a:cs typeface="Times New Roman"/>
                <a:sym typeface="Times New Roman"/>
              </a:rPr>
              <a:t>   explain the significance of each one.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3-Describe the cycle and push/pull views of a supply chain.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4-Classify the supply chain macro processes in a firm.</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85218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All stages involved, directly or indirectly, in fulfilling a customer request.</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Within each company, the supply chain includes all functions involved in fulfilling a customer request (product development, marketing, operations, distribution, finance, customer service).</a:t>
            </a:r>
          </a:p>
          <a:p>
            <a:pPr marL="457200" indent="-457200">
              <a:buClr>
                <a:schemeClr val="dk1"/>
              </a:buClr>
              <a:buSzPts val="28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All facilities, functions, and activities, associated with the flow and transformation of goods and services from raw materials to customer, as well as the associated information flows.</a:t>
            </a:r>
          </a:p>
          <a:p>
            <a:pPr marL="45720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An integrated group of processes to “Plan,” “Source,”  “Make,” and “deliver” products to customers.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771947"/>
            <a:ext cx="567655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Customer is an integral part of the supply chain</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Includes movement of products from suppliers to manufacturers to distributors and information, funds, and products in both directions</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May be more accurate to use the term “supply network” or “supply web”</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Typical supply chain stages: customers, retailers, wholesalers/distributors, manufacturers, component/raw material suppliers</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All stages may not be present in all supply chains (e.g., no retailer or distributor for Dell)</a:t>
            </a: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4308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6560" y="1622027"/>
            <a:ext cx="990988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chemeClr val="dk1"/>
              </a:buClr>
              <a:buSzPts val="2600"/>
              <a:buFont typeface="Noto Sans Symbols"/>
              <a:buChar char="❑"/>
            </a:pPr>
            <a:endParaRPr lang="en-US" sz="2800"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250701" y="791935"/>
            <a:ext cx="4939840" cy="584775"/>
          </a:xfrm>
          <a:prstGeom prst="rect">
            <a:avLst/>
          </a:prstGeom>
          <a:noFill/>
        </p:spPr>
        <p:txBody>
          <a:bodyPr wrap="square" rtlCol="0">
            <a:spAutoFit/>
          </a:bodyPr>
          <a:lstStyle/>
          <a:p>
            <a:pPr lvl="0"/>
            <a:r>
              <a:rPr lang="en-US" sz="3200" b="1" dirty="0">
                <a:solidFill>
                  <a:srgbClr val="00B0F0"/>
                </a:solidFill>
                <a:latin typeface="Times New Roman"/>
                <a:ea typeface="Times New Roman"/>
                <a:cs typeface="Times New Roman"/>
                <a:sym typeface="Times New Roman"/>
              </a:rPr>
              <a:t>Supply Chain Structure </a:t>
            </a:r>
          </a:p>
        </p:txBody>
      </p:sp>
      <p:pic>
        <p:nvPicPr>
          <p:cNvPr id="9" name="Google Shape;162;p24"/>
          <p:cNvPicPr preferRelativeResize="0"/>
          <p:nvPr/>
        </p:nvPicPr>
        <p:blipFill rotWithShape="1">
          <a:blip r:embed="rId3">
            <a:alphaModFix/>
          </a:blip>
          <a:srcRect/>
          <a:stretch/>
        </p:blipFill>
        <p:spPr>
          <a:xfrm>
            <a:off x="1127887" y="1724297"/>
            <a:ext cx="9763026" cy="4327504"/>
          </a:xfrm>
          <a:prstGeom prst="rect">
            <a:avLst/>
          </a:prstGeom>
          <a:noFill/>
          <a:ln>
            <a:noFill/>
          </a:ln>
          <a:effectLst>
            <a:outerShdw blurRad="292100" dist="139700" dir="2700000" algn="tl" rotWithShape="0">
              <a:srgbClr val="333333">
                <a:alpha val="64705"/>
              </a:srgbClr>
            </a:outerShdw>
          </a:effectLst>
        </p:spPr>
      </p:pic>
      <p:sp>
        <p:nvSpPr>
          <p:cNvPr id="3" name="Slide Number Placeholder 2"/>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pic>
        <p:nvPicPr>
          <p:cNvPr id="9" name="Content Placeholder 3" descr="Supply-Chain-Managemen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3325" y="1554480"/>
            <a:ext cx="10393941" cy="466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942366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723492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 What is Supply Chain Management</a:t>
            </a:r>
            <a:endParaRPr lang="en-US" sz="2800" dirty="0">
              <a:solidFill>
                <a:srgbClr val="00B0F0"/>
              </a:solidFill>
              <a:ea typeface="Calibri"/>
              <a:cs typeface="Calibri"/>
              <a:sym typeface="Calibri"/>
            </a:endParaRPr>
          </a:p>
        </p:txBody>
      </p:sp>
      <p:pic>
        <p:nvPicPr>
          <p:cNvPr id="6" name="Picture 5"/>
          <p:cNvPicPr>
            <a:picLocks noChangeAspect="1"/>
          </p:cNvPicPr>
          <p:nvPr/>
        </p:nvPicPr>
        <p:blipFill>
          <a:blip r:embed="rId3"/>
          <a:stretch>
            <a:fillRect/>
          </a:stretch>
        </p:blipFill>
        <p:spPr>
          <a:xfrm>
            <a:off x="627797" y="1554480"/>
            <a:ext cx="10740788" cy="4738152"/>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88949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3" name="Rectangle 2"/>
          <p:cNvSpPr/>
          <p:nvPr/>
        </p:nvSpPr>
        <p:spPr>
          <a:xfrm>
            <a:off x="300445" y="1411522"/>
            <a:ext cx="8352235" cy="830997"/>
          </a:xfrm>
          <a:prstGeom prst="rect">
            <a:avLst/>
          </a:prstGeom>
        </p:spPr>
        <p:txBody>
          <a:bodyPr wrap="square">
            <a:spAutoFit/>
          </a:bodyPr>
          <a:lstStyle/>
          <a:p>
            <a:pPr algn="ctr"/>
            <a:r>
              <a:rPr lang="en-US" altLang="en-US" sz="2400" b="1" dirty="0">
                <a:latin typeface="Times New Roman" panose="02020603050405020304" pitchFamily="18" charset="0"/>
                <a:cs typeface="Times New Roman" panose="02020603050405020304" pitchFamily="18" charset="0"/>
              </a:rPr>
              <a:t>   Each activity in a process should add value to the previous activities; and eliminate the waste and unnecessary cost</a:t>
            </a:r>
          </a:p>
        </p:txBody>
      </p:sp>
      <p:pic>
        <p:nvPicPr>
          <p:cNvPr id="10" name="Picture 2" descr="C:\Users\marleyk\Dropbox\krm_om10\krm_om10_PPT\krm_om10_art\01_krm_om10_art_ch01\krm_om10_fig_01-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218" y="2373112"/>
            <a:ext cx="10533342" cy="385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628630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9" name="Rectangle 8"/>
          <p:cNvSpPr/>
          <p:nvPr/>
        </p:nvSpPr>
        <p:spPr>
          <a:xfrm>
            <a:off x="274321" y="1670173"/>
            <a:ext cx="5368833" cy="4401205"/>
          </a:xfrm>
          <a:prstGeom prst="rect">
            <a:avLst/>
          </a:prstGeom>
          <a:solidFill>
            <a:schemeClr val="accent5">
              <a:lumMod val="20000"/>
              <a:lumOff val="80000"/>
            </a:schemeClr>
          </a:solidFill>
        </p:spPr>
        <p:txBody>
          <a:bodyPr wrap="square">
            <a:spAutoFit/>
          </a:bodyPr>
          <a:lstStyle/>
          <a:p>
            <a:pPr lvl="0">
              <a:buClrTx/>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lvl="0">
              <a:buClrTx/>
            </a:pPr>
            <a:r>
              <a:rPr lang="en-US" sz="2800" kern="1200" dirty="0">
                <a:solidFill>
                  <a:prstClr val="black"/>
                </a:solidFill>
                <a:latin typeface="Times New Roman" panose="02020603050405020304" pitchFamily="18" charset="0"/>
                <a:ea typeface="+mn-ea"/>
                <a:cs typeface="Times New Roman" panose="02020603050405020304" pitchFamily="18" charset="0"/>
              </a:rPr>
              <a:t>P&amp;G manufacturing plant receives raw materials from a variety of suppliers. For example, the packaging material may come from Tenneco packaging, while Tenneco receives raw materials to manufacture the packaging from other suppliers. </a:t>
            </a:r>
          </a:p>
          <a:p>
            <a:pPr lvl="0">
              <a:buClrTx/>
            </a:pPr>
            <a:endParaRPr kumimoji="0" lang="en-US" sz="2800" i="0" u="none" strike="noStrike" kern="0" cap="none" spc="0" normalizeH="0" baseline="0" noProof="0" dirty="0">
              <a:ln>
                <a:noFill/>
              </a:ln>
              <a:solidFill>
                <a:sysClr val="windowText" lastClr="000000"/>
              </a:solidFill>
              <a:effectLst/>
              <a:uLnTx/>
              <a:uFillTx/>
            </a:endParaRPr>
          </a:p>
        </p:txBody>
      </p:sp>
      <p:pic>
        <p:nvPicPr>
          <p:cNvPr id="11" name="Picture 10"/>
          <p:cNvPicPr>
            <a:picLocks noChangeAspect="1"/>
          </p:cNvPicPr>
          <p:nvPr/>
        </p:nvPicPr>
        <p:blipFill>
          <a:blip r:embed="rId3"/>
          <a:stretch>
            <a:fillRect/>
          </a:stretch>
        </p:blipFill>
        <p:spPr>
          <a:xfrm>
            <a:off x="5643155" y="1670172"/>
            <a:ext cx="6186394" cy="4401205"/>
          </a:xfrm>
          <a:prstGeom prst="rect">
            <a:avLst/>
          </a:prstGeom>
          <a:solidFill>
            <a:schemeClr val="accent5">
              <a:lumMod val="20000"/>
              <a:lumOff val="80000"/>
            </a:schemeClr>
          </a:solidFill>
        </p:spPr>
      </p:pic>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41124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098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Maximize overall value generated</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Surplus = Customer Value – Supply Chain Cost</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Example: a customer purchases a router from Amazon for $100 (revenue)</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costs include (information, storage, transportation, produce components, assembly, etc.)</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difference between $100 and the sum of all of these costs is the supply chain profit</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profitability is the total profit to be shared across all stages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31596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18601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Dell, $56 billion in 2006, by adopting new supply chain strategies to         $101.19 billion in 2022.</a:t>
            </a:r>
          </a:p>
          <a:p>
            <a:pPr marL="12700" marR="508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Wal-Mart, $1 billion sales in 1980 jumped to $572 billion in 2022.</a:t>
            </a:r>
          </a:p>
          <a:p>
            <a:pPr marL="12700" marR="5080" lvl="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lvl="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Boeing’s annual revenue, $101 billion in 2018 to $66.6 billion in 2022.</a:t>
            </a:r>
          </a:p>
          <a:p>
            <a:pPr marL="12700" marR="5080" lvl="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lvl="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Apple, $65 billion in 2010 to $394.33 billion in 2022.</a:t>
            </a:r>
          </a:p>
          <a:p>
            <a:pPr marL="12700" marR="5080" lvl="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Amazon's annual revenue, $ 34 billion in 2010 to $538 billion in 2022.</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757683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72156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There is a close connection between the design and management of supply chain flows (product, information, and funds) and the success of a supply chain. </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Wal-Mart, Dell Computer, and Seven-Eleven Japan are examples of companies that have built their success on superior design, planning, and operation of their supply chain. </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1383989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Wal-Mart has been a leader in using supply chain design, planning, and operation to achieve success.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From its beginning, the company invested heavily in transportation and information infrastructure to facilitate the effective flow of goods and information.</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182803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spcBef>
                <a:spcPts val="1000"/>
              </a:spcBef>
              <a:buClrTx/>
            </a:pPr>
            <a:r>
              <a:rPr lang="en-US" sz="2400" b="1" dirty="0">
                <a:solidFill>
                  <a:srgbClr val="00B0F0"/>
                </a:solidFill>
                <a:latin typeface="Times New Roman" panose="02020603050405020304" pitchFamily="18" charset="0"/>
                <a:cs typeface="Times New Roman" panose="02020603050405020304" pitchFamily="18" charset="0"/>
              </a:rPr>
              <a:t>Successful supply chain management requires many decisions relating to the flow of information, products, and funds.</a:t>
            </a:r>
          </a:p>
          <a:p>
            <a:pPr lvl="0">
              <a:lnSpc>
                <a:spcPct val="90000"/>
              </a:lnSpc>
              <a:spcBef>
                <a:spcPts val="1000"/>
              </a:spcBef>
              <a:buClrTx/>
            </a:pPr>
            <a:endParaRPr lang="en-US" sz="2400" dirty="0">
              <a:solidFill>
                <a:prstClr val="black"/>
              </a:solidFill>
              <a:latin typeface="Times New Roman" panose="02020603050405020304" pitchFamily="18" charset="0"/>
              <a:cs typeface="Times New Roman" panose="02020603050405020304" pitchFamily="18" charset="0"/>
            </a:endParaRPr>
          </a:p>
          <a:p>
            <a:pPr marL="228600" lvl="0" indent="-228600">
              <a:lnSpc>
                <a:spcPct val="90000"/>
              </a:lnSpc>
              <a:spcBef>
                <a:spcPts val="1000"/>
              </a:spcBef>
              <a:buClrTx/>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 Each decision should be made to raise the supply chain surplus. </a:t>
            </a:r>
          </a:p>
          <a:p>
            <a:pPr marL="228600" lvl="0" indent="-228600">
              <a:lnSpc>
                <a:spcPct val="90000"/>
              </a:lnSpc>
              <a:spcBef>
                <a:spcPts val="1000"/>
              </a:spcBef>
              <a:buClrTx/>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These decisions fall into three categories or phases, depending on the frequency of each decision and the time frame during which a decision phase has an impact.</a:t>
            </a:r>
          </a:p>
          <a:p>
            <a:pPr marL="228600" lvl="0" indent="-228600">
              <a:lnSpc>
                <a:spcPct val="90000"/>
              </a:lnSpc>
              <a:spcBef>
                <a:spcPts val="1000"/>
              </a:spcBef>
              <a:buClrTx/>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 As a result, each category of decisions must consider uncertainty over the decision horizon.</a:t>
            </a:r>
          </a:p>
          <a:p>
            <a:pPr lvl="0" algn="just"/>
            <a:endParaRPr lang="en-US" sz="24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1370" y="771947"/>
            <a:ext cx="546495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Decision Phases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94865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 strategy or design</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How to structure the supply chain over the next several years</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 planning</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Decisions over the next quarter or year</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 operation</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Daily or weekly operational decisions</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1370" y="771947"/>
            <a:ext cx="546495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Decision Phases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3927488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993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r>
              <a:rPr lang="en-US" sz="2400" b="1" kern="0" dirty="0">
                <a:solidFill>
                  <a:srgbClr val="00B0F0"/>
                </a:solidFill>
                <a:latin typeface="Times New Roman"/>
                <a:ea typeface="Times New Roman"/>
                <a:cs typeface="Times New Roman"/>
                <a:sym typeface="Times New Roman"/>
              </a:rPr>
              <a:t>Decisions about the configuration of the supply chain, allocation of resources, and what processes each stage will perform</a:t>
            </a:r>
            <a:r>
              <a:rPr lang="en-US" sz="2400" b="1" kern="0" dirty="0">
                <a:solidFill>
                  <a:srgbClr val="000000"/>
                </a:solidFill>
                <a:latin typeface="Times New Roman"/>
                <a:ea typeface="Times New Roman"/>
                <a:cs typeface="Times New Roman"/>
                <a:sym typeface="Times New Roman"/>
              </a:rPr>
              <a:t>.</a:t>
            </a:r>
          </a:p>
          <a:p>
            <a:pPr lvl="0">
              <a:buClr>
                <a:srgbClr val="000000"/>
              </a:buClr>
              <a:buSzPts val="2400"/>
            </a:pPr>
            <a:endParaRPr lang="en-US" sz="2400" b="1" kern="0" dirty="0">
              <a:solidFill>
                <a:srgbClr val="000000"/>
              </a:solidFill>
              <a:latin typeface="Times New Roman"/>
              <a:ea typeface="Times New Roman"/>
              <a:cs typeface="Times New Roman"/>
              <a:sym typeface="Times New Roman"/>
            </a:endParaRPr>
          </a:p>
          <a:p>
            <a:pPr marL="457200" lvl="0" indent="-457200">
              <a:buClr>
                <a:srgbClr val="000000"/>
              </a:buClr>
              <a:buSzPts val="2400"/>
              <a:buFont typeface="Noto Sans Symbols"/>
              <a:buChar char="❑"/>
            </a:pPr>
            <a:r>
              <a:rPr lang="en-US" sz="2400" b="1" kern="0" dirty="0">
                <a:solidFill>
                  <a:srgbClr val="00B0F0"/>
                </a:solidFill>
                <a:latin typeface="Times New Roman"/>
                <a:ea typeface="Times New Roman"/>
                <a:cs typeface="Times New Roman"/>
                <a:sym typeface="Times New Roman"/>
              </a:rPr>
              <a:t>Strategic supply chain decisions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Outsource supply chain functions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Locations and capacities of facilities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Products to be made or stored at various locations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Modes of transportation</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Information systems</a:t>
            </a:r>
          </a:p>
          <a:p>
            <a:pPr lvl="0">
              <a:buClr>
                <a:srgbClr val="000000"/>
              </a:buClr>
              <a:buSzPts val="2400"/>
            </a:pPr>
            <a:endParaRPr lang="en-US" sz="2400" kern="0" dirty="0">
              <a:solidFill>
                <a:srgbClr val="000000"/>
              </a:solidFill>
              <a:latin typeface="Times New Roman"/>
              <a:ea typeface="Times New Roman"/>
              <a:cs typeface="Times New Roman"/>
              <a:sym typeface="Times New Roman"/>
            </a:endParaRPr>
          </a:p>
          <a:p>
            <a:pPr marL="457200" lvl="0" indent="-457200">
              <a:buClr>
                <a:srgbClr val="000000"/>
              </a:buClr>
              <a:buSzPts val="2400"/>
              <a:buFont typeface="Noto Sans Symbols"/>
              <a:buChar char="❑"/>
            </a:pPr>
            <a:r>
              <a:rPr lang="en-US" sz="2400" b="1" kern="0" dirty="0">
                <a:solidFill>
                  <a:srgbClr val="00B0F0"/>
                </a:solidFill>
                <a:latin typeface="Times New Roman"/>
                <a:ea typeface="Times New Roman"/>
                <a:cs typeface="Times New Roman"/>
                <a:sym typeface="Times New Roman"/>
              </a:rPr>
              <a:t>Supply chain design must support strategic objectives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Supply chain design decisions are long-term and expensive to reverse – must take into account market uncertainty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9223" y="771947"/>
            <a:ext cx="522925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Strategy or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3878665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r>
              <a:rPr lang="en-US" sz="2800" b="1" dirty="0">
                <a:solidFill>
                  <a:srgbClr val="00B0F0"/>
                </a:solidFill>
                <a:latin typeface="Times New Roman" panose="02020603050405020304" pitchFamily="18" charset="0"/>
                <a:cs typeface="Times New Roman" panose="02020603050405020304" pitchFamily="18" charset="0"/>
                <a:sym typeface="Arial"/>
              </a:rPr>
              <a:t>For decisions made during this phase,</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time frame considered is a quarter to a year. Therefore, </a:t>
            </a: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supply chain's configuration determined in the strategic phase is fixed. </a:t>
            </a: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goal of planning is to maximize the supply chain surplus that can be generated over the planning horizon</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Planning</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442027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Definition of a set of policies that govern short-term operations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Fixed by the supply configuration from the strategic phase</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goal is to maximize supply chain surplus given established constraints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Starts with a forecast of demand in the coming year</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Planning</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287298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Planning decisions: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Which markets will be supplied from which locations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Planned buildup of inventories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Subcontracting</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Inventory policies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Timing and size of market promotions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Must consider demand uncertainty, exchange rates, and competition over the time horizon in planning decisions </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Planning</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217895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time horizon is weekly or daily</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Decisions regarding individual customer orders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configuration is fixed and planning policies are defined</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goal is to handle incoming customer orders as effectively as possible</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Allocate orders to inventory or production, set order due dates, generate pick lists at a warehouse, allocate an order to a particular shipment, set delivery schedules, place replenishment orders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Much less uncertainty (short time horizon)</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3980" y="771947"/>
            <a:ext cx="39597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Operation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853758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 supply chain is a sequence of processes and flows that take place within and between different stages and combine to fill a customer's need for a product.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There are two different ways to view the processes performed in a supply chain.</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Cycle View: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processes in a supply chain are divided into a series of cycles, each performed at the interface between two successive stages of the supply chain.</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5160" y="771947"/>
            <a:ext cx="517737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Process Views of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336709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Given the five stages of a supply chain, all supply chain processes can be broken down into the following four process cycles,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Customer order cycle</a:t>
            </a: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Replenishment cycle</a:t>
            </a: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Manufacturing cycle</a:t>
            </a: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Procurement cycle</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17578" y="771947"/>
            <a:ext cx="601254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Cycle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8860546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4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Customer order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the processes directly involved in receiving and filling a customer order</a:t>
            </a: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Replenishment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the processes involved in replenishing retailer inventory</a:t>
            </a: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Manufacturing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processes involved in generating the product that will fill the customer, retailer and distributor orders. It is driven by the actual orders placed with the manufacturer, forecasts for expected future demand, and the current product availability in the manufacturer’s finished-product warehouse.</a:t>
            </a: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Procurement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the processes necessary to ensure that materials are available for manufacturing to occur according to schedule.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17578" y="771947"/>
            <a:ext cx="601254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Cycle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582553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4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Each cycle occurs at the interface between two successive stages of the supply chain. </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Not every supply chain will have all four cycles clearly separated. For example, a grocery supply chain in which a retailer stocks finished goods inventories and places replenishment orders with a distributor is likely to have all four cycles separated.</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Dell, in contrast, bypasses the retailer and distributor when it sells servers directly to customers ( Direct Channel).</a:t>
            </a:r>
          </a:p>
          <a:p>
            <a:pPr marL="457200" lvl="0" indent="-457200">
              <a:buClr>
                <a:schemeClr val="dk1"/>
              </a:buClr>
              <a:buSzPts val="2800"/>
              <a:buFont typeface="Noto Sans Symbols"/>
              <a:buChar char="❑"/>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17578" y="771947"/>
            <a:ext cx="601254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Cycle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642050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874498" y="500900"/>
            <a:ext cx="10673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95755" y="1520495"/>
            <a:ext cx="4441181" cy="47498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066428" y="6292631"/>
            <a:ext cx="2814397"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799" y="79526"/>
            <a:ext cx="2479773" cy="1076343"/>
          </a:xfrm>
          <a:prstGeom prst="rect">
            <a:avLst/>
          </a:prstGeom>
        </p:spPr>
      </p:pic>
      <p:sp>
        <p:nvSpPr>
          <p:cNvPr id="3" name="Rectangle 2"/>
          <p:cNvSpPr/>
          <p:nvPr/>
        </p:nvSpPr>
        <p:spPr>
          <a:xfrm>
            <a:off x="1874498" y="916967"/>
            <a:ext cx="6564609"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Cycle View of Supply Chain Processes</a:t>
            </a:r>
          </a:p>
        </p:txBody>
      </p:sp>
      <p:grpSp>
        <p:nvGrpSpPr>
          <p:cNvPr id="8" name="Group 7">
            <a:extLst>
              <a:ext uri="{FF2B5EF4-FFF2-40B4-BE49-F238E27FC236}">
                <a16:creationId xmlns:a16="http://schemas.microsoft.com/office/drawing/2014/main" id="{85408AB8-7354-DB93-DF50-35E30099A9B5}"/>
              </a:ext>
            </a:extLst>
          </p:cNvPr>
          <p:cNvGrpSpPr/>
          <p:nvPr/>
        </p:nvGrpSpPr>
        <p:grpSpPr>
          <a:xfrm>
            <a:off x="812800" y="1577243"/>
            <a:ext cx="7253027" cy="4749308"/>
            <a:chOff x="4042093" y="294959"/>
            <a:chExt cx="5801071" cy="6216938"/>
          </a:xfrm>
        </p:grpSpPr>
        <p:sp>
          <p:nvSpPr>
            <p:cNvPr id="9" name="Google Shape;84;p13">
              <a:extLst>
                <a:ext uri="{FF2B5EF4-FFF2-40B4-BE49-F238E27FC236}">
                  <a16:creationId xmlns:a16="http://schemas.microsoft.com/office/drawing/2014/main" id="{F87EB4C2-AA93-C794-0F26-C17BABD7D413}"/>
                </a:ext>
              </a:extLst>
            </p:cNvPr>
            <p:cNvSpPr/>
            <p:nvPr/>
          </p:nvSpPr>
          <p:spPr>
            <a:xfrm>
              <a:off x="4042093" y="559739"/>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dirty="0">
                  <a:latin typeface="Times New Roman" panose="02020603050405020304" pitchFamily="18" charset="0"/>
                  <a:ea typeface="Times New Roman"/>
                  <a:cs typeface="Times New Roman" panose="02020603050405020304" pitchFamily="18" charset="0"/>
                  <a:sym typeface="Times New Roman"/>
                </a:rPr>
                <a:t>Customer Order Cycle</a:t>
              </a:r>
              <a:endParaRPr sz="2500" b="1" dirty="0">
                <a:latin typeface="Times New Roman" panose="02020603050405020304" pitchFamily="18" charset="0"/>
                <a:ea typeface="Times New Roman"/>
                <a:cs typeface="Times New Roman" panose="02020603050405020304" pitchFamily="18" charset="0"/>
                <a:sym typeface="Times New Roman"/>
              </a:endParaRPr>
            </a:p>
          </p:txBody>
        </p:sp>
        <p:sp>
          <p:nvSpPr>
            <p:cNvPr id="10" name="Google Shape;85;p13">
              <a:extLst>
                <a:ext uri="{FF2B5EF4-FFF2-40B4-BE49-F238E27FC236}">
                  <a16:creationId xmlns:a16="http://schemas.microsoft.com/office/drawing/2014/main" id="{AA55C5A0-D775-33E4-0DAC-4AC04817CFEE}"/>
                </a:ext>
              </a:extLst>
            </p:cNvPr>
            <p:cNvSpPr/>
            <p:nvPr/>
          </p:nvSpPr>
          <p:spPr>
            <a:xfrm>
              <a:off x="4042093" y="1978003"/>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dirty="0">
                  <a:latin typeface="Times New Roman"/>
                  <a:ea typeface="Times New Roman"/>
                  <a:cs typeface="Times New Roman"/>
                  <a:sym typeface="Times New Roman"/>
                </a:rPr>
                <a:t>Replenishment Cycle</a:t>
              </a:r>
              <a:endParaRPr sz="2500" b="1" dirty="0">
                <a:latin typeface="Times New Roman"/>
                <a:ea typeface="Times New Roman"/>
                <a:cs typeface="Times New Roman"/>
                <a:sym typeface="Times New Roman"/>
              </a:endParaRPr>
            </a:p>
          </p:txBody>
        </p:sp>
        <p:sp>
          <p:nvSpPr>
            <p:cNvPr id="11" name="Google Shape;86;p13">
              <a:extLst>
                <a:ext uri="{FF2B5EF4-FFF2-40B4-BE49-F238E27FC236}">
                  <a16:creationId xmlns:a16="http://schemas.microsoft.com/office/drawing/2014/main" id="{BEF6FDB9-39C5-D73B-7A11-423153AC348F}"/>
                </a:ext>
              </a:extLst>
            </p:cNvPr>
            <p:cNvSpPr/>
            <p:nvPr/>
          </p:nvSpPr>
          <p:spPr>
            <a:xfrm>
              <a:off x="4042093" y="3396266"/>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dirty="0">
                  <a:latin typeface="Times New Roman"/>
                  <a:ea typeface="Times New Roman"/>
                  <a:cs typeface="Times New Roman"/>
                  <a:sym typeface="Times New Roman"/>
                </a:rPr>
                <a:t>Manufacturing Cycle</a:t>
              </a:r>
              <a:endParaRPr sz="2500" b="1" dirty="0">
                <a:latin typeface="Times New Roman"/>
                <a:ea typeface="Times New Roman"/>
                <a:cs typeface="Times New Roman"/>
                <a:sym typeface="Times New Roman"/>
              </a:endParaRPr>
            </a:p>
          </p:txBody>
        </p:sp>
        <p:sp>
          <p:nvSpPr>
            <p:cNvPr id="12" name="Google Shape;87;p13">
              <a:extLst>
                <a:ext uri="{FF2B5EF4-FFF2-40B4-BE49-F238E27FC236}">
                  <a16:creationId xmlns:a16="http://schemas.microsoft.com/office/drawing/2014/main" id="{17865278-7A21-A377-5BBA-1559FD2D0E17}"/>
                </a:ext>
              </a:extLst>
            </p:cNvPr>
            <p:cNvSpPr/>
            <p:nvPr/>
          </p:nvSpPr>
          <p:spPr>
            <a:xfrm>
              <a:off x="4042093" y="4814530"/>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a:latin typeface="Times New Roman"/>
                  <a:ea typeface="Times New Roman"/>
                  <a:cs typeface="Times New Roman"/>
                  <a:sym typeface="Times New Roman"/>
                </a:rPr>
                <a:t>Procurement Cycle</a:t>
              </a:r>
              <a:endParaRPr sz="2500" b="1">
                <a:latin typeface="Times New Roman"/>
                <a:ea typeface="Times New Roman"/>
                <a:cs typeface="Times New Roman"/>
                <a:sym typeface="Times New Roman"/>
              </a:endParaRPr>
            </a:p>
          </p:txBody>
        </p:sp>
        <p:sp>
          <p:nvSpPr>
            <p:cNvPr id="13" name="Arrow: Curved Left 37">
              <a:extLst>
                <a:ext uri="{FF2B5EF4-FFF2-40B4-BE49-F238E27FC236}">
                  <a16:creationId xmlns:a16="http://schemas.microsoft.com/office/drawing/2014/main" id="{624FC583-BF83-BE44-C57D-BF87548C2FEF}"/>
                </a:ext>
              </a:extLst>
            </p:cNvPr>
            <p:cNvSpPr/>
            <p:nvPr/>
          </p:nvSpPr>
          <p:spPr>
            <a:xfrm flipV="1">
              <a:off x="9074189" y="4685079"/>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sp>
          <p:nvSpPr>
            <p:cNvPr id="14" name="TextBox 13">
              <a:extLst>
                <a:ext uri="{FF2B5EF4-FFF2-40B4-BE49-F238E27FC236}">
                  <a16:creationId xmlns:a16="http://schemas.microsoft.com/office/drawing/2014/main" id="{05079CA7-41F6-8D56-4F08-954CDBFFC652}"/>
                </a:ext>
              </a:extLst>
            </p:cNvPr>
            <p:cNvSpPr txBox="1"/>
            <p:nvPr/>
          </p:nvSpPr>
          <p:spPr>
            <a:xfrm>
              <a:off x="8223336" y="5994329"/>
              <a:ext cx="850854"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Supplier</a:t>
              </a:r>
            </a:p>
          </p:txBody>
        </p:sp>
        <p:sp>
          <p:nvSpPr>
            <p:cNvPr id="15" name="TextBox 14">
              <a:extLst>
                <a:ext uri="{FF2B5EF4-FFF2-40B4-BE49-F238E27FC236}">
                  <a16:creationId xmlns:a16="http://schemas.microsoft.com/office/drawing/2014/main" id="{537D2CE4-FAEF-6AC5-56A6-B90ADD1CD3F8}"/>
                </a:ext>
              </a:extLst>
            </p:cNvPr>
            <p:cNvSpPr txBox="1"/>
            <p:nvPr/>
          </p:nvSpPr>
          <p:spPr>
            <a:xfrm>
              <a:off x="7763302" y="4534403"/>
              <a:ext cx="1310887"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Manufacturer</a:t>
              </a:r>
            </a:p>
          </p:txBody>
        </p:sp>
        <p:sp>
          <p:nvSpPr>
            <p:cNvPr id="16" name="TextBox 15">
              <a:extLst>
                <a:ext uri="{FF2B5EF4-FFF2-40B4-BE49-F238E27FC236}">
                  <a16:creationId xmlns:a16="http://schemas.microsoft.com/office/drawing/2014/main" id="{EB1F2D1F-A7D2-F04E-76DA-A94FA1A2D213}"/>
                </a:ext>
              </a:extLst>
            </p:cNvPr>
            <p:cNvSpPr txBox="1"/>
            <p:nvPr/>
          </p:nvSpPr>
          <p:spPr>
            <a:xfrm>
              <a:off x="7997639" y="3165518"/>
              <a:ext cx="1076550"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Distributor</a:t>
              </a:r>
            </a:p>
          </p:txBody>
        </p:sp>
        <p:sp>
          <p:nvSpPr>
            <p:cNvPr id="17" name="TextBox 16">
              <a:extLst>
                <a:ext uri="{FF2B5EF4-FFF2-40B4-BE49-F238E27FC236}">
                  <a16:creationId xmlns:a16="http://schemas.microsoft.com/office/drawing/2014/main" id="{8E4278D4-AEC4-544D-4B40-8A083043D5EB}"/>
                </a:ext>
              </a:extLst>
            </p:cNvPr>
            <p:cNvSpPr txBox="1"/>
            <p:nvPr/>
          </p:nvSpPr>
          <p:spPr>
            <a:xfrm>
              <a:off x="8115340" y="1717558"/>
              <a:ext cx="958849" cy="523752"/>
            </a:xfrm>
            <a:prstGeom prst="rect">
              <a:avLst/>
            </a:prstGeom>
            <a:noFill/>
          </p:spPr>
          <p:txBody>
            <a:bodyPr wrap="square" rtlCol="0">
              <a:spAutoFit/>
            </a:bodyPr>
            <a:lstStyle/>
            <a:p>
              <a:pPr algn="r" defTabSz="914446"/>
              <a:r>
                <a:rPr lang="en-US" sz="2000" b="1" dirty="0">
                  <a:latin typeface="Times New Roman" panose="02020603050405020304" pitchFamily="18" charset="0"/>
                  <a:cs typeface="Times New Roman" panose="02020603050405020304" pitchFamily="18" charset="0"/>
                </a:rPr>
                <a:t>Retailer</a:t>
              </a:r>
            </a:p>
          </p:txBody>
        </p:sp>
        <p:sp>
          <p:nvSpPr>
            <p:cNvPr id="19" name="TextBox 18">
              <a:extLst>
                <a:ext uri="{FF2B5EF4-FFF2-40B4-BE49-F238E27FC236}">
                  <a16:creationId xmlns:a16="http://schemas.microsoft.com/office/drawing/2014/main" id="{67F7ED1C-FB77-A28E-19C1-307FEDF71C25}"/>
                </a:ext>
              </a:extLst>
            </p:cNvPr>
            <p:cNvSpPr txBox="1"/>
            <p:nvPr/>
          </p:nvSpPr>
          <p:spPr>
            <a:xfrm>
              <a:off x="8115340" y="294959"/>
              <a:ext cx="958848"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Customer</a:t>
              </a:r>
            </a:p>
          </p:txBody>
        </p:sp>
        <p:sp>
          <p:nvSpPr>
            <p:cNvPr id="20" name="Arrow: Curved Left 47">
              <a:extLst>
                <a:ext uri="{FF2B5EF4-FFF2-40B4-BE49-F238E27FC236}">
                  <a16:creationId xmlns:a16="http://schemas.microsoft.com/office/drawing/2014/main" id="{6A5958E8-4E9D-95D5-7627-F01327D0590D}"/>
                </a:ext>
              </a:extLst>
            </p:cNvPr>
            <p:cNvSpPr/>
            <p:nvPr/>
          </p:nvSpPr>
          <p:spPr>
            <a:xfrm flipV="1">
              <a:off x="9100767" y="3266816"/>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sp>
          <p:nvSpPr>
            <p:cNvPr id="21" name="Arrow: Curved Left 48">
              <a:extLst>
                <a:ext uri="{FF2B5EF4-FFF2-40B4-BE49-F238E27FC236}">
                  <a16:creationId xmlns:a16="http://schemas.microsoft.com/office/drawing/2014/main" id="{D9FA4C66-5EAD-7040-8F28-569720B6AD64}"/>
                </a:ext>
              </a:extLst>
            </p:cNvPr>
            <p:cNvSpPr/>
            <p:nvPr/>
          </p:nvSpPr>
          <p:spPr>
            <a:xfrm flipV="1">
              <a:off x="9146297" y="1812675"/>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sp>
          <p:nvSpPr>
            <p:cNvPr id="22" name="Arrow: Curved Left 49">
              <a:extLst>
                <a:ext uri="{FF2B5EF4-FFF2-40B4-BE49-F238E27FC236}">
                  <a16:creationId xmlns:a16="http://schemas.microsoft.com/office/drawing/2014/main" id="{C9FF0F7D-1A87-FA5E-4461-CDD8B2013C69}"/>
                </a:ext>
              </a:extLst>
            </p:cNvPr>
            <p:cNvSpPr/>
            <p:nvPr/>
          </p:nvSpPr>
          <p:spPr>
            <a:xfrm flipV="1">
              <a:off x="9146297" y="358534"/>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gr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7962174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46619"/>
            <a:ext cx="5714999"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Cycle View of </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Supply Chain Processes</a:t>
            </a:r>
          </a:p>
        </p:txBody>
      </p:sp>
      <p:sp>
        <p:nvSpPr>
          <p:cNvPr id="8" name="Rectangle 7"/>
          <p:cNvSpPr/>
          <p:nvPr/>
        </p:nvSpPr>
        <p:spPr>
          <a:xfrm>
            <a:off x="404949" y="1755438"/>
            <a:ext cx="5368834" cy="4524315"/>
          </a:xfrm>
          <a:prstGeom prst="rect">
            <a:avLst/>
          </a:prstGeom>
          <a:solidFill>
            <a:schemeClr val="accent5">
              <a:lumMod val="20000"/>
              <a:lumOff val="80000"/>
            </a:schemeClr>
          </a:solidFill>
        </p:spPr>
        <p:txBody>
          <a:bodyPr wrap="square">
            <a:spAutoFit/>
          </a:bodyPr>
          <a:lstStyle/>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Each cycle consists of six sub processes as shown: </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Each cycle starts with the supplier marketing the product to customers.</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 A buyer then places an order that is received by the supplier.</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 The supplier supplies the order, which is received by the buyer. </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The buyer may return some of the product or other recycled material to the supplier or a third party. The cycle of activities then begins all over again.</a:t>
            </a:r>
          </a:p>
        </p:txBody>
      </p:sp>
      <p:pic>
        <p:nvPicPr>
          <p:cNvPr id="9" name="Picture 8"/>
          <p:cNvPicPr>
            <a:picLocks noChangeAspect="1"/>
          </p:cNvPicPr>
          <p:nvPr/>
        </p:nvPicPr>
        <p:blipFill>
          <a:blip r:embed="rId3"/>
          <a:stretch>
            <a:fillRect/>
          </a:stretch>
        </p:blipFill>
        <p:spPr>
          <a:xfrm>
            <a:off x="5773783" y="1755438"/>
            <a:ext cx="5995851" cy="4496188"/>
          </a:xfrm>
          <a:prstGeom prst="rect">
            <a:avLst/>
          </a:prstGeom>
          <a:solidFill>
            <a:schemeClr val="accent5">
              <a:lumMod val="20000"/>
              <a:lumOff val="80000"/>
            </a:schemeClr>
          </a:solidFill>
        </p:spPr>
      </p:pic>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22353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400" b="1" dirty="0">
                <a:solidFill>
                  <a:srgbClr val="00B0F0"/>
                </a:solidFill>
                <a:latin typeface="Times New Roman"/>
                <a:ea typeface="Times New Roman"/>
                <a:cs typeface="Times New Roman"/>
                <a:sym typeface="Times New Roman"/>
              </a:rPr>
              <a:t>Push/Pull View: </a:t>
            </a:r>
          </a:p>
          <a:p>
            <a:pPr lvl="0">
              <a:buClr>
                <a:schemeClr val="dk1"/>
              </a:buClr>
              <a:buSzPts val="2400"/>
            </a:pPr>
            <a:endParaRPr lang="en-US" sz="2400" b="1" dirty="0">
              <a:solidFill>
                <a:schemeClr val="dk1"/>
              </a:solidFill>
              <a:latin typeface="Times New Roman"/>
              <a:ea typeface="Times New Roman"/>
              <a:cs typeface="Times New Roman"/>
              <a:sym typeface="Times New Roman"/>
            </a:endParaRPr>
          </a:p>
          <a:p>
            <a:pPr lvl="0">
              <a:buClr>
                <a:schemeClr val="dk1"/>
              </a:buClr>
              <a:buSzPts val="2400"/>
            </a:pPr>
            <a:r>
              <a:rPr lang="en-US" sz="2400" dirty="0">
                <a:solidFill>
                  <a:schemeClr val="dk1"/>
                </a:solidFill>
                <a:latin typeface="Times New Roman"/>
                <a:ea typeface="Times New Roman"/>
                <a:cs typeface="Times New Roman"/>
                <a:sym typeface="Times New Roman"/>
              </a:rPr>
              <a:t>The processes in a supply chain are divided into two categories, depending on whether they are executed in response to a customer order or in anticipation of customer orders. Pull processes are initiated by a customer order, whereas push processes are initiated and performed in anticipation of customer orders.</a:t>
            </a:r>
          </a:p>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5160" y="771947"/>
            <a:ext cx="517737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Process Views of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68299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Supply chain processes</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 fall into one of two categories depending on the timing of their execution relative to customer demand.</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Pull</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 execution is initiated in response to a customer order (reactive).</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Push</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 execution is initiated in anticipation of customer orders (speculative).</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The Push/pull boundary </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separates push processes from pull processes.</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932683" y="905411"/>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168591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Pull</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execution is initiated in response to a customer order (reactive).</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Wingdings" panose="05000000000000000000" pitchFamily="2" charset="2"/>
              <a:buChar char="Ø"/>
            </a:pPr>
            <a:r>
              <a:rPr lang="en-US" altLang="en-US" sz="2800" b="1" kern="0" dirty="0">
                <a:solidFill>
                  <a:srgbClr val="00B0F0"/>
                </a:solidFill>
                <a:latin typeface="Arial"/>
                <a:cs typeface="Arial"/>
                <a:sym typeface="Arial"/>
              </a:rPr>
              <a:t>Dell</a:t>
            </a:r>
            <a:r>
              <a:rPr lang="en-US" altLang="en-US" sz="2800" b="1" kern="0" dirty="0">
                <a:solidFill>
                  <a:srgbClr val="000000"/>
                </a:solidFill>
                <a:latin typeface="Arial"/>
                <a:cs typeface="Arial"/>
                <a:sym typeface="Arial"/>
              </a:rPr>
              <a:t> </a:t>
            </a:r>
            <a:r>
              <a:rPr lang="en-US" altLang="en-US" sz="2800" kern="0" dirty="0">
                <a:solidFill>
                  <a:srgbClr val="000000"/>
                </a:solidFill>
                <a:latin typeface="Times New Roman" panose="02020603050405020304" pitchFamily="18" charset="0"/>
                <a:cs typeface="Times New Roman" panose="02020603050405020304" pitchFamily="18" charset="0"/>
                <a:sym typeface="Arial"/>
              </a:rPr>
              <a:t>assembles its computers to order and therefore, all processes except for those involved in the procurement cycle are “pull ”</a:t>
            </a: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3913090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Push</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execution is initiated in anticipation of customer orders (speculative).</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Wingdings" panose="05000000000000000000" pitchFamily="2" charset="2"/>
              <a:buChar char="Ø"/>
            </a:pPr>
            <a:r>
              <a:rPr lang="en-US" altLang="en-US" sz="2800" b="1" kern="0" dirty="0">
                <a:solidFill>
                  <a:srgbClr val="00B0F0"/>
                </a:solidFill>
                <a:latin typeface="Times New Roman" panose="02020603050405020304" pitchFamily="18" charset="0"/>
                <a:cs typeface="Times New Roman" panose="02020603050405020304" pitchFamily="18" charset="0"/>
                <a:sym typeface="Arial"/>
              </a:rPr>
              <a:t>Compaq</a:t>
            </a:r>
            <a:r>
              <a:rPr lang="en-US" altLang="en-US" sz="2800" b="1" kern="0" dirty="0">
                <a:solidFill>
                  <a:srgbClr val="000000"/>
                </a:solidFill>
                <a:latin typeface="Times New Roman" panose="02020603050405020304" pitchFamily="18" charset="0"/>
                <a:cs typeface="Times New Roman" panose="02020603050405020304" pitchFamily="18" charset="0"/>
                <a:sym typeface="Arial"/>
              </a:rPr>
              <a:t>: </a:t>
            </a:r>
            <a:r>
              <a:rPr lang="en-US" altLang="en-US" sz="2800" kern="0" dirty="0">
                <a:solidFill>
                  <a:srgbClr val="000000"/>
                </a:solidFill>
                <a:latin typeface="Times New Roman" panose="02020603050405020304" pitchFamily="18" charset="0"/>
                <a:cs typeface="Times New Roman" panose="02020603050405020304" pitchFamily="18" charset="0"/>
                <a:sym typeface="Arial"/>
              </a:rPr>
              <a:t>All processes except for those involved in the customer order cycle are of “push” type.</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80319"/>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794563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Supply chain processes discussed in the two views can be classified into</a:t>
            </a:r>
          </a:p>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rPr>
              <a:t>Customer Relationship Management (CRM):</a:t>
            </a:r>
          </a:p>
          <a:p>
            <a:pPr marL="804863" lvl="1" defTabSz="457200">
              <a:lnSpc>
                <a:spcPct val="90000"/>
              </a:lnSpc>
              <a:spcAft>
                <a:spcPts val="600"/>
              </a:spcAft>
              <a:buClrTx/>
            </a:pPr>
            <a:r>
              <a:rPr lang="en-US" sz="2800" dirty="0">
                <a:solidFill>
                  <a:prstClr val="black"/>
                </a:solidFill>
                <a:latin typeface="Times New Roman" panose="02020603050405020304" pitchFamily="18" charset="0"/>
                <a:cs typeface="Times New Roman" panose="02020603050405020304" pitchFamily="18" charset="0"/>
              </a:rPr>
              <a:t>all processes at the interface between the firm and its customers</a:t>
            </a:r>
          </a:p>
          <a:p>
            <a:pPr marL="971550" lvl="1" indent="-514350" defTabSz="457200">
              <a:lnSpc>
                <a:spcPct val="90000"/>
              </a:lnSpc>
              <a:spcAft>
                <a:spcPts val="600"/>
              </a:spcAft>
              <a:buClrTx/>
              <a:buFont typeface="+mj-lt"/>
              <a:buAutoNum type="arabicPeriod" startAt="2"/>
            </a:pPr>
            <a:r>
              <a:rPr lang="en-US" sz="2800" b="1" dirty="0">
                <a:solidFill>
                  <a:srgbClr val="00B0F0"/>
                </a:solidFill>
                <a:latin typeface="Times New Roman" panose="02020603050405020304" pitchFamily="18" charset="0"/>
                <a:cs typeface="Times New Roman" panose="02020603050405020304" pitchFamily="18" charset="0"/>
              </a:rPr>
              <a:t>Internal Supply Chain Management (ISCM):</a:t>
            </a:r>
          </a:p>
          <a:p>
            <a:pPr marL="804863" lvl="1" defTabSz="457200">
              <a:lnSpc>
                <a:spcPct val="90000"/>
              </a:lnSpc>
              <a:spcAft>
                <a:spcPts val="600"/>
              </a:spcAft>
              <a:buClrTx/>
            </a:pPr>
            <a:r>
              <a:rPr lang="en-US" sz="2800" dirty="0">
                <a:solidFill>
                  <a:prstClr val="black"/>
                </a:solidFill>
                <a:latin typeface="Times New Roman" panose="02020603050405020304" pitchFamily="18" charset="0"/>
                <a:cs typeface="Times New Roman" panose="02020603050405020304" pitchFamily="18" charset="0"/>
              </a:rPr>
              <a:t>all processes that are internal to the firm</a:t>
            </a:r>
          </a:p>
          <a:p>
            <a:pPr marL="971550" lvl="1" indent="-514350" defTabSz="457200">
              <a:lnSpc>
                <a:spcPct val="90000"/>
              </a:lnSpc>
              <a:spcAft>
                <a:spcPts val="600"/>
              </a:spcAft>
              <a:buClrTx/>
              <a:buFont typeface="+mj-lt"/>
              <a:buAutoNum type="arabicPeriod" startAt="3"/>
            </a:pPr>
            <a:r>
              <a:rPr lang="en-US" sz="2800" b="1" dirty="0">
                <a:solidFill>
                  <a:srgbClr val="00B0F0"/>
                </a:solidFill>
                <a:latin typeface="Times New Roman" panose="02020603050405020304" pitchFamily="18" charset="0"/>
                <a:cs typeface="Times New Roman" panose="02020603050405020304" pitchFamily="18" charset="0"/>
              </a:rPr>
              <a:t>Supplier Relationship Management (SRM):</a:t>
            </a:r>
          </a:p>
          <a:p>
            <a:pPr marL="804863" lvl="0"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all processes at the interface between the firm and its suppliers</a:t>
            </a:r>
          </a:p>
          <a:p>
            <a:pPr marL="804863"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2464" y="980319"/>
            <a:ext cx="492782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Macro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63556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68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The three macro processes manage the flow of information, products, and funds required to generate, receive, and fulfill a customer request. </a:t>
            </a:r>
          </a:p>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defTabSz="457200">
              <a:lnSpc>
                <a:spcPct val="90000"/>
              </a:lnSpc>
              <a:spcAft>
                <a:spcPts val="600"/>
              </a:spcAft>
              <a:buClrTx/>
              <a:buSzPct val="150000"/>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The CRM macro process </a:t>
            </a:r>
            <a:r>
              <a:rPr lang="en-US" sz="2800" dirty="0">
                <a:solidFill>
                  <a:prstClr val="black"/>
                </a:solidFill>
                <a:latin typeface="Times New Roman" panose="02020603050405020304" pitchFamily="18" charset="0"/>
                <a:cs typeface="Times New Roman" panose="02020603050405020304" pitchFamily="18" charset="0"/>
              </a:rPr>
              <a:t>aims to generate customer demand and facilitate the placement and tracking of orders.</a:t>
            </a:r>
          </a:p>
          <a:p>
            <a:pPr marL="457200" lvl="0" indent="-457200" defTabSz="457200">
              <a:lnSpc>
                <a:spcPct val="90000"/>
              </a:lnSpc>
              <a:spcAft>
                <a:spcPts val="600"/>
              </a:spcAft>
              <a:buClrTx/>
              <a:buSzPct val="150000"/>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The ISCM macro process </a:t>
            </a:r>
            <a:r>
              <a:rPr lang="en-US" sz="2800" dirty="0">
                <a:solidFill>
                  <a:prstClr val="black"/>
                </a:solidFill>
                <a:latin typeface="Times New Roman" panose="02020603050405020304" pitchFamily="18" charset="0"/>
                <a:cs typeface="Times New Roman" panose="02020603050405020304" pitchFamily="18" charset="0"/>
              </a:rPr>
              <a:t>aims to fulfill the demand generated by the CRM process in a timely manner and at the lowest possible cost.</a:t>
            </a:r>
          </a:p>
          <a:p>
            <a:pPr marL="457200" lvl="0" indent="-457200" defTabSz="457200">
              <a:lnSpc>
                <a:spcPct val="90000"/>
              </a:lnSpc>
              <a:spcAft>
                <a:spcPts val="600"/>
              </a:spcAft>
              <a:buClrTx/>
              <a:buSzPct val="150000"/>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The SRM macro process </a:t>
            </a:r>
            <a:r>
              <a:rPr lang="en-US" sz="2800" dirty="0">
                <a:solidFill>
                  <a:prstClr val="black"/>
                </a:solidFill>
                <a:latin typeface="Times New Roman" panose="02020603050405020304" pitchFamily="18" charset="0"/>
                <a:cs typeface="Times New Roman" panose="02020603050405020304" pitchFamily="18" charset="0"/>
              </a:rPr>
              <a:t>aims to arrange for and manage supply sources for various goods and services.</a:t>
            </a:r>
          </a:p>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80319"/>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0935192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37580" y="980319"/>
            <a:ext cx="50175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Macro Processes </a:t>
            </a:r>
          </a:p>
        </p:txBody>
      </p:sp>
      <p:pic>
        <p:nvPicPr>
          <p:cNvPr id="8" name="Picture 7"/>
          <p:cNvPicPr>
            <a:picLocks noChangeAspect="1"/>
          </p:cNvPicPr>
          <p:nvPr/>
        </p:nvPicPr>
        <p:blipFill>
          <a:blip r:embed="rId3"/>
          <a:stretch>
            <a:fillRect/>
          </a:stretch>
        </p:blipFill>
        <p:spPr>
          <a:xfrm>
            <a:off x="391887" y="1731819"/>
            <a:ext cx="10711542" cy="4422238"/>
          </a:xfrm>
          <a:prstGeom prst="rect">
            <a:avLst/>
          </a:prstGeom>
        </p:spPr>
      </p:pic>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90116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2/3*#ppt_w"/>
                                          </p:val>
                                        </p:tav>
                                        <p:tav tm="100000">
                                          <p:val>
                                            <p:strVal val="#ppt_w"/>
                                          </p:val>
                                        </p:tav>
                                      </p:tavLst>
                                    </p:anim>
                                    <p:anim calcmode="lin" valueType="num">
                                      <p:cBhvr>
                                        <p:cTn id="8" dur="1000" fill="hold"/>
                                        <p:tgtEl>
                                          <p:spTgt spid="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One</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2896524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9613"/>
            <a:ext cx="8417320" cy="3693319"/>
          </a:xfrm>
          <a:prstGeom prst="rect">
            <a:avLst/>
          </a:prstGeom>
          <a:noFill/>
        </p:spPr>
        <p:txBody>
          <a:bodyPr wrap="square" rtlCol="0">
            <a:spAutoFit/>
          </a:bodyPr>
          <a:lstStyle/>
          <a:p>
            <a:pPr lvl="0"/>
            <a:r>
              <a:rPr lang="en-US" sz="2600" dirty="0">
                <a:latin typeface="Times New Roman"/>
                <a:ea typeface="Times New Roman"/>
                <a:cs typeface="Times New Roman"/>
                <a:sym typeface="Times New Roman"/>
              </a:rPr>
              <a:t>1-Discuss the goal of a supply chain and explain the</a:t>
            </a:r>
          </a:p>
          <a:p>
            <a:pPr lvl="0"/>
            <a:r>
              <a:rPr lang="en-US" sz="2600" dirty="0">
                <a:latin typeface="Times New Roman"/>
                <a:ea typeface="Times New Roman"/>
                <a:cs typeface="Times New Roman"/>
                <a:sym typeface="Times New Roman"/>
              </a:rPr>
              <a:t>   impact of supply chain decisions on the success of a firm.</a:t>
            </a:r>
          </a:p>
          <a:p>
            <a:pPr lvl="0"/>
            <a:r>
              <a:rPr lang="en-US" sz="2600" dirty="0">
                <a:latin typeface="Times New Roman"/>
                <a:ea typeface="Times New Roman"/>
                <a:cs typeface="Times New Roman"/>
                <a:sym typeface="Times New Roman"/>
              </a:rPr>
              <a:t> </a:t>
            </a:r>
          </a:p>
          <a:p>
            <a:pPr lvl="0"/>
            <a:r>
              <a:rPr lang="en-US" sz="2600" dirty="0">
                <a:latin typeface="Times New Roman"/>
                <a:ea typeface="Times New Roman"/>
                <a:cs typeface="Times New Roman"/>
                <a:sym typeface="Times New Roman"/>
              </a:rPr>
              <a:t>2-Identify the three key supply chain decision phases  and</a:t>
            </a:r>
          </a:p>
          <a:p>
            <a:pPr lvl="0"/>
            <a:r>
              <a:rPr lang="en-US" sz="2600" dirty="0">
                <a:latin typeface="Times New Roman"/>
                <a:ea typeface="Times New Roman"/>
                <a:cs typeface="Times New Roman"/>
                <a:sym typeface="Times New Roman"/>
              </a:rPr>
              <a:t>   explain the significance of each one.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3-Describe the cycle and push/pull views of a supply chain.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4-Classify the supply chain macro processes in a firm.</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076C38-6D27-4FE4-9945-FE03D431A6F7}"/>
</file>

<file path=customXml/itemProps2.xml><?xml version="1.0" encoding="utf-8"?>
<ds:datastoreItem xmlns:ds="http://schemas.openxmlformats.org/officeDocument/2006/customXml" ds:itemID="{05AC3F52-2398-4CD5-AF90-8BD417F36C43}"/>
</file>

<file path=customXml/itemProps3.xml><?xml version="1.0" encoding="utf-8"?>
<ds:datastoreItem xmlns:ds="http://schemas.openxmlformats.org/officeDocument/2006/customXml" ds:itemID="{ADB1AA58-47FF-4A06-86D1-BF49D0177D07}"/>
</file>

<file path=docProps/app.xml><?xml version="1.0" encoding="utf-8"?>
<Properties xmlns="http://schemas.openxmlformats.org/officeDocument/2006/extended-properties" xmlns:vt="http://schemas.openxmlformats.org/officeDocument/2006/docPropsVTypes">
  <TotalTime>1317</TotalTime>
  <Words>2070</Words>
  <Application>Microsoft Office PowerPoint</Application>
  <PresentationFormat>Widescreen</PresentationFormat>
  <Paragraphs>306</Paragraphs>
  <Slides>37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TarekLaptop</cp:lastModifiedBy>
  <cp:revision>63</cp:revision>
  <dcterms:created xsi:type="dcterms:W3CDTF">2023-04-29T09:08:23Z</dcterms:created>
  <dcterms:modified xsi:type="dcterms:W3CDTF">2024-02-02T02:45:36Z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