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24" Type="http://schemas.openxmlformats.org/officeDocument/2006/relationships/slide" Target="slides/slide19.xml"/><Relationship Id="rId12" Type="http://schemas.openxmlformats.org/officeDocument/2006/relationships/slide" Target="slides/slide7.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2" name="Google Shape;1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4" name="Google Shape;13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6" name="Google Shape;14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8" name="Google Shape;15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2c3a30404f5_0_4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0" name="Google Shape;170;g2c3a30404f5_0_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2c3a30404f5_0_10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1" name="Google Shape;181;g2c3a30404f5_0_10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3" name="Google Shape;19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4" name="Google Shape;20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8" name="Google Shape;21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1" name="Google Shape;23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1" name="Google Shape;24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2c3a30404f5_0_8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2" name="Google Shape;252;g2c3a30404f5_0_8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2c3a30404f5_0_1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4" name="Google Shape;264;g2c3a30404f5_0_1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2c3a30404f5_0_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6" name="Google Shape;276;g2c3a30404f5_0_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2c3a30404f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8" name="Google Shape;288;g2c3a30404f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c3a30404f5_0_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1" name="Google Shape;301;g2c3a30404f5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3" name="Google Shape;31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9" name="Shape 19"/>
        <p:cNvGrpSpPr/>
        <p:nvPr/>
      </p:nvGrpSpPr>
      <p:grpSpPr>
        <a:xfrm>
          <a:off x="0" y="0"/>
          <a:ext cx="0" cy="0"/>
          <a:chOff x="0" y="0"/>
          <a:chExt cx="0" cy="0"/>
        </a:xfrm>
      </p:grpSpPr>
      <p:sp>
        <p:nvSpPr>
          <p:cNvPr id="20" name="Google Shape;20;p4"/>
          <p:cNvSpPr/>
          <p:nvPr>
            <p:ph idx="2" type="pic"/>
          </p:nvPr>
        </p:nvSpPr>
        <p:spPr>
          <a:xfrm>
            <a:off x="7088924" y="508820"/>
            <a:ext cx="3701847" cy="5184057"/>
          </a:xfrm>
          <a:prstGeom prst="rect">
            <a:avLst/>
          </a:prstGeom>
          <a:solidFill>
            <a:srgbClr val="D8D8D8">
              <a:alpha val="48235"/>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5"/>
          <p:cNvSpPr/>
          <p:nvPr>
            <p:ph idx="2" type="pic"/>
          </p:nvPr>
        </p:nvSpPr>
        <p:spPr>
          <a:xfrm>
            <a:off x="3452649" y="-3"/>
            <a:ext cx="8739351" cy="68580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3" name="Shape 23"/>
        <p:cNvGrpSpPr/>
        <p:nvPr/>
      </p:nvGrpSpPr>
      <p:grpSpPr>
        <a:xfrm>
          <a:off x="0" y="0"/>
          <a:ext cx="0" cy="0"/>
          <a:chOff x="0" y="0"/>
          <a:chExt cx="0" cy="0"/>
        </a:xfrm>
      </p:grpSpPr>
      <p:sp>
        <p:nvSpPr>
          <p:cNvPr id="24" name="Google Shape;24;p6"/>
          <p:cNvSpPr/>
          <p:nvPr>
            <p:ph idx="2" type="pic"/>
          </p:nvPr>
        </p:nvSpPr>
        <p:spPr>
          <a:xfrm>
            <a:off x="1127760" y="1123950"/>
            <a:ext cx="9936480" cy="46101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5" name="Shape 25"/>
        <p:cNvGrpSpPr/>
        <p:nvPr/>
      </p:nvGrpSpPr>
      <p:grpSpPr>
        <a:xfrm>
          <a:off x="0" y="0"/>
          <a:ext cx="0" cy="0"/>
          <a:chOff x="0" y="0"/>
          <a:chExt cx="0" cy="0"/>
        </a:xfrm>
      </p:grpSpPr>
      <p:sp>
        <p:nvSpPr>
          <p:cNvPr id="26" name="Google Shape;26;p7"/>
          <p:cNvSpPr/>
          <p:nvPr>
            <p:ph idx="2" type="pic"/>
          </p:nvPr>
        </p:nvSpPr>
        <p:spPr>
          <a:xfrm>
            <a:off x="0" y="1"/>
            <a:ext cx="6826172" cy="6857998"/>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0" name="Google Shape;3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3" name="Shape 33"/>
        <p:cNvGrpSpPr/>
        <p:nvPr/>
      </p:nvGrpSpPr>
      <p:grpSpPr>
        <a:xfrm>
          <a:off x="0" y="0"/>
          <a:ext cx="0" cy="0"/>
          <a:chOff x="0" y="0"/>
          <a:chExt cx="0" cy="0"/>
        </a:xfrm>
      </p:grpSpPr>
      <p:sp>
        <p:nvSpPr>
          <p:cNvPr id="34" name="Google Shape;34;p9"/>
          <p:cNvSpPr/>
          <p:nvPr>
            <p:ph idx="2" type="pic"/>
          </p:nvPr>
        </p:nvSpPr>
        <p:spPr>
          <a:xfrm>
            <a:off x="6096000" y="933450"/>
            <a:ext cx="4962146" cy="249555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7.jpg"/><Relationship Id="rId5"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s://www.esl-lab.com/academic-english/esl-program-meeting/" TargetMode="Externa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hyperlink" Target="http://www.youtube.com/watch?v=24V_OX_EccA" TargetMode="External"/><Relationship Id="rId5" Type="http://schemas.openxmlformats.org/officeDocument/2006/relationships/image" Target="../media/image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s://pronuncian.com/linking-vowels-into-vowels" TargetMode="Externa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10.jp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4" name="Google Shape;104;p20"/>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sp>
        <p:nvSpPr>
          <p:cNvPr id="105" name="Google Shape;105;p20"/>
          <p:cNvSpPr/>
          <p:nvPr/>
        </p:nvSpPr>
        <p:spPr>
          <a:xfrm>
            <a:off x="479725" y="4675025"/>
            <a:ext cx="34653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Ahmed Soliman</a:t>
            </a:r>
            <a:endParaRPr b="1" i="0" sz="2800" u="none" cap="none" strike="noStrike">
              <a:solidFill>
                <a:schemeClr val="lt1"/>
              </a:solidFill>
              <a:latin typeface="Times New Roman"/>
              <a:ea typeface="Times New Roman"/>
              <a:cs typeface="Times New Roman"/>
              <a:sym typeface="Times New Roman"/>
            </a:endParaRPr>
          </a:p>
        </p:txBody>
      </p:sp>
      <p:sp>
        <p:nvSpPr>
          <p:cNvPr id="106" name="Google Shape;106;p20"/>
          <p:cNvSpPr/>
          <p:nvPr/>
        </p:nvSpPr>
        <p:spPr>
          <a:xfrm>
            <a:off x="6200343" y="-320675"/>
            <a:ext cx="7410450" cy="7410450"/>
          </a:xfrm>
          <a:prstGeom prst="ellipse">
            <a:avLst/>
          </a:prstGeom>
          <a:blipFill rotWithShape="1">
            <a:blip r:embed="rId3">
              <a:alphaModFix/>
            </a:blip>
            <a:stretch>
              <a:fillRect b="0" l="0" r="0" t="-994"/>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7" name="Google Shape;107;p20"/>
          <p:cNvPicPr preferRelativeResize="0"/>
          <p:nvPr/>
        </p:nvPicPr>
        <p:blipFill rotWithShape="1">
          <a:blip r:embed="rId4">
            <a:alphaModFix/>
          </a:blip>
          <a:srcRect b="25426" l="0" r="0" t="27876"/>
          <a:stretch/>
        </p:blipFill>
        <p:spPr>
          <a:xfrm>
            <a:off x="194617" y="269653"/>
            <a:ext cx="2954655" cy="1379622"/>
          </a:xfrm>
          <a:prstGeom prst="rect">
            <a:avLst/>
          </a:prstGeom>
          <a:noFill/>
          <a:ln>
            <a:noFill/>
          </a:ln>
        </p:spPr>
      </p:pic>
      <p:sp>
        <p:nvSpPr>
          <p:cNvPr id="108" name="Google Shape;108;p20"/>
          <p:cNvSpPr txBox="1"/>
          <p:nvPr/>
        </p:nvSpPr>
        <p:spPr>
          <a:xfrm>
            <a:off x="0" y="2329900"/>
            <a:ext cx="57540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English Course- Intermediate Level</a:t>
            </a:r>
            <a:endParaRPr b="1"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21"/>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115" name="Google Shape;115;p21"/>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16" name="Google Shape;116;p21"/>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8235"/>
            </a:srgbClr>
          </a:solidFill>
          <a:ln>
            <a:noFill/>
          </a:ln>
        </p:spPr>
      </p:pic>
      <p:sp>
        <p:nvSpPr>
          <p:cNvPr id="117" name="Google Shape;117;p21"/>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7</a:t>
            </a:r>
            <a:endParaRPr b="1" i="0" sz="2800" u="none" cap="none" strike="noStrike">
              <a:solidFill>
                <a:schemeClr val="dk1"/>
              </a:solidFill>
              <a:latin typeface="Times New Roman"/>
              <a:ea typeface="Times New Roman"/>
              <a:cs typeface="Times New Roman"/>
              <a:sym typeface="Times New Roman"/>
            </a:endParaRPr>
          </a:p>
        </p:txBody>
      </p:sp>
      <p:sp>
        <p:nvSpPr>
          <p:cNvPr id="118" name="Google Shape;118;p2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19" name="Google Shape;119;p21"/>
          <p:cNvPicPr preferRelativeResize="0"/>
          <p:nvPr/>
        </p:nvPicPr>
        <p:blipFill rotWithShape="1">
          <a:blip r:embed="rId5">
            <a:alphaModFix/>
          </a:blip>
          <a:srcRect b="25426" l="0" r="0" t="2787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2"/>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125" name="Google Shape;125;p22"/>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126" name="Google Shape;126;p2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7" name="Google Shape;127;p2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28" name="Google Shape;128;p2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29" name="Google Shape;129;p22"/>
          <p:cNvSpPr txBox="1"/>
          <p:nvPr/>
        </p:nvSpPr>
        <p:spPr>
          <a:xfrm>
            <a:off x="889000" y="1841126"/>
            <a:ext cx="10541100" cy="12870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800"/>
              </a:spcBef>
              <a:spcAft>
                <a:spcPts val="0"/>
              </a:spcAft>
              <a:buClr>
                <a:srgbClr val="000000"/>
              </a:buClr>
              <a:buSzPts val="2200"/>
              <a:buFont typeface="Arial"/>
              <a:buNone/>
            </a:pPr>
            <a:r>
              <a:rPr b="1" lang="en-US" sz="3300">
                <a:solidFill>
                  <a:srgbClr val="FF0000"/>
                </a:solidFill>
                <a:highlight>
                  <a:srgbClr val="FFFFFF"/>
                </a:highlight>
                <a:latin typeface="Times New Roman"/>
                <a:ea typeface="Times New Roman"/>
                <a:cs typeface="Times New Roman"/>
                <a:sym typeface="Times New Roman"/>
              </a:rPr>
              <a:t>Warm up</a:t>
            </a:r>
            <a:endParaRPr b="1" sz="3300">
              <a:solidFill>
                <a:srgbClr val="FF0000"/>
              </a:solidFill>
              <a:highlight>
                <a:srgbClr val="FFFFFF"/>
              </a:highlight>
              <a:latin typeface="Times New Roman"/>
              <a:ea typeface="Times New Roman"/>
              <a:cs typeface="Times New Roman"/>
              <a:sym typeface="Times New Roman"/>
            </a:endParaRPr>
          </a:p>
          <a:p>
            <a:pPr indent="0" lvl="0" marL="0" marR="0" rtl="0" algn="l">
              <a:lnSpc>
                <a:spcPct val="115000"/>
              </a:lnSpc>
              <a:spcBef>
                <a:spcPts val="800"/>
              </a:spcBef>
              <a:spcAft>
                <a:spcPts val="800"/>
              </a:spcAft>
              <a:buClr>
                <a:srgbClr val="000000"/>
              </a:buClr>
              <a:buSzPts val="2200"/>
              <a:buFont typeface="Arial"/>
              <a:buNone/>
            </a:pPr>
            <a:r>
              <a:rPr lang="en-US" sz="3300">
                <a:solidFill>
                  <a:schemeClr val="dk1"/>
                </a:solidFill>
                <a:highlight>
                  <a:srgbClr val="FFFFFF"/>
                </a:highlight>
                <a:latin typeface="Times New Roman"/>
                <a:ea typeface="Times New Roman"/>
                <a:cs typeface="Times New Roman"/>
                <a:sym typeface="Times New Roman"/>
              </a:rPr>
              <a:t>2 truths and a lie</a:t>
            </a:r>
            <a:endParaRPr sz="3300">
              <a:solidFill>
                <a:schemeClr val="dk1"/>
              </a:solidFill>
              <a:highlight>
                <a:srgbClr val="FFFFFF"/>
              </a:highlight>
              <a:latin typeface="Times New Roman"/>
              <a:ea typeface="Times New Roman"/>
              <a:cs typeface="Times New Roman"/>
              <a:sym typeface="Times New Roman"/>
            </a:endParaRPr>
          </a:p>
        </p:txBody>
      </p:sp>
      <p:sp>
        <p:nvSpPr>
          <p:cNvPr id="130" name="Google Shape;130;p2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31" name="Google Shape;131;p22"/>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7" name="Google Shape;137;p23"/>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138" name="Google Shape;138;p2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9" name="Google Shape;139;p2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40" name="Google Shape;140;p2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41" name="Google Shape;141;p23"/>
          <p:cNvSpPr txBox="1"/>
          <p:nvPr/>
        </p:nvSpPr>
        <p:spPr>
          <a:xfrm>
            <a:off x="889000" y="2391844"/>
            <a:ext cx="10541100" cy="298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FF0000"/>
                </a:solidFill>
                <a:latin typeface="Times New Roman"/>
                <a:ea typeface="Times New Roman"/>
                <a:cs typeface="Times New Roman"/>
                <a:sym typeface="Times New Roman"/>
              </a:rPr>
              <a:t>Listening: </a:t>
            </a:r>
            <a:r>
              <a:rPr b="1" lang="en-US" sz="2600">
                <a:solidFill>
                  <a:srgbClr val="FF0000"/>
                </a:solidFill>
                <a:latin typeface="Times New Roman"/>
                <a:ea typeface="Times New Roman"/>
                <a:cs typeface="Times New Roman"/>
                <a:sym typeface="Times New Roman"/>
              </a:rPr>
              <a:t>ESL Program Meeting</a:t>
            </a:r>
            <a:endParaRPr b="1" i="0" sz="26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600"/>
              <a:buFont typeface="Arial"/>
              <a:buNone/>
            </a:pPr>
            <a:r>
              <a:rPr b="1" lang="en-US" sz="2600">
                <a:solidFill>
                  <a:srgbClr val="FF0000"/>
                </a:solidFill>
                <a:latin typeface="Times New Roman"/>
                <a:ea typeface="Times New Roman"/>
                <a:cs typeface="Times New Roman"/>
                <a:sym typeface="Times New Roman"/>
              </a:rPr>
              <a:t>Pronunciation: linking vowel to vowel</a:t>
            </a:r>
            <a:endParaRPr b="1" sz="2600">
              <a:solidFill>
                <a:srgbClr val="FF0000"/>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t/>
            </a:r>
            <a:endParaRPr b="1" sz="2600">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600"/>
              <a:buFont typeface="Arial"/>
              <a:buNone/>
            </a:pPr>
            <a:r>
              <a:t/>
            </a:r>
            <a:endParaRPr b="1" sz="2600">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2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43" name="Google Shape;143;p23"/>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9" name="Google Shape;149;p24"/>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150" name="Google Shape;150;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1" name="Google Shape;151;p2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52" name="Google Shape;152;p2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53" name="Google Shape;153;p24"/>
          <p:cNvSpPr txBox="1"/>
          <p:nvPr/>
        </p:nvSpPr>
        <p:spPr>
          <a:xfrm>
            <a:off x="889000" y="2391844"/>
            <a:ext cx="10541100" cy="1847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rPr b="1" i="0" lang="en-US" sz="3800" u="none" cap="none" strike="noStrike">
                <a:solidFill>
                  <a:srgbClr val="FF0000"/>
                </a:solidFill>
                <a:latin typeface="Times New Roman"/>
                <a:ea typeface="Times New Roman"/>
                <a:cs typeface="Times New Roman"/>
                <a:sym typeface="Times New Roman"/>
              </a:rPr>
              <a:t>Listening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rPr b="1" lang="en-US" sz="3800">
                <a:solidFill>
                  <a:srgbClr val="FF0000"/>
                </a:solidFill>
                <a:latin typeface="Times New Roman"/>
                <a:ea typeface="Times New Roman"/>
                <a:cs typeface="Times New Roman"/>
                <a:sym typeface="Times New Roman"/>
              </a:rPr>
              <a:t>ESL Program Meeting</a:t>
            </a:r>
            <a:endParaRPr b="1" i="0" sz="3800" u="none" cap="none" strike="noStrike">
              <a:solidFill>
                <a:srgbClr val="FF0000"/>
              </a:solidFill>
              <a:latin typeface="Times New Roman"/>
              <a:ea typeface="Times New Roman"/>
              <a:cs typeface="Times New Roman"/>
              <a:sym typeface="Times New Roman"/>
            </a:endParaRPr>
          </a:p>
        </p:txBody>
      </p:sp>
      <p:sp>
        <p:nvSpPr>
          <p:cNvPr id="154" name="Google Shape;154;p2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55" name="Google Shape;155;p24"/>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5"/>
          <p:cNvSpPr/>
          <p:nvPr/>
        </p:nvSpPr>
        <p:spPr>
          <a:xfrm>
            <a:off x="617275" y="1345300"/>
            <a:ext cx="10812600" cy="4710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161" name="Google Shape;161;p25"/>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162" name="Google Shape;162;p25"/>
          <p:cNvSpPr/>
          <p:nvPr/>
        </p:nvSpPr>
        <p:spPr>
          <a:xfrm>
            <a:off x="617273" y="421450"/>
            <a:ext cx="17295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2300" u="none" cap="none" strike="noStrike">
                <a:solidFill>
                  <a:srgbClr val="FF0000"/>
                </a:solidFill>
                <a:latin typeface="Times New Roman"/>
                <a:ea typeface="Times New Roman"/>
                <a:cs typeface="Times New Roman"/>
                <a:sym typeface="Times New Roman"/>
              </a:rPr>
              <a:t>Vocabulary</a:t>
            </a:r>
            <a:endParaRPr b="1" i="0" sz="2300" u="none" cap="none" strike="noStrike">
              <a:solidFill>
                <a:srgbClr val="FF0000"/>
              </a:solidFill>
              <a:latin typeface="Times New Roman"/>
              <a:ea typeface="Times New Roman"/>
              <a:cs typeface="Times New Roman"/>
              <a:sym typeface="Times New Roman"/>
            </a:endParaRPr>
          </a:p>
        </p:txBody>
      </p:sp>
      <p:sp>
        <p:nvSpPr>
          <p:cNvPr id="163" name="Google Shape;163;p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64" name="Google Shape;164;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65" name="Google Shape;165;p25"/>
          <p:cNvSpPr txBox="1"/>
          <p:nvPr/>
        </p:nvSpPr>
        <p:spPr>
          <a:xfrm>
            <a:off x="825450" y="1345300"/>
            <a:ext cx="10541100" cy="4325100"/>
          </a:xfrm>
          <a:prstGeom prst="rect">
            <a:avLst/>
          </a:prstGeom>
          <a:noFill/>
          <a:ln>
            <a:noFill/>
          </a:ln>
        </p:spPr>
        <p:txBody>
          <a:bodyPr anchorCtr="0" anchor="t" bIns="45700" lIns="91425" spcFirstLastPara="1" rIns="91425" wrap="square" tIns="45700">
            <a:spAutoFit/>
          </a:bodyPr>
          <a:lstStyle/>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go over</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a:t>
            </a:r>
            <a:r>
              <a:rPr lang="en-US" sz="2200">
                <a:solidFill>
                  <a:srgbClr val="070707"/>
                </a:solidFill>
                <a:highlight>
                  <a:srgbClr val="FFFFFF"/>
                </a:highlight>
                <a:latin typeface="Times New Roman"/>
                <a:ea typeface="Times New Roman"/>
                <a:cs typeface="Times New Roman"/>
                <a:sym typeface="Times New Roman"/>
              </a:rPr>
              <a:t>: review</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We still need to </a:t>
            </a:r>
            <a:r>
              <a:rPr lang="en-US" sz="2200" u="sng">
                <a:solidFill>
                  <a:srgbClr val="070707"/>
                </a:solidFill>
                <a:highlight>
                  <a:srgbClr val="FFFFFF"/>
                </a:highlight>
                <a:latin typeface="Times New Roman"/>
                <a:ea typeface="Times New Roman"/>
                <a:cs typeface="Times New Roman"/>
                <a:sym typeface="Times New Roman"/>
              </a:rPr>
              <a:t>go over</a:t>
            </a:r>
            <a:r>
              <a:rPr lang="en-US" sz="2200">
                <a:solidFill>
                  <a:srgbClr val="070707"/>
                </a:solidFill>
                <a:highlight>
                  <a:srgbClr val="FFFFFF"/>
                </a:highlight>
                <a:latin typeface="Times New Roman"/>
                <a:ea typeface="Times New Roman"/>
                <a:cs typeface="Times New Roman"/>
                <a:sym typeface="Times New Roman"/>
              </a:rPr>
              <a:t> the final proposal before Friday.</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tentative</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(adjective)</a:t>
            </a:r>
            <a:r>
              <a:rPr lang="en-US" sz="2200">
                <a:solidFill>
                  <a:srgbClr val="070707"/>
                </a:solidFill>
                <a:highlight>
                  <a:srgbClr val="FFFFFF"/>
                </a:highlight>
                <a:latin typeface="Times New Roman"/>
                <a:ea typeface="Times New Roman"/>
                <a:cs typeface="Times New Roman"/>
                <a:sym typeface="Times New Roman"/>
              </a:rPr>
              <a:t>: not certain, not finalized, still in review</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Here are our </a:t>
            </a:r>
            <a:r>
              <a:rPr lang="en-US" sz="2200" u="sng">
                <a:solidFill>
                  <a:srgbClr val="070707"/>
                </a:solidFill>
                <a:highlight>
                  <a:srgbClr val="FFFFFF"/>
                </a:highlight>
                <a:latin typeface="Times New Roman"/>
                <a:ea typeface="Times New Roman"/>
                <a:cs typeface="Times New Roman"/>
                <a:sym typeface="Times New Roman"/>
              </a:rPr>
              <a:t>tentative</a:t>
            </a:r>
            <a:r>
              <a:rPr lang="en-US" sz="2200">
                <a:solidFill>
                  <a:srgbClr val="070707"/>
                </a:solidFill>
                <a:highlight>
                  <a:srgbClr val="FFFFFF"/>
                </a:highlight>
                <a:latin typeface="Times New Roman"/>
                <a:ea typeface="Times New Roman"/>
                <a:cs typeface="Times New Roman"/>
                <a:sym typeface="Times New Roman"/>
              </a:rPr>
              <a:t> travel plans for next week’s trip.</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commence</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a:t>
            </a:r>
            <a:r>
              <a:rPr lang="en-US" sz="2200">
                <a:solidFill>
                  <a:srgbClr val="070707"/>
                </a:solidFill>
                <a:highlight>
                  <a:srgbClr val="FFFFFF"/>
                </a:highlight>
                <a:latin typeface="Times New Roman"/>
                <a:ea typeface="Times New Roman"/>
                <a:cs typeface="Times New Roman"/>
                <a:sym typeface="Times New Roman"/>
              </a:rPr>
              <a:t>: begin, start</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The meeting was supposed to </a:t>
            </a:r>
            <a:r>
              <a:rPr lang="en-US" sz="2200" u="sng">
                <a:solidFill>
                  <a:srgbClr val="070707"/>
                </a:solidFill>
                <a:highlight>
                  <a:srgbClr val="FFFFFF"/>
                </a:highlight>
                <a:latin typeface="Times New Roman"/>
                <a:ea typeface="Times New Roman"/>
                <a:cs typeface="Times New Roman"/>
                <a:sym typeface="Times New Roman"/>
              </a:rPr>
              <a:t>commence</a:t>
            </a:r>
            <a:r>
              <a:rPr lang="en-US" sz="2200">
                <a:solidFill>
                  <a:srgbClr val="070707"/>
                </a:solidFill>
                <a:highlight>
                  <a:srgbClr val="FFFFFF"/>
                </a:highlight>
                <a:latin typeface="Times New Roman"/>
                <a:ea typeface="Times New Roman"/>
                <a:cs typeface="Times New Roman"/>
                <a:sym typeface="Times New Roman"/>
              </a:rPr>
              <a:t> at 9:00 AM, but it was postponed until tomorrow.</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originally</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(adverb)</a:t>
            </a:r>
            <a:r>
              <a:rPr lang="en-US" sz="2200">
                <a:solidFill>
                  <a:srgbClr val="070707"/>
                </a:solidFill>
                <a:highlight>
                  <a:srgbClr val="FFFFFF"/>
                </a:highlight>
                <a:latin typeface="Times New Roman"/>
                <a:ea typeface="Times New Roman"/>
                <a:cs typeface="Times New Roman"/>
                <a:sym typeface="Times New Roman"/>
              </a:rPr>
              <a:t>: in the beginning, in the first place</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We were scheduled </a:t>
            </a:r>
            <a:r>
              <a:rPr lang="en-US" sz="2200" u="sng">
                <a:solidFill>
                  <a:srgbClr val="070707"/>
                </a:solidFill>
                <a:highlight>
                  <a:srgbClr val="FFFFFF"/>
                </a:highlight>
                <a:latin typeface="Times New Roman"/>
                <a:ea typeface="Times New Roman"/>
                <a:cs typeface="Times New Roman"/>
                <a:sym typeface="Times New Roman"/>
              </a:rPr>
              <a:t>originally</a:t>
            </a:r>
            <a:r>
              <a:rPr lang="en-US" sz="2200">
                <a:solidFill>
                  <a:srgbClr val="070707"/>
                </a:solidFill>
                <a:highlight>
                  <a:srgbClr val="FFFFFF"/>
                </a:highlight>
                <a:latin typeface="Times New Roman"/>
                <a:ea typeface="Times New Roman"/>
                <a:cs typeface="Times New Roman"/>
                <a:sym typeface="Times New Roman"/>
              </a:rPr>
              <a:t> to go over the proposal today, but let’s review it later.</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extracurricular</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(adjective)</a:t>
            </a:r>
            <a:r>
              <a:rPr lang="en-US" sz="2200">
                <a:solidFill>
                  <a:srgbClr val="070707"/>
                </a:solidFill>
                <a:highlight>
                  <a:srgbClr val="FFFFFF"/>
                </a:highlight>
                <a:latin typeface="Times New Roman"/>
                <a:ea typeface="Times New Roman"/>
                <a:cs typeface="Times New Roman"/>
                <a:sym typeface="Times New Roman"/>
              </a:rPr>
              <a:t>: outside the regular curriculum</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Several </a:t>
            </a:r>
            <a:r>
              <a:rPr lang="en-US" sz="2200" u="sng">
                <a:solidFill>
                  <a:srgbClr val="070707"/>
                </a:solidFill>
                <a:highlight>
                  <a:srgbClr val="FFFFFF"/>
                </a:highlight>
                <a:latin typeface="Times New Roman"/>
                <a:ea typeface="Times New Roman"/>
                <a:cs typeface="Times New Roman"/>
                <a:sym typeface="Times New Roman"/>
              </a:rPr>
              <a:t>extracurricular </a:t>
            </a:r>
            <a:r>
              <a:rPr lang="en-US" sz="2200">
                <a:solidFill>
                  <a:srgbClr val="070707"/>
                </a:solidFill>
                <a:highlight>
                  <a:srgbClr val="FFFFFF"/>
                </a:highlight>
                <a:latin typeface="Times New Roman"/>
                <a:ea typeface="Times New Roman"/>
                <a:cs typeface="Times New Roman"/>
                <a:sym typeface="Times New Roman"/>
              </a:rPr>
              <a:t>activities are being organized for the students this semester.</a:t>
            </a:r>
            <a:endParaRPr b="1" sz="2200">
              <a:solidFill>
                <a:srgbClr val="070707"/>
              </a:solidFill>
              <a:highlight>
                <a:srgbClr val="FFFFFF"/>
              </a:highlight>
              <a:latin typeface="Times New Roman"/>
              <a:ea typeface="Times New Roman"/>
              <a:cs typeface="Times New Roman"/>
              <a:sym typeface="Times New Roman"/>
            </a:endParaRPr>
          </a:p>
        </p:txBody>
      </p:sp>
      <p:sp>
        <p:nvSpPr>
          <p:cNvPr id="166" name="Google Shape;166;p2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67" name="Google Shape;167;p25"/>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6"/>
          <p:cNvSpPr/>
          <p:nvPr/>
        </p:nvSpPr>
        <p:spPr>
          <a:xfrm>
            <a:off x="617275" y="1231800"/>
            <a:ext cx="10812600" cy="50607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173" name="Google Shape;173;p26"/>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174" name="Google Shape;174;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75" name="Google Shape;175;p2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76" name="Google Shape;176;p26"/>
          <p:cNvSpPr txBox="1"/>
          <p:nvPr/>
        </p:nvSpPr>
        <p:spPr>
          <a:xfrm>
            <a:off x="889000" y="1388800"/>
            <a:ext cx="10541100" cy="5104200"/>
          </a:xfrm>
          <a:prstGeom prst="rect">
            <a:avLst/>
          </a:prstGeom>
          <a:noFill/>
          <a:ln>
            <a:noFill/>
          </a:ln>
        </p:spPr>
        <p:txBody>
          <a:bodyPr anchorCtr="0" anchor="t" bIns="45700" lIns="91425" spcFirstLastPara="1" rIns="91425" wrap="square" tIns="45700">
            <a:spAutoFit/>
          </a:bodyPr>
          <a:lstStyle/>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shuttle</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(also noun)</a:t>
            </a:r>
            <a:r>
              <a:rPr lang="en-US" sz="2200">
                <a:solidFill>
                  <a:srgbClr val="070707"/>
                </a:solidFill>
                <a:highlight>
                  <a:srgbClr val="FFFFFF"/>
                </a:highlight>
                <a:latin typeface="Times New Roman"/>
                <a:ea typeface="Times New Roman"/>
                <a:cs typeface="Times New Roman"/>
                <a:sym typeface="Times New Roman"/>
              </a:rPr>
              <a:t>: in this case, a bus that carries passengers from one point to another</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The </a:t>
            </a:r>
            <a:r>
              <a:rPr lang="en-US" sz="2200" u="sng">
                <a:solidFill>
                  <a:srgbClr val="070707"/>
                </a:solidFill>
                <a:highlight>
                  <a:srgbClr val="FFFFFF"/>
                </a:highlight>
                <a:latin typeface="Times New Roman"/>
                <a:ea typeface="Times New Roman"/>
                <a:cs typeface="Times New Roman"/>
                <a:sym typeface="Times New Roman"/>
              </a:rPr>
              <a:t>shuttle</a:t>
            </a:r>
            <a:r>
              <a:rPr lang="en-US" sz="2200">
                <a:solidFill>
                  <a:srgbClr val="070707"/>
                </a:solidFill>
                <a:highlight>
                  <a:srgbClr val="FFFFFF"/>
                </a:highlight>
                <a:latin typeface="Times New Roman"/>
                <a:ea typeface="Times New Roman"/>
                <a:cs typeface="Times New Roman"/>
                <a:sym typeface="Times New Roman"/>
              </a:rPr>
              <a:t> should arrive in 10 minutes.</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to be up to your ears in</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 phrase)</a:t>
            </a:r>
            <a:r>
              <a:rPr lang="en-US" sz="2200">
                <a:solidFill>
                  <a:srgbClr val="070707"/>
                </a:solidFill>
                <a:highlight>
                  <a:srgbClr val="FFFFFF"/>
                </a:highlight>
                <a:latin typeface="Times New Roman"/>
                <a:ea typeface="Times New Roman"/>
                <a:cs typeface="Times New Roman"/>
                <a:sym typeface="Times New Roman"/>
              </a:rPr>
              <a:t>: to be extremely busy</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I’ll try to complete that report by 5:00 PM, but </a:t>
            </a:r>
            <a:r>
              <a:rPr lang="en-US" sz="2200" u="sng">
                <a:solidFill>
                  <a:srgbClr val="070707"/>
                </a:solidFill>
                <a:highlight>
                  <a:srgbClr val="FFFFFF"/>
                </a:highlight>
                <a:latin typeface="Times New Roman"/>
                <a:ea typeface="Times New Roman"/>
                <a:cs typeface="Times New Roman"/>
                <a:sym typeface="Times New Roman"/>
              </a:rPr>
              <a:t>I’m up to my ears in</a:t>
            </a:r>
            <a:r>
              <a:rPr lang="en-US" sz="2200">
                <a:solidFill>
                  <a:srgbClr val="070707"/>
                </a:solidFill>
                <a:highlight>
                  <a:srgbClr val="FFFFFF"/>
                </a:highlight>
                <a:latin typeface="Times New Roman"/>
                <a:ea typeface="Times New Roman"/>
                <a:cs typeface="Times New Roman"/>
                <a:sym typeface="Times New Roman"/>
              </a:rPr>
              <a:t> other paperwork, so I can’t guarantee it will be finished.</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get things rolling</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 phrase)</a:t>
            </a:r>
            <a:r>
              <a:rPr lang="en-US" sz="2200">
                <a:solidFill>
                  <a:srgbClr val="070707"/>
                </a:solidFill>
                <a:highlight>
                  <a:srgbClr val="FFFFFF"/>
                </a:highlight>
                <a:latin typeface="Times New Roman"/>
                <a:ea typeface="Times New Roman"/>
                <a:cs typeface="Times New Roman"/>
                <a:sym typeface="Times New Roman"/>
              </a:rPr>
              <a:t>: to start something </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If you help, we can </a:t>
            </a:r>
            <a:r>
              <a:rPr lang="en-US" sz="2200" u="sng">
                <a:solidFill>
                  <a:srgbClr val="070707"/>
                </a:solidFill>
                <a:highlight>
                  <a:srgbClr val="FFFFFF"/>
                </a:highlight>
                <a:latin typeface="Times New Roman"/>
                <a:ea typeface="Times New Roman"/>
                <a:cs typeface="Times New Roman"/>
                <a:sym typeface="Times New Roman"/>
              </a:rPr>
              <a:t>get things rolling</a:t>
            </a:r>
            <a:r>
              <a:rPr lang="en-US" sz="2200">
                <a:solidFill>
                  <a:srgbClr val="070707"/>
                </a:solidFill>
                <a:highlight>
                  <a:srgbClr val="FFFFFF"/>
                </a:highlight>
                <a:latin typeface="Times New Roman"/>
                <a:ea typeface="Times New Roman"/>
                <a:cs typeface="Times New Roman"/>
                <a:sym typeface="Times New Roman"/>
              </a:rPr>
              <a:t> and complete the assignment by tomorrow.</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jot down</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a:t>
            </a:r>
            <a:r>
              <a:rPr lang="en-US" sz="2200">
                <a:solidFill>
                  <a:srgbClr val="070707"/>
                </a:solidFill>
                <a:highlight>
                  <a:srgbClr val="FFFFFF"/>
                </a:highlight>
                <a:latin typeface="Times New Roman"/>
                <a:ea typeface="Times New Roman"/>
                <a:cs typeface="Times New Roman"/>
                <a:sym typeface="Times New Roman"/>
              </a:rPr>
              <a:t>: to write down a quick note</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Let me </a:t>
            </a:r>
            <a:r>
              <a:rPr lang="en-US" sz="2200" u="sng">
                <a:solidFill>
                  <a:srgbClr val="070707"/>
                </a:solidFill>
                <a:highlight>
                  <a:srgbClr val="FFFFFF"/>
                </a:highlight>
                <a:latin typeface="Times New Roman"/>
                <a:ea typeface="Times New Roman"/>
                <a:cs typeface="Times New Roman"/>
                <a:sym typeface="Times New Roman"/>
              </a:rPr>
              <a:t>jot down</a:t>
            </a:r>
            <a:r>
              <a:rPr lang="en-US" sz="2200">
                <a:solidFill>
                  <a:srgbClr val="070707"/>
                </a:solidFill>
                <a:highlight>
                  <a:srgbClr val="FFFFFF"/>
                </a:highlight>
                <a:latin typeface="Times New Roman"/>
                <a:ea typeface="Times New Roman"/>
                <a:cs typeface="Times New Roman"/>
                <a:sym typeface="Times New Roman"/>
              </a:rPr>
              <a:t> your phone number so I don’t forget it.</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to find a needle in a haystack</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 phrase)</a:t>
            </a:r>
            <a:r>
              <a:rPr lang="en-US" sz="2200">
                <a:solidFill>
                  <a:srgbClr val="070707"/>
                </a:solidFill>
                <a:highlight>
                  <a:srgbClr val="FFFFFF"/>
                </a:highlight>
                <a:latin typeface="Times New Roman"/>
                <a:ea typeface="Times New Roman"/>
                <a:cs typeface="Times New Roman"/>
                <a:sym typeface="Times New Roman"/>
              </a:rPr>
              <a:t>: extremely difficult or impossible to find something </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Locating the report in this filing cabinet like </a:t>
            </a:r>
            <a:r>
              <a:rPr lang="en-US" sz="2200" u="sng">
                <a:solidFill>
                  <a:srgbClr val="070707"/>
                </a:solidFill>
                <a:highlight>
                  <a:srgbClr val="FFFFFF"/>
                </a:highlight>
                <a:latin typeface="Times New Roman"/>
                <a:ea typeface="Times New Roman"/>
                <a:cs typeface="Times New Roman"/>
                <a:sym typeface="Times New Roman"/>
              </a:rPr>
              <a:t>finding a needle in a haystack</a:t>
            </a:r>
            <a:r>
              <a:rPr lang="en-US" sz="2200">
                <a:solidFill>
                  <a:srgbClr val="070707"/>
                </a:solidFill>
                <a:highlight>
                  <a:srgbClr val="FFFFFF"/>
                </a:highlight>
                <a:latin typeface="Times New Roman"/>
                <a:ea typeface="Times New Roman"/>
                <a:cs typeface="Times New Roman"/>
                <a:sym typeface="Times New Roman"/>
              </a:rPr>
              <a:t>.</a:t>
            </a:r>
            <a:endParaRPr sz="2200">
              <a:solidFill>
                <a:srgbClr val="070707"/>
              </a:solidFill>
              <a:highlight>
                <a:srgbClr val="FFFFFF"/>
              </a:highlight>
              <a:latin typeface="Times New Roman"/>
              <a:ea typeface="Times New Roman"/>
              <a:cs typeface="Times New Roman"/>
              <a:sym typeface="Times New Roman"/>
            </a:endParaRPr>
          </a:p>
          <a:p>
            <a:pPr indent="0" lvl="0" marL="457200" rtl="0" algn="l">
              <a:lnSpc>
                <a:spcPct val="115000"/>
              </a:lnSpc>
              <a:spcBef>
                <a:spcPts val="0"/>
              </a:spcBef>
              <a:spcAft>
                <a:spcPts val="0"/>
              </a:spcAft>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177" name="Google Shape;177;p2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78" name="Google Shape;178;p26"/>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7"/>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184" name="Google Shape;184;p27"/>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185" name="Google Shape;185;p2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6" name="Google Shape;186;p2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87" name="Google Shape;187;p2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88" name="Google Shape;188;p27"/>
          <p:cNvSpPr txBox="1"/>
          <p:nvPr/>
        </p:nvSpPr>
        <p:spPr>
          <a:xfrm>
            <a:off x="889000" y="1841126"/>
            <a:ext cx="10541100" cy="4325100"/>
          </a:xfrm>
          <a:prstGeom prst="rect">
            <a:avLst/>
          </a:prstGeom>
          <a:noFill/>
          <a:ln>
            <a:noFill/>
          </a:ln>
        </p:spPr>
        <p:txBody>
          <a:bodyPr anchorCtr="0" anchor="t" bIns="45700" lIns="91425" spcFirstLastPara="1" rIns="91425" wrap="square" tIns="45700">
            <a:spAutoFit/>
          </a:bodyPr>
          <a:lstStyle/>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to lend a hand</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 phrase)</a:t>
            </a:r>
            <a:r>
              <a:rPr lang="en-US" sz="2200">
                <a:solidFill>
                  <a:srgbClr val="070707"/>
                </a:solidFill>
                <a:highlight>
                  <a:srgbClr val="FFFFFF"/>
                </a:highlight>
                <a:latin typeface="Times New Roman"/>
                <a:ea typeface="Times New Roman"/>
                <a:cs typeface="Times New Roman"/>
                <a:sym typeface="Times New Roman"/>
              </a:rPr>
              <a:t>: to help</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Could you l</a:t>
            </a:r>
            <a:r>
              <a:rPr lang="en-US" sz="2200" u="sng">
                <a:solidFill>
                  <a:srgbClr val="070707"/>
                </a:solidFill>
                <a:highlight>
                  <a:srgbClr val="FFFFFF"/>
                </a:highlight>
                <a:latin typeface="Times New Roman"/>
                <a:ea typeface="Times New Roman"/>
                <a:cs typeface="Times New Roman"/>
                <a:sym typeface="Times New Roman"/>
              </a:rPr>
              <a:t>end me a hand</a:t>
            </a:r>
            <a:r>
              <a:rPr lang="en-US" sz="2200">
                <a:solidFill>
                  <a:srgbClr val="070707"/>
                </a:solidFill>
                <a:highlight>
                  <a:srgbClr val="FFFFFF"/>
                </a:highlight>
                <a:latin typeface="Times New Roman"/>
                <a:ea typeface="Times New Roman"/>
                <a:cs typeface="Times New Roman"/>
                <a:sym typeface="Times New Roman"/>
              </a:rPr>
              <a:t> to move these boxes?</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to give the green light</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 phrase)</a:t>
            </a:r>
            <a:r>
              <a:rPr lang="en-US" sz="2200">
                <a:solidFill>
                  <a:srgbClr val="070707"/>
                </a:solidFill>
                <a:highlight>
                  <a:srgbClr val="FFFFFF"/>
                </a:highlight>
                <a:latin typeface="Times New Roman"/>
                <a:ea typeface="Times New Roman"/>
                <a:cs typeface="Times New Roman"/>
                <a:sym typeface="Times New Roman"/>
              </a:rPr>
              <a:t>: to give the okay or permission to </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The president of the company must </a:t>
            </a:r>
            <a:r>
              <a:rPr lang="en-US" sz="2200" u="sng">
                <a:solidFill>
                  <a:srgbClr val="070707"/>
                </a:solidFill>
                <a:highlight>
                  <a:srgbClr val="FFFFFF"/>
                </a:highlight>
                <a:latin typeface="Times New Roman"/>
                <a:ea typeface="Times New Roman"/>
                <a:cs typeface="Times New Roman"/>
                <a:sym typeface="Times New Roman"/>
              </a:rPr>
              <a:t>give the green light</a:t>
            </a:r>
            <a:r>
              <a:rPr lang="en-US" sz="2200">
                <a:solidFill>
                  <a:srgbClr val="070707"/>
                </a:solidFill>
                <a:highlight>
                  <a:srgbClr val="FFFFFF"/>
                </a:highlight>
                <a:latin typeface="Times New Roman"/>
                <a:ea typeface="Times New Roman"/>
                <a:cs typeface="Times New Roman"/>
                <a:sym typeface="Times New Roman"/>
              </a:rPr>
              <a:t> before we proceed with the plan.</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to wrap things up</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(verb phrase)</a:t>
            </a:r>
            <a:r>
              <a:rPr lang="en-US" sz="2200">
                <a:solidFill>
                  <a:srgbClr val="070707"/>
                </a:solidFill>
                <a:highlight>
                  <a:srgbClr val="FFFFFF"/>
                </a:highlight>
                <a:latin typeface="Times New Roman"/>
                <a:ea typeface="Times New Roman"/>
                <a:cs typeface="Times New Roman"/>
                <a:sym typeface="Times New Roman"/>
              </a:rPr>
              <a:t>: to complete or finish </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Since everyone lent a hand to the project, we were able to </a:t>
            </a:r>
            <a:r>
              <a:rPr lang="en-US" sz="2200" u="sng">
                <a:solidFill>
                  <a:srgbClr val="070707"/>
                </a:solidFill>
                <a:highlight>
                  <a:srgbClr val="FFFFFF"/>
                </a:highlight>
                <a:latin typeface="Times New Roman"/>
                <a:ea typeface="Times New Roman"/>
                <a:cs typeface="Times New Roman"/>
                <a:sym typeface="Times New Roman"/>
              </a:rPr>
              <a:t>wrap things up</a:t>
            </a:r>
            <a:r>
              <a:rPr lang="en-US" sz="2200">
                <a:solidFill>
                  <a:srgbClr val="070707"/>
                </a:solidFill>
                <a:highlight>
                  <a:srgbClr val="FFFFFF"/>
                </a:highlight>
                <a:latin typeface="Times New Roman"/>
                <a:ea typeface="Times New Roman"/>
                <a:cs typeface="Times New Roman"/>
                <a:sym typeface="Times New Roman"/>
              </a:rPr>
              <a:t> in time for the party.</a:t>
            </a:r>
            <a:endParaRPr sz="2200">
              <a:solidFill>
                <a:srgbClr val="070707"/>
              </a:solidFill>
              <a:highlight>
                <a:srgbClr val="FFFFFF"/>
              </a:highlight>
              <a:latin typeface="Times New Roman"/>
              <a:ea typeface="Times New Roman"/>
              <a:cs typeface="Times New Roman"/>
              <a:sym typeface="Times New Roman"/>
            </a:endParaRPr>
          </a:p>
          <a:p>
            <a:pPr indent="-368300" lvl="0" marL="457200" rtl="0" algn="l">
              <a:lnSpc>
                <a:spcPct val="115000"/>
              </a:lnSpc>
              <a:spcBef>
                <a:spcPts val="0"/>
              </a:spcBef>
              <a:spcAft>
                <a:spcPts val="0"/>
              </a:spcAft>
              <a:buClr>
                <a:srgbClr val="070707"/>
              </a:buClr>
              <a:buSzPts val="2200"/>
              <a:buFont typeface="Helvetica Neue"/>
              <a:buChar char="●"/>
            </a:pPr>
            <a:r>
              <a:rPr b="1" lang="en-US" sz="2200">
                <a:solidFill>
                  <a:srgbClr val="070707"/>
                </a:solidFill>
                <a:highlight>
                  <a:srgbClr val="FFFFFF"/>
                </a:highlight>
                <a:latin typeface="Times New Roman"/>
                <a:ea typeface="Times New Roman"/>
                <a:cs typeface="Times New Roman"/>
                <a:sym typeface="Times New Roman"/>
              </a:rPr>
              <a:t>bottom line</a:t>
            </a:r>
            <a:r>
              <a:rPr lang="en-US" sz="2200">
                <a:solidFill>
                  <a:srgbClr val="070707"/>
                </a:solidFill>
                <a:highlight>
                  <a:srgbClr val="FFFFFF"/>
                </a:highlight>
                <a:latin typeface="Times New Roman"/>
                <a:ea typeface="Times New Roman"/>
                <a:cs typeface="Times New Roman"/>
                <a:sym typeface="Times New Roman"/>
              </a:rPr>
              <a:t> </a:t>
            </a:r>
            <a:r>
              <a:rPr i="1" lang="en-US" sz="2200">
                <a:solidFill>
                  <a:srgbClr val="070707"/>
                </a:solidFill>
                <a:highlight>
                  <a:srgbClr val="FFFFFF"/>
                </a:highlight>
                <a:latin typeface="Times New Roman"/>
                <a:ea typeface="Times New Roman"/>
                <a:cs typeface="Times New Roman"/>
                <a:sym typeface="Times New Roman"/>
              </a:rPr>
              <a:t>(noun)</a:t>
            </a:r>
            <a:r>
              <a:rPr lang="en-US" sz="2200">
                <a:solidFill>
                  <a:srgbClr val="070707"/>
                </a:solidFill>
                <a:highlight>
                  <a:srgbClr val="FFFFFF"/>
                </a:highlight>
                <a:latin typeface="Times New Roman"/>
                <a:ea typeface="Times New Roman"/>
                <a:cs typeface="Times New Roman"/>
                <a:sym typeface="Times New Roman"/>
              </a:rPr>
              <a:t>: the most important point</a:t>
            </a:r>
            <a:br>
              <a:rPr lang="en-US" sz="2200">
                <a:solidFill>
                  <a:srgbClr val="070707"/>
                </a:solidFill>
                <a:highlight>
                  <a:srgbClr val="FFFFFF"/>
                </a:highlight>
                <a:latin typeface="Times New Roman"/>
                <a:ea typeface="Times New Roman"/>
                <a:cs typeface="Times New Roman"/>
                <a:sym typeface="Times New Roman"/>
              </a:rPr>
            </a:br>
            <a:r>
              <a:rPr lang="en-US" sz="2200">
                <a:solidFill>
                  <a:srgbClr val="070707"/>
                </a:solidFill>
                <a:highlight>
                  <a:srgbClr val="FFFFFF"/>
                </a:highlight>
                <a:latin typeface="Times New Roman"/>
                <a:ea typeface="Times New Roman"/>
                <a:cs typeface="Times New Roman"/>
                <a:sym typeface="Times New Roman"/>
              </a:rPr>
              <a:t>– We want to emphasize that the </a:t>
            </a:r>
            <a:r>
              <a:rPr lang="en-US" sz="2200" u="sng">
                <a:solidFill>
                  <a:srgbClr val="070707"/>
                </a:solidFill>
                <a:highlight>
                  <a:srgbClr val="FFFFFF"/>
                </a:highlight>
                <a:latin typeface="Times New Roman"/>
                <a:ea typeface="Times New Roman"/>
                <a:cs typeface="Times New Roman"/>
                <a:sym typeface="Times New Roman"/>
              </a:rPr>
              <a:t>bottom line</a:t>
            </a:r>
            <a:r>
              <a:rPr lang="en-US" sz="2200">
                <a:solidFill>
                  <a:srgbClr val="070707"/>
                </a:solidFill>
                <a:highlight>
                  <a:srgbClr val="FFFFFF"/>
                </a:highlight>
                <a:latin typeface="Times New Roman"/>
                <a:ea typeface="Times New Roman"/>
                <a:cs typeface="Times New Roman"/>
                <a:sym typeface="Times New Roman"/>
              </a:rPr>
              <a:t> in our business is great customer satisfaction.</a:t>
            </a:r>
            <a:endParaRPr sz="2200">
              <a:solidFill>
                <a:srgbClr val="070707"/>
              </a:solidFill>
              <a:highlight>
                <a:srgbClr val="FFFFFF"/>
              </a:highlight>
              <a:latin typeface="Times New Roman"/>
              <a:ea typeface="Times New Roman"/>
              <a:cs typeface="Times New Roman"/>
              <a:sym typeface="Times New Roman"/>
            </a:endParaRPr>
          </a:p>
        </p:txBody>
      </p:sp>
      <p:sp>
        <p:nvSpPr>
          <p:cNvPr id="189" name="Google Shape;189;p2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90" name="Google Shape;190;p27"/>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8"/>
          <p:cNvSpPr/>
          <p:nvPr/>
        </p:nvSpPr>
        <p:spPr>
          <a:xfrm>
            <a:off x="617275" y="1479850"/>
            <a:ext cx="10812600" cy="48129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196" name="Google Shape;196;p28"/>
          <p:cNvSpPr txBox="1"/>
          <p:nvPr/>
        </p:nvSpPr>
        <p:spPr>
          <a:xfrm>
            <a:off x="703225" y="1064350"/>
            <a:ext cx="10081200" cy="4155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1500"/>
              </a:spcBef>
              <a:spcAft>
                <a:spcPts val="800"/>
              </a:spcAft>
              <a:buClr>
                <a:schemeClr val="dk1"/>
              </a:buClr>
              <a:buSzPts val="1100"/>
              <a:buFont typeface="Arial"/>
              <a:buNone/>
            </a:pPr>
            <a:r>
              <a:t/>
            </a:r>
            <a:endParaRPr b="1" i="0" sz="2100" u="none" cap="none" strike="noStrike">
              <a:solidFill>
                <a:schemeClr val="dk1"/>
              </a:solidFill>
              <a:latin typeface="Times New Roman"/>
              <a:ea typeface="Times New Roman"/>
              <a:cs typeface="Times New Roman"/>
              <a:sym typeface="Times New Roman"/>
            </a:endParaRPr>
          </a:p>
        </p:txBody>
      </p:sp>
      <p:sp>
        <p:nvSpPr>
          <p:cNvPr id="197" name="Google Shape;197;p28"/>
          <p:cNvSpPr txBox="1"/>
          <p:nvPr/>
        </p:nvSpPr>
        <p:spPr>
          <a:xfrm>
            <a:off x="703225" y="1479850"/>
            <a:ext cx="10726800" cy="50835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2600">
                <a:solidFill>
                  <a:srgbClr val="FF0000"/>
                </a:solidFill>
                <a:highlight>
                  <a:schemeClr val="lt1"/>
                </a:highlight>
                <a:latin typeface="Times New Roman"/>
                <a:ea typeface="Times New Roman"/>
                <a:cs typeface="Times New Roman"/>
                <a:sym typeface="Times New Roman"/>
              </a:rPr>
              <a:t>Listen to the recording and answer the questions.</a:t>
            </a:r>
            <a:endParaRPr b="1" sz="2600">
              <a:solidFill>
                <a:srgbClr val="FF0000"/>
              </a:solidFill>
              <a:highlight>
                <a:schemeClr val="lt1"/>
              </a:highlight>
              <a:latin typeface="Times New Roman"/>
              <a:ea typeface="Times New Roman"/>
              <a:cs typeface="Times New Roman"/>
              <a:sym typeface="Times New Roman"/>
            </a:endParaRPr>
          </a:p>
          <a:p>
            <a:pPr indent="0" lvl="0" marL="0" marR="0" rtl="0" algn="l">
              <a:lnSpc>
                <a:spcPct val="115000"/>
              </a:lnSpc>
              <a:spcBef>
                <a:spcPts val="0"/>
              </a:spcBef>
              <a:spcAft>
                <a:spcPts val="0"/>
              </a:spcAft>
              <a:buClr>
                <a:srgbClr val="000000"/>
              </a:buClr>
              <a:buSzPts val="2300"/>
              <a:buFont typeface="Arial"/>
              <a:buNone/>
            </a:pPr>
            <a:r>
              <a:rPr b="1" lang="en-US" sz="2300" u="sng">
                <a:solidFill>
                  <a:schemeClr val="hlink"/>
                </a:solidFill>
                <a:highlight>
                  <a:schemeClr val="lt1"/>
                </a:highlight>
                <a:latin typeface="Times New Roman"/>
                <a:ea typeface="Times New Roman"/>
                <a:cs typeface="Times New Roman"/>
                <a:sym typeface="Times New Roman"/>
                <a:hlinkClick r:id="rId3"/>
              </a:rPr>
              <a:t>https://www.esl-lab.com/academic-english/esl-program-meeting/</a:t>
            </a:r>
            <a:r>
              <a:rPr b="1" lang="en-US" sz="2300">
                <a:solidFill>
                  <a:srgbClr val="FF0000"/>
                </a:solidFill>
                <a:highlight>
                  <a:schemeClr val="lt1"/>
                </a:highlight>
                <a:latin typeface="Times New Roman"/>
                <a:ea typeface="Times New Roman"/>
                <a:cs typeface="Times New Roman"/>
                <a:sym typeface="Times New Roman"/>
              </a:rPr>
              <a:t> </a:t>
            </a:r>
            <a:endParaRPr b="1" i="0" sz="2300" u="none" cap="none" strike="noStrike">
              <a:solidFill>
                <a:srgbClr val="FF0000"/>
              </a:solidFill>
              <a:highlight>
                <a:schemeClr val="lt1"/>
              </a:highlight>
              <a:latin typeface="Times New Roman"/>
              <a:ea typeface="Times New Roman"/>
              <a:cs typeface="Times New Roman"/>
              <a:sym typeface="Times New Roman"/>
            </a:endParaRPr>
          </a:p>
          <a:p>
            <a:pPr indent="0" lvl="0" marL="0" marR="0" rtl="0" algn="l">
              <a:lnSpc>
                <a:spcPct val="115000"/>
              </a:lnSpc>
              <a:spcBef>
                <a:spcPts val="0"/>
              </a:spcBef>
              <a:spcAft>
                <a:spcPts val="0"/>
              </a:spcAft>
              <a:buClr>
                <a:srgbClr val="000000"/>
              </a:buClr>
              <a:buSzPts val="2000"/>
              <a:buFont typeface="Arial"/>
              <a:buNone/>
            </a:pPr>
            <a:r>
              <a:rPr b="1" i="0" lang="en-US" sz="1800" u="none" cap="none" strike="noStrike">
                <a:solidFill>
                  <a:schemeClr val="dk1"/>
                </a:solidFill>
                <a:highlight>
                  <a:srgbClr val="FFFFFF"/>
                </a:highlight>
                <a:latin typeface="Times New Roman"/>
                <a:ea typeface="Times New Roman"/>
                <a:cs typeface="Times New Roman"/>
                <a:sym typeface="Times New Roman"/>
              </a:rPr>
              <a:t>1-</a:t>
            </a:r>
            <a:r>
              <a:rPr b="1" i="0" lang="en-US" sz="2500" u="none" cap="none" strike="noStrike">
                <a:solidFill>
                  <a:schemeClr val="dk1"/>
                </a:solidFill>
                <a:highlight>
                  <a:srgbClr val="FFFFFF"/>
                </a:highlight>
                <a:latin typeface="Times New Roman"/>
                <a:ea typeface="Times New Roman"/>
                <a:cs typeface="Times New Roman"/>
                <a:sym typeface="Times New Roman"/>
              </a:rPr>
              <a:t> </a:t>
            </a:r>
            <a:r>
              <a:rPr b="1" lang="en-US" sz="2500">
                <a:solidFill>
                  <a:schemeClr val="dk1"/>
                </a:solidFill>
                <a:highlight>
                  <a:srgbClr val="FFFFFF"/>
                </a:highlight>
                <a:latin typeface="Times New Roman"/>
                <a:ea typeface="Times New Roman"/>
                <a:cs typeface="Times New Roman"/>
                <a:sym typeface="Times New Roman"/>
              </a:rPr>
              <a:t>The orientation meeting is on _______.</a:t>
            </a:r>
            <a:endParaRPr b="1"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Friday</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Wednesday</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Thursday</a:t>
            </a:r>
            <a:endParaRPr b="1" sz="2500">
              <a:solidFill>
                <a:schemeClr val="dk1"/>
              </a:solidFill>
              <a:highlight>
                <a:srgbClr val="FFFFFF"/>
              </a:highlight>
              <a:latin typeface="Times New Roman"/>
              <a:ea typeface="Times New Roman"/>
              <a:cs typeface="Times New Roman"/>
              <a:sym typeface="Times New Roman"/>
            </a:endParaRPr>
          </a:p>
          <a:p>
            <a:pPr indent="0" lvl="0" marL="0" marR="0" rtl="0" algn="l">
              <a:lnSpc>
                <a:spcPct val="115000"/>
              </a:lnSpc>
              <a:spcBef>
                <a:spcPts val="0"/>
              </a:spcBef>
              <a:spcAft>
                <a:spcPts val="0"/>
              </a:spcAft>
              <a:buClr>
                <a:srgbClr val="000000"/>
              </a:buClr>
              <a:buSzPts val="2000"/>
              <a:buFont typeface="Arial"/>
              <a:buNone/>
            </a:pPr>
            <a:r>
              <a:rPr b="1" i="0" lang="en-US" sz="2500" u="none" cap="none" strike="noStrike">
                <a:solidFill>
                  <a:schemeClr val="dk1"/>
                </a:solidFill>
                <a:highlight>
                  <a:srgbClr val="FFFFFF"/>
                </a:highlight>
                <a:latin typeface="Times New Roman"/>
                <a:ea typeface="Times New Roman"/>
                <a:cs typeface="Times New Roman"/>
                <a:sym typeface="Times New Roman"/>
              </a:rPr>
              <a:t>2- </a:t>
            </a:r>
            <a:r>
              <a:rPr b="1" lang="en-US" sz="2500">
                <a:solidFill>
                  <a:schemeClr val="dk1"/>
                </a:solidFill>
                <a:highlight>
                  <a:srgbClr val="FFFFFF"/>
                </a:highlight>
                <a:latin typeface="Times New Roman"/>
                <a:ea typeface="Times New Roman"/>
                <a:cs typeface="Times New Roman"/>
                <a:sym typeface="Times New Roman"/>
              </a:rPr>
              <a:t>The woman wants to end the meeting at _____.</a:t>
            </a:r>
            <a:endParaRPr b="1"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11:00 a.m.</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10:00 a.m.</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10:30 a.m.</a:t>
            </a:r>
            <a:endParaRPr sz="2500">
              <a:solidFill>
                <a:schemeClr val="dk1"/>
              </a:solidFill>
              <a:highlight>
                <a:srgbClr val="FFFFFF"/>
              </a:highlight>
              <a:latin typeface="Times New Roman"/>
              <a:ea typeface="Times New Roman"/>
              <a:cs typeface="Times New Roman"/>
              <a:sym typeface="Times New Roman"/>
            </a:endParaRPr>
          </a:p>
          <a:p>
            <a:pPr indent="0" lvl="0" marL="0" marR="0" rtl="0" algn="l">
              <a:lnSpc>
                <a:spcPct val="160000"/>
              </a:lnSpc>
              <a:spcBef>
                <a:spcPts val="1100"/>
              </a:spcBef>
              <a:spcAft>
                <a:spcPts val="0"/>
              </a:spcAft>
              <a:buClr>
                <a:srgbClr val="000000"/>
              </a:buClr>
              <a:buSzPts val="2000"/>
              <a:buFont typeface="Arial"/>
              <a:buNone/>
            </a:pPr>
            <a:r>
              <a:t/>
            </a:r>
            <a:endParaRPr b="1" sz="2000">
              <a:solidFill>
                <a:schemeClr val="dk1"/>
              </a:solidFill>
              <a:highlight>
                <a:srgbClr val="FFFFFF"/>
              </a:highlight>
              <a:latin typeface="Times New Roman"/>
              <a:ea typeface="Times New Roman"/>
              <a:cs typeface="Times New Roman"/>
              <a:sym typeface="Times New Roman"/>
            </a:endParaRPr>
          </a:p>
        </p:txBody>
      </p:sp>
      <p:sp>
        <p:nvSpPr>
          <p:cNvPr id="198" name="Google Shape;198;p2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99" name="Google Shape;199;p28"/>
          <p:cNvPicPr preferRelativeResize="0"/>
          <p:nvPr/>
        </p:nvPicPr>
        <p:blipFill rotWithShape="1">
          <a:blip r:embed="rId4">
            <a:alphaModFix/>
          </a:blip>
          <a:srcRect b="25428" l="0" r="0" t="27876"/>
          <a:stretch/>
        </p:blipFill>
        <p:spPr>
          <a:xfrm>
            <a:off x="9678850" y="268963"/>
            <a:ext cx="2305141" cy="1076343"/>
          </a:xfrm>
          <a:prstGeom prst="rect">
            <a:avLst/>
          </a:prstGeom>
          <a:noFill/>
          <a:ln>
            <a:noFill/>
          </a:ln>
        </p:spPr>
      </p:pic>
      <p:cxnSp>
        <p:nvCxnSpPr>
          <p:cNvPr id="200" name="Google Shape;200;p28"/>
          <p:cNvCxnSpPr/>
          <p:nvPr/>
        </p:nvCxnSpPr>
        <p:spPr>
          <a:xfrm flipH="1">
            <a:off x="917900" y="3662600"/>
            <a:ext cx="1522200" cy="4500"/>
          </a:xfrm>
          <a:prstGeom prst="straightConnector1">
            <a:avLst/>
          </a:prstGeom>
          <a:noFill/>
          <a:ln cap="flat" cmpd="sng" w="38100">
            <a:solidFill>
              <a:srgbClr val="0000FF"/>
            </a:solidFill>
            <a:prstDash val="solid"/>
            <a:round/>
            <a:headEnd len="sm" w="sm" type="none"/>
            <a:tailEnd len="sm" w="sm" type="none"/>
          </a:ln>
        </p:spPr>
      </p:cxnSp>
      <p:cxnSp>
        <p:nvCxnSpPr>
          <p:cNvPr id="201" name="Google Shape;201;p28"/>
          <p:cNvCxnSpPr/>
          <p:nvPr/>
        </p:nvCxnSpPr>
        <p:spPr>
          <a:xfrm rot="10800000">
            <a:off x="989850" y="5130875"/>
            <a:ext cx="1289100" cy="0"/>
          </a:xfrm>
          <a:prstGeom prst="straightConnector1">
            <a:avLst/>
          </a:prstGeom>
          <a:noFill/>
          <a:ln cap="flat" cmpd="sng" w="38100">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114300" marR="114300" rtl="0" algn="l">
              <a:lnSpc>
                <a:spcPct val="115000"/>
              </a:lnSpc>
              <a:spcBef>
                <a:spcPts val="0"/>
              </a:spcBef>
              <a:spcAft>
                <a:spcPts val="0"/>
              </a:spcAft>
              <a:buClr>
                <a:schemeClr val="dk1"/>
              </a:buClr>
              <a:buSzPts val="1100"/>
              <a:buFont typeface="Arial"/>
              <a:buNone/>
            </a:pPr>
            <a:r>
              <a:t/>
            </a:r>
            <a:endParaRPr sz="2500">
              <a:solidFill>
                <a:schemeClr val="dk1"/>
              </a:solidFill>
              <a:highlight>
                <a:srgbClr val="FFFFFF"/>
              </a:highlight>
              <a:latin typeface="Times New Roman"/>
              <a:ea typeface="Times New Roman"/>
              <a:cs typeface="Times New Roman"/>
              <a:sym typeface="Times New Roman"/>
            </a:endParaRPr>
          </a:p>
        </p:txBody>
      </p:sp>
      <p:sp>
        <p:nvSpPr>
          <p:cNvPr id="207" name="Google Shape;207;p29"/>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08" name="Google Shape;208;p2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114300" marR="114300" rtl="0" algn="l">
              <a:lnSpc>
                <a:spcPct val="115000"/>
              </a:lnSpc>
              <a:spcBef>
                <a:spcPts val="0"/>
              </a:spcBef>
              <a:spcAft>
                <a:spcPts val="0"/>
              </a:spcAft>
              <a:buClr>
                <a:schemeClr val="dk1"/>
              </a:buClr>
              <a:buSzPts val="1100"/>
              <a:buFont typeface="Arial"/>
              <a:buNone/>
            </a:pPr>
            <a:r>
              <a:t/>
            </a:r>
            <a:endParaRPr sz="2500">
              <a:solidFill>
                <a:schemeClr val="dk1"/>
              </a:solidFill>
              <a:highlight>
                <a:srgbClr val="FFFFFF"/>
              </a:highlight>
              <a:latin typeface="Times New Roman"/>
              <a:ea typeface="Times New Roman"/>
              <a:cs typeface="Times New Roman"/>
              <a:sym typeface="Times New Roman"/>
            </a:endParaRPr>
          </a:p>
        </p:txBody>
      </p:sp>
      <p:sp>
        <p:nvSpPr>
          <p:cNvPr id="209" name="Google Shape;209;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10" name="Google Shape;210;p2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11" name="Google Shape;211;p29"/>
          <p:cNvSpPr txBox="1"/>
          <p:nvPr/>
        </p:nvSpPr>
        <p:spPr>
          <a:xfrm>
            <a:off x="703225" y="1800375"/>
            <a:ext cx="10726800" cy="4607400"/>
          </a:xfrm>
          <a:prstGeom prst="rect">
            <a:avLst/>
          </a:prstGeom>
          <a:noFill/>
          <a:ln>
            <a:noFill/>
          </a:ln>
        </p:spPr>
        <p:txBody>
          <a:bodyPr anchorCtr="0" anchor="t" bIns="45700" lIns="91425" spcFirstLastPara="1" rIns="91425" wrap="square" tIns="45700">
            <a:spAutoFit/>
          </a:bodyPr>
          <a:lstStyle/>
          <a:p>
            <a:pPr indent="0" lvl="0" marL="114300" marR="114300" rtl="0" algn="l">
              <a:lnSpc>
                <a:spcPct val="115000"/>
              </a:lnSpc>
              <a:spcBef>
                <a:spcPts val="0"/>
              </a:spcBef>
              <a:spcAft>
                <a:spcPts val="0"/>
              </a:spcAft>
              <a:buClr>
                <a:schemeClr val="dk1"/>
              </a:buClr>
              <a:buSzPts val="1100"/>
              <a:buFont typeface="Arial"/>
              <a:buNone/>
            </a:pPr>
            <a:r>
              <a:rPr b="1" lang="en-US" sz="2500">
                <a:solidFill>
                  <a:schemeClr val="dk1"/>
                </a:solidFill>
                <a:highlight>
                  <a:srgbClr val="FFFFFF"/>
                </a:highlight>
                <a:latin typeface="Times New Roman"/>
                <a:ea typeface="Times New Roman"/>
                <a:cs typeface="Times New Roman"/>
                <a:sym typeface="Times New Roman"/>
              </a:rPr>
              <a:t>3- The campus tour will end around ______.</a:t>
            </a:r>
            <a:endParaRPr b="1"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1:45 p.m.</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2:15 p.m.</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2:00 p.m.</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00000"/>
              </a:lnSpc>
              <a:spcBef>
                <a:spcPts val="0"/>
              </a:spcBef>
              <a:spcAft>
                <a:spcPts val="0"/>
              </a:spcAft>
              <a:buClr>
                <a:schemeClr val="dk1"/>
              </a:buClr>
              <a:buSzPts val="1100"/>
              <a:buFont typeface="Arial"/>
              <a:buNone/>
            </a:pPr>
            <a:r>
              <a:rPr b="1" lang="en-US" sz="2500">
                <a:solidFill>
                  <a:schemeClr val="dk1"/>
                </a:solidFill>
                <a:highlight>
                  <a:srgbClr val="FFFFFF"/>
                </a:highlight>
                <a:latin typeface="Times New Roman"/>
                <a:ea typeface="Times New Roman"/>
                <a:cs typeface="Times New Roman"/>
                <a:sym typeface="Times New Roman"/>
              </a:rPr>
              <a:t>4- During the tour, the students will see the union building, the library, and the _______.</a:t>
            </a:r>
            <a:endParaRPr b="1"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100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student services building</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cafeteria</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rPr lang="en-US" sz="2500">
                <a:solidFill>
                  <a:schemeClr val="dk1"/>
                </a:solidFill>
                <a:highlight>
                  <a:srgbClr val="FFFFFF"/>
                </a:highlight>
                <a:latin typeface="Times New Roman"/>
                <a:ea typeface="Times New Roman"/>
                <a:cs typeface="Times New Roman"/>
                <a:sym typeface="Times New Roman"/>
              </a:rPr>
              <a:t>health center</a:t>
            </a:r>
            <a:endParaRPr sz="25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15000"/>
              </a:lnSpc>
              <a:spcBef>
                <a:spcPts val="0"/>
              </a:spcBef>
              <a:spcAft>
                <a:spcPts val="0"/>
              </a:spcAft>
              <a:buClr>
                <a:schemeClr val="dk1"/>
              </a:buClr>
              <a:buSzPts val="1100"/>
              <a:buFont typeface="Arial"/>
              <a:buNone/>
            </a:pPr>
            <a:r>
              <a:t/>
            </a:r>
            <a:endParaRPr sz="2500">
              <a:solidFill>
                <a:schemeClr val="dk1"/>
              </a:solidFill>
              <a:highlight>
                <a:srgbClr val="FFFFFF"/>
              </a:highlight>
              <a:latin typeface="Times New Roman"/>
              <a:ea typeface="Times New Roman"/>
              <a:cs typeface="Times New Roman"/>
              <a:sym typeface="Times New Roman"/>
            </a:endParaRPr>
          </a:p>
        </p:txBody>
      </p:sp>
      <p:sp>
        <p:nvSpPr>
          <p:cNvPr id="212" name="Google Shape;212;p2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13" name="Google Shape;213;p29"/>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214" name="Google Shape;214;p29"/>
          <p:cNvCxnSpPr/>
          <p:nvPr/>
        </p:nvCxnSpPr>
        <p:spPr>
          <a:xfrm rot="10800000">
            <a:off x="1007625" y="5041350"/>
            <a:ext cx="3026100" cy="0"/>
          </a:xfrm>
          <a:prstGeom prst="straightConnector1">
            <a:avLst/>
          </a:prstGeom>
          <a:noFill/>
          <a:ln cap="flat" cmpd="sng" w="38100">
            <a:solidFill>
              <a:srgbClr val="0000FF"/>
            </a:solidFill>
            <a:prstDash val="solid"/>
            <a:round/>
            <a:headEnd len="sm" w="sm" type="none"/>
            <a:tailEnd len="sm" w="sm" type="none"/>
          </a:ln>
        </p:spPr>
      </p:cxnSp>
      <p:cxnSp>
        <p:nvCxnSpPr>
          <p:cNvPr id="215" name="Google Shape;215;p29"/>
          <p:cNvCxnSpPr/>
          <p:nvPr/>
        </p:nvCxnSpPr>
        <p:spPr>
          <a:xfrm rot="10800000">
            <a:off x="819450" y="3174625"/>
            <a:ext cx="1459500" cy="4500"/>
          </a:xfrm>
          <a:prstGeom prst="straightConnector1">
            <a:avLst/>
          </a:prstGeom>
          <a:noFill/>
          <a:ln cap="flat" cmpd="sng" w="38100">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3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60000"/>
              </a:lnSpc>
              <a:spcBef>
                <a:spcPts val="0"/>
              </a:spcBef>
              <a:spcAft>
                <a:spcPts val="0"/>
              </a:spcAft>
              <a:buClr>
                <a:srgbClr val="000000"/>
              </a:buClr>
              <a:buSzPts val="2000"/>
              <a:buFont typeface="Arial"/>
              <a:buNone/>
            </a:pPr>
            <a:r>
              <a:t/>
            </a:r>
            <a:endParaRPr b="0" i="0" sz="2000" u="none" cap="none" strike="noStrike">
              <a:solidFill>
                <a:schemeClr val="dk1"/>
              </a:solidFill>
              <a:highlight>
                <a:srgbClr val="FFFFFF"/>
              </a:highlight>
              <a:latin typeface="Times New Roman"/>
              <a:ea typeface="Times New Roman"/>
              <a:cs typeface="Times New Roman"/>
              <a:sym typeface="Times New Roman"/>
            </a:endParaRPr>
          </a:p>
        </p:txBody>
      </p:sp>
      <p:sp>
        <p:nvSpPr>
          <p:cNvPr id="221" name="Google Shape;221;p30"/>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22" name="Google Shape;222;p3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60000"/>
              </a:lnSpc>
              <a:spcBef>
                <a:spcPts val="0"/>
              </a:spcBef>
              <a:spcAft>
                <a:spcPts val="0"/>
              </a:spcAft>
              <a:buClr>
                <a:srgbClr val="000000"/>
              </a:buClr>
              <a:buSzPts val="2000"/>
              <a:buFont typeface="Arial"/>
              <a:buNone/>
            </a:pPr>
            <a:r>
              <a:t/>
            </a:r>
            <a:endParaRPr b="0" i="0" sz="2000" u="none" cap="none" strike="noStrike">
              <a:solidFill>
                <a:schemeClr val="dk1"/>
              </a:solidFill>
              <a:highlight>
                <a:srgbClr val="FFFFFF"/>
              </a:highlight>
              <a:latin typeface="Times New Roman"/>
              <a:ea typeface="Times New Roman"/>
              <a:cs typeface="Times New Roman"/>
              <a:sym typeface="Times New Roman"/>
            </a:endParaRPr>
          </a:p>
        </p:txBody>
      </p:sp>
      <p:sp>
        <p:nvSpPr>
          <p:cNvPr id="223" name="Google Shape;223;p3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24" name="Google Shape;224;p3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25" name="Google Shape;225;p30"/>
          <p:cNvSpPr txBox="1"/>
          <p:nvPr/>
        </p:nvSpPr>
        <p:spPr>
          <a:xfrm>
            <a:off x="721125" y="2101500"/>
            <a:ext cx="10709100" cy="2598300"/>
          </a:xfrm>
          <a:prstGeom prst="rect">
            <a:avLst/>
          </a:prstGeom>
          <a:noFill/>
          <a:ln>
            <a:noFill/>
          </a:ln>
        </p:spPr>
        <p:txBody>
          <a:bodyPr anchorCtr="0" anchor="t" bIns="45700" lIns="91425" spcFirstLastPara="1" rIns="91425" wrap="square" tIns="45700">
            <a:spAutoFit/>
          </a:bodyPr>
          <a:lstStyle/>
          <a:p>
            <a:pPr indent="0" lvl="0" marL="0" marR="0" rtl="0" algn="l">
              <a:lnSpc>
                <a:spcPct val="160000"/>
              </a:lnSpc>
              <a:spcBef>
                <a:spcPts val="0"/>
              </a:spcBef>
              <a:spcAft>
                <a:spcPts val="0"/>
              </a:spcAft>
              <a:buClr>
                <a:srgbClr val="000000"/>
              </a:buClr>
              <a:buSzPts val="22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5- </a:t>
            </a:r>
            <a:r>
              <a:rPr b="1" lang="en-US" sz="2200">
                <a:solidFill>
                  <a:schemeClr val="dk1"/>
                </a:solidFill>
                <a:highlight>
                  <a:srgbClr val="FFFFFF"/>
                </a:highlight>
                <a:latin typeface="Times New Roman"/>
                <a:ea typeface="Times New Roman"/>
                <a:cs typeface="Times New Roman"/>
                <a:sym typeface="Times New Roman"/>
              </a:rPr>
              <a:t>Why will it be difficult to find a pen on Randall's desk?</a:t>
            </a:r>
            <a:endParaRPr b="1" sz="2200">
              <a:solidFill>
                <a:schemeClr val="dk1"/>
              </a:solidFill>
              <a:highlight>
                <a:srgbClr val="FFFFFF"/>
              </a:highlight>
              <a:latin typeface="Times New Roman"/>
              <a:ea typeface="Times New Roman"/>
              <a:cs typeface="Times New Roman"/>
              <a:sym typeface="Times New Roman"/>
            </a:endParaRPr>
          </a:p>
          <a:p>
            <a:pPr indent="0" lvl="0" marL="0" rtl="0" algn="l">
              <a:lnSpc>
                <a:spcPct val="160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His desk is messy.</a:t>
            </a:r>
            <a:endParaRPr sz="2200">
              <a:solidFill>
                <a:schemeClr val="dk1"/>
              </a:solidFill>
              <a:highlight>
                <a:srgbClr val="FFFFFF"/>
              </a:highlight>
              <a:latin typeface="Times New Roman"/>
              <a:ea typeface="Times New Roman"/>
              <a:cs typeface="Times New Roman"/>
              <a:sym typeface="Times New Roman"/>
            </a:endParaRPr>
          </a:p>
          <a:p>
            <a:pPr indent="0" lvl="0" marL="0" rtl="0" algn="l">
              <a:lnSpc>
                <a:spcPct val="160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He never uses a pen to write.</a:t>
            </a:r>
            <a:endParaRPr sz="2200">
              <a:solidFill>
                <a:schemeClr val="dk1"/>
              </a:solidFill>
              <a:highlight>
                <a:srgbClr val="FFFFFF"/>
              </a:highlight>
              <a:latin typeface="Times New Roman"/>
              <a:ea typeface="Times New Roman"/>
              <a:cs typeface="Times New Roman"/>
              <a:sym typeface="Times New Roman"/>
            </a:endParaRPr>
          </a:p>
          <a:p>
            <a:pPr indent="0" lvl="0" marL="0" rtl="0" algn="l">
              <a:lnSpc>
                <a:spcPct val="160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The lights are off in his office.</a:t>
            </a:r>
            <a:endParaRPr sz="2200">
              <a:solidFill>
                <a:schemeClr val="dk1"/>
              </a:solidFill>
              <a:highlight>
                <a:srgbClr val="FFFFFF"/>
              </a:highlight>
              <a:latin typeface="Times New Roman"/>
              <a:ea typeface="Times New Roman"/>
              <a:cs typeface="Times New Roman"/>
              <a:sym typeface="Times New Roman"/>
            </a:endParaRPr>
          </a:p>
          <a:p>
            <a:pPr indent="0" lvl="0" marL="0" marR="0" rtl="0" algn="l">
              <a:lnSpc>
                <a:spcPct val="160000"/>
              </a:lnSpc>
              <a:spcBef>
                <a:spcPts val="0"/>
              </a:spcBef>
              <a:spcAft>
                <a:spcPts val="0"/>
              </a:spcAft>
              <a:buClr>
                <a:srgbClr val="000000"/>
              </a:buClr>
              <a:buSzPts val="2200"/>
              <a:buFont typeface="Arial"/>
              <a:buNone/>
            </a:pPr>
            <a:r>
              <a:t/>
            </a:r>
            <a:endParaRPr b="1" sz="2200">
              <a:solidFill>
                <a:schemeClr val="dk1"/>
              </a:solidFill>
              <a:highlight>
                <a:srgbClr val="FFFFFF"/>
              </a:highlight>
              <a:latin typeface="Times New Roman"/>
              <a:ea typeface="Times New Roman"/>
              <a:cs typeface="Times New Roman"/>
              <a:sym typeface="Times New Roman"/>
            </a:endParaRPr>
          </a:p>
        </p:txBody>
      </p:sp>
      <p:sp>
        <p:nvSpPr>
          <p:cNvPr id="226" name="Google Shape;226;p3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27" name="Google Shape;227;p30"/>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228" name="Google Shape;228;p30"/>
          <p:cNvCxnSpPr/>
          <p:nvPr/>
        </p:nvCxnSpPr>
        <p:spPr>
          <a:xfrm flipH="1">
            <a:off x="846050" y="3089600"/>
            <a:ext cx="2023800" cy="40200"/>
          </a:xfrm>
          <a:prstGeom prst="straightConnector1">
            <a:avLst/>
          </a:prstGeom>
          <a:noFill/>
          <a:ln cap="flat" cmpd="sng" w="38100">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1"/>
          <p:cNvSpPr/>
          <p:nvPr/>
        </p:nvSpPr>
        <p:spPr>
          <a:xfrm>
            <a:off x="617275" y="1513875"/>
            <a:ext cx="10812600" cy="47553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34" name="Google Shape;234;p31"/>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35" name="Google Shape;235;p31"/>
          <p:cNvSpPr/>
          <p:nvPr/>
        </p:nvSpPr>
        <p:spPr>
          <a:xfrm>
            <a:off x="703225" y="782175"/>
            <a:ext cx="2184600" cy="7317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600"/>
              <a:buFont typeface="Arial"/>
              <a:buNone/>
            </a:pPr>
            <a:r>
              <a:rPr b="1" i="0" lang="en-US" sz="2200" u="none" cap="none" strike="noStrike">
                <a:solidFill>
                  <a:srgbClr val="FF0000"/>
                </a:solidFill>
                <a:latin typeface="Times New Roman"/>
                <a:ea typeface="Times New Roman"/>
                <a:cs typeface="Times New Roman"/>
                <a:sym typeface="Times New Roman"/>
              </a:rPr>
              <a:t>Listening Script</a:t>
            </a:r>
            <a:endParaRPr b="1" i="0" sz="2200" u="none" cap="none" strike="noStrike">
              <a:solidFill>
                <a:srgbClr val="FF0000"/>
              </a:solidFill>
              <a:latin typeface="Times New Roman"/>
              <a:ea typeface="Times New Roman"/>
              <a:cs typeface="Times New Roman"/>
              <a:sym typeface="Times New Roman"/>
            </a:endParaRPr>
          </a:p>
        </p:txBody>
      </p:sp>
      <p:sp>
        <p:nvSpPr>
          <p:cNvPr id="236" name="Google Shape;236;p31"/>
          <p:cNvSpPr txBox="1"/>
          <p:nvPr/>
        </p:nvSpPr>
        <p:spPr>
          <a:xfrm>
            <a:off x="889000" y="1587550"/>
            <a:ext cx="10541100" cy="46704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1700">
                <a:solidFill>
                  <a:srgbClr val="070707"/>
                </a:solidFill>
                <a:highlight>
                  <a:srgbClr val="FFFFFF"/>
                </a:highlight>
                <a:latin typeface="Times New Roman"/>
                <a:ea typeface="Times New Roman"/>
                <a:cs typeface="Times New Roman"/>
                <a:sym typeface="Times New Roman"/>
              </a:rPr>
              <a:t>Randall</a:t>
            </a:r>
            <a:r>
              <a:rPr lang="en-US" sz="1700">
                <a:solidFill>
                  <a:srgbClr val="070707"/>
                </a:solidFill>
                <a:highlight>
                  <a:srgbClr val="FFFFFF"/>
                </a:highlight>
                <a:latin typeface="Times New Roman"/>
                <a:ea typeface="Times New Roman"/>
                <a:cs typeface="Times New Roman"/>
                <a:sym typeface="Times New Roman"/>
              </a:rPr>
              <a:t>: Hi Faith. Do you have a minute?</a:t>
            </a:r>
            <a:endParaRPr sz="17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Times New Roman"/>
                <a:ea typeface="Times New Roman"/>
                <a:cs typeface="Times New Roman"/>
                <a:sym typeface="Times New Roman"/>
              </a:rPr>
              <a:t>Faith</a:t>
            </a:r>
            <a:r>
              <a:rPr lang="en-US" sz="1700">
                <a:solidFill>
                  <a:srgbClr val="070707"/>
                </a:solidFill>
                <a:highlight>
                  <a:srgbClr val="FFFFFF"/>
                </a:highlight>
                <a:latin typeface="Times New Roman"/>
                <a:ea typeface="Times New Roman"/>
                <a:cs typeface="Times New Roman"/>
                <a:sym typeface="Times New Roman"/>
              </a:rPr>
              <a:t>: Sure. What’s up?</a:t>
            </a:r>
            <a:endParaRPr sz="17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Times New Roman"/>
                <a:ea typeface="Times New Roman"/>
                <a:cs typeface="Times New Roman"/>
                <a:sym typeface="Times New Roman"/>
              </a:rPr>
              <a:t>Randall</a:t>
            </a:r>
            <a:r>
              <a:rPr lang="en-US" sz="1700">
                <a:solidFill>
                  <a:srgbClr val="070707"/>
                </a:solidFill>
                <a:highlight>
                  <a:srgbClr val="FFFFFF"/>
                </a:highlight>
                <a:latin typeface="Times New Roman"/>
                <a:ea typeface="Times New Roman"/>
                <a:cs typeface="Times New Roman"/>
                <a:sym typeface="Times New Roman"/>
              </a:rPr>
              <a:t>: Well, I just wanted to </a:t>
            </a:r>
            <a:r>
              <a:rPr b="1" lang="en-US" sz="1700">
                <a:solidFill>
                  <a:srgbClr val="070707"/>
                </a:solidFill>
                <a:highlight>
                  <a:srgbClr val="FFFFFF"/>
                </a:highlight>
                <a:latin typeface="Times New Roman"/>
                <a:ea typeface="Times New Roman"/>
                <a:cs typeface="Times New Roman"/>
                <a:sym typeface="Times New Roman"/>
              </a:rPr>
              <a:t>go over</a:t>
            </a:r>
            <a:r>
              <a:rPr lang="en-US" sz="1700">
                <a:solidFill>
                  <a:srgbClr val="070707"/>
                </a:solidFill>
                <a:highlight>
                  <a:srgbClr val="FFFFFF"/>
                </a:highlight>
                <a:latin typeface="Times New Roman"/>
                <a:ea typeface="Times New Roman"/>
                <a:cs typeface="Times New Roman"/>
                <a:sym typeface="Times New Roman"/>
              </a:rPr>
              <a:t> the schedule for Wednesday’s orientation meeting to make sure everything is ready.</a:t>
            </a:r>
            <a:endParaRPr sz="17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Times New Roman"/>
                <a:ea typeface="Times New Roman"/>
                <a:cs typeface="Times New Roman"/>
                <a:sym typeface="Times New Roman"/>
              </a:rPr>
              <a:t>Faith</a:t>
            </a:r>
            <a:r>
              <a:rPr lang="en-US" sz="1700">
                <a:solidFill>
                  <a:srgbClr val="070707"/>
                </a:solidFill>
                <a:highlight>
                  <a:srgbClr val="FFFFFF"/>
                </a:highlight>
                <a:latin typeface="Times New Roman"/>
                <a:ea typeface="Times New Roman"/>
                <a:cs typeface="Times New Roman"/>
                <a:sym typeface="Times New Roman"/>
              </a:rPr>
              <a:t>: Okay. Here’s a copy of the </a:t>
            </a:r>
            <a:r>
              <a:rPr b="1" lang="en-US" sz="1700">
                <a:solidFill>
                  <a:srgbClr val="070707"/>
                </a:solidFill>
                <a:highlight>
                  <a:srgbClr val="FFFFFF"/>
                </a:highlight>
                <a:latin typeface="Times New Roman"/>
                <a:ea typeface="Times New Roman"/>
                <a:cs typeface="Times New Roman"/>
                <a:sym typeface="Times New Roman"/>
              </a:rPr>
              <a:t>tentative</a:t>
            </a:r>
            <a:r>
              <a:rPr lang="en-US" sz="1700">
                <a:solidFill>
                  <a:srgbClr val="070707"/>
                </a:solidFill>
                <a:highlight>
                  <a:srgbClr val="FFFFFF"/>
                </a:highlight>
                <a:latin typeface="Times New Roman"/>
                <a:ea typeface="Times New Roman"/>
                <a:cs typeface="Times New Roman"/>
                <a:sym typeface="Times New Roman"/>
              </a:rPr>
              <a:t> schedule. [</a:t>
            </a:r>
            <a:r>
              <a:rPr i="1" lang="en-US" sz="1700">
                <a:solidFill>
                  <a:srgbClr val="070707"/>
                </a:solidFill>
                <a:highlight>
                  <a:srgbClr val="FFFFFF"/>
                </a:highlight>
                <a:latin typeface="Times New Roman"/>
                <a:ea typeface="Times New Roman"/>
                <a:cs typeface="Times New Roman"/>
                <a:sym typeface="Times New Roman"/>
              </a:rPr>
              <a:t>Okay.</a:t>
            </a:r>
            <a:r>
              <a:rPr lang="en-US" sz="1700">
                <a:solidFill>
                  <a:srgbClr val="070707"/>
                </a:solidFill>
                <a:highlight>
                  <a:srgbClr val="FFFFFF"/>
                </a:highlight>
                <a:latin typeface="Times New Roman"/>
                <a:ea typeface="Times New Roman"/>
                <a:cs typeface="Times New Roman"/>
                <a:sym typeface="Times New Roman"/>
              </a:rPr>
              <a:t>] Now, the registration starts at 8:30 [</a:t>
            </a:r>
            <a:r>
              <a:rPr i="1" lang="en-US" sz="1700">
                <a:solidFill>
                  <a:srgbClr val="070707"/>
                </a:solidFill>
                <a:highlight>
                  <a:srgbClr val="FFFFFF"/>
                </a:highlight>
                <a:latin typeface="Times New Roman"/>
                <a:ea typeface="Times New Roman"/>
                <a:cs typeface="Times New Roman"/>
                <a:sym typeface="Times New Roman"/>
              </a:rPr>
              <a:t>Alright</a:t>
            </a:r>
            <a:r>
              <a:rPr lang="en-US" sz="1700">
                <a:solidFill>
                  <a:srgbClr val="070707"/>
                </a:solidFill>
                <a:highlight>
                  <a:srgbClr val="FFFFFF"/>
                </a:highlight>
                <a:latin typeface="Times New Roman"/>
                <a:ea typeface="Times New Roman"/>
                <a:cs typeface="Times New Roman"/>
                <a:sym typeface="Times New Roman"/>
              </a:rPr>
              <a:t>] and goes until 9:15. Then, the orientation meeting will </a:t>
            </a:r>
            <a:r>
              <a:rPr b="1" lang="en-US" sz="1700">
                <a:solidFill>
                  <a:srgbClr val="070707"/>
                </a:solidFill>
                <a:highlight>
                  <a:srgbClr val="FFFFFF"/>
                </a:highlight>
                <a:latin typeface="Times New Roman"/>
                <a:ea typeface="Times New Roman"/>
                <a:cs typeface="Times New Roman"/>
                <a:sym typeface="Times New Roman"/>
              </a:rPr>
              <a:t>commence </a:t>
            </a:r>
            <a:r>
              <a:rPr lang="en-US" sz="1700">
                <a:solidFill>
                  <a:srgbClr val="070707"/>
                </a:solidFill>
                <a:highlight>
                  <a:srgbClr val="FFFFFF"/>
                </a:highlight>
                <a:latin typeface="Times New Roman"/>
                <a:ea typeface="Times New Roman"/>
                <a:cs typeface="Times New Roman"/>
                <a:sym typeface="Times New Roman"/>
              </a:rPr>
              <a:t>at 9:30.</a:t>
            </a:r>
            <a:endParaRPr sz="17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Times New Roman"/>
                <a:ea typeface="Times New Roman"/>
                <a:cs typeface="Times New Roman"/>
                <a:sym typeface="Times New Roman"/>
              </a:rPr>
              <a:t>Randall</a:t>
            </a:r>
            <a:r>
              <a:rPr lang="en-US" sz="1700">
                <a:solidFill>
                  <a:srgbClr val="070707"/>
                </a:solidFill>
                <a:highlight>
                  <a:srgbClr val="FFFFFF"/>
                </a:highlight>
                <a:latin typeface="Times New Roman"/>
                <a:ea typeface="Times New Roman"/>
                <a:cs typeface="Times New Roman"/>
                <a:sym typeface="Times New Roman"/>
              </a:rPr>
              <a:t>: Okay. Now, we had planned </a:t>
            </a:r>
            <a:r>
              <a:rPr b="1" lang="en-US" sz="1700">
                <a:solidFill>
                  <a:srgbClr val="070707"/>
                </a:solidFill>
                <a:highlight>
                  <a:srgbClr val="FFFFFF"/>
                </a:highlight>
                <a:latin typeface="Times New Roman"/>
                <a:ea typeface="Times New Roman"/>
                <a:cs typeface="Times New Roman"/>
                <a:sym typeface="Times New Roman"/>
              </a:rPr>
              <a:t>originally </a:t>
            </a:r>
            <a:r>
              <a:rPr lang="en-US" sz="1700">
                <a:solidFill>
                  <a:srgbClr val="070707"/>
                </a:solidFill>
                <a:highlight>
                  <a:srgbClr val="FFFFFF"/>
                </a:highlight>
                <a:latin typeface="Times New Roman"/>
                <a:ea typeface="Times New Roman"/>
                <a:cs typeface="Times New Roman"/>
                <a:sym typeface="Times New Roman"/>
              </a:rPr>
              <a:t>for the meeting to go until 10:30, but now we have someone from the international center coming to speak to the students on </a:t>
            </a:r>
            <a:r>
              <a:rPr b="1" lang="en-US" sz="1700">
                <a:solidFill>
                  <a:srgbClr val="070707"/>
                </a:solidFill>
                <a:highlight>
                  <a:srgbClr val="FFFFFF"/>
                </a:highlight>
                <a:latin typeface="Times New Roman"/>
                <a:ea typeface="Times New Roman"/>
                <a:cs typeface="Times New Roman"/>
                <a:sym typeface="Times New Roman"/>
              </a:rPr>
              <a:t>extracurricular </a:t>
            </a:r>
            <a:r>
              <a:rPr lang="en-US" sz="1700">
                <a:solidFill>
                  <a:srgbClr val="070707"/>
                </a:solidFill>
                <a:highlight>
                  <a:srgbClr val="FFFFFF"/>
                </a:highlight>
                <a:latin typeface="Times New Roman"/>
                <a:ea typeface="Times New Roman"/>
                <a:cs typeface="Times New Roman"/>
                <a:sym typeface="Times New Roman"/>
              </a:rPr>
              <a:t>activities, so how about ending the meeting around 11:00?</a:t>
            </a:r>
            <a:endParaRPr sz="17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1100"/>
              </a:spcAft>
              <a:buClr>
                <a:schemeClr val="dk1"/>
              </a:buClr>
              <a:buSzPts val="1100"/>
              <a:buFont typeface="Arial"/>
              <a:buNone/>
            </a:pPr>
            <a:r>
              <a:rPr b="1" lang="en-US" sz="1700">
                <a:solidFill>
                  <a:srgbClr val="070707"/>
                </a:solidFill>
                <a:highlight>
                  <a:srgbClr val="FFFFFF"/>
                </a:highlight>
                <a:latin typeface="Times New Roman"/>
                <a:ea typeface="Times New Roman"/>
                <a:cs typeface="Times New Roman"/>
                <a:sym typeface="Times New Roman"/>
              </a:rPr>
              <a:t>Faith</a:t>
            </a:r>
            <a:r>
              <a:rPr lang="en-US" sz="1700">
                <a:solidFill>
                  <a:srgbClr val="070707"/>
                </a:solidFill>
                <a:highlight>
                  <a:srgbClr val="FFFFFF"/>
                </a:highlight>
                <a:latin typeface="Times New Roman"/>
                <a:ea typeface="Times New Roman"/>
                <a:cs typeface="Times New Roman"/>
                <a:sym typeface="Times New Roman"/>
              </a:rPr>
              <a:t>: Fine. And, uh, then students will take the </a:t>
            </a:r>
            <a:r>
              <a:rPr b="1" lang="en-US" sz="1700">
                <a:solidFill>
                  <a:srgbClr val="070707"/>
                </a:solidFill>
                <a:highlight>
                  <a:srgbClr val="FFFFFF"/>
                </a:highlight>
                <a:latin typeface="Times New Roman"/>
                <a:ea typeface="Times New Roman"/>
                <a:cs typeface="Times New Roman"/>
                <a:sym typeface="Times New Roman"/>
              </a:rPr>
              <a:t>placement </a:t>
            </a:r>
            <a:r>
              <a:rPr lang="en-US" sz="1700">
                <a:solidFill>
                  <a:srgbClr val="070707"/>
                </a:solidFill>
                <a:highlight>
                  <a:srgbClr val="FFFFFF"/>
                </a:highlight>
                <a:latin typeface="Times New Roman"/>
                <a:ea typeface="Times New Roman"/>
                <a:cs typeface="Times New Roman"/>
                <a:sym typeface="Times New Roman"/>
              </a:rPr>
              <a:t>tests from 11:15 until noon [</a:t>
            </a:r>
            <a:r>
              <a:rPr i="1" lang="en-US" sz="1700">
                <a:solidFill>
                  <a:srgbClr val="070707"/>
                </a:solidFill>
                <a:highlight>
                  <a:srgbClr val="FFFFFF"/>
                </a:highlight>
                <a:latin typeface="Times New Roman"/>
                <a:ea typeface="Times New Roman"/>
                <a:cs typeface="Times New Roman"/>
                <a:sym typeface="Times New Roman"/>
              </a:rPr>
              <a:t>Okay.</a:t>
            </a:r>
            <a:r>
              <a:rPr lang="en-US" sz="1700">
                <a:solidFill>
                  <a:srgbClr val="070707"/>
                </a:solidFill>
                <a:highlight>
                  <a:srgbClr val="FFFFFF"/>
                </a:highlight>
                <a:latin typeface="Times New Roman"/>
                <a:ea typeface="Times New Roman"/>
                <a:cs typeface="Times New Roman"/>
                <a:sym typeface="Times New Roman"/>
              </a:rPr>
              <a:t>], followed by a twenty-minute break before lunch. [</a:t>
            </a:r>
            <a:r>
              <a:rPr i="1" lang="en-US" sz="1700">
                <a:solidFill>
                  <a:srgbClr val="070707"/>
                </a:solidFill>
                <a:highlight>
                  <a:srgbClr val="FFFFFF"/>
                </a:highlight>
                <a:latin typeface="Times New Roman"/>
                <a:ea typeface="Times New Roman"/>
                <a:cs typeface="Times New Roman"/>
                <a:sym typeface="Times New Roman"/>
              </a:rPr>
              <a:t>Okay.</a:t>
            </a:r>
            <a:r>
              <a:rPr lang="en-US" sz="1700">
                <a:solidFill>
                  <a:srgbClr val="070707"/>
                </a:solidFill>
                <a:highlight>
                  <a:srgbClr val="FFFFFF"/>
                </a:highlight>
                <a:latin typeface="Times New Roman"/>
                <a:ea typeface="Times New Roman"/>
                <a:cs typeface="Times New Roman"/>
                <a:sym typeface="Times New Roman"/>
              </a:rPr>
              <a:t>] And, immediately after lunch, we have reserved a campus </a:t>
            </a:r>
            <a:r>
              <a:rPr b="1" lang="en-US" sz="1700">
                <a:solidFill>
                  <a:srgbClr val="070707"/>
                </a:solidFill>
                <a:highlight>
                  <a:srgbClr val="FFFFFF"/>
                </a:highlight>
                <a:latin typeface="Times New Roman"/>
                <a:ea typeface="Times New Roman"/>
                <a:cs typeface="Times New Roman"/>
                <a:sym typeface="Times New Roman"/>
              </a:rPr>
              <a:t>shuttle </a:t>
            </a:r>
            <a:r>
              <a:rPr lang="en-US" sz="1700">
                <a:solidFill>
                  <a:srgbClr val="070707"/>
                </a:solidFill>
                <a:highlight>
                  <a:srgbClr val="FFFFFF"/>
                </a:highlight>
                <a:latin typeface="Times New Roman"/>
                <a:ea typeface="Times New Roman"/>
                <a:cs typeface="Times New Roman"/>
                <a:sym typeface="Times New Roman"/>
              </a:rPr>
              <a:t>to give students a forty-five-minute tour starting at 1:30. [</a:t>
            </a:r>
            <a:r>
              <a:rPr i="1" lang="en-US" sz="1700">
                <a:solidFill>
                  <a:srgbClr val="070707"/>
                </a:solidFill>
                <a:highlight>
                  <a:srgbClr val="FFFFFF"/>
                </a:highlight>
                <a:latin typeface="Times New Roman"/>
                <a:ea typeface="Times New Roman"/>
                <a:cs typeface="Times New Roman"/>
                <a:sym typeface="Times New Roman"/>
              </a:rPr>
              <a:t>Oh. Okay.</a:t>
            </a:r>
            <a:r>
              <a:rPr lang="en-US" sz="1700">
                <a:solidFill>
                  <a:srgbClr val="070707"/>
                </a:solidFill>
                <a:highlight>
                  <a:srgbClr val="FFFFFF"/>
                </a:highlight>
                <a:latin typeface="Times New Roman"/>
                <a:ea typeface="Times New Roman"/>
                <a:cs typeface="Times New Roman"/>
                <a:sym typeface="Times New Roman"/>
              </a:rPr>
              <a:t>] We want to show students around the university, including the union building, the library, and the student services building.</a:t>
            </a:r>
            <a:endParaRPr b="1" sz="1700">
              <a:solidFill>
                <a:srgbClr val="070707"/>
              </a:solidFill>
              <a:highlight>
                <a:srgbClr val="FFFFFF"/>
              </a:highlight>
              <a:latin typeface="Times New Roman"/>
              <a:ea typeface="Times New Roman"/>
              <a:cs typeface="Times New Roman"/>
              <a:sym typeface="Times New Roman"/>
            </a:endParaRPr>
          </a:p>
        </p:txBody>
      </p:sp>
      <p:sp>
        <p:nvSpPr>
          <p:cNvPr id="237" name="Google Shape;237;p3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38" name="Google Shape;238;p31"/>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2"/>
          <p:cNvSpPr/>
          <p:nvPr/>
        </p:nvSpPr>
        <p:spPr>
          <a:xfrm>
            <a:off x="617275" y="1499175"/>
            <a:ext cx="10812600" cy="45567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44" name="Google Shape;244;p32"/>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45" name="Google Shape;245;p3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46" name="Google Shape;246;p3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47" name="Google Shape;247;p32"/>
          <p:cNvSpPr txBox="1"/>
          <p:nvPr/>
        </p:nvSpPr>
        <p:spPr>
          <a:xfrm>
            <a:off x="721125" y="1570500"/>
            <a:ext cx="10709100" cy="50031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Randall</a:t>
            </a:r>
            <a:r>
              <a:rPr lang="en-US" sz="1800">
                <a:solidFill>
                  <a:srgbClr val="070707"/>
                </a:solidFill>
                <a:highlight>
                  <a:srgbClr val="FFFFFF"/>
                </a:highlight>
                <a:latin typeface="Times New Roman"/>
                <a:ea typeface="Times New Roman"/>
                <a:cs typeface="Times New Roman"/>
                <a:sym typeface="Times New Roman"/>
              </a:rPr>
              <a:t>: Great. Now, how about the oral interviews?</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Faith</a:t>
            </a:r>
            <a:r>
              <a:rPr lang="en-US" sz="1800">
                <a:solidFill>
                  <a:srgbClr val="070707"/>
                </a:solidFill>
                <a:highlight>
                  <a:srgbClr val="FFFFFF"/>
                </a:highlight>
                <a:latin typeface="Times New Roman"/>
                <a:ea typeface="Times New Roman"/>
                <a:cs typeface="Times New Roman"/>
                <a:sym typeface="Times New Roman"/>
              </a:rPr>
              <a:t>: Well, we’re planning to start them at two fifteen.</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Randall</a:t>
            </a:r>
            <a:r>
              <a:rPr lang="en-US" sz="1800">
                <a:solidFill>
                  <a:srgbClr val="070707"/>
                </a:solidFill>
                <a:highlight>
                  <a:srgbClr val="FFFFFF"/>
                </a:highlight>
                <a:latin typeface="Times New Roman"/>
                <a:ea typeface="Times New Roman"/>
                <a:cs typeface="Times New Roman"/>
                <a:sym typeface="Times New Roman"/>
              </a:rPr>
              <a:t>: Oh, well, teachers are going </a:t>
            </a:r>
            <a:r>
              <a:rPr b="1" lang="en-US" sz="1800">
                <a:solidFill>
                  <a:srgbClr val="070707"/>
                </a:solidFill>
                <a:highlight>
                  <a:srgbClr val="FFFFFF"/>
                </a:highlight>
                <a:latin typeface="Times New Roman"/>
                <a:ea typeface="Times New Roman"/>
                <a:cs typeface="Times New Roman"/>
                <a:sym typeface="Times New Roman"/>
              </a:rPr>
              <a:t>to be up to their ears in</a:t>
            </a:r>
            <a:r>
              <a:rPr lang="en-US" sz="1800">
                <a:solidFill>
                  <a:srgbClr val="070707"/>
                </a:solidFill>
                <a:highlight>
                  <a:srgbClr val="FFFFFF"/>
                </a:highlight>
                <a:latin typeface="Times New Roman"/>
                <a:ea typeface="Times New Roman"/>
                <a:cs typeface="Times New Roman"/>
                <a:sym typeface="Times New Roman"/>
              </a:rPr>
              <a:t> preparations, and they’ll </a:t>
            </a:r>
            <a:r>
              <a:rPr b="1" lang="en-US" sz="1800">
                <a:solidFill>
                  <a:srgbClr val="070707"/>
                </a:solidFill>
                <a:highlight>
                  <a:srgbClr val="FFFFFF"/>
                </a:highlight>
                <a:latin typeface="Times New Roman"/>
                <a:ea typeface="Times New Roman"/>
                <a:cs typeface="Times New Roman"/>
                <a:sym typeface="Times New Roman"/>
              </a:rPr>
              <a:t>be hard-pressed </a:t>
            </a:r>
            <a:r>
              <a:rPr lang="en-US" sz="1800">
                <a:solidFill>
                  <a:srgbClr val="070707"/>
                </a:solidFill>
                <a:highlight>
                  <a:srgbClr val="FFFFFF"/>
                </a:highlight>
                <a:latin typeface="Times New Roman"/>
                <a:ea typeface="Times New Roman"/>
                <a:cs typeface="Times New Roman"/>
                <a:sym typeface="Times New Roman"/>
              </a:rPr>
              <a:t>to start then.</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Faith</a:t>
            </a:r>
            <a:r>
              <a:rPr lang="en-US" sz="1800">
                <a:solidFill>
                  <a:srgbClr val="070707"/>
                </a:solidFill>
                <a:highlight>
                  <a:srgbClr val="FFFFFF"/>
                </a:highlight>
                <a:latin typeface="Times New Roman"/>
                <a:ea typeface="Times New Roman"/>
                <a:cs typeface="Times New Roman"/>
                <a:sym typeface="Times New Roman"/>
              </a:rPr>
              <a:t>: Okay, let’s </a:t>
            </a:r>
            <a:r>
              <a:rPr b="1" lang="en-US" sz="1800">
                <a:solidFill>
                  <a:srgbClr val="070707"/>
                </a:solidFill>
                <a:highlight>
                  <a:srgbClr val="FFFFFF"/>
                </a:highlight>
                <a:latin typeface="Times New Roman"/>
                <a:ea typeface="Times New Roman"/>
                <a:cs typeface="Times New Roman"/>
                <a:sym typeface="Times New Roman"/>
              </a:rPr>
              <a:t>get things rolling</a:t>
            </a:r>
            <a:r>
              <a:rPr lang="en-US" sz="1800">
                <a:solidFill>
                  <a:srgbClr val="070707"/>
                </a:solidFill>
                <a:highlight>
                  <a:srgbClr val="FFFFFF"/>
                </a:highlight>
                <a:latin typeface="Times New Roman"/>
                <a:ea typeface="Times New Roman"/>
                <a:cs typeface="Times New Roman"/>
                <a:sym typeface="Times New Roman"/>
              </a:rPr>
              <a:t> around 2:45.</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Randall</a:t>
            </a:r>
            <a:r>
              <a:rPr lang="en-US" sz="1800">
                <a:solidFill>
                  <a:srgbClr val="070707"/>
                </a:solidFill>
                <a:highlight>
                  <a:srgbClr val="FFFFFF"/>
                </a:highlight>
                <a:latin typeface="Times New Roman"/>
                <a:ea typeface="Times New Roman"/>
                <a:cs typeface="Times New Roman"/>
                <a:sym typeface="Times New Roman"/>
              </a:rPr>
              <a:t>: Okay, here, let me </a:t>
            </a:r>
            <a:r>
              <a:rPr b="1" lang="en-US" sz="1800">
                <a:solidFill>
                  <a:srgbClr val="070707"/>
                </a:solidFill>
                <a:highlight>
                  <a:srgbClr val="FFFFFF"/>
                </a:highlight>
                <a:latin typeface="Times New Roman"/>
                <a:ea typeface="Times New Roman"/>
                <a:cs typeface="Times New Roman"/>
                <a:sym typeface="Times New Roman"/>
              </a:rPr>
              <a:t>jot that down</a:t>
            </a:r>
            <a:r>
              <a:rPr lang="en-US" sz="1800">
                <a:solidFill>
                  <a:srgbClr val="070707"/>
                </a:solidFill>
                <a:highlight>
                  <a:srgbClr val="FFFFFF"/>
                </a:highlight>
                <a:latin typeface="Times New Roman"/>
                <a:ea typeface="Times New Roman"/>
                <a:cs typeface="Times New Roman"/>
                <a:sym typeface="Times New Roman"/>
              </a:rPr>
              <a:t>. Uh, could you grab a pen off my desk?</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Faith</a:t>
            </a:r>
            <a:r>
              <a:rPr lang="en-US" sz="1800">
                <a:solidFill>
                  <a:srgbClr val="070707"/>
                </a:solidFill>
                <a:highlight>
                  <a:srgbClr val="FFFFFF"/>
                </a:highlight>
                <a:latin typeface="Times New Roman"/>
                <a:ea typeface="Times New Roman"/>
                <a:cs typeface="Times New Roman"/>
                <a:sym typeface="Times New Roman"/>
              </a:rPr>
              <a:t>: Right. Finding anything on your desk is like </a:t>
            </a:r>
            <a:r>
              <a:rPr b="1" lang="en-US" sz="1800">
                <a:solidFill>
                  <a:srgbClr val="070707"/>
                </a:solidFill>
                <a:highlight>
                  <a:srgbClr val="FFFFFF"/>
                </a:highlight>
                <a:latin typeface="Times New Roman"/>
                <a:ea typeface="Times New Roman"/>
                <a:cs typeface="Times New Roman"/>
                <a:sym typeface="Times New Roman"/>
              </a:rPr>
              <a:t>finding a needle in a haystack</a:t>
            </a:r>
            <a:r>
              <a:rPr lang="en-US" sz="1800">
                <a:solidFill>
                  <a:srgbClr val="070707"/>
                </a:solidFill>
                <a:highlight>
                  <a:srgbClr val="FFFFFF"/>
                </a:highlight>
                <a:latin typeface="Times New Roman"/>
                <a:ea typeface="Times New Roman"/>
                <a:cs typeface="Times New Roman"/>
                <a:sym typeface="Times New Roman"/>
              </a:rPr>
              <a:t>. [</a:t>
            </a:r>
            <a:r>
              <a:rPr i="1" lang="en-US" sz="1800">
                <a:solidFill>
                  <a:srgbClr val="070707"/>
                </a:solidFill>
                <a:highlight>
                  <a:srgbClr val="FFFFFF"/>
                </a:highlight>
                <a:latin typeface="Times New Roman"/>
                <a:ea typeface="Times New Roman"/>
                <a:cs typeface="Times New Roman"/>
                <a:sym typeface="Times New Roman"/>
              </a:rPr>
              <a:t>Oh, it’s not that bad.</a:t>
            </a:r>
            <a:r>
              <a:rPr lang="en-US" sz="1800">
                <a:solidFill>
                  <a:srgbClr val="070707"/>
                </a:solidFill>
                <a:highlight>
                  <a:srgbClr val="FFFFFF"/>
                </a:highlight>
                <a:latin typeface="Times New Roman"/>
                <a:ea typeface="Times New Roman"/>
                <a:cs typeface="Times New Roman"/>
                <a:sym typeface="Times New Roman"/>
              </a:rPr>
              <a:t>] Here, use mine.</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Randall</a:t>
            </a:r>
            <a:r>
              <a:rPr lang="en-US" sz="1800">
                <a:solidFill>
                  <a:srgbClr val="070707"/>
                </a:solidFill>
                <a:highlight>
                  <a:srgbClr val="FFFFFF"/>
                </a:highlight>
                <a:latin typeface="Times New Roman"/>
                <a:ea typeface="Times New Roman"/>
                <a:cs typeface="Times New Roman"/>
                <a:sym typeface="Times New Roman"/>
              </a:rPr>
              <a:t>: Okay. And we’ll need 150 copies of this program guide by then.</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Faith</a:t>
            </a:r>
            <a:r>
              <a:rPr lang="en-US" sz="1800">
                <a:solidFill>
                  <a:srgbClr val="070707"/>
                </a:solidFill>
                <a:highlight>
                  <a:srgbClr val="FFFFFF"/>
                </a:highlight>
                <a:latin typeface="Times New Roman"/>
                <a:ea typeface="Times New Roman"/>
                <a:cs typeface="Times New Roman"/>
                <a:sym typeface="Times New Roman"/>
              </a:rPr>
              <a:t>: Hey. That’s a </a:t>
            </a:r>
            <a:r>
              <a:rPr b="1" lang="en-US" sz="1800">
                <a:solidFill>
                  <a:srgbClr val="070707"/>
                </a:solidFill>
                <a:highlight>
                  <a:srgbClr val="FFFFFF"/>
                </a:highlight>
                <a:latin typeface="Times New Roman"/>
                <a:ea typeface="Times New Roman"/>
                <a:cs typeface="Times New Roman"/>
                <a:sym typeface="Times New Roman"/>
              </a:rPr>
              <a:t>tall order</a:t>
            </a:r>
            <a:r>
              <a:rPr lang="en-US" sz="1800">
                <a:solidFill>
                  <a:srgbClr val="070707"/>
                </a:solidFill>
                <a:highlight>
                  <a:srgbClr val="FFFFFF"/>
                </a:highlight>
                <a:latin typeface="Times New Roman"/>
                <a:ea typeface="Times New Roman"/>
                <a:cs typeface="Times New Roman"/>
                <a:sym typeface="Times New Roman"/>
              </a:rPr>
              <a:t> on such short notice! How about </a:t>
            </a:r>
            <a:r>
              <a:rPr b="1" lang="en-US" sz="1800">
                <a:solidFill>
                  <a:srgbClr val="070707"/>
                </a:solidFill>
                <a:highlight>
                  <a:srgbClr val="FFFFFF"/>
                </a:highlight>
                <a:latin typeface="Times New Roman"/>
                <a:ea typeface="Times New Roman"/>
                <a:cs typeface="Times New Roman"/>
                <a:sym typeface="Times New Roman"/>
              </a:rPr>
              <a:t>lending me a hand</a:t>
            </a:r>
            <a:r>
              <a:rPr lang="en-US" sz="1800">
                <a:solidFill>
                  <a:srgbClr val="070707"/>
                </a:solidFill>
                <a:highlight>
                  <a:srgbClr val="FFFFFF"/>
                </a:highlight>
                <a:latin typeface="Times New Roman"/>
                <a:ea typeface="Times New Roman"/>
                <a:cs typeface="Times New Roman"/>
                <a:sym typeface="Times New Roman"/>
              </a:rPr>
              <a:t> to put things together by this afternoon[</a:t>
            </a:r>
            <a:r>
              <a:rPr i="1" lang="en-US" sz="1800">
                <a:solidFill>
                  <a:srgbClr val="070707"/>
                </a:solidFill>
                <a:highlight>
                  <a:srgbClr val="FFFFFF"/>
                </a:highlight>
                <a:latin typeface="Times New Roman"/>
                <a:ea typeface="Times New Roman"/>
                <a:cs typeface="Times New Roman"/>
                <a:sym typeface="Times New Roman"/>
              </a:rPr>
              <a:t>Okay</a:t>
            </a:r>
            <a:r>
              <a:rPr lang="en-US" sz="1800">
                <a:solidFill>
                  <a:srgbClr val="070707"/>
                </a:solidFill>
                <a:highlight>
                  <a:srgbClr val="FFFFFF"/>
                </a:highlight>
                <a:latin typeface="Times New Roman"/>
                <a:ea typeface="Times New Roman"/>
                <a:cs typeface="Times New Roman"/>
                <a:sym typeface="Times New Roman"/>
              </a:rPr>
              <a:t>] so we don’t have to worry about them?</a:t>
            </a:r>
            <a:endParaRPr sz="1800">
              <a:solidFill>
                <a:srgbClr val="070707"/>
              </a:solidFill>
              <a:highlight>
                <a:srgbClr val="FFFFFF"/>
              </a:highlight>
              <a:latin typeface="Times New Roman"/>
              <a:ea typeface="Times New Roman"/>
              <a:cs typeface="Times New Roman"/>
              <a:sym typeface="Times New Roman"/>
            </a:endParaRPr>
          </a:p>
          <a:p>
            <a:pPr indent="0" lvl="0" marL="0" marR="0" rtl="0" algn="l">
              <a:lnSpc>
                <a:spcPct val="115000"/>
              </a:lnSpc>
              <a:spcBef>
                <a:spcPts val="1100"/>
              </a:spcBef>
              <a:spcAft>
                <a:spcPts val="0"/>
              </a:spcAft>
              <a:buClr>
                <a:schemeClr val="dk1"/>
              </a:buClr>
              <a:buSzPts val="1100"/>
              <a:buFont typeface="Arial"/>
              <a:buNone/>
            </a:pPr>
            <a:r>
              <a:t/>
            </a:r>
            <a:endParaRPr b="1" sz="1800">
              <a:solidFill>
                <a:srgbClr val="070707"/>
              </a:solidFill>
              <a:highlight>
                <a:srgbClr val="FFFFFF"/>
              </a:highlight>
              <a:latin typeface="Times New Roman"/>
              <a:ea typeface="Times New Roman"/>
              <a:cs typeface="Times New Roman"/>
              <a:sym typeface="Times New Roman"/>
            </a:endParaRPr>
          </a:p>
        </p:txBody>
      </p:sp>
      <p:sp>
        <p:nvSpPr>
          <p:cNvPr id="248" name="Google Shape;248;p3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49" name="Google Shape;249;p32"/>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3"/>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55" name="Google Shape;255;p33"/>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56" name="Google Shape;256;p3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7" name="Google Shape;257;p3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58" name="Google Shape;258;p3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59" name="Google Shape;259;p33"/>
          <p:cNvSpPr txBox="1"/>
          <p:nvPr/>
        </p:nvSpPr>
        <p:spPr>
          <a:xfrm>
            <a:off x="889000" y="1841126"/>
            <a:ext cx="10541100" cy="32688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22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Randall</a:t>
            </a:r>
            <a:r>
              <a:rPr lang="en-US" sz="1800">
                <a:solidFill>
                  <a:srgbClr val="070707"/>
                </a:solidFill>
                <a:highlight>
                  <a:srgbClr val="FFFFFF"/>
                </a:highlight>
                <a:latin typeface="Times New Roman"/>
                <a:ea typeface="Times New Roman"/>
                <a:cs typeface="Times New Roman"/>
                <a:sym typeface="Times New Roman"/>
              </a:rPr>
              <a:t>: Okay. And I think the manager has </a:t>
            </a:r>
            <a:r>
              <a:rPr b="1" lang="en-US" sz="1800">
                <a:solidFill>
                  <a:srgbClr val="070707"/>
                </a:solidFill>
                <a:highlight>
                  <a:srgbClr val="FFFFFF"/>
                </a:highlight>
                <a:latin typeface="Times New Roman"/>
                <a:ea typeface="Times New Roman"/>
                <a:cs typeface="Times New Roman"/>
                <a:sym typeface="Times New Roman"/>
              </a:rPr>
              <a:t>given the green light</a:t>
            </a:r>
            <a:r>
              <a:rPr lang="en-US" sz="1800">
                <a:solidFill>
                  <a:srgbClr val="070707"/>
                </a:solidFill>
                <a:highlight>
                  <a:srgbClr val="FFFFFF"/>
                </a:highlight>
                <a:latin typeface="Times New Roman"/>
                <a:ea typeface="Times New Roman"/>
                <a:cs typeface="Times New Roman"/>
                <a:sym typeface="Times New Roman"/>
              </a:rPr>
              <a:t> to go ahead and use the more expensive paper and binding for the guides this time.</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22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Faith</a:t>
            </a:r>
            <a:r>
              <a:rPr lang="en-US" sz="1800">
                <a:solidFill>
                  <a:srgbClr val="070707"/>
                </a:solidFill>
                <a:highlight>
                  <a:srgbClr val="FFFFFF"/>
                </a:highlight>
                <a:latin typeface="Times New Roman"/>
                <a:ea typeface="Times New Roman"/>
                <a:cs typeface="Times New Roman"/>
                <a:sym typeface="Times New Roman"/>
              </a:rPr>
              <a:t>: Okay. So the interviews will go from two forty-five until, let’s say, 4:30. [</a:t>
            </a:r>
            <a:r>
              <a:rPr i="1" lang="en-US" sz="1800">
                <a:solidFill>
                  <a:srgbClr val="070707"/>
                </a:solidFill>
                <a:highlight>
                  <a:srgbClr val="FFFFFF"/>
                </a:highlight>
                <a:latin typeface="Times New Roman"/>
                <a:ea typeface="Times New Roman"/>
                <a:cs typeface="Times New Roman"/>
                <a:sym typeface="Times New Roman"/>
              </a:rPr>
              <a:t>Okay</a:t>
            </a:r>
            <a:r>
              <a:rPr lang="en-US" sz="1800">
                <a:solidFill>
                  <a:srgbClr val="070707"/>
                </a:solidFill>
                <a:highlight>
                  <a:srgbClr val="FFFFFF"/>
                </a:highlight>
                <a:latin typeface="Times New Roman"/>
                <a:ea typeface="Times New Roman"/>
                <a:cs typeface="Times New Roman"/>
                <a:sym typeface="Times New Roman"/>
              </a:rPr>
              <a:t>.] I hope we can </a:t>
            </a:r>
            <a:r>
              <a:rPr b="1" lang="en-US" sz="1800">
                <a:solidFill>
                  <a:srgbClr val="070707"/>
                </a:solidFill>
                <a:highlight>
                  <a:srgbClr val="FFFFFF"/>
                </a:highlight>
                <a:latin typeface="Times New Roman"/>
                <a:ea typeface="Times New Roman"/>
                <a:cs typeface="Times New Roman"/>
                <a:sym typeface="Times New Roman"/>
              </a:rPr>
              <a:t>wrap things up</a:t>
            </a:r>
            <a:r>
              <a:rPr lang="en-US" sz="1800">
                <a:solidFill>
                  <a:srgbClr val="070707"/>
                </a:solidFill>
                <a:highlight>
                  <a:srgbClr val="FFFFFF"/>
                </a:highlight>
                <a:latin typeface="Times New Roman"/>
                <a:ea typeface="Times New Roman"/>
                <a:cs typeface="Times New Roman"/>
                <a:sym typeface="Times New Roman"/>
              </a:rPr>
              <a:t> by 5:00.</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22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Randall</a:t>
            </a:r>
            <a:r>
              <a:rPr lang="en-US" sz="1800">
                <a:solidFill>
                  <a:srgbClr val="070707"/>
                </a:solidFill>
                <a:highlight>
                  <a:srgbClr val="FFFFFF"/>
                </a:highlight>
                <a:latin typeface="Times New Roman"/>
                <a:ea typeface="Times New Roman"/>
                <a:cs typeface="Times New Roman"/>
                <a:sym typeface="Times New Roman"/>
              </a:rPr>
              <a:t>: Great. And I think the </a:t>
            </a:r>
            <a:r>
              <a:rPr b="1" lang="en-US" sz="1800">
                <a:solidFill>
                  <a:srgbClr val="070707"/>
                </a:solidFill>
                <a:highlight>
                  <a:srgbClr val="FFFFFF"/>
                </a:highlight>
                <a:latin typeface="Times New Roman"/>
                <a:ea typeface="Times New Roman"/>
                <a:cs typeface="Times New Roman"/>
                <a:sym typeface="Times New Roman"/>
              </a:rPr>
              <a:t>bottom line</a:t>
            </a:r>
            <a:r>
              <a:rPr lang="en-US" sz="1800">
                <a:solidFill>
                  <a:srgbClr val="070707"/>
                </a:solidFill>
                <a:highlight>
                  <a:srgbClr val="FFFFFF"/>
                </a:highlight>
                <a:latin typeface="Times New Roman"/>
                <a:ea typeface="Times New Roman"/>
                <a:cs typeface="Times New Roman"/>
                <a:sym typeface="Times New Roman"/>
              </a:rPr>
              <a:t> is to keep things running smoothly throughout the day.</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2200"/>
              </a:spcBef>
              <a:spcAft>
                <a:spcPts val="0"/>
              </a:spcAft>
              <a:buClr>
                <a:schemeClr val="dk1"/>
              </a:buClr>
              <a:buSzPts val="1100"/>
              <a:buFont typeface="Arial"/>
              <a:buNone/>
            </a:pPr>
            <a:r>
              <a:rPr b="1" lang="en-US" sz="1800">
                <a:solidFill>
                  <a:srgbClr val="070707"/>
                </a:solidFill>
                <a:highlight>
                  <a:srgbClr val="FFFFFF"/>
                </a:highlight>
                <a:latin typeface="Times New Roman"/>
                <a:ea typeface="Times New Roman"/>
                <a:cs typeface="Times New Roman"/>
                <a:sym typeface="Times New Roman"/>
              </a:rPr>
              <a:t>Faith</a:t>
            </a:r>
            <a:r>
              <a:rPr lang="en-US" sz="1800">
                <a:solidFill>
                  <a:srgbClr val="070707"/>
                </a:solidFill>
                <a:highlight>
                  <a:srgbClr val="FFFFFF"/>
                </a:highlight>
                <a:latin typeface="Times New Roman"/>
                <a:ea typeface="Times New Roman"/>
                <a:cs typeface="Times New Roman"/>
                <a:sym typeface="Times New Roman"/>
              </a:rPr>
              <a:t>: I agree. I’ll pass this schedule by the director for a final look.</a:t>
            </a:r>
            <a:endParaRPr sz="1800">
              <a:solidFill>
                <a:srgbClr val="070707"/>
              </a:solidFill>
              <a:highlight>
                <a:srgbClr val="FFFFFF"/>
              </a:highlight>
              <a:latin typeface="Times New Roman"/>
              <a:ea typeface="Times New Roman"/>
              <a:cs typeface="Times New Roman"/>
              <a:sym typeface="Times New Roman"/>
            </a:endParaRPr>
          </a:p>
          <a:p>
            <a:pPr indent="0" lvl="0" marL="0" rtl="0" algn="l">
              <a:lnSpc>
                <a:spcPct val="115000"/>
              </a:lnSpc>
              <a:spcBef>
                <a:spcPts val="1100"/>
              </a:spcBef>
              <a:spcAft>
                <a:spcPts val="1100"/>
              </a:spcAft>
              <a:buClr>
                <a:schemeClr val="dk1"/>
              </a:buClr>
              <a:buSzPts val="1100"/>
              <a:buFont typeface="Arial"/>
              <a:buNone/>
            </a:pPr>
            <a:r>
              <a:t/>
            </a:r>
            <a:endParaRPr sz="1800">
              <a:solidFill>
                <a:srgbClr val="070707"/>
              </a:solidFill>
              <a:highlight>
                <a:srgbClr val="FFFFFF"/>
              </a:highlight>
              <a:latin typeface="Times New Roman"/>
              <a:ea typeface="Times New Roman"/>
              <a:cs typeface="Times New Roman"/>
              <a:sym typeface="Times New Roman"/>
            </a:endParaRPr>
          </a:p>
        </p:txBody>
      </p:sp>
      <p:sp>
        <p:nvSpPr>
          <p:cNvPr id="260" name="Google Shape;260;p3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61" name="Google Shape;261;p33"/>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7" name="Google Shape;267;p34"/>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68" name="Google Shape;268;p3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9" name="Google Shape;269;p3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70" name="Google Shape;270;p3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71" name="Google Shape;271;p34"/>
          <p:cNvSpPr txBox="1"/>
          <p:nvPr/>
        </p:nvSpPr>
        <p:spPr>
          <a:xfrm>
            <a:off x="889000" y="2391844"/>
            <a:ext cx="10541100" cy="3601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rtl="0" algn="ctr">
              <a:spcBef>
                <a:spcPts val="0"/>
              </a:spcBef>
              <a:spcAft>
                <a:spcPts val="0"/>
              </a:spcAft>
              <a:buClr>
                <a:schemeClr val="dk1"/>
              </a:buClr>
              <a:buSzPts val="1100"/>
              <a:buFont typeface="Arial"/>
              <a:buNone/>
            </a:pPr>
            <a:r>
              <a:rPr b="1" lang="en-US" sz="3800">
                <a:solidFill>
                  <a:srgbClr val="FF0000"/>
                </a:solidFill>
                <a:latin typeface="Times New Roman"/>
                <a:ea typeface="Times New Roman"/>
                <a:cs typeface="Times New Roman"/>
                <a:sym typeface="Times New Roman"/>
              </a:rPr>
              <a:t>Pronunciation</a:t>
            </a:r>
            <a:endParaRPr b="1" sz="3800">
              <a:solidFill>
                <a:srgbClr val="FF0000"/>
              </a:solidFill>
              <a:latin typeface="Times New Roman"/>
              <a:ea typeface="Times New Roman"/>
              <a:cs typeface="Times New Roman"/>
              <a:sym typeface="Times New Roman"/>
            </a:endParaRPr>
          </a:p>
          <a:p>
            <a:pPr indent="0" lvl="0" marL="0" rtl="0" algn="ctr">
              <a:spcBef>
                <a:spcPts val="0"/>
              </a:spcBef>
              <a:spcAft>
                <a:spcPts val="0"/>
              </a:spcAft>
              <a:buClr>
                <a:schemeClr val="dk1"/>
              </a:buClr>
              <a:buSzPts val="1100"/>
              <a:buFont typeface="Arial"/>
              <a:buNone/>
            </a:pPr>
            <a:r>
              <a:rPr b="1" lang="en-US" sz="3800">
                <a:solidFill>
                  <a:srgbClr val="FF0000"/>
                </a:solidFill>
                <a:latin typeface="Times New Roman"/>
                <a:ea typeface="Times New Roman"/>
                <a:cs typeface="Times New Roman"/>
                <a:sym typeface="Times New Roman"/>
              </a:rPr>
              <a:t> linking vowel to vowel</a:t>
            </a:r>
            <a:endParaRPr b="1" sz="3800">
              <a:solidFill>
                <a:srgbClr val="FF0000"/>
              </a:solidFill>
              <a:latin typeface="Times New Roman"/>
              <a:ea typeface="Times New Roman"/>
              <a:cs typeface="Times New Roman"/>
              <a:sym typeface="Times New Roman"/>
            </a:endParaRPr>
          </a:p>
          <a:p>
            <a:pPr indent="0" lvl="0" marL="0" rtl="0" algn="ctr">
              <a:spcBef>
                <a:spcPts val="0"/>
              </a:spcBef>
              <a:spcAft>
                <a:spcPts val="0"/>
              </a:spcAft>
              <a:buClr>
                <a:schemeClr val="dk1"/>
              </a:buClr>
              <a:buSzPts val="1100"/>
              <a:buFont typeface="Arial"/>
              <a:buNone/>
            </a:pPr>
            <a:r>
              <a:t/>
            </a:r>
            <a:endParaRPr b="1" sz="3800">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t/>
            </a:r>
            <a:endParaRPr b="1" sz="3800">
              <a:solidFill>
                <a:srgbClr val="FF0000"/>
              </a:solidFill>
              <a:latin typeface="Times New Roman"/>
              <a:ea typeface="Times New Roman"/>
              <a:cs typeface="Times New Roman"/>
              <a:sym typeface="Times New Roman"/>
            </a:endParaRPr>
          </a:p>
        </p:txBody>
      </p:sp>
      <p:sp>
        <p:nvSpPr>
          <p:cNvPr id="272" name="Google Shape;272;p3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73" name="Google Shape;273;p34"/>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5"/>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79" name="Google Shape;279;p35"/>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80" name="Google Shape;280;p3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81" name="Google Shape;281;p3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82" name="Google Shape;282;p35"/>
          <p:cNvSpPr txBox="1"/>
          <p:nvPr/>
        </p:nvSpPr>
        <p:spPr>
          <a:xfrm>
            <a:off x="889000" y="1841126"/>
            <a:ext cx="10541100" cy="4308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800"/>
              </a:spcBef>
              <a:spcAft>
                <a:spcPts val="80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83" name="Google Shape;283;p3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84" name="Google Shape;284;p35"/>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pic>
        <p:nvPicPr>
          <p:cNvPr descr="Why does American English sound so smooth? Improve your American accent and the flow of your spoken American English by linking words together! Learn how to link using the front and back vowels!&#10;*****&#10;Live English lessons each week! Join Julie at Julie's Conversation Club:  https://courses.sandiegovoiceandaccent.com/courses/julies-conversation-club&#10;&#10;*****&#10;Join the r/AmericanAccent Reddit community and participate in the weekly pronunciation challenge! https://www.reddit.com/r/AmericanAccent/&#10;&#10;*****&#10;One-on-one private speech training: https://sandiegovoiceandaccent.com/contact&#10;&#10;*******&#10;Study with me online...for FREE! San Diego Voice and Accent offers two free online courses!&#10;&#10;#1: American Accent: Top 10 Essentials: https://courses.sandiegovoiceandaccent.com/courses/american-accent-top-10-essentials&#10;&#10;#2: Whip your voice into shape with the Six Steps to a Stronger Voice: https://courses.sandiegovoiceandaccent.com/courses/six-steps-to-a-stronger-voice&#10;&#10;*****&#10;For more free and helpful information, visit my website: https://sandiegovoiceandaccent.com/" id="285" name="Google Shape;285;p35" title="Learn the American Accent: Vowel to Vowel Linking in American English">
            <a:hlinkClick r:id="rId4"/>
          </p:cNvPr>
          <p:cNvPicPr preferRelativeResize="0"/>
          <p:nvPr/>
        </p:nvPicPr>
        <p:blipFill>
          <a:blip r:embed="rId5">
            <a:alphaModFix/>
          </a:blip>
          <a:stretch>
            <a:fillRect/>
          </a:stretch>
        </p:blipFill>
        <p:spPr>
          <a:xfrm>
            <a:off x="617275" y="1345300"/>
            <a:ext cx="10812600" cy="4947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5"/>
                                        </p:tgtEl>
                                        <p:attrNameLst>
                                          <p:attrName>style.visibility</p:attrName>
                                        </p:attrNameLst>
                                      </p:cBhvr>
                                      <p:to>
                                        <p:strVal val="visible"/>
                                      </p:to>
                                    </p:set>
                                    <p:animEffect filter="fade" transition="in">
                                      <p:cBhvr>
                                        <p:cTn dur="1000"/>
                                        <p:tgtEl>
                                          <p:spTgt spid="2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6"/>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91" name="Google Shape;291;p36"/>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292" name="Google Shape;292;p3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3" name="Google Shape;293;p3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94" name="Google Shape;294;p3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95" name="Google Shape;295;p36"/>
          <p:cNvSpPr txBox="1"/>
          <p:nvPr/>
        </p:nvSpPr>
        <p:spPr>
          <a:xfrm>
            <a:off x="889000" y="1841126"/>
            <a:ext cx="10541100" cy="9231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15000"/>
              </a:lnSpc>
              <a:spcBef>
                <a:spcPts val="800"/>
              </a:spcBef>
              <a:spcAft>
                <a:spcPts val="80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296" name="Google Shape;296;p3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97" name="Google Shape;297;p36"/>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pic>
        <p:nvPicPr>
          <p:cNvPr id="298" name="Google Shape;298;p36"/>
          <p:cNvPicPr preferRelativeResize="0"/>
          <p:nvPr/>
        </p:nvPicPr>
        <p:blipFill>
          <a:blip r:embed="rId4">
            <a:alphaModFix/>
          </a:blip>
          <a:stretch>
            <a:fillRect/>
          </a:stretch>
        </p:blipFill>
        <p:spPr>
          <a:xfrm>
            <a:off x="889000" y="546950"/>
            <a:ext cx="8498626" cy="6145876"/>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31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7"/>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304" name="Google Shape;304;p37"/>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305" name="Google Shape;305;p3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6" name="Google Shape;306;p3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07" name="Google Shape;307;p37"/>
          <p:cNvSpPr txBox="1"/>
          <p:nvPr/>
        </p:nvSpPr>
        <p:spPr>
          <a:xfrm>
            <a:off x="889000" y="1231800"/>
            <a:ext cx="14580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1" lang="en-US" sz="2800">
                <a:solidFill>
                  <a:srgbClr val="FF0000"/>
                </a:solidFill>
                <a:latin typeface="Times New Roman"/>
                <a:ea typeface="Times New Roman"/>
                <a:cs typeface="Times New Roman"/>
                <a:sym typeface="Times New Roman"/>
              </a:rPr>
              <a:t>Practice</a:t>
            </a:r>
            <a:endParaRPr b="1" i="0" sz="2800" u="none" cap="none" strike="noStrike">
              <a:solidFill>
                <a:srgbClr val="FF0000"/>
              </a:solidFill>
              <a:latin typeface="Times New Roman"/>
              <a:ea typeface="Times New Roman"/>
              <a:cs typeface="Times New Roman"/>
              <a:sym typeface="Times New Roman"/>
            </a:endParaRPr>
          </a:p>
        </p:txBody>
      </p:sp>
      <p:sp>
        <p:nvSpPr>
          <p:cNvPr id="308" name="Google Shape;308;p37"/>
          <p:cNvSpPr txBox="1"/>
          <p:nvPr/>
        </p:nvSpPr>
        <p:spPr>
          <a:xfrm>
            <a:off x="889000" y="1841124"/>
            <a:ext cx="10541100" cy="661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t/>
            </a:r>
            <a:endParaRPr/>
          </a:p>
          <a:p>
            <a:pPr indent="0" lvl="0" marL="0" rtl="0" algn="l">
              <a:spcBef>
                <a:spcPts val="0"/>
              </a:spcBef>
              <a:spcAft>
                <a:spcPts val="0"/>
              </a:spcAft>
              <a:buNone/>
            </a:pPr>
            <a:r>
              <a:rPr b="1" lang="en-US" sz="2300" u="sng">
                <a:solidFill>
                  <a:schemeClr val="hlink"/>
                </a:solidFill>
                <a:latin typeface="Times New Roman"/>
                <a:ea typeface="Times New Roman"/>
                <a:cs typeface="Times New Roman"/>
                <a:sym typeface="Times New Roman"/>
                <a:hlinkClick r:id="rId3"/>
              </a:rPr>
              <a:t>https://pronuncian.com/linking-vowels-into-vowels</a:t>
            </a:r>
            <a:r>
              <a:rPr b="1" lang="en-US" sz="2300">
                <a:latin typeface="Times New Roman"/>
                <a:ea typeface="Times New Roman"/>
                <a:cs typeface="Times New Roman"/>
                <a:sym typeface="Times New Roman"/>
              </a:rPr>
              <a:t> </a:t>
            </a:r>
            <a:endParaRPr b="1" sz="2300">
              <a:latin typeface="Times New Roman"/>
              <a:ea typeface="Times New Roman"/>
              <a:cs typeface="Times New Roman"/>
              <a:sym typeface="Times New Roman"/>
            </a:endParaRPr>
          </a:p>
        </p:txBody>
      </p:sp>
      <p:sp>
        <p:nvSpPr>
          <p:cNvPr id="309" name="Google Shape;309;p3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10" name="Google Shape;310;p37"/>
          <p:cNvPicPr preferRelativeResize="0"/>
          <p:nvPr/>
        </p:nvPicPr>
        <p:blipFill rotWithShape="1">
          <a:blip r:embed="rId4">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pic>
        <p:nvPicPr>
          <p:cNvPr id="315" name="Google Shape;315;p38"/>
          <p:cNvPicPr preferRelativeResize="0"/>
          <p:nvPr/>
        </p:nvPicPr>
        <p:blipFill rotWithShape="1">
          <a:blip r:embed="rId3">
            <a:alphaModFix/>
          </a:blip>
          <a:srcRect b="0" l="0" r="0" t="0"/>
          <a:stretch/>
        </p:blipFill>
        <p:spPr>
          <a:xfrm>
            <a:off x="0" y="7112"/>
            <a:ext cx="12192000" cy="6843777"/>
          </a:xfrm>
          <a:prstGeom prst="rect">
            <a:avLst/>
          </a:prstGeom>
          <a:noFill/>
          <a:ln>
            <a:noFill/>
          </a:ln>
        </p:spPr>
      </p:pic>
      <p:sp>
        <p:nvSpPr>
          <p:cNvPr id="316" name="Google Shape;316;p38"/>
          <p:cNvSpPr/>
          <p:nvPr/>
        </p:nvSpPr>
        <p:spPr>
          <a:xfrm flipH="1">
            <a:off x="6512700" y="3153102"/>
            <a:ext cx="5679300" cy="3705000"/>
          </a:xfrm>
          <a:prstGeom prst="rtTriangle">
            <a:avLst/>
          </a:prstGeom>
          <a:solidFill>
            <a:srgbClr val="669BBC">
              <a:alpha val="75686"/>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7" name="Google Shape;317;p38"/>
          <p:cNvSpPr txBox="1"/>
          <p:nvPr/>
        </p:nvSpPr>
        <p:spPr>
          <a:xfrm>
            <a:off x="582006" y="5707075"/>
            <a:ext cx="4524600" cy="923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pic>
        <p:nvPicPr>
          <p:cNvPr id="318" name="Google Shape;318;p3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319" name="Google Shape;319;p38"/>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320" name="Google Shape;320;p38"/>
          <p:cNvPicPr preferRelativeResize="0"/>
          <p:nvPr/>
        </p:nvPicPr>
        <p:blipFill rotWithShape="1">
          <a:blip r:embed="rId5">
            <a:alphaModFix/>
          </a:blip>
          <a:srcRect b="25425" l="0" r="0" t="27877"/>
          <a:stretch/>
        </p:blipFill>
        <p:spPr>
          <a:xfrm>
            <a:off x="9425810" y="203200"/>
            <a:ext cx="2580006" cy="1204686"/>
          </a:xfrm>
          <a:prstGeom prst="rect">
            <a:avLst/>
          </a:prstGeom>
          <a:noFill/>
          <a:ln>
            <a:noFill/>
          </a:ln>
        </p:spPr>
      </p:pic>
      <p:pic>
        <p:nvPicPr>
          <p:cNvPr id="321" name="Google Shape;321;p38"/>
          <p:cNvPicPr preferRelativeResize="0"/>
          <p:nvPr/>
        </p:nvPicPr>
        <p:blipFill rotWithShape="1">
          <a:blip r:embed="rId6">
            <a:alphaModFix/>
          </a:blip>
          <a:srcRect b="0" l="0" r="0" t="0"/>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