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59" r:id="rId6"/>
    <p:sldId id="600" r:id="rId7"/>
    <p:sldId id="560" r:id="rId8"/>
    <p:sldId id="561" r:id="rId9"/>
    <p:sldId id="562" r:id="rId10"/>
    <p:sldId id="563" r:id="rId11"/>
    <p:sldId id="564" r:id="rId12"/>
    <p:sldId id="565" r:id="rId13"/>
    <p:sldId id="566" r:id="rId14"/>
    <p:sldId id="567" r:id="rId15"/>
    <p:sldId id="568" r:id="rId16"/>
    <p:sldId id="569" r:id="rId17"/>
    <p:sldId id="570" r:id="rId18"/>
    <p:sldId id="571" r:id="rId19"/>
    <p:sldId id="573" r:id="rId20"/>
    <p:sldId id="574" r:id="rId21"/>
    <p:sldId id="575" r:id="rId22"/>
    <p:sldId id="576" r:id="rId23"/>
    <p:sldId id="577" r:id="rId24"/>
    <p:sldId id="578" r:id="rId25"/>
    <p:sldId id="579" r:id="rId26"/>
    <p:sldId id="580" r:id="rId27"/>
    <p:sldId id="581" r:id="rId28"/>
    <p:sldId id="582" r:id="rId29"/>
    <p:sldId id="583" r:id="rId30"/>
    <p:sldId id="584" r:id="rId31"/>
    <p:sldId id="585" r:id="rId32"/>
    <p:sldId id="586" r:id="rId33"/>
    <p:sldId id="587" r:id="rId34"/>
    <p:sldId id="588" r:id="rId35"/>
    <p:sldId id="589" r:id="rId36"/>
    <p:sldId id="592" r:id="rId37"/>
    <p:sldId id="593" r:id="rId38"/>
    <p:sldId id="594" r:id="rId39"/>
    <p:sldId id="595" r:id="rId40"/>
    <p:sldId id="596" r:id="rId41"/>
    <p:sldId id="597" r:id="rId42"/>
    <p:sldId id="598" r:id="rId43"/>
    <p:sldId id="599" r:id="rId44"/>
    <p:sldId id="5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600"/>
            <p14:sldId id="560"/>
            <p14:sldId id="561"/>
            <p14:sldId id="562"/>
            <p14:sldId id="563"/>
            <p14:sldId id="564"/>
            <p14:sldId id="565"/>
            <p14:sldId id="566"/>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2"/>
            <p14:sldId id="593"/>
            <p14:sldId id="594"/>
            <p14:sldId id="595"/>
            <p14:sldId id="596"/>
            <p14:sldId id="597"/>
            <p14:sldId id="598"/>
            <p14:sldId id="599"/>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58221"/>
    <a:srgbClr val="FAC748"/>
    <a:srgbClr val="669BBC"/>
    <a:srgbClr val="FFD200"/>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38" autoAdjust="0"/>
  </p:normalViewPr>
  <p:slideViewPr>
    <p:cSldViewPr snapToGrid="0">
      <p:cViewPr varScale="1">
        <p:scale>
          <a:sx n="66" d="100"/>
          <a:sy n="66" d="100"/>
        </p:scale>
        <p:origin x="90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8526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95143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17642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5232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3549370" cy="707886"/>
          </a:xfrm>
          <a:prstGeom prst="rect">
            <a:avLst/>
          </a:prstGeom>
          <a:noFill/>
        </p:spPr>
        <p:txBody>
          <a:bodyPr wrap="none" rtlCol="0">
            <a:spAutoFit/>
          </a:bodyPr>
          <a:lstStyle/>
          <a:p>
            <a:r>
              <a:rPr lang="en-US" sz="4000" b="1" dirty="0" smtClean="0">
                <a:solidFill>
                  <a:srgbClr val="00B0F0"/>
                </a:solidFill>
                <a:latin typeface="Alexandria" charset="0"/>
                <a:cs typeface="Alexandria" charset="0"/>
              </a:rPr>
              <a:t>HRM Strategy</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3002745" cy="400110"/>
          </a:xfrm>
          <a:prstGeom prst="rect">
            <a:avLst/>
          </a:prstGeom>
          <a:noFill/>
        </p:spPr>
        <p:txBody>
          <a:bodyPr wrap="none" rtlCol="0">
            <a:spAutoFit/>
          </a:bodyPr>
          <a:lstStyle/>
          <a:p>
            <a:r>
              <a:rPr lang="en-US" sz="2000" dirty="0" smtClean="0">
                <a:latin typeface="Alexandria" charset="0"/>
                <a:cs typeface="Alexandria" charset="0"/>
              </a:rPr>
              <a:t>Lecture 2: HRM Strategy</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Topics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Alexandria"/>
                <a:cs typeface="Times New Roman" panose="02020603050405020304" pitchFamily="18" charset="0"/>
              </a:rPr>
              <a:t>Explain </a:t>
            </a:r>
            <a:r>
              <a:rPr lang="en-US" sz="2000" dirty="0">
                <a:latin typeface="Alexandria"/>
                <a:cs typeface="Times New Roman" panose="02020603050405020304" pitchFamily="18" charset="0"/>
              </a:rPr>
              <a:t>why strategic planning is important  to all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Explain </a:t>
            </a:r>
            <a:r>
              <a:rPr lang="en-US" sz="2000" dirty="0">
                <a:latin typeface="Alexandria"/>
                <a:cs typeface="Times New Roman" panose="02020603050405020304" pitchFamily="18" charset="0"/>
              </a:rPr>
              <a:t>each of the seven steps in the strategic planning process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List </a:t>
            </a:r>
            <a:r>
              <a:rPr lang="en-US" sz="2000" dirty="0">
                <a:latin typeface="Alexandria"/>
                <a:cs typeface="Times New Roman" panose="02020603050405020304" pitchFamily="18" charset="0"/>
              </a:rPr>
              <a:t>with examples the main generic types of corporate strategies and competitive </a:t>
            </a:r>
            <a:r>
              <a:rPr lang="en-US" sz="2000" dirty="0" smtClean="0">
                <a:latin typeface="Alexandria"/>
                <a:cs typeface="Times New Roman" panose="02020603050405020304" pitchFamily="18" charset="0"/>
              </a:rPr>
              <a:t>strategies.</a:t>
            </a:r>
          </a:p>
          <a:p>
            <a:pPr marL="342900" indent="-342900">
              <a:buFont typeface="Arial" panose="020B0604020202020204" pitchFamily="34" charset="0"/>
              <a:buChar char="•"/>
            </a:pPr>
            <a:endParaRPr lang="en-US" sz="2000" dirty="0" smtClean="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Define </a:t>
            </a:r>
            <a:r>
              <a:rPr lang="en-US" sz="2000" dirty="0">
                <a:latin typeface="Alexandria"/>
                <a:cs typeface="Times New Roman" panose="02020603050405020304" pitchFamily="18" charset="0"/>
              </a:rPr>
              <a:t>strategic human resource management and give an example of strategic human resource management in practice</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Briefly </a:t>
            </a:r>
            <a:r>
              <a:rPr lang="en-US" sz="2000" dirty="0">
                <a:latin typeface="Alexandria"/>
                <a:cs typeface="Times New Roman" panose="02020603050405020304" pitchFamily="18" charset="0"/>
              </a:rPr>
              <a:t>describe three important strategic human resource management tools.</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938992"/>
          </a:xfrm>
          <a:prstGeom prst="rect">
            <a:avLst/>
          </a:prstGeom>
          <a:noFill/>
        </p:spPr>
        <p:txBody>
          <a:bodyPr wrap="square" rtlCol="0">
            <a:spAutoFit/>
          </a:bodyPr>
          <a:lstStyle/>
          <a:p>
            <a:pPr>
              <a:defRPr/>
            </a:pPr>
            <a:r>
              <a:rPr lang="en-US" sz="2000" b="1" dirty="0">
                <a:latin typeface="Alexandria"/>
              </a:rPr>
              <a:t>Strategic management </a:t>
            </a:r>
            <a:r>
              <a:rPr lang="en-US" sz="2000" dirty="0">
                <a:latin typeface="Alexandria"/>
              </a:rPr>
              <a:t>is the process of formulating and implementing an action plan to achieve corporate objectives, specifically including how these objectives are to be met</a:t>
            </a:r>
            <a:r>
              <a:rPr lang="en-US" sz="2000" dirty="0" smtClean="0">
                <a:latin typeface="Alexandria"/>
              </a:rPr>
              <a:t>.</a:t>
            </a:r>
          </a:p>
          <a:p>
            <a:pPr>
              <a:defRPr/>
            </a:pPr>
            <a:endParaRPr lang="en-US" sz="2000" dirty="0">
              <a:latin typeface="Alexandria"/>
            </a:endParaRPr>
          </a:p>
          <a:p>
            <a:pPr>
              <a:defRPr/>
            </a:pPr>
            <a:r>
              <a:rPr lang="en-US" sz="2000" dirty="0" smtClean="0">
                <a:latin typeface="Alexandria"/>
              </a:rPr>
              <a:t> </a:t>
            </a:r>
            <a:r>
              <a:rPr lang="en-US" sz="2000" dirty="0">
                <a:latin typeface="Alexandria"/>
              </a:rPr>
              <a:t>Senior management must find “fit” between the organization, its strategy and its environment. Strategic plans are long-range in nature, and require review and updating to ensure continued fit.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Strategic Management</a:t>
            </a:r>
            <a:endParaRPr lang="en-US" sz="2400" b="1" dirty="0">
              <a:latin typeface="Alexandria"/>
              <a:cs typeface="Alexandria" charset="0"/>
            </a:endParaRP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457865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The Hierarchy </a:t>
            </a:r>
            <a:r>
              <a:rPr lang="en-US" sz="2400" dirty="0"/>
              <a:t>of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170099"/>
          </a:xfrm>
          <a:prstGeom prst="rect">
            <a:avLst/>
          </a:prstGeom>
          <a:noFill/>
        </p:spPr>
        <p:txBody>
          <a:bodyPr wrap="square" rtlCol="0">
            <a:spAutoFit/>
          </a:bodyPr>
          <a:lstStyle/>
          <a:p>
            <a:pPr marL="342900" lvl="0" indent="-342900">
              <a:buFont typeface="Arial" panose="020B0604020202020204" pitchFamily="34" charset="0"/>
              <a:buChar char="•"/>
            </a:pPr>
            <a:r>
              <a:rPr lang="en-US" sz="2000" dirty="0">
                <a:latin typeface="Alexandria"/>
              </a:rPr>
              <a:t>Strategic planning involves setting goals and developing a course of action to achieve them.</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Goals are typically structured in a hierarchy, from top-level strategic goals (set by top-level executives  to operational goals (set by subsequent levels)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The planning process begins with formulating long-term strategic plans and goals.</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This hierarchical structure ensures alignment and consistency throughout the organization.</a:t>
            </a:r>
          </a:p>
        </p:txBody>
      </p:sp>
    </p:spTree>
    <p:extLst>
      <p:ext uri="{BB962C8B-B14F-4D97-AF65-F5344CB8AC3E}">
        <p14:creationId xmlns:p14="http://schemas.microsoft.com/office/powerpoint/2010/main" val="324635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The Hierarchy </a:t>
            </a:r>
            <a:r>
              <a:rPr lang="en-US" sz="2400" dirty="0"/>
              <a:t>of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02322" y="2236863"/>
            <a:ext cx="3666478" cy="3416320"/>
          </a:xfrm>
          <a:prstGeom prst="rect">
            <a:avLst/>
          </a:prstGeom>
          <a:noFill/>
        </p:spPr>
        <p:txBody>
          <a:bodyPr wrap="square" rtlCol="0">
            <a:spAutoFit/>
          </a:bodyPr>
          <a:lstStyle/>
          <a:p>
            <a:pPr algn="just"/>
            <a:r>
              <a:rPr lang="en-US" dirty="0" smtClean="0">
                <a:solidFill>
                  <a:srgbClr val="2D3956"/>
                </a:solidFill>
                <a:latin typeface="Alexandria"/>
                <a:cs typeface="Times New Roman" panose="02020603050405020304" pitchFamily="18" charset="0"/>
              </a:rPr>
              <a:t>In this Figure. </a:t>
            </a:r>
            <a:r>
              <a:rPr lang="en-US" dirty="0">
                <a:solidFill>
                  <a:srgbClr val="2D3956"/>
                </a:solidFill>
                <a:latin typeface="Alexandria"/>
                <a:cs typeface="Times New Roman" panose="02020603050405020304" pitchFamily="18" charset="0"/>
              </a:rPr>
              <a:t>At the top, the president sets long term or strategic goals (such as Double sales revenue to $16 million in fiscal year 2011 ). </a:t>
            </a:r>
            <a:endParaRPr lang="en-US" dirty="0" smtClean="0">
              <a:solidFill>
                <a:srgbClr val="2D3956"/>
              </a:solidFill>
              <a:latin typeface="Alexandria"/>
              <a:cs typeface="Times New Roman" panose="02020603050405020304" pitchFamily="18" charset="0"/>
            </a:endParaRPr>
          </a:p>
          <a:p>
            <a:pPr algn="just"/>
            <a:endParaRPr lang="en-US" dirty="0" smtClean="0">
              <a:solidFill>
                <a:srgbClr val="2D3956"/>
              </a:solidFill>
              <a:latin typeface="Alexandria"/>
              <a:cs typeface="Times New Roman" panose="02020603050405020304" pitchFamily="18" charset="0"/>
            </a:endParaRPr>
          </a:p>
          <a:p>
            <a:pPr algn="just"/>
            <a:r>
              <a:rPr lang="en-US" dirty="0" smtClean="0">
                <a:solidFill>
                  <a:srgbClr val="2D3956"/>
                </a:solidFill>
                <a:latin typeface="Alexandria"/>
                <a:cs typeface="Times New Roman" panose="02020603050405020304" pitchFamily="18" charset="0"/>
              </a:rPr>
              <a:t>His </a:t>
            </a:r>
            <a:r>
              <a:rPr lang="en-US" dirty="0">
                <a:solidFill>
                  <a:srgbClr val="2D3956"/>
                </a:solidFill>
                <a:latin typeface="Alexandria"/>
                <a:cs typeface="Times New Roman" panose="02020603050405020304" pitchFamily="18" charset="0"/>
              </a:rPr>
              <a:t>or her vice </a:t>
            </a:r>
            <a:r>
              <a:rPr lang="en-US" dirty="0" smtClean="0">
                <a:solidFill>
                  <a:srgbClr val="2D3956"/>
                </a:solidFill>
                <a:latin typeface="Alexandria"/>
                <a:cs typeface="Times New Roman" panose="02020603050405020304" pitchFamily="18" charset="0"/>
              </a:rPr>
              <a:t>presidents/Lower levels </a:t>
            </a:r>
            <a:r>
              <a:rPr lang="en-US" dirty="0">
                <a:solidFill>
                  <a:srgbClr val="2D3956"/>
                </a:solidFill>
                <a:latin typeface="Alexandria"/>
                <a:cs typeface="Times New Roman" panose="02020603050405020304" pitchFamily="18" charset="0"/>
              </a:rPr>
              <a:t>then set goals, such as add one production line at plant, which flow from and make sense in terms of accomplishing the presidents' goal.</a:t>
            </a:r>
          </a:p>
        </p:txBody>
      </p:sp>
      <p:pic>
        <p:nvPicPr>
          <p:cNvPr id="12" name="Picture 6" descr="0301">
            <a:extLst>
              <a:ext uri="{FF2B5EF4-FFF2-40B4-BE49-F238E27FC236}">
                <a16:creationId xmlns="" xmlns:a16="http://schemas.microsoft.com/office/drawing/2014/main" id="{A3237918-F6CD-E8DC-004E-9A84AB4F3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8800" y="1877012"/>
            <a:ext cx="7007419" cy="390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314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pPr algn="just"/>
            <a:r>
              <a:rPr lang="en-US" sz="2000" b="1" dirty="0">
                <a:latin typeface="Alexandria"/>
              </a:rPr>
              <a:t>Strategic planning</a:t>
            </a:r>
            <a:r>
              <a:rPr lang="en-US" sz="2000" dirty="0">
                <a:latin typeface="Alexandria"/>
              </a:rPr>
              <a:t> is the process of aligning a company's internal capabilities with external opportunities and threats to achieve a competitive advantage. </a:t>
            </a:r>
            <a:endParaRPr lang="en-US" sz="2000" dirty="0" smtClean="0">
              <a:latin typeface="Alexandria"/>
            </a:endParaRPr>
          </a:p>
          <a:p>
            <a:pPr algn="just"/>
            <a:endParaRPr lang="en-US" sz="2000" dirty="0">
              <a:latin typeface="Alexandria"/>
            </a:endParaRPr>
          </a:p>
          <a:p>
            <a:pPr algn="just"/>
            <a:r>
              <a:rPr lang="en-US" sz="2000" dirty="0" smtClean="0">
                <a:latin typeface="Alexandria"/>
              </a:rPr>
              <a:t>It </a:t>
            </a:r>
            <a:r>
              <a:rPr lang="en-US" sz="2000" dirty="0">
                <a:latin typeface="Alexandria"/>
              </a:rPr>
              <a:t>involves defining the company's mission, assessing its strengths and weaknesses, formulating a new direction, setting strategic goals, and implementing and evaluating a strategic plan</a:t>
            </a:r>
            <a:r>
              <a:rPr lang="en-US" sz="2000" dirty="0" smtClean="0">
                <a:latin typeface="Alexandria"/>
              </a:rPr>
              <a:t>.</a:t>
            </a:r>
          </a:p>
          <a:p>
            <a:pPr algn="just"/>
            <a:endParaRPr lang="en-US" sz="2000" dirty="0">
              <a:latin typeface="Alexandria"/>
            </a:endParaRPr>
          </a:p>
          <a:p>
            <a:pPr lvl="0" algn="just"/>
            <a:r>
              <a:rPr lang="en-US" sz="2000" dirty="0">
                <a:latin typeface="Alexandria"/>
              </a:rPr>
              <a:t>It  focuses on the overall direction and goals of the company.</a:t>
            </a:r>
          </a:p>
          <a:p>
            <a:pPr algn="just"/>
            <a:endParaRPr lang="en-US" sz="2000" dirty="0">
              <a:latin typeface="Alexandria"/>
            </a:endParaRPr>
          </a:p>
        </p:txBody>
      </p:sp>
    </p:spTree>
    <p:extLst>
      <p:ext uri="{BB962C8B-B14F-4D97-AF65-F5344CB8AC3E}">
        <p14:creationId xmlns:p14="http://schemas.microsoft.com/office/powerpoint/2010/main" val="3937249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a:t>
            </a:r>
            <a:endParaRPr lang="en-US" sz="2400" dirty="0"/>
          </a:p>
        </p:txBody>
      </p:sp>
      <p:pic>
        <p:nvPicPr>
          <p:cNvPr id="12" name="Picture 4" descr="0305">
            <a:extLst>
              <a:ext uri="{FF2B5EF4-FFF2-40B4-BE49-F238E27FC236}">
                <a16:creationId xmlns="" xmlns:a16="http://schemas.microsoft.com/office/drawing/2014/main" id="{16EFBA34-E3F7-9A27-C855-C9C4388163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251" y="2166914"/>
            <a:ext cx="9630417" cy="3589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8224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 Process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785652"/>
          </a:xfrm>
          <a:prstGeom prst="rect">
            <a:avLst/>
          </a:prstGeom>
          <a:noFill/>
        </p:spPr>
        <p:txBody>
          <a:bodyPr wrap="square" rtlCol="0">
            <a:spAutoFit/>
          </a:bodyPr>
          <a:lstStyle/>
          <a:p>
            <a:pPr lvl="0"/>
            <a:r>
              <a:rPr lang="en-US" sz="2000" b="1" dirty="0">
                <a:solidFill>
                  <a:srgbClr val="C00000"/>
                </a:solidFill>
                <a:latin typeface="Alexandria"/>
              </a:rPr>
              <a:t>Define the business and develop a mission:</a:t>
            </a:r>
            <a:r>
              <a:rPr lang="en-US" sz="2000" dirty="0">
                <a:solidFill>
                  <a:srgbClr val="C00000"/>
                </a:solidFill>
                <a:latin typeface="Alexandria"/>
              </a:rPr>
              <a:t> </a:t>
            </a:r>
            <a:r>
              <a:rPr lang="en-US" sz="2000" dirty="0">
                <a:latin typeface="Alexandria"/>
              </a:rPr>
              <a:t>Clearly articulate the company's purpose and values.</a:t>
            </a:r>
          </a:p>
          <a:p>
            <a:pPr lvl="0"/>
            <a:r>
              <a:rPr lang="en-US" sz="2000" b="1" dirty="0">
                <a:solidFill>
                  <a:srgbClr val="C00000"/>
                </a:solidFill>
                <a:latin typeface="Alexandria"/>
              </a:rPr>
              <a:t>Conduct a SWOT analysis</a:t>
            </a:r>
            <a:r>
              <a:rPr lang="en-US" sz="2000" b="1" dirty="0">
                <a:latin typeface="Alexandria"/>
              </a:rPr>
              <a:t>:</a:t>
            </a:r>
            <a:r>
              <a:rPr lang="en-US" sz="2000" dirty="0">
                <a:latin typeface="Alexandria"/>
              </a:rPr>
              <a:t> Evaluate the company's internal strengths and weaknesses, as well as external opportunities and threats.</a:t>
            </a:r>
          </a:p>
          <a:p>
            <a:pPr lvl="0"/>
            <a:r>
              <a:rPr lang="en-US" sz="2000" b="1" dirty="0">
                <a:solidFill>
                  <a:srgbClr val="C00000"/>
                </a:solidFill>
                <a:latin typeface="Alexandria"/>
              </a:rPr>
              <a:t>Formulate a new business direction</a:t>
            </a:r>
            <a:r>
              <a:rPr lang="en-US" sz="2000" b="1" dirty="0">
                <a:latin typeface="Alexandria"/>
              </a:rPr>
              <a:t>:</a:t>
            </a:r>
            <a:r>
              <a:rPr lang="en-US" sz="2000" dirty="0">
                <a:latin typeface="Alexandria"/>
              </a:rPr>
              <a:t> Determine the desired future state of the company.</a:t>
            </a:r>
          </a:p>
          <a:p>
            <a:pPr lvl="0"/>
            <a:r>
              <a:rPr lang="en-US" sz="2000" b="1" dirty="0">
                <a:solidFill>
                  <a:srgbClr val="C00000"/>
                </a:solidFill>
                <a:latin typeface="Alexandria"/>
              </a:rPr>
              <a:t>Translate the mission into strategic goals</a:t>
            </a:r>
            <a:r>
              <a:rPr lang="en-US" sz="2000" b="1" dirty="0">
                <a:latin typeface="Alexandria"/>
              </a:rPr>
              <a:t>:</a:t>
            </a:r>
            <a:r>
              <a:rPr lang="en-US" sz="2000" dirty="0">
                <a:latin typeface="Alexandria"/>
              </a:rPr>
              <a:t> Set specific, measurable, achievable, relevant, and time-bound (SMART) goals.</a:t>
            </a:r>
          </a:p>
          <a:p>
            <a:pPr lvl="0"/>
            <a:r>
              <a:rPr lang="en-US" sz="2000" b="1" dirty="0">
                <a:solidFill>
                  <a:srgbClr val="C00000"/>
                </a:solidFill>
                <a:latin typeface="Alexandria"/>
              </a:rPr>
              <a:t>Formulate strategies</a:t>
            </a:r>
            <a:r>
              <a:rPr lang="en-US" sz="2000" b="1" dirty="0">
                <a:latin typeface="Alexandria"/>
              </a:rPr>
              <a:t>:</a:t>
            </a:r>
            <a:r>
              <a:rPr lang="en-US" sz="2000" dirty="0">
                <a:latin typeface="Alexandria"/>
              </a:rPr>
              <a:t> Develop action plans to achieve the strategic goals.</a:t>
            </a:r>
          </a:p>
          <a:p>
            <a:pPr lvl="0"/>
            <a:r>
              <a:rPr lang="en-US" sz="2000" b="1" dirty="0">
                <a:solidFill>
                  <a:srgbClr val="C00000"/>
                </a:solidFill>
                <a:latin typeface="Alexandria"/>
              </a:rPr>
              <a:t>Implement the strategic plan</a:t>
            </a:r>
            <a:r>
              <a:rPr lang="en-US" sz="2000" b="1" dirty="0">
                <a:latin typeface="Alexandria"/>
              </a:rPr>
              <a:t>:</a:t>
            </a:r>
            <a:r>
              <a:rPr lang="en-US" sz="2000" dirty="0">
                <a:latin typeface="Alexandria"/>
              </a:rPr>
              <a:t> Put the strategies into action.</a:t>
            </a:r>
          </a:p>
          <a:p>
            <a:pPr lvl="0"/>
            <a:r>
              <a:rPr lang="en-US" sz="2000" b="1" dirty="0">
                <a:solidFill>
                  <a:srgbClr val="C00000"/>
                </a:solidFill>
                <a:latin typeface="Alexandria"/>
              </a:rPr>
              <a:t>Evaluate the strategic plan</a:t>
            </a:r>
            <a:r>
              <a:rPr lang="en-US" sz="2000" b="1" dirty="0">
                <a:latin typeface="Alexandria"/>
              </a:rPr>
              <a:t>:</a:t>
            </a:r>
            <a:r>
              <a:rPr lang="en-US" sz="2000" dirty="0">
                <a:latin typeface="Alexandria"/>
              </a:rPr>
              <a:t> Assess the effectiveness of the plan and make adjustments as needed.</a:t>
            </a:r>
          </a:p>
        </p:txBody>
      </p:sp>
    </p:spTree>
    <p:extLst>
      <p:ext uri="{BB962C8B-B14F-4D97-AF65-F5344CB8AC3E}">
        <p14:creationId xmlns:p14="http://schemas.microsoft.com/office/powerpoint/2010/main" val="3573173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1: Define Your Current Business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231654"/>
          </a:xfrm>
          <a:prstGeom prst="rect">
            <a:avLst/>
          </a:prstGeom>
          <a:noFill/>
        </p:spPr>
        <p:txBody>
          <a:bodyPr wrap="square" rtlCol="0">
            <a:spAutoFit/>
          </a:bodyPr>
          <a:lstStyle/>
          <a:p>
            <a:pPr lvl="0"/>
            <a:r>
              <a:rPr lang="en-US" sz="2000" b="1" dirty="0">
                <a:latin typeface="Alexandria"/>
              </a:rPr>
              <a:t>Core Business:</a:t>
            </a:r>
            <a:r>
              <a:rPr lang="en-US" sz="2000" dirty="0">
                <a:latin typeface="Alexandria"/>
              </a:rPr>
              <a:t> Clearly identify the products or services you offer, your target market, and how your offerings differ from competitors</a:t>
            </a:r>
            <a:r>
              <a:rPr lang="en-US" sz="2000" dirty="0" smtClean="0">
                <a:latin typeface="Alexandria"/>
              </a:rPr>
              <a:t>.</a:t>
            </a:r>
          </a:p>
          <a:p>
            <a:pPr lvl="0"/>
            <a:endParaRPr lang="en-US" sz="2000" dirty="0">
              <a:latin typeface="Alexandria"/>
            </a:endParaRPr>
          </a:p>
          <a:p>
            <a:r>
              <a:rPr lang="en-US" sz="2400" b="1" dirty="0" smtClean="0">
                <a:solidFill>
                  <a:srgbClr val="C00000"/>
                </a:solidFill>
                <a:latin typeface="Alexandria"/>
              </a:rPr>
              <a:t>Example </a:t>
            </a:r>
            <a:endParaRPr lang="en-US" sz="24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Products and Services:</a:t>
            </a:r>
            <a:r>
              <a:rPr lang="en-US" sz="2000" dirty="0">
                <a:latin typeface="Alexandria"/>
              </a:rPr>
              <a:t> Ford offers a wide range of vehicles, including cars, trucks, SUVs, and commercial vehicles.</a:t>
            </a:r>
          </a:p>
          <a:p>
            <a:pPr marL="342900" lvl="0" indent="-342900">
              <a:buFont typeface="Arial" panose="020B0604020202020204" pitchFamily="34" charset="0"/>
              <a:buChar char="•"/>
            </a:pPr>
            <a:r>
              <a:rPr lang="en-US" sz="2000" b="1" dirty="0">
                <a:latin typeface="Alexandria"/>
              </a:rPr>
              <a:t>Target Market:</a:t>
            </a:r>
            <a:r>
              <a:rPr lang="en-US" sz="2000" dirty="0">
                <a:latin typeface="Alexandria"/>
              </a:rPr>
              <a:t> Ford targets a diverse customer base, including individuals, families, businesses, and government agencies.</a:t>
            </a:r>
          </a:p>
          <a:p>
            <a:pPr marL="342900" lvl="0" indent="-342900">
              <a:buFont typeface="Arial" panose="020B0604020202020204" pitchFamily="34" charset="0"/>
              <a:buChar char="•"/>
            </a:pPr>
            <a:r>
              <a:rPr lang="en-US" sz="2000" b="1" dirty="0">
                <a:latin typeface="Alexandria"/>
              </a:rPr>
              <a:t>Competitive Differentiation:</a:t>
            </a:r>
            <a:r>
              <a:rPr lang="en-US" sz="2000" dirty="0">
                <a:latin typeface="Alexandria"/>
              </a:rPr>
              <a:t> Ford differentiates itself through its brand heritage, strong dealer network, and focus on innovation and technology.</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2999" y="4745932"/>
            <a:ext cx="1299029" cy="1299029"/>
          </a:xfrm>
          <a:prstGeom prst="rect">
            <a:avLst/>
          </a:prstGeom>
        </p:spPr>
      </p:pic>
    </p:spTree>
    <p:extLst>
      <p:ext uri="{BB962C8B-B14F-4D97-AF65-F5344CB8AC3E}">
        <p14:creationId xmlns:p14="http://schemas.microsoft.com/office/powerpoint/2010/main" val="288885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2: Conduct External and Internal Audits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539430"/>
          </a:xfrm>
          <a:prstGeom prst="rect">
            <a:avLst/>
          </a:prstGeom>
          <a:noFill/>
        </p:spPr>
        <p:txBody>
          <a:bodyPr wrap="square" rtlCol="0">
            <a:spAutoFit/>
          </a:bodyPr>
          <a:lstStyle/>
          <a:p>
            <a:pPr lvl="0"/>
            <a:r>
              <a:rPr lang="en-US" sz="2000" b="1" dirty="0">
                <a:latin typeface="Alexandria"/>
              </a:rPr>
              <a:t>Environmental Scan:</a:t>
            </a:r>
            <a:r>
              <a:rPr lang="en-US" sz="2000" dirty="0">
                <a:latin typeface="Alexandria"/>
              </a:rPr>
              <a:t> Analyze external factors like economic conditions, competition, and political trends that may impact your business.</a:t>
            </a:r>
          </a:p>
          <a:p>
            <a:r>
              <a:rPr lang="en-US" sz="2400" b="1" dirty="0">
                <a:solidFill>
                  <a:srgbClr val="C00000"/>
                </a:solidFill>
                <a:latin typeface="Alexandria"/>
              </a:rPr>
              <a:t>Example: </a:t>
            </a:r>
            <a:endParaRPr lang="en-US" sz="24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Economic Trends:</a:t>
            </a:r>
            <a:r>
              <a:rPr lang="en-US" sz="2000" dirty="0">
                <a:latin typeface="Alexandria"/>
              </a:rPr>
              <a:t> The global automotive market is facing challenges due to economic uncertainty and geopolitical tensions.</a:t>
            </a:r>
          </a:p>
          <a:p>
            <a:pPr marL="342900" lvl="0" indent="-342900">
              <a:buFont typeface="Arial" panose="020B0604020202020204" pitchFamily="34" charset="0"/>
              <a:buChar char="•"/>
            </a:pPr>
            <a:r>
              <a:rPr lang="en-US" sz="2000" b="1" dirty="0">
                <a:latin typeface="Alexandria"/>
              </a:rPr>
              <a:t>Competitive Landscape:</a:t>
            </a:r>
            <a:r>
              <a:rPr lang="en-US" sz="2000" dirty="0">
                <a:latin typeface="Alexandria"/>
              </a:rPr>
              <a:t> The automotive industry is highly competitive, with major players like Toyota, Volkswagen, and General Motors.</a:t>
            </a:r>
          </a:p>
          <a:p>
            <a:pPr marL="342900" lvl="0" indent="-342900">
              <a:buFont typeface="Arial" panose="020B0604020202020204" pitchFamily="34" charset="0"/>
              <a:buChar char="•"/>
            </a:pPr>
            <a:r>
              <a:rPr lang="en-US" sz="2000" b="1" dirty="0">
                <a:latin typeface="Alexandria"/>
              </a:rPr>
              <a:t>Technological Advancements:</a:t>
            </a:r>
            <a:r>
              <a:rPr lang="en-US" sz="2000" dirty="0">
                <a:latin typeface="Alexandria"/>
              </a:rPr>
              <a:t> Rapid advancements in electric vehicles, autonomous driving, and connected car technologies are reshaping the industry.</a:t>
            </a:r>
          </a:p>
          <a:p>
            <a:pPr marL="342900" lvl="0" indent="-342900">
              <a:buFont typeface="Arial" panose="020B0604020202020204" pitchFamily="34" charset="0"/>
              <a:buChar char="•"/>
            </a:pPr>
            <a:r>
              <a:rPr lang="en-US" sz="2000" b="1" dirty="0">
                <a:latin typeface="Alexandria"/>
              </a:rPr>
              <a:t>Regulatory Environment:</a:t>
            </a:r>
            <a:r>
              <a:rPr lang="en-US" sz="2000" dirty="0">
                <a:latin typeface="Alexandria"/>
              </a:rPr>
              <a:t> Governments worldwide are imposing stricter regulations on fuel efficiency, emissions, and vehicle safety.</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2999" y="4745932"/>
            <a:ext cx="1299029" cy="1299029"/>
          </a:xfrm>
          <a:prstGeom prst="rect">
            <a:avLst/>
          </a:prstGeom>
        </p:spPr>
      </p:pic>
    </p:spTree>
    <p:extLst>
      <p:ext uri="{BB962C8B-B14F-4D97-AF65-F5344CB8AC3E}">
        <p14:creationId xmlns:p14="http://schemas.microsoft.com/office/powerpoint/2010/main" val="137584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2: Conduct External and Internal Audits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39108" y="2166914"/>
            <a:ext cx="10291749" cy="3570208"/>
          </a:xfrm>
          <a:prstGeom prst="rect">
            <a:avLst/>
          </a:prstGeom>
          <a:noFill/>
        </p:spPr>
        <p:txBody>
          <a:bodyPr wrap="square" rtlCol="0">
            <a:spAutoFit/>
          </a:bodyPr>
          <a:lstStyle/>
          <a:p>
            <a:r>
              <a:rPr lang="en-US" sz="2000" b="1" dirty="0">
                <a:latin typeface="Alexandria"/>
              </a:rPr>
              <a:t>SWOT Analysis:</a:t>
            </a:r>
            <a:r>
              <a:rPr lang="en-US" sz="2000" dirty="0">
                <a:latin typeface="Alexandria"/>
              </a:rPr>
              <a:t> Assess your company's internal strengths, weaknesses, opportunities, and threats.</a:t>
            </a:r>
          </a:p>
          <a:p>
            <a:r>
              <a:rPr lang="en-US" sz="2400" b="1" dirty="0">
                <a:solidFill>
                  <a:srgbClr val="C00000"/>
                </a:solidFill>
                <a:latin typeface="Alexandria"/>
              </a:rPr>
              <a:t>Example</a:t>
            </a:r>
            <a:r>
              <a:rPr lang="en-US" sz="2400" b="1" dirty="0" smtClean="0">
                <a:solidFill>
                  <a:srgbClr val="C00000"/>
                </a:solidFill>
                <a:latin typeface="Alexandria"/>
              </a:rPr>
              <a:t>:</a:t>
            </a:r>
          </a:p>
          <a:p>
            <a:pPr marL="285750" lvl="0" indent="-285750">
              <a:buFont typeface="Arial" panose="020B0604020202020204" pitchFamily="34" charset="0"/>
              <a:buChar char="•"/>
            </a:pPr>
            <a:r>
              <a:rPr lang="en-US" b="1" dirty="0" smtClean="0">
                <a:latin typeface="Alexandria"/>
              </a:rPr>
              <a:t>Strengths</a:t>
            </a:r>
            <a:r>
              <a:rPr lang="en-US" b="1" dirty="0">
                <a:latin typeface="Alexandria"/>
              </a:rPr>
              <a:t>:</a:t>
            </a:r>
            <a:r>
              <a:rPr lang="en-US" dirty="0">
                <a:latin typeface="Alexandria"/>
              </a:rPr>
              <a:t> Strong brand recognition, extensive global presence, robust manufacturing capabilities, and a diverse product portfolio</a:t>
            </a:r>
            <a:r>
              <a:rPr lang="en-US" dirty="0" smtClean="0">
                <a:latin typeface="Alexandria"/>
              </a:rPr>
              <a:t>.</a:t>
            </a:r>
          </a:p>
          <a:p>
            <a:pPr marL="285750" lvl="0" indent="-285750">
              <a:buFont typeface="Arial" panose="020B0604020202020204" pitchFamily="34" charset="0"/>
              <a:buChar char="•"/>
            </a:pPr>
            <a:r>
              <a:rPr lang="en-US" b="1" dirty="0" smtClean="0">
                <a:latin typeface="Alexandria"/>
              </a:rPr>
              <a:t>Weaknesses</a:t>
            </a:r>
            <a:r>
              <a:rPr lang="en-US" b="1" dirty="0">
                <a:latin typeface="Alexandria"/>
              </a:rPr>
              <a:t>:</a:t>
            </a:r>
            <a:r>
              <a:rPr lang="en-US" dirty="0">
                <a:latin typeface="Alexandria"/>
              </a:rPr>
              <a:t> Dependence on traditional internal combustion engine vehicles, challenges in transitioning to electric vehicles, and high costs associated with research and development</a:t>
            </a:r>
            <a:r>
              <a:rPr lang="en-US" dirty="0" smtClean="0">
                <a:latin typeface="Alexandria"/>
              </a:rPr>
              <a:t>.</a:t>
            </a:r>
          </a:p>
          <a:p>
            <a:pPr marL="285750" lvl="0" indent="-285750">
              <a:buFont typeface="Arial" panose="020B0604020202020204" pitchFamily="34" charset="0"/>
              <a:buChar char="•"/>
            </a:pPr>
            <a:r>
              <a:rPr lang="en-US" b="1" dirty="0" smtClean="0">
                <a:latin typeface="Alexandria"/>
              </a:rPr>
              <a:t>Opportunities</a:t>
            </a:r>
            <a:r>
              <a:rPr lang="en-US" b="1" dirty="0">
                <a:latin typeface="Alexandria"/>
              </a:rPr>
              <a:t>:</a:t>
            </a:r>
            <a:r>
              <a:rPr lang="en-US" dirty="0">
                <a:latin typeface="Alexandria"/>
              </a:rPr>
              <a:t> Growth in emerging markets, increasing demand for electric vehicles and autonomous driving technologies, and opportunities for partnerships in mobility services</a:t>
            </a:r>
            <a:r>
              <a:rPr lang="en-US" dirty="0" smtClean="0">
                <a:latin typeface="Alexandria"/>
              </a:rPr>
              <a:t>.</a:t>
            </a:r>
          </a:p>
          <a:p>
            <a:pPr marL="285750" indent="-285750">
              <a:buFont typeface="Arial" panose="020B0604020202020204" pitchFamily="34" charset="0"/>
              <a:buChar char="•"/>
            </a:pPr>
            <a:r>
              <a:rPr lang="en-US" b="1" dirty="0" smtClean="0">
                <a:latin typeface="Alexandria"/>
              </a:rPr>
              <a:t>Threats</a:t>
            </a:r>
            <a:r>
              <a:rPr lang="en-US" b="1" dirty="0">
                <a:latin typeface="Alexandria"/>
              </a:rPr>
              <a:t>:</a:t>
            </a:r>
            <a:r>
              <a:rPr lang="en-US" dirty="0">
                <a:latin typeface="Alexandria"/>
              </a:rPr>
              <a:t> Competition from emerging electric vehicle manufacturers, potential </a:t>
            </a:r>
            <a:r>
              <a:rPr lang="en-US" dirty="0" smtClean="0">
                <a:latin typeface="Alexandria"/>
              </a:rPr>
              <a:t>disruptions</a:t>
            </a:r>
          </a:p>
          <a:p>
            <a:pPr marL="285750" indent="-285750">
              <a:buFont typeface="Arial" panose="020B0604020202020204" pitchFamily="34" charset="0"/>
              <a:buChar char="•"/>
            </a:pPr>
            <a:r>
              <a:rPr lang="en-US" dirty="0" smtClean="0">
                <a:latin typeface="Alexandria"/>
              </a:rPr>
              <a:t> </a:t>
            </a:r>
            <a:r>
              <a:rPr lang="en-US" dirty="0">
                <a:latin typeface="Alexandria"/>
              </a:rPr>
              <a:t>from new technologies, and regulatory challenges.</a:t>
            </a:r>
          </a:p>
          <a:p>
            <a:pPr lvl="0">
              <a:buFont typeface="Arial" panose="020B0604020202020204" pitchFamily="34" charset="0"/>
              <a:buChar char="•"/>
            </a:pPr>
            <a:endParaRPr lang="en-US"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2896" y="4905829"/>
            <a:ext cx="1139132" cy="1139132"/>
          </a:xfrm>
          <a:prstGeom prst="rect">
            <a:avLst/>
          </a:prstGeom>
        </p:spPr>
      </p:pic>
    </p:spTree>
    <p:extLst>
      <p:ext uri="{BB962C8B-B14F-4D97-AF65-F5344CB8AC3E}">
        <p14:creationId xmlns:p14="http://schemas.microsoft.com/office/powerpoint/2010/main" val="2165750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3: Formulate a New Direction</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9507978" cy="2862322"/>
          </a:xfrm>
          <a:prstGeom prst="rect">
            <a:avLst/>
          </a:prstGeom>
          <a:noFill/>
        </p:spPr>
        <p:txBody>
          <a:bodyPr wrap="square" rtlCol="0">
            <a:spAutoFit/>
          </a:bodyPr>
          <a:lstStyle/>
          <a:p>
            <a:pPr lvl="0" algn="just"/>
            <a:r>
              <a:rPr lang="en-US" sz="2000" b="1" dirty="0" smtClean="0">
                <a:latin typeface="Alexandria"/>
              </a:rPr>
              <a:t>Vision Statement:</a:t>
            </a:r>
            <a:r>
              <a:rPr lang="en-US" sz="2000" dirty="0" smtClean="0">
                <a:latin typeface="Alexandria"/>
              </a:rPr>
              <a:t> Define </a:t>
            </a:r>
            <a:r>
              <a:rPr lang="en-US" sz="2000" dirty="0">
                <a:latin typeface="Alexandria"/>
              </a:rPr>
              <a:t>the company's desired future state and the essence of its business</a:t>
            </a:r>
            <a:r>
              <a:rPr lang="en-US" sz="2000" dirty="0" smtClean="0">
                <a:latin typeface="Alexandria"/>
              </a:rPr>
              <a:t>.</a:t>
            </a:r>
          </a:p>
          <a:p>
            <a:pPr lvl="0" algn="just"/>
            <a:endParaRPr lang="en-US" sz="2000" dirty="0">
              <a:latin typeface="Alexandria"/>
            </a:endParaRPr>
          </a:p>
          <a:p>
            <a:pPr lvl="0" algn="just"/>
            <a:r>
              <a:rPr lang="en-US" sz="2000" b="1" dirty="0">
                <a:latin typeface="Alexandria"/>
              </a:rPr>
              <a:t>Example:</a:t>
            </a:r>
            <a:r>
              <a:rPr lang="en-US" sz="2000" dirty="0">
                <a:latin typeface="Alexandria"/>
              </a:rPr>
              <a:t> </a:t>
            </a:r>
            <a:r>
              <a:rPr lang="en-US" sz="2000" b="1" dirty="0">
                <a:latin typeface="Alexandria"/>
              </a:rPr>
              <a:t> </a:t>
            </a:r>
            <a:r>
              <a:rPr lang="en-US" sz="2000" b="1" dirty="0" smtClean="0">
                <a:latin typeface="Alexandria"/>
              </a:rPr>
              <a:t>Ford Vision </a:t>
            </a:r>
            <a:r>
              <a:rPr lang="en-US" sz="2000" b="1" dirty="0">
                <a:latin typeface="Alexandria"/>
              </a:rPr>
              <a:t>Statement:</a:t>
            </a:r>
            <a:r>
              <a:rPr lang="en-US" sz="2000" dirty="0">
                <a:latin typeface="Alexandria"/>
              </a:rPr>
              <a:t> "To be the world's leading mobility company, providing sustainable and innovative transportation solutions that enrich people's lives</a:t>
            </a:r>
            <a:r>
              <a:rPr lang="en-US" sz="2000" dirty="0" smtClean="0">
                <a:latin typeface="Alexandria"/>
              </a:rPr>
              <a:t>.“</a:t>
            </a:r>
          </a:p>
          <a:p>
            <a:pPr lvl="0" algn="just"/>
            <a:endParaRPr lang="en-US" sz="2000" dirty="0" smtClean="0">
              <a:latin typeface="Alexandria"/>
            </a:endParaRPr>
          </a:p>
          <a:p>
            <a:pPr lvl="0" algn="just"/>
            <a:r>
              <a:rPr lang="en-US" sz="2000" b="1" dirty="0">
                <a:latin typeface="Alexandria"/>
              </a:rPr>
              <a:t>Ford Mission Statement: </a:t>
            </a:r>
            <a:r>
              <a:rPr lang="en-US" sz="2000" dirty="0">
                <a:latin typeface="Alexandria"/>
              </a:rPr>
              <a:t>To help build a better world, where every person is free to move and pursue their dreams.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387420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894947"/>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4: Translate the Desired New Direction into Strategic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62272" y="2276887"/>
            <a:ext cx="9507978" cy="2554545"/>
          </a:xfrm>
          <a:prstGeom prst="rect">
            <a:avLst/>
          </a:prstGeom>
          <a:noFill/>
        </p:spPr>
        <p:txBody>
          <a:bodyPr wrap="square" rtlCol="0">
            <a:spAutoFit/>
          </a:bodyPr>
          <a:lstStyle/>
          <a:p>
            <a:pPr lvl="0"/>
            <a:r>
              <a:rPr lang="en-US" sz="2000" b="1" dirty="0">
                <a:latin typeface="Alexandria"/>
              </a:rPr>
              <a:t>Specific Goals:</a:t>
            </a:r>
            <a:r>
              <a:rPr lang="en-US" sz="2000" dirty="0">
                <a:latin typeface="Alexandria"/>
              </a:rPr>
              <a:t> Break down the vision into concrete, measurable goals</a:t>
            </a:r>
            <a:r>
              <a:rPr lang="en-US" sz="2000" dirty="0" smtClean="0">
                <a:latin typeface="Alexandria"/>
              </a:rPr>
              <a:t>.</a:t>
            </a:r>
          </a:p>
          <a:p>
            <a:pPr lvl="0"/>
            <a:endParaRPr lang="en-US" sz="2000" dirty="0">
              <a:latin typeface="Alexandria"/>
            </a:endParaRPr>
          </a:p>
          <a:p>
            <a:pPr lvl="0"/>
            <a:r>
              <a:rPr lang="en-US" sz="2000" b="1" dirty="0">
                <a:latin typeface="Alexandria"/>
              </a:rPr>
              <a:t>Goal 1:</a:t>
            </a:r>
            <a:r>
              <a:rPr lang="en-US" sz="2000" dirty="0">
                <a:latin typeface="Alexandria"/>
              </a:rPr>
              <a:t> Accelerate the transition to electric vehicles, with a target of 50% of global sales to be electrified by 2030.</a:t>
            </a:r>
          </a:p>
          <a:p>
            <a:pPr lvl="0"/>
            <a:r>
              <a:rPr lang="en-US" sz="2000" b="1" dirty="0">
                <a:latin typeface="Alexandria"/>
              </a:rPr>
              <a:t>Goal 2:</a:t>
            </a:r>
            <a:r>
              <a:rPr lang="en-US" sz="2000" dirty="0">
                <a:latin typeface="Alexandria"/>
              </a:rPr>
              <a:t> Expand into new mobility services, such as ride-sharing and autonomous driving.</a:t>
            </a:r>
          </a:p>
          <a:p>
            <a:pPr lvl="0"/>
            <a:r>
              <a:rPr lang="en-US" sz="2000" b="1" dirty="0">
                <a:latin typeface="Alexandria"/>
              </a:rPr>
              <a:t>Goal 3:</a:t>
            </a:r>
            <a:r>
              <a:rPr lang="en-US" sz="2000" dirty="0">
                <a:latin typeface="Alexandria"/>
              </a:rPr>
              <a:t> Enhance customer satisfaction and loyalty through exceptional product quality and customer service.</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65821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5: Formulate Strategies to Achieve Strategic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9507978" cy="2862322"/>
          </a:xfrm>
          <a:prstGeom prst="rect">
            <a:avLst/>
          </a:prstGeom>
          <a:noFill/>
        </p:spPr>
        <p:txBody>
          <a:bodyPr wrap="square" rtlCol="0">
            <a:spAutoFit/>
          </a:bodyPr>
          <a:lstStyle/>
          <a:p>
            <a:pPr lvl="0"/>
            <a:r>
              <a:rPr lang="en-US" sz="2000" b="1" dirty="0">
                <a:latin typeface="Alexandria"/>
              </a:rPr>
              <a:t>Action Plans:</a:t>
            </a:r>
            <a:r>
              <a:rPr lang="en-US" sz="2000" dirty="0">
                <a:latin typeface="Alexandria"/>
              </a:rPr>
              <a:t> Develop specific strategies or courses of action to achieve the goals</a:t>
            </a:r>
            <a:r>
              <a:rPr lang="en-US" sz="2000" dirty="0" smtClean="0">
                <a:latin typeface="Alexandria"/>
              </a:rPr>
              <a:t>.</a:t>
            </a:r>
          </a:p>
          <a:p>
            <a:pPr lvl="0"/>
            <a:endParaRPr lang="en-US" sz="2000" dirty="0">
              <a:latin typeface="Alexandria"/>
            </a:endParaRPr>
          </a:p>
          <a:p>
            <a:r>
              <a:rPr lang="en-US" sz="2000" dirty="0">
                <a:latin typeface="Alexandria"/>
              </a:rPr>
              <a:t> </a:t>
            </a:r>
            <a:r>
              <a:rPr lang="en-US" sz="2000" b="1" dirty="0">
                <a:latin typeface="Alexandria"/>
              </a:rPr>
              <a:t>Strategy to Accelerate the Transition to Electric Vehicles:</a:t>
            </a:r>
            <a:endParaRPr lang="en-US" sz="2000" dirty="0">
              <a:latin typeface="Alexandria"/>
            </a:endParaRPr>
          </a:p>
          <a:p>
            <a:pPr marL="342900" lvl="0" indent="-342900">
              <a:buFont typeface="Arial" panose="020B0604020202020204" pitchFamily="34" charset="0"/>
              <a:buChar char="•"/>
            </a:pPr>
            <a:r>
              <a:rPr lang="en-US" sz="2000" dirty="0">
                <a:latin typeface="Alexandria"/>
              </a:rPr>
              <a:t>Invest heavily in research and development of electric vehicle technologies.</a:t>
            </a:r>
          </a:p>
          <a:p>
            <a:pPr marL="342900" lvl="0" indent="-342900">
              <a:buFont typeface="Arial" panose="020B0604020202020204" pitchFamily="34" charset="0"/>
              <a:buChar char="•"/>
            </a:pPr>
            <a:r>
              <a:rPr lang="en-US" sz="2000" dirty="0">
                <a:latin typeface="Alexandria"/>
              </a:rPr>
              <a:t>Expand manufacturing capabilities for electric vehicles.</a:t>
            </a:r>
          </a:p>
          <a:p>
            <a:pPr marL="342900" lvl="0" indent="-342900">
              <a:buFont typeface="Arial" panose="020B0604020202020204" pitchFamily="34" charset="0"/>
              <a:buChar char="•"/>
            </a:pPr>
            <a:r>
              <a:rPr lang="en-US" sz="2000" dirty="0">
                <a:latin typeface="Alexandria"/>
              </a:rPr>
              <a:t>Develop a comprehensive charging infrastructure.</a:t>
            </a:r>
          </a:p>
          <a:p>
            <a:pPr marL="342900" lvl="0" indent="-342900">
              <a:buFont typeface="Arial" panose="020B0604020202020204" pitchFamily="34" charset="0"/>
              <a:buChar char="•"/>
            </a:pPr>
            <a:r>
              <a:rPr lang="en-US" sz="2000" dirty="0">
                <a:latin typeface="Alexandria"/>
              </a:rPr>
              <a:t>Partner with suppliers and technology companies to accelerate the development of electric vehicle components.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3191894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5: Formulate Strategies to Achieve Strategic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9507978" cy="3170099"/>
          </a:xfrm>
          <a:prstGeom prst="rect">
            <a:avLst/>
          </a:prstGeom>
          <a:noFill/>
        </p:spPr>
        <p:txBody>
          <a:bodyPr wrap="square" rtlCol="0">
            <a:spAutoFit/>
          </a:bodyPr>
          <a:lstStyle/>
          <a:p>
            <a:r>
              <a:rPr lang="en-US" sz="2000" b="1" dirty="0">
                <a:latin typeface="Alexandria"/>
              </a:rPr>
              <a:t>Strategy to Expand into New Mobility Services:</a:t>
            </a:r>
            <a:endParaRPr lang="en-US" sz="2000" dirty="0">
              <a:latin typeface="Alexandria"/>
            </a:endParaRPr>
          </a:p>
          <a:p>
            <a:pPr marL="342900" lvl="0" indent="-342900">
              <a:buFont typeface="Arial" panose="020B0604020202020204" pitchFamily="34" charset="0"/>
              <a:buChar char="•"/>
            </a:pPr>
            <a:r>
              <a:rPr lang="en-US" sz="2000" dirty="0">
                <a:latin typeface="Alexandria"/>
              </a:rPr>
              <a:t>Acquire or invest in mobility startups.</a:t>
            </a:r>
          </a:p>
          <a:p>
            <a:pPr marL="342900" lvl="0" indent="-342900">
              <a:buFont typeface="Arial" panose="020B0604020202020204" pitchFamily="34" charset="0"/>
              <a:buChar char="•"/>
            </a:pPr>
            <a:r>
              <a:rPr lang="en-US" sz="2000" dirty="0">
                <a:latin typeface="Alexandria"/>
              </a:rPr>
              <a:t>Pilot and scale mobility services in select markets.</a:t>
            </a:r>
          </a:p>
          <a:p>
            <a:pPr marL="342900" lvl="0" indent="-342900">
              <a:buFont typeface="Arial" panose="020B0604020202020204" pitchFamily="34" charset="0"/>
              <a:buChar char="•"/>
            </a:pPr>
            <a:r>
              <a:rPr lang="en-US" sz="2000" dirty="0">
                <a:latin typeface="Alexandria"/>
              </a:rPr>
              <a:t>Leverage existing technology and infrastructure to support mobility services</a:t>
            </a:r>
            <a:r>
              <a:rPr lang="en-US" sz="2000" dirty="0" smtClean="0">
                <a:latin typeface="Alexandria"/>
              </a:rPr>
              <a:t>.</a:t>
            </a:r>
          </a:p>
          <a:p>
            <a:pPr lvl="0"/>
            <a:endParaRPr lang="en-US" sz="2000" dirty="0">
              <a:latin typeface="Alexandria"/>
            </a:endParaRPr>
          </a:p>
          <a:p>
            <a:r>
              <a:rPr lang="en-US" sz="2000" b="1" dirty="0">
                <a:latin typeface="Alexandria"/>
              </a:rPr>
              <a:t>Strategy to Enhance Customer Satisfaction:</a:t>
            </a:r>
            <a:endParaRPr lang="en-US" sz="2000" dirty="0">
              <a:latin typeface="Alexandria"/>
            </a:endParaRPr>
          </a:p>
          <a:p>
            <a:pPr marL="342900" lvl="0" indent="-342900">
              <a:buFont typeface="Arial" panose="020B0604020202020204" pitchFamily="34" charset="0"/>
              <a:buChar char="•"/>
            </a:pPr>
            <a:r>
              <a:rPr lang="en-US" sz="2000" dirty="0">
                <a:latin typeface="Alexandria"/>
              </a:rPr>
              <a:t>Implement a customer-centric approach throughout the organization.</a:t>
            </a:r>
          </a:p>
          <a:p>
            <a:pPr marL="342900" lvl="0" indent="-342900">
              <a:buFont typeface="Arial" panose="020B0604020202020204" pitchFamily="34" charset="0"/>
              <a:buChar char="•"/>
            </a:pPr>
            <a:r>
              <a:rPr lang="en-US" sz="2000" dirty="0">
                <a:latin typeface="Alexandria"/>
              </a:rPr>
              <a:t>Invest in customer experience initiatives, such as personalized services and digital tools.</a:t>
            </a:r>
          </a:p>
          <a:p>
            <a:pPr marL="342900" lvl="0" indent="-342900">
              <a:buFont typeface="Arial" panose="020B0604020202020204" pitchFamily="34" charset="0"/>
              <a:buChar char="•"/>
            </a:pPr>
            <a:r>
              <a:rPr lang="en-US" sz="2000" dirty="0">
                <a:latin typeface="Alexandria"/>
              </a:rPr>
              <a:t>Continuously monitor and address customer feedback.</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002283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a:t>
            </a:r>
            <a:r>
              <a:rPr lang="en-US" sz="2400" dirty="0" smtClean="0"/>
              <a:t>6 </a:t>
            </a:r>
            <a:r>
              <a:rPr lang="en-US" sz="2400" dirty="0"/>
              <a:t>Implement the </a:t>
            </a:r>
            <a:r>
              <a:rPr lang="en-US" sz="2400" dirty="0" smtClean="0"/>
              <a:t>Strategies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867242" y="2441585"/>
            <a:ext cx="10312796" cy="1631216"/>
          </a:xfrm>
          <a:prstGeom prst="rect">
            <a:avLst/>
          </a:prstGeom>
          <a:noFill/>
        </p:spPr>
        <p:txBody>
          <a:bodyPr wrap="square" rtlCol="0">
            <a:spAutoFit/>
          </a:bodyPr>
          <a:lstStyle/>
          <a:p>
            <a:pPr marL="342900" lvl="0" indent="-342900">
              <a:buFont typeface="Arial" panose="020B0604020202020204" pitchFamily="34" charset="0"/>
              <a:buChar char="•"/>
            </a:pPr>
            <a:r>
              <a:rPr lang="en-US" sz="2000" b="1" dirty="0" smtClean="0">
                <a:latin typeface="Alexandria"/>
              </a:rPr>
              <a:t>Allocate </a:t>
            </a:r>
            <a:r>
              <a:rPr lang="en-US" sz="2000" b="1" dirty="0">
                <a:latin typeface="Alexandria"/>
              </a:rPr>
              <a:t>resources</a:t>
            </a:r>
            <a:r>
              <a:rPr lang="en-US" sz="2000" dirty="0">
                <a:latin typeface="Alexandria"/>
              </a:rPr>
              <a:t> to support the implementation of the strategic plan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Create a cross-functional team</a:t>
            </a:r>
            <a:r>
              <a:rPr lang="en-US" sz="2000" dirty="0">
                <a:latin typeface="Alexandria"/>
              </a:rPr>
              <a:t> to oversee the execution of the strategies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a:latin typeface="Alexandria"/>
              </a:rPr>
              <a:t>Monitor progress</a:t>
            </a:r>
            <a:r>
              <a:rPr lang="en-US" sz="2000" dirty="0">
                <a:latin typeface="Alexandria"/>
              </a:rPr>
              <a:t> and make necessary adjustments</a:t>
            </a:r>
            <a:r>
              <a:rPr lang="en-US" sz="2000" dirty="0" smtClean="0">
                <a:latin typeface="Alexandria"/>
              </a:rPr>
              <a:t>.</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3346730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Step 7: Evaluate Performance</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10312796" cy="3785652"/>
          </a:xfrm>
          <a:prstGeom prst="rect">
            <a:avLst/>
          </a:prstGeom>
          <a:noFill/>
        </p:spPr>
        <p:txBody>
          <a:bodyPr wrap="square" rtlCol="0">
            <a:spAutoFit/>
          </a:bodyPr>
          <a:lstStyle/>
          <a:p>
            <a:pPr lvl="0"/>
            <a:r>
              <a:rPr lang="en-US" sz="2000" b="1" dirty="0" smtClean="0">
                <a:latin typeface="Alexandria"/>
              </a:rPr>
              <a:t>Continuous </a:t>
            </a:r>
            <a:r>
              <a:rPr lang="en-US" sz="2000" b="1" dirty="0">
                <a:latin typeface="Alexandria"/>
              </a:rPr>
              <a:t>Assessment:</a:t>
            </a:r>
            <a:r>
              <a:rPr lang="en-US" sz="2000" dirty="0">
                <a:latin typeface="Alexandria"/>
              </a:rPr>
              <a:t> Monitor the progress of the strategic plan and make adjustments as needed</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Example:</a:t>
            </a:r>
            <a:r>
              <a:rPr lang="en-US" sz="2000" dirty="0">
                <a:solidFill>
                  <a:srgbClr val="C00000"/>
                </a:solidFill>
                <a:latin typeface="Alexandria"/>
              </a:rPr>
              <a:t>  </a:t>
            </a:r>
            <a:endParaRPr lang="en-US" sz="2000" dirty="0" smtClean="0">
              <a:solidFill>
                <a:srgbClr val="C00000"/>
              </a:solidFill>
              <a:latin typeface="Alexandria"/>
            </a:endParaRP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Track key performance indicators</a:t>
            </a:r>
            <a:r>
              <a:rPr lang="en-US" sz="2000" dirty="0">
                <a:latin typeface="Alexandria"/>
              </a:rPr>
              <a:t> such as market share, sales volume, customer satisfaction, and profitability.</a:t>
            </a:r>
          </a:p>
          <a:p>
            <a:pPr marL="342900" lvl="0" indent="-342900">
              <a:buFont typeface="Arial" panose="020B0604020202020204" pitchFamily="34" charset="0"/>
              <a:buChar char="•"/>
            </a:pPr>
            <a:r>
              <a:rPr lang="en-US" sz="2000" b="1" dirty="0">
                <a:latin typeface="Alexandria"/>
              </a:rPr>
              <a:t>Conduct regular reviews of the strategic plan</a:t>
            </a:r>
            <a:r>
              <a:rPr lang="en-US" sz="2000" dirty="0">
                <a:latin typeface="Alexandria"/>
              </a:rPr>
              <a:t> to assess progress and identify areas for improvement.</a:t>
            </a:r>
          </a:p>
          <a:p>
            <a:pPr marL="342900" lvl="0" indent="-342900">
              <a:buFont typeface="Arial" panose="020B0604020202020204" pitchFamily="34" charset="0"/>
              <a:buChar char="•"/>
            </a:pPr>
            <a:r>
              <a:rPr lang="en-US" sz="2000" b="1" dirty="0">
                <a:latin typeface="Alexandria"/>
              </a:rPr>
              <a:t>Utilize customer feedback</a:t>
            </a:r>
            <a:r>
              <a:rPr lang="en-US" sz="2000" dirty="0">
                <a:latin typeface="Alexandria"/>
              </a:rPr>
              <a:t> to inform future strategy development.</a:t>
            </a:r>
          </a:p>
          <a:p>
            <a:r>
              <a:rPr lang="en-US" sz="2000" dirty="0">
                <a:latin typeface="Alexandria"/>
              </a:rPr>
              <a:t> </a:t>
            </a:r>
          </a:p>
          <a:p>
            <a:endParaRPr lang="en-US" sz="20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47499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Improving Productivity with Technology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10312796" cy="3477875"/>
          </a:xfrm>
          <a:prstGeom prst="rect">
            <a:avLst/>
          </a:prstGeom>
          <a:noFill/>
        </p:spPr>
        <p:txBody>
          <a:bodyPr wrap="square" rtlCol="0">
            <a:spAutoFit/>
          </a:bodyPr>
          <a:lstStyle/>
          <a:p>
            <a:pPr lvl="0"/>
            <a:r>
              <a:rPr lang="en-US" sz="2000" b="1" dirty="0">
                <a:latin typeface="Alexandria"/>
              </a:rPr>
              <a:t>HRIS (Human Resource Information Systems):</a:t>
            </a:r>
            <a:r>
              <a:rPr lang="en-US" sz="2000" dirty="0">
                <a:latin typeface="Alexandria"/>
              </a:rPr>
              <a:t> Streamline HR functions and improve employee productivity through automated tasks and data management. (Not mentioned in the provided excerpt</a:t>
            </a:r>
            <a:r>
              <a:rPr lang="en-US" sz="2000" dirty="0" smtClean="0">
                <a:latin typeface="Alexandria"/>
              </a:rPr>
              <a:t>).</a:t>
            </a:r>
          </a:p>
          <a:p>
            <a:pPr lvl="0"/>
            <a:endParaRPr lang="en-US" sz="2000" dirty="0">
              <a:latin typeface="Alexandria"/>
            </a:endParaRPr>
          </a:p>
          <a:p>
            <a:pPr lvl="0"/>
            <a:r>
              <a:rPr lang="en-US" sz="2000" b="1" dirty="0">
                <a:latin typeface="Alexandria"/>
              </a:rPr>
              <a:t>Business Planning Software:</a:t>
            </a:r>
            <a:r>
              <a:rPr lang="en-US" sz="2000" dirty="0">
                <a:latin typeface="Alexandria"/>
              </a:rPr>
              <a:t> Facilitate the creation of strategic plans</a:t>
            </a:r>
            <a:r>
              <a:rPr lang="en-US" sz="2000" dirty="0" smtClean="0">
                <a:latin typeface="Alexandria"/>
              </a:rPr>
              <a:t>:</a:t>
            </a:r>
          </a:p>
          <a:p>
            <a:pPr lvl="0"/>
            <a:endParaRPr lang="en-US" sz="2000" dirty="0">
              <a:latin typeface="Alexandria"/>
            </a:endParaRPr>
          </a:p>
          <a:p>
            <a:pPr marL="800100" lvl="1" indent="-342900">
              <a:buFont typeface="Arial" panose="020B0604020202020204" pitchFamily="34" charset="0"/>
              <a:buChar char="•"/>
            </a:pPr>
            <a:r>
              <a:rPr lang="en-US" sz="2000" b="1" dirty="0" err="1">
                <a:latin typeface="Alexandria"/>
              </a:rPr>
              <a:t>CheckMATE</a:t>
            </a:r>
            <a:r>
              <a:rPr lang="en-US" sz="2000" b="1" dirty="0">
                <a:latin typeface="Alexandria"/>
              </a:rPr>
              <a:t> (www.checkmateplan.com [invalid URL removed]):</a:t>
            </a:r>
            <a:r>
              <a:rPr lang="en-US" sz="2000" dirty="0">
                <a:latin typeface="Alexandria"/>
              </a:rPr>
              <a:t> Offers user-friendly tools like SWOT analysis for strategic planning, even for beginners.</a:t>
            </a:r>
          </a:p>
          <a:p>
            <a:pPr marL="800100" lvl="1" indent="-342900">
              <a:buFont typeface="Arial" panose="020B0604020202020204" pitchFamily="34" charset="0"/>
              <a:buChar char="•"/>
            </a:pPr>
            <a:r>
              <a:rPr lang="en-US" sz="2000" b="1" dirty="0">
                <a:latin typeface="Alexandria"/>
              </a:rPr>
              <a:t>Business Plan Pro from Palo Alto Software:</a:t>
            </a:r>
            <a:r>
              <a:rPr lang="en-US" sz="2000" dirty="0">
                <a:latin typeface="Alexandria"/>
              </a:rPr>
              <a:t> Provides comprehensive templates and guidance for crafting business plans, including sample plans, step-by-step instructions, and financial planning tools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88008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Types of Strategies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718061" y="2153106"/>
            <a:ext cx="2968568" cy="4093428"/>
          </a:xfrm>
          <a:prstGeom prst="rect">
            <a:avLst/>
          </a:prstGeom>
          <a:noFill/>
        </p:spPr>
        <p:txBody>
          <a:bodyPr wrap="square" rtlCol="0">
            <a:spAutoFit/>
          </a:bodyPr>
          <a:lstStyle/>
          <a:p>
            <a:r>
              <a:rPr lang="en-US" sz="2000" b="1" dirty="0">
                <a:solidFill>
                  <a:srgbClr val="2D3956"/>
                </a:solidFill>
                <a:latin typeface="Alexandria"/>
                <a:cs typeface="Times New Roman" panose="02020603050405020304" pitchFamily="18" charset="0"/>
              </a:rPr>
              <a:t>Types of </a:t>
            </a:r>
            <a:r>
              <a:rPr lang="en-US" sz="2000" b="1" dirty="0" smtClean="0">
                <a:solidFill>
                  <a:srgbClr val="2D3956"/>
                </a:solidFill>
                <a:latin typeface="Alexandria"/>
                <a:cs typeface="Times New Roman" panose="02020603050405020304" pitchFamily="18" charset="0"/>
              </a:rPr>
              <a:t>Strategies</a:t>
            </a:r>
          </a:p>
          <a:p>
            <a:endParaRPr lang="en-US" sz="2000" b="1" dirty="0">
              <a:solidFill>
                <a:srgbClr val="2D3956"/>
              </a:solidFill>
              <a:latin typeface="Alexandria"/>
              <a:cs typeface="Times New Roman" panose="02020603050405020304" pitchFamily="18" charset="0"/>
            </a:endParaRPr>
          </a:p>
          <a:p>
            <a:r>
              <a:rPr lang="en-US" sz="2000" dirty="0">
                <a:solidFill>
                  <a:srgbClr val="2D3956"/>
                </a:solidFill>
                <a:latin typeface="Alexandria"/>
                <a:cs typeface="Times New Roman" panose="02020603050405020304" pitchFamily="18" charset="0"/>
              </a:rPr>
              <a:t>In practice, managers formulate three strategies. There is corporate-wide strategic planning, business unit (or competitive) strategic planning, and functional (or departmental) strategic planning.</a:t>
            </a:r>
          </a:p>
          <a:p>
            <a:endParaRPr lang="en-US" sz="2000" dirty="0">
              <a:solidFill>
                <a:srgbClr val="2D3956"/>
              </a:solidFill>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p:txBody>
      </p:sp>
      <p:pic>
        <p:nvPicPr>
          <p:cNvPr id="12" name="Picture 4" descr="0308">
            <a:extLst>
              <a:ext uri="{FF2B5EF4-FFF2-40B4-BE49-F238E27FC236}">
                <a16:creationId xmlns="" xmlns:a16="http://schemas.microsoft.com/office/drawing/2014/main" id="{F5381EF6-EEF2-A633-D440-59A2BECB00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8847" y="1788960"/>
            <a:ext cx="80454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526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5">
            <a:extLst>
              <a:ext uri="{FF2B5EF4-FFF2-40B4-BE49-F238E27FC236}">
                <a16:creationId xmlns:a16="http://schemas.microsoft.com/office/drawing/2014/main" xmlns="" id="{8673B700-8FA5-394C-A53E-CF1AF4A3A0C9}"/>
              </a:ext>
            </a:extLst>
          </p:cNvPr>
          <p:cNvSpPr/>
          <p:nvPr/>
        </p:nvSpPr>
        <p:spPr bwMode="auto">
          <a:xfrm>
            <a:off x="609695" y="2702781"/>
            <a:ext cx="2236306" cy="3989960"/>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3" name="Rectangle: Rounded Corners 14">
            <a:extLst>
              <a:ext uri="{FF2B5EF4-FFF2-40B4-BE49-F238E27FC236}">
                <a16:creationId xmlns:a16="http://schemas.microsoft.com/office/drawing/2014/main" xmlns="" id="{6936A521-D393-844F-9FDA-631E4039C8C7}"/>
              </a:ext>
            </a:extLst>
          </p:cNvPr>
          <p:cNvSpPr/>
          <p:nvPr/>
        </p:nvSpPr>
        <p:spPr bwMode="auto">
          <a:xfrm>
            <a:off x="2944253" y="2702781"/>
            <a:ext cx="2104285" cy="3989960"/>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4" name="Rectangle: Rounded Corners 15">
            <a:extLst>
              <a:ext uri="{FF2B5EF4-FFF2-40B4-BE49-F238E27FC236}">
                <a16:creationId xmlns:a16="http://schemas.microsoft.com/office/drawing/2014/main" xmlns="" id="{AA92EC6B-2C87-2646-BB5E-E64EB0F2F2D3}"/>
              </a:ext>
            </a:extLst>
          </p:cNvPr>
          <p:cNvSpPr/>
          <p:nvPr/>
        </p:nvSpPr>
        <p:spPr bwMode="auto">
          <a:xfrm>
            <a:off x="5157788" y="2702781"/>
            <a:ext cx="1972264" cy="3989960"/>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5" name="Rectangle: Rounded Corners 16">
            <a:extLst>
              <a:ext uri="{FF2B5EF4-FFF2-40B4-BE49-F238E27FC236}">
                <a16:creationId xmlns:a16="http://schemas.microsoft.com/office/drawing/2014/main" xmlns="" id="{9B505190-3300-C846-8462-F37702CCFFF1}"/>
              </a:ext>
            </a:extLst>
          </p:cNvPr>
          <p:cNvSpPr/>
          <p:nvPr/>
        </p:nvSpPr>
        <p:spPr bwMode="auto">
          <a:xfrm>
            <a:off x="7223935" y="2688792"/>
            <a:ext cx="2161132" cy="3975389"/>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6" name="TextBox 15">
            <a:extLst>
              <a:ext uri="{FF2B5EF4-FFF2-40B4-BE49-F238E27FC236}">
                <a16:creationId xmlns:a16="http://schemas.microsoft.com/office/drawing/2014/main" xmlns="" id="{19D034B1-0C1B-7D49-8935-760A8F274EDF}"/>
              </a:ext>
            </a:extLst>
          </p:cNvPr>
          <p:cNvSpPr txBox="1"/>
          <p:nvPr/>
        </p:nvSpPr>
        <p:spPr>
          <a:xfrm>
            <a:off x="3046780" y="2766077"/>
            <a:ext cx="2133780" cy="2585323"/>
          </a:xfrm>
          <a:prstGeom prst="rect">
            <a:avLst/>
          </a:prstGeom>
          <a:noFill/>
        </p:spPr>
        <p:txBody>
          <a:bodyPr wrap="square">
            <a:spAutoFit/>
          </a:bodyPr>
          <a:lstStyle/>
          <a:p>
            <a:endParaRPr lang="en-US" dirty="0"/>
          </a:p>
          <a:p>
            <a:pPr marL="0" lvl="1">
              <a:tabLst>
                <a:tab pos="347663" algn="l"/>
              </a:tabLst>
            </a:pPr>
            <a:r>
              <a:rPr lang="en-US" dirty="0">
                <a:solidFill>
                  <a:schemeClr val="bg1"/>
                </a:solidFill>
              </a:rPr>
              <a:t>Expand into new product lines or markets</a:t>
            </a:r>
            <a:r>
              <a:rPr lang="en-US" dirty="0" smtClean="0">
                <a:solidFill>
                  <a:schemeClr val="bg1"/>
                </a:solidFill>
              </a:rPr>
              <a:t>.</a:t>
            </a:r>
          </a:p>
          <a:p>
            <a:pPr marL="0" lvl="1">
              <a:tabLst>
                <a:tab pos="347663" algn="l"/>
              </a:tabLst>
            </a:pPr>
            <a:endParaRPr lang="en-US" dirty="0">
              <a:solidFill>
                <a:schemeClr val="bg1"/>
              </a:solidFill>
            </a:endParaRPr>
          </a:p>
          <a:p>
            <a:pPr marL="0" lvl="1">
              <a:tabLst>
                <a:tab pos="347663" algn="l"/>
              </a:tabLst>
            </a:pPr>
            <a:r>
              <a:rPr lang="en-US" dirty="0">
                <a:solidFill>
                  <a:schemeClr val="bg1"/>
                </a:solidFill>
              </a:rPr>
              <a:t>Example: PepsiCo, which diversified into snacks and beverages.</a:t>
            </a:r>
          </a:p>
        </p:txBody>
      </p:sp>
      <p:sp>
        <p:nvSpPr>
          <p:cNvPr id="17" name="TextBox 16">
            <a:extLst>
              <a:ext uri="{FF2B5EF4-FFF2-40B4-BE49-F238E27FC236}">
                <a16:creationId xmlns:a16="http://schemas.microsoft.com/office/drawing/2014/main" xmlns="" id="{19D034B1-0C1B-7D49-8935-760A8F274EDF}"/>
              </a:ext>
            </a:extLst>
          </p:cNvPr>
          <p:cNvSpPr txBox="1"/>
          <p:nvPr/>
        </p:nvSpPr>
        <p:spPr>
          <a:xfrm>
            <a:off x="7277583" y="2849919"/>
            <a:ext cx="2145542" cy="3970318"/>
          </a:xfrm>
          <a:prstGeom prst="rect">
            <a:avLst/>
          </a:prstGeom>
          <a:noFill/>
        </p:spPr>
        <p:txBody>
          <a:bodyPr wrap="square">
            <a:spAutoFit/>
          </a:bodyPr>
          <a:lstStyle/>
          <a:p>
            <a:pPr marL="0" lvl="1" defTabSz="290513"/>
            <a:r>
              <a:rPr lang="en-US" dirty="0">
                <a:solidFill>
                  <a:schemeClr val="bg1"/>
                </a:solidFill>
              </a:rPr>
              <a:t>Reduce the company's size through measures like divestitures or layoffs.</a:t>
            </a:r>
          </a:p>
          <a:p>
            <a:r>
              <a:rPr lang="en-US" dirty="0">
                <a:solidFill>
                  <a:schemeClr val="bg1"/>
                </a:solidFill>
              </a:rPr>
              <a:t>EX. General Motors: In recent years, GM has consolidated its operations by divesting non-core businesses and focusing on its core automotive business.</a:t>
            </a:r>
          </a:p>
        </p:txBody>
      </p:sp>
      <p:sp>
        <p:nvSpPr>
          <p:cNvPr id="18" name="TextBox 17">
            <a:extLst>
              <a:ext uri="{FF2B5EF4-FFF2-40B4-BE49-F238E27FC236}">
                <a16:creationId xmlns:a16="http://schemas.microsoft.com/office/drawing/2014/main" xmlns="" id="{19D034B1-0C1B-7D49-8935-760A8F274EDF}"/>
              </a:ext>
            </a:extLst>
          </p:cNvPr>
          <p:cNvSpPr txBox="1"/>
          <p:nvPr/>
        </p:nvSpPr>
        <p:spPr>
          <a:xfrm>
            <a:off x="5237474" y="2903753"/>
            <a:ext cx="2133780" cy="3693319"/>
          </a:xfrm>
          <a:prstGeom prst="rect">
            <a:avLst/>
          </a:prstGeom>
          <a:noFill/>
        </p:spPr>
        <p:txBody>
          <a:bodyPr wrap="square">
            <a:spAutoFit/>
          </a:bodyPr>
          <a:lstStyle/>
          <a:p>
            <a:endParaRPr lang="en-US" dirty="0"/>
          </a:p>
          <a:p>
            <a:pPr marL="0" lvl="1">
              <a:tabLst>
                <a:tab pos="347663" algn="l"/>
              </a:tabLst>
            </a:pPr>
            <a:r>
              <a:rPr lang="en-US" dirty="0">
                <a:solidFill>
                  <a:schemeClr val="bg1"/>
                </a:solidFill>
              </a:rPr>
              <a:t>Expand by taking control of different stages of the value chain, such as producing raw materials or selling directly to consumers</a:t>
            </a:r>
            <a:r>
              <a:rPr lang="en-US" dirty="0" smtClean="0">
                <a:solidFill>
                  <a:schemeClr val="bg1"/>
                </a:solidFill>
              </a:rPr>
              <a:t>.</a:t>
            </a:r>
          </a:p>
          <a:p>
            <a:pPr marL="0" lvl="1">
              <a:tabLst>
                <a:tab pos="347663" algn="l"/>
              </a:tabLst>
            </a:pPr>
            <a:endParaRPr lang="en-US" dirty="0">
              <a:solidFill>
                <a:schemeClr val="bg1"/>
              </a:solidFill>
            </a:endParaRPr>
          </a:p>
          <a:p>
            <a:pPr marL="0" lvl="1">
              <a:tabLst>
                <a:tab pos="347663" algn="l"/>
              </a:tabLst>
            </a:pPr>
            <a:r>
              <a:rPr lang="en-US" dirty="0">
                <a:solidFill>
                  <a:schemeClr val="bg1"/>
                </a:solidFill>
              </a:rPr>
              <a:t>Example: Apple opening its own retail stores.</a:t>
            </a:r>
          </a:p>
        </p:txBody>
      </p:sp>
      <p:sp>
        <p:nvSpPr>
          <p:cNvPr id="19" name="TextBox 18">
            <a:extLst>
              <a:ext uri="{FF2B5EF4-FFF2-40B4-BE49-F238E27FC236}">
                <a16:creationId xmlns:a16="http://schemas.microsoft.com/office/drawing/2014/main" xmlns="" id="{19D034B1-0C1B-7D49-8935-760A8F274EDF}"/>
              </a:ext>
            </a:extLst>
          </p:cNvPr>
          <p:cNvSpPr txBox="1"/>
          <p:nvPr/>
        </p:nvSpPr>
        <p:spPr>
          <a:xfrm>
            <a:off x="609695" y="2807676"/>
            <a:ext cx="2236306" cy="3970318"/>
          </a:xfrm>
          <a:prstGeom prst="rect">
            <a:avLst/>
          </a:prstGeom>
          <a:noFill/>
        </p:spPr>
        <p:txBody>
          <a:bodyPr wrap="square">
            <a:spAutoFit/>
          </a:bodyPr>
          <a:lstStyle/>
          <a:p>
            <a:pPr marL="0" lvl="1">
              <a:tabLst>
                <a:tab pos="347663" algn="l"/>
              </a:tabLst>
            </a:pPr>
            <a:r>
              <a:rPr lang="en-US" dirty="0">
                <a:solidFill>
                  <a:schemeClr val="bg1"/>
                </a:solidFill>
              </a:rPr>
              <a:t>Focus on a single product or product line within a specific market.</a:t>
            </a:r>
          </a:p>
          <a:p>
            <a:pPr>
              <a:tabLst>
                <a:tab pos="347663" algn="l"/>
              </a:tabLst>
            </a:pPr>
            <a:r>
              <a:rPr lang="en-US" dirty="0">
                <a:solidFill>
                  <a:schemeClr val="bg1"/>
                </a:solidFill>
              </a:rPr>
              <a:t>Example: Tesla: Primarily focuses on electric vehicles, energy storage, and solar panels, maintaining a strong concentration in the sustainable transportation and energy sectors.</a:t>
            </a:r>
          </a:p>
        </p:txBody>
      </p:sp>
      <p:sp>
        <p:nvSpPr>
          <p:cNvPr id="20" name="Rectangle: Rounded Corners 5">
            <a:extLst>
              <a:ext uri="{FF2B5EF4-FFF2-40B4-BE49-F238E27FC236}">
                <a16:creationId xmlns:a16="http://schemas.microsoft.com/office/drawing/2014/main" xmlns="" id="{8673B700-8FA5-394C-A53E-CF1AF4A3A0C9}"/>
              </a:ext>
            </a:extLst>
          </p:cNvPr>
          <p:cNvSpPr/>
          <p:nvPr/>
        </p:nvSpPr>
        <p:spPr bwMode="auto">
          <a:xfrm>
            <a:off x="609695" y="2121984"/>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1" name="TextBox 20">
            <a:extLst>
              <a:ext uri="{FF2B5EF4-FFF2-40B4-BE49-F238E27FC236}">
                <a16:creationId xmlns:a16="http://schemas.microsoft.com/office/drawing/2014/main" xmlns="" id="{19D034B1-0C1B-7D49-8935-760A8F274EDF}"/>
              </a:ext>
            </a:extLst>
          </p:cNvPr>
          <p:cNvSpPr txBox="1"/>
          <p:nvPr/>
        </p:nvSpPr>
        <p:spPr>
          <a:xfrm>
            <a:off x="712221" y="2185280"/>
            <a:ext cx="2133780" cy="369332"/>
          </a:xfrm>
          <a:prstGeom prst="rect">
            <a:avLst/>
          </a:prstGeom>
          <a:noFill/>
        </p:spPr>
        <p:txBody>
          <a:bodyPr wrap="square">
            <a:spAutoFit/>
          </a:bodyPr>
          <a:lstStyle/>
          <a:p>
            <a:pPr algn="ctr"/>
            <a:r>
              <a:rPr lang="en-US" b="1" dirty="0">
                <a:solidFill>
                  <a:schemeClr val="bg1"/>
                </a:solidFill>
              </a:rPr>
              <a:t>Concentration </a:t>
            </a:r>
            <a:endParaRPr lang="en-US" dirty="0">
              <a:solidFill>
                <a:schemeClr val="bg1"/>
              </a:solidFill>
            </a:endParaRPr>
          </a:p>
        </p:txBody>
      </p:sp>
      <p:sp>
        <p:nvSpPr>
          <p:cNvPr id="22" name="Rectangle: Rounded Corners 5">
            <a:extLst>
              <a:ext uri="{FF2B5EF4-FFF2-40B4-BE49-F238E27FC236}">
                <a16:creationId xmlns:a16="http://schemas.microsoft.com/office/drawing/2014/main" xmlns="" id="{8673B700-8FA5-394C-A53E-CF1AF4A3A0C9}"/>
              </a:ext>
            </a:extLst>
          </p:cNvPr>
          <p:cNvSpPr/>
          <p:nvPr/>
        </p:nvSpPr>
        <p:spPr bwMode="auto">
          <a:xfrm>
            <a:off x="3001098" y="2121984"/>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3" name="TextBox 22">
            <a:extLst>
              <a:ext uri="{FF2B5EF4-FFF2-40B4-BE49-F238E27FC236}">
                <a16:creationId xmlns:a16="http://schemas.microsoft.com/office/drawing/2014/main" xmlns="" id="{19D034B1-0C1B-7D49-8935-760A8F274EDF}"/>
              </a:ext>
            </a:extLst>
          </p:cNvPr>
          <p:cNvSpPr txBox="1"/>
          <p:nvPr/>
        </p:nvSpPr>
        <p:spPr>
          <a:xfrm>
            <a:off x="2924595" y="2194927"/>
            <a:ext cx="2133780" cy="369332"/>
          </a:xfrm>
          <a:prstGeom prst="rect">
            <a:avLst/>
          </a:prstGeom>
          <a:noFill/>
        </p:spPr>
        <p:txBody>
          <a:bodyPr wrap="square">
            <a:spAutoFit/>
          </a:bodyPr>
          <a:lstStyle/>
          <a:p>
            <a:pPr algn="ctr"/>
            <a:r>
              <a:rPr lang="en-US" b="1" dirty="0">
                <a:solidFill>
                  <a:schemeClr val="bg1"/>
                </a:solidFill>
              </a:rPr>
              <a:t>Diversification</a:t>
            </a:r>
            <a:endParaRPr lang="en-US" dirty="0">
              <a:solidFill>
                <a:schemeClr val="bg1"/>
              </a:solidFill>
            </a:endParaRPr>
          </a:p>
        </p:txBody>
      </p:sp>
      <p:sp>
        <p:nvSpPr>
          <p:cNvPr id="24" name="Rectangle: Rounded Corners 5">
            <a:extLst>
              <a:ext uri="{FF2B5EF4-FFF2-40B4-BE49-F238E27FC236}">
                <a16:creationId xmlns:a16="http://schemas.microsoft.com/office/drawing/2014/main" xmlns="" id="{8673B700-8FA5-394C-A53E-CF1AF4A3A0C9}"/>
              </a:ext>
            </a:extLst>
          </p:cNvPr>
          <p:cNvSpPr/>
          <p:nvPr/>
        </p:nvSpPr>
        <p:spPr bwMode="auto">
          <a:xfrm>
            <a:off x="5192571" y="2111980"/>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6" name="TextBox 25">
            <a:extLst>
              <a:ext uri="{FF2B5EF4-FFF2-40B4-BE49-F238E27FC236}">
                <a16:creationId xmlns:a16="http://schemas.microsoft.com/office/drawing/2014/main" xmlns="" id="{19D034B1-0C1B-7D49-8935-760A8F274EDF}"/>
              </a:ext>
            </a:extLst>
          </p:cNvPr>
          <p:cNvSpPr txBox="1"/>
          <p:nvPr/>
        </p:nvSpPr>
        <p:spPr>
          <a:xfrm>
            <a:off x="5070281" y="2264188"/>
            <a:ext cx="2133780" cy="369332"/>
          </a:xfrm>
          <a:prstGeom prst="rect">
            <a:avLst/>
          </a:prstGeom>
          <a:noFill/>
        </p:spPr>
        <p:txBody>
          <a:bodyPr wrap="square">
            <a:spAutoFit/>
          </a:bodyPr>
          <a:lstStyle/>
          <a:p>
            <a:pPr algn="ctr"/>
            <a:r>
              <a:rPr lang="en-US" b="1" dirty="0">
                <a:solidFill>
                  <a:schemeClr val="bg1"/>
                </a:solidFill>
              </a:rPr>
              <a:t>Vertical Integration</a:t>
            </a:r>
            <a:endParaRPr lang="en-US" dirty="0">
              <a:solidFill>
                <a:schemeClr val="bg1"/>
              </a:solidFill>
            </a:endParaRPr>
          </a:p>
        </p:txBody>
      </p:sp>
      <p:sp>
        <p:nvSpPr>
          <p:cNvPr id="27" name="Rectangle: Rounded Corners 5">
            <a:extLst>
              <a:ext uri="{FF2B5EF4-FFF2-40B4-BE49-F238E27FC236}">
                <a16:creationId xmlns:a16="http://schemas.microsoft.com/office/drawing/2014/main" xmlns="" id="{8673B700-8FA5-394C-A53E-CF1AF4A3A0C9}"/>
              </a:ext>
            </a:extLst>
          </p:cNvPr>
          <p:cNvSpPr/>
          <p:nvPr/>
        </p:nvSpPr>
        <p:spPr bwMode="auto">
          <a:xfrm>
            <a:off x="7272324" y="2142407"/>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8" name="TextBox 27">
            <a:extLst>
              <a:ext uri="{FF2B5EF4-FFF2-40B4-BE49-F238E27FC236}">
                <a16:creationId xmlns:a16="http://schemas.microsoft.com/office/drawing/2014/main" xmlns="" id="{19D034B1-0C1B-7D49-8935-760A8F274EDF}"/>
              </a:ext>
            </a:extLst>
          </p:cNvPr>
          <p:cNvSpPr txBox="1"/>
          <p:nvPr/>
        </p:nvSpPr>
        <p:spPr>
          <a:xfrm>
            <a:off x="7385698" y="2220522"/>
            <a:ext cx="2293152" cy="369332"/>
          </a:xfrm>
          <a:prstGeom prst="rect">
            <a:avLst/>
          </a:prstGeom>
          <a:noFill/>
        </p:spPr>
        <p:txBody>
          <a:bodyPr wrap="square">
            <a:spAutoFit/>
          </a:bodyPr>
          <a:lstStyle/>
          <a:p>
            <a:pPr lvl="0"/>
            <a:r>
              <a:rPr lang="en-US" b="1" dirty="0">
                <a:solidFill>
                  <a:schemeClr val="bg1"/>
                </a:solidFill>
              </a:rPr>
              <a:t>Consolidation:</a:t>
            </a:r>
            <a:endParaRPr lang="en-US" dirty="0">
              <a:solidFill>
                <a:schemeClr val="bg1"/>
              </a:solidFill>
            </a:endParaRPr>
          </a:p>
        </p:txBody>
      </p:sp>
      <p:sp>
        <p:nvSpPr>
          <p:cNvPr id="29" name="Rectangle: Rounded Corners 15">
            <a:extLst>
              <a:ext uri="{FF2B5EF4-FFF2-40B4-BE49-F238E27FC236}">
                <a16:creationId xmlns:a16="http://schemas.microsoft.com/office/drawing/2014/main" xmlns="" id="{AA92EC6B-2C87-2646-BB5E-E64EB0F2F2D3}"/>
              </a:ext>
            </a:extLst>
          </p:cNvPr>
          <p:cNvSpPr/>
          <p:nvPr/>
        </p:nvSpPr>
        <p:spPr bwMode="auto">
          <a:xfrm>
            <a:off x="9559453" y="2747604"/>
            <a:ext cx="2182603" cy="3841881"/>
          </a:xfrm>
          <a:prstGeom prst="roundRect">
            <a:avLst>
              <a:gd name="adj" fmla="val 6835"/>
            </a:avLst>
          </a:prstGeom>
          <a:solidFill>
            <a:srgbClr val="00B050"/>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30" name="TextBox 29">
            <a:extLst>
              <a:ext uri="{FF2B5EF4-FFF2-40B4-BE49-F238E27FC236}">
                <a16:creationId xmlns:a16="http://schemas.microsoft.com/office/drawing/2014/main" xmlns="" id="{19D034B1-0C1B-7D49-8935-760A8F274EDF}"/>
              </a:ext>
            </a:extLst>
          </p:cNvPr>
          <p:cNvSpPr txBox="1"/>
          <p:nvPr/>
        </p:nvSpPr>
        <p:spPr>
          <a:xfrm>
            <a:off x="9608058" y="2807676"/>
            <a:ext cx="2132937" cy="3662541"/>
          </a:xfrm>
          <a:prstGeom prst="rect">
            <a:avLst/>
          </a:prstGeom>
          <a:noFill/>
        </p:spPr>
        <p:txBody>
          <a:bodyPr wrap="square">
            <a:spAutoFit/>
          </a:bodyPr>
          <a:lstStyle/>
          <a:p>
            <a:pPr marL="0" lvl="1"/>
            <a:r>
              <a:rPr lang="en-US" dirty="0" smtClean="0">
                <a:solidFill>
                  <a:schemeClr val="bg1"/>
                </a:solidFill>
              </a:rPr>
              <a:t>Enter </a:t>
            </a:r>
            <a:r>
              <a:rPr lang="en-US" dirty="0">
                <a:solidFill>
                  <a:schemeClr val="bg1"/>
                </a:solidFill>
              </a:rPr>
              <a:t>new territorial markets, such as expanding into foreign countries</a:t>
            </a:r>
            <a:r>
              <a:rPr lang="en-US" dirty="0" smtClean="0">
                <a:solidFill>
                  <a:schemeClr val="bg1"/>
                </a:solidFill>
              </a:rPr>
              <a:t>.</a:t>
            </a:r>
          </a:p>
          <a:p>
            <a:pPr marL="0" lvl="1"/>
            <a:endParaRPr lang="en-US" sz="1600" dirty="0">
              <a:solidFill>
                <a:schemeClr val="bg1"/>
              </a:solidFill>
            </a:endParaRPr>
          </a:p>
          <a:p>
            <a:r>
              <a:rPr lang="en-US" b="1" dirty="0" smtClean="0">
                <a:solidFill>
                  <a:schemeClr val="bg1"/>
                </a:solidFill>
              </a:rPr>
              <a:t>Ex. </a:t>
            </a:r>
            <a:r>
              <a:rPr lang="en-US" dirty="0" smtClean="0">
                <a:solidFill>
                  <a:schemeClr val="bg1"/>
                </a:solidFill>
              </a:rPr>
              <a:t>Netflix </a:t>
            </a:r>
            <a:r>
              <a:rPr lang="en-US" dirty="0">
                <a:solidFill>
                  <a:schemeClr val="bg1"/>
                </a:solidFill>
              </a:rPr>
              <a:t>has successfully expanded its operations globally, offering its streaming service in numerous countries and regions.</a:t>
            </a:r>
          </a:p>
        </p:txBody>
      </p:sp>
      <p:sp>
        <p:nvSpPr>
          <p:cNvPr id="31" name="Rectangle: Rounded Corners 5">
            <a:extLst>
              <a:ext uri="{FF2B5EF4-FFF2-40B4-BE49-F238E27FC236}">
                <a16:creationId xmlns:a16="http://schemas.microsoft.com/office/drawing/2014/main" xmlns="" id="{8673B700-8FA5-394C-A53E-CF1AF4A3A0C9}"/>
              </a:ext>
            </a:extLst>
          </p:cNvPr>
          <p:cNvSpPr/>
          <p:nvPr/>
        </p:nvSpPr>
        <p:spPr bwMode="auto">
          <a:xfrm>
            <a:off x="9626479" y="2156804"/>
            <a:ext cx="2114517" cy="531988"/>
          </a:xfrm>
          <a:prstGeom prst="roundRect">
            <a:avLst>
              <a:gd name="adj" fmla="val 6835"/>
            </a:avLst>
          </a:prstGeom>
          <a:solidFill>
            <a:srgbClr val="00B050"/>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32" name="TextBox 31">
            <a:extLst>
              <a:ext uri="{FF2B5EF4-FFF2-40B4-BE49-F238E27FC236}">
                <a16:creationId xmlns:a16="http://schemas.microsoft.com/office/drawing/2014/main" xmlns="" id="{19D034B1-0C1B-7D49-8935-760A8F274EDF}"/>
              </a:ext>
            </a:extLst>
          </p:cNvPr>
          <p:cNvSpPr txBox="1"/>
          <p:nvPr/>
        </p:nvSpPr>
        <p:spPr>
          <a:xfrm>
            <a:off x="9421021" y="2119746"/>
            <a:ext cx="2133780" cy="646331"/>
          </a:xfrm>
          <a:prstGeom prst="rect">
            <a:avLst/>
          </a:prstGeom>
          <a:noFill/>
        </p:spPr>
        <p:txBody>
          <a:bodyPr wrap="square">
            <a:spAutoFit/>
          </a:bodyPr>
          <a:lstStyle/>
          <a:p>
            <a:pPr algn="ctr"/>
            <a:r>
              <a:rPr lang="en-US" b="1" dirty="0">
                <a:solidFill>
                  <a:schemeClr val="bg1"/>
                </a:solidFill>
              </a:rPr>
              <a:t>Geographic Expansion</a:t>
            </a:r>
            <a:endParaRPr lang="en-US" dirty="0">
              <a:solidFill>
                <a:schemeClr val="bg1"/>
              </a:solidFill>
            </a:endParaRPr>
          </a:p>
        </p:txBody>
      </p:sp>
      <p:sp>
        <p:nvSpPr>
          <p:cNvPr id="33" name="TextBox 32"/>
          <p:cNvSpPr txBox="1"/>
          <p:nvPr/>
        </p:nvSpPr>
        <p:spPr>
          <a:xfrm>
            <a:off x="1987744" y="1146227"/>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Corporate Strategies</a:t>
            </a:r>
            <a:endParaRPr lang="en-US" sz="2400" dirty="0"/>
          </a:p>
        </p:txBody>
      </p:sp>
    </p:spTree>
    <p:extLst>
      <p:ext uri="{BB962C8B-B14F-4D97-AF65-F5344CB8AC3E}">
        <p14:creationId xmlns:p14="http://schemas.microsoft.com/office/powerpoint/2010/main" val="2126113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sp>
        <p:nvSpPr>
          <p:cNvPr id="872" name="Google Shape;872;p29"/>
          <p:cNvSpPr txBox="1"/>
          <p:nvPr/>
        </p:nvSpPr>
        <p:spPr>
          <a:xfrm>
            <a:off x="433032" y="1258220"/>
            <a:ext cx="3475393"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400" dirty="0">
                <a:solidFill>
                  <a:schemeClr val="bg1"/>
                </a:solidFill>
                <a:latin typeface="Alexandria"/>
              </a:rPr>
              <a:t>Cost </a:t>
            </a:r>
            <a:r>
              <a:rPr lang="en-US" sz="2400" dirty="0" smtClean="0">
                <a:solidFill>
                  <a:schemeClr val="bg1"/>
                </a:solidFill>
                <a:latin typeface="Alexandria"/>
              </a:rPr>
              <a:t>Leadership</a:t>
            </a:r>
            <a:endParaRPr sz="24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4455886" y="1246677"/>
            <a:ext cx="3858690" cy="5350683"/>
            <a:chOff x="1430621" y="37021"/>
            <a:chExt cx="1491980" cy="4729755"/>
          </a:xfrm>
          <a:solidFill>
            <a:srgbClr val="00BE7F"/>
          </a:solidFill>
        </p:grpSpPr>
        <p:sp>
          <p:nvSpPr>
            <p:cNvPr id="33" name="Google Shape;871;p29"/>
            <p:cNvSpPr/>
            <p:nvPr/>
          </p:nvSpPr>
          <p:spPr>
            <a:xfrm>
              <a:off x="1437673" y="604519"/>
              <a:ext cx="1484928" cy="4162257"/>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4" name="Google Shape;872;p29"/>
            <p:cNvSpPr txBox="1"/>
            <p:nvPr/>
          </p:nvSpPr>
          <p:spPr>
            <a:xfrm>
              <a:off x="1430621" y="37021"/>
              <a:ext cx="1491980" cy="481500"/>
            </a:xfrm>
            <a:prstGeom prst="rect">
              <a:avLst/>
            </a:prstGeom>
            <a:grpFill/>
            <a:ln>
              <a:noFill/>
            </a:ln>
          </p:spPr>
          <p:txBody>
            <a:bodyPr spcFirstLastPara="1" wrap="square" lIns="121900" tIns="121900" rIns="121900" bIns="121900" anchor="ctr" anchorCtr="0">
              <a:noAutofit/>
            </a:bodyPr>
            <a:lstStyle/>
            <a:p>
              <a:pPr algn="ctr"/>
              <a:r>
                <a:rPr lang="en-GB" sz="2400" dirty="0" smtClean="0">
                  <a:solidFill>
                    <a:schemeClr val="lt1"/>
                  </a:solidFill>
                  <a:latin typeface="Alexandria"/>
                  <a:ea typeface="Fira Sans Extra Condensed Medium"/>
                  <a:cs typeface="Fira Sans Extra Condensed Medium"/>
                  <a:sym typeface="Fira Sans Extra Condensed Medium"/>
                </a:rPr>
                <a:t>Differentiation</a:t>
              </a:r>
              <a:endParaRPr sz="2400" dirty="0">
                <a:solidFill>
                  <a:schemeClr val="lt1"/>
                </a:solidFill>
                <a:latin typeface="Alexandria"/>
                <a:ea typeface="Fira Sans Extra Condensed Medium"/>
                <a:cs typeface="Fira Sans Extra Condensed Medium"/>
                <a:sym typeface="Fira Sans Extra Condensed Medium"/>
              </a:endParaRPr>
            </a:p>
          </p:txBody>
        </p:sp>
        <p:sp>
          <p:nvSpPr>
            <p:cNvPr id="35" name="Google Shape;873;p29"/>
            <p:cNvSpPr txBox="1"/>
            <p:nvPr/>
          </p:nvSpPr>
          <p:spPr>
            <a:xfrm>
              <a:off x="1487892" y="1953444"/>
              <a:ext cx="1375257" cy="985200"/>
            </a:xfrm>
            <a:prstGeom prst="rect">
              <a:avLst/>
            </a:prstGeom>
            <a:grpFill/>
            <a:ln>
              <a:noFill/>
            </a:ln>
          </p:spPr>
          <p:txBody>
            <a:bodyPr spcFirstLastPara="1" wrap="square" lIns="121900" tIns="121900" rIns="121900" bIns="121900" anchor="ctr" anchorCtr="0">
              <a:noAutofit/>
            </a:bodyPr>
            <a:lstStyle/>
            <a:p>
              <a:pPr lvl="0"/>
              <a:r>
                <a:rPr lang="en-US" b="1" dirty="0">
                  <a:solidFill>
                    <a:srgbClr val="002060"/>
                  </a:solidFill>
                </a:rPr>
                <a:t>Unique Value Proposition</a:t>
              </a:r>
              <a:r>
                <a:rPr lang="en-US" b="1" dirty="0"/>
                <a:t>:</a:t>
              </a:r>
              <a:r>
                <a:rPr lang="en-US" dirty="0"/>
                <a:t> </a:t>
              </a:r>
              <a:r>
                <a:rPr lang="en-US" dirty="0">
                  <a:solidFill>
                    <a:schemeClr val="bg1"/>
                  </a:solidFill>
                </a:rPr>
                <a:t>Differentiated companies offer products or services that are perceived as superior to competitors in terms of quality, features, performance, or design</a:t>
              </a:r>
              <a:r>
                <a:rPr lang="en-US" dirty="0" smtClean="0">
                  <a:solidFill>
                    <a:schemeClr val="bg1"/>
                  </a:solidFill>
                </a:rPr>
                <a:t>.</a:t>
              </a:r>
            </a:p>
            <a:p>
              <a:pPr lvl="0"/>
              <a:endParaRPr lang="en-US" dirty="0">
                <a:solidFill>
                  <a:schemeClr val="bg1"/>
                </a:solidFill>
              </a:endParaRPr>
            </a:p>
            <a:p>
              <a:pPr lvl="0"/>
              <a:r>
                <a:rPr lang="en-US" b="1" dirty="0">
                  <a:solidFill>
                    <a:srgbClr val="002060"/>
                  </a:solidFill>
                </a:rPr>
                <a:t>Premium Pricing</a:t>
              </a:r>
              <a:r>
                <a:rPr lang="en-US" b="1" dirty="0"/>
                <a:t>:</a:t>
              </a:r>
              <a:r>
                <a:rPr lang="en-US" dirty="0"/>
                <a:t> </a:t>
              </a:r>
              <a:r>
                <a:rPr lang="en-US" dirty="0">
                  <a:solidFill>
                    <a:schemeClr val="bg1"/>
                  </a:solidFill>
                </a:rPr>
                <a:t>Differentiated products often command premium prices, allowing for higher profit margins.</a:t>
              </a:r>
            </a:p>
            <a:p>
              <a:pPr lvl="0"/>
              <a:r>
                <a:rPr lang="en-US" b="1" dirty="0">
                  <a:solidFill>
                    <a:srgbClr val="002060"/>
                  </a:solidFill>
                </a:rPr>
                <a:t>Customer Loyalty</a:t>
              </a:r>
              <a:r>
                <a:rPr lang="en-US" b="1" dirty="0"/>
                <a:t>:</a:t>
              </a:r>
              <a:r>
                <a:rPr lang="en-US" dirty="0"/>
                <a:t> </a:t>
              </a:r>
              <a:r>
                <a:rPr lang="en-US" dirty="0">
                  <a:solidFill>
                    <a:schemeClr val="bg1"/>
                  </a:solidFill>
                </a:rPr>
                <a:t>Differentiation can create strong customer loyalty, reducing price sensitivity and increasing customer retention.</a:t>
              </a:r>
            </a:p>
          </p:txBody>
        </p:sp>
      </p:grpSp>
      <p:grpSp>
        <p:nvGrpSpPr>
          <p:cNvPr id="36" name="Google Shape;870;p29"/>
          <p:cNvGrpSpPr/>
          <p:nvPr/>
        </p:nvGrpSpPr>
        <p:grpSpPr>
          <a:xfrm>
            <a:off x="8580014" y="1246677"/>
            <a:ext cx="3476462" cy="5434300"/>
            <a:chOff x="1474500" y="935008"/>
            <a:chExt cx="1375200" cy="3810145"/>
          </a:xfrm>
          <a:solidFill>
            <a:srgbClr val="FF8D16"/>
          </a:solidFill>
        </p:grpSpPr>
        <p:sp>
          <p:nvSpPr>
            <p:cNvPr id="37" name="Google Shape;871;p29"/>
            <p:cNvSpPr/>
            <p:nvPr/>
          </p:nvSpPr>
          <p:spPr>
            <a:xfrm>
              <a:off x="1474500" y="1470390"/>
              <a:ext cx="1375200" cy="3274763"/>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smtClean="0">
                  <a:solidFill>
                    <a:schemeClr val="lt1"/>
                  </a:solidFill>
                  <a:latin typeface="Alexandria"/>
                  <a:ea typeface="Fira Sans Extra Condensed Medium"/>
                  <a:cs typeface="Fira Sans Extra Condensed Medium"/>
                </a:rPr>
                <a:t>Differentiation Focus</a:t>
              </a:r>
              <a:endParaRPr sz="2000" dirty="0">
                <a:solidFill>
                  <a:schemeClr val="lt1"/>
                </a:solidFill>
                <a:latin typeface="Alexandria"/>
                <a:ea typeface="Fira Sans Extra Condensed Medium"/>
                <a:cs typeface="Fira Sans Extra Condensed Medium"/>
                <a:sym typeface="Fira Sans Extra Condensed Medium"/>
              </a:endParaRPr>
            </a:p>
          </p:txBody>
        </p:sp>
        <p:sp>
          <p:nvSpPr>
            <p:cNvPr id="39" name="Google Shape;873;p29"/>
            <p:cNvSpPr txBox="1"/>
            <p:nvPr/>
          </p:nvSpPr>
          <p:spPr>
            <a:xfrm>
              <a:off x="1474500" y="2455065"/>
              <a:ext cx="1375200" cy="985200"/>
            </a:xfrm>
            <a:prstGeom prst="rect">
              <a:avLst/>
            </a:prstGeom>
            <a:grpFill/>
            <a:ln>
              <a:noFill/>
            </a:ln>
          </p:spPr>
          <p:txBody>
            <a:bodyPr spcFirstLastPara="1" wrap="square" lIns="121900" tIns="121900" rIns="121900" bIns="121900" anchor="ctr" anchorCtr="0">
              <a:noAutofit/>
            </a:bodyPr>
            <a:lstStyle/>
            <a:p>
              <a:pPr lvl="0"/>
              <a:r>
                <a:rPr lang="en-US" b="1" dirty="0">
                  <a:solidFill>
                    <a:srgbClr val="002060"/>
                  </a:solidFill>
                </a:rPr>
                <a:t>Niche Market: </a:t>
              </a:r>
              <a:r>
                <a:rPr lang="en-US" dirty="0" smtClean="0">
                  <a:solidFill>
                    <a:schemeClr val="bg1"/>
                  </a:solidFill>
                </a:rPr>
                <a:t>target </a:t>
              </a:r>
              <a:r>
                <a:rPr lang="en-US" dirty="0">
                  <a:solidFill>
                    <a:schemeClr val="bg1"/>
                  </a:solidFill>
                </a:rPr>
                <a:t>specific market segments with unique needs or preferences.</a:t>
              </a:r>
            </a:p>
            <a:p>
              <a:pPr lvl="0"/>
              <a:r>
                <a:rPr lang="en-US" b="1" dirty="0">
                  <a:solidFill>
                    <a:srgbClr val="002060"/>
                  </a:solidFill>
                </a:rPr>
                <a:t>Specialized Expertise: </a:t>
              </a:r>
              <a:r>
                <a:rPr lang="en-US" dirty="0">
                  <a:solidFill>
                    <a:schemeClr val="bg1"/>
                  </a:solidFill>
                </a:rPr>
                <a:t>Companies pursuing a focus strategy often have deep knowledge and expertise in their niche market.</a:t>
              </a:r>
            </a:p>
            <a:p>
              <a:pPr lvl="0"/>
              <a:r>
                <a:rPr lang="en-US" b="1" dirty="0">
                  <a:solidFill>
                    <a:srgbClr val="002060"/>
                  </a:solidFill>
                </a:rPr>
                <a:t>Customer Intimacy: </a:t>
              </a:r>
              <a:r>
                <a:rPr lang="en-US" dirty="0">
                  <a:solidFill>
                    <a:schemeClr val="bg1"/>
                  </a:solidFill>
                </a:rPr>
                <a:t>Focus strategies allow companies to develop close relationships with their customers, understanding their needs and providing tailored solutions.</a:t>
              </a:r>
            </a:p>
          </p:txBody>
        </p:sp>
      </p:grpSp>
      <p:sp>
        <p:nvSpPr>
          <p:cNvPr id="2" name="Rectangle 1"/>
          <p:cNvSpPr/>
          <p:nvPr/>
        </p:nvSpPr>
        <p:spPr>
          <a:xfrm>
            <a:off x="433032" y="1991767"/>
            <a:ext cx="3470527" cy="4524315"/>
          </a:xfrm>
          <a:prstGeom prst="rect">
            <a:avLst/>
          </a:prstGeom>
          <a:solidFill>
            <a:srgbClr val="00AABA"/>
          </a:solidFill>
        </p:spPr>
        <p:txBody>
          <a:bodyPr wrap="square">
            <a:spAutoFit/>
          </a:bodyPr>
          <a:lstStyle/>
          <a:p>
            <a:pPr lvl="0" algn="just"/>
            <a:r>
              <a:rPr lang="en-US" b="1" dirty="0">
                <a:solidFill>
                  <a:srgbClr val="002060"/>
                </a:solidFill>
              </a:rPr>
              <a:t>Operational Efficiency:</a:t>
            </a:r>
            <a:r>
              <a:rPr lang="en-US" dirty="0">
                <a:solidFill>
                  <a:srgbClr val="002060"/>
                </a:solidFill>
              </a:rPr>
              <a:t> </a:t>
            </a:r>
            <a:r>
              <a:rPr lang="en-US" dirty="0" smtClean="0">
                <a:solidFill>
                  <a:schemeClr val="bg1"/>
                </a:solidFill>
              </a:rPr>
              <a:t>focus </a:t>
            </a:r>
            <a:r>
              <a:rPr lang="en-US" dirty="0">
                <a:solidFill>
                  <a:schemeClr val="bg1"/>
                </a:solidFill>
              </a:rPr>
              <a:t>on optimizing </a:t>
            </a:r>
            <a:r>
              <a:rPr lang="en-US" dirty="0" smtClean="0">
                <a:solidFill>
                  <a:schemeClr val="bg1"/>
                </a:solidFill>
              </a:rPr>
              <a:t> </a:t>
            </a:r>
            <a:r>
              <a:rPr lang="en-US" dirty="0">
                <a:solidFill>
                  <a:schemeClr val="bg1"/>
                </a:solidFill>
              </a:rPr>
              <a:t>operations to reduce costs. This can involve streamlining processes, improving supply chain management, and investing in cost-saving technologies</a:t>
            </a:r>
            <a:r>
              <a:rPr lang="en-US" dirty="0" smtClean="0">
                <a:solidFill>
                  <a:schemeClr val="bg1"/>
                </a:solidFill>
              </a:rPr>
              <a:t>.</a:t>
            </a:r>
          </a:p>
          <a:p>
            <a:pPr lvl="0" algn="just"/>
            <a:endParaRPr lang="en-US" dirty="0">
              <a:solidFill>
                <a:schemeClr val="bg1"/>
              </a:solidFill>
            </a:endParaRPr>
          </a:p>
          <a:p>
            <a:pPr lvl="0" algn="just"/>
            <a:r>
              <a:rPr lang="en-US" b="1" dirty="0">
                <a:solidFill>
                  <a:srgbClr val="002060"/>
                </a:solidFill>
              </a:rPr>
              <a:t>Economies of Scale</a:t>
            </a:r>
            <a:r>
              <a:rPr lang="en-US" b="1" dirty="0">
                <a:solidFill>
                  <a:srgbClr val="203E5F"/>
                </a:solidFill>
              </a:rPr>
              <a:t>: </a:t>
            </a:r>
            <a:r>
              <a:rPr lang="en-US" dirty="0" smtClean="0">
                <a:solidFill>
                  <a:schemeClr val="bg1"/>
                </a:solidFill>
              </a:rPr>
              <a:t>they </a:t>
            </a:r>
            <a:r>
              <a:rPr lang="en-US" dirty="0">
                <a:solidFill>
                  <a:schemeClr val="bg1"/>
                </a:solidFill>
              </a:rPr>
              <a:t>can reduce costs per unit as they produce larger quantities</a:t>
            </a:r>
            <a:r>
              <a:rPr lang="en-US" dirty="0" smtClean="0">
                <a:solidFill>
                  <a:schemeClr val="bg1"/>
                </a:solidFill>
              </a:rPr>
              <a:t>.</a:t>
            </a:r>
          </a:p>
          <a:p>
            <a:pPr lvl="0" algn="just"/>
            <a:endParaRPr lang="en-US" dirty="0">
              <a:solidFill>
                <a:schemeClr val="bg1"/>
              </a:solidFill>
            </a:endParaRPr>
          </a:p>
          <a:p>
            <a:pPr lvl="0" algn="just"/>
            <a:r>
              <a:rPr lang="en-US" b="1" dirty="0">
                <a:solidFill>
                  <a:srgbClr val="002060"/>
                </a:solidFill>
              </a:rPr>
              <a:t>Bargaining Power with Supplier</a:t>
            </a:r>
            <a:r>
              <a:rPr lang="en-US" b="1" dirty="0" smtClean="0">
                <a:solidFill>
                  <a:schemeClr val="bg1"/>
                </a:solidFill>
              </a:rPr>
              <a:t>:</a:t>
            </a:r>
            <a:r>
              <a:rPr lang="en-US" dirty="0" smtClean="0">
                <a:solidFill>
                  <a:schemeClr val="bg1"/>
                </a:solidFill>
              </a:rPr>
              <a:t> Greater </a:t>
            </a:r>
            <a:r>
              <a:rPr lang="en-US" dirty="0">
                <a:solidFill>
                  <a:schemeClr val="bg1"/>
                </a:solidFill>
              </a:rPr>
              <a:t>bargaining power with suppliers due to </a:t>
            </a:r>
            <a:r>
              <a:rPr lang="en-US" dirty="0" smtClean="0">
                <a:solidFill>
                  <a:schemeClr val="bg1"/>
                </a:solidFill>
              </a:rPr>
              <a:t>large </a:t>
            </a:r>
            <a:r>
              <a:rPr lang="en-US" dirty="0">
                <a:solidFill>
                  <a:schemeClr val="bg1"/>
                </a:solidFill>
              </a:rPr>
              <a:t>purchasing volume</a:t>
            </a:r>
            <a:r>
              <a:rPr lang="en-US" dirty="0" smtClean="0">
                <a:solidFill>
                  <a:schemeClr val="bg1"/>
                </a:solidFill>
              </a:rPr>
              <a:t>.</a:t>
            </a:r>
          </a:p>
          <a:p>
            <a:pPr lvl="0" algn="just"/>
            <a:endParaRPr lang="en-US" dirty="0">
              <a:solidFill>
                <a:schemeClr val="bg1"/>
              </a:solidFill>
            </a:endParaRPr>
          </a:p>
        </p:txBody>
      </p:sp>
    </p:spTree>
    <p:extLst>
      <p:ext uri="{BB962C8B-B14F-4D97-AF65-F5344CB8AC3E}">
        <p14:creationId xmlns:p14="http://schemas.microsoft.com/office/powerpoint/2010/main" val="34240772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pic>
        <p:nvPicPr>
          <p:cNvPr id="5" name="Picture 4"/>
          <p:cNvPicPr>
            <a:picLocks noChangeAspect="1"/>
          </p:cNvPicPr>
          <p:nvPr/>
        </p:nvPicPr>
        <p:blipFill>
          <a:blip r:embed="rId3"/>
          <a:stretch>
            <a:fillRect/>
          </a:stretch>
        </p:blipFill>
        <p:spPr>
          <a:xfrm>
            <a:off x="5100385" y="1789771"/>
            <a:ext cx="6781800" cy="4800600"/>
          </a:xfrm>
          <a:prstGeom prst="rect">
            <a:avLst/>
          </a:prstGeom>
        </p:spPr>
      </p:pic>
      <p:sp>
        <p:nvSpPr>
          <p:cNvPr id="4" name="TextBox 3">
            <a:extLst>
              <a:ext uri="{FF2B5EF4-FFF2-40B4-BE49-F238E27FC236}">
                <a16:creationId xmlns="" xmlns:a16="http://schemas.microsoft.com/office/drawing/2014/main" id="{D4011A71-17B9-1306-6C1A-F387217765C8}"/>
              </a:ext>
            </a:extLst>
          </p:cNvPr>
          <p:cNvSpPr txBox="1"/>
          <p:nvPr/>
        </p:nvSpPr>
        <p:spPr>
          <a:xfrm>
            <a:off x="398747" y="2283735"/>
            <a:ext cx="4028110" cy="3170099"/>
          </a:xfrm>
          <a:prstGeom prst="rect">
            <a:avLst/>
          </a:prstGeom>
          <a:noFill/>
        </p:spPr>
        <p:txBody>
          <a:bodyPr wrap="square" rtlCol="0">
            <a:spAutoFit/>
          </a:bodyPr>
          <a:lstStyle/>
          <a:p>
            <a:pPr lvl="0"/>
            <a:r>
              <a:rPr lang="en-US" sz="2000" b="1" dirty="0">
                <a:latin typeface="Alexandria"/>
              </a:rPr>
              <a:t>Hybrid Strategies</a:t>
            </a:r>
            <a:r>
              <a:rPr lang="en-US" sz="2000" b="1" dirty="0" smtClean="0">
                <a:latin typeface="Alexandria"/>
              </a:rPr>
              <a:t>:</a:t>
            </a:r>
          </a:p>
          <a:p>
            <a:pPr lvl="0"/>
            <a:endParaRPr lang="en-US" sz="2000" b="1" dirty="0" smtClean="0">
              <a:latin typeface="Alexandria"/>
            </a:endParaRPr>
          </a:p>
          <a:p>
            <a:pPr lvl="0"/>
            <a:r>
              <a:rPr lang="en-US" sz="2000" dirty="0" smtClean="0">
                <a:latin typeface="Alexandria"/>
              </a:rPr>
              <a:t> </a:t>
            </a:r>
            <a:r>
              <a:rPr lang="en-US" sz="2000" dirty="0">
                <a:latin typeface="Alexandria"/>
              </a:rPr>
              <a:t>In some cases, companies may combine elements of different competitive strategies</a:t>
            </a:r>
            <a:r>
              <a:rPr lang="en-US" sz="2000" dirty="0" smtClean="0">
                <a:latin typeface="Alexandria"/>
              </a:rPr>
              <a:t>.</a:t>
            </a:r>
          </a:p>
          <a:p>
            <a:pPr lvl="0"/>
            <a:endParaRPr lang="en-US" sz="2000" dirty="0">
              <a:latin typeface="Alexandria"/>
            </a:endParaRPr>
          </a:p>
          <a:p>
            <a:pPr lvl="0"/>
            <a:r>
              <a:rPr lang="en-US" sz="2000" dirty="0" smtClean="0">
                <a:latin typeface="Alexandria"/>
              </a:rPr>
              <a:t> </a:t>
            </a:r>
            <a:r>
              <a:rPr lang="en-US" sz="2000" dirty="0">
                <a:latin typeface="Alexandria"/>
              </a:rPr>
              <a:t>For example, a company might pursue a differentiation strategy in certain markets while focusing on cost leadership in others.</a:t>
            </a:r>
          </a:p>
        </p:txBody>
      </p:sp>
    </p:spTree>
    <p:extLst>
      <p:ext uri="{BB962C8B-B14F-4D97-AF65-F5344CB8AC3E}">
        <p14:creationId xmlns:p14="http://schemas.microsoft.com/office/powerpoint/2010/main" val="42206897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Functional Strategy</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255954"/>
            <a:ext cx="10312796"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a:rPr>
              <a:t>Finally, functional strategies identify what each department must do in order to help the business accomplish its competitive goals. </a:t>
            </a: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As </a:t>
            </a:r>
            <a:r>
              <a:rPr lang="en-US" sz="2000" dirty="0">
                <a:latin typeface="Alexandria"/>
              </a:rPr>
              <a:t>an example, a hotel might want to differentiate itself with exceptional service. </a:t>
            </a:r>
            <a:r>
              <a:rPr lang="en-US" sz="2000" dirty="0" smtClean="0">
                <a:latin typeface="Alexandria"/>
              </a:rPr>
              <a:t>Therefore</a:t>
            </a:r>
            <a:r>
              <a:rPr lang="en-US" sz="2000" dirty="0">
                <a:latin typeface="Alexandria"/>
              </a:rPr>
              <a:t>, its human resources department must put in place policies and practices that will enable the hotel to select and train employees who are exceptionally customer oriented.</a:t>
            </a:r>
          </a:p>
        </p:txBody>
      </p:sp>
    </p:spTree>
    <p:extLst>
      <p:ext uri="{BB962C8B-B14F-4D97-AF65-F5344CB8AC3E}">
        <p14:creationId xmlns:p14="http://schemas.microsoft.com/office/powerpoint/2010/main" val="4465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Managers' Roles in Strategic Planning</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255954"/>
            <a:ext cx="10312796" cy="3785652"/>
          </a:xfrm>
          <a:prstGeom prst="rect">
            <a:avLst/>
          </a:prstGeom>
          <a:noFill/>
        </p:spPr>
        <p:txBody>
          <a:bodyPr wrap="square" rtlCol="0">
            <a:spAutoFit/>
          </a:bodyPr>
          <a:lstStyle/>
          <a:p>
            <a:r>
              <a:rPr lang="en-US" sz="2000" b="1" dirty="0">
                <a:latin typeface="Alexandria"/>
              </a:rPr>
              <a:t>Strategic planning</a:t>
            </a:r>
            <a:r>
              <a:rPr lang="en-US" sz="2000" dirty="0">
                <a:latin typeface="Alexandria"/>
              </a:rPr>
              <a:t> is a collaborative process involving managers at all levels. While top management ultimately makes the final decisions, input from lower-level managers is essential</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Roles of Managers:</a:t>
            </a:r>
            <a:endParaRPr lang="en-US" sz="2000" dirty="0">
              <a:solidFill>
                <a:srgbClr val="C00000"/>
              </a:solidFill>
              <a:latin typeface="Alexandria"/>
            </a:endParaRPr>
          </a:p>
          <a:p>
            <a:pPr lvl="0"/>
            <a:r>
              <a:rPr lang="en-US" sz="2000" b="1" dirty="0">
                <a:latin typeface="Alexandria"/>
              </a:rPr>
              <a:t>Provide Competitive Intelligence:</a:t>
            </a:r>
            <a:r>
              <a:rPr lang="en-US" sz="2000" dirty="0">
                <a:latin typeface="Alexandria"/>
              </a:rPr>
              <a:t> Managers, especially HR managers, have valuable insights into industry trends, competitor activities, and employee concerns.</a:t>
            </a:r>
          </a:p>
          <a:p>
            <a:r>
              <a:rPr lang="en-US" sz="2000" b="1" dirty="0">
                <a:latin typeface="Alexandria"/>
              </a:rPr>
              <a:t>Offer Expertise:</a:t>
            </a:r>
            <a:r>
              <a:rPr lang="en-US" sz="2000" dirty="0">
                <a:latin typeface="Alexandria"/>
              </a:rPr>
              <a:t> Managers contribute their knowledge and experience to inform strategic decision-making</a:t>
            </a:r>
            <a:r>
              <a:rPr lang="en-US" sz="2000" dirty="0" smtClean="0">
                <a:latin typeface="Alexandria"/>
              </a:rPr>
              <a:t>.</a:t>
            </a:r>
            <a:r>
              <a:rPr lang="en-US" sz="2000" b="1" dirty="0">
                <a:latin typeface="Alexandria"/>
              </a:rPr>
              <a:t> </a:t>
            </a:r>
            <a:endParaRPr lang="en-US" sz="2000" b="1" dirty="0" smtClean="0">
              <a:latin typeface="Alexandria"/>
            </a:endParaRPr>
          </a:p>
          <a:p>
            <a:r>
              <a:rPr lang="en-US" sz="2000" b="1" dirty="0" smtClean="0">
                <a:latin typeface="Alexandria"/>
              </a:rPr>
              <a:t>Facilitate </a:t>
            </a:r>
            <a:r>
              <a:rPr lang="en-US" sz="2000" b="1" dirty="0">
                <a:latin typeface="Alexandria"/>
              </a:rPr>
              <a:t>Collaboration:</a:t>
            </a:r>
            <a:r>
              <a:rPr lang="en-US" sz="2000" dirty="0">
                <a:latin typeface="Alexandria"/>
              </a:rPr>
              <a:t> Managers participate in discussions and meetings to develop and refine the strategic plan.</a:t>
            </a:r>
          </a:p>
          <a:p>
            <a:pPr lvl="0"/>
            <a:endParaRPr lang="en-US" sz="2000" dirty="0">
              <a:latin typeface="Alexandria"/>
            </a:endParaRPr>
          </a:p>
        </p:txBody>
      </p:sp>
    </p:spTree>
    <p:extLst>
      <p:ext uri="{BB962C8B-B14F-4D97-AF65-F5344CB8AC3E}">
        <p14:creationId xmlns:p14="http://schemas.microsoft.com/office/powerpoint/2010/main" val="3154634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Goals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255954"/>
            <a:ext cx="10312796" cy="3477875"/>
          </a:xfrm>
          <a:prstGeom prst="rect">
            <a:avLst/>
          </a:prstGeom>
          <a:noFill/>
        </p:spPr>
        <p:txBody>
          <a:bodyPr wrap="square" rtlCol="0">
            <a:spAutoFit/>
          </a:bodyPr>
          <a:lstStyle/>
          <a:p>
            <a:r>
              <a:rPr lang="en-US" sz="2000" b="1" dirty="0">
                <a:solidFill>
                  <a:srgbClr val="C00000"/>
                </a:solidFill>
                <a:latin typeface="Alexandria"/>
              </a:rPr>
              <a:t>Strategic human resource management (SHRM</a:t>
            </a:r>
            <a:r>
              <a:rPr lang="en-US" sz="2000" b="1" dirty="0">
                <a:latin typeface="Alexandria"/>
              </a:rPr>
              <a:t>)</a:t>
            </a:r>
            <a:r>
              <a:rPr lang="en-US" sz="2000" dirty="0">
                <a:latin typeface="Alexandria"/>
              </a:rPr>
              <a:t> is the process of aligning HR policies and practices with a company's overall strategic goals. It ensures that the company has the right people with the right skills and behaviors to achieve its objectives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Elements of SHRM:</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Strategic Alignment:</a:t>
            </a:r>
            <a:r>
              <a:rPr lang="en-US" sz="2000" dirty="0">
                <a:latin typeface="Alexandria"/>
              </a:rPr>
              <a:t> HR policies and practices should be consistent with the company's strategic direction.</a:t>
            </a:r>
          </a:p>
          <a:p>
            <a:pPr marL="342900" lvl="0" indent="-342900">
              <a:buFont typeface="Arial" panose="020B0604020202020204" pitchFamily="34" charset="0"/>
              <a:buChar char="•"/>
            </a:pPr>
            <a:r>
              <a:rPr lang="en-US" sz="2000" b="1" dirty="0">
                <a:latin typeface="Alexandria"/>
              </a:rPr>
              <a:t>Employee Competencies:</a:t>
            </a:r>
            <a:r>
              <a:rPr lang="en-US" sz="2000" dirty="0">
                <a:latin typeface="Alexandria"/>
              </a:rPr>
              <a:t> Identify the specific skills and behaviors employees need to contribute to the company's success.</a:t>
            </a:r>
          </a:p>
          <a:p>
            <a:pPr marL="342900" lvl="0" indent="-342900">
              <a:buFont typeface="Arial" panose="020B0604020202020204" pitchFamily="34" charset="0"/>
              <a:buChar char="•"/>
            </a:pPr>
            <a:r>
              <a:rPr lang="en-US" sz="2000" b="1" dirty="0">
                <a:latin typeface="Alexandria"/>
              </a:rPr>
              <a:t>HR Policies and Practices:</a:t>
            </a:r>
            <a:r>
              <a:rPr lang="en-US" sz="2000" dirty="0">
                <a:latin typeface="Alexandria"/>
              </a:rPr>
              <a:t> Develop and implement HR policies and practices that support the development and retention of employees with the required competencies.</a:t>
            </a:r>
          </a:p>
        </p:txBody>
      </p:sp>
    </p:spTree>
    <p:extLst>
      <p:ext uri="{BB962C8B-B14F-4D97-AF65-F5344CB8AC3E}">
        <p14:creationId xmlns:p14="http://schemas.microsoft.com/office/powerpoint/2010/main" val="1187908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 Example</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r>
              <a:rPr lang="en-US" sz="2000" dirty="0" smtClean="0">
                <a:latin typeface="Alexandria"/>
              </a:rPr>
              <a:t>A </a:t>
            </a:r>
            <a:r>
              <a:rPr lang="en-US" sz="2000" dirty="0">
                <a:latin typeface="Alexandria"/>
              </a:rPr>
              <a:t>high-end retailer like Neiman Marcus would have different HR policies than a mass retailer like Walmart. Neiman Marcus might focus on attracting and retaining highly skilled employees with exceptional customer service abilities, while Walmart might prioritize efficiency and cost-effectiveness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SHRM Process: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Formulate Strategic Plans and Goals:</a:t>
            </a:r>
            <a:r>
              <a:rPr lang="en-US" sz="2000" dirty="0">
                <a:latin typeface="Alexandria"/>
              </a:rPr>
              <a:t> Define the company's overall direction and objectives.</a:t>
            </a:r>
          </a:p>
          <a:p>
            <a:pPr marL="342900" lvl="0" indent="-342900">
              <a:buFont typeface="Arial" panose="020B0604020202020204" pitchFamily="34" charset="0"/>
              <a:buChar char="•"/>
            </a:pPr>
            <a:r>
              <a:rPr lang="en-US" sz="2000" b="1" dirty="0">
                <a:latin typeface="Alexandria"/>
              </a:rPr>
              <a:t>Identify Required Employee Competencies and Behaviors:</a:t>
            </a:r>
            <a:r>
              <a:rPr lang="en-US" sz="2000" dirty="0">
                <a:latin typeface="Alexandria"/>
              </a:rPr>
              <a:t> Determine the skills and behaviors needed to achieve strategic goals.</a:t>
            </a:r>
          </a:p>
          <a:p>
            <a:pPr marL="342900" lvl="0" indent="-342900">
              <a:buFont typeface="Arial" panose="020B0604020202020204" pitchFamily="34" charset="0"/>
              <a:buChar char="•"/>
            </a:pPr>
            <a:r>
              <a:rPr lang="en-US" sz="2000" b="1" dirty="0">
                <a:latin typeface="Alexandria"/>
              </a:rPr>
              <a:t>Develop HR Policies and Practices:</a:t>
            </a:r>
            <a:r>
              <a:rPr lang="en-US" sz="2000" dirty="0">
                <a:latin typeface="Alexandria"/>
              </a:rPr>
              <a:t> Implement HR policies and practices that support the development and retention of employees with the required </a:t>
            </a:r>
            <a:r>
              <a:rPr lang="en-US" sz="2000" dirty="0" smtClean="0">
                <a:latin typeface="Alexandria"/>
              </a:rPr>
              <a:t>competencies.</a:t>
            </a:r>
          </a:p>
          <a:p>
            <a:pPr lvl="0"/>
            <a:endParaRPr lang="en-US" sz="2000" dirty="0">
              <a:latin typeface="Alexandria"/>
            </a:endParaRPr>
          </a:p>
        </p:txBody>
      </p:sp>
    </p:spTree>
    <p:extLst>
      <p:ext uri="{BB962C8B-B14F-4D97-AF65-F5344CB8AC3E}">
        <p14:creationId xmlns:p14="http://schemas.microsoft.com/office/powerpoint/2010/main" val="260718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255954"/>
            <a:ext cx="10812720" cy="2246769"/>
          </a:xfrm>
          <a:prstGeom prst="rect">
            <a:avLst/>
          </a:prstGeom>
          <a:noFill/>
        </p:spPr>
        <p:txBody>
          <a:bodyPr wrap="square" rtlCol="0">
            <a:spAutoFit/>
          </a:bodyPr>
          <a:lstStyle/>
          <a:p>
            <a:r>
              <a:rPr lang="en-US" sz="2000" b="1" dirty="0">
                <a:latin typeface="Alexandria"/>
              </a:rPr>
              <a:t>Human resource strategies</a:t>
            </a:r>
            <a:r>
              <a:rPr lang="en-US" sz="2000" dirty="0">
                <a:latin typeface="Alexandria"/>
              </a:rPr>
              <a:t> are the specific HR policies and practices implemented to support a company's strategic goals. These strategies should be aligned with the company's overall direction and business objectives</a:t>
            </a:r>
            <a:r>
              <a:rPr lang="en-US" sz="2000" dirty="0" smtClean="0">
                <a:latin typeface="Alexandria"/>
              </a:rPr>
              <a:t>.</a:t>
            </a:r>
          </a:p>
          <a:p>
            <a:endParaRPr lang="en-US" sz="2000" dirty="0">
              <a:latin typeface="Alexandria"/>
            </a:endParaRPr>
          </a:p>
          <a:p>
            <a:r>
              <a:rPr lang="en-US" sz="2000" dirty="0">
                <a:latin typeface="Alexandria"/>
              </a:rPr>
              <a:t>Example: A Technology Company</a:t>
            </a:r>
            <a:endParaRPr lang="en-US" sz="2000" b="1" dirty="0">
              <a:latin typeface="Alexandria"/>
            </a:endParaRPr>
          </a:p>
          <a:p>
            <a:r>
              <a:rPr lang="en-US" sz="2000" b="1" dirty="0">
                <a:latin typeface="Alexandria"/>
              </a:rPr>
              <a:t>Scenario:</a:t>
            </a:r>
            <a:r>
              <a:rPr lang="en-US" sz="2000" dirty="0">
                <a:latin typeface="Alexandria"/>
              </a:rPr>
              <a:t> A technology company is transitioning from a traditional software development model to a more agile methodology</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114566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3477875"/>
          </a:xfrm>
          <a:prstGeom prst="rect">
            <a:avLst/>
          </a:prstGeom>
          <a:noFill/>
        </p:spPr>
        <p:txBody>
          <a:bodyPr wrap="square" rtlCol="0">
            <a:spAutoFit/>
          </a:bodyPr>
          <a:lstStyle/>
          <a:p>
            <a:r>
              <a:rPr lang="en-US" sz="2000" b="1" dirty="0">
                <a:solidFill>
                  <a:srgbClr val="C00000"/>
                </a:solidFill>
                <a:latin typeface="Alexandria"/>
              </a:rPr>
              <a:t>HR </a:t>
            </a:r>
            <a:r>
              <a:rPr lang="en-US" sz="2000" b="1" dirty="0" smtClean="0">
                <a:solidFill>
                  <a:srgbClr val="C00000"/>
                </a:solidFill>
                <a:latin typeface="Alexandria"/>
              </a:rPr>
              <a:t>Strategies Example:</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Skill Assessment:</a:t>
            </a:r>
            <a:r>
              <a:rPr lang="en-US" sz="2000" dirty="0">
                <a:latin typeface="Alexandria"/>
              </a:rPr>
              <a:t> Evaluate the current workforce's skills and identify any gaps in agile methodologies and tools.</a:t>
            </a:r>
          </a:p>
          <a:p>
            <a:pPr marL="342900" lvl="0" indent="-342900">
              <a:buFont typeface="Arial" panose="020B0604020202020204" pitchFamily="34" charset="0"/>
              <a:buChar char="•"/>
            </a:pPr>
            <a:r>
              <a:rPr lang="en-US" sz="2000" b="1" dirty="0">
                <a:latin typeface="Alexandria"/>
              </a:rPr>
              <a:t>Training and Development:</a:t>
            </a:r>
            <a:r>
              <a:rPr lang="en-US" sz="2000" dirty="0">
                <a:latin typeface="Alexandria"/>
              </a:rPr>
              <a:t> Implement training programs to equip employees with the necessary agile skills, such as Scrum, </a:t>
            </a:r>
            <a:r>
              <a:rPr lang="en-US" sz="2000" dirty="0" err="1">
                <a:latin typeface="Alexandria"/>
              </a:rPr>
              <a:t>Kanban</a:t>
            </a:r>
            <a:r>
              <a:rPr lang="en-US" sz="2000" dirty="0">
                <a:latin typeface="Alexandria"/>
              </a:rPr>
              <a:t>, and continuous integration.</a:t>
            </a:r>
          </a:p>
          <a:p>
            <a:pPr marL="342900" lvl="0" indent="-342900">
              <a:buFont typeface="Arial" panose="020B0604020202020204" pitchFamily="34" charset="0"/>
              <a:buChar char="•"/>
            </a:pPr>
            <a:r>
              <a:rPr lang="en-US" sz="2000" b="1" dirty="0">
                <a:latin typeface="Alexandria"/>
              </a:rPr>
              <a:t>Performance Management:</a:t>
            </a:r>
            <a:r>
              <a:rPr lang="en-US" sz="2000" dirty="0">
                <a:latin typeface="Alexandria"/>
              </a:rPr>
              <a:t> Modify performance metrics to align with agile principles, focusing on outcomes rather than solely on individual tasks.</a:t>
            </a:r>
          </a:p>
          <a:p>
            <a:pPr marL="342900" lvl="0" indent="-342900">
              <a:buFont typeface="Arial" panose="020B0604020202020204" pitchFamily="34" charset="0"/>
              <a:buChar char="•"/>
            </a:pPr>
            <a:r>
              <a:rPr lang="en-US" sz="2000" b="1" dirty="0">
                <a:latin typeface="Alexandria"/>
              </a:rPr>
              <a:t>Cross-Functional Teams:</a:t>
            </a:r>
            <a:r>
              <a:rPr lang="en-US" sz="2000" dirty="0">
                <a:latin typeface="Alexandria"/>
              </a:rPr>
              <a:t> Encourage the formation of cross-functional teams to foster collaboration and knowledge sharing.</a:t>
            </a:r>
          </a:p>
          <a:p>
            <a:pPr marL="342900" lvl="0" indent="-342900">
              <a:buFont typeface="Arial" panose="020B0604020202020204" pitchFamily="34" charset="0"/>
              <a:buChar char="•"/>
            </a:pPr>
            <a:r>
              <a:rPr lang="en-US" sz="2000" b="1" dirty="0">
                <a:latin typeface="Alexandria"/>
              </a:rPr>
              <a:t>Flexible Work Arrangements:</a:t>
            </a:r>
            <a:r>
              <a:rPr lang="en-US" sz="2000" dirty="0">
                <a:latin typeface="Alexandria"/>
              </a:rPr>
              <a:t> Implement flexible work arrangements to support agile methodologies and improve employee satisfaction.</a:t>
            </a:r>
          </a:p>
        </p:txBody>
      </p:sp>
    </p:spTree>
    <p:extLst>
      <p:ext uri="{BB962C8B-B14F-4D97-AF65-F5344CB8AC3E}">
        <p14:creationId xmlns:p14="http://schemas.microsoft.com/office/powerpoint/2010/main" val="535467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3785652"/>
          </a:xfrm>
          <a:prstGeom prst="rect">
            <a:avLst/>
          </a:prstGeom>
          <a:noFill/>
        </p:spPr>
        <p:txBody>
          <a:bodyPr wrap="square" rtlCol="0">
            <a:spAutoFit/>
          </a:bodyPr>
          <a:lstStyle/>
          <a:p>
            <a:r>
              <a:rPr lang="en-US" sz="2000" dirty="0">
                <a:latin typeface="Alexandria"/>
              </a:rPr>
              <a:t>T</a:t>
            </a:r>
            <a:r>
              <a:rPr lang="en-US" sz="2000" dirty="0" smtClean="0">
                <a:latin typeface="Alexandria"/>
              </a:rPr>
              <a:t>hree </a:t>
            </a:r>
            <a:r>
              <a:rPr lang="en-US" sz="2000" dirty="0">
                <a:latin typeface="Alexandria"/>
              </a:rPr>
              <a:t>key tools used in strategic human resource management: </a:t>
            </a:r>
            <a:r>
              <a:rPr lang="en-US" sz="2000" dirty="0">
                <a:solidFill>
                  <a:srgbClr val="C00000"/>
                </a:solidFill>
                <a:latin typeface="Alexandria"/>
              </a:rPr>
              <a:t>the strategy map</a:t>
            </a:r>
            <a:r>
              <a:rPr lang="en-US" sz="2000" dirty="0">
                <a:latin typeface="Alexandria"/>
              </a:rPr>
              <a:t>, the </a:t>
            </a:r>
            <a:r>
              <a:rPr lang="en-US" sz="2000" dirty="0">
                <a:solidFill>
                  <a:srgbClr val="C00000"/>
                </a:solidFill>
                <a:latin typeface="Alexandria"/>
              </a:rPr>
              <a:t>HR scorecard</a:t>
            </a:r>
            <a:r>
              <a:rPr lang="en-US" sz="2000" dirty="0">
                <a:latin typeface="Alexandria"/>
              </a:rPr>
              <a:t>, and the </a:t>
            </a:r>
            <a:r>
              <a:rPr lang="en-US" sz="2000" dirty="0">
                <a:solidFill>
                  <a:srgbClr val="C00000"/>
                </a:solidFill>
                <a:latin typeface="Alexandria"/>
              </a:rPr>
              <a:t>digital dashboard</a:t>
            </a:r>
            <a:r>
              <a:rPr lang="en-US" sz="2000" dirty="0" smtClean="0">
                <a:latin typeface="Alexandria"/>
              </a:rPr>
              <a:t>.</a:t>
            </a:r>
          </a:p>
          <a:p>
            <a:endParaRPr lang="en-US" sz="2000" dirty="0" smtClean="0">
              <a:latin typeface="Alexandria"/>
            </a:endParaRPr>
          </a:p>
          <a:p>
            <a:r>
              <a:rPr lang="en-US" sz="2000" b="1" dirty="0">
                <a:solidFill>
                  <a:srgbClr val="C00000"/>
                </a:solidFill>
                <a:latin typeface="Alexandria"/>
              </a:rPr>
              <a:t>1. Strategy Map</a:t>
            </a:r>
          </a:p>
          <a:p>
            <a:pPr marL="342900" lvl="0" indent="-342900">
              <a:buFont typeface="Arial" panose="020B0604020202020204" pitchFamily="34" charset="0"/>
              <a:buChar char="•"/>
            </a:pPr>
            <a:r>
              <a:rPr lang="en-US" sz="2000" b="1" dirty="0">
                <a:latin typeface="Alexandria"/>
              </a:rPr>
              <a:t>Visualizes Strategic Alignment:</a:t>
            </a:r>
            <a:r>
              <a:rPr lang="en-US" sz="2000" dirty="0">
                <a:latin typeface="Alexandria"/>
              </a:rPr>
              <a:t> The strategy map illustrates how each department's performance contributes to the overall strategic goals.</a:t>
            </a:r>
          </a:p>
          <a:p>
            <a:pPr marL="342900" lvl="0" indent="-342900">
              <a:buFont typeface="Arial" panose="020B0604020202020204" pitchFamily="34" charset="0"/>
              <a:buChar char="•"/>
            </a:pPr>
            <a:r>
              <a:rPr lang="en-US" sz="2000" b="1" dirty="0">
                <a:latin typeface="Alexandria"/>
              </a:rPr>
              <a:t>Clarity and Understanding:</a:t>
            </a:r>
            <a:r>
              <a:rPr lang="en-US" sz="2000" dirty="0">
                <a:latin typeface="Alexandria"/>
              </a:rPr>
              <a:t> Helps employees understand how their work connects to the company's broader objectives.</a:t>
            </a:r>
          </a:p>
          <a:p>
            <a:pPr marL="342900" lvl="0" indent="-342900">
              <a:buFont typeface="Arial" panose="020B0604020202020204" pitchFamily="34" charset="0"/>
              <a:buChar char="•"/>
            </a:pPr>
            <a:r>
              <a:rPr lang="en-US" sz="2000" b="1" dirty="0">
                <a:latin typeface="Alexandria"/>
              </a:rPr>
              <a:t>Example:</a:t>
            </a:r>
            <a:r>
              <a:rPr lang="en-US" sz="2000" dirty="0">
                <a:latin typeface="Alexandria"/>
              </a:rPr>
              <a:t> Southwest Airlines' strategy map shows the link between employee motivation, on-time flights, and financial performance.</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366131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Southwest </a:t>
            </a:r>
            <a:r>
              <a:rPr lang="en-US" sz="2400" dirty="0"/>
              <a:t>Airlines' strategy map</a:t>
            </a:r>
          </a:p>
        </p:txBody>
      </p:sp>
      <p:pic>
        <p:nvPicPr>
          <p:cNvPr id="3" name="Picture 2"/>
          <p:cNvPicPr>
            <a:picLocks noChangeAspect="1"/>
          </p:cNvPicPr>
          <p:nvPr/>
        </p:nvPicPr>
        <p:blipFill>
          <a:blip r:embed="rId3"/>
          <a:stretch>
            <a:fillRect/>
          </a:stretch>
        </p:blipFill>
        <p:spPr>
          <a:xfrm>
            <a:off x="7213600" y="1710168"/>
            <a:ext cx="4123508" cy="4345739"/>
          </a:xfrm>
          <a:prstGeom prst="rect">
            <a:avLst/>
          </a:prstGeom>
        </p:spPr>
      </p:pic>
      <p:sp>
        <p:nvSpPr>
          <p:cNvPr id="12" name="TextBox 11">
            <a:extLst>
              <a:ext uri="{FF2B5EF4-FFF2-40B4-BE49-F238E27FC236}">
                <a16:creationId xmlns="" xmlns:a16="http://schemas.microsoft.com/office/drawing/2014/main" id="{D4011A71-17B9-1306-6C1A-F387217765C8}"/>
              </a:ext>
            </a:extLst>
          </p:cNvPr>
          <p:cNvSpPr txBox="1"/>
          <p:nvPr/>
        </p:nvSpPr>
        <p:spPr>
          <a:xfrm>
            <a:off x="617280" y="2101396"/>
            <a:ext cx="6378606" cy="4401205"/>
          </a:xfrm>
          <a:prstGeom prst="rect">
            <a:avLst/>
          </a:prstGeom>
          <a:noFill/>
        </p:spPr>
        <p:txBody>
          <a:bodyPr wrap="square" rtlCol="0">
            <a:spAutoFit/>
          </a:bodyPr>
          <a:lstStyle/>
          <a:p>
            <a:r>
              <a:rPr lang="en-US" sz="2000" dirty="0">
                <a:latin typeface="Alexandria"/>
              </a:rPr>
              <a:t>Southwest's strategy map likely outlines a clear connection between its </a:t>
            </a:r>
            <a:r>
              <a:rPr lang="en-US" sz="2000" b="1" dirty="0">
                <a:latin typeface="Alexandria"/>
              </a:rPr>
              <a:t>low-cost leader strategy</a:t>
            </a:r>
            <a:r>
              <a:rPr lang="en-US" sz="2000" dirty="0">
                <a:latin typeface="Alexandria"/>
              </a:rPr>
              <a:t> and its </a:t>
            </a:r>
            <a:r>
              <a:rPr lang="en-US" sz="2000" b="1" dirty="0">
                <a:latin typeface="Alexandria"/>
              </a:rPr>
              <a:t>operational efficiency</a:t>
            </a:r>
            <a:r>
              <a:rPr lang="en-US" sz="2000" dirty="0">
                <a:latin typeface="Alexandria"/>
              </a:rPr>
              <a:t>. </a:t>
            </a:r>
            <a:endParaRPr lang="en-US" sz="2000" dirty="0" smtClean="0">
              <a:latin typeface="Alexandria"/>
            </a:endParaRPr>
          </a:p>
          <a:p>
            <a:r>
              <a:rPr lang="en-US" sz="2000" dirty="0" smtClean="0">
                <a:latin typeface="Alexandria"/>
              </a:rPr>
              <a:t>To </a:t>
            </a:r>
            <a:r>
              <a:rPr lang="en-US" sz="2000" dirty="0">
                <a:latin typeface="Alexandria"/>
              </a:rPr>
              <a:t>achieve its financial goals, the airline must focus on:</a:t>
            </a:r>
          </a:p>
          <a:p>
            <a:pPr lvl="0"/>
            <a:r>
              <a:rPr lang="en-US" sz="2000" b="1" dirty="0">
                <a:latin typeface="Alexandria"/>
              </a:rPr>
              <a:t>Cost reduction:</a:t>
            </a:r>
            <a:r>
              <a:rPr lang="en-US" sz="2000" dirty="0">
                <a:latin typeface="Alexandria"/>
              </a:rPr>
              <a:t> Minimizing expenses through efficient operations and negotiation with suppliers.   </a:t>
            </a:r>
          </a:p>
          <a:p>
            <a:pPr lvl="0"/>
            <a:r>
              <a:rPr lang="en-US" sz="2000" b="1" dirty="0">
                <a:latin typeface="Alexandria"/>
              </a:rPr>
              <a:t>Revenue generation:</a:t>
            </a:r>
            <a:r>
              <a:rPr lang="en-US" sz="2000" dirty="0">
                <a:latin typeface="Alexandria"/>
              </a:rPr>
              <a:t> Maximizing load factors (percentage of seats filled) and ancillary revenue (fees for baggage, seat selection, etc</a:t>
            </a:r>
            <a:r>
              <a:rPr lang="en-US" sz="2000" dirty="0" smtClean="0">
                <a:latin typeface="Alexandria"/>
              </a:rPr>
              <a:t>.).</a:t>
            </a:r>
          </a:p>
          <a:p>
            <a:r>
              <a:rPr lang="en-US" sz="2000" dirty="0">
                <a:latin typeface="Alexandria"/>
              </a:rPr>
              <a:t>Southwest Airlines likely uses a strategy map to visually represent the interconnectedness of its various strategic initiatives</a:t>
            </a:r>
          </a:p>
          <a:p>
            <a:pPr lvl="0"/>
            <a:endParaRPr lang="en-US" sz="2000" dirty="0" smtClean="0">
              <a:latin typeface="Alexandria"/>
            </a:endParaRPr>
          </a:p>
          <a:p>
            <a:pPr lvl="0"/>
            <a:endParaRPr lang="en-US" sz="2000" dirty="0">
              <a:latin typeface="Alexandria"/>
            </a:endParaRPr>
          </a:p>
        </p:txBody>
      </p:sp>
    </p:spTree>
    <p:extLst>
      <p:ext uri="{BB962C8B-B14F-4D97-AF65-F5344CB8AC3E}">
        <p14:creationId xmlns:p14="http://schemas.microsoft.com/office/powerpoint/2010/main" val="1514500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Southwest </a:t>
            </a:r>
            <a:r>
              <a:rPr lang="en-US" sz="2400" dirty="0"/>
              <a:t>Airlines' strategy map</a:t>
            </a:r>
          </a:p>
        </p:txBody>
      </p:sp>
      <p:pic>
        <p:nvPicPr>
          <p:cNvPr id="3" name="Picture 2"/>
          <p:cNvPicPr>
            <a:picLocks noChangeAspect="1"/>
          </p:cNvPicPr>
          <p:nvPr/>
        </p:nvPicPr>
        <p:blipFill>
          <a:blip r:embed="rId3"/>
          <a:stretch>
            <a:fillRect/>
          </a:stretch>
        </p:blipFill>
        <p:spPr>
          <a:xfrm>
            <a:off x="4919576" y="1745427"/>
            <a:ext cx="7272424" cy="5112573"/>
          </a:xfrm>
          <a:prstGeom prst="rect">
            <a:avLst/>
          </a:prstGeom>
        </p:spPr>
      </p:pic>
      <p:sp>
        <p:nvSpPr>
          <p:cNvPr id="12" name="TextBox 11">
            <a:extLst>
              <a:ext uri="{FF2B5EF4-FFF2-40B4-BE49-F238E27FC236}">
                <a16:creationId xmlns="" xmlns:a16="http://schemas.microsoft.com/office/drawing/2014/main" id="{D4011A71-17B9-1306-6C1A-F387217765C8}"/>
              </a:ext>
            </a:extLst>
          </p:cNvPr>
          <p:cNvSpPr txBox="1"/>
          <p:nvPr/>
        </p:nvSpPr>
        <p:spPr>
          <a:xfrm>
            <a:off x="443108" y="2101396"/>
            <a:ext cx="4230491" cy="4401205"/>
          </a:xfrm>
          <a:prstGeom prst="rect">
            <a:avLst/>
          </a:prstGeom>
          <a:noFill/>
        </p:spPr>
        <p:txBody>
          <a:bodyPr wrap="square" rtlCol="0">
            <a:spAutoFit/>
          </a:bodyPr>
          <a:lstStyle/>
          <a:p>
            <a:r>
              <a:rPr lang="en-US" sz="2000" dirty="0">
                <a:latin typeface="Alexandria"/>
              </a:rPr>
              <a:t>In essence, Southwest's strategy map demonstrates how </a:t>
            </a:r>
            <a:r>
              <a:rPr lang="en-US" sz="2000" b="1" dirty="0">
                <a:latin typeface="Alexandria"/>
              </a:rPr>
              <a:t>strong organizational capabilities</a:t>
            </a:r>
            <a:r>
              <a:rPr lang="en-US" sz="2000" dirty="0">
                <a:latin typeface="Alexandria"/>
              </a:rPr>
              <a:t> (e.g., employee engagement) enable </a:t>
            </a:r>
            <a:r>
              <a:rPr lang="en-US" sz="2000" b="1" dirty="0">
                <a:latin typeface="Alexandria"/>
              </a:rPr>
              <a:t>efficient internal business processes</a:t>
            </a:r>
            <a:r>
              <a:rPr lang="en-US" sz="2000" dirty="0">
                <a:latin typeface="Alexandria"/>
              </a:rPr>
              <a:t> (e.g., quick turnaround times), which in turn lead to </a:t>
            </a:r>
            <a:r>
              <a:rPr lang="en-US" sz="2000" b="1" dirty="0">
                <a:latin typeface="Alexandria"/>
              </a:rPr>
              <a:t>positive customer-based results</a:t>
            </a:r>
            <a:r>
              <a:rPr lang="en-US" sz="2000" dirty="0">
                <a:latin typeface="Alexandria"/>
              </a:rPr>
              <a:t> (e.g., high customer satisfaction and financial performance). This interconnectedness underscores the importance of aligning all aspects of the business to achieve strategic goals.</a:t>
            </a:r>
          </a:p>
        </p:txBody>
      </p:sp>
    </p:spTree>
    <p:extLst>
      <p:ext uri="{BB962C8B-B14F-4D97-AF65-F5344CB8AC3E}">
        <p14:creationId xmlns:p14="http://schemas.microsoft.com/office/powerpoint/2010/main" val="3236119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4401205"/>
          </a:xfrm>
          <a:prstGeom prst="rect">
            <a:avLst/>
          </a:prstGeom>
          <a:noFill/>
        </p:spPr>
        <p:txBody>
          <a:bodyPr wrap="square" rtlCol="0">
            <a:spAutoFit/>
          </a:bodyPr>
          <a:lstStyle/>
          <a:p>
            <a:r>
              <a:rPr lang="en-US" sz="2000" b="1" dirty="0">
                <a:solidFill>
                  <a:srgbClr val="C00000"/>
                </a:solidFill>
              </a:rPr>
              <a:t>2. </a:t>
            </a:r>
            <a:r>
              <a:rPr lang="en-US" sz="2000" b="1" dirty="0">
                <a:solidFill>
                  <a:srgbClr val="C00000"/>
                </a:solidFill>
                <a:latin typeface="Alexandria"/>
              </a:rPr>
              <a:t>HR Scorecard</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Quantifies Strategic Activities:</a:t>
            </a:r>
            <a:r>
              <a:rPr lang="en-US" sz="2000" dirty="0">
                <a:latin typeface="Alexandria"/>
              </a:rPr>
              <a:t> Assigns financial and non-financial metrics to HR-related activities.</a:t>
            </a:r>
          </a:p>
          <a:p>
            <a:pPr marL="342900" lvl="0" indent="-342900">
              <a:buFont typeface="Arial" panose="020B0604020202020204" pitchFamily="34" charset="0"/>
              <a:buChar char="•"/>
            </a:pPr>
            <a:r>
              <a:rPr lang="en-US" sz="2000" b="1" dirty="0">
                <a:latin typeface="Alexandria"/>
              </a:rPr>
              <a:t>Measures Performance:</a:t>
            </a:r>
            <a:r>
              <a:rPr lang="en-US" sz="2000" dirty="0">
                <a:latin typeface="Alexandria"/>
              </a:rPr>
              <a:t> Tracks progress towards achieving strategic goals.</a:t>
            </a:r>
          </a:p>
          <a:p>
            <a:pPr marL="342900" lvl="0" indent="-342900">
              <a:buFont typeface="Arial" panose="020B0604020202020204" pitchFamily="34" charset="0"/>
              <a:buChar char="•"/>
            </a:pPr>
            <a:r>
              <a:rPr lang="en-US" sz="2000" b="1" dirty="0">
                <a:latin typeface="Alexandria"/>
              </a:rPr>
              <a:t>Example:</a:t>
            </a:r>
            <a:r>
              <a:rPr lang="en-US" sz="2000" dirty="0">
                <a:latin typeface="Alexandria"/>
              </a:rPr>
              <a:t> Southwest Airlines might use metrics like ;</a:t>
            </a:r>
          </a:p>
          <a:p>
            <a:pPr marL="342900" indent="-342900">
              <a:buFont typeface="Arial" panose="020B0604020202020204" pitchFamily="34" charset="0"/>
              <a:buChar char="•"/>
            </a:pPr>
            <a:endParaRPr lang="en-US" sz="2000" dirty="0" smtClean="0">
              <a:latin typeface="Alexandria"/>
            </a:endParaRPr>
          </a:p>
          <a:p>
            <a:r>
              <a:rPr lang="en-US" sz="2000" b="1" dirty="0">
                <a:latin typeface="Alexandria"/>
              </a:rPr>
              <a:t>Airplane Turnaround Time:</a:t>
            </a:r>
            <a:endParaRPr lang="en-US" sz="2000" dirty="0">
              <a:latin typeface="Alexandria"/>
            </a:endParaRPr>
          </a:p>
          <a:p>
            <a:pPr marL="342900" lvl="0" indent="-342900">
              <a:buFont typeface="Arial" panose="020B0604020202020204" pitchFamily="34" charset="0"/>
              <a:buChar char="•"/>
            </a:pPr>
            <a:r>
              <a:rPr lang="en-US" sz="2000" b="1" dirty="0">
                <a:latin typeface="Alexandria"/>
              </a:rPr>
              <a:t>Definition:</a:t>
            </a:r>
            <a:r>
              <a:rPr lang="en-US" sz="2000" dirty="0">
                <a:latin typeface="Alexandria"/>
              </a:rPr>
              <a:t> The time it takes for an aircraft to disembark passengers, refuel, clean, and </a:t>
            </a:r>
            <a:r>
              <a:rPr lang="en-US" sz="2000" dirty="0" err="1">
                <a:latin typeface="Alexandria"/>
              </a:rPr>
              <a:t>reboard</a:t>
            </a:r>
            <a:r>
              <a:rPr lang="en-US" sz="2000" dirty="0">
                <a:latin typeface="Alexandria"/>
              </a:rPr>
              <a:t> passengers for the next flight.</a:t>
            </a:r>
          </a:p>
          <a:p>
            <a:pPr marL="342900" lvl="0" indent="-342900">
              <a:buFont typeface="Arial" panose="020B0604020202020204" pitchFamily="34" charset="0"/>
              <a:buChar char="•"/>
            </a:pPr>
            <a:r>
              <a:rPr lang="en-US" sz="2000" b="1" dirty="0">
                <a:latin typeface="Alexandria"/>
              </a:rPr>
              <a:t>Importance:</a:t>
            </a:r>
            <a:r>
              <a:rPr lang="en-US" sz="2000" dirty="0">
                <a:latin typeface="Alexandria"/>
              </a:rPr>
              <a:t> Faster turnaround times allow airlines to operate more flights per day, increasing revenue and efficiency.</a:t>
            </a:r>
          </a:p>
          <a:p>
            <a:pPr marL="342900" lvl="0" indent="-342900">
              <a:buFont typeface="Arial" panose="020B0604020202020204" pitchFamily="34" charset="0"/>
              <a:buChar char="•"/>
            </a:pPr>
            <a:r>
              <a:rPr lang="en-US" sz="2000" b="1" dirty="0">
                <a:latin typeface="Alexandria"/>
              </a:rPr>
              <a:t>Measurement:</a:t>
            </a:r>
            <a:r>
              <a:rPr lang="en-US" sz="2000" dirty="0">
                <a:latin typeface="Alexandria"/>
              </a:rPr>
              <a:t> Typically measured in minutes, comparing the actual turnaround time to the target or planned time.</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3447675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9061570" cy="2554545"/>
          </a:xfrm>
          <a:prstGeom prst="rect">
            <a:avLst/>
          </a:prstGeom>
          <a:noFill/>
        </p:spPr>
        <p:txBody>
          <a:bodyPr wrap="square" rtlCol="0">
            <a:spAutoFit/>
          </a:bodyPr>
          <a:lstStyle/>
          <a:p>
            <a:pPr lvl="0"/>
            <a:endParaRPr lang="en-US" sz="2000" b="1" dirty="0" smtClean="0"/>
          </a:p>
          <a:p>
            <a:pPr lvl="0"/>
            <a:r>
              <a:rPr lang="en-US" sz="2000" b="1" dirty="0" smtClean="0"/>
              <a:t>3</a:t>
            </a:r>
            <a:r>
              <a:rPr lang="en-US" sz="2000" b="1" dirty="0"/>
              <a:t>. </a:t>
            </a:r>
            <a:r>
              <a:rPr lang="en-US" sz="2000" b="1" dirty="0">
                <a:latin typeface="Alexandria"/>
              </a:rPr>
              <a:t>Digital </a:t>
            </a:r>
            <a:r>
              <a:rPr lang="en-US" sz="2000" b="1" dirty="0" smtClean="0">
                <a:latin typeface="Alexandria"/>
              </a:rPr>
              <a:t>Dashboard</a:t>
            </a:r>
          </a:p>
          <a:p>
            <a:pPr lvl="0"/>
            <a:endParaRPr lang="en-US" sz="2000" b="1" dirty="0" smtClean="0">
              <a:latin typeface="Alexandria"/>
            </a:endParaRPr>
          </a:p>
          <a:p>
            <a:pPr marL="342900" lvl="0" indent="-342900">
              <a:buFont typeface="Arial" panose="020B0604020202020204" pitchFamily="34" charset="0"/>
              <a:buChar char="•"/>
            </a:pPr>
            <a:r>
              <a:rPr lang="en-US" sz="2000" b="1" dirty="0">
                <a:latin typeface="Alexandria"/>
              </a:rPr>
              <a:t>Visualizes Key Performance Indicators (KPIs):</a:t>
            </a:r>
            <a:r>
              <a:rPr lang="en-US" sz="2000" dirty="0">
                <a:latin typeface="Alexandria"/>
              </a:rPr>
              <a:t> Presents real-time data and trends in a visually appealing format</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Enables Proactive Action:</a:t>
            </a:r>
            <a:r>
              <a:rPr lang="en-US" sz="2000" dirty="0">
                <a:latin typeface="Alexandria"/>
              </a:rPr>
              <a:t> Allows managers to identify issues and take corrective measures</a:t>
            </a:r>
            <a:r>
              <a:rPr lang="en-US" sz="2000" dirty="0" smtClean="0">
                <a:latin typeface="Alexandria"/>
              </a:rPr>
              <a:t>.</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4900" y="4369982"/>
            <a:ext cx="2705100" cy="1685925"/>
          </a:xfrm>
          <a:prstGeom prst="rect">
            <a:avLst/>
          </a:prstGeom>
        </p:spPr>
      </p:pic>
    </p:spTree>
    <p:extLst>
      <p:ext uri="{BB962C8B-B14F-4D97-AF65-F5344CB8AC3E}">
        <p14:creationId xmlns:p14="http://schemas.microsoft.com/office/powerpoint/2010/main" val="865270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8338034" cy="4093428"/>
          </a:xfrm>
          <a:prstGeom prst="rect">
            <a:avLst/>
          </a:prstGeom>
          <a:noFill/>
        </p:spPr>
        <p:txBody>
          <a:bodyPr wrap="square" rtlCol="0">
            <a:spAutoFit/>
          </a:bodyPr>
          <a:lstStyle/>
          <a:p>
            <a:pPr lvl="0"/>
            <a:r>
              <a:rPr lang="en-US" sz="2000" b="1" dirty="0" smtClean="0">
                <a:latin typeface="Alexandria"/>
              </a:rPr>
              <a:t>Digital Dashboard Example</a:t>
            </a:r>
          </a:p>
          <a:p>
            <a:pPr lvl="0"/>
            <a:endParaRPr lang="en-US" sz="2000" b="1" dirty="0" smtClean="0">
              <a:latin typeface="Alexandria"/>
            </a:endParaRPr>
          </a:p>
          <a:p>
            <a:r>
              <a:rPr lang="en-US" sz="2000" dirty="0" smtClean="0">
                <a:latin typeface="Alexandria"/>
              </a:rPr>
              <a:t>Southwest's </a:t>
            </a:r>
            <a:r>
              <a:rPr lang="en-US" sz="2000" dirty="0">
                <a:latin typeface="Alexandria"/>
              </a:rPr>
              <a:t>digital dashboard would likely display real-time data on various KPIs, including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b="1" dirty="0">
                <a:latin typeface="Alexandria"/>
              </a:rPr>
              <a:t>On-time performance:</a:t>
            </a:r>
            <a:r>
              <a:rPr lang="en-US" sz="2000" dirty="0">
                <a:latin typeface="Alexandria"/>
              </a:rPr>
              <a:t> Monitors the percentage of flights that arrive and depart on time.</a:t>
            </a:r>
          </a:p>
          <a:p>
            <a:pPr marL="342900" lvl="0" indent="-342900">
              <a:buFont typeface="Arial" panose="020B0604020202020204" pitchFamily="34" charset="0"/>
              <a:buChar char="•"/>
            </a:pPr>
            <a:r>
              <a:rPr lang="en-US" sz="2000" b="1" dirty="0">
                <a:latin typeface="Alexandria"/>
              </a:rPr>
              <a:t>Baggage handling:</a:t>
            </a:r>
            <a:r>
              <a:rPr lang="en-US" sz="2000" dirty="0">
                <a:latin typeface="Alexandria"/>
              </a:rPr>
              <a:t> Tracks the rate of lost or mishandled baggage.</a:t>
            </a:r>
          </a:p>
          <a:p>
            <a:pPr marL="342900" lvl="0" indent="-342900">
              <a:buFont typeface="Arial" panose="020B0604020202020204" pitchFamily="34" charset="0"/>
              <a:buChar char="•"/>
            </a:pPr>
            <a:r>
              <a:rPr lang="en-US" sz="2000" b="1" dirty="0">
                <a:latin typeface="Alexandria"/>
              </a:rPr>
              <a:t>Customer satisfaction:</a:t>
            </a:r>
            <a:r>
              <a:rPr lang="en-US" sz="2000" dirty="0">
                <a:latin typeface="Alexandria"/>
              </a:rPr>
              <a:t> Displays customer satisfaction ratings and feedback.</a:t>
            </a:r>
          </a:p>
          <a:p>
            <a:pPr marL="342900" lvl="0" indent="-342900">
              <a:buFont typeface="Arial" panose="020B0604020202020204" pitchFamily="34" charset="0"/>
              <a:buChar char="•"/>
            </a:pPr>
            <a:r>
              <a:rPr lang="en-US" sz="2000" b="1" dirty="0">
                <a:latin typeface="Alexandria"/>
              </a:rPr>
              <a:t>Employee engagement:</a:t>
            </a:r>
            <a:r>
              <a:rPr lang="en-US" sz="2000" dirty="0">
                <a:latin typeface="Alexandria"/>
              </a:rPr>
              <a:t> Shows employee satisfaction surveys and other metrics related to employee morale and productivity.</a:t>
            </a:r>
          </a:p>
          <a:p>
            <a:pPr marL="342900" lvl="0" indent="-342900">
              <a:buFont typeface="Arial" panose="020B0604020202020204" pitchFamily="34" charset="0"/>
              <a:buChar char="•"/>
            </a:pPr>
            <a:endParaRPr lang="en-US" sz="2000" b="1" dirty="0" smtClean="0">
              <a:latin typeface="Alexandria"/>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4900" y="4369982"/>
            <a:ext cx="2705100" cy="1685925"/>
          </a:xfrm>
          <a:prstGeom prst="rect">
            <a:avLst/>
          </a:prstGeom>
        </p:spPr>
      </p:pic>
    </p:spTree>
    <p:extLst>
      <p:ext uri="{BB962C8B-B14F-4D97-AF65-F5344CB8AC3E}">
        <p14:creationId xmlns:p14="http://schemas.microsoft.com/office/powerpoint/2010/main" val="294332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3785652"/>
          </a:xfrm>
          <a:prstGeom prst="rect">
            <a:avLst/>
          </a:prstGeom>
          <a:noFill/>
        </p:spPr>
        <p:txBody>
          <a:bodyPr wrap="square" rtlCol="0">
            <a:spAutoFit/>
          </a:bodyPr>
          <a:lstStyle/>
          <a:p>
            <a:endParaRPr lang="en-US" sz="2000" b="1" dirty="0" smtClean="0"/>
          </a:p>
          <a:p>
            <a:r>
              <a:rPr lang="en-US" sz="2000" b="1" dirty="0" smtClean="0">
                <a:latin typeface="Alexandria"/>
              </a:rPr>
              <a:t>Evidence-based </a:t>
            </a:r>
            <a:r>
              <a:rPr lang="en-US" sz="2000" b="1" dirty="0">
                <a:latin typeface="Alexandria"/>
              </a:rPr>
              <a:t>human resource management (EBHRM)</a:t>
            </a:r>
            <a:r>
              <a:rPr lang="en-US" sz="2000" dirty="0">
                <a:latin typeface="Alexandria"/>
              </a:rPr>
              <a:t> involves making HR decisions based on data, research, and analytics rather than relying solely on intuition or assumptions. It's akin to a scientific approach, where objectivity, experimentation, and evidence are prioritized</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Principles of EBHRM</a:t>
            </a:r>
            <a:r>
              <a:rPr lang="en-US" sz="2000" b="1" dirty="0" smtClean="0">
                <a:solidFill>
                  <a:srgbClr val="C00000"/>
                </a:solidFill>
                <a:latin typeface="Alexandria"/>
              </a:rPr>
              <a:t>:</a:t>
            </a:r>
          </a:p>
          <a:p>
            <a:pPr marL="342900" lvl="0" indent="-342900">
              <a:buFont typeface="Arial" panose="020B0604020202020204" pitchFamily="34" charset="0"/>
              <a:buChar char="•"/>
            </a:pPr>
            <a:r>
              <a:rPr lang="en-US" sz="2000" b="1" dirty="0" smtClean="0">
                <a:latin typeface="Alexandria"/>
              </a:rPr>
              <a:t>Objectivity</a:t>
            </a:r>
            <a:r>
              <a:rPr lang="en-US" sz="2000" b="1" dirty="0">
                <a:latin typeface="Alexandria"/>
              </a:rPr>
              <a:t>:</a:t>
            </a:r>
            <a:r>
              <a:rPr lang="en-US" sz="2000" dirty="0">
                <a:latin typeface="Alexandria"/>
              </a:rPr>
              <a:t> Gathering data and evidence without bias or preconceived notions.</a:t>
            </a:r>
          </a:p>
          <a:p>
            <a:pPr marL="342900" lvl="0" indent="-342900">
              <a:buFont typeface="Arial" panose="020B0604020202020204" pitchFamily="34" charset="0"/>
              <a:buChar char="•"/>
            </a:pPr>
            <a:r>
              <a:rPr lang="en-US" sz="2000" b="1" dirty="0">
                <a:latin typeface="Alexandria"/>
              </a:rPr>
              <a:t>Experimentation:</a:t>
            </a:r>
            <a:r>
              <a:rPr lang="en-US" sz="2000" dirty="0">
                <a:latin typeface="Alexandria"/>
              </a:rPr>
              <a:t> Conducting controlled experiments to test hypotheses and measure outcomes.</a:t>
            </a:r>
          </a:p>
          <a:p>
            <a:pPr marL="342900" lvl="0" indent="-342900">
              <a:buFont typeface="Arial" panose="020B0604020202020204" pitchFamily="34" charset="0"/>
              <a:buChar char="•"/>
            </a:pPr>
            <a:r>
              <a:rPr lang="en-US" sz="2000" b="1" dirty="0">
                <a:latin typeface="Alexandria"/>
              </a:rPr>
              <a:t>Prediction:</a:t>
            </a:r>
            <a:r>
              <a:rPr lang="en-US" sz="2000" dirty="0">
                <a:latin typeface="Alexandria"/>
              </a:rPr>
              <a:t> Using data and analysis to forecast future trends and outcomes.</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256119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p>
          <a:p>
            <a:r>
              <a:rPr lang="en-US" sz="2000" b="1" dirty="0">
                <a:solidFill>
                  <a:srgbClr val="C00000"/>
                </a:solidFill>
                <a:latin typeface="Alexandria"/>
              </a:rPr>
              <a:t>Benefits of EBHRM</a:t>
            </a:r>
            <a:r>
              <a:rPr lang="en-US" sz="2000" b="1" dirty="0" smtClean="0">
                <a:solidFill>
                  <a:srgbClr val="C00000"/>
                </a:solidFill>
                <a:latin typeface="Alexandria"/>
              </a:rPr>
              <a:t>:</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Improved Decision Making:</a:t>
            </a:r>
            <a:r>
              <a:rPr lang="en-US" sz="2000" dirty="0">
                <a:latin typeface="Alexandria"/>
              </a:rPr>
              <a:t> Data-driven decisions are more likely to be effective and lead to positive outcomes.</a:t>
            </a:r>
          </a:p>
          <a:p>
            <a:pPr marL="342900" lvl="0" indent="-342900">
              <a:buFont typeface="Arial" panose="020B0604020202020204" pitchFamily="34" charset="0"/>
              <a:buChar char="•"/>
            </a:pPr>
            <a:r>
              <a:rPr lang="en-US" sz="2000" b="1" dirty="0">
                <a:latin typeface="Alexandria"/>
              </a:rPr>
              <a:t>Enhanced Credibility:</a:t>
            </a:r>
            <a:r>
              <a:rPr lang="en-US" sz="2000" dirty="0">
                <a:latin typeface="Alexandria"/>
              </a:rPr>
              <a:t> Evidence-based practices enhance the credibility and professionalism of HR functions.</a:t>
            </a:r>
          </a:p>
          <a:p>
            <a:pPr marL="342900" lvl="0" indent="-342900">
              <a:buFont typeface="Arial" panose="020B0604020202020204" pitchFamily="34" charset="0"/>
              <a:buChar char="•"/>
            </a:pPr>
            <a:r>
              <a:rPr lang="en-US" sz="2000" b="1" dirty="0">
                <a:latin typeface="Alexandria"/>
              </a:rPr>
              <a:t>Increased Efficiency:</a:t>
            </a:r>
            <a:r>
              <a:rPr lang="en-US" sz="2000" dirty="0">
                <a:latin typeface="Alexandria"/>
              </a:rPr>
              <a:t> By using data to identify trends and patterns, organizations can streamline processes and allocate resources more effectively.</a:t>
            </a:r>
          </a:p>
        </p:txBody>
      </p:sp>
    </p:spTree>
    <p:extLst>
      <p:ext uri="{BB962C8B-B14F-4D97-AF65-F5344CB8AC3E}">
        <p14:creationId xmlns:p14="http://schemas.microsoft.com/office/powerpoint/2010/main" val="106184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p>
          <a:p>
            <a:r>
              <a:rPr lang="en-US" sz="2000" b="1" dirty="0">
                <a:solidFill>
                  <a:srgbClr val="C00000"/>
                </a:solidFill>
                <a:latin typeface="Alexandria"/>
              </a:rPr>
              <a:t>Example: Evaluating the Impact of an Incentive </a:t>
            </a:r>
            <a:r>
              <a:rPr lang="en-US" sz="2000" b="1" dirty="0" smtClean="0">
                <a:solidFill>
                  <a:srgbClr val="C00000"/>
                </a:solidFill>
                <a:latin typeface="Alexandria"/>
              </a:rPr>
              <a:t>Plan</a:t>
            </a:r>
          </a:p>
          <a:p>
            <a:endParaRPr lang="en-US" sz="2000" dirty="0">
              <a:solidFill>
                <a:srgbClr val="C00000"/>
              </a:solidFill>
              <a:latin typeface="Alexandria"/>
            </a:endParaRPr>
          </a:p>
          <a:p>
            <a:pPr marL="623888" indent="-333375">
              <a:buFont typeface="Wingdings" panose="05000000000000000000" pitchFamily="2" charset="2"/>
              <a:buChar char="Ø"/>
            </a:pPr>
            <a:r>
              <a:rPr lang="en-US" sz="2000" dirty="0">
                <a:latin typeface="Alexandria"/>
              </a:rPr>
              <a:t>To assess the effectiveness of a new incentive plan, a company could conduct an experiment by implementing it in a specific department or group of employees (the experimental group) while maintaining the previous incentive plan in a control group</a:t>
            </a:r>
            <a:r>
              <a:rPr lang="en-US" sz="2000" dirty="0" smtClean="0">
                <a:latin typeface="Alexandria"/>
              </a:rPr>
              <a:t>.</a:t>
            </a:r>
          </a:p>
          <a:p>
            <a:pPr marL="623888" indent="-333375">
              <a:buFont typeface="Wingdings" panose="05000000000000000000" pitchFamily="2" charset="2"/>
              <a:buChar char="Ø"/>
            </a:pPr>
            <a:endParaRPr lang="en-US" sz="2000" dirty="0">
              <a:latin typeface="Alexandria"/>
            </a:endParaRPr>
          </a:p>
          <a:p>
            <a:pPr marL="623888" indent="-333375">
              <a:buFont typeface="Wingdings" panose="05000000000000000000" pitchFamily="2" charset="2"/>
              <a:buChar char="Ø"/>
            </a:pPr>
            <a:r>
              <a:rPr lang="en-US" sz="2000" dirty="0" smtClean="0">
                <a:latin typeface="Alexandria"/>
              </a:rPr>
              <a:t> </a:t>
            </a:r>
            <a:r>
              <a:rPr lang="en-US" sz="2000" dirty="0">
                <a:latin typeface="Alexandria"/>
              </a:rPr>
              <a:t>By comparing the performance outcomes of both groups, the company can determine if the new incentive plan had a significant impact on productivity or other relevant metrics.</a:t>
            </a:r>
          </a:p>
        </p:txBody>
      </p:sp>
    </p:spTree>
    <p:extLst>
      <p:ext uri="{BB962C8B-B14F-4D97-AF65-F5344CB8AC3E}">
        <p14:creationId xmlns:p14="http://schemas.microsoft.com/office/powerpoint/2010/main" val="31056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endParaRPr lang="en-US" sz="2000" b="1" dirty="0" smtClean="0">
              <a:solidFill>
                <a:srgbClr val="C00000"/>
              </a:solidFill>
            </a:endParaRPr>
          </a:p>
          <a:p>
            <a:r>
              <a:rPr lang="en-US" sz="2000" b="1" dirty="0">
                <a:solidFill>
                  <a:srgbClr val="C00000"/>
                </a:solidFill>
                <a:latin typeface="Alexandria"/>
              </a:rPr>
              <a:t>Key Steps in Strategic Management:</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Defining the Business and Mission</a:t>
            </a:r>
            <a:r>
              <a:rPr lang="en-US" sz="2000" dirty="0">
                <a:latin typeface="Alexandria"/>
              </a:rPr>
              <a:t>: Organizations must clearly articulate their purpose, values, and core offerings.</a:t>
            </a:r>
          </a:p>
          <a:p>
            <a:pPr marL="342900" lvl="0" indent="-342900">
              <a:buFont typeface="Arial" panose="020B0604020202020204" pitchFamily="34" charset="0"/>
              <a:buChar char="•"/>
            </a:pPr>
            <a:r>
              <a:rPr lang="en-US" sz="2000" b="1" dirty="0">
                <a:latin typeface="Alexandria"/>
              </a:rPr>
              <a:t>Conducting SWOT Analysis</a:t>
            </a:r>
            <a:r>
              <a:rPr lang="en-US" sz="2000" dirty="0">
                <a:latin typeface="Alexandria"/>
              </a:rPr>
              <a:t>: This involves evaluating internal strengths and weaknesses alongside external opportunities and threats to assess the company’s position.</a:t>
            </a:r>
          </a:p>
          <a:p>
            <a:pPr marL="342900" lvl="0" indent="-342900">
              <a:buFont typeface="Arial" panose="020B0604020202020204" pitchFamily="34" charset="0"/>
              <a:buChar char="•"/>
            </a:pPr>
            <a:r>
              <a:rPr lang="en-US" sz="2000" b="1" dirty="0">
                <a:latin typeface="Alexandria"/>
              </a:rPr>
              <a:t>Formulating a New Direction</a:t>
            </a:r>
            <a:r>
              <a:rPr lang="en-US" sz="2000" dirty="0">
                <a:latin typeface="Alexandria"/>
              </a:rPr>
              <a:t>: Establishing a vision statement and translating it into specific, measurable strategic goals.</a:t>
            </a:r>
          </a:p>
          <a:p>
            <a:pPr marL="342900" lvl="0" indent="-342900">
              <a:buFont typeface="Arial" panose="020B0604020202020204" pitchFamily="34" charset="0"/>
              <a:buChar char="•"/>
            </a:pPr>
            <a:r>
              <a:rPr lang="en-US" sz="2000" b="1" dirty="0">
                <a:latin typeface="Alexandria"/>
              </a:rPr>
              <a:t>Developing Action Plans</a:t>
            </a:r>
            <a:r>
              <a:rPr lang="en-US" sz="2000" dirty="0">
                <a:latin typeface="Alexandria"/>
              </a:rPr>
              <a:t>: Creating strategies to achieve these goals with clear action steps.</a:t>
            </a:r>
          </a:p>
          <a:p>
            <a:pPr marL="342900" lvl="0" indent="-342900">
              <a:buFont typeface="Arial" panose="020B0604020202020204" pitchFamily="34" charset="0"/>
              <a:buChar char="•"/>
            </a:pPr>
            <a:r>
              <a:rPr lang="en-US" sz="2000" b="1" dirty="0">
                <a:latin typeface="Alexandria"/>
              </a:rPr>
              <a:t>Implementation</a:t>
            </a:r>
            <a:r>
              <a:rPr lang="en-US" sz="2000" dirty="0">
                <a:latin typeface="Alexandria"/>
              </a:rPr>
              <a:t>: Allocating resources and executing the strategic plan.</a:t>
            </a:r>
          </a:p>
          <a:p>
            <a:pPr marL="342900" lvl="0" indent="-342900">
              <a:buFont typeface="Arial" panose="020B0604020202020204" pitchFamily="34" charset="0"/>
              <a:buChar char="•"/>
            </a:pPr>
            <a:r>
              <a:rPr lang="en-US" sz="2000" b="1" dirty="0">
                <a:latin typeface="Alexandria"/>
              </a:rPr>
              <a:t>Evaluation</a:t>
            </a:r>
            <a:r>
              <a:rPr lang="en-US" sz="2000" dirty="0">
                <a:latin typeface="Alexandria"/>
              </a:rPr>
              <a:t>: Continuously monitoring performance against key metrics to assess effectiveness and make necessary adjustments.</a:t>
            </a:r>
          </a:p>
        </p:txBody>
      </p:sp>
    </p:spTree>
    <p:extLst>
      <p:ext uri="{BB962C8B-B14F-4D97-AF65-F5344CB8AC3E}">
        <p14:creationId xmlns:p14="http://schemas.microsoft.com/office/powerpoint/2010/main" val="2927183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endParaRPr lang="en-US" sz="2000" b="1" dirty="0" smtClean="0">
              <a:solidFill>
                <a:srgbClr val="C00000"/>
              </a:solidFill>
            </a:endParaRPr>
          </a:p>
          <a:p>
            <a:r>
              <a:rPr lang="en-US" sz="2000" b="1" dirty="0">
                <a:solidFill>
                  <a:srgbClr val="C00000"/>
                </a:solidFill>
                <a:latin typeface="Alexandria"/>
              </a:rPr>
              <a:t>Types of Strategies</a:t>
            </a:r>
            <a:r>
              <a:rPr lang="en-US" sz="2000" dirty="0">
                <a:latin typeface="Alexandria"/>
              </a:rPr>
              <a:t> discussed include:</a:t>
            </a:r>
          </a:p>
          <a:p>
            <a:pPr lvl="0"/>
            <a:r>
              <a:rPr lang="en-US" sz="2000" b="1" dirty="0">
                <a:latin typeface="Alexandria"/>
              </a:rPr>
              <a:t>Corporate Strategy</a:t>
            </a:r>
            <a:r>
              <a:rPr lang="en-US" sz="2000" dirty="0">
                <a:latin typeface="Alexandria"/>
              </a:rPr>
              <a:t>: Focuses on the overall scope and direction of the company, including concentration, diversification, vertical integration, consolidation, and geographic expansion.</a:t>
            </a:r>
          </a:p>
          <a:p>
            <a:pPr lvl="0"/>
            <a:r>
              <a:rPr lang="en-US" sz="2000" b="1" dirty="0">
                <a:latin typeface="Alexandria"/>
              </a:rPr>
              <a:t>Competitive Strategies</a:t>
            </a:r>
            <a:r>
              <a:rPr lang="en-US" sz="2000" dirty="0">
                <a:latin typeface="Alexandria"/>
              </a:rPr>
              <a:t>: Encompass cost leadership, differentiation, and focus strategies tailored to specific market segments</a:t>
            </a:r>
            <a:r>
              <a:rPr lang="en-US" sz="2000" dirty="0" smtClean="0">
                <a:latin typeface="Alexandria"/>
              </a:rPr>
              <a:t>.</a:t>
            </a:r>
          </a:p>
          <a:p>
            <a:pPr lvl="0"/>
            <a:endParaRPr lang="en-US" sz="2000" dirty="0">
              <a:latin typeface="Alexandria"/>
            </a:endParaRPr>
          </a:p>
          <a:p>
            <a:r>
              <a:rPr lang="en-US" sz="2000" b="1" dirty="0">
                <a:latin typeface="Alexandria"/>
              </a:rPr>
              <a:t>Strategic Human Resource Management (SHRM)</a:t>
            </a:r>
            <a:r>
              <a:rPr lang="en-US" sz="2000" dirty="0">
                <a:latin typeface="Alexandria"/>
              </a:rPr>
              <a:t> is presented as a vital component, ensuring that HR policies align with business goals and that the organization has the right talent to succeed. This includes conducting HR audits to assess practices, ensuring compliance, and identifying areas for improvement.</a:t>
            </a:r>
          </a:p>
          <a:p>
            <a:pPr lvl="0"/>
            <a:endParaRPr lang="en-US" sz="2000" dirty="0" smtClean="0">
              <a:latin typeface="Alexandria"/>
            </a:endParaRPr>
          </a:p>
          <a:p>
            <a:pPr lvl="0"/>
            <a:endParaRPr lang="en-US" sz="2000" dirty="0">
              <a:latin typeface="Alexandria"/>
            </a:endParaRPr>
          </a:p>
        </p:txBody>
      </p:sp>
    </p:spTree>
    <p:extLst>
      <p:ext uri="{BB962C8B-B14F-4D97-AF65-F5344CB8AC3E}">
        <p14:creationId xmlns:p14="http://schemas.microsoft.com/office/powerpoint/2010/main" val="303877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solidFill>
                <a:srgbClr val="C00000"/>
              </a:solidFill>
            </a:endParaRPr>
          </a:p>
          <a:p>
            <a:r>
              <a:rPr lang="en-US" sz="2000" dirty="0">
                <a:latin typeface="Alexandria"/>
              </a:rPr>
              <a:t>Through </a:t>
            </a:r>
            <a:r>
              <a:rPr lang="en-US" sz="2000" b="1" dirty="0">
                <a:solidFill>
                  <a:srgbClr val="C00000"/>
                </a:solidFill>
                <a:latin typeface="Alexandria"/>
              </a:rPr>
              <a:t>evidence-based HR practices</a:t>
            </a:r>
            <a:r>
              <a:rPr lang="en-US" sz="2000" dirty="0">
                <a:latin typeface="Alexandria"/>
              </a:rPr>
              <a:t>, organizations can make data-driven decisions that enhance credibility and efficiency. The chapter concludes by underscoring the importance of a collaborative approach to strategic planning, involving input from managers at all levels to foster alignment and promote a culture of continuous improvement</a:t>
            </a:r>
            <a:r>
              <a:rPr lang="en-US" sz="2000" dirty="0" smtClean="0">
                <a:latin typeface="Alexandria"/>
              </a:rPr>
              <a:t>.</a:t>
            </a:r>
          </a:p>
          <a:p>
            <a:endParaRPr lang="en-US" sz="2000" dirty="0">
              <a:latin typeface="Alexandria"/>
            </a:endParaRPr>
          </a:p>
          <a:p>
            <a:r>
              <a:rPr lang="en-US" sz="2000" dirty="0">
                <a:latin typeface="Alexandria"/>
              </a:rPr>
              <a:t>Overall, this chapter serves as a guide for organizations seeking to develop robust strategic management practices that drive success in a competitive landscape.</a:t>
            </a:r>
          </a:p>
          <a:p>
            <a:r>
              <a:rPr lang="en-US" sz="2000" dirty="0">
                <a:latin typeface="Alexandria"/>
              </a:rPr>
              <a:t> </a:t>
            </a:r>
          </a:p>
        </p:txBody>
      </p:sp>
    </p:spTree>
    <p:extLst>
      <p:ext uri="{BB962C8B-B14F-4D97-AF65-F5344CB8AC3E}">
        <p14:creationId xmlns:p14="http://schemas.microsoft.com/office/powerpoint/2010/main" val="260216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Props1.xml><?xml version="1.0" encoding="utf-8"?>
<ds:datastoreItem xmlns:ds="http://schemas.openxmlformats.org/officeDocument/2006/customXml" ds:itemID="{60132476-44B2-42FF-948D-CEC8E7AFDDB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http://schemas.microsoft.com/office/2006/documentManagement/types"/>
    <ds:schemaRef ds:uri="http://purl.org/dc/elements/1.1/"/>
    <ds:schemaRef ds:uri="aca13214-df29-4e3c-a050-857c0bf7bd8e"/>
    <ds:schemaRef ds:uri="688354b5-287c-4cda-825e-1d7935aea40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4641</TotalTime>
  <Words>3414</Words>
  <Application>Microsoft Office PowerPoint</Application>
  <PresentationFormat>Widescreen</PresentationFormat>
  <Paragraphs>415</Paragraphs>
  <Slides>42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Fira Sans Extra Condensed Medium</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Strategies</vt:lpstr>
      <vt:lpstr>Business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326</cp:revision>
  <dcterms:created xsi:type="dcterms:W3CDTF">2023-04-29T09:08:00Z</dcterms:created>
  <dcterms:modified xsi:type="dcterms:W3CDTF">2024-09-24T09:43:58Z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5308900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