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s/slide3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21.xml" ContentType="application/vnd.openxmlformats-officedocument.presentationml.slideLayout+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4.xml" ContentType="application/vnd.openxmlformats-officedocument.presentationml.notesSlide+xml"/>
  <Override PartName="/ppt/slideLayouts/slideLayout17.xml" ContentType="application/vnd.openxmlformats-officedocument.presentationml.slideLayout+xml"/>
  <Override PartName="/ppt/notesSlides/notesSlide2.xml" ContentType="application/vnd.openxmlformats-officedocument.presentationml.notesSlide+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notesSlides/notesSlide3.xml" ContentType="application/vnd.openxmlformats-officedocument.presentationml.notesSlide+xml"/>
  <Override PartName="/ppt/slideLayouts/slideLayout18.xml" ContentType="application/vnd.openxmlformats-officedocument.presentationml.slideLayout+xml"/>
  <Override PartName="/ppt/slideLayouts/slideLayout22.xml" ContentType="application/vnd.openxmlformats-officedocument.presentationml.slideLayout+xml"/>
  <Override PartName="/ppt/slideLayouts/slideLayout14.xml" ContentType="application/vnd.openxmlformats-officedocument.presentationml.slideLayout+xml"/>
  <Override PartName="/ppt/notesSlides/notesSlide10.xml" ContentType="application/vnd.openxmlformats-officedocument.presentationml.notesSlide+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slideLayouts/slideLayout6.xml" ContentType="application/vnd.openxmlformats-officedocument.presentationml.slideLayout+xml"/>
  <Override PartName="/ppt/notesSlides/notesSlide11.xml" ContentType="application/vnd.openxmlformats-officedocument.presentationml.notesSlide+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43"/>
  </p:notesMasterIdLst>
  <p:sldIdLst>
    <p:sldId id="794" r:id="rId2"/>
    <p:sldId id="795" r:id="rId3"/>
    <p:sldId id="747" r:id="rId4"/>
    <p:sldId id="782" r:id="rId5"/>
    <p:sldId id="547" r:id="rId6"/>
    <p:sldId id="545" r:id="rId7"/>
    <p:sldId id="546" r:id="rId8"/>
    <p:sldId id="783" r:id="rId9"/>
    <p:sldId id="550" r:id="rId10"/>
    <p:sldId id="784" r:id="rId11"/>
    <p:sldId id="707" r:id="rId12"/>
    <p:sldId id="785" r:id="rId13"/>
    <p:sldId id="708" r:id="rId14"/>
    <p:sldId id="753" r:id="rId15"/>
    <p:sldId id="677" r:id="rId16"/>
    <p:sldId id="709" r:id="rId17"/>
    <p:sldId id="755" r:id="rId18"/>
    <p:sldId id="756" r:id="rId19"/>
    <p:sldId id="710" r:id="rId20"/>
    <p:sldId id="786" r:id="rId21"/>
    <p:sldId id="686" r:id="rId22"/>
    <p:sldId id="683" r:id="rId23"/>
    <p:sldId id="736" r:id="rId24"/>
    <p:sldId id="790" r:id="rId25"/>
    <p:sldId id="737" r:id="rId26"/>
    <p:sldId id="738" r:id="rId27"/>
    <p:sldId id="757" r:id="rId28"/>
    <p:sldId id="758" r:id="rId29"/>
    <p:sldId id="759" r:id="rId30"/>
    <p:sldId id="791" r:id="rId31"/>
    <p:sldId id="760" r:id="rId32"/>
    <p:sldId id="761" r:id="rId33"/>
    <p:sldId id="762" r:id="rId34"/>
    <p:sldId id="792" r:id="rId35"/>
    <p:sldId id="763" r:id="rId36"/>
    <p:sldId id="764" r:id="rId37"/>
    <p:sldId id="793" r:id="rId38"/>
    <p:sldId id="788" r:id="rId39"/>
    <p:sldId id="766" r:id="rId40"/>
    <p:sldId id="48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94"/>
            <p14:sldId id="795"/>
            <p14:sldId id="747"/>
            <p14:sldId id="782"/>
            <p14:sldId id="547"/>
            <p14:sldId id="545"/>
            <p14:sldId id="546"/>
            <p14:sldId id="783"/>
            <p14:sldId id="550"/>
            <p14:sldId id="784"/>
            <p14:sldId id="707"/>
            <p14:sldId id="785"/>
            <p14:sldId id="708"/>
            <p14:sldId id="753"/>
            <p14:sldId id="677"/>
            <p14:sldId id="709"/>
            <p14:sldId id="755"/>
            <p14:sldId id="756"/>
            <p14:sldId id="710"/>
            <p14:sldId id="786"/>
            <p14:sldId id="686"/>
            <p14:sldId id="683"/>
            <p14:sldId id="736"/>
            <p14:sldId id="790"/>
            <p14:sldId id="737"/>
            <p14:sldId id="738"/>
            <p14:sldId id="757"/>
            <p14:sldId id="758"/>
            <p14:sldId id="759"/>
            <p14:sldId id="791"/>
            <p14:sldId id="760"/>
            <p14:sldId id="761"/>
            <p14:sldId id="762"/>
            <p14:sldId id="792"/>
            <p14:sldId id="763"/>
            <p14:sldId id="764"/>
            <p14:sldId id="793"/>
            <p14:sldId id="788"/>
            <p14:sldId id="766"/>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557295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506867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546781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696796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437933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0526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3853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4818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4384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498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4258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690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19992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7679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5531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331485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6285598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42416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78089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2144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7282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985773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96365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52939267"/>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2"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centerforgov.gitbooks.io/changing-culture/content/Diagnostic.html" TargetMode="Externa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intellihr.com/wp-content/uploads/2021/10/intelliHR-sentiment-analysis.png" TargetMode="Externa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cultureamp.com/company" TargetMode="Externa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perceptyx.com/" TargetMode="Externa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17.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18.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Amira </a:t>
            </a:r>
            <a:r>
              <a:rPr lang="en-US" sz="2400" b="1" dirty="0" err="1">
                <a:solidFill>
                  <a:schemeClr val="bg2">
                    <a:lumMod val="25000"/>
                  </a:schemeClr>
                </a:solidFill>
                <a:latin typeface="Alexandria" charset="0"/>
                <a:cs typeface="Alexandria" charset="0"/>
              </a:rPr>
              <a:t>Elfekky</a:t>
            </a:r>
            <a:endParaRPr lang="en-US" sz="2400" b="1" dirty="0">
              <a:solidFill>
                <a:schemeClr val="bg2">
                  <a:lumMod val="25000"/>
                </a:schemeClr>
              </a:solidFill>
              <a:latin typeface="Alexandria" charset="0"/>
              <a:cs typeface="Alexandria" charset="0"/>
            </a:endParaRP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27441289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7</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100142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2">
                    <a:lumMod val="25000"/>
                  </a:schemeClr>
                </a:solidFill>
              </a:rPr>
              <a:t>Introduction</a:t>
            </a:r>
          </a:p>
          <a:p>
            <a:pPr marL="457200" indent="-457200">
              <a:buFont typeface="Wingdings" panose="05000000000000000000" pitchFamily="2" charset="2"/>
              <a:buChar char="Ø"/>
            </a:pPr>
            <a:r>
              <a:rPr lang="en-US" sz="3200" b="1" dirty="0" smtClean="0">
                <a:solidFill>
                  <a:schemeClr val="bg2">
                    <a:lumMod val="25000"/>
                  </a:schemeClr>
                </a:solidFill>
                <a:effectLst>
                  <a:outerShdw blurRad="38100" dist="38100" dir="2700000" algn="tl">
                    <a:srgbClr val="000000">
                      <a:alpha val="43137"/>
                    </a:srgbClr>
                  </a:outerShdw>
                </a:effectLst>
              </a:rPr>
              <a:t>Culture </a:t>
            </a:r>
            <a:r>
              <a:rPr lang="en-US" sz="3200" b="1" dirty="0">
                <a:solidFill>
                  <a:schemeClr val="bg2">
                    <a:lumMod val="25000"/>
                  </a:schemeClr>
                </a:solidFill>
                <a:effectLst>
                  <a:outerShdw blurRad="38100" dist="38100" dir="2700000" algn="tl">
                    <a:srgbClr val="000000">
                      <a:alpha val="43137"/>
                    </a:srgbClr>
                  </a:outerShdw>
                </a:effectLst>
              </a:rPr>
              <a:t>change </a:t>
            </a:r>
            <a:r>
              <a:rPr lang="en-US" sz="3200" b="1" dirty="0" smtClean="0">
                <a:solidFill>
                  <a:schemeClr val="bg2">
                    <a:lumMod val="25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2">
                    <a:lumMod val="25000"/>
                  </a:schemeClr>
                </a:solidFill>
                <a:effectLst>
                  <a:outerShdw blurRad="38100" dist="38100" dir="2700000" algn="tl">
                    <a:srgbClr val="000000">
                      <a:alpha val="43137"/>
                    </a:srgbClr>
                  </a:outerShdw>
                </a:effectLst>
              </a:rPr>
              <a:t>The </a:t>
            </a:r>
            <a:r>
              <a:rPr lang="en-US" sz="3200" b="1" dirty="0">
                <a:solidFill>
                  <a:schemeClr val="bg2">
                    <a:lumMod val="25000"/>
                  </a:schemeClr>
                </a:solidFill>
                <a:effectLst>
                  <a:outerShdw blurRad="38100" dist="38100" dir="2700000" algn="tl">
                    <a:srgbClr val="000000">
                      <a:alpha val="43137"/>
                    </a:srgbClr>
                  </a:outerShdw>
                </a:effectLst>
              </a:rPr>
              <a:t>trigger for a culture </a:t>
            </a:r>
            <a:r>
              <a:rPr lang="en-US" sz="3200" b="1" dirty="0" smtClean="0">
                <a:solidFill>
                  <a:schemeClr val="bg2">
                    <a:lumMod val="25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2">
                    <a:lumMod val="25000"/>
                  </a:schemeClr>
                </a:solidFill>
                <a:effectLst>
                  <a:outerShdw blurRad="38100" dist="38100" dir="2700000" algn="tl">
                    <a:srgbClr val="000000">
                      <a:alpha val="43137"/>
                    </a:srgbClr>
                  </a:outerShdw>
                </a:effectLst>
              </a:rPr>
              <a:t>The </a:t>
            </a:r>
            <a:r>
              <a:rPr lang="en-US" sz="3200" b="1" dirty="0">
                <a:solidFill>
                  <a:schemeClr val="bg2">
                    <a:lumMod val="25000"/>
                  </a:schemeClr>
                </a:solidFill>
                <a:effectLst>
                  <a:outerShdw blurRad="38100" dist="38100" dir="2700000" algn="tl">
                    <a:srgbClr val="000000">
                      <a:alpha val="43137"/>
                    </a:srgbClr>
                  </a:outerShdw>
                </a:effectLst>
              </a:rPr>
              <a:t>importance of measuring culture </a:t>
            </a:r>
            <a:r>
              <a:rPr lang="en-US" sz="3200" b="1" dirty="0" smtClean="0">
                <a:solidFill>
                  <a:schemeClr val="bg2">
                    <a:lumMod val="25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2">
                    <a:lumMod val="25000"/>
                  </a:schemeClr>
                </a:solidFill>
              </a:rPr>
              <a:t>The techniques of measuring culture change</a:t>
            </a:r>
          </a:p>
          <a:p>
            <a:pPr marL="457200" indent="-457200">
              <a:buFont typeface="Wingdings" panose="05000000000000000000" pitchFamily="2" charset="2"/>
              <a:buChar char="Ø"/>
            </a:pPr>
            <a:endParaRPr lang="en-US" sz="3200" dirty="0">
              <a:solidFill>
                <a:schemeClr val="bg2">
                  <a:lumMod val="25000"/>
                </a:schemeClr>
              </a:solidFill>
            </a:endParaRPr>
          </a:p>
          <a:p>
            <a:pPr marL="457200" indent="-457200">
              <a:buFont typeface="Wingdings" panose="05000000000000000000" pitchFamily="2" charset="2"/>
              <a:buChar char="Ø"/>
            </a:pPr>
            <a:endParaRPr lang="en-US" sz="3200" b="1" dirty="0">
              <a:solidFill>
                <a:schemeClr val="bg2">
                  <a:lumMod val="2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71319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solidFill>
              </a:rPr>
              <a:t>Introduction</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Culture </a:t>
            </a:r>
            <a:r>
              <a:rPr lang="en-US" sz="3200" b="1" dirty="0">
                <a:solidFill>
                  <a:schemeClr val="bg1">
                    <a:lumMod val="50000"/>
                  </a:schemeClr>
                </a:solidFill>
                <a:effectLst>
                  <a:outerShdw blurRad="38100" dist="38100" dir="2700000" algn="tl">
                    <a:srgbClr val="000000">
                      <a:alpha val="43137"/>
                    </a:srgbClr>
                  </a:outerShdw>
                </a:effectLst>
              </a:rPr>
              <a:t>change </a:t>
            </a:r>
            <a:r>
              <a:rPr lang="en-US" sz="3200" b="1" dirty="0" smtClean="0">
                <a:solidFill>
                  <a:schemeClr val="bg1">
                    <a:lumMod val="50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trigger for a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importance of measuring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lumMod val="50000"/>
                  </a:schemeClr>
                </a:solidFill>
              </a:rPr>
              <a:t>The techniques of measuring culture change</a:t>
            </a:r>
          </a:p>
          <a:p>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202688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2714171" y="2551300"/>
            <a:ext cx="8976948" cy="2677656"/>
          </a:xfrm>
          <a:prstGeom prst="rect">
            <a:avLst/>
          </a:prstGeom>
          <a:noFill/>
        </p:spPr>
        <p:txBody>
          <a:bodyPr wrap="square" rtlCol="0">
            <a:spAutoFit/>
          </a:bodyPr>
          <a:lstStyle/>
          <a:p>
            <a:pPr algn="ctr"/>
            <a:r>
              <a:rPr lang="en-US" sz="2400" b="1" dirty="0" smtClean="0">
                <a:solidFill>
                  <a:schemeClr val="bg2">
                    <a:lumMod val="25000"/>
                  </a:schemeClr>
                </a:solidFill>
              </a:rPr>
              <a:t>This subject is about making sense of</a:t>
            </a:r>
            <a:r>
              <a:rPr lang="ar-EG" sz="2400" b="1" dirty="0" smtClean="0">
                <a:solidFill>
                  <a:schemeClr val="bg2">
                    <a:lumMod val="25000"/>
                  </a:schemeClr>
                </a:solidFill>
              </a:rPr>
              <a:t> </a:t>
            </a:r>
            <a:r>
              <a:rPr lang="en-US" sz="2400" b="1" dirty="0" smtClean="0">
                <a:solidFill>
                  <a:schemeClr val="bg2">
                    <a:lumMod val="25000"/>
                  </a:schemeClr>
                </a:solidFill>
              </a:rPr>
              <a:t>change management. The world we live in continues to change at an intense</a:t>
            </a:r>
            <a:r>
              <a:rPr lang="ar-EG" sz="2400" b="1" dirty="0" smtClean="0">
                <a:solidFill>
                  <a:schemeClr val="bg2">
                    <a:lumMod val="25000"/>
                  </a:schemeClr>
                </a:solidFill>
              </a:rPr>
              <a:t> </a:t>
            </a:r>
            <a:r>
              <a:rPr lang="en-US" sz="2400" b="1" dirty="0" smtClean="0">
                <a:solidFill>
                  <a:schemeClr val="bg2">
                    <a:lumMod val="25000"/>
                  </a:schemeClr>
                </a:solidFill>
              </a:rPr>
              <a:t>rate. Not a day goes by, it seems, without</a:t>
            </a:r>
            <a:r>
              <a:rPr lang="ar-EG" sz="2400" b="1" dirty="0" smtClean="0">
                <a:solidFill>
                  <a:schemeClr val="bg2">
                    <a:lumMod val="25000"/>
                  </a:schemeClr>
                </a:solidFill>
              </a:rPr>
              <a:t> </a:t>
            </a:r>
            <a:r>
              <a:rPr lang="en-US" sz="2400" b="1" dirty="0" smtClean="0">
                <a:solidFill>
                  <a:schemeClr val="bg2">
                    <a:lumMod val="25000"/>
                  </a:schemeClr>
                </a:solidFill>
              </a:rPr>
              <a:t>another important discovery or</a:t>
            </a:r>
            <a:r>
              <a:rPr lang="ar-EG" sz="2400" b="1" dirty="0" smtClean="0">
                <a:solidFill>
                  <a:schemeClr val="bg2">
                    <a:lumMod val="25000"/>
                  </a:schemeClr>
                </a:solidFill>
              </a:rPr>
              <a:t> </a:t>
            </a:r>
            <a:r>
              <a:rPr lang="en-US" sz="2400" b="1" dirty="0" smtClean="0">
                <a:solidFill>
                  <a:schemeClr val="bg2">
                    <a:lumMod val="25000"/>
                  </a:schemeClr>
                </a:solidFill>
              </a:rPr>
              <a:t>boundary-pushing invention in the</a:t>
            </a:r>
            <a:r>
              <a:rPr lang="ar-EG" sz="2400" b="1" dirty="0" smtClean="0">
                <a:solidFill>
                  <a:schemeClr val="bg2">
                    <a:lumMod val="25000"/>
                  </a:schemeClr>
                </a:solidFill>
              </a:rPr>
              <a:t> </a:t>
            </a:r>
            <a:r>
              <a:rPr lang="en-US" sz="2400" b="1" dirty="0" smtClean="0">
                <a:solidFill>
                  <a:schemeClr val="bg2">
                    <a:lumMod val="25000"/>
                  </a:schemeClr>
                </a:solidFill>
              </a:rPr>
              <a:t>scientific fields. The economics of globalization</a:t>
            </a:r>
            <a:r>
              <a:rPr lang="ar-EG" sz="2400" b="1" dirty="0" smtClean="0">
                <a:solidFill>
                  <a:schemeClr val="bg2">
                    <a:lumMod val="25000"/>
                  </a:schemeClr>
                </a:solidFill>
              </a:rPr>
              <a:t> </a:t>
            </a:r>
            <a:r>
              <a:rPr lang="en-US" sz="2400" b="1" dirty="0" smtClean="0">
                <a:solidFill>
                  <a:schemeClr val="bg2">
                    <a:lumMod val="25000"/>
                  </a:schemeClr>
                </a:solidFill>
              </a:rPr>
              <a:t>seems to dominate much of our</a:t>
            </a:r>
            <a:r>
              <a:rPr lang="ar-EG" sz="2400" b="1" dirty="0" smtClean="0">
                <a:solidFill>
                  <a:schemeClr val="bg2">
                    <a:lumMod val="25000"/>
                  </a:schemeClr>
                </a:solidFill>
              </a:rPr>
              <a:t> </a:t>
            </a:r>
            <a:r>
              <a:rPr lang="en-US" sz="2400" b="1" dirty="0" smtClean="0">
                <a:solidFill>
                  <a:schemeClr val="bg2">
                    <a:lumMod val="25000"/>
                  </a:schemeClr>
                </a:solidFill>
              </a:rPr>
              <a:t>political and corporate thinking, while</a:t>
            </a:r>
            <a:r>
              <a:rPr lang="ar-EG" sz="2400" b="1" dirty="0" smtClean="0">
                <a:solidFill>
                  <a:schemeClr val="bg2">
                    <a:lumMod val="25000"/>
                  </a:schemeClr>
                </a:solidFill>
              </a:rPr>
              <a:t> </a:t>
            </a:r>
            <a:r>
              <a:rPr lang="en-US" sz="2400" b="1" dirty="0" smtClean="0">
                <a:solidFill>
                  <a:schemeClr val="bg2">
                    <a:lumMod val="25000"/>
                  </a:schemeClr>
                </a:solidFill>
              </a:rPr>
              <a:t>the shadow side of globalization– develops at an equally alarming pace.</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smtClean="0">
                <a:solidFill>
                  <a:schemeClr val="bg2">
                    <a:lumMod val="25000"/>
                  </a:schemeClr>
                </a:solidFill>
              </a:rPr>
              <a:t>1 </a:t>
            </a:r>
            <a:r>
              <a:rPr lang="en-US" sz="2400" b="1" dirty="0">
                <a:solidFill>
                  <a:schemeClr val="bg2">
                    <a:lumMod val="25000"/>
                  </a:schemeClr>
                </a:solidFill>
              </a:rPr>
              <a:t>Individual change </a:t>
            </a:r>
          </a:p>
          <a:p>
            <a:r>
              <a:rPr lang="en-US" sz="2400" dirty="0">
                <a:solidFill>
                  <a:schemeClr val="bg2">
                    <a:lumMod val="25000"/>
                  </a:schemeClr>
                </a:solidFill>
              </a:rPr>
              <a:t>Learning and the process of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2 Team change </a:t>
            </a:r>
          </a:p>
          <a:p>
            <a:r>
              <a:rPr lang="en-US" sz="2400" dirty="0">
                <a:solidFill>
                  <a:schemeClr val="bg2">
                    <a:lumMod val="25000"/>
                  </a:schemeClr>
                </a:solidFill>
              </a:rPr>
              <a:t>What is a group and when is it a team?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3 Organizational change </a:t>
            </a:r>
          </a:p>
          <a:p>
            <a:r>
              <a:rPr lang="en-US" sz="2400" dirty="0">
                <a:solidFill>
                  <a:schemeClr val="bg2">
                    <a:lumMod val="25000"/>
                  </a:schemeClr>
                </a:solidFill>
              </a:rPr>
              <a:t>How organizations really work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4 Leading change </a:t>
            </a:r>
          </a:p>
          <a:p>
            <a:r>
              <a:rPr lang="en-US" sz="2400" dirty="0">
                <a:solidFill>
                  <a:schemeClr val="bg2">
                    <a:lumMod val="25000"/>
                  </a:schemeClr>
                </a:solidFill>
              </a:rPr>
              <a:t>Roles that leaders play </a:t>
            </a:r>
            <a:endParaRPr lang="ar-EG" sz="2400" dirty="0" smtClean="0">
              <a:solidFill>
                <a:schemeClr val="bg2">
                  <a:lumMod val="25000"/>
                </a:schemeClr>
              </a:solidFill>
            </a:endParaRP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5 The change agent </a:t>
            </a:r>
          </a:p>
          <a:p>
            <a:r>
              <a:rPr lang="en-US" sz="2400" dirty="0">
                <a:solidFill>
                  <a:schemeClr val="bg2">
                    <a:lumMod val="25000"/>
                  </a:schemeClr>
                </a:solidFill>
              </a:rPr>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2">
                    <a:lumMod val="25000"/>
                  </a:schemeClr>
                </a:solidFill>
                <a:effectLst>
                  <a:outerShdw blurRad="38100" dist="38100" dir="2700000" algn="tl">
                    <a:srgbClr val="000000">
                      <a:alpha val="43137"/>
                    </a:srgbClr>
                  </a:outerShdw>
                </a:effectLst>
              </a:rPr>
              <a:t>Content </a:t>
            </a:r>
          </a:p>
          <a:p>
            <a:endParaRPr lang="en-US" sz="3200" b="1" i="1" u="sng" dirty="0" smtClean="0">
              <a:solidFill>
                <a:schemeClr val="bg2">
                  <a:lumMod val="25000"/>
                </a:schemeClr>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2">
                    <a:lumMod val="25000"/>
                  </a:schemeClr>
                </a:solidFill>
              </a:rPr>
              <a:t>6 Mergers and acquisitions </a:t>
            </a:r>
          </a:p>
          <a:p>
            <a:r>
              <a:rPr lang="en-US" sz="2400" dirty="0">
                <a:solidFill>
                  <a:schemeClr val="bg2">
                    <a:lumMod val="25000"/>
                  </a:schemeClr>
                </a:solidFill>
              </a:rPr>
              <a:t>The purpose of merger and acquisition activity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7 Cultural change </a:t>
            </a:r>
          </a:p>
          <a:p>
            <a:r>
              <a:rPr lang="en-US" sz="2400" dirty="0">
                <a:solidFill>
                  <a:schemeClr val="bg2">
                    <a:lumMod val="25000"/>
                  </a:schemeClr>
                </a:solidFill>
              </a:rPr>
              <a:t>Guidelines for achieving successful cultural change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8 IT-based process change </a:t>
            </a:r>
          </a:p>
          <a:p>
            <a:r>
              <a:rPr lang="en-US" sz="2400" dirty="0">
                <a:solidFill>
                  <a:schemeClr val="bg2">
                    <a:lumMod val="25000"/>
                  </a:schemeClr>
                </a:solidFill>
              </a:rPr>
              <a:t>The role of IT management </a:t>
            </a:r>
          </a:p>
          <a:p>
            <a:pPr marL="342900" indent="-342900">
              <a:buFont typeface="Wingdings" pitchFamily="2" charset="2"/>
              <a:buChar char="Ø"/>
            </a:pPr>
            <a:endParaRPr lang="en-US" sz="2400" b="1"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9 Complex change </a:t>
            </a:r>
          </a:p>
          <a:p>
            <a:r>
              <a:rPr lang="en-US" sz="2400" dirty="0">
                <a:solidFill>
                  <a:schemeClr val="bg2">
                    <a:lumMod val="25000"/>
                  </a:schemeClr>
                </a:solidFill>
              </a:rPr>
              <a:t>When is change complex</a:t>
            </a:r>
            <a:r>
              <a:rPr lang="en-US" sz="2400" dirty="0" smtClean="0">
                <a:solidFill>
                  <a:schemeClr val="bg2">
                    <a:lumMod val="25000"/>
                  </a:schemeClr>
                </a:solidFill>
              </a:rPr>
              <a:t>?</a:t>
            </a:r>
          </a:p>
          <a:p>
            <a:endParaRPr lang="en-US" sz="2400" dirty="0">
              <a:solidFill>
                <a:schemeClr val="bg2">
                  <a:lumMod val="25000"/>
                </a:schemeClr>
              </a:solidFill>
            </a:endParaRPr>
          </a:p>
          <a:p>
            <a:pPr marL="342900" indent="-342900">
              <a:buFont typeface="Wingdings" pitchFamily="2" charset="2"/>
              <a:buChar char="Ø"/>
            </a:pPr>
            <a:r>
              <a:rPr lang="en-US" sz="2400" b="1" dirty="0">
                <a:solidFill>
                  <a:schemeClr val="bg2">
                    <a:lumMod val="25000"/>
                  </a:schemeClr>
                </a:solidFill>
              </a:rPr>
              <a:t>10 Leading change in uncertain times </a:t>
            </a:r>
          </a:p>
          <a:p>
            <a:r>
              <a:rPr lang="en-US" sz="2400" dirty="0">
                <a:solidFill>
                  <a:schemeClr val="bg2">
                    <a:lumMod val="25000"/>
                  </a:schemeClr>
                </a:solidFill>
              </a:rPr>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rPr>
              <a:t>Introduction</a:t>
            </a:r>
          </a:p>
          <a:p>
            <a:pPr marL="457200" indent="-457200">
              <a:buFont typeface="Wingdings" panose="05000000000000000000" pitchFamily="2" charset="2"/>
              <a:buChar char="Ø"/>
            </a:pPr>
            <a:r>
              <a:rPr lang="en-US" sz="3200" b="1" dirty="0" smtClean="0">
                <a:solidFill>
                  <a:schemeClr val="bg1"/>
                </a:solidFill>
                <a:effectLst>
                  <a:outerShdw blurRad="38100" dist="38100" dir="2700000" algn="tl">
                    <a:srgbClr val="000000">
                      <a:alpha val="43137"/>
                    </a:srgbClr>
                  </a:outerShdw>
                </a:effectLst>
              </a:rPr>
              <a:t>Culture </a:t>
            </a:r>
            <a:r>
              <a:rPr lang="en-US" sz="3200" b="1" dirty="0">
                <a:solidFill>
                  <a:schemeClr val="bg1"/>
                </a:solidFill>
                <a:effectLst>
                  <a:outerShdw blurRad="38100" dist="38100" dir="2700000" algn="tl">
                    <a:srgbClr val="000000">
                      <a:alpha val="43137"/>
                    </a:srgbClr>
                  </a:outerShdw>
                </a:effectLst>
              </a:rPr>
              <a:t>change </a:t>
            </a:r>
            <a:r>
              <a:rPr lang="en-US" sz="3200" b="1" dirty="0" smtClean="0">
                <a:solidFill>
                  <a:schemeClr val="bg1"/>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trigger for a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importance of measuring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lumMod val="50000"/>
                  </a:schemeClr>
                </a:solidFill>
              </a:rPr>
              <a:t>The techniques of measuring culture change</a:t>
            </a:r>
          </a:p>
          <a:p>
            <a:endParaRPr lang="en-US" sz="3200" dirty="0">
              <a:solidFill>
                <a:schemeClr val="bg1">
                  <a:lumMod val="50000"/>
                </a:schemeClr>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889112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smtClean="0">
                <a:solidFill>
                  <a:schemeClr val="bg2">
                    <a:lumMod val="25000"/>
                  </a:schemeClr>
                </a:solidFill>
                <a:effectLst>
                  <a:outerShdw blurRad="38100" dist="38100" dir="2700000" algn="tl">
                    <a:srgbClr val="000000">
                      <a:alpha val="43137"/>
                    </a:srgbClr>
                  </a:outerShdw>
                </a:effectLst>
              </a:rPr>
              <a:t>Culture change definition</a:t>
            </a:r>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108543"/>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Culture change, also referred to as cultural transformation, is a set of activities an organization undertakes to change the </a:t>
            </a:r>
            <a:r>
              <a:rPr lang="en-US" sz="2800" b="1" dirty="0" smtClean="0">
                <a:solidFill>
                  <a:schemeClr val="bg2">
                    <a:lumMod val="25000"/>
                  </a:schemeClr>
                </a:solidFill>
                <a:effectLst>
                  <a:outerShdw blurRad="38100" dist="38100" dir="2700000" algn="tl">
                    <a:srgbClr val="000000">
                      <a:alpha val="43137"/>
                    </a:srgbClr>
                  </a:outerShdw>
                </a:effectLst>
              </a:rPr>
              <a:t>behaviors </a:t>
            </a:r>
            <a:r>
              <a:rPr lang="en-US" sz="2800" b="1" dirty="0">
                <a:solidFill>
                  <a:schemeClr val="bg2">
                    <a:lumMod val="25000"/>
                  </a:schemeClr>
                </a:solidFill>
                <a:effectLst>
                  <a:outerShdw blurRad="38100" dist="38100" dir="2700000" algn="tl">
                    <a:srgbClr val="000000">
                      <a:alpha val="43137"/>
                    </a:srgbClr>
                  </a:outerShdw>
                </a:effectLst>
              </a:rPr>
              <a:t>and mindsets of employees to achieve strategic goals. A culture change is usually a gradual process that can be observed over a medium to a long period of time.</a:t>
            </a:r>
          </a:p>
          <a:p>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rPr>
              <a:t>Introduction</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Culture </a:t>
            </a:r>
            <a:r>
              <a:rPr lang="en-US" sz="3200" b="1" dirty="0">
                <a:solidFill>
                  <a:schemeClr val="bg1">
                    <a:lumMod val="50000"/>
                  </a:schemeClr>
                </a:solidFill>
                <a:effectLst>
                  <a:outerShdw blurRad="38100" dist="38100" dir="2700000" algn="tl">
                    <a:srgbClr val="000000">
                      <a:alpha val="43137"/>
                    </a:srgbClr>
                  </a:outerShdw>
                </a:effectLst>
              </a:rPr>
              <a:t>change </a:t>
            </a:r>
            <a:r>
              <a:rPr lang="en-US" sz="3200" b="1" dirty="0" smtClean="0">
                <a:solidFill>
                  <a:schemeClr val="bg1">
                    <a:lumMod val="50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solidFill>
                <a:effectLst>
                  <a:outerShdw blurRad="38100" dist="38100" dir="2700000" algn="tl">
                    <a:srgbClr val="000000">
                      <a:alpha val="43137"/>
                    </a:srgbClr>
                  </a:outerShdw>
                </a:effectLst>
              </a:rPr>
              <a:t>The </a:t>
            </a:r>
            <a:r>
              <a:rPr lang="en-US" sz="3200" b="1" dirty="0">
                <a:solidFill>
                  <a:schemeClr val="bg1"/>
                </a:solidFill>
                <a:effectLst>
                  <a:outerShdw blurRad="38100" dist="38100" dir="2700000" algn="tl">
                    <a:srgbClr val="000000">
                      <a:alpha val="43137"/>
                    </a:srgbClr>
                  </a:outerShdw>
                </a:effectLst>
              </a:rPr>
              <a:t>trigger for a culture </a:t>
            </a:r>
            <a:r>
              <a:rPr lang="en-US" sz="3200" b="1" dirty="0" smtClean="0">
                <a:solidFill>
                  <a:schemeClr val="bg1"/>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importance of measuring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lumMod val="50000"/>
                  </a:schemeClr>
                </a:solidFill>
              </a:rPr>
              <a:t>The techniques of measuring culture change</a:t>
            </a:r>
          </a:p>
          <a:p>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008032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The trigger for a culture change is when the current culture of the business doesn’t align with its vision, mission, core values, and strategic objectives. This misalignment indicates to the leadership that the culture has become a barrier to achieving the organization’s goals.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The trigger for a culture change</a:t>
            </a:r>
          </a:p>
        </p:txBody>
      </p:sp>
    </p:spTree>
    <p:extLst>
      <p:ext uri="{BB962C8B-B14F-4D97-AF65-F5344CB8AC3E}">
        <p14:creationId xmlns:p14="http://schemas.microsoft.com/office/powerpoint/2010/main" val="1450611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rPr>
              <a:t>Introduction</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Culture </a:t>
            </a:r>
            <a:r>
              <a:rPr lang="en-US" sz="3200" b="1" dirty="0">
                <a:solidFill>
                  <a:schemeClr val="bg1">
                    <a:lumMod val="50000"/>
                  </a:schemeClr>
                </a:solidFill>
                <a:effectLst>
                  <a:outerShdw blurRad="38100" dist="38100" dir="2700000" algn="tl">
                    <a:srgbClr val="000000">
                      <a:alpha val="43137"/>
                    </a:srgbClr>
                  </a:outerShdw>
                </a:effectLst>
              </a:rPr>
              <a:t>change </a:t>
            </a:r>
            <a:r>
              <a:rPr lang="en-US" sz="3200" b="1" dirty="0" smtClean="0">
                <a:solidFill>
                  <a:schemeClr val="bg1">
                    <a:lumMod val="50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trigger for a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solidFill>
                <a:effectLst>
                  <a:outerShdw blurRad="38100" dist="38100" dir="2700000" algn="tl">
                    <a:srgbClr val="000000">
                      <a:alpha val="43137"/>
                    </a:srgbClr>
                  </a:outerShdw>
                </a:effectLst>
              </a:rPr>
              <a:t>The </a:t>
            </a:r>
            <a:r>
              <a:rPr lang="en-US" sz="3200" b="1" dirty="0">
                <a:solidFill>
                  <a:schemeClr val="bg1"/>
                </a:solidFill>
                <a:effectLst>
                  <a:outerShdw blurRad="38100" dist="38100" dir="2700000" algn="tl">
                    <a:srgbClr val="000000">
                      <a:alpha val="43137"/>
                    </a:srgbClr>
                  </a:outerShdw>
                </a:effectLst>
              </a:rPr>
              <a:t>importance of measuring culture </a:t>
            </a:r>
            <a:r>
              <a:rPr lang="en-US" sz="3200" b="1" dirty="0" smtClean="0">
                <a:solidFill>
                  <a:schemeClr val="bg1"/>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lumMod val="50000"/>
                  </a:schemeClr>
                </a:solidFill>
              </a:rPr>
              <a:t>The techniques of measuring culture change</a:t>
            </a:r>
          </a:p>
          <a:p>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675573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Culture change is a big undertaking, which requires a lot of effort and big investments in terms of resources. It requires a focused effort of leadership, management, and employees over a long period. If done correctly, it can have a monumental outcome for your employee experience and the business results.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2" y="1599946"/>
            <a:ext cx="7387537"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The importance of measuring culture change</a:t>
            </a:r>
          </a:p>
        </p:txBody>
      </p:sp>
    </p:spTree>
    <p:extLst>
      <p:ext uri="{BB962C8B-B14F-4D97-AF65-F5344CB8AC3E}">
        <p14:creationId xmlns:p14="http://schemas.microsoft.com/office/powerpoint/2010/main" val="2376509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108543"/>
          </a:xfrm>
          <a:prstGeom prst="rect">
            <a:avLst/>
          </a:prstGeom>
          <a:noFill/>
        </p:spPr>
        <p:txBody>
          <a:bodyPr wrap="square" rtlCol="0">
            <a:spAutoFit/>
          </a:bodyPr>
          <a:lstStyle/>
          <a:p>
            <a:r>
              <a:rPr lang="en-US" sz="2800" b="1" dirty="0" smtClean="0">
                <a:solidFill>
                  <a:schemeClr val="bg2">
                    <a:lumMod val="25000"/>
                  </a:schemeClr>
                </a:solidFill>
                <a:effectLst>
                  <a:outerShdw blurRad="38100" dist="38100" dir="2700000" algn="tl">
                    <a:srgbClr val="000000">
                      <a:alpha val="43137"/>
                    </a:srgbClr>
                  </a:outerShdw>
                </a:effectLst>
              </a:rPr>
              <a:t>For </a:t>
            </a:r>
            <a:r>
              <a:rPr lang="en-US" sz="2800" b="1" dirty="0">
                <a:solidFill>
                  <a:schemeClr val="bg2">
                    <a:lumMod val="25000"/>
                  </a:schemeClr>
                </a:solidFill>
                <a:effectLst>
                  <a:outerShdw blurRad="38100" dist="38100" dir="2700000" algn="tl">
                    <a:srgbClr val="000000">
                      <a:alpha val="43137"/>
                    </a:srgbClr>
                  </a:outerShdw>
                </a:effectLst>
              </a:rPr>
              <a:t>this reason, measuring culture change is necessary to know how </a:t>
            </a:r>
            <a:r>
              <a:rPr lang="en-US" sz="2800" b="1" dirty="0" smtClean="0">
                <a:solidFill>
                  <a:schemeClr val="bg2">
                    <a:lumMod val="25000"/>
                  </a:schemeClr>
                </a:solidFill>
                <a:effectLst>
                  <a:outerShdw blurRad="38100" dist="38100" dir="2700000" algn="tl">
                    <a:srgbClr val="000000">
                      <a:alpha val="43137"/>
                    </a:srgbClr>
                  </a:outerShdw>
                </a:effectLst>
              </a:rPr>
              <a:t>the business </a:t>
            </a:r>
            <a:r>
              <a:rPr lang="en-US" sz="2800" b="1" dirty="0">
                <a:solidFill>
                  <a:schemeClr val="bg2">
                    <a:lumMod val="25000"/>
                  </a:schemeClr>
                </a:solidFill>
                <a:effectLst>
                  <a:outerShdw blurRad="38100" dist="38100" dir="2700000" algn="tl">
                    <a:srgbClr val="000000">
                      <a:alpha val="43137"/>
                    </a:srgbClr>
                  </a:outerShdw>
                </a:effectLst>
              </a:rPr>
              <a:t>is progressing and what impact the transformation has on </a:t>
            </a:r>
            <a:r>
              <a:rPr lang="en-US" sz="2800" b="1" dirty="0" smtClean="0">
                <a:solidFill>
                  <a:schemeClr val="bg2">
                    <a:lumMod val="25000"/>
                  </a:schemeClr>
                </a:solidFill>
                <a:effectLst>
                  <a:outerShdw blurRad="38100" dist="38100" dir="2700000" algn="tl">
                    <a:srgbClr val="000000">
                      <a:alpha val="43137"/>
                    </a:srgbClr>
                  </a:outerShdw>
                </a:effectLst>
              </a:rPr>
              <a:t>the </a:t>
            </a:r>
            <a:r>
              <a:rPr lang="en-US" sz="2800" b="1" dirty="0">
                <a:solidFill>
                  <a:schemeClr val="bg2">
                    <a:lumMod val="25000"/>
                  </a:schemeClr>
                </a:solidFill>
                <a:effectLst>
                  <a:outerShdw blurRad="38100" dist="38100" dir="2700000" algn="tl">
                    <a:srgbClr val="000000">
                      <a:alpha val="43137"/>
                    </a:srgbClr>
                  </a:outerShdw>
                </a:effectLst>
              </a:rPr>
              <a:t>business. </a:t>
            </a:r>
            <a:endParaRPr lang="en-US" sz="2800" b="1" dirty="0" smtClean="0">
              <a:solidFill>
                <a:schemeClr val="bg2">
                  <a:lumMod val="25000"/>
                </a:schemeClr>
              </a:solidFill>
              <a:effectLst>
                <a:outerShdw blurRad="38100" dist="38100" dir="2700000" algn="tl">
                  <a:srgbClr val="000000">
                    <a:alpha val="43137"/>
                  </a:srgbClr>
                </a:outerShdw>
              </a:effectLst>
            </a:endParaRPr>
          </a:p>
          <a:p>
            <a:endParaRPr lang="en-US" sz="2800" b="1" dirty="0" smtClean="0">
              <a:solidFill>
                <a:schemeClr val="bg2">
                  <a:lumMod val="25000"/>
                </a:schemeClr>
              </a:solidFill>
              <a:effectLst>
                <a:outerShdw blurRad="38100" dist="38100" dir="2700000" algn="tl">
                  <a:srgbClr val="000000">
                    <a:alpha val="43137"/>
                  </a:srgbClr>
                </a:outerShdw>
              </a:effectLst>
            </a:endParaRPr>
          </a:p>
          <a:p>
            <a:r>
              <a:rPr lang="en-US" sz="2800" b="1" dirty="0" smtClean="0">
                <a:solidFill>
                  <a:schemeClr val="bg2">
                    <a:lumMod val="25000"/>
                  </a:schemeClr>
                </a:solidFill>
                <a:effectLst>
                  <a:outerShdw blurRad="38100" dist="38100" dir="2700000" algn="tl">
                    <a:srgbClr val="000000">
                      <a:alpha val="43137"/>
                    </a:srgbClr>
                  </a:outerShdw>
                </a:effectLst>
              </a:rPr>
              <a:t>Measuring </a:t>
            </a:r>
            <a:r>
              <a:rPr lang="en-US" sz="2800" b="1" dirty="0">
                <a:solidFill>
                  <a:schemeClr val="bg2">
                    <a:lumMod val="25000"/>
                  </a:schemeClr>
                </a:solidFill>
                <a:effectLst>
                  <a:outerShdw blurRad="38100" dist="38100" dir="2700000" algn="tl">
                    <a:srgbClr val="000000">
                      <a:alpha val="43137"/>
                    </a:srgbClr>
                  </a:outerShdw>
                </a:effectLst>
              </a:rPr>
              <a:t>culture change requires a mixture of quantitative metrics and qualitative techniques. By measuring culture change, it's able </a:t>
            </a:r>
            <a:r>
              <a:rPr lang="en-US" sz="2800" b="1" dirty="0" smtClean="0">
                <a:solidFill>
                  <a:schemeClr val="bg2">
                    <a:lumMod val="25000"/>
                  </a:schemeClr>
                </a:solidFill>
                <a:effectLst>
                  <a:outerShdw blurRad="38100" dist="38100" dir="2700000" algn="tl">
                    <a:srgbClr val="000000">
                      <a:alpha val="43137"/>
                    </a:srgbClr>
                  </a:outerShdw>
                </a:effectLst>
              </a:rPr>
              <a:t>to the following:</a:t>
            </a:r>
            <a:endParaRPr lang="en-US" sz="2800" b="1" dirty="0">
              <a:solidFill>
                <a:schemeClr val="bg2">
                  <a:lumMod val="25000"/>
                </a:schemeClr>
              </a:solidFill>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3" y="1599946"/>
            <a:ext cx="7109042" cy="523220"/>
          </a:xfrm>
          <a:prstGeom prst="rect">
            <a:avLst/>
          </a:prstGeom>
          <a:noFill/>
        </p:spPr>
        <p:txBody>
          <a:bodyPr wrap="square" rtlCol="0">
            <a:spAutoFit/>
          </a:bodyPr>
          <a:lstStyle/>
          <a:p>
            <a:r>
              <a:rPr lang="en-US" sz="2800" b="1" dirty="0">
                <a:solidFill>
                  <a:schemeClr val="bg2">
                    <a:lumMod val="25000"/>
                  </a:schemeClr>
                </a:solidFill>
                <a:effectLst>
                  <a:outerShdw blurRad="38100" dist="38100" dir="2700000" algn="tl">
                    <a:srgbClr val="000000">
                      <a:alpha val="43137"/>
                    </a:srgbClr>
                  </a:outerShdw>
                </a:effectLst>
              </a:rPr>
              <a:t>T</a:t>
            </a:r>
            <a:r>
              <a:rPr lang="en-US" sz="2800" b="1" dirty="0" smtClean="0">
                <a:solidFill>
                  <a:schemeClr val="bg2">
                    <a:lumMod val="25000"/>
                  </a:schemeClr>
                </a:solidFill>
                <a:effectLst>
                  <a:outerShdw blurRad="38100" dist="38100" dir="2700000" algn="tl">
                    <a:srgbClr val="000000">
                      <a:alpha val="43137"/>
                    </a:srgbClr>
                  </a:outerShdw>
                </a:effectLst>
              </a:rPr>
              <a:t>he </a:t>
            </a:r>
            <a:r>
              <a:rPr lang="en-US" sz="2800" b="1" dirty="0">
                <a:solidFill>
                  <a:schemeClr val="bg2">
                    <a:lumMod val="25000"/>
                  </a:schemeClr>
                </a:solidFill>
                <a:effectLst>
                  <a:outerShdw blurRad="38100" dist="38100" dir="2700000" algn="tl">
                    <a:srgbClr val="000000">
                      <a:alpha val="43137"/>
                    </a:srgbClr>
                  </a:outerShdw>
                </a:effectLst>
              </a:rPr>
              <a:t>importance of measuring culture change</a:t>
            </a:r>
          </a:p>
        </p:txBody>
      </p:sp>
    </p:spTree>
    <p:extLst>
      <p:ext uri="{BB962C8B-B14F-4D97-AF65-F5344CB8AC3E}">
        <p14:creationId xmlns:p14="http://schemas.microsoft.com/office/powerpoint/2010/main" val="2856950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Evaluating the success of </a:t>
            </a:r>
            <a:r>
              <a:rPr lang="en-US" sz="2800" b="1" dirty="0" smtClean="0">
                <a:solidFill>
                  <a:schemeClr val="tx1"/>
                </a:solidFill>
              </a:rPr>
              <a:t>the initiatives</a:t>
            </a:r>
          </a:p>
          <a:p>
            <a:endParaRPr lang="en-US" sz="2800" b="1" dirty="0" smtClean="0">
              <a:solidFill>
                <a:schemeClr val="tx1"/>
              </a:solidFill>
            </a:endParaRPr>
          </a:p>
          <a:p>
            <a:r>
              <a:rPr lang="en-US" sz="2800" dirty="0" smtClean="0">
                <a:solidFill>
                  <a:schemeClr val="tx1"/>
                </a:solidFill>
              </a:rPr>
              <a:t>It could assess </a:t>
            </a:r>
            <a:r>
              <a:rPr lang="en-US" sz="2800" dirty="0">
                <a:solidFill>
                  <a:schemeClr val="tx1"/>
                </a:solidFill>
              </a:rPr>
              <a:t>if the culture change initiative has the desired impact. As you’re investing a lot of resources and effort into creating culture change, you need to understand if it’s bringing you the results you expected, and if not, why not</a:t>
            </a:r>
            <a:r>
              <a:rPr lang="en-US" sz="2800" dirty="0" smtClean="0">
                <a:solidFill>
                  <a:schemeClr val="tx1"/>
                </a:solidFill>
              </a:rPr>
              <a:t>.</a:t>
            </a:r>
            <a:endParaRPr lang="en-US" sz="2800" dirty="0">
              <a:solidFill>
                <a:schemeClr val="tx1"/>
              </a:solidFill>
              <a:latin typeface="Times New Roman" panose="02020603050405020304" pitchFamily="18" charset="0"/>
              <a:cs typeface="Times New Roman" panose="02020603050405020304" pitchFamily="18" charset="0"/>
            </a:endParaRPr>
          </a:p>
          <a:p>
            <a:endParaRPr lang="en-US" sz="2800" dirty="0" smtClean="0">
              <a:solidFill>
                <a:schemeClr val="tx1"/>
              </a:solidFill>
              <a:latin typeface="Times New Roman" panose="02020603050405020304" pitchFamily="18" charset="0"/>
              <a:cs typeface="Times New Roman" panose="02020603050405020304" pitchFamily="18" charset="0"/>
            </a:endParaRPr>
          </a:p>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smtClean="0">
                <a:solidFill>
                  <a:schemeClr val="bg2">
                    <a:lumMod val="25000"/>
                  </a:schemeClr>
                </a:solidFill>
              </a:rPr>
              <a:t>The </a:t>
            </a:r>
            <a:r>
              <a:rPr lang="en-US" sz="2800" b="1" dirty="0">
                <a:solidFill>
                  <a:schemeClr val="bg2">
                    <a:lumMod val="25000"/>
                  </a:schemeClr>
                </a:solidFill>
              </a:rPr>
              <a:t>importance of measuring culture change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5840294" y="4447791"/>
            <a:ext cx="4620270" cy="1616075"/>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a:t>
            </a:r>
            <a:r>
              <a:rPr lang="en-US" sz="2800" b="1" dirty="0">
                <a:solidFill>
                  <a:schemeClr val="tx1"/>
                </a:solidFill>
              </a:rPr>
              <a:t>Showcasing the results</a:t>
            </a:r>
            <a:r>
              <a:rPr lang="en-US" sz="2800" dirty="0">
                <a:solidFill>
                  <a:schemeClr val="tx1"/>
                </a:solidFill>
              </a:rPr>
              <a:t> </a:t>
            </a:r>
            <a:endParaRPr lang="en-US" sz="2800" dirty="0" smtClean="0">
              <a:solidFill>
                <a:schemeClr val="tx1"/>
              </a:solidFill>
            </a:endParaRPr>
          </a:p>
          <a:p>
            <a:endParaRPr lang="en-US" sz="2800" dirty="0" smtClean="0">
              <a:solidFill>
                <a:schemeClr val="tx1"/>
              </a:solidFill>
            </a:endParaRPr>
          </a:p>
          <a:p>
            <a:r>
              <a:rPr lang="en-US" sz="2800" dirty="0">
                <a:solidFill>
                  <a:schemeClr val="tx1"/>
                </a:solidFill>
              </a:rPr>
              <a:t>It could show the impact the culture change has on your business in a measurable way, which helps you speak the business leadership language. Cultural change requires a time and money investment, so showing the outcome and results is essential. </a:t>
            </a:r>
          </a:p>
          <a:p>
            <a:endParaRPr lang="en-US" sz="2800" b="1" dirty="0">
              <a:solidFill>
                <a:schemeClr val="tx1"/>
              </a:solidFill>
            </a:endParaRPr>
          </a:p>
          <a:p>
            <a:endParaRPr lang="en-US" sz="2800" b="1"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importance of measuring culture change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404100" y="4481458"/>
            <a:ext cx="3928669" cy="1328790"/>
          </a:xfrm>
          <a:prstGeom prst="rect">
            <a:avLst/>
          </a:prstGeom>
        </p:spPr>
      </p:pic>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a:t>
            </a:r>
            <a:r>
              <a:rPr lang="en-US" sz="2800" b="1" dirty="0">
                <a:solidFill>
                  <a:schemeClr val="tx1"/>
                </a:solidFill>
              </a:rPr>
              <a:t>Showcasing the results</a:t>
            </a:r>
            <a:r>
              <a:rPr lang="en-US" sz="2800" dirty="0">
                <a:solidFill>
                  <a:schemeClr val="tx1"/>
                </a:solidFill>
              </a:rPr>
              <a:t> </a:t>
            </a:r>
            <a:endParaRPr lang="en-US" sz="2800" dirty="0" smtClean="0">
              <a:solidFill>
                <a:schemeClr val="tx1"/>
              </a:solidFill>
            </a:endParaRPr>
          </a:p>
          <a:p>
            <a:r>
              <a:rPr lang="en-US" sz="2800" dirty="0">
                <a:solidFill>
                  <a:schemeClr val="tx1"/>
                </a:solidFill>
              </a:rPr>
              <a:t>Alongside organizational structural changes, Microsoft’s CEO </a:t>
            </a:r>
            <a:r>
              <a:rPr lang="en-US" sz="2800" dirty="0" err="1">
                <a:solidFill>
                  <a:schemeClr val="tx1"/>
                </a:solidFill>
              </a:rPr>
              <a:t>Satya</a:t>
            </a:r>
            <a:r>
              <a:rPr lang="en-US" sz="2800" dirty="0">
                <a:solidFill>
                  <a:schemeClr val="tx1"/>
                </a:solidFill>
              </a:rPr>
              <a:t> </a:t>
            </a:r>
            <a:r>
              <a:rPr lang="en-US" sz="2800" dirty="0" err="1">
                <a:solidFill>
                  <a:schemeClr val="tx1"/>
                </a:solidFill>
              </a:rPr>
              <a:t>Nadella</a:t>
            </a:r>
            <a:r>
              <a:rPr lang="en-US" sz="2800" dirty="0">
                <a:solidFill>
                  <a:schemeClr val="tx1"/>
                </a:solidFill>
              </a:rPr>
              <a:t> had the goal to transform the culture to ensure they reach their goals. A new Microsoft vision was developed, which was “to empower every person and every organization on the planet to achieve more.” </a:t>
            </a:r>
          </a:p>
          <a:p>
            <a:endParaRPr lang="en-US" sz="2800" dirty="0" smtClean="0">
              <a:solidFill>
                <a:schemeClr val="tx1"/>
              </a:solidFill>
            </a:endParaRPr>
          </a:p>
          <a:p>
            <a:r>
              <a:rPr lang="en-US" sz="2000" dirty="0">
                <a:solidFill>
                  <a:schemeClr val="tx1"/>
                </a:solidFill>
              </a:rPr>
              <a:t>Prior to the restructure, employees lacked a sense of purpose, and engagement scores were quite low. Through various culture initiatives and realignment of their purpose, Microsoft was able to get back on track. One of the outcomes was notable stock price growth:</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importance of measuring culture change</a:t>
            </a:r>
          </a:p>
        </p:txBody>
      </p:sp>
    </p:spTree>
    <p:extLst>
      <p:ext uri="{BB962C8B-B14F-4D97-AF65-F5344CB8AC3E}">
        <p14:creationId xmlns:p14="http://schemas.microsoft.com/office/powerpoint/2010/main" val="3583651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a:t>
            </a:r>
            <a:r>
              <a:rPr lang="en-US" sz="2800" b="1" dirty="0">
                <a:solidFill>
                  <a:schemeClr val="tx1"/>
                </a:solidFill>
              </a:rPr>
              <a:t>Showcasing the </a:t>
            </a:r>
            <a:r>
              <a:rPr lang="en-US" sz="2800" b="1" dirty="0" smtClean="0">
                <a:solidFill>
                  <a:schemeClr val="tx1"/>
                </a:solidFill>
              </a:rPr>
              <a:t>results</a:t>
            </a: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endParaRPr lang="en-US" sz="2800" b="1" dirty="0">
              <a:solidFill>
                <a:schemeClr val="tx1"/>
              </a:solidFill>
            </a:endParaRPr>
          </a:p>
          <a:p>
            <a:endParaRPr lang="en-US" sz="2800" b="1" dirty="0" smtClean="0">
              <a:solidFill>
                <a:schemeClr val="tx1"/>
              </a:solidFill>
            </a:endParaRPr>
          </a:p>
          <a:p>
            <a:r>
              <a:rPr lang="en-US" sz="2800" dirty="0">
                <a:solidFill>
                  <a:schemeClr val="tx1"/>
                </a:solidFill>
              </a:rPr>
              <a:t> </a:t>
            </a:r>
            <a:endParaRPr lang="en-US" sz="2800" dirty="0" smtClean="0">
              <a:solidFill>
                <a:schemeClr val="tx1"/>
              </a:solidFill>
            </a:endParaRPr>
          </a:p>
          <a:p>
            <a:endParaRPr lang="en-US" sz="28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145578" y="2561791"/>
            <a:ext cx="11744346" cy="3666545"/>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importance of measuring culture change</a:t>
            </a:r>
          </a:p>
        </p:txBody>
      </p:sp>
    </p:spTree>
    <p:extLst>
      <p:ext uri="{BB962C8B-B14F-4D97-AF65-F5344CB8AC3E}">
        <p14:creationId xmlns:p14="http://schemas.microsoft.com/office/powerpoint/2010/main" val="2718806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Uncovering points of </a:t>
            </a:r>
            <a:r>
              <a:rPr lang="en-US" sz="2800" b="1" dirty="0" smtClean="0">
                <a:solidFill>
                  <a:schemeClr val="tx1"/>
                </a:solidFill>
              </a:rPr>
              <a:t>improvement</a:t>
            </a:r>
            <a:endParaRPr lang="en-US" sz="2800" dirty="0">
              <a:solidFill>
                <a:schemeClr val="tx1"/>
              </a:solidFill>
            </a:endParaRPr>
          </a:p>
          <a:p>
            <a:endParaRPr lang="en-US" sz="2800" dirty="0" smtClean="0">
              <a:solidFill>
                <a:schemeClr val="tx1"/>
              </a:solidFill>
            </a:endParaRPr>
          </a:p>
          <a:p>
            <a:r>
              <a:rPr lang="en-US" sz="2800" dirty="0">
                <a:solidFill>
                  <a:schemeClr val="tx1"/>
                </a:solidFill>
              </a:rPr>
              <a:t> If the desired results aren’t there, you can use data to look into what I could improve and how to cement the culture change further. By understanding how your transformation is progressing, it can uncover obstacles in the internal and external environment.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2">
                    <a:lumMod val="25000"/>
                  </a:schemeClr>
                </a:solidFill>
              </a:rPr>
              <a:t>The importance of measuring culture change</a:t>
            </a:r>
          </a:p>
        </p:txBody>
      </p:sp>
    </p:spTree>
    <p:extLst>
      <p:ext uri="{BB962C8B-B14F-4D97-AF65-F5344CB8AC3E}">
        <p14:creationId xmlns:p14="http://schemas.microsoft.com/office/powerpoint/2010/main" val="2749598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1" i="0" u="none" strike="noStrike" kern="1200" cap="none" spc="0" normalizeH="0" baseline="0" noProof="0" dirty="0" smtClean="0">
                <a:ln>
                  <a:noFill/>
                </a:ln>
                <a:solidFill>
                  <a:srgbClr val="FF9518"/>
                </a:solidFill>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uLnTx/>
                <a:uFillTx/>
                <a:latin typeface="Tajawal Medium" panose="00000600000000000000" pitchFamily="2" charset="-78"/>
                <a:cs typeface="Tajawal Medium" panose="00000600000000000000" pitchFamily="2" charset="-78"/>
              </a:rPr>
              <a:t> </a:t>
            </a:r>
            <a:r>
              <a:rPr lang="en-US" sz="2800" b="1" dirty="0" smtClean="0">
                <a:solidFill>
                  <a:srgbClr val="FF9518"/>
                </a:solidFill>
                <a:latin typeface="Tajawal Medium" panose="00000600000000000000" pitchFamily="2" charset="-78"/>
                <a:cs typeface="Tajawal Medium" panose="00000600000000000000" pitchFamily="2" charset="-78"/>
              </a:rPr>
              <a:t>The </a:t>
            </a:r>
            <a:r>
              <a:rPr lang="en-US" sz="2800" b="1" dirty="0">
                <a:solidFill>
                  <a:srgbClr val="FF9518"/>
                </a:solidFill>
                <a:latin typeface="Tajawal Medium" panose="00000600000000000000" pitchFamily="2" charset="-78"/>
                <a:cs typeface="Tajawal Medium" panose="00000600000000000000" pitchFamily="2" charset="-78"/>
              </a:rPr>
              <a:t>Part Two - The </a:t>
            </a:r>
            <a:r>
              <a:rPr lang="en-US" sz="2800" b="1" dirty="0" smtClean="0">
                <a:solidFill>
                  <a:srgbClr val="FF9518"/>
                </a:solidFill>
                <a:latin typeface="Tajawal Medium" panose="00000600000000000000" pitchFamily="2" charset="-78"/>
                <a:cs typeface="Tajawal Medium" panose="00000600000000000000" pitchFamily="2" charset="-78"/>
              </a:rPr>
              <a:t>applications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53943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rPr>
              <a:t>Introduction</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Culture </a:t>
            </a:r>
            <a:r>
              <a:rPr lang="en-US" sz="3200" b="1" dirty="0">
                <a:solidFill>
                  <a:schemeClr val="bg1">
                    <a:lumMod val="50000"/>
                  </a:schemeClr>
                </a:solidFill>
                <a:effectLst>
                  <a:outerShdw blurRad="38100" dist="38100" dir="2700000" algn="tl">
                    <a:srgbClr val="000000">
                      <a:alpha val="43137"/>
                    </a:srgbClr>
                  </a:outerShdw>
                </a:effectLst>
              </a:rPr>
              <a:t>change </a:t>
            </a:r>
            <a:r>
              <a:rPr lang="en-US" sz="3200" b="1" dirty="0" smtClean="0">
                <a:solidFill>
                  <a:schemeClr val="bg1">
                    <a:lumMod val="50000"/>
                  </a:schemeClr>
                </a:solidFill>
                <a:effectLst>
                  <a:outerShdw blurRad="38100" dist="38100" dir="2700000" algn="tl">
                    <a:srgbClr val="000000">
                      <a:alpha val="43137"/>
                    </a:srgbClr>
                  </a:outerShdw>
                </a:effectLst>
              </a:rPr>
              <a:t>definition </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trigger for a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The </a:t>
            </a:r>
            <a:r>
              <a:rPr lang="en-US" sz="3200" b="1" dirty="0">
                <a:solidFill>
                  <a:schemeClr val="bg1">
                    <a:lumMod val="50000"/>
                  </a:schemeClr>
                </a:solidFill>
                <a:effectLst>
                  <a:outerShdw blurRad="38100" dist="38100" dir="2700000" algn="tl">
                    <a:srgbClr val="000000">
                      <a:alpha val="43137"/>
                    </a:srgbClr>
                  </a:outerShdw>
                </a:effectLst>
              </a:rPr>
              <a:t>importance of measuring culture </a:t>
            </a:r>
            <a:r>
              <a:rPr lang="en-US" sz="3200" b="1" dirty="0" smtClean="0">
                <a:solidFill>
                  <a:schemeClr val="bg1">
                    <a:lumMod val="50000"/>
                  </a:schemeClr>
                </a:solidFill>
                <a:effectLst>
                  <a:outerShdw blurRad="38100" dist="38100" dir="2700000" algn="tl">
                    <a:srgbClr val="000000">
                      <a:alpha val="43137"/>
                    </a:srgbClr>
                  </a:outerShdw>
                </a:effectLst>
              </a:rPr>
              <a:t>change</a:t>
            </a:r>
          </a:p>
          <a:p>
            <a:pPr marL="457200" indent="-457200">
              <a:buFont typeface="Wingdings" panose="05000000000000000000" pitchFamily="2" charset="2"/>
              <a:buChar char="Ø"/>
            </a:pPr>
            <a:r>
              <a:rPr lang="en-US" sz="3200" b="1" dirty="0">
                <a:solidFill>
                  <a:schemeClr val="bg1"/>
                </a:solidFill>
              </a:rPr>
              <a:t>The techniques of measuring culture change</a:t>
            </a:r>
          </a:p>
          <a:p>
            <a:endParaRPr lang="en-US" sz="3200" dirty="0">
              <a:solidFill>
                <a:schemeClr val="bg1"/>
              </a:solidFill>
            </a:endParaRPr>
          </a:p>
          <a:p>
            <a:pPr marL="457200" indent="-457200">
              <a:buFont typeface="Wingdings" panose="05000000000000000000" pitchFamily="2" charset="2"/>
              <a:buChar char="Ø"/>
            </a:pPr>
            <a:endParaRPr lang="en-US" sz="32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642289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dirty="0">
                <a:solidFill>
                  <a:schemeClr val="bg2">
                    <a:lumMod val="25000"/>
                  </a:schemeClr>
                </a:solidFill>
              </a:rPr>
              <a:t>Measuring company culture, as well as measuring culture change, is not easy. </a:t>
            </a:r>
            <a:r>
              <a:rPr lang="en-US" sz="2800" dirty="0" smtClean="0">
                <a:solidFill>
                  <a:schemeClr val="bg2">
                    <a:lumMod val="25000"/>
                  </a:schemeClr>
                </a:solidFill>
              </a:rPr>
              <a:t>It has </a:t>
            </a:r>
            <a:r>
              <a:rPr lang="en-US" sz="2800" dirty="0">
                <a:solidFill>
                  <a:schemeClr val="bg2">
                    <a:lumMod val="25000"/>
                  </a:schemeClr>
                </a:solidFill>
              </a:rPr>
              <a:t>to identify how to translate the culture into measurable elements, and </a:t>
            </a:r>
            <a:r>
              <a:rPr lang="en-US" sz="2800" dirty="0" smtClean="0">
                <a:solidFill>
                  <a:schemeClr val="bg2">
                    <a:lumMod val="25000"/>
                  </a:schemeClr>
                </a:solidFill>
              </a:rPr>
              <a:t>if there is a need to </a:t>
            </a:r>
            <a:r>
              <a:rPr lang="en-US" sz="2800" dirty="0">
                <a:solidFill>
                  <a:schemeClr val="bg2">
                    <a:lumMod val="25000"/>
                  </a:schemeClr>
                </a:solidFill>
              </a:rPr>
              <a:t>measure the outcomes of the change. Here are some ways to measure culture change: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568722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1. Identify KPIs relevant to your culture change goals</a:t>
            </a:r>
          </a:p>
          <a:p>
            <a:endParaRPr lang="en-US" sz="2800" dirty="0" smtClean="0">
              <a:solidFill>
                <a:schemeClr val="tx1"/>
              </a:solidFill>
            </a:endParaRPr>
          </a:p>
          <a:p>
            <a:r>
              <a:rPr lang="en-US" sz="2800" dirty="0" smtClean="0">
                <a:solidFill>
                  <a:schemeClr val="tx1"/>
                </a:solidFill>
              </a:rPr>
              <a:t>Rome </a:t>
            </a:r>
            <a:r>
              <a:rPr lang="en-US" sz="2800" dirty="0">
                <a:solidFill>
                  <a:schemeClr val="tx1"/>
                </a:solidFill>
              </a:rPr>
              <a:t>was not built in a day, and so too changing corporate culture is not a quick fix. A KPI (key performance indicator) provides a quantifiable measure of your culture change over a period of time. It indicates the milestones along the way to let you know you’re on track and acts as a benchmark to provide insights to make better decisions in the future.</a:t>
            </a:r>
            <a:endParaRPr lang="en-US" sz="2400" dirty="0" smtClean="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3" name="Picture 2"/>
          <p:cNvPicPr>
            <a:picLocks noChangeAspect="1"/>
          </p:cNvPicPr>
          <p:nvPr/>
        </p:nvPicPr>
        <p:blipFill>
          <a:blip r:embed="rId3"/>
          <a:stretch>
            <a:fillRect/>
          </a:stretch>
        </p:blipFill>
        <p:spPr>
          <a:xfrm>
            <a:off x="8689339" y="1789572"/>
            <a:ext cx="2927451" cy="1322173"/>
          </a:xfrm>
          <a:prstGeom prst="rect">
            <a:avLst/>
          </a:prstGeom>
        </p:spPr>
      </p:pic>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2</a:t>
            </a:r>
            <a:r>
              <a:rPr lang="en-US" sz="2800" b="1" dirty="0">
                <a:solidFill>
                  <a:schemeClr val="tx1"/>
                </a:solidFill>
              </a:rPr>
              <a:t>. Use the Organizational Culture Assessment Instrument (OCAI</a:t>
            </a:r>
            <a:r>
              <a:rPr lang="en-US" sz="2800" b="1" dirty="0" smtClean="0">
                <a:solidFill>
                  <a:schemeClr val="tx1"/>
                </a:solidFill>
              </a:rPr>
              <a:t>)</a:t>
            </a:r>
          </a:p>
          <a:p>
            <a:r>
              <a:rPr lang="en-US" sz="2800" b="1" dirty="0">
                <a:solidFill>
                  <a:schemeClr val="tx1"/>
                </a:solidFill>
              </a:rPr>
              <a:t/>
            </a:r>
            <a:br>
              <a:rPr lang="en-US" sz="2800" b="1" dirty="0">
                <a:solidFill>
                  <a:schemeClr val="tx1"/>
                </a:solidFill>
              </a:rPr>
            </a:br>
            <a:r>
              <a:rPr lang="en-US" sz="2400" dirty="0">
                <a:solidFill>
                  <a:schemeClr val="tx1"/>
                </a:solidFill>
              </a:rPr>
              <a:t>The Organizational Culture Assessment Instrument helps you identify what your company culture is like and how it differs from your desired organizational culture. You can also use the assessment to measure culture change over time by comparing the before and after results.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324458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 Use the Organizational Culture Assessment Instrument (OCAI</a:t>
            </a:r>
            <a:r>
              <a:rPr lang="en-US" sz="2800" b="1" dirty="0" smtClean="0">
                <a:solidFill>
                  <a:schemeClr val="tx1"/>
                </a:solidFill>
              </a:rPr>
              <a:t>)</a:t>
            </a:r>
          </a:p>
          <a:p>
            <a:r>
              <a:rPr lang="en-US" sz="2800" b="1" dirty="0">
                <a:solidFill>
                  <a:schemeClr val="tx1"/>
                </a:solidFill>
              </a:rPr>
              <a:t/>
            </a:r>
            <a:br>
              <a:rPr lang="en-US" sz="2800" b="1" dirty="0">
                <a:solidFill>
                  <a:schemeClr val="tx1"/>
                </a:solidFill>
              </a:rPr>
            </a:br>
            <a:r>
              <a:rPr lang="en-US" sz="2400" dirty="0">
                <a:solidFill>
                  <a:schemeClr val="tx1"/>
                </a:solidFill>
              </a:rPr>
              <a:t>Developed by Kim Cameron and Robert Quinn, the tool identifies four types of company culture. The company culture exists “along with a competing values framework,” which </a:t>
            </a:r>
            <a:r>
              <a:rPr lang="en-US" sz="2400" dirty="0">
                <a:solidFill>
                  <a:schemeClr val="tx1"/>
                </a:solidFill>
                <a:hlinkClick r:id="rId2"/>
              </a:rPr>
              <a:t>are</a:t>
            </a:r>
            <a:r>
              <a:rPr lang="en-US" sz="2400" dirty="0">
                <a:solidFill>
                  <a:schemeClr val="tx1"/>
                </a:solidFill>
              </a:rPr>
              <a:t>:</a:t>
            </a:r>
          </a:p>
          <a:p>
            <a:r>
              <a:rPr lang="en-US" sz="2400" dirty="0">
                <a:solidFill>
                  <a:schemeClr val="tx1"/>
                </a:solidFill>
              </a:rPr>
              <a:t>Flexibility &amp; Discretion vs. Stability &amp; Control</a:t>
            </a:r>
          </a:p>
          <a:p>
            <a:r>
              <a:rPr lang="en-US" sz="2400" dirty="0">
                <a:solidFill>
                  <a:schemeClr val="tx1"/>
                </a:solidFill>
              </a:rPr>
              <a:t>Internal Focus &amp; Integration vs. External Focus &amp; Differentiation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775252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3. Use the Organizational Culture Inventory</a:t>
            </a:r>
          </a:p>
          <a:p>
            <a:r>
              <a:rPr lang="en-US" sz="2800" dirty="0">
                <a:solidFill>
                  <a:schemeClr val="tx1"/>
                </a:solidFill>
              </a:rPr>
              <a:t>The Organizational Culture Inventory (OCI) is another diagnostic tool that enables you to measure culture change. It uses over 35 years of research and measures the attributes of company culture relayed to the behavior and performance of employees. After completing a survey, it reveals the collective beliefs in the organization, behavioral norms, and thus the foundations for culture change. </a:t>
            </a: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4105761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 Keep track of your </a:t>
            </a:r>
            <a:r>
              <a:rPr lang="en-US" sz="2800" b="1" dirty="0" err="1">
                <a:solidFill>
                  <a:schemeClr val="tx1"/>
                </a:solidFill>
              </a:rPr>
              <a:t>Glassdoor</a:t>
            </a:r>
            <a:r>
              <a:rPr lang="en-US" sz="2800" b="1" dirty="0">
                <a:solidFill>
                  <a:schemeClr val="tx1"/>
                </a:solidFill>
              </a:rPr>
              <a:t> ratings</a:t>
            </a:r>
          </a:p>
          <a:p>
            <a:r>
              <a:rPr lang="en-US" sz="2400" dirty="0" smtClean="0">
                <a:solidFill>
                  <a:schemeClr val="tx1"/>
                </a:solidFill>
              </a:rPr>
              <a:t>It could see </a:t>
            </a:r>
            <a:r>
              <a:rPr lang="en-US" sz="2400" dirty="0">
                <a:solidFill>
                  <a:schemeClr val="tx1"/>
                </a:solidFill>
              </a:rPr>
              <a:t>how </a:t>
            </a:r>
            <a:r>
              <a:rPr lang="en-US" sz="2400" dirty="0" smtClean="0">
                <a:solidFill>
                  <a:schemeClr val="tx1"/>
                </a:solidFill>
              </a:rPr>
              <a:t>the </a:t>
            </a:r>
            <a:r>
              <a:rPr lang="en-US" sz="2400" dirty="0">
                <a:solidFill>
                  <a:schemeClr val="tx1"/>
                </a:solidFill>
              </a:rPr>
              <a:t>Culture &amp; Values rating is developing on </a:t>
            </a:r>
            <a:r>
              <a:rPr lang="en-US" sz="2400" dirty="0" err="1">
                <a:solidFill>
                  <a:schemeClr val="tx1"/>
                </a:solidFill>
              </a:rPr>
              <a:t>Glassdoor</a:t>
            </a:r>
            <a:r>
              <a:rPr lang="en-US" sz="2400" dirty="0">
                <a:solidFill>
                  <a:schemeClr val="tx1"/>
                </a:solidFill>
              </a:rPr>
              <a:t> throughout a specific period of time. This indicates how </a:t>
            </a:r>
            <a:r>
              <a:rPr lang="en-US" sz="2400" dirty="0" smtClean="0">
                <a:solidFill>
                  <a:schemeClr val="tx1"/>
                </a:solidFill>
              </a:rPr>
              <a:t>the </a:t>
            </a:r>
            <a:r>
              <a:rPr lang="en-US" sz="2400" dirty="0">
                <a:solidFill>
                  <a:schemeClr val="tx1"/>
                </a:solidFill>
              </a:rPr>
              <a:t>employees’ perception of </a:t>
            </a:r>
            <a:r>
              <a:rPr lang="en-US" sz="2400" dirty="0" smtClean="0">
                <a:solidFill>
                  <a:schemeClr val="tx1"/>
                </a:solidFill>
              </a:rPr>
              <a:t>the company’s </a:t>
            </a:r>
            <a:r>
              <a:rPr lang="en-US" sz="2400" dirty="0">
                <a:solidFill>
                  <a:schemeClr val="tx1"/>
                </a:solidFill>
              </a:rPr>
              <a:t>culture is changing.</a:t>
            </a:r>
          </a:p>
          <a:p>
            <a:r>
              <a:rPr lang="en-US" sz="2400" dirty="0">
                <a:solidFill>
                  <a:schemeClr val="tx1"/>
                </a:solidFill>
              </a:rPr>
              <a:t>The company ratings on </a:t>
            </a:r>
            <a:r>
              <a:rPr lang="en-US" sz="2400" dirty="0" err="1">
                <a:solidFill>
                  <a:schemeClr val="tx1"/>
                </a:solidFill>
              </a:rPr>
              <a:t>Glassdoor</a:t>
            </a:r>
            <a:r>
              <a:rPr lang="en-US" sz="2400" dirty="0">
                <a:solidFill>
                  <a:schemeClr val="tx1"/>
                </a:solidFill>
              </a:rPr>
              <a:t> are based on recent employee feedback, which is calculated through a proprietary rating algorithm. The more recent the review, the heavier its weight on your company’s rating. So, it’s a good measure to understand if any recent culture initiatives have shifted your ranking.</a:t>
            </a:r>
          </a:p>
          <a:p>
            <a:r>
              <a:rPr lang="en-US" sz="2400" dirty="0">
                <a:solidFill>
                  <a:schemeClr val="tx1"/>
                </a:solidFill>
              </a:rPr>
              <a:t>A </a:t>
            </a:r>
            <a:r>
              <a:rPr lang="en-US" sz="2400" dirty="0" err="1">
                <a:solidFill>
                  <a:schemeClr val="tx1"/>
                </a:solidFill>
              </a:rPr>
              <a:t>Glassdoor</a:t>
            </a:r>
            <a:r>
              <a:rPr lang="en-US" sz="2400" dirty="0">
                <a:solidFill>
                  <a:schemeClr val="tx1"/>
                </a:solidFill>
              </a:rPr>
              <a:t> ranking looks something like this: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1647093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745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4. Keep track of your </a:t>
            </a:r>
            <a:r>
              <a:rPr lang="en-US" sz="2800" b="1" dirty="0" err="1">
                <a:solidFill>
                  <a:schemeClr val="tx1"/>
                </a:solidFill>
              </a:rPr>
              <a:t>Glassdoor</a:t>
            </a:r>
            <a:r>
              <a:rPr lang="en-US" sz="2800" b="1" dirty="0">
                <a:solidFill>
                  <a:schemeClr val="tx1"/>
                </a:solidFill>
              </a:rPr>
              <a:t> </a:t>
            </a:r>
            <a:r>
              <a:rPr lang="en-US" sz="2800" b="1" dirty="0" smtClean="0">
                <a:solidFill>
                  <a:schemeClr val="tx1"/>
                </a:solidFill>
              </a:rPr>
              <a:t>ratings</a:t>
            </a:r>
          </a:p>
          <a:p>
            <a:endParaRPr lang="en-US" sz="2800" b="1" dirty="0">
              <a:solidFill>
                <a:schemeClr val="tx1"/>
              </a:solidFill>
            </a:endParaRPr>
          </a:p>
          <a:p>
            <a:endParaRPr lang="en-US" sz="2400" b="1" dirty="0" smtClean="0">
              <a:solidFill>
                <a:schemeClr val="tx1"/>
              </a:solidFill>
            </a:endParaRPr>
          </a:p>
          <a:p>
            <a:endParaRPr lang="en-US" sz="2400" b="1" dirty="0" smtClean="0">
              <a:solidFill>
                <a:schemeClr val="tx1"/>
              </a:solidFill>
            </a:endParaRPr>
          </a:p>
          <a:p>
            <a:endParaRPr lang="en-US" sz="2400" b="1" dirty="0">
              <a:solidFill>
                <a:schemeClr val="tx1"/>
              </a:solidFill>
            </a:endParaRPr>
          </a:p>
          <a:p>
            <a:endParaRPr lang="en-US" sz="2400" b="1" dirty="0" smtClean="0">
              <a:solidFill>
                <a:schemeClr val="tx1"/>
              </a:solidFill>
            </a:endParaRPr>
          </a:p>
          <a:p>
            <a:endParaRPr lang="en-US" sz="2400" b="1" dirty="0">
              <a:solidFill>
                <a:schemeClr val="tx1"/>
              </a:solidFill>
            </a:endParaRPr>
          </a:p>
          <a:p>
            <a:endParaRPr lang="en-US" sz="2400" b="1" dirty="0" smtClean="0">
              <a:solidFill>
                <a:schemeClr val="tx1"/>
              </a:solidFill>
            </a:endParaRPr>
          </a:p>
          <a:p>
            <a:endParaRPr lang="en-US" sz="2400" b="1"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450376" y="2634050"/>
            <a:ext cx="11273051" cy="3872584"/>
          </a:xfrm>
          <a:prstGeom prst="rect">
            <a:avLst/>
          </a:prstGeom>
        </p:spPr>
      </p:pic>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1055922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 Conduct a sentiment analysis</a:t>
            </a:r>
          </a:p>
          <a:p>
            <a:r>
              <a:rPr lang="en-US" sz="2400" dirty="0">
                <a:solidFill>
                  <a:schemeClr val="tx1"/>
                </a:solidFill>
              </a:rPr>
              <a:t>Sentiment analysis is increasingly used in HR to understand what employees are thinking. A variety of text-based data like onboarding and </a:t>
            </a:r>
            <a:r>
              <a:rPr lang="en-US" sz="2400" dirty="0" err="1">
                <a:solidFill>
                  <a:schemeClr val="tx1"/>
                </a:solidFill>
              </a:rPr>
              <a:t>offboarding</a:t>
            </a:r>
            <a:r>
              <a:rPr lang="en-US" sz="2400" dirty="0">
                <a:solidFill>
                  <a:schemeClr val="tx1"/>
                </a:solidFill>
              </a:rPr>
              <a:t> feedback, performance reviews, etc., is analyzed through dedicated software. It can help you see how employees perceive your organization’s culture. </a:t>
            </a:r>
            <a:endParaRPr lang="en-US" sz="2400" dirty="0" smtClean="0">
              <a:solidFill>
                <a:schemeClr val="tx1"/>
              </a:solidFill>
            </a:endParaRPr>
          </a:p>
          <a:p>
            <a:endParaRPr lang="en-US" sz="2400" dirty="0" smtClean="0">
              <a:solidFill>
                <a:schemeClr val="tx1"/>
              </a:solidFill>
            </a:endParaRPr>
          </a:p>
          <a:p>
            <a:r>
              <a:rPr lang="en-US" sz="2400" dirty="0">
                <a:solidFill>
                  <a:schemeClr val="tx1"/>
                </a:solidFill>
              </a:rPr>
              <a:t>For example, suppose the goal of your culture change is to promote the feeling of belonging with the ultimate goal of retaining a diverse workforce. In that case, you can analyze the sentiment around this (next to your retention data).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55053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6212" y="177341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 Conduct a sentiment analysis</a:t>
            </a:r>
          </a:p>
          <a:p>
            <a:r>
              <a:rPr lang="en-US" sz="2400" dirty="0">
                <a:solidFill>
                  <a:schemeClr val="tx1"/>
                </a:solidFill>
              </a:rPr>
              <a:t>Sentiment analysis software analyses a variety of qualitative sources: </a:t>
            </a:r>
          </a:p>
          <a:p>
            <a:r>
              <a:rPr lang="en-US" sz="2400" dirty="0">
                <a:solidFill>
                  <a:schemeClr val="tx1"/>
                </a:solidFill>
              </a:rPr>
              <a:t>Diary notes / comments</a:t>
            </a:r>
          </a:p>
          <a:p>
            <a:r>
              <a:rPr lang="en-US" sz="2400" dirty="0">
                <a:solidFill>
                  <a:schemeClr val="tx1"/>
                </a:solidFill>
              </a:rPr>
              <a:t>Performance feedback check-ins</a:t>
            </a:r>
          </a:p>
          <a:p>
            <a:r>
              <a:rPr lang="en-US" sz="2400" dirty="0" err="1">
                <a:solidFill>
                  <a:schemeClr val="tx1"/>
                </a:solidFill>
              </a:rPr>
              <a:t>Offboarding</a:t>
            </a:r>
            <a:r>
              <a:rPr lang="en-US" sz="2400" dirty="0">
                <a:solidFill>
                  <a:schemeClr val="tx1"/>
                </a:solidFill>
              </a:rPr>
              <a:t> data</a:t>
            </a:r>
          </a:p>
          <a:p>
            <a:r>
              <a:rPr lang="en-US" sz="2400" dirty="0">
                <a:solidFill>
                  <a:schemeClr val="tx1"/>
                </a:solidFill>
              </a:rPr>
              <a:t>Compliance policies</a:t>
            </a:r>
          </a:p>
          <a:p>
            <a:r>
              <a:rPr lang="en-US" sz="2400" dirty="0">
                <a:solidFill>
                  <a:schemeClr val="tx1"/>
                </a:solidFill>
              </a:rPr>
              <a:t>Policy updates</a:t>
            </a:r>
          </a:p>
          <a:p>
            <a:r>
              <a:rPr lang="en-US" sz="2400" dirty="0">
                <a:solidFill>
                  <a:schemeClr val="tx1"/>
                </a:solidFill>
              </a:rPr>
              <a:t>Client feedback</a:t>
            </a:r>
          </a:p>
          <a:p>
            <a:r>
              <a:rPr lang="en-US" sz="2400" dirty="0">
                <a:solidFill>
                  <a:schemeClr val="tx1"/>
                </a:solidFill>
              </a:rPr>
              <a:t>Any textual records</a:t>
            </a:r>
          </a:p>
          <a:p>
            <a:r>
              <a:rPr lang="en-US" sz="2400" dirty="0">
                <a:solidFill>
                  <a:schemeClr val="tx1"/>
                </a:solidFill>
              </a:rPr>
              <a:t>Employee survey </a:t>
            </a:r>
            <a:r>
              <a:rPr lang="en-US" sz="2400" dirty="0" smtClean="0">
                <a:solidFill>
                  <a:schemeClr val="tx1"/>
                </a:solidFill>
              </a:rPr>
              <a:t>feedback</a:t>
            </a: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2683400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 Conduct a sentiment </a:t>
            </a:r>
            <a:r>
              <a:rPr lang="en-US" sz="2800" b="1" dirty="0" smtClean="0">
                <a:solidFill>
                  <a:schemeClr val="tx1"/>
                </a:solidFill>
              </a:rPr>
              <a:t>analysis</a:t>
            </a:r>
          </a:p>
          <a:p>
            <a:endParaRPr lang="en-US" sz="2800" b="1" dirty="0">
              <a:solidFill>
                <a:schemeClr val="tx1"/>
              </a:solidFill>
            </a:endParaRPr>
          </a:p>
          <a:p>
            <a:r>
              <a:rPr lang="en-US" sz="2000" dirty="0" smtClean="0">
                <a:solidFill>
                  <a:schemeClr val="tx1"/>
                </a:solidFill>
              </a:rPr>
              <a:t>Through </a:t>
            </a:r>
            <a:r>
              <a:rPr lang="en-US" sz="2000" dirty="0">
                <a:solidFill>
                  <a:schemeClr val="tx1"/>
                </a:solidFill>
              </a:rPr>
              <a:t>the use of Natural Language Processing (NLP), the combinations of phrases and words from the above sources are classified into positive, negative, or neutral and scored on a scale from -1.0 to +1.0. Here is an </a:t>
            </a:r>
            <a:r>
              <a:rPr lang="en-US" sz="2000" dirty="0">
                <a:solidFill>
                  <a:schemeClr val="tx1"/>
                </a:solidFill>
                <a:hlinkClick r:id="rId2"/>
              </a:rPr>
              <a:t>example from </a:t>
            </a:r>
            <a:r>
              <a:rPr lang="en-US" sz="2000" dirty="0" err="1">
                <a:solidFill>
                  <a:schemeClr val="tx1"/>
                </a:solidFill>
                <a:hlinkClick r:id="rId2"/>
              </a:rPr>
              <a:t>intelliHR</a:t>
            </a:r>
            <a:r>
              <a:rPr lang="en-US" sz="2000" dirty="0">
                <a:solidFill>
                  <a:schemeClr val="tx1"/>
                </a:solidFill>
              </a:rPr>
              <a: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1512936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5. Conduct a sentiment analysis</a:t>
            </a:r>
          </a:p>
          <a:p>
            <a:endParaRPr lang="en-US" sz="2000" b="1" dirty="0" smtClean="0">
              <a:solidFill>
                <a:schemeClr val="tx1"/>
              </a:solidFill>
            </a:endParaRPr>
          </a:p>
          <a:p>
            <a:endParaRPr lang="en-US" sz="2000" b="1" dirty="0">
              <a:solidFill>
                <a:schemeClr val="tx1"/>
              </a:solidFill>
            </a:endParaRPr>
          </a:p>
          <a:p>
            <a:endParaRPr lang="en-US" sz="2000" b="1" dirty="0" smtClean="0">
              <a:solidFill>
                <a:schemeClr val="tx1"/>
              </a:solidFill>
            </a:endParaRPr>
          </a:p>
          <a:p>
            <a:endParaRPr lang="en-US" sz="2000" b="1" dirty="0">
              <a:solidFill>
                <a:schemeClr val="tx1"/>
              </a:solidFill>
            </a:endParaRPr>
          </a:p>
          <a:p>
            <a:endParaRPr lang="en-US" sz="2000" b="1" dirty="0" smtClean="0">
              <a:solidFill>
                <a:schemeClr val="tx1"/>
              </a:solidFill>
            </a:endParaRPr>
          </a:p>
          <a:p>
            <a:endParaRPr lang="en-US" sz="2000" b="1" dirty="0">
              <a:solidFill>
                <a:schemeClr val="tx1"/>
              </a:solidFill>
            </a:endParaRPr>
          </a:p>
          <a:p>
            <a:endParaRPr lang="en-US" sz="2000" b="1" dirty="0" smtClean="0">
              <a:solidFill>
                <a:schemeClr val="tx1"/>
              </a:solidFill>
            </a:endParaRPr>
          </a:p>
          <a:p>
            <a:endParaRPr lang="en-US" sz="2000" b="1"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300252" y="2905218"/>
            <a:ext cx="11232106" cy="3895658"/>
          </a:xfrm>
          <a:prstGeom prst="rect">
            <a:avLst/>
          </a:prstGeom>
        </p:spPr>
      </p:pic>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1640104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 Organize a focus group</a:t>
            </a:r>
          </a:p>
          <a:p>
            <a:endParaRPr lang="en-US" sz="2400" b="1" dirty="0">
              <a:solidFill>
                <a:schemeClr val="tx1"/>
              </a:solidFill>
            </a:endParaRPr>
          </a:p>
          <a:p>
            <a:r>
              <a:rPr lang="en-US" sz="2400" dirty="0">
                <a:solidFill>
                  <a:schemeClr val="tx1"/>
                </a:solidFill>
              </a:rPr>
              <a:t>An employee focus group is an effective way to have a moderated discussion to gather specific feedback on your company culture. To measure whether there has been any culture change through your focus group, conduct them periodically and note any changes. You would be able to notice the changes through the analysis of your focus group’s results (identify key trends; analyze actual quotes from the focus group; develop a formal report). Some examples you might ask include: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1479247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 Organize a focus </a:t>
            </a:r>
            <a:r>
              <a:rPr lang="en-US" sz="2800" b="1" dirty="0" smtClean="0">
                <a:solidFill>
                  <a:schemeClr val="tx1"/>
                </a:solidFill>
              </a:rPr>
              <a:t>group</a:t>
            </a:r>
          </a:p>
          <a:p>
            <a:endParaRPr lang="en-US" sz="2800" b="1" dirty="0">
              <a:solidFill>
                <a:schemeClr val="tx1"/>
              </a:solidFill>
            </a:endParaRPr>
          </a:p>
          <a:p>
            <a:r>
              <a:rPr lang="en-US" sz="2400" dirty="0">
                <a:solidFill>
                  <a:schemeClr val="tx1"/>
                </a:solidFill>
              </a:rPr>
              <a:t>What company culture shifts have you noticed in the past quarter? </a:t>
            </a:r>
          </a:p>
          <a:p>
            <a:r>
              <a:rPr lang="en-US" sz="2400" dirty="0">
                <a:solidFill>
                  <a:schemeClr val="tx1"/>
                </a:solidFill>
              </a:rPr>
              <a:t>How would you describe internal communication in this company? (If your goal has been to improve internal communication)</a:t>
            </a:r>
          </a:p>
          <a:p>
            <a:r>
              <a:rPr lang="en-US" sz="2400" dirty="0">
                <a:solidFill>
                  <a:schemeClr val="tx1"/>
                </a:solidFill>
              </a:rPr>
              <a:t>How does the company help you with your professional development? (If your goal is to improve the learning culture</a:t>
            </a:r>
            <a:r>
              <a:rPr lang="en-US" sz="2400" dirty="0" smtClean="0">
                <a:solidFill>
                  <a:schemeClr val="tx1"/>
                </a:solidFill>
              </a:rPr>
              <a:t>)</a:t>
            </a: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391193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6. Organize a focus group</a:t>
            </a:r>
          </a:p>
          <a:p>
            <a:endParaRPr lang="en-US" sz="2000" dirty="0" smtClean="0">
              <a:solidFill>
                <a:schemeClr val="tx1"/>
              </a:solidFill>
            </a:endParaRPr>
          </a:p>
          <a:p>
            <a:r>
              <a:rPr lang="en-US" sz="2400" dirty="0" smtClean="0">
                <a:solidFill>
                  <a:schemeClr val="tx1"/>
                </a:solidFill>
              </a:rPr>
              <a:t>How </a:t>
            </a:r>
            <a:r>
              <a:rPr lang="en-US" sz="2400" dirty="0">
                <a:solidFill>
                  <a:schemeClr val="tx1"/>
                </a:solidFill>
              </a:rPr>
              <a:t>would you define the leadership in the company? </a:t>
            </a:r>
          </a:p>
          <a:p>
            <a:r>
              <a:rPr lang="en-US" sz="2400" dirty="0">
                <a:solidFill>
                  <a:schemeClr val="tx1"/>
                </a:solidFill>
              </a:rPr>
              <a:t>How do you believe the company defines success? </a:t>
            </a:r>
          </a:p>
          <a:p>
            <a:r>
              <a:rPr lang="en-US" sz="2400" dirty="0">
                <a:solidFill>
                  <a:schemeClr val="tx1"/>
                </a:solidFill>
              </a:rPr>
              <a:t>Do you feel the company is committed to diversity and inclusion? </a:t>
            </a:r>
          </a:p>
          <a:p>
            <a:r>
              <a:rPr lang="en-US" sz="2400" dirty="0">
                <a:solidFill>
                  <a:schemeClr val="tx1"/>
                </a:solidFill>
              </a:rPr>
              <a:t>You should formulate the questions based on the culture change you want to observe. And the same questions should be asked again after a defined period of time so that you can compare results and measure culture change.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14189734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7. Measure your </a:t>
            </a:r>
            <a:r>
              <a:rPr lang="en-US" sz="2800" b="1" dirty="0" err="1">
                <a:solidFill>
                  <a:schemeClr val="tx1"/>
                </a:solidFill>
              </a:rPr>
              <a:t>eNPS</a:t>
            </a:r>
            <a:endParaRPr lang="en-US" sz="2800" b="1" dirty="0">
              <a:solidFill>
                <a:schemeClr val="tx1"/>
              </a:solidFill>
            </a:endParaRPr>
          </a:p>
          <a:p>
            <a:endParaRPr lang="en-US" sz="2000" b="1" dirty="0">
              <a:solidFill>
                <a:schemeClr val="tx1"/>
              </a:solidFill>
            </a:endParaRPr>
          </a:p>
          <a:p>
            <a:r>
              <a:rPr lang="en-US" sz="2400" dirty="0">
                <a:solidFill>
                  <a:schemeClr val="tx1"/>
                </a:solidFill>
              </a:rPr>
              <a:t>Employee net promoter score (</a:t>
            </a:r>
            <a:r>
              <a:rPr lang="en-US" sz="2400" dirty="0" err="1">
                <a:solidFill>
                  <a:schemeClr val="tx1"/>
                </a:solidFill>
              </a:rPr>
              <a:t>eNPS</a:t>
            </a:r>
            <a:r>
              <a:rPr lang="en-US" sz="2400" dirty="0">
                <a:solidFill>
                  <a:schemeClr val="tx1"/>
                </a:solidFill>
              </a:rPr>
              <a:t>) is frequently used to measure employee engagement in a survey. Employees answer the question “On a scale from 1-10, how likely are you to recommend this organization as a place to work?” or “Based on your experience, how likely are you to recommend our organization to a friend or colleague?”</a:t>
            </a:r>
          </a:p>
          <a:p>
            <a:r>
              <a:rPr lang="en-US" sz="2400" dirty="0">
                <a:solidFill>
                  <a:schemeClr val="tx1"/>
                </a:solidFill>
              </a:rPr>
              <a:t>Improvements in your </a:t>
            </a:r>
            <a:r>
              <a:rPr lang="en-US" sz="2400" dirty="0" err="1">
                <a:solidFill>
                  <a:schemeClr val="tx1"/>
                </a:solidFill>
              </a:rPr>
              <a:t>eNPS</a:t>
            </a:r>
            <a:r>
              <a:rPr lang="en-US" sz="2400" dirty="0">
                <a:solidFill>
                  <a:schemeClr val="tx1"/>
                </a:solidFill>
              </a:rPr>
              <a:t> might be a good indicator of the success of your culture change efforts</a:t>
            </a:r>
            <a:r>
              <a:rPr lang="en-US" sz="2400" dirty="0" smtClean="0">
                <a:solidFill>
                  <a:schemeClr val="tx1"/>
                </a:solidFill>
              </a:rPr>
              <a:t>.</a:t>
            </a:r>
            <a:endParaRPr lang="en-US" sz="24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970053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8. Employ a dedicated culture measurement </a:t>
            </a:r>
            <a:r>
              <a:rPr lang="en-US" sz="2800" b="1" dirty="0" smtClean="0">
                <a:solidFill>
                  <a:schemeClr val="tx1"/>
                </a:solidFill>
              </a:rPr>
              <a:t>tool</a:t>
            </a:r>
            <a:endParaRPr lang="en-US" sz="2800" b="1" dirty="0">
              <a:solidFill>
                <a:schemeClr val="tx1"/>
              </a:solidFill>
            </a:endParaRPr>
          </a:p>
          <a:p>
            <a:r>
              <a:rPr lang="en-US" sz="2400" dirty="0">
                <a:solidFill>
                  <a:schemeClr val="tx1"/>
                </a:solidFill>
              </a:rPr>
              <a:t>Dedicate culture measurement tools are also useful when measuring culture change at your organization. Some of them include: </a:t>
            </a:r>
          </a:p>
          <a:p>
            <a:r>
              <a:rPr lang="en-US" sz="2400" dirty="0" err="1">
                <a:solidFill>
                  <a:schemeClr val="tx1"/>
                </a:solidFill>
                <a:hlinkClick r:id="rId2"/>
              </a:rPr>
              <a:t>CultureAmp</a:t>
            </a:r>
            <a:r>
              <a:rPr lang="en-US" sz="2400" dirty="0">
                <a:solidFill>
                  <a:schemeClr val="tx1"/>
                </a:solidFill>
              </a:rPr>
              <a:t> is a powerful platform that uses continuous listening, feedback, and various development tools to improve employee engagement and performance over time. The various metrics provided by </a:t>
            </a:r>
            <a:r>
              <a:rPr lang="en-US" sz="2400" dirty="0" err="1">
                <a:solidFill>
                  <a:schemeClr val="tx1"/>
                </a:solidFill>
              </a:rPr>
              <a:t>CultureAmp</a:t>
            </a:r>
            <a:r>
              <a:rPr lang="en-US" sz="2400" dirty="0">
                <a:solidFill>
                  <a:schemeClr val="tx1"/>
                </a:solidFill>
              </a:rPr>
              <a:t> can measure the success of your culture efforts over time.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2644138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8. Employ a dedicated culture measurement </a:t>
            </a:r>
            <a:r>
              <a:rPr lang="en-US" sz="2800" b="1" dirty="0" smtClean="0">
                <a:solidFill>
                  <a:schemeClr val="tx1"/>
                </a:solidFill>
              </a:rPr>
              <a:t>tool</a:t>
            </a:r>
            <a:endParaRPr lang="en-US" sz="2800" b="1" dirty="0">
              <a:solidFill>
                <a:schemeClr val="tx1"/>
              </a:solidFill>
            </a:endParaRPr>
          </a:p>
          <a:p>
            <a:r>
              <a:rPr lang="en-US" sz="2400" dirty="0" err="1" smtClean="0">
                <a:solidFill>
                  <a:schemeClr val="tx1"/>
                </a:solidFill>
                <a:hlinkClick r:id="rId2"/>
              </a:rPr>
              <a:t>Perceptyx</a:t>
            </a:r>
            <a:r>
              <a:rPr lang="en-US" sz="2400" dirty="0">
                <a:solidFill>
                  <a:schemeClr val="tx1"/>
                </a:solidFill>
              </a:rPr>
              <a:t> uses employee surveys, social listening, and people analytics to gather insights within the organization. It is a useful tool to turn your culture data into insights and measure change over time.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2637474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pic>
        <p:nvPicPr>
          <p:cNvPr id="3" name="Picture 2"/>
          <p:cNvPicPr>
            <a:picLocks noChangeAspect="1"/>
          </p:cNvPicPr>
          <p:nvPr/>
        </p:nvPicPr>
        <p:blipFill>
          <a:blip r:embed="rId3"/>
          <a:stretch>
            <a:fillRect/>
          </a:stretch>
        </p:blipFill>
        <p:spPr>
          <a:xfrm>
            <a:off x="1214179" y="2204149"/>
            <a:ext cx="9458369" cy="3705742"/>
          </a:xfrm>
          <a:prstGeom prst="rect">
            <a:avLst/>
          </a:prstGeom>
        </p:spPr>
      </p:pic>
    </p:spTree>
    <p:extLst>
      <p:ext uri="{BB962C8B-B14F-4D97-AF65-F5344CB8AC3E}">
        <p14:creationId xmlns:p14="http://schemas.microsoft.com/office/powerpoint/2010/main" val="263973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chemeClr val="tx1"/>
                </a:solidFill>
              </a:rPr>
              <a:t>The ways you choose to measure culture change will depend on the goals you’ve set for the transformation. Combining several methods of measuring culture change will give you an excellent insight into the impact your change initiatives have had.</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904B7CA6-23A4-2E24-5FFC-ECEA38831F6A}"/>
              </a:ext>
            </a:extLst>
          </p:cNvPr>
          <p:cNvSpPr txBox="1"/>
          <p:nvPr/>
        </p:nvSpPr>
        <p:spPr>
          <a:xfrm>
            <a:off x="2469604" y="1079026"/>
            <a:ext cx="7252792" cy="523220"/>
          </a:xfrm>
          <a:prstGeom prst="rect">
            <a:avLst/>
          </a:prstGeom>
          <a:noFill/>
        </p:spPr>
        <p:txBody>
          <a:bodyPr wrap="square" rtlCol="0">
            <a:spAutoFit/>
          </a:bodyPr>
          <a:lstStyle/>
          <a:p>
            <a:r>
              <a:rPr lang="en-US" sz="2800" b="1" dirty="0">
                <a:solidFill>
                  <a:schemeClr val="bg2">
                    <a:lumMod val="25000"/>
                  </a:schemeClr>
                </a:solidFill>
              </a:rPr>
              <a:t>The </a:t>
            </a:r>
            <a:r>
              <a:rPr lang="en-US" sz="2800" b="1" dirty="0" smtClean="0">
                <a:solidFill>
                  <a:schemeClr val="bg2">
                    <a:lumMod val="25000"/>
                  </a:schemeClr>
                </a:solidFill>
              </a:rPr>
              <a:t>techniques </a:t>
            </a:r>
            <a:r>
              <a:rPr lang="en-US" sz="2800" b="1" dirty="0">
                <a:solidFill>
                  <a:schemeClr val="bg2">
                    <a:lumMod val="25000"/>
                  </a:schemeClr>
                </a:solidFill>
              </a:rPr>
              <a:t>of measuring culture change</a:t>
            </a:r>
          </a:p>
        </p:txBody>
      </p:sp>
    </p:spTree>
    <p:extLst>
      <p:ext uri="{BB962C8B-B14F-4D97-AF65-F5344CB8AC3E}">
        <p14:creationId xmlns:p14="http://schemas.microsoft.com/office/powerpoint/2010/main" val="930184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ABF815F-7489-4669-9848-BCDCDDE2A11C}"/>
</file>

<file path=customXml/itemProps2.xml><?xml version="1.0" encoding="utf-8"?>
<ds:datastoreItem xmlns:ds="http://schemas.openxmlformats.org/officeDocument/2006/customXml" ds:itemID="{DCE8BB81-5054-441A-BCBB-EC078082695B}"/>
</file>

<file path=customXml/itemProps3.xml><?xml version="1.0" encoding="utf-8"?>
<ds:datastoreItem xmlns:ds="http://schemas.openxmlformats.org/officeDocument/2006/customXml" ds:itemID="{A101799D-C13A-48DC-9BD7-B693768920BE}"/>
</file>

<file path=docProps/app.xml><?xml version="1.0" encoding="utf-8"?>
<Properties xmlns="http://schemas.openxmlformats.org/officeDocument/2006/extended-properties" xmlns:vt="http://schemas.openxmlformats.org/officeDocument/2006/docPropsVTypes">
  <Template/>
  <TotalTime>5866</TotalTime>
  <Words>1847</Words>
  <Application>Microsoft Office PowerPoint</Application>
  <PresentationFormat>Widescreen</PresentationFormat>
  <Paragraphs>303</Paragraphs>
  <Slides>41</Slides>
  <Notes>11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Alexandria</vt: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229</cp:revision>
  <dcterms:created xsi:type="dcterms:W3CDTF">2023-04-29T09:08:23Z</dcterms:created>
  <dcterms:modified xsi:type="dcterms:W3CDTF">2024-09-30T10:10:56Z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